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  <p:sldMasterId id="2147483650" r:id="rId3"/>
    <p:sldMasterId id="2147483649" r:id="rId4"/>
  </p:sldMasterIdLst>
  <p:notesMasterIdLst>
    <p:notesMasterId r:id="rId25"/>
  </p:notesMasterIdLst>
  <p:handoutMasterIdLst>
    <p:handoutMasterId r:id="rId26"/>
  </p:handoutMasterIdLst>
  <p:sldIdLst>
    <p:sldId id="543" r:id="rId5"/>
    <p:sldId id="524" r:id="rId6"/>
    <p:sldId id="525" r:id="rId7"/>
    <p:sldId id="526" r:id="rId8"/>
    <p:sldId id="549" r:id="rId9"/>
    <p:sldId id="527" r:id="rId10"/>
    <p:sldId id="544" r:id="rId11"/>
    <p:sldId id="528" r:id="rId12"/>
    <p:sldId id="550" r:id="rId13"/>
    <p:sldId id="546" r:id="rId14"/>
    <p:sldId id="529" r:id="rId15"/>
    <p:sldId id="530" r:id="rId16"/>
    <p:sldId id="531" r:id="rId17"/>
    <p:sldId id="532" r:id="rId18"/>
    <p:sldId id="551" r:id="rId19"/>
    <p:sldId id="552" r:id="rId20"/>
    <p:sldId id="547" r:id="rId21"/>
    <p:sldId id="533" r:id="rId22"/>
    <p:sldId id="534" r:id="rId23"/>
    <p:sldId id="535" r:id="rId24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2A8487"/>
    <a:srgbClr val="1C5A61"/>
    <a:srgbClr val="0C6D9C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3910" autoAdjust="0"/>
  </p:normalViewPr>
  <p:slideViewPr>
    <p:cSldViewPr>
      <p:cViewPr varScale="1">
        <p:scale>
          <a:sx n="75" d="100"/>
          <a:sy n="75" d="100"/>
        </p:scale>
        <p:origin x="1541" y="41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087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1FF7EA-EC23-4957-A836-7D91AD4ABC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2" tIns="47958" rIns="95912" bIns="47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49487C4-6F02-4331-A99C-443CE77F2D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8500"/>
            <a:ext cx="4591050" cy="3443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0AF8360-6749-4891-843E-263FC5445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5BD6B45-79E5-4CD1-8FE7-F19464455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720" tIns="45355" rIns="90720" bIns="45355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7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41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924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884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55DF4BF-7993-4508-99E1-FDEE854BB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36826F0-F9FE-4066-A103-74E2734BC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40D720-A3EA-4807-A770-07A4DE9A9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FBD8D-7658-4C1D-AF68-BF4CC52BA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706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B373E7B-8FCB-4EEC-B386-505EE5AB4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0A7EDF6-562B-4319-A277-F14053856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C88B786-8A0C-4785-8351-CD27E1A5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BF54-3C5B-49B5-AAF3-8A3F046BB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37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4BA4C88-18D2-4AC5-B828-B6501B7353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F4EB8C1-6F12-4B3E-B178-3720D671A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B5E400B-731F-43BB-B033-45191EE35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DF2B9-0A59-4613-977A-50F70BA8C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02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C089AC-6996-4CDA-81F1-81F049CA9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5EA105-25C3-46C9-8E2E-56018471C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C994820-66FD-4D73-82F4-44762C848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08A9E-D815-4839-8276-4DE0BE936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7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3D6A16C-0B8F-43F4-AF7B-2842ADE77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18B6610-3541-4F10-AF44-E513BB9B4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A37EDB6-BA21-4726-AB0B-4599B3E64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9BD9C-0161-42FB-8F59-1D2F6E122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7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D96435F-643D-428B-B0C8-A047898CD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26D69F3-C4F3-4ED5-A10A-DBBC84F8E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79EA97E-2CA0-4F53-9633-0E8AB93CC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1D9A-6FD9-4187-8C00-37D7B972E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580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256C9A54-7B51-46A4-A37C-439E7AB13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25CF2BF-9E74-4F76-8F79-CC4F5E1DA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820F4E1-4B69-4A0C-BB22-E85A0E3E2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EA95E-2991-48E6-B5BD-3E8CCC19C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44248D6-7F51-466B-903C-8E7D19B06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F67B7CA-7393-421A-AB1D-BA6CF03CB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92E81F6-49A3-4BC8-A10C-C0482BD02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D0447-F6E7-47A3-B086-3E810A0A3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6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877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39421E3-D870-4232-B32E-C4020ED5B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A045DF4-37C1-474E-804C-1935B7005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4010502-C712-429A-A369-258AA2643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BD606-07F9-4547-AB9A-935D6AC65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474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BD4F59F-D7B1-4A81-B4A2-783EA3366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D3C93EA-B8EC-4873-88E1-CAC782E92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B5DC6F0-9A0C-4F9E-938E-70947F0D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8F20C-1964-4CB3-B14F-51A13248E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10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27FCE65-3BD6-4CDC-AE6C-AE195C94A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04ECC65-92AC-4A91-B248-FDF7ABAC8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EE5365C-2DF6-475B-88DF-E72AF0FD6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B2CA2-D3F3-4BAC-859E-C62F55FCA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780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00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389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724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793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1352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137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28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714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58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752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8826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74503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704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378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278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876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742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442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0355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236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8486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671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6928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326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038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11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707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5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F7E1CA-C772-4266-845F-D6C3EAD5C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E5A02B-CA49-4E96-B265-B50A56A0D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Third Level</a:t>
            </a:r>
          </a:p>
        </p:txBody>
      </p:sp>
      <p:grpSp>
        <p:nvGrpSpPr>
          <p:cNvPr id="1028" name="Group 16">
            <a:extLst>
              <a:ext uri="{FF2B5EF4-FFF2-40B4-BE49-F238E27FC236}">
                <a16:creationId xmlns:a16="http://schemas.microsoft.com/office/drawing/2014/main" id="{C4F855BF-86F7-469B-A28F-3584C7884C4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>
              <a:extLst>
                <a:ext uri="{FF2B5EF4-FFF2-40B4-BE49-F238E27FC236}">
                  <a16:creationId xmlns:a16="http://schemas.microsoft.com/office/drawing/2014/main" id="{02F26EAD-4737-4419-A82A-36B101109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>
              <a:extLst>
                <a:ext uri="{FF2B5EF4-FFF2-40B4-BE49-F238E27FC236}">
                  <a16:creationId xmlns:a16="http://schemas.microsoft.com/office/drawing/2014/main" id="{EDA9DD79-0AAD-4F49-ACC2-EC7052065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" name="Text Box 10">
            <a:extLst>
              <a:ext uri="{FF2B5EF4-FFF2-40B4-BE49-F238E27FC236}">
                <a16:creationId xmlns:a16="http://schemas.microsoft.com/office/drawing/2014/main" id="{96D38467-BCD1-4F6E-B897-266A58D96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/>
              <a:t>02/14/2018		      Introduction to Data Mining, 2</a:t>
            </a:r>
            <a:r>
              <a:rPr lang="en-US" altLang="en-US" baseline="30000" dirty="0"/>
              <a:t>nd</a:t>
            </a:r>
            <a:r>
              <a:rPr lang="en-US" altLang="en-US" dirty="0"/>
              <a:t> Edition 			              </a:t>
            </a:r>
            <a:fld id="{3F32193A-CEF5-412D-A342-D710FD9F5A66}" type="slidenum">
              <a:rPr lang="en-US" alt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0F71A8-145C-45A6-AF24-8A6C082FD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C7972-DE4E-4B6E-9EED-0DF926FB1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2052" name="Group 16">
            <a:extLst>
              <a:ext uri="{FF2B5EF4-FFF2-40B4-BE49-F238E27FC236}">
                <a16:creationId xmlns:a16="http://schemas.microsoft.com/office/drawing/2014/main" id="{FC219826-B697-4C0F-B918-6095AC0EFDE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2056" name="Rectangle 17">
              <a:extLst>
                <a:ext uri="{FF2B5EF4-FFF2-40B4-BE49-F238E27FC236}">
                  <a16:creationId xmlns:a16="http://schemas.microsoft.com/office/drawing/2014/main" id="{AE3E85D5-652D-4BD3-8F3B-6FB920032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57" name="Rectangle 18">
              <a:extLst>
                <a:ext uri="{FF2B5EF4-FFF2-40B4-BE49-F238E27FC236}">
                  <a16:creationId xmlns:a16="http://schemas.microsoft.com/office/drawing/2014/main" id="{353DCB76-12C9-4908-A13D-69FBF78DA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33578" name="Rectangle 10">
            <a:extLst>
              <a:ext uri="{FF2B5EF4-FFF2-40B4-BE49-F238E27FC236}">
                <a16:creationId xmlns:a16="http://schemas.microsoft.com/office/drawing/2014/main" id="{D9A377AE-8A63-4643-A617-F7910ECE53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33579" name="Rectangle 11">
            <a:extLst>
              <a:ext uri="{FF2B5EF4-FFF2-40B4-BE49-F238E27FC236}">
                <a16:creationId xmlns:a16="http://schemas.microsoft.com/office/drawing/2014/main" id="{85D6852C-C527-42DC-93A2-5E35B3B5F3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(C) Vipin Kumar, Parallel Issues in Data Mining, VECPAR 2002</a:t>
            </a:r>
          </a:p>
        </p:txBody>
      </p:sp>
      <p:sp>
        <p:nvSpPr>
          <p:cNvPr id="1133580" name="Rectangle 12">
            <a:extLst>
              <a:ext uri="{FF2B5EF4-FFF2-40B4-BE49-F238E27FC236}">
                <a16:creationId xmlns:a16="http://schemas.microsoft.com/office/drawing/2014/main" id="{807BBBBF-3620-4184-B966-ED6C5EA1E7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anose="02020603050405020304" pitchFamily="18" charset="0"/>
              </a:defRPr>
            </a:lvl1pPr>
          </a:lstStyle>
          <a:p>
            <a:fld id="{0D135B08-79C4-4F32-88AE-FC41F7D95E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F78D5BC-8A60-4889-9384-1913A67F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AF4DCC-AFE0-4111-A891-CDC51E287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4340" name="Group 16">
            <a:extLst>
              <a:ext uri="{FF2B5EF4-FFF2-40B4-BE49-F238E27FC236}">
                <a16:creationId xmlns:a16="http://schemas.microsoft.com/office/drawing/2014/main" id="{EC72121A-5DA4-415B-B27E-3F8FD546312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4344" name="Rectangle 17">
              <a:extLst>
                <a:ext uri="{FF2B5EF4-FFF2-40B4-BE49-F238E27FC236}">
                  <a16:creationId xmlns:a16="http://schemas.microsoft.com/office/drawing/2014/main" id="{BCAB7FC6-0ECD-4B9E-AC43-E42FF08CA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5" name="Rectangle 18">
              <a:extLst>
                <a:ext uri="{FF2B5EF4-FFF2-40B4-BE49-F238E27FC236}">
                  <a16:creationId xmlns:a16="http://schemas.microsoft.com/office/drawing/2014/main" id="{040AAA88-3DFD-4E66-B08A-9E3DF213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4341" name="Group 19">
            <a:extLst>
              <a:ext uri="{FF2B5EF4-FFF2-40B4-BE49-F238E27FC236}">
                <a16:creationId xmlns:a16="http://schemas.microsoft.com/office/drawing/2014/main" id="{3E5D3C01-B4A8-4A9D-B44C-7DE20B3EC33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4342" name="Rectangle 20">
              <a:extLst>
                <a:ext uri="{FF2B5EF4-FFF2-40B4-BE49-F238E27FC236}">
                  <a16:creationId xmlns:a16="http://schemas.microsoft.com/office/drawing/2014/main" id="{2A3CD35A-BD08-454C-965C-9E69F38C63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343" name="Rectangle 21">
              <a:extLst>
                <a:ext uri="{FF2B5EF4-FFF2-40B4-BE49-F238E27FC236}">
                  <a16:creationId xmlns:a16="http://schemas.microsoft.com/office/drawing/2014/main" id="{2E7D4323-A900-4ED6-9F34-F5B1FE2212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AE9A5B0C-130B-4939-BDE1-E5016A8CF966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40DFA8-0F8A-46DC-B267-47AA8C0BB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808579A-B10E-4546-B9AA-DC2E64FCD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5364" name="Group 16">
            <a:extLst>
              <a:ext uri="{FF2B5EF4-FFF2-40B4-BE49-F238E27FC236}">
                <a16:creationId xmlns:a16="http://schemas.microsoft.com/office/drawing/2014/main" id="{E5DC7184-D530-488E-BF2B-D8C010ADFA6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5368" name="Rectangle 17">
              <a:extLst>
                <a:ext uri="{FF2B5EF4-FFF2-40B4-BE49-F238E27FC236}">
                  <a16:creationId xmlns:a16="http://schemas.microsoft.com/office/drawing/2014/main" id="{4AEFE126-61F1-49D9-A762-A0634AC60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9" name="Rectangle 18">
              <a:extLst>
                <a:ext uri="{FF2B5EF4-FFF2-40B4-BE49-F238E27FC236}">
                  <a16:creationId xmlns:a16="http://schemas.microsoft.com/office/drawing/2014/main" id="{B86D356E-E871-4513-8917-6D32094C6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5365" name="Group 19">
            <a:extLst>
              <a:ext uri="{FF2B5EF4-FFF2-40B4-BE49-F238E27FC236}">
                <a16:creationId xmlns:a16="http://schemas.microsoft.com/office/drawing/2014/main" id="{F118F068-18A6-4543-B305-AB2D305ED1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5366" name="Rectangle 20">
              <a:extLst>
                <a:ext uri="{FF2B5EF4-FFF2-40B4-BE49-F238E27FC236}">
                  <a16:creationId xmlns:a16="http://schemas.microsoft.com/office/drawing/2014/main" id="{2AA4FE95-372C-4614-A841-5696B920BD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367" name="Rectangle 21">
              <a:extLst>
                <a:ext uri="{FF2B5EF4-FFF2-40B4-BE49-F238E27FC236}">
                  <a16:creationId xmlns:a16="http://schemas.microsoft.com/office/drawing/2014/main" id="{1F58713C-418A-420C-B478-98F4055B6D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453"/>
              <a:ext cx="52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1200" b="0"/>
                <a:t>© Tan,Steinbach, Kumar 	    	Introduction to Data Mining        		      02/26/2006               </a:t>
              </a:r>
              <a:fld id="{F4AE3AC2-95FF-4CFB-B340-4166052BD964}" type="slidenum">
                <a:rPr lang="en-US" altLang="en-US" sz="1200" b="0" smtClean="0"/>
                <a:pPr>
                  <a:defRPr/>
                </a:pPr>
                <a:t>‹#›</a:t>
              </a:fld>
              <a:r>
                <a:rPr lang="en-US" altLang="en-US" sz="1200" b="0"/>
                <a:t> </a:t>
              </a: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B0551B3-F37E-4E7F-865C-D96B84C58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57375"/>
            <a:ext cx="82296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Bayesian Classifiers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Introduction to Data Mining, 2</a:t>
            </a:r>
            <a:r>
              <a:rPr lang="en-US" altLang="en-US" sz="3200" b="0" baseline="30000">
                <a:solidFill>
                  <a:srgbClr val="000000"/>
                </a:solidFill>
              </a:rPr>
              <a:t>nd</a:t>
            </a:r>
            <a:r>
              <a:rPr lang="en-US" altLang="en-US" sz="3200" b="0">
                <a:solidFill>
                  <a:srgbClr val="000000"/>
                </a:solidFill>
              </a:rPr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>
                <a:solidFill>
                  <a:srgbClr val="000000"/>
                </a:solidFill>
              </a:rPr>
              <a:t>Tan, Steinbach, Karpatne, Kumar</a:t>
            </a:r>
            <a:endParaRPr lang="en-US" altLang="en-US" sz="1600" b="0">
              <a:solidFill>
                <a:srgbClr val="0000FF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/>
          </a:p>
        </p:txBody>
      </p:sp>
      <p:grpSp>
        <p:nvGrpSpPr>
          <p:cNvPr id="18434" name="Group 6">
            <a:extLst>
              <a:ext uri="{FF2B5EF4-FFF2-40B4-BE49-F238E27FC236}">
                <a16:creationId xmlns:a16="http://schemas.microsoft.com/office/drawing/2014/main" id="{A7D9FDBA-422A-43BC-AAA4-F6BFF88A40D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43000"/>
            <a:ext cx="8534400" cy="152400"/>
            <a:chOff x="264" y="788"/>
            <a:chExt cx="5232" cy="124"/>
          </a:xfrm>
        </p:grpSpPr>
        <p:sp>
          <p:nvSpPr>
            <p:cNvPr id="18436" name="Rectangle 7">
              <a:extLst>
                <a:ext uri="{FF2B5EF4-FFF2-40B4-BE49-F238E27FC236}">
                  <a16:creationId xmlns:a16="http://schemas.microsoft.com/office/drawing/2014/main" id="{5B7A6DC9-CEC2-431E-89A1-89D6C1FEC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18437" name="Rectangle 8">
              <a:extLst>
                <a:ext uri="{FF2B5EF4-FFF2-40B4-BE49-F238E27FC236}">
                  <a16:creationId xmlns:a16="http://schemas.microsoft.com/office/drawing/2014/main" id="{91B6F272-F978-4148-BCD7-436723E76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5124" name="Rectangle 11">
            <a:extLst>
              <a:ext uri="{FF2B5EF4-FFF2-40B4-BE49-F238E27FC236}">
                <a16:creationId xmlns:a16="http://schemas.microsoft.com/office/drawing/2014/main" id="{581F27AF-96D5-42FE-9A32-22348425D5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cs typeface="+mj-cs"/>
              </a:rPr>
              <a:t>Data Mining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Classification: Alternative Techniques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3C66188-F026-4EC7-834C-91A9A95E8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Naïve Bayes on Example Data</a:t>
            </a:r>
          </a:p>
        </p:txBody>
      </p:sp>
      <p:graphicFrame>
        <p:nvGraphicFramePr>
          <p:cNvPr id="28674" name="Object 5">
            <a:extLst>
              <a:ext uri="{FF2B5EF4-FFF2-40B4-BE49-F238E27FC236}">
                <a16:creationId xmlns:a16="http://schemas.microsoft.com/office/drawing/2014/main" id="{E543D252-6ADC-43A0-8B71-05F037B846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4">
            <a:extLst>
              <a:ext uri="{FF2B5EF4-FFF2-40B4-BE49-F238E27FC236}">
                <a16:creationId xmlns:a16="http://schemas.microsoft.com/office/drawing/2014/main" id="{F4649C47-8065-4FDE-B2C7-2A5CCA5E9E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>
            <a:extLst>
              <a:ext uri="{FF2B5EF4-FFF2-40B4-BE49-F238E27FC236}">
                <a16:creationId xmlns:a16="http://schemas.microsoft.com/office/drawing/2014/main" id="{C47D28FF-2CC8-45E9-827C-A6C8A3AF3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FB886BD-23F4-41B8-A9FC-880C719B2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209800"/>
            <a:ext cx="6172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1">
              <a:buSzPct val="75000"/>
              <a:buFont typeface="Monotype Sorts" charset="2"/>
              <a:buChar char="l"/>
              <a:defRPr/>
            </a:pPr>
            <a:r>
              <a:rPr lang="en-US" altLang="en-US" sz="2000" b="0"/>
              <a:t>P(X | Yes) =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P(Refund = No | Yes)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P(Divorced | Yes)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P(Income = 120K | Yes)</a:t>
            </a:r>
          </a:p>
          <a:p>
            <a:pPr lvl="1">
              <a:buSzPct val="75000"/>
              <a:buFont typeface="Arial" charset="0"/>
              <a:buNone/>
              <a:defRPr/>
            </a:pPr>
            <a:endParaRPr lang="en-US" altLang="en-US" sz="2000" b="0"/>
          </a:p>
          <a:p>
            <a:pPr lvl="1">
              <a:buSzPct val="75000"/>
              <a:buFont typeface="Monotype Sorts" charset="2"/>
              <a:buChar char="l"/>
              <a:defRPr/>
            </a:pPr>
            <a:r>
              <a:rPr lang="en-US" altLang="en-US" sz="2000" b="0"/>
              <a:t>P(X | No) =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P(Refund = No | No)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P(Divorced | No) x </a:t>
            </a:r>
          </a:p>
          <a:p>
            <a:pPr lvl="1">
              <a:buSzPct val="75000"/>
              <a:buFont typeface="Arial" charset="0"/>
              <a:buNone/>
              <a:defRPr/>
            </a:pPr>
            <a:r>
              <a:rPr lang="en-US" altLang="en-US" sz="2000" b="0"/>
              <a:t>		P(Income = 120K | No)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F479C0-514F-4F62-9F63-F7A2A3B4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D5EF3CB-6632-4B6C-A898-329DD34DE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3400" y="1066800"/>
            <a:ext cx="45720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Char char="l"/>
              <a:defRPr/>
            </a:pPr>
            <a:r>
              <a:rPr lang="en-US" dirty="0">
                <a:cs typeface="+mn-cs"/>
              </a:rPr>
              <a:t>Class:  P(Y) = </a:t>
            </a:r>
            <a:r>
              <a:rPr lang="en-US" dirty="0" err="1">
                <a:cs typeface="+mn-cs"/>
              </a:rPr>
              <a:t>N</a:t>
            </a:r>
            <a:r>
              <a:rPr lang="en-US" baseline="-25000" dirty="0" err="1">
                <a:cs typeface="+mn-cs"/>
              </a:rPr>
              <a:t>c</a:t>
            </a:r>
            <a:r>
              <a:rPr lang="en-US" dirty="0">
                <a:cs typeface="+mn-cs"/>
              </a:rPr>
              <a:t>/N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000" dirty="0"/>
              <a:t>e.g.,  P(No) = 7/10, </a:t>
            </a:r>
            <a:br>
              <a:rPr lang="en-US" sz="2000" dirty="0"/>
            </a:br>
            <a:r>
              <a:rPr lang="en-US" sz="2000" dirty="0"/>
              <a:t>	        P(Yes) = 3/10</a:t>
            </a:r>
          </a:p>
          <a:p>
            <a:pPr lvl="1">
              <a:lnSpc>
                <a:spcPct val="90000"/>
              </a:lnSpc>
              <a:buFont typeface="Arial" charset="0"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buFont typeface="Monotype Sorts" charset="0"/>
              <a:buChar char="l"/>
              <a:defRPr/>
            </a:pPr>
            <a:r>
              <a:rPr lang="en-US" dirty="0">
                <a:cs typeface="+mn-cs"/>
              </a:rPr>
              <a:t>For categorical attributes:</a:t>
            </a:r>
            <a:br>
              <a:rPr lang="en-US" dirty="0">
                <a:cs typeface="+mn-cs"/>
              </a:rPr>
            </a:br>
            <a:r>
              <a:rPr lang="en-US" sz="900" dirty="0">
                <a:cs typeface="+mn-cs"/>
              </a:rPr>
              <a:t>  </a:t>
            </a:r>
            <a:br>
              <a:rPr lang="en-US" sz="900" dirty="0">
                <a:cs typeface="+mn-cs"/>
              </a:rPr>
            </a:br>
            <a:r>
              <a:rPr lang="en-US" dirty="0">
                <a:cs typeface="+mn-cs"/>
              </a:rPr>
              <a:t>     P(X</a:t>
            </a:r>
            <a:r>
              <a:rPr lang="en-US" baseline="-25000" dirty="0">
                <a:cs typeface="+mn-cs"/>
              </a:rPr>
              <a:t>i</a:t>
            </a:r>
            <a:r>
              <a:rPr lang="en-US" dirty="0">
                <a:cs typeface="+mn-cs"/>
              </a:rPr>
              <a:t> | </a:t>
            </a:r>
            <a:r>
              <a:rPr lang="en-US" dirty="0" err="1">
                <a:cs typeface="+mn-cs"/>
              </a:rPr>
              <a:t>Y</a:t>
            </a:r>
            <a:r>
              <a:rPr lang="en-US" baseline="-25000" dirty="0" err="1">
                <a:cs typeface="+mn-cs"/>
              </a:rPr>
              <a:t>k</a:t>
            </a:r>
            <a:r>
              <a:rPr lang="en-US" dirty="0">
                <a:cs typeface="+mn-cs"/>
              </a:rPr>
              <a:t>) = |</a:t>
            </a:r>
            <a:r>
              <a:rPr lang="en-US" dirty="0" err="1">
                <a:cs typeface="+mn-cs"/>
              </a:rPr>
              <a:t>X</a:t>
            </a:r>
            <a:r>
              <a:rPr lang="en-US" baseline="-25000" dirty="0" err="1">
                <a:cs typeface="+mn-cs"/>
              </a:rPr>
              <a:t>ik</a:t>
            </a:r>
            <a:r>
              <a:rPr lang="en-US" dirty="0">
                <a:cs typeface="+mn-cs"/>
              </a:rPr>
              <a:t>|/ </a:t>
            </a:r>
            <a:r>
              <a:rPr lang="en-US" dirty="0" err="1">
                <a:cs typeface="+mn-cs"/>
              </a:rPr>
              <a:t>N</a:t>
            </a:r>
            <a:r>
              <a:rPr lang="en-US" baseline="-25000" dirty="0" err="1">
                <a:cs typeface="+mn-cs"/>
              </a:rPr>
              <a:t>c</a:t>
            </a:r>
            <a:r>
              <a:rPr lang="en-US" baseline="-25000" dirty="0">
                <a:cs typeface="+mn-cs"/>
              </a:rPr>
              <a:t> 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endParaRPr lang="en-US" sz="800" dirty="0"/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400" dirty="0"/>
              <a:t>where |</a:t>
            </a:r>
            <a:r>
              <a:rPr lang="en-US" sz="2400" dirty="0" err="1"/>
              <a:t>X</a:t>
            </a:r>
            <a:r>
              <a:rPr lang="en-US" sz="2400" baseline="-25000" dirty="0" err="1"/>
              <a:t>ik</a:t>
            </a:r>
            <a:r>
              <a:rPr lang="en-US" sz="2400" dirty="0"/>
              <a:t>| is number of instances having attribute value X</a:t>
            </a:r>
            <a:r>
              <a:rPr lang="en-US" sz="2400" baseline="-25000" dirty="0"/>
              <a:t>i</a:t>
            </a:r>
            <a:r>
              <a:rPr lang="en-US" sz="2400" dirty="0"/>
              <a:t> and belonging to class 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endParaRPr lang="en-US" sz="2400" dirty="0"/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400" dirty="0"/>
              <a:t>Examples:</a:t>
            </a:r>
            <a:br>
              <a:rPr lang="en-US" sz="2400" dirty="0"/>
            </a:br>
            <a:endParaRPr lang="en-US" sz="800" dirty="0"/>
          </a:p>
          <a:p>
            <a:pPr lvl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/>
              <a:t>	P(Status=</a:t>
            </a:r>
            <a:r>
              <a:rPr lang="en-US" sz="2000" dirty="0" err="1"/>
              <a:t>Married|No</a:t>
            </a:r>
            <a:r>
              <a:rPr lang="en-US" sz="2000" dirty="0"/>
              <a:t>) = 4/7</a:t>
            </a:r>
            <a:br>
              <a:rPr lang="en-US" sz="2000" baseline="-25000" dirty="0"/>
            </a:br>
            <a:r>
              <a:rPr lang="en-US" sz="2000" dirty="0"/>
              <a:t>P(Refund=</a:t>
            </a:r>
            <a:r>
              <a:rPr lang="en-US" sz="2000" dirty="0" err="1"/>
              <a:t>Yes|Yes</a:t>
            </a:r>
            <a:r>
              <a:rPr lang="en-US" sz="2000" dirty="0"/>
              <a:t>)=0</a:t>
            </a:r>
            <a:endParaRPr lang="en-US" sz="2000" baseline="-25000" dirty="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60E5FDE9-3D85-4EFC-A470-0C1CCCE5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2766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k</a:t>
            </a:r>
          </a:p>
        </p:txBody>
      </p:sp>
      <p:graphicFrame>
        <p:nvGraphicFramePr>
          <p:cNvPr id="29700" name="Object 5">
            <a:extLst>
              <a:ext uri="{FF2B5EF4-FFF2-40B4-BE49-F238E27FC236}">
                <a16:creationId xmlns:a16="http://schemas.microsoft.com/office/drawing/2014/main" id="{B49DADCE-D7E3-4B08-96C5-24FF363531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0"/>
          <a:ext cx="4389438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4389438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8DEAECD-52C1-412F-9B1F-5687380C9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B82C4E7-2BB5-49D2-89C6-B9107A2BB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Monotype Sorts" charset="0"/>
              <a:buChar char="l"/>
              <a:defRPr/>
            </a:pPr>
            <a:r>
              <a:rPr lang="en-US">
                <a:cs typeface="+mn-cs"/>
              </a:rPr>
              <a:t>For continuous attributes: 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>
                <a:solidFill>
                  <a:srgbClr val="FF0000"/>
                </a:solidFill>
              </a:rPr>
              <a:t>Discretization:</a:t>
            </a:r>
            <a:r>
              <a:rPr lang="en-US"/>
              <a:t> Partition the range into bins: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/>
              <a:t>Replace continuous value with bin value</a:t>
            </a:r>
          </a:p>
          <a:p>
            <a:pPr marL="1752600" lvl="3" indent="-381000">
              <a:defRPr/>
            </a:pPr>
            <a:r>
              <a:rPr lang="en-US">
                <a:latin typeface="Times New Roman" charset="0"/>
              </a:rPr>
              <a:t>Attribute changed from continuous to ordinal</a:t>
            </a:r>
          </a:p>
          <a:p>
            <a:pPr marL="1752600" lvl="3" indent="-381000">
              <a:defRPr/>
            </a:pPr>
            <a:endParaRPr lang="en-US">
              <a:latin typeface="Times New Roman" charset="0"/>
            </a:endParaRPr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>
                <a:solidFill>
                  <a:srgbClr val="FF0000"/>
                </a:solidFill>
              </a:rPr>
              <a:t>Probability density estimation: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/>
              <a:t>Assume attribute follows a normal distribution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/>
              <a:t>Use data to estimate parameters of distribution </a:t>
            </a:r>
            <a:br>
              <a:rPr lang="en-US"/>
            </a:br>
            <a:r>
              <a:rPr lang="en-US"/>
              <a:t>   (e.g., mean and standard deviation)</a:t>
            </a:r>
          </a:p>
          <a:p>
            <a:pPr marL="1371600" lvl="2" indent="-457200">
              <a:buFont typeface="Wingdings" charset="0"/>
              <a:buChar char="u"/>
              <a:defRPr/>
            </a:pPr>
            <a:r>
              <a:rPr lang="en-US"/>
              <a:t>Once probability distribution is known, use it to estimate the conditional probability P(X</a:t>
            </a:r>
            <a:r>
              <a:rPr lang="en-US" baseline="-25000"/>
              <a:t>i</a:t>
            </a:r>
            <a:r>
              <a:rPr lang="en-US"/>
              <a:t>|Y)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524B48E-E1A7-4916-AC7D-A3E8123E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5146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F5243D-5B31-41C6-AA9F-E9EB9FD22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Estimate Probabilities from Data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FB5BE42-8806-4DA5-819F-350E2680A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95800" y="1066800"/>
            <a:ext cx="4419600" cy="5181600"/>
          </a:xfrm>
        </p:spPr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sz="2400">
                <a:cs typeface="+mn-cs"/>
              </a:rPr>
              <a:t>Normal distribution:</a:t>
            </a:r>
          </a:p>
          <a:p>
            <a:pPr lvl="1">
              <a:buFont typeface="Arial" charset="0"/>
              <a:buChar char="–"/>
              <a:defRPr/>
            </a:pPr>
            <a:endParaRPr lang="en-US" sz="2400"/>
          </a:p>
          <a:p>
            <a:pPr lvl="1">
              <a:buFont typeface="Arial" charset="0"/>
              <a:buChar char="–"/>
              <a:defRPr/>
            </a:pPr>
            <a:endParaRPr lang="en-US" sz="2400"/>
          </a:p>
          <a:p>
            <a:pPr lvl="1">
              <a:buFont typeface="Arial" charset="0"/>
              <a:buChar char="–"/>
              <a:defRPr/>
            </a:pPr>
            <a:endParaRPr lang="en-US" sz="1000"/>
          </a:p>
          <a:p>
            <a:pPr lvl="1">
              <a:buFont typeface="Arial" charset="0"/>
              <a:buChar char="–"/>
              <a:defRPr/>
            </a:pPr>
            <a:r>
              <a:rPr lang="en-US" sz="2400"/>
              <a:t>One for each (X</a:t>
            </a:r>
            <a:r>
              <a:rPr lang="en-US" sz="2400" baseline="-25000"/>
              <a:t>i</a:t>
            </a:r>
            <a:r>
              <a:rPr lang="en-US" sz="2400"/>
              <a:t>,Y</a:t>
            </a:r>
            <a:r>
              <a:rPr lang="en-US" sz="2400" baseline="-25000"/>
              <a:t>i</a:t>
            </a:r>
            <a:r>
              <a:rPr lang="en-US" sz="2400"/>
              <a:t>) pair</a:t>
            </a:r>
          </a:p>
          <a:p>
            <a:pPr lvl="1">
              <a:buFont typeface="Arial" charset="0"/>
              <a:buChar char="–"/>
              <a:defRPr/>
            </a:pPr>
            <a:endParaRPr lang="en-US" sz="800"/>
          </a:p>
          <a:p>
            <a:pPr>
              <a:buFont typeface="Monotype Sorts" charset="0"/>
              <a:buChar char="l"/>
              <a:defRPr/>
            </a:pPr>
            <a:r>
              <a:rPr lang="en-US" sz="2400">
                <a:cs typeface="+mn-cs"/>
              </a:rPr>
              <a:t>For (Income, Class=No):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/>
              <a:t>If Class=No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sz="2000"/>
              <a:t> sample mean = 110</a:t>
            </a:r>
          </a:p>
          <a:p>
            <a:pPr lvl="2">
              <a:buFont typeface="Wingdings" charset="0"/>
              <a:buChar char="u"/>
              <a:defRPr/>
            </a:pPr>
            <a:r>
              <a:rPr lang="en-US" sz="2000"/>
              <a:t> sample variance = 2975</a:t>
            </a:r>
          </a:p>
          <a:p>
            <a:pPr lvl="1">
              <a:buFont typeface="Arial" charset="0"/>
              <a:buNone/>
              <a:defRPr/>
            </a:pPr>
            <a:endParaRPr lang="en-US" sz="2400"/>
          </a:p>
        </p:txBody>
      </p:sp>
      <p:graphicFrame>
        <p:nvGraphicFramePr>
          <p:cNvPr id="31747" name="Object 4">
            <a:extLst>
              <a:ext uri="{FF2B5EF4-FFF2-40B4-BE49-F238E27FC236}">
                <a16:creationId xmlns:a16="http://schemas.microsoft.com/office/drawing/2014/main" id="{D5164FCD-D514-4988-8DFF-A856B7E621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143000"/>
          <a:ext cx="41957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895"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19576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5">
            <a:extLst>
              <a:ext uri="{FF2B5EF4-FFF2-40B4-BE49-F238E27FC236}">
                <a16:creationId xmlns:a16="http://schemas.microsoft.com/office/drawing/2014/main" id="{790B7E62-EA0D-4CB6-9772-30A121AF28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512888"/>
          <a:ext cx="3352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5" imgW="1803400" imgH="584200" progId="Equation.3">
                  <p:embed/>
                </p:oleObj>
              </mc:Choice>
              <mc:Fallback>
                <p:oleObj name="Equation" r:id="rId5" imgW="18034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12888"/>
                        <a:ext cx="3352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6">
            <a:extLst>
              <a:ext uri="{FF2B5EF4-FFF2-40B4-BE49-F238E27FC236}">
                <a16:creationId xmlns:a16="http://schemas.microsoft.com/office/drawing/2014/main" id="{54CC4D08-BA20-42F9-83EC-22AFFEC59F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538" y="5257800"/>
          <a:ext cx="852011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7" imgW="6350000" imgH="787400" progId="Equation.3">
                  <p:embed/>
                </p:oleObj>
              </mc:Choice>
              <mc:Fallback>
                <p:oleObj name="Equation" r:id="rId7" imgW="6350000" imgH="787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5257800"/>
                        <a:ext cx="8520112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F877BDA-3F51-4834-BDEE-FEEE7F55A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Example of Naïve Bayes Classifier</a:t>
            </a:r>
          </a:p>
        </p:txBody>
      </p:sp>
      <p:graphicFrame>
        <p:nvGraphicFramePr>
          <p:cNvPr id="32770" name="Object 4">
            <a:extLst>
              <a:ext uri="{FF2B5EF4-FFF2-40B4-BE49-F238E27FC236}">
                <a16:creationId xmlns:a16="http://schemas.microsoft.com/office/drawing/2014/main" id="{FF651042-DA69-4604-8038-2B88F30D80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57313"/>
          <a:ext cx="73548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2832100" imgH="203200" progId="Equation.3">
                  <p:embed/>
                </p:oleObj>
              </mc:Choice>
              <mc:Fallback>
                <p:oleObj name="Equation" r:id="rId3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57313"/>
                        <a:ext cx="73548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>
            <a:extLst>
              <a:ext uri="{FF2B5EF4-FFF2-40B4-BE49-F238E27FC236}">
                <a16:creationId xmlns:a16="http://schemas.microsoft.com/office/drawing/2014/main" id="{D92C8AA9-8E44-43E3-A4A9-CC71E0B22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590800"/>
            <a:ext cx="4953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600" b="0"/>
              <a:t>P(X | No) = P(Refund=No | No)</a:t>
            </a:r>
            <a:br>
              <a:rPr lang="en-US" altLang="en-US" sz="1600" b="0"/>
            </a:br>
            <a:r>
              <a:rPr lang="en-US" altLang="en-US" sz="1600" b="0"/>
              <a:t>		 </a:t>
            </a:r>
            <a:r>
              <a:rPr lang="en-US" altLang="en-US" sz="1600" b="0">
                <a:sym typeface="Symbol" charset="2"/>
              </a:rPr>
              <a:t> P(Divorced | </a:t>
            </a:r>
            <a:r>
              <a:rPr lang="en-US" altLang="en-US" sz="1600" b="0"/>
              <a:t>No)</a:t>
            </a:r>
            <a:br>
              <a:rPr lang="en-US" altLang="en-US" sz="1600" b="0"/>
            </a:br>
            <a:r>
              <a:rPr lang="en-US" altLang="en-US" sz="1600" b="0"/>
              <a:t>		 </a:t>
            </a:r>
            <a:r>
              <a:rPr lang="en-US" altLang="en-US" sz="1600" b="0">
                <a:sym typeface="Symbol" charset="2"/>
              </a:rPr>
              <a:t></a:t>
            </a:r>
            <a:r>
              <a:rPr lang="en-US" altLang="en-US" sz="1600" b="0"/>
              <a:t> P(Income=120K | No)</a:t>
            </a:r>
            <a:br>
              <a:rPr lang="en-US" altLang="en-US" sz="1600" b="0"/>
            </a:br>
            <a:r>
              <a:rPr lang="en-US" altLang="en-US" sz="1600" b="0"/>
              <a:t>	              = 4/7 </a:t>
            </a:r>
            <a:r>
              <a:rPr lang="en-US" altLang="en-US" sz="1600" b="0">
                <a:sym typeface="Symbol" charset="2"/>
              </a:rPr>
              <a:t> 1/7  0.0072 = 0.0006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endParaRPr lang="en-US" altLang="en-US" sz="800" b="0">
              <a:sym typeface="Symbol" charset="2"/>
            </a:endParaRP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600" b="0"/>
              <a:t>P(X | Yes) = P(Refund=No | Yes)</a:t>
            </a:r>
            <a:br>
              <a:rPr lang="en-US" altLang="en-US" sz="1600" b="0"/>
            </a:br>
            <a:r>
              <a:rPr lang="en-US" altLang="en-US" sz="1600" b="0"/>
              <a:t>   	                  </a:t>
            </a:r>
            <a:r>
              <a:rPr lang="en-US" altLang="en-US" sz="1600" b="0">
                <a:sym typeface="Symbol" charset="2"/>
              </a:rPr>
              <a:t> P(Divorced | </a:t>
            </a:r>
            <a:r>
              <a:rPr lang="en-US" altLang="en-US" sz="1600" b="0"/>
              <a:t>Yes)</a:t>
            </a:r>
            <a:br>
              <a:rPr lang="en-US" altLang="en-US" sz="1600" b="0"/>
            </a:br>
            <a:r>
              <a:rPr lang="en-US" altLang="en-US" sz="1600" b="0"/>
              <a:t>   	                  </a:t>
            </a:r>
            <a:r>
              <a:rPr lang="en-US" altLang="en-US" sz="1600" b="0">
                <a:sym typeface="Symbol" charset="2"/>
              </a:rPr>
              <a:t></a:t>
            </a:r>
            <a:r>
              <a:rPr lang="en-US" altLang="en-US" sz="1600" b="0"/>
              <a:t> P(Income=120K | Yes)</a:t>
            </a:r>
            <a:br>
              <a:rPr lang="en-US" altLang="en-US" sz="1600" b="0"/>
            </a:br>
            <a:r>
              <a:rPr lang="en-US" altLang="en-US" sz="1600" b="0"/>
              <a:t>	               = 1 </a:t>
            </a:r>
            <a:r>
              <a:rPr lang="en-US" altLang="en-US" sz="1600" b="0">
                <a:sym typeface="Symbol" charset="2"/>
              </a:rPr>
              <a:t> 1/3  1.2  10</a:t>
            </a:r>
            <a:r>
              <a:rPr lang="en-US" altLang="en-US" sz="1600" b="0" baseline="30000">
                <a:sym typeface="Symbol" charset="2"/>
              </a:rPr>
              <a:t>-9</a:t>
            </a:r>
            <a:r>
              <a:rPr lang="en-US" altLang="en-US" sz="1600" b="0">
                <a:sym typeface="Symbol" charset="2"/>
              </a:rPr>
              <a:t> = 4  10</a:t>
            </a:r>
            <a:r>
              <a:rPr lang="en-US" altLang="en-US" sz="1600" b="0" baseline="30000">
                <a:sym typeface="Symbol" charset="2"/>
              </a:rPr>
              <a:t>-10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endParaRPr lang="en-US" altLang="en-US" sz="800" b="0">
              <a:sym typeface="Symbol" charset="2"/>
            </a:endParaRP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r>
              <a:rPr lang="en-US" altLang="en-US" sz="1800" b="0"/>
              <a:t>Since P(X|No)P(No) &gt; P(X|Yes)P(Yes)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  <a:defRPr/>
            </a:pPr>
            <a:r>
              <a:rPr lang="en-US" altLang="en-US" sz="1800" b="0"/>
              <a:t>Therefore P(No|X) &gt; P(Yes|X)</a:t>
            </a:r>
            <a:br>
              <a:rPr lang="en-US" altLang="en-US" sz="1800" b="0"/>
            </a:br>
            <a:r>
              <a:rPr lang="en-US" altLang="en-US" sz="1800" b="0"/>
              <a:t>      </a:t>
            </a:r>
            <a:r>
              <a:rPr lang="en-US" altLang="en-US" sz="2000" b="0">
                <a:sym typeface="Symbol" charset="2"/>
              </a:rPr>
              <a:t>=&gt; Class = No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88B58C70-B01F-4EC6-94DE-35390E60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32773" name="TextBox 1">
            <a:extLst>
              <a:ext uri="{FF2B5EF4-FFF2-40B4-BE49-F238E27FC236}">
                <a16:creationId xmlns:a16="http://schemas.microsoft.com/office/drawing/2014/main" id="{905CA066-9B07-4472-B4C8-F2890BFEE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D64C591-55D6-454C-9035-BD30E5288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Example of Naïve Bayes Classifier</a:t>
            </a:r>
          </a:p>
        </p:txBody>
      </p:sp>
      <p:graphicFrame>
        <p:nvGraphicFramePr>
          <p:cNvPr id="33794" name="Object 4">
            <a:extLst>
              <a:ext uri="{FF2B5EF4-FFF2-40B4-BE49-F238E27FC236}">
                <a16:creationId xmlns:a16="http://schemas.microsoft.com/office/drawing/2014/main" id="{540F6D7C-2508-470E-8B8E-D019BE251B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57313"/>
          <a:ext cx="73548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3" imgW="2832100" imgH="203200" progId="Equation.3">
                  <p:embed/>
                </p:oleObj>
              </mc:Choice>
              <mc:Fallback>
                <p:oleObj name="Equation" r:id="rId3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57313"/>
                        <a:ext cx="73548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5">
            <a:extLst>
              <a:ext uri="{FF2B5EF4-FFF2-40B4-BE49-F238E27FC236}">
                <a16:creationId xmlns:a16="http://schemas.microsoft.com/office/drawing/2014/main" id="{D1D75BB4-2A19-49ED-93A1-306F0E437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09800"/>
            <a:ext cx="5410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600" b="0"/>
              <a:t>P(Yes) = 3/10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/>
              <a:t>     P(No) = 7/10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1600" b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600" b="0"/>
              <a:t>P(Yes | Divorced) = 1/3 x 3/10 / P(Divorced)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/>
              <a:t>     P(No | Divorced) = 1/7 x 7/10 / P(Divorced)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800" b="0">
              <a:sym typeface="Symbol" charset="2"/>
            </a:endParaRP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800" b="0">
              <a:sym typeface="Symbol" charset="2"/>
            </a:endParaRP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600" b="0"/>
              <a:t>P(Yes | Refund = No, Divorced) = 1 x 1/3 x 3/10 / 		          P(Divorced, Refund = No)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600" b="0">
                <a:solidFill>
                  <a:srgbClr val="000000"/>
                </a:solidFill>
              </a:rPr>
              <a:t>     P(No | Refund = No, Divorced) = 4/7 x 1/7 x 7/10 /    		          </a:t>
            </a:r>
            <a:r>
              <a:rPr lang="en-US" altLang="en-US" sz="1600" b="0"/>
              <a:t>P(Divorced, Refund = No)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499730D6-0B11-4808-8A64-289D883CF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33797" name="TextBox 1">
            <a:extLst>
              <a:ext uri="{FF2B5EF4-FFF2-40B4-BE49-F238E27FC236}">
                <a16:creationId xmlns:a16="http://schemas.microsoft.com/office/drawing/2014/main" id="{6797D052-CE92-40B9-B321-9E5B5177A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439F79A-67C2-4754-8725-7762E430A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01BC078-F181-4DF8-A3E4-47B7197FD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76400"/>
            <a:ext cx="5410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800" b="0"/>
              <a:t>P(Yes) = 3/10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/>
              <a:t>     P(No) = 7/10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1800" b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/>
            </a:pPr>
            <a:r>
              <a:rPr lang="en-US" altLang="en-US" sz="1800" b="0"/>
              <a:t>P(Yes | Married) = 0 x 3/10 / P(Married)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altLang="en-US" sz="1800" b="0"/>
              <a:t>     P(No | Married) = 4/7 x 7/10 / P(Married)</a:t>
            </a:r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endParaRPr lang="en-US" altLang="en-US" sz="900" b="0">
              <a:sym typeface="Symbol" charset="2"/>
            </a:endParaRPr>
          </a:p>
        </p:txBody>
      </p:sp>
      <p:sp>
        <p:nvSpPr>
          <p:cNvPr id="34819" name="TextBox 1">
            <a:extLst>
              <a:ext uri="{FF2B5EF4-FFF2-40B4-BE49-F238E27FC236}">
                <a16:creationId xmlns:a16="http://schemas.microsoft.com/office/drawing/2014/main" id="{D8A5DF42-44F4-48DB-8E4C-898CCD000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87500"/>
            <a:ext cx="33162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3/7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1/7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110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2975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Yes: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AC112D4-71C9-4962-A8EF-0894578BB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1C9B86C-C0EE-4074-887A-9B271EC4E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Font typeface="Monotype Sorts" pitchFamily="-84" charset="2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 typeface="Monotype Sorts" pitchFamily="-84" charset="2"/>
              <a:buChar char="l"/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graphicFrame>
        <p:nvGraphicFramePr>
          <p:cNvPr id="35843" name="Object 1">
            <a:extLst>
              <a:ext uri="{FF2B5EF4-FFF2-40B4-BE49-F238E27FC236}">
                <a16:creationId xmlns:a16="http://schemas.microsoft.com/office/drawing/2014/main" id="{6E7B60B1-CF14-461A-B71A-94BA4E2AD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" y="1441450"/>
          <a:ext cx="368141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895"/>
                      <a:stretch>
                        <a:fillRect/>
                      </a:stretch>
                    </p:blipFill>
                    <p:spPr bwMode="auto">
                      <a:xfrm>
                        <a:off x="409575" y="1441450"/>
                        <a:ext cx="368141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Box 4">
            <a:extLst>
              <a:ext uri="{FF2B5EF4-FFF2-40B4-BE49-F238E27FC236}">
                <a16:creationId xmlns:a16="http://schemas.microsoft.com/office/drawing/2014/main" id="{C8FEEE18-D0C0-4D13-A47A-51689B65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062038"/>
            <a:ext cx="3316288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Naïve  Bayes Classifier: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No) = 2/6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No) = 4/6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Yes | Yes)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P(Refund = No | Yes) = 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No) = 2/6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No)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No) = 4/6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Single | Yes) = 2/3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Divorced | Yes) = 1/3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P(Marital Status = Married | Yes) = 0/3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For Taxable Income: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91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685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If class = No: sample mean = 90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	   sample variance = 25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3BD9AC5-0FF8-4FF4-8B35-A131D0291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90613"/>
            <a:ext cx="365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0" dirty="0"/>
              <a:t>Consider the table with </a:t>
            </a:r>
            <a:r>
              <a:rPr lang="en-US" sz="1600" b="0" dirty="0" err="1"/>
              <a:t>Tid</a:t>
            </a:r>
            <a:r>
              <a:rPr lang="en-US" sz="1600" b="0" dirty="0"/>
              <a:t> = 7 deleted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B13553-39A0-403A-9616-6EB9CD0B4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5064125"/>
            <a:ext cx="450691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Given X = (Refund = Yes, Divorced, 120K)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P(X | No) = 2/6 X 0 X 0.0083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P(X | Yes) = 0 X 1/3 X 1.2 X 10</a:t>
            </a:r>
            <a:r>
              <a:rPr lang="en-US" altLang="en-US" sz="2000" b="0" baseline="30000"/>
              <a:t>-9</a:t>
            </a:r>
            <a:r>
              <a:rPr lang="en-US" altLang="en-US" sz="2000" b="0"/>
              <a:t> = 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9815EF-AF85-4B7B-BD79-B636AC5B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113" y="5181600"/>
            <a:ext cx="3810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Naïve Bayes will not be able to classify X as Yes or No!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D2F293-88DC-457D-A907-3424A4BC1C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6200" y="2082800"/>
            <a:ext cx="6096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99B4FA-58D3-4482-A190-88C02DFEFA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6200" y="2743200"/>
            <a:ext cx="6096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50" name="Rectangle 1">
            <a:extLst>
              <a:ext uri="{FF2B5EF4-FFF2-40B4-BE49-F238E27FC236}">
                <a16:creationId xmlns:a16="http://schemas.microsoft.com/office/drawing/2014/main" id="{1310902B-5C5F-44AB-A98A-B93AAE237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33800"/>
            <a:ext cx="33147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42893C-91B3-42AE-8778-3A70969B6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Issues with Naïve Bayes Classifier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E262A75-53BD-416B-8FAB-E04B005D6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4" charset="2"/>
              <a:buChar char="l"/>
              <a:defRPr/>
            </a:pPr>
            <a:r>
              <a:rPr lang="en-US" altLang="en-US" dirty="0">
                <a:ea typeface="ＭＳ Ｐゴシック" pitchFamily="34" charset="-128"/>
              </a:rPr>
              <a:t>If one of the conditional probabilities is zero, then the entire expression becomes zero</a:t>
            </a:r>
            <a:endParaRPr lang="en-US" altLang="en-US" sz="2400" dirty="0">
              <a:ea typeface="ＭＳ Ｐゴシック" pitchFamily="34" charset="-128"/>
            </a:endParaRPr>
          </a:p>
          <a:p>
            <a:pPr>
              <a:buFont typeface="Monotype Sorts" pitchFamily="-84" charset="2"/>
              <a:buChar char="l"/>
              <a:defRPr/>
            </a:pPr>
            <a:r>
              <a:rPr lang="en-US" altLang="en-US" sz="2400" dirty="0">
                <a:ea typeface="ＭＳ Ｐゴシック" pitchFamily="34" charset="-128"/>
              </a:rPr>
              <a:t>Need to use other estimates of conditional probabilities than simple fractions</a:t>
            </a:r>
          </a:p>
          <a:p>
            <a:pPr>
              <a:buFont typeface="Monotype Sorts" pitchFamily="-84" charset="2"/>
              <a:buChar char="l"/>
              <a:defRPr/>
            </a:pPr>
            <a:r>
              <a:rPr lang="en-US" altLang="en-US" sz="2400" dirty="0">
                <a:ea typeface="ＭＳ Ｐゴシック" pitchFamily="34" charset="-128"/>
              </a:rPr>
              <a:t>Probability estimation:</a:t>
            </a:r>
          </a:p>
        </p:txBody>
      </p:sp>
      <p:graphicFrame>
        <p:nvGraphicFramePr>
          <p:cNvPr id="36867" name="Object 4">
            <a:extLst>
              <a:ext uri="{FF2B5EF4-FFF2-40B4-BE49-F238E27FC236}">
                <a16:creationId xmlns:a16="http://schemas.microsoft.com/office/drawing/2014/main" id="{133FCE7B-E1E2-4B68-9DFC-25898C99EE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505200"/>
          <a:ext cx="4291013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2095500" imgH="1333500" progId="Equation.3">
                  <p:embed/>
                </p:oleObj>
              </mc:Choice>
              <mc:Fallback>
                <p:oleObj name="Equation" r:id="rId3" imgW="2095500" imgH="1333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4291013" cy="272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94591918-7EC9-44FA-B6B2-8F2A1068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616200"/>
            <a:ext cx="27432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0">
                <a:latin typeface="Times New Roman" charset="0"/>
              </a:rPr>
              <a:t>c: number of classes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0">
                <a:latin typeface="Times New Roman" charset="0"/>
              </a:rPr>
              <a:t>p: prior probability of the class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0">
                <a:latin typeface="Times New Roman" charset="0"/>
              </a:rPr>
              <a:t>m: parameter</a:t>
            </a:r>
            <a:br>
              <a:rPr lang="en-US" altLang="en-US" sz="2000" b="0">
                <a:latin typeface="Times New Roman" charset="0"/>
              </a:rPr>
            </a:br>
            <a:br>
              <a:rPr lang="en-US" altLang="en-US" sz="2000" b="0">
                <a:latin typeface="Times New Roman" charset="0"/>
              </a:rPr>
            </a:br>
            <a:r>
              <a:rPr lang="en-US" altLang="en-US" sz="2000" b="0" i="1">
                <a:latin typeface="Times New Roman" charset="0"/>
              </a:rPr>
              <a:t>N</a:t>
            </a:r>
            <a:r>
              <a:rPr lang="en-US" altLang="en-US" sz="2000" b="0" i="1" baseline="-25000">
                <a:latin typeface="Times New Roman" charset="0"/>
              </a:rPr>
              <a:t>c</a:t>
            </a:r>
            <a:r>
              <a:rPr lang="en-US" altLang="en-US" sz="2000" b="0">
                <a:latin typeface="Times New Roman" charset="0"/>
              </a:rPr>
              <a:t>: number of instances in the class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lang="en-US" altLang="en-US" sz="2000" b="0">
                <a:latin typeface="Times New Roman" charset="0"/>
              </a:rPr>
            </a:br>
            <a:r>
              <a:rPr lang="en-US" altLang="en-US" sz="2000" b="0" i="1">
                <a:latin typeface="Times New Roman" charset="0"/>
              </a:rPr>
              <a:t>N</a:t>
            </a:r>
            <a:r>
              <a:rPr lang="en-US" altLang="en-US" sz="2000" b="0" i="1" baseline="-25000">
                <a:latin typeface="Times New Roman" charset="0"/>
              </a:rPr>
              <a:t>ic</a:t>
            </a:r>
            <a:r>
              <a:rPr lang="en-US" altLang="en-US" sz="2000" b="0">
                <a:latin typeface="Times New Roman" charset="0"/>
              </a:rPr>
              <a:t>: number of instances having attribute value </a:t>
            </a:r>
            <a:r>
              <a:rPr lang="en-US" altLang="en-US" sz="2000" b="0" i="1">
                <a:latin typeface="Times New Roman" charset="0"/>
              </a:rPr>
              <a:t>A</a:t>
            </a:r>
            <a:r>
              <a:rPr lang="en-US" altLang="en-US" sz="2000" b="0" i="1" baseline="-25000">
                <a:latin typeface="Times New Roman" charset="0"/>
              </a:rPr>
              <a:t>i</a:t>
            </a:r>
            <a:r>
              <a:rPr lang="en-US" altLang="en-US" sz="2000" b="0">
                <a:latin typeface="Times New Roman" charset="0"/>
              </a:rPr>
              <a:t> in class </a:t>
            </a:r>
            <a:r>
              <a:rPr lang="en-US" altLang="en-US" sz="2000" b="0" i="1">
                <a:latin typeface="Times New Roman" charset="0"/>
              </a:rPr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48D6B9-2875-4951-884E-F9C8EEBDD3EA}"/>
              </a:ext>
            </a:extLst>
          </p:cNvPr>
          <p:cNvSpPr txBox="1"/>
          <p:nvPr/>
        </p:nvSpPr>
        <p:spPr>
          <a:xfrm>
            <a:off x="7744143" y="401419"/>
            <a:ext cx="96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FA9E7D9-8934-4726-8412-8686D8952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Example of Naïve Bayes Classifier</a:t>
            </a:r>
          </a:p>
        </p:txBody>
      </p:sp>
      <p:graphicFrame>
        <p:nvGraphicFramePr>
          <p:cNvPr id="37890" name="Object 3">
            <a:extLst>
              <a:ext uri="{FF2B5EF4-FFF2-40B4-BE49-F238E27FC236}">
                <a16:creationId xmlns:a16="http://schemas.microsoft.com/office/drawing/2014/main" id="{C2FA6AF2-46CB-44DB-B1A0-97874C623D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465914"/>
              </p:ext>
            </p:extLst>
          </p:nvPr>
        </p:nvGraphicFramePr>
        <p:xfrm>
          <a:off x="152400" y="1295400"/>
          <a:ext cx="5181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Worksheet" r:id="rId3" imgW="6579863" imgH="4614091" progId="Excel.Sheet.8">
                  <p:embed/>
                </p:oleObj>
              </mc:Choice>
              <mc:Fallback>
                <p:oleObj name="Worksheet" r:id="rId3" imgW="6579863" imgH="461409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5181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4">
            <a:extLst>
              <a:ext uri="{FF2B5EF4-FFF2-40B4-BE49-F238E27FC236}">
                <a16:creationId xmlns:a16="http://schemas.microsoft.com/office/drawing/2014/main" id="{0D397648-D633-4ADE-976C-F57F4030D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837246"/>
              </p:ext>
            </p:extLst>
          </p:nvPr>
        </p:nvGraphicFramePr>
        <p:xfrm>
          <a:off x="304800" y="5410200"/>
          <a:ext cx="5153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Worksheet" r:id="rId5" imgW="5295781" imgH="415298" progId="Excel.Sheet.8">
                  <p:embed/>
                </p:oleObj>
              </mc:Choice>
              <mc:Fallback>
                <p:oleObj name="Worksheet" r:id="rId5" imgW="5295781" imgH="41529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51530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5">
            <a:extLst>
              <a:ext uri="{FF2B5EF4-FFF2-40B4-BE49-F238E27FC236}">
                <a16:creationId xmlns:a16="http://schemas.microsoft.com/office/drawing/2014/main" id="{83EC1A9C-FE73-470D-BAB7-449B3A51BD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7988" y="2362200"/>
          <a:ext cx="3656012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7" imgW="4457700" imgH="3149600" progId="Equation.3">
                  <p:embed/>
                </p:oleObj>
              </mc:Choice>
              <mc:Fallback>
                <p:oleObj name="Equation" r:id="rId7" imgW="4457700" imgH="314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2362200"/>
                        <a:ext cx="3656012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>
            <a:extLst>
              <a:ext uri="{FF2B5EF4-FFF2-40B4-BE49-F238E27FC236}">
                <a16:creationId xmlns:a16="http://schemas.microsoft.com/office/drawing/2014/main" id="{0555BF15-5BC9-4136-AD99-FD55F74F6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295400"/>
            <a:ext cx="2743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A: attributes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M: mammals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N: non-mammals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A34E06EC-468D-4645-8B87-1BEA2E600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257800"/>
            <a:ext cx="2743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/>
              <a:t>P(A|M)P(M) &gt; P(A|N)P(N)</a:t>
            </a:r>
          </a:p>
          <a:p>
            <a:pPr>
              <a:spcBef>
                <a:spcPct val="50000"/>
              </a:spcBef>
              <a:defRPr/>
            </a:pPr>
            <a:r>
              <a:rPr lang="en-US"/>
              <a:t>=&gt; Mammals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B43A57-40C6-4393-AD72-D8497B5DC18E}"/>
              </a:ext>
            </a:extLst>
          </p:cNvPr>
          <p:cNvSpPr txBox="1"/>
          <p:nvPr/>
        </p:nvSpPr>
        <p:spPr>
          <a:xfrm>
            <a:off x="7744143" y="401419"/>
            <a:ext cx="96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skip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4FDB0C-A946-4328-92A8-ACB98E4B4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Bayes Classifier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9089E6B-D814-4C5B-83AF-ADFCC3E9C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4" charset="2"/>
              <a:buChar char="l"/>
              <a:defRPr/>
            </a:pPr>
            <a:r>
              <a:rPr lang="en-US" dirty="0">
                <a:cs typeface="+mn-cs"/>
              </a:rPr>
              <a:t>A probabilistic framework for solving classification problems</a:t>
            </a: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cs typeface="+mn-cs"/>
              </a:rPr>
              <a:t>Conditional Probability:</a:t>
            </a:r>
          </a:p>
          <a:p>
            <a:pPr>
              <a:buFont typeface="Monotype Sorts" charset="0"/>
              <a:buChar char="l"/>
              <a:defRPr/>
            </a:pPr>
            <a:endParaRPr lang="en-US" dirty="0">
              <a:cs typeface="+mn-cs"/>
            </a:endParaRPr>
          </a:p>
          <a:p>
            <a:pPr>
              <a:buFont typeface="Monotype Sorts" charset="0"/>
              <a:buChar char="l"/>
              <a:defRPr/>
            </a:pPr>
            <a:endParaRPr lang="en-US" dirty="0">
              <a:cs typeface="+mn-cs"/>
            </a:endParaRPr>
          </a:p>
          <a:p>
            <a:pPr>
              <a:buFont typeface="Monotype Sorts" charset="0"/>
              <a:buChar char="l"/>
              <a:defRPr/>
            </a:pPr>
            <a:endParaRPr lang="en-US" dirty="0">
              <a:cs typeface="+mn-cs"/>
            </a:endParaRPr>
          </a:p>
          <a:p>
            <a:pPr>
              <a:buFont typeface="Monotype Sorts" charset="0"/>
              <a:buChar char="l"/>
              <a:defRPr/>
            </a:pPr>
            <a:r>
              <a:rPr lang="en-US" dirty="0">
                <a:cs typeface="+mn-cs"/>
              </a:rPr>
              <a:t> Bayes theorem: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EE165D7A-5A1A-4DD2-9226-3B0089C5CA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4775" y="4770438"/>
          <a:ext cx="4365625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1600200" imgH="419100" progId="Equation.3">
                  <p:embed/>
                </p:oleObj>
              </mc:Choice>
              <mc:Fallback>
                <p:oleObj name="Equation" r:id="rId3" imgW="1600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4770438"/>
                        <a:ext cx="4365625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1E3CFAB8-38BD-4240-A962-7221B6EF8F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2057400"/>
          <a:ext cx="304800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1256755" imgH="863225" progId="Equation.3">
                  <p:embed/>
                </p:oleObj>
              </mc:Choice>
              <mc:Fallback>
                <p:oleObj name="Equation" r:id="rId5" imgW="1256755" imgH="8632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57400"/>
                        <a:ext cx="3048000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A2E32CB-021E-4203-B85B-F9B08303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Naïve Bayes (Summary)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DC2061C-ABC0-4EA7-B1E3-5FAC4CBB0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Robust to isolated noise points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Handle missing values by ignoring the instance during probability estimate calculations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Robust to irrelevant attributes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cs typeface="+mn-cs"/>
              </a:rPr>
              <a:t>Independence assumption may not hold for some attributes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/>
              <a:t>Use other techniques such as Bayesian Belief Networks (BBN)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19B317-8412-4BE6-B7BE-D2076B574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Example of Bayes Theorem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C8EB23-DC8E-4530-AD88-18C7360C6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>
              <a:buFont typeface="Monotype Sorts" pitchFamily="-84" charset="2"/>
              <a:buChar char="l"/>
              <a:defRPr/>
            </a:pPr>
            <a:r>
              <a:rPr lang="en-US" altLang="en-US">
                <a:ea typeface="ＭＳ Ｐゴシック" pitchFamily="34" charset="-128"/>
              </a:rPr>
              <a:t>Given: </a:t>
            </a:r>
          </a:p>
          <a:p>
            <a:pPr lvl="1">
              <a:defRPr/>
            </a:pPr>
            <a:r>
              <a:rPr lang="en-US" altLang="en-US" sz="2200">
                <a:ea typeface="ＭＳ Ｐゴシック" pitchFamily="34" charset="-128"/>
              </a:rPr>
              <a:t>A doctor knows that meningitis causes stiff neck 50% of the time</a:t>
            </a:r>
          </a:p>
          <a:p>
            <a:pPr lvl="1">
              <a:defRPr/>
            </a:pPr>
            <a:r>
              <a:rPr lang="en-US" altLang="en-US" sz="2200">
                <a:ea typeface="ＭＳ Ｐゴシック" pitchFamily="34" charset="-128"/>
              </a:rPr>
              <a:t>Prior probability of any patient having meningitis is 1/50,000</a:t>
            </a:r>
          </a:p>
          <a:p>
            <a:pPr lvl="1">
              <a:defRPr/>
            </a:pPr>
            <a:r>
              <a:rPr lang="en-US" altLang="en-US" sz="2200">
                <a:ea typeface="ＭＳ Ｐゴシック" pitchFamily="34" charset="-128"/>
              </a:rPr>
              <a:t>Prior probability of any patient having stiff neck is 1/20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n-US" altLang="en-US" sz="2200">
              <a:ea typeface="ＭＳ Ｐゴシック" pitchFamily="34" charset="-128"/>
            </a:endParaRPr>
          </a:p>
          <a:p>
            <a:pPr>
              <a:buFont typeface="Monotype Sorts" pitchFamily="-84" charset="2"/>
              <a:buChar char="l"/>
              <a:defRPr/>
            </a:pPr>
            <a:r>
              <a:rPr lang="en-US" altLang="en-US">
                <a:ea typeface="ＭＳ Ｐゴシック" pitchFamily="34" charset="-128"/>
              </a:rPr>
              <a:t> If a patient has stiff neck, what</a:t>
            </a:r>
            <a:r>
              <a:rPr lang="ja-JP" altLang="en-US">
                <a:ea typeface="ＭＳ Ｐゴシック" pitchFamily="34" charset="-128"/>
              </a:rPr>
              <a:t>’</a:t>
            </a:r>
            <a:r>
              <a:rPr lang="en-US" altLang="ja-JP">
                <a:ea typeface="ＭＳ Ｐゴシック" pitchFamily="34" charset="-128"/>
              </a:rPr>
              <a:t>s the probability he/she has meningitis?</a:t>
            </a:r>
            <a:endParaRPr lang="en-US" altLang="ja-JP" sz="2200">
              <a:ea typeface="ＭＳ Ｐゴシック" pitchFamily="34" charset="-128"/>
            </a:endParaRPr>
          </a:p>
          <a:p>
            <a:pPr>
              <a:buFont typeface="Monotype Sorts" pitchFamily="-84" charset="2"/>
              <a:buChar char="l"/>
              <a:defRPr/>
            </a:pPr>
            <a:endParaRPr lang="en-US" altLang="en-US">
              <a:ea typeface="ＭＳ Ｐゴシック" pitchFamily="34" charset="-128"/>
            </a:endParaRPr>
          </a:p>
        </p:txBody>
      </p:sp>
      <p:graphicFrame>
        <p:nvGraphicFramePr>
          <p:cNvPr id="21507" name="Object 4">
            <a:extLst>
              <a:ext uri="{FF2B5EF4-FFF2-40B4-BE49-F238E27FC236}">
                <a16:creationId xmlns:a16="http://schemas.microsoft.com/office/drawing/2014/main" id="{6820D013-EA5E-46DB-8493-2AE51EB5F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800600"/>
          <a:ext cx="77724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6362700" imgH="787400" progId="Equation.3">
                  <p:embed/>
                </p:oleObj>
              </mc:Choice>
              <mc:Fallback>
                <p:oleObj name="Equation" r:id="rId3" imgW="63627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77724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CE7D00-6720-4B0F-94C2-9EFCFB745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Using Bayes Theorem for Classification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9F6E07C-C206-4308-9781-2FF367297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buFont typeface="Monotype Sorts" pitchFamily="-84" charset="2"/>
              <a:buChar char="l"/>
              <a:defRPr/>
            </a:pPr>
            <a:r>
              <a:rPr lang="en-US" altLang="en-US">
                <a:ea typeface="ＭＳ Ｐゴシック" pitchFamily="34" charset="-128"/>
              </a:rPr>
              <a:t>Consider each attribute and class label as random variables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n-US" altLang="en-US">
              <a:ea typeface="ＭＳ Ｐゴシック" pitchFamily="34" charset="-128"/>
            </a:endParaRPr>
          </a:p>
          <a:p>
            <a:pPr>
              <a:buFont typeface="Monotype Sorts" pitchFamily="-84" charset="2"/>
              <a:buChar char="l"/>
              <a:defRPr/>
            </a:pPr>
            <a:r>
              <a:rPr lang="en-US" altLang="en-US">
                <a:ea typeface="ＭＳ Ｐゴシック" pitchFamily="34" charset="-128"/>
              </a:rPr>
              <a:t>Given a record with attributes (X</a:t>
            </a:r>
            <a:r>
              <a:rPr lang="en-US" altLang="en-US" baseline="-25000">
                <a:ea typeface="ＭＳ Ｐゴシック" pitchFamily="34" charset="-128"/>
              </a:rPr>
              <a:t>1</a:t>
            </a:r>
            <a:r>
              <a:rPr lang="en-US" altLang="en-US">
                <a:ea typeface="ＭＳ Ｐゴシック" pitchFamily="34" charset="-128"/>
              </a:rPr>
              <a:t>, X</a:t>
            </a:r>
            <a:r>
              <a:rPr lang="en-US" altLang="en-US" baseline="-25000">
                <a:ea typeface="ＭＳ Ｐゴシック" pitchFamily="34" charset="-128"/>
              </a:rPr>
              <a:t>2</a:t>
            </a:r>
            <a:r>
              <a:rPr lang="en-US" altLang="en-US">
                <a:ea typeface="ＭＳ Ｐゴシック" pitchFamily="34" charset="-128"/>
              </a:rPr>
              <a:t>,…, X</a:t>
            </a:r>
            <a:r>
              <a:rPr lang="en-US" altLang="en-US" baseline="-25000">
                <a:ea typeface="ＭＳ Ｐゴシック" pitchFamily="34" charset="-128"/>
              </a:rPr>
              <a:t>d</a:t>
            </a:r>
            <a:r>
              <a:rPr lang="en-US" altLang="en-US">
                <a:ea typeface="ＭＳ Ｐゴシック" pitchFamily="34" charset="-128"/>
              </a:rPr>
              <a:t>) </a:t>
            </a:r>
          </a:p>
          <a:p>
            <a:pPr lvl="1">
              <a:defRPr/>
            </a:pPr>
            <a:r>
              <a:rPr lang="en-US" altLang="en-US">
                <a:ea typeface="ＭＳ Ｐゴシック" pitchFamily="34" charset="-128"/>
              </a:rPr>
              <a:t>Goal is to predict class Y</a:t>
            </a:r>
          </a:p>
          <a:p>
            <a:pPr lvl="1">
              <a:defRPr/>
            </a:pPr>
            <a:r>
              <a:rPr lang="en-US" altLang="en-US">
                <a:ea typeface="ＭＳ Ｐゴシック" pitchFamily="34" charset="-128"/>
              </a:rPr>
              <a:t>Specifically, we want to find the value of Y that maximizes P(Y| X</a:t>
            </a:r>
            <a:r>
              <a:rPr lang="en-US" altLang="en-US" baseline="-25000">
                <a:ea typeface="ＭＳ Ｐゴシック" pitchFamily="34" charset="-128"/>
              </a:rPr>
              <a:t>1</a:t>
            </a:r>
            <a:r>
              <a:rPr lang="en-US" altLang="en-US">
                <a:ea typeface="ＭＳ Ｐゴシック" pitchFamily="34" charset="-128"/>
              </a:rPr>
              <a:t>, X</a:t>
            </a:r>
            <a:r>
              <a:rPr lang="en-US" altLang="en-US" baseline="-25000">
                <a:ea typeface="ＭＳ Ｐゴシック" pitchFamily="34" charset="-128"/>
              </a:rPr>
              <a:t>2</a:t>
            </a:r>
            <a:r>
              <a:rPr lang="en-US" altLang="en-US">
                <a:ea typeface="ＭＳ Ｐゴシック" pitchFamily="34" charset="-128"/>
              </a:rPr>
              <a:t>,…, X</a:t>
            </a:r>
            <a:r>
              <a:rPr lang="en-US" altLang="en-US" baseline="-25000">
                <a:ea typeface="ＭＳ Ｐゴシック" pitchFamily="34" charset="-128"/>
              </a:rPr>
              <a:t>d </a:t>
            </a:r>
            <a:r>
              <a:rPr lang="en-US" altLang="en-US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endParaRPr lang="en-US" altLang="en-US">
              <a:ea typeface="ＭＳ Ｐゴシック" pitchFamily="34" charset="-128"/>
            </a:endParaRPr>
          </a:p>
          <a:p>
            <a:pPr>
              <a:buFont typeface="Monotype Sorts" pitchFamily="-84" charset="2"/>
              <a:buChar char="l"/>
              <a:defRPr/>
            </a:pPr>
            <a:r>
              <a:rPr lang="en-US" altLang="en-US">
                <a:ea typeface="ＭＳ Ｐゴシック" pitchFamily="34" charset="-128"/>
              </a:rPr>
              <a:t>Can we estimate P(Y| X</a:t>
            </a:r>
            <a:r>
              <a:rPr lang="en-US" altLang="en-US" baseline="-25000">
                <a:ea typeface="ＭＳ Ｐゴシック" pitchFamily="34" charset="-128"/>
              </a:rPr>
              <a:t>1</a:t>
            </a:r>
            <a:r>
              <a:rPr lang="en-US" altLang="en-US">
                <a:ea typeface="ＭＳ Ｐゴシック" pitchFamily="34" charset="-128"/>
              </a:rPr>
              <a:t>, X</a:t>
            </a:r>
            <a:r>
              <a:rPr lang="en-US" altLang="en-US" baseline="-25000">
                <a:ea typeface="ＭＳ Ｐゴシック" pitchFamily="34" charset="-128"/>
              </a:rPr>
              <a:t>2</a:t>
            </a:r>
            <a:r>
              <a:rPr lang="en-US" altLang="en-US">
                <a:ea typeface="ＭＳ Ｐゴシック" pitchFamily="34" charset="-128"/>
              </a:rPr>
              <a:t>,…, X</a:t>
            </a:r>
            <a:r>
              <a:rPr lang="en-US" altLang="en-US" baseline="-25000">
                <a:ea typeface="ＭＳ Ｐゴシック" pitchFamily="34" charset="-128"/>
              </a:rPr>
              <a:t>d </a:t>
            </a:r>
            <a:r>
              <a:rPr lang="en-US" altLang="en-US">
                <a:ea typeface="ＭＳ Ｐゴシック" pitchFamily="34" charset="-128"/>
              </a:rPr>
              <a:t>) directly from data?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E351E06-906D-42C7-98DD-355AB03CC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Example Data</a:t>
            </a:r>
          </a:p>
        </p:txBody>
      </p:sp>
      <p:graphicFrame>
        <p:nvGraphicFramePr>
          <p:cNvPr id="23554" name="Object 5">
            <a:extLst>
              <a:ext uri="{FF2B5EF4-FFF2-40B4-BE49-F238E27FC236}">
                <a16:creationId xmlns:a16="http://schemas.microsoft.com/office/drawing/2014/main" id="{65B38117-9C74-4B9C-A820-DA622575A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ADFDA3BA-A1DC-4C1E-AAB2-32D88AAC7A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>
            <a:extLst>
              <a:ext uri="{FF2B5EF4-FFF2-40B4-BE49-F238E27FC236}">
                <a16:creationId xmlns:a16="http://schemas.microsoft.com/office/drawing/2014/main" id="{D6ED4452-376B-440F-83E8-A5B16CB7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CDEBB77-3127-4BF7-B8F2-B2BD35236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6172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400" b="0"/>
              <a:t>Can we estimate</a:t>
            </a:r>
          </a:p>
          <a:p>
            <a:pPr lvl="1">
              <a:buFont typeface="Arial" charset="0"/>
              <a:buNone/>
              <a:defRPr/>
            </a:pPr>
            <a:r>
              <a:rPr lang="en-US" altLang="en-US" sz="2200" b="0"/>
              <a:t>P(Evade = Yes | X) and P(Evade = No | X)?</a:t>
            </a:r>
          </a:p>
          <a:p>
            <a:pPr lvl="1">
              <a:buFont typeface="Arial" charset="0"/>
              <a:buNone/>
              <a:defRPr/>
            </a:pPr>
            <a:endParaRPr lang="en-US" altLang="en-US" sz="2200" b="0"/>
          </a:p>
          <a:p>
            <a:pPr lvl="1">
              <a:buFont typeface="Arial" charset="0"/>
              <a:buNone/>
              <a:defRPr/>
            </a:pPr>
            <a:r>
              <a:rPr lang="en-US" altLang="en-US" sz="2200" b="0"/>
              <a:t>In the following we will replace </a:t>
            </a:r>
          </a:p>
          <a:p>
            <a:pPr lvl="1">
              <a:buFont typeface="Arial" charset="0"/>
              <a:buNone/>
              <a:defRPr/>
            </a:pPr>
            <a:r>
              <a:rPr lang="en-US" altLang="en-US" sz="2200" b="0"/>
              <a:t>	Evade = Yes by Yes, and </a:t>
            </a:r>
          </a:p>
          <a:p>
            <a:pPr lvl="1">
              <a:buFont typeface="Arial" charset="0"/>
              <a:buNone/>
              <a:defRPr/>
            </a:pPr>
            <a:r>
              <a:rPr lang="en-US" altLang="en-US" sz="2200" b="0"/>
              <a:t>	Evade = No by No</a:t>
            </a:r>
          </a:p>
          <a:p>
            <a:pPr>
              <a:lnSpc>
                <a:spcPct val="200000"/>
              </a:lnSpc>
              <a:buFont typeface="Arial" charset="0"/>
              <a:buNone/>
              <a:defRPr/>
            </a:pPr>
            <a:r>
              <a:rPr lang="en-US" altLang="en-US" sz="2400"/>
              <a:t>	</a:t>
            </a:r>
            <a:endParaRPr lang="en-US" alt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67011A0-7CAC-4401-972A-8705734E6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Using Bayes Theorem for Classification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2651D3-23C6-4059-BC99-98BCF7F38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-84" charset="2"/>
              <a:buChar char="l"/>
              <a:defRPr/>
            </a:pPr>
            <a:r>
              <a:rPr lang="en-US" altLang="en-US" sz="2400">
                <a:ea typeface="ＭＳ Ｐゴシック" pitchFamily="34" charset="-128"/>
              </a:rPr>
              <a:t>Approach: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>
                <a:ea typeface="ＭＳ Ｐゴシック" pitchFamily="34" charset="-128"/>
              </a:rPr>
              <a:t>compute posterior probability P(Y | X</a:t>
            </a:r>
            <a:r>
              <a:rPr lang="en-US" altLang="en-US" sz="2400" baseline="-25000">
                <a:ea typeface="ＭＳ Ｐゴシック" pitchFamily="34" charset="-128"/>
              </a:rPr>
              <a:t>1</a:t>
            </a:r>
            <a:r>
              <a:rPr lang="en-US" altLang="en-US" sz="2400">
                <a:ea typeface="ＭＳ Ｐゴシック" pitchFamily="34" charset="-128"/>
              </a:rPr>
              <a:t>, X</a:t>
            </a:r>
            <a:r>
              <a:rPr lang="en-US" altLang="en-US" sz="2400" baseline="-25000">
                <a:ea typeface="ＭＳ Ｐゴシック" pitchFamily="34" charset="-128"/>
              </a:rPr>
              <a:t>2</a:t>
            </a:r>
            <a:r>
              <a:rPr lang="en-US" altLang="en-US" sz="2400">
                <a:ea typeface="ＭＳ Ｐゴシック" pitchFamily="34" charset="-128"/>
              </a:rPr>
              <a:t>, …, X</a:t>
            </a:r>
            <a:r>
              <a:rPr lang="en-US" altLang="en-US" sz="2400" baseline="-25000">
                <a:ea typeface="ＭＳ Ｐゴシック" pitchFamily="34" charset="-128"/>
              </a:rPr>
              <a:t>d</a:t>
            </a:r>
            <a:r>
              <a:rPr lang="en-US" altLang="en-US" sz="2400">
                <a:ea typeface="ＭＳ Ｐゴシック" pitchFamily="34" charset="-128"/>
              </a:rPr>
              <a:t>) using the Bayes theorem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240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endParaRPr lang="en-US" altLang="en-US" sz="240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2400" i="1">
                <a:ea typeface="ＭＳ Ｐゴシック" pitchFamily="34" charset="-128"/>
              </a:rPr>
              <a:t>Maximum a-posteriori</a:t>
            </a:r>
            <a:r>
              <a:rPr lang="en-US" altLang="en-US" sz="2400">
                <a:ea typeface="ＭＳ Ｐゴシック" pitchFamily="34" charset="-128"/>
              </a:rPr>
              <a:t>: Choose Y that maximizes </a:t>
            </a:r>
            <a:br>
              <a:rPr lang="en-US" altLang="en-US" sz="2400">
                <a:ea typeface="ＭＳ Ｐゴシック" pitchFamily="34" charset="-128"/>
              </a:rPr>
            </a:br>
            <a:r>
              <a:rPr lang="en-US" altLang="en-US" sz="2400">
                <a:ea typeface="ＭＳ Ｐゴシック" pitchFamily="34" charset="-128"/>
              </a:rPr>
              <a:t>		P(Y | X</a:t>
            </a:r>
            <a:r>
              <a:rPr lang="en-US" altLang="en-US" sz="2400" baseline="-25000">
                <a:ea typeface="ＭＳ Ｐゴシック" pitchFamily="34" charset="-128"/>
              </a:rPr>
              <a:t>1</a:t>
            </a:r>
            <a:r>
              <a:rPr lang="en-US" altLang="en-US" sz="2400">
                <a:ea typeface="ＭＳ Ｐゴシック" pitchFamily="34" charset="-128"/>
              </a:rPr>
              <a:t>, X</a:t>
            </a:r>
            <a:r>
              <a:rPr lang="en-US" altLang="en-US" sz="2400" baseline="-25000">
                <a:ea typeface="ＭＳ Ｐゴシック" pitchFamily="34" charset="-128"/>
              </a:rPr>
              <a:t>2</a:t>
            </a:r>
            <a:r>
              <a:rPr lang="en-US" altLang="en-US" sz="2400">
                <a:ea typeface="ＭＳ Ｐゴシック" pitchFamily="34" charset="-128"/>
              </a:rPr>
              <a:t>, …, X</a:t>
            </a:r>
            <a:r>
              <a:rPr lang="en-US" altLang="en-US" sz="2400" baseline="-25000">
                <a:ea typeface="ＭＳ Ｐゴシック" pitchFamily="34" charset="-128"/>
              </a:rPr>
              <a:t>d</a:t>
            </a:r>
            <a:r>
              <a:rPr lang="en-US" altLang="en-US" sz="2400">
                <a:ea typeface="ＭＳ Ｐゴシック" pitchFamily="34" charset="-128"/>
              </a:rPr>
              <a:t>)</a:t>
            </a:r>
            <a:br>
              <a:rPr lang="en-US" altLang="en-US" sz="2400">
                <a:ea typeface="ＭＳ Ｐゴシック" pitchFamily="34" charset="-128"/>
              </a:rPr>
            </a:br>
            <a:r>
              <a:rPr lang="en-US" altLang="en-US" sz="2400">
                <a:ea typeface="ＭＳ Ｐゴシック" pitchFamily="34" charset="-128"/>
              </a:rPr>
              <a:t> 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>
                <a:ea typeface="ＭＳ Ｐゴシック" pitchFamily="34" charset="-128"/>
              </a:rPr>
              <a:t>Equivalent to choosing value of Y that maximizes</a:t>
            </a:r>
            <a:br>
              <a:rPr lang="en-US" altLang="en-US" sz="2400">
                <a:ea typeface="ＭＳ Ｐゴシック" pitchFamily="34" charset="-128"/>
              </a:rPr>
            </a:br>
            <a:r>
              <a:rPr lang="en-US" altLang="en-US" sz="2400">
                <a:ea typeface="ＭＳ Ｐゴシック" pitchFamily="34" charset="-128"/>
              </a:rPr>
              <a:t>     	P(X</a:t>
            </a:r>
            <a:r>
              <a:rPr lang="en-US" altLang="en-US" sz="2400" baseline="-25000">
                <a:ea typeface="ＭＳ Ｐゴシック" pitchFamily="34" charset="-128"/>
              </a:rPr>
              <a:t>1</a:t>
            </a:r>
            <a:r>
              <a:rPr lang="en-US" altLang="en-US" sz="2400">
                <a:ea typeface="ＭＳ Ｐゴシック" pitchFamily="34" charset="-128"/>
              </a:rPr>
              <a:t>, X</a:t>
            </a:r>
            <a:r>
              <a:rPr lang="en-US" altLang="en-US" sz="2400" baseline="-25000">
                <a:ea typeface="ＭＳ Ｐゴシック" pitchFamily="34" charset="-128"/>
              </a:rPr>
              <a:t>2</a:t>
            </a:r>
            <a:r>
              <a:rPr lang="en-US" altLang="en-US" sz="2400">
                <a:ea typeface="ＭＳ Ｐゴシック" pitchFamily="34" charset="-128"/>
              </a:rPr>
              <a:t>, …, X</a:t>
            </a:r>
            <a:r>
              <a:rPr lang="en-US" altLang="en-US" sz="2400" baseline="-25000">
                <a:ea typeface="ＭＳ Ｐゴシック" pitchFamily="34" charset="-128"/>
              </a:rPr>
              <a:t>d</a:t>
            </a:r>
            <a:r>
              <a:rPr lang="en-US" altLang="en-US" sz="2400">
                <a:ea typeface="ＭＳ Ｐゴシック" pitchFamily="34" charset="-128"/>
              </a:rPr>
              <a:t>|Y) P(Y)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40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Monotype Sorts" pitchFamily="-84" charset="2"/>
              <a:buChar char="l"/>
              <a:defRPr/>
            </a:pPr>
            <a:r>
              <a:rPr lang="en-US" altLang="en-US" sz="2400">
                <a:ea typeface="ＭＳ Ｐゴシック" pitchFamily="34" charset="-128"/>
              </a:rPr>
              <a:t>How to estimate P(X</a:t>
            </a:r>
            <a:r>
              <a:rPr lang="en-US" altLang="en-US" sz="2400" baseline="-25000">
                <a:ea typeface="ＭＳ Ｐゴシック" pitchFamily="34" charset="-128"/>
              </a:rPr>
              <a:t>1</a:t>
            </a:r>
            <a:r>
              <a:rPr lang="en-US" altLang="en-US" sz="2400">
                <a:ea typeface="ＭＳ Ｐゴシック" pitchFamily="34" charset="-128"/>
              </a:rPr>
              <a:t>, X</a:t>
            </a:r>
            <a:r>
              <a:rPr lang="en-US" altLang="en-US" sz="2400" baseline="-25000">
                <a:ea typeface="ＭＳ Ｐゴシック" pitchFamily="34" charset="-128"/>
              </a:rPr>
              <a:t>2</a:t>
            </a:r>
            <a:r>
              <a:rPr lang="en-US" altLang="en-US" sz="2400">
                <a:ea typeface="ＭＳ Ｐゴシック" pitchFamily="34" charset="-128"/>
              </a:rPr>
              <a:t>, …, X</a:t>
            </a:r>
            <a:r>
              <a:rPr lang="en-US" altLang="en-US" sz="2400" baseline="-25000">
                <a:ea typeface="ＭＳ Ｐゴシック" pitchFamily="34" charset="-128"/>
              </a:rPr>
              <a:t>d </a:t>
            </a:r>
            <a:r>
              <a:rPr lang="en-US" altLang="en-US" sz="2400">
                <a:ea typeface="ＭＳ Ｐゴシック" pitchFamily="34" charset="-128"/>
              </a:rPr>
              <a:t>| Y )?</a:t>
            </a:r>
          </a:p>
        </p:txBody>
      </p:sp>
      <p:graphicFrame>
        <p:nvGraphicFramePr>
          <p:cNvPr id="24579" name="Object 4">
            <a:extLst>
              <a:ext uri="{FF2B5EF4-FFF2-40B4-BE49-F238E27FC236}">
                <a16:creationId xmlns:a16="http://schemas.microsoft.com/office/drawing/2014/main" id="{D062DC41-2DD3-4739-9833-61EE09C48C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522538"/>
          <a:ext cx="61722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2717800" imgH="431800" progId="Equation.3">
                  <p:embed/>
                </p:oleObj>
              </mc:Choice>
              <mc:Fallback>
                <p:oleObj name="Equation" r:id="rId3" imgW="2717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22538"/>
                        <a:ext cx="6172200" cy="820737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455CA01-FF7C-481B-BFD8-4EC99DA87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Example Data</a:t>
            </a:r>
          </a:p>
        </p:txBody>
      </p:sp>
      <p:graphicFrame>
        <p:nvGraphicFramePr>
          <p:cNvPr id="25602" name="Object 5">
            <a:extLst>
              <a:ext uri="{FF2B5EF4-FFF2-40B4-BE49-F238E27FC236}">
                <a16:creationId xmlns:a16="http://schemas.microsoft.com/office/drawing/2014/main" id="{89588BFF-CDBF-4F22-AF43-D6393DAD40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297180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VISIO" r:id="rId3" imgW="4392168" imgH="5334000" progId="Visio.Drawing.6">
                  <p:embed/>
                </p:oleObj>
              </mc:Choice>
              <mc:Fallback>
                <p:oleObj name="VISIO" r:id="rId3" imgW="4392168" imgH="5334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97180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>
            <a:extLst>
              <a:ext uri="{FF2B5EF4-FFF2-40B4-BE49-F238E27FC236}">
                <a16:creationId xmlns:a16="http://schemas.microsoft.com/office/drawing/2014/main" id="{1C030FA3-EC4D-4176-961D-9EC742B98F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447800"/>
          <a:ext cx="5227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5" imgW="2832100" imgH="203200" progId="Equation.3">
                  <p:embed/>
                </p:oleObj>
              </mc:Choice>
              <mc:Fallback>
                <p:oleObj name="Equation" r:id="rId5" imgW="283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5227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>
            <a:extLst>
              <a:ext uri="{FF2B5EF4-FFF2-40B4-BE49-F238E27FC236}">
                <a16:creationId xmlns:a16="http://schemas.microsoft.com/office/drawing/2014/main" id="{1122E1A6-C331-49B9-96C4-AB4DB3920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Given a Test Record: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7A3224D-2EDD-4D42-B40B-D315F142227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971800" y="2057400"/>
            <a:ext cx="6172200" cy="5105400"/>
          </a:xfrm>
          <a:prstGeom prst="rect">
            <a:avLst/>
          </a:prstGeom>
          <a:blipFill rotWithShape="1">
            <a:blip r:embed="rId7"/>
            <a:stretch>
              <a:fillRect l="-69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CDE32C-459F-438B-B1AA-48BE7564A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Naïve Bayes Classifier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A11C64-1002-4285-A62F-87CA3B098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84" charset="2"/>
              <a:buChar char="l"/>
              <a:defRPr/>
            </a:pPr>
            <a:r>
              <a:rPr lang="en-US" altLang="en-US" sz="2400" dirty="0">
                <a:ea typeface="ＭＳ Ｐゴシック" pitchFamily="34" charset="-128"/>
              </a:rPr>
              <a:t>Assume independence among attributes 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 when class is given:    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, 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, …, 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baseline="-25000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|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= P(X</a:t>
            </a:r>
            <a:r>
              <a:rPr lang="en-US" altLang="en-US" sz="2400" baseline="-25000" dirty="0">
                <a:ea typeface="ＭＳ Ｐゴシック" pitchFamily="34" charset="-128"/>
              </a:rPr>
              <a:t>1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P(X</a:t>
            </a:r>
            <a:r>
              <a:rPr lang="en-US" altLang="en-US" sz="2400" baseline="-25000" dirty="0">
                <a:ea typeface="ＭＳ Ｐゴシック" pitchFamily="34" charset="-128"/>
              </a:rPr>
              <a:t>2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)… P(</a:t>
            </a:r>
            <a:r>
              <a:rPr lang="en-US" altLang="en-US" sz="2400" dirty="0" err="1">
                <a:ea typeface="ＭＳ Ｐゴシック" pitchFamily="34" charset="-128"/>
              </a:rPr>
              <a:t>X</a:t>
            </a:r>
            <a:r>
              <a:rPr lang="en-US" altLang="en-US" sz="2400" baseline="-25000" dirty="0" err="1">
                <a:ea typeface="ＭＳ Ｐゴシック" pitchFamily="34" charset="-128"/>
              </a:rPr>
              <a:t>d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Now we can estimate P(X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for all X</a:t>
            </a:r>
            <a:r>
              <a:rPr lang="en-US" altLang="en-US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 and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 combinations from the training data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New point is classified to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 if  P(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</a:t>
            </a:r>
            <a:r>
              <a:rPr lang="en-US" altLang="en-US" sz="2400" dirty="0">
                <a:ea typeface="ＭＳ Ｐゴシック" pitchFamily="34" charset="-128"/>
                <a:sym typeface="Symbol" pitchFamily="18" charset="2"/>
              </a:rPr>
              <a:t></a:t>
            </a:r>
            <a:r>
              <a:rPr lang="en-US" altLang="en-US" sz="2400" dirty="0">
                <a:ea typeface="ＭＳ Ｐゴシック" pitchFamily="34" charset="-128"/>
              </a:rPr>
              <a:t> P(X</a:t>
            </a:r>
            <a:r>
              <a:rPr lang="en-US" altLang="en-US" sz="2400" baseline="-25000" dirty="0">
                <a:ea typeface="ＭＳ Ｐゴシック" pitchFamily="34" charset="-128"/>
              </a:rPr>
              <a:t>i</a:t>
            </a:r>
            <a:r>
              <a:rPr lang="en-US" altLang="en-US" sz="2400" dirty="0">
                <a:ea typeface="ＭＳ Ｐゴシック" pitchFamily="34" charset="-128"/>
              </a:rPr>
              <a:t>|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aseline="-25000" dirty="0" err="1">
                <a:ea typeface="ＭＳ Ｐゴシック" pitchFamily="34" charset="-128"/>
              </a:rPr>
              <a:t>j</a:t>
            </a:r>
            <a:r>
              <a:rPr lang="en-US" altLang="en-US" sz="2400" dirty="0">
                <a:ea typeface="ＭＳ Ｐゴシック" pitchFamily="34" charset="-128"/>
              </a:rPr>
              <a:t>)  is maximal.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Monotype Sorts" pitchFamily="-84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F637B33-35C6-4801-A363-DC624E00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Conditional Independence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BAAD166-7EF5-402E-BA1A-61B5B81DD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b="1">
                <a:cs typeface="+mn-cs"/>
              </a:rPr>
              <a:t>X</a:t>
            </a:r>
            <a:r>
              <a:rPr lang="en-US">
                <a:cs typeface="+mn-cs"/>
              </a:rPr>
              <a:t> and </a:t>
            </a:r>
            <a:r>
              <a:rPr lang="en-US" b="1">
                <a:cs typeface="+mn-cs"/>
              </a:rPr>
              <a:t>Y</a:t>
            </a:r>
            <a:r>
              <a:rPr lang="en-US">
                <a:cs typeface="+mn-cs"/>
              </a:rPr>
              <a:t> are conditionally independent given </a:t>
            </a:r>
            <a:r>
              <a:rPr lang="en-US" b="1">
                <a:cs typeface="+mn-cs"/>
              </a:rPr>
              <a:t>Z</a:t>
            </a:r>
            <a:r>
              <a:rPr lang="en-US">
                <a:cs typeface="+mn-cs"/>
              </a:rPr>
              <a:t> if P(</a:t>
            </a:r>
            <a:r>
              <a:rPr lang="en-US" b="1">
                <a:cs typeface="+mn-cs"/>
              </a:rPr>
              <a:t>X</a:t>
            </a:r>
            <a:r>
              <a:rPr lang="en-US">
                <a:cs typeface="+mn-cs"/>
              </a:rPr>
              <a:t>|</a:t>
            </a:r>
            <a:r>
              <a:rPr lang="en-US" b="1">
                <a:cs typeface="+mn-cs"/>
              </a:rPr>
              <a:t>YZ</a:t>
            </a:r>
            <a:r>
              <a:rPr lang="en-US">
                <a:cs typeface="+mn-cs"/>
              </a:rPr>
              <a:t>) = P(</a:t>
            </a:r>
            <a:r>
              <a:rPr lang="en-US" b="1">
                <a:cs typeface="+mn-cs"/>
              </a:rPr>
              <a:t>X</a:t>
            </a:r>
            <a:r>
              <a:rPr lang="en-US">
                <a:cs typeface="+mn-cs"/>
              </a:rPr>
              <a:t>|</a:t>
            </a:r>
            <a:r>
              <a:rPr lang="en-US" b="1">
                <a:cs typeface="+mn-cs"/>
              </a:rPr>
              <a:t>Z</a:t>
            </a:r>
            <a:r>
              <a:rPr lang="en-US">
                <a:cs typeface="+mn-cs"/>
              </a:rPr>
              <a:t>)</a:t>
            </a:r>
          </a:p>
          <a:p>
            <a:pPr>
              <a:buFont typeface="Monotype Sorts" charset="0"/>
              <a:buChar char="l"/>
              <a:defRPr/>
            </a:pPr>
            <a:endParaRPr lang="en-US">
              <a:cs typeface="+mn-cs"/>
            </a:endParaRPr>
          </a:p>
          <a:p>
            <a:pPr>
              <a:buFont typeface="Monotype Sorts" charset="0"/>
              <a:buChar char="l"/>
              <a:defRPr/>
            </a:pPr>
            <a:r>
              <a:rPr lang="en-US">
                <a:cs typeface="+mn-cs"/>
              </a:rPr>
              <a:t>Example: Arm length and reading skills </a:t>
            </a:r>
          </a:p>
          <a:p>
            <a:pPr lvl="1">
              <a:buFont typeface="Arial" charset="0"/>
              <a:buChar char="–"/>
              <a:defRPr/>
            </a:pPr>
            <a:r>
              <a:rPr lang="en-US"/>
              <a:t>Young child has shorter arm length and limited reading skills, compared to adults</a:t>
            </a:r>
          </a:p>
          <a:p>
            <a:pPr lvl="1">
              <a:buFont typeface="Arial" charset="0"/>
              <a:buChar char="–"/>
              <a:defRPr/>
            </a:pPr>
            <a:r>
              <a:rPr lang="en-US"/>
              <a:t>If age is fixed, no apparent relationship between arm length and reading skills</a:t>
            </a:r>
          </a:p>
          <a:p>
            <a:pPr lvl="1">
              <a:buFont typeface="Arial" charset="0"/>
              <a:buChar char="–"/>
              <a:defRPr/>
            </a:pPr>
            <a:r>
              <a:rPr lang="en-US"/>
              <a:t>Arm length and reading skills are conditionally independent given 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3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2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1_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15</TotalTime>
  <Pages>3</Pages>
  <Words>1354</Words>
  <Application>Microsoft Office PowerPoint</Application>
  <PresentationFormat>On-screen Show (4:3)</PresentationFormat>
  <Paragraphs>238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Monotype Sorts</vt:lpstr>
      <vt:lpstr>Tahoma</vt:lpstr>
      <vt:lpstr>Times New Roman</vt:lpstr>
      <vt:lpstr>Wingdings</vt:lpstr>
      <vt:lpstr>LC.BRev.FY97</vt:lpstr>
      <vt:lpstr>3_LC.BRev.FY97</vt:lpstr>
      <vt:lpstr>2_LC.BRev.FY97</vt:lpstr>
      <vt:lpstr>1_LC.BRev.FY97</vt:lpstr>
      <vt:lpstr>Equation</vt:lpstr>
      <vt:lpstr>VISIO</vt:lpstr>
      <vt:lpstr>Worksheet</vt:lpstr>
      <vt:lpstr>Data Mining  Classification: Alternative Techniques</vt:lpstr>
      <vt:lpstr>Bayes Classifier</vt:lpstr>
      <vt:lpstr>Example of Bayes Theorem</vt:lpstr>
      <vt:lpstr>Using Bayes Theorem for Classification</vt:lpstr>
      <vt:lpstr>Example Data</vt:lpstr>
      <vt:lpstr>Using Bayes Theorem for Classification</vt:lpstr>
      <vt:lpstr>Example Data</vt:lpstr>
      <vt:lpstr>Naïve Bayes Classifier</vt:lpstr>
      <vt:lpstr>Conditional Independence</vt:lpstr>
      <vt:lpstr>Naïve Bayes on Example Data</vt:lpstr>
      <vt:lpstr>Estimate Probabilities from Data</vt:lpstr>
      <vt:lpstr>Estimate Probabilities from Data</vt:lpstr>
      <vt:lpstr>Estimate Probabilities from Data</vt:lpstr>
      <vt:lpstr>Example of Naïve Bayes Classifier</vt:lpstr>
      <vt:lpstr>Example of Naïve Bayes Classifier</vt:lpstr>
      <vt:lpstr>Issues with Naïve Bayes Classifier</vt:lpstr>
      <vt:lpstr>Issues with Naïve Bayes Classifier</vt:lpstr>
      <vt:lpstr>Issues with Naïve Bayes Classifier</vt:lpstr>
      <vt:lpstr>Example of Naïve Bayes Classifier</vt:lpstr>
      <vt:lpstr>Naïve Bayes (Summary)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Classification: Alternative Techniques</dc:title>
  <dc:creator>anujkarpatne@gmail.com</dc:creator>
  <cp:lastModifiedBy>Eick, Christoph F</cp:lastModifiedBy>
  <cp:revision>3</cp:revision>
  <cp:lastPrinted>2013-09-25T02:06:08Z</cp:lastPrinted>
  <dcterms:created xsi:type="dcterms:W3CDTF">2018-02-14T20:49:24Z</dcterms:created>
  <dcterms:modified xsi:type="dcterms:W3CDTF">2019-10-23T13:59:09Z</dcterms:modified>
</cp:coreProperties>
</file>