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682" r:id="rId2"/>
    <p:sldId id="665" r:id="rId3"/>
    <p:sldId id="582" r:id="rId4"/>
    <p:sldId id="583" r:id="rId5"/>
    <p:sldId id="584" r:id="rId6"/>
    <p:sldId id="586" r:id="rId7"/>
    <p:sldId id="593" r:id="rId8"/>
    <p:sldId id="677" r:id="rId9"/>
    <p:sldId id="585" r:id="rId10"/>
    <p:sldId id="596" r:id="rId11"/>
    <p:sldId id="676" r:id="rId12"/>
    <p:sldId id="667" r:id="rId13"/>
    <p:sldId id="668" r:id="rId14"/>
    <p:sldId id="595" r:id="rId15"/>
    <p:sldId id="669" r:id="rId16"/>
    <p:sldId id="683" r:id="rId17"/>
    <p:sldId id="684" r:id="rId18"/>
    <p:sldId id="685" r:id="rId19"/>
    <p:sldId id="686" r:id="rId20"/>
    <p:sldId id="687" r:id="rId21"/>
    <p:sldId id="670" r:id="rId22"/>
    <p:sldId id="671" r:id="rId23"/>
    <p:sldId id="672" r:id="rId24"/>
    <p:sldId id="673" r:id="rId25"/>
    <p:sldId id="688" r:id="rId26"/>
    <p:sldId id="598" r:id="rId27"/>
    <p:sldId id="599" r:id="rId28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  <p15:guide id="3" orient="horz" pos="2929">
          <p15:clr>
            <a:srgbClr val="A4A3A4"/>
          </p15:clr>
        </p15:guide>
        <p15:guide id="4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02" autoAdjust="0"/>
    <p:restoredTop sz="94551" autoAdjust="0"/>
  </p:normalViewPr>
  <p:slideViewPr>
    <p:cSldViewPr>
      <p:cViewPr varScale="1">
        <p:scale>
          <a:sx n="76" d="100"/>
          <a:sy n="76" d="100"/>
        </p:scale>
        <p:origin x="780" y="36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2909"/>
        <p:guide pos="2189"/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2104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371" y="4416430"/>
            <a:ext cx="5144058" cy="4179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815" tIns="48410" rIns="96815" bIns="484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4850"/>
            <a:ext cx="4629150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175756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5325"/>
            <a:ext cx="4629150" cy="3471863"/>
          </a:xfrm>
          <a:solidFill>
            <a:srgbClr val="FFFFFF"/>
          </a:solidFill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758" y="4398847"/>
            <a:ext cx="5075171" cy="41686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902" tIns="45451" rIns="90902" bIns="45451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241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0088"/>
            <a:ext cx="4643437" cy="3482975"/>
          </a:xfrm>
          <a:solidFill>
            <a:srgbClr val="FFFFFF"/>
          </a:solidFill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974" y="4416430"/>
            <a:ext cx="5142455" cy="41798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74" tIns="45782" rIns="91574" bIns="45782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568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  <a:noFill/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53A7578-12C2-458F-B405-0FA0991CA51F}" type="slidenum">
              <a:rPr lang="he-IL" altLang="en-US" sz="1200"/>
              <a:pPr/>
              <a:t>20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7517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5617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609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8964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116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1116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5000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44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830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059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863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860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627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44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744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15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 Third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1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029" name="Text Box 10"/>
          <p:cNvSpPr txBox="1">
            <a:spLocks noChangeArrowheads="1"/>
          </p:cNvSpPr>
          <p:nvPr userDrawn="1"/>
        </p:nvSpPr>
        <p:spPr bwMode="auto">
          <a:xfrm>
            <a:off x="0" y="6569273"/>
            <a:ext cx="9067800" cy="515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/>
              <a:t>02/14/2019	</a:t>
            </a:r>
            <a:r>
              <a:rPr lang="en-US" sz="1100" baseline="0" dirty="0"/>
              <a:t>                </a:t>
            </a:r>
            <a:r>
              <a:rPr lang="en-US" sz="1100" dirty="0"/>
              <a:t>Introduction to Data Mining, 2</a:t>
            </a:r>
            <a:r>
              <a:rPr lang="en-US" sz="1100" baseline="30000" dirty="0"/>
              <a:t>nd</a:t>
            </a:r>
            <a:r>
              <a:rPr lang="en-US" sz="1100" dirty="0"/>
              <a:t> Edition slides with a lot of slides added by Dr. </a:t>
            </a:r>
            <a:r>
              <a:rPr lang="en-US" sz="1100" dirty="0" err="1"/>
              <a:t>Eick</a:t>
            </a:r>
            <a:r>
              <a:rPr lang="en-US" sz="1100" dirty="0"/>
              <a:t>                                           </a:t>
            </a:r>
            <a:fld id="{D85E90EB-AD9D-48EC-8D84-2576A3EA70C6}" type="slidenum">
              <a:rPr lang="en-US" sz="11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100" dirty="0"/>
          </a:p>
          <a:p>
            <a:pPr>
              <a:spcBef>
                <a:spcPct val="50000"/>
              </a:spcBef>
              <a:defRPr/>
            </a:pPr>
            <a:r>
              <a:rPr lang="en-US" sz="1100" dirty="0"/>
              <a:t>	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neural+network+video&amp;view=detail&amp;mid=54402D363ABB8903202F54402D363ABB8903202F&amp;FORM=VIR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3blue1brown.com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HZwWFHWa-w&amp;index=3&amp;list=PLZHQObOWTQDNU6R1_67000Dx_ZCJB-3pi&amp;t=0s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sefiks.com/2017/01/29/hyperbolic-tangent-as-neural-network-activation-function/" TargetMode="External"/><Relationship Id="rId2" Type="http://schemas.openxmlformats.org/officeDocument/2006/relationships/hyperlink" Target="https://sefiks.com/2017/01/21/sigmoid-function-as-an-activation-function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HZwWFHWa-w&amp;list=PLZHQObOWTQDNU6R1_67000Dx_ZCJB-3pi&amp;index=3&amp;t=0s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pPr algn="ctr"/>
            <a:r>
              <a:rPr lang="en-US" altLang="en-US" sz="2800" dirty="0"/>
              <a:t>COSC 3337 </a:t>
            </a:r>
            <a:r>
              <a:rPr lang="en-US" altLang="en-US" sz="2800" dirty="0">
                <a:solidFill>
                  <a:schemeClr val="accent5">
                    <a:lumMod val="75000"/>
                  </a:schemeClr>
                </a:solidFill>
              </a:rPr>
              <a:t>NN Lecture(s) Organization</a:t>
            </a:r>
            <a:endParaRPr lang="en-US" altLang="en-US" sz="28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4196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/>
              <a:t>1. Video Amplified Partners/3blueonebrown: What is a NN?: </a:t>
            </a:r>
            <a:r>
              <a:rPr lang="en-US" altLang="en-US" sz="1400" dirty="0">
                <a:hlinkClick r:id="rId3"/>
              </a:rPr>
              <a:t>https://www.bing.com/videos/search?q=neural+network+video&amp;view=detail&amp;mid=54402D363ABB8903202F54402D363ABB8903202F&amp;FORM=VIRE</a:t>
            </a:r>
            <a:r>
              <a:rPr lang="en-US" altLang="en-US" sz="1400" dirty="0"/>
              <a:t> </a:t>
            </a:r>
            <a:r>
              <a:rPr lang="en-US" altLang="en-US" sz="2400" dirty="0"/>
              <a:t>(4 million views; will only show the first 12:20 of this video and 14:23 to 17:30 later later).</a:t>
            </a:r>
          </a:p>
          <a:p>
            <a:pPr marL="514350" indent="-514350">
              <a:lnSpc>
                <a:spcPct val="90000"/>
              </a:lnSpc>
              <a:buFont typeface="Tahoma" pitchFamily="34" charset="0"/>
              <a:buAutoNum type="arabicPeriod"/>
            </a:pPr>
            <a:endParaRPr lang="en-US" altLang="en-US" sz="3200" dirty="0"/>
          </a:p>
          <a:p>
            <a:pPr marL="0" indent="0">
              <a:lnSpc>
                <a:spcPct val="90000"/>
              </a:lnSpc>
              <a:buNone/>
            </a:pPr>
            <a:endParaRPr lang="en-US" altLang="en-US" sz="3200" dirty="0"/>
          </a:p>
          <a:p>
            <a:pPr marL="0" indent="0">
              <a:lnSpc>
                <a:spcPct val="90000"/>
              </a:lnSpc>
              <a:buNone/>
            </a:pPr>
            <a:endParaRPr lang="en-US" altLang="en-US" sz="3200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200" dirty="0"/>
              <a:t>2. Followed by the slides in this Slideshow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5400" y="3352800"/>
            <a:ext cx="5608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Link to Video Producer Website: </a:t>
            </a:r>
            <a:r>
              <a:rPr lang="en-US" dirty="0">
                <a:hlinkClick r:id="rId4"/>
              </a:rPr>
              <a:t>https://www.3blue1brown.com/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0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Gradient Descent for Multilayer NN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789" y="1143000"/>
            <a:ext cx="83185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Weight update: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dirty="0" smtClean="0"/>
              <a:t>Error/Cost </a:t>
            </a:r>
            <a:r>
              <a:rPr lang="en-US" altLang="en-US" dirty="0"/>
              <a:t>function: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Activation function f must be differentiable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For sigmoid function: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Stochastic gradient descent (update the weight immediately)</a:t>
            </a:r>
          </a:p>
        </p:txBody>
      </p:sp>
      <p:graphicFrame>
        <p:nvGraphicFramePr>
          <p:cNvPr id="17412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429000" y="1066800"/>
          <a:ext cx="2895600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01" name="Equation" r:id="rId3" imgW="1282700" imgH="444500" progId="Equation.3">
                  <p:embed/>
                </p:oleObj>
              </mc:Choice>
              <mc:Fallback>
                <p:oleObj name="Equation" r:id="rId3" imgW="1282700" imgH="444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066800"/>
                        <a:ext cx="2895600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3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642442518"/>
              </p:ext>
            </p:extLst>
          </p:nvPr>
        </p:nvGraphicFramePr>
        <p:xfrm>
          <a:off x="3429000" y="2052471"/>
          <a:ext cx="34290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02" name="Equation" r:id="rId5" imgW="1663700" imgH="482600" progId="Equation.3">
                  <p:embed/>
                </p:oleObj>
              </mc:Choice>
              <mc:Fallback>
                <p:oleObj name="Equation" r:id="rId5" imgW="1663700" imgH="4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052471"/>
                        <a:ext cx="342900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209800" y="4648200"/>
          <a:ext cx="49530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03" name="Equation" r:id="rId7" imgW="2298700" imgH="342900" progId="Equation.3">
                  <p:embed/>
                </p:oleObj>
              </mc:Choice>
              <mc:Fallback>
                <p:oleObj name="Equation" r:id="rId7" imgW="2298700" imgH="342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648200"/>
                        <a:ext cx="49530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715974" y="205247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62400" y="260442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dirty="0"/>
              <a:t>NN Comp.</a:t>
            </a:r>
          </a:p>
        </p:txBody>
      </p:sp>
      <p:sp>
        <p:nvSpPr>
          <p:cNvPr id="280579" name="Oval 3"/>
          <p:cNvSpPr>
            <a:spLocks noChangeArrowheads="1"/>
          </p:cNvSpPr>
          <p:nvPr/>
        </p:nvSpPr>
        <p:spPr bwMode="auto">
          <a:xfrm>
            <a:off x="762000" y="1676400"/>
            <a:ext cx="990600" cy="4572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 smtClean="0"/>
              <a:t>x1</a:t>
            </a:r>
            <a:endParaRPr lang="en-US" altLang="en-US" dirty="0"/>
          </a:p>
        </p:txBody>
      </p:sp>
      <p:sp>
        <p:nvSpPr>
          <p:cNvPr id="280580" name="Oval 4"/>
          <p:cNvSpPr>
            <a:spLocks noChangeArrowheads="1"/>
          </p:cNvSpPr>
          <p:nvPr/>
        </p:nvSpPr>
        <p:spPr bwMode="auto">
          <a:xfrm>
            <a:off x="762000" y="3200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 smtClean="0"/>
              <a:t>x2</a:t>
            </a:r>
            <a:endParaRPr lang="en-US" altLang="en-US" dirty="0"/>
          </a:p>
        </p:txBody>
      </p:sp>
      <p:sp>
        <p:nvSpPr>
          <p:cNvPr id="280581" name="Oval 5"/>
          <p:cNvSpPr>
            <a:spLocks noChangeArrowheads="1"/>
          </p:cNvSpPr>
          <p:nvPr/>
        </p:nvSpPr>
        <p:spPr bwMode="auto">
          <a:xfrm>
            <a:off x="3048000" y="1676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a3</a:t>
            </a:r>
          </a:p>
        </p:txBody>
      </p:sp>
      <p:sp>
        <p:nvSpPr>
          <p:cNvPr id="280582" name="Oval 6"/>
          <p:cNvSpPr>
            <a:spLocks noChangeArrowheads="1"/>
          </p:cNvSpPr>
          <p:nvPr/>
        </p:nvSpPr>
        <p:spPr bwMode="auto">
          <a:xfrm>
            <a:off x="3124200" y="3200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a4</a:t>
            </a:r>
          </a:p>
        </p:txBody>
      </p:sp>
      <p:sp>
        <p:nvSpPr>
          <p:cNvPr id="280583" name="Oval 7"/>
          <p:cNvSpPr>
            <a:spLocks noChangeArrowheads="1"/>
          </p:cNvSpPr>
          <p:nvPr/>
        </p:nvSpPr>
        <p:spPr bwMode="auto">
          <a:xfrm>
            <a:off x="5410200" y="2438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a5</a:t>
            </a:r>
          </a:p>
        </p:txBody>
      </p:sp>
      <p:sp>
        <p:nvSpPr>
          <p:cNvPr id="280584" name="Line 8"/>
          <p:cNvSpPr>
            <a:spLocks noChangeShapeType="1"/>
          </p:cNvSpPr>
          <p:nvPr/>
        </p:nvSpPr>
        <p:spPr bwMode="auto">
          <a:xfrm>
            <a:off x="1752600" y="1905000"/>
            <a:ext cx="1371600" cy="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5" name="Line 9"/>
          <p:cNvSpPr>
            <a:spLocks noChangeShapeType="1"/>
          </p:cNvSpPr>
          <p:nvPr/>
        </p:nvSpPr>
        <p:spPr bwMode="auto">
          <a:xfrm>
            <a:off x="1752600" y="1905000"/>
            <a:ext cx="1371600" cy="1447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6" name="Line 10"/>
          <p:cNvSpPr>
            <a:spLocks noChangeShapeType="1"/>
          </p:cNvSpPr>
          <p:nvPr/>
        </p:nvSpPr>
        <p:spPr bwMode="auto">
          <a:xfrm flipV="1">
            <a:off x="1752600" y="1905000"/>
            <a:ext cx="1371600" cy="16002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7" name="Line 11"/>
          <p:cNvSpPr>
            <a:spLocks noChangeShapeType="1"/>
          </p:cNvSpPr>
          <p:nvPr/>
        </p:nvSpPr>
        <p:spPr bwMode="auto">
          <a:xfrm flipV="1">
            <a:off x="1752600" y="3352800"/>
            <a:ext cx="1371600" cy="1524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8" name="Line 12"/>
          <p:cNvSpPr>
            <a:spLocks noChangeShapeType="1"/>
          </p:cNvSpPr>
          <p:nvPr/>
        </p:nvSpPr>
        <p:spPr bwMode="auto">
          <a:xfrm>
            <a:off x="3962400" y="1981200"/>
            <a:ext cx="1447800" cy="685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9" name="Line 13"/>
          <p:cNvSpPr>
            <a:spLocks noChangeShapeType="1"/>
          </p:cNvSpPr>
          <p:nvPr/>
        </p:nvSpPr>
        <p:spPr bwMode="auto">
          <a:xfrm flipV="1">
            <a:off x="4038600" y="2667000"/>
            <a:ext cx="1371600" cy="7620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90" name="Text Box 14"/>
          <p:cNvSpPr txBox="1">
            <a:spLocks noChangeArrowheads="1"/>
          </p:cNvSpPr>
          <p:nvPr/>
        </p:nvSpPr>
        <p:spPr bwMode="auto">
          <a:xfrm>
            <a:off x="1965325" y="1485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w13</a:t>
            </a:r>
          </a:p>
        </p:txBody>
      </p:sp>
      <p:sp>
        <p:nvSpPr>
          <p:cNvPr id="280591" name="Text Box 15"/>
          <p:cNvSpPr txBox="1">
            <a:spLocks noChangeArrowheads="1"/>
          </p:cNvSpPr>
          <p:nvPr/>
        </p:nvSpPr>
        <p:spPr bwMode="auto">
          <a:xfrm>
            <a:off x="2651125" y="23241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w23</a:t>
            </a:r>
          </a:p>
        </p:txBody>
      </p:sp>
      <p:sp>
        <p:nvSpPr>
          <p:cNvPr id="280592" name="Text Box 16"/>
          <p:cNvSpPr txBox="1">
            <a:spLocks noChangeArrowheads="1"/>
          </p:cNvSpPr>
          <p:nvPr/>
        </p:nvSpPr>
        <p:spPr bwMode="auto">
          <a:xfrm>
            <a:off x="2438400" y="28194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w14</a:t>
            </a:r>
          </a:p>
        </p:txBody>
      </p:sp>
      <p:sp>
        <p:nvSpPr>
          <p:cNvPr id="280593" name="Text Box 17"/>
          <p:cNvSpPr txBox="1">
            <a:spLocks noChangeArrowheads="1"/>
          </p:cNvSpPr>
          <p:nvPr/>
        </p:nvSpPr>
        <p:spPr bwMode="auto">
          <a:xfrm>
            <a:off x="2041525" y="35433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w24</a:t>
            </a:r>
          </a:p>
        </p:txBody>
      </p:sp>
      <p:sp>
        <p:nvSpPr>
          <p:cNvPr id="280594" name="Text Box 18"/>
          <p:cNvSpPr txBox="1">
            <a:spLocks noChangeArrowheads="1"/>
          </p:cNvSpPr>
          <p:nvPr/>
        </p:nvSpPr>
        <p:spPr bwMode="auto">
          <a:xfrm>
            <a:off x="4556125" y="3009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w45</a:t>
            </a:r>
          </a:p>
        </p:txBody>
      </p:sp>
      <p:sp>
        <p:nvSpPr>
          <p:cNvPr id="280595" name="Text Box 19"/>
          <p:cNvSpPr txBox="1">
            <a:spLocks noChangeArrowheads="1"/>
          </p:cNvSpPr>
          <p:nvPr/>
        </p:nvSpPr>
        <p:spPr bwMode="auto">
          <a:xfrm>
            <a:off x="4556125" y="1866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w35</a:t>
            </a:r>
          </a:p>
        </p:txBody>
      </p:sp>
      <p:sp>
        <p:nvSpPr>
          <p:cNvPr id="280596" name="Text Box 20"/>
          <p:cNvSpPr txBox="1">
            <a:spLocks noChangeArrowheads="1"/>
          </p:cNvSpPr>
          <p:nvPr/>
        </p:nvSpPr>
        <p:spPr bwMode="auto">
          <a:xfrm>
            <a:off x="2220773" y="5105400"/>
            <a:ext cx="5248553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900" dirty="0"/>
              <a:t>a4=g(z4)=g(x1*w14+x2*w24)=g(0.2)=0.550</a:t>
            </a:r>
          </a:p>
          <a:p>
            <a:r>
              <a:rPr lang="en-US" altLang="en-US" sz="1900" dirty="0"/>
              <a:t>a3=g(z3)=g(x1*w13+x2*w23)=g(0.2)=0.550</a:t>
            </a:r>
          </a:p>
          <a:p>
            <a:r>
              <a:rPr lang="en-US" altLang="en-US" sz="1900" dirty="0"/>
              <a:t>a5=g(z5)=g(a3*w35+a4*w45)=g(0.605)=0.647</a:t>
            </a:r>
          </a:p>
          <a:p>
            <a:r>
              <a:rPr lang="en-US" altLang="en-US" sz="1900" dirty="0"/>
              <a:t>error(a5)=1-0.647=0.353</a:t>
            </a:r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76200" y="4045550"/>
            <a:ext cx="5562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dirty="0"/>
              <a:t>Example: all weights are 0.1 except w45=1; </a:t>
            </a:r>
            <a:r>
              <a:rPr lang="en-US" altLang="en-US" sz="1800" dirty="0">
                <a:latin typeface="Symbol" pitchFamily="18" charset="2"/>
              </a:rPr>
              <a:t>g</a:t>
            </a:r>
            <a:r>
              <a:rPr lang="en-US" altLang="en-US" sz="1800" dirty="0"/>
              <a:t>=0.2</a:t>
            </a:r>
          </a:p>
          <a:p>
            <a:r>
              <a:rPr lang="en-US" altLang="en-US" sz="1800" dirty="0"/>
              <a:t>Training Example: (x1=1,x2=1;a5=1)</a:t>
            </a:r>
          </a:p>
          <a:p>
            <a:r>
              <a:rPr lang="en-US" altLang="en-US" sz="1800" dirty="0"/>
              <a:t>g is the sigmoid activation function</a:t>
            </a:r>
          </a:p>
        </p:txBody>
      </p:sp>
      <p:sp>
        <p:nvSpPr>
          <p:cNvPr id="24" name="Text Box 1054"/>
          <p:cNvSpPr txBox="1">
            <a:spLocks noChangeArrowheads="1"/>
          </p:cNvSpPr>
          <p:nvPr/>
        </p:nvSpPr>
        <p:spPr bwMode="auto">
          <a:xfrm>
            <a:off x="6115050" y="3953217"/>
            <a:ext cx="291147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200" dirty="0"/>
              <a:t>g(x)= 1/(1+e</a:t>
            </a:r>
            <a:r>
              <a:rPr lang="en-US" altLang="en-US" sz="2200" baseline="30000" dirty="0">
                <a:latin typeface="Symbol" pitchFamily="18" charset="2"/>
              </a:rPr>
              <a:t>-</a:t>
            </a:r>
            <a:r>
              <a:rPr lang="en-US" altLang="en-US" sz="2200" baseline="30000" dirty="0"/>
              <a:t>x</a:t>
            </a:r>
            <a:r>
              <a:rPr lang="en-US" altLang="en-US" sz="2200" dirty="0"/>
              <a:t> )</a:t>
            </a:r>
          </a:p>
          <a:p>
            <a:r>
              <a:rPr lang="en-US" altLang="en-US" sz="2200" dirty="0"/>
              <a:t>g’(x)= g(x)*(1-g(x))</a:t>
            </a:r>
          </a:p>
          <a:p>
            <a:r>
              <a:rPr lang="en-US" altLang="en-US" sz="2200" b="1" dirty="0">
                <a:latin typeface="Symbol" pitchFamily="18" charset="2"/>
              </a:rPr>
              <a:t>g</a:t>
            </a:r>
            <a:r>
              <a:rPr lang="en-US" altLang="en-US" sz="2200" dirty="0"/>
              <a:t> is the learning rate</a:t>
            </a:r>
          </a:p>
        </p:txBody>
      </p:sp>
    </p:spTree>
    <p:extLst>
      <p:ext uri="{BB962C8B-B14F-4D97-AF65-F5344CB8AC3E}">
        <p14:creationId xmlns:p14="http://schemas.microsoft.com/office/powerpoint/2010/main" val="4055563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990600"/>
          </a:xfrm>
        </p:spPr>
        <p:txBody>
          <a:bodyPr/>
          <a:lstStyle/>
          <a:p>
            <a:pPr algn="ctr"/>
            <a:r>
              <a:rPr lang="en-US" altLang="en-US" sz="2000" dirty="0"/>
              <a:t>Neural Network Learning ---Mostly Steepest Descent Hill Climbing</a:t>
            </a:r>
            <a:br>
              <a:rPr lang="en-US" altLang="en-US" sz="2000" dirty="0"/>
            </a:br>
            <a:r>
              <a:rPr lang="en-US" altLang="en-US" sz="2000" dirty="0"/>
              <a:t>on a Differentiable Error Function</a:t>
            </a:r>
          </a:p>
        </p:txBody>
      </p:sp>
      <p:sp>
        <p:nvSpPr>
          <p:cNvPr id="291844" name="Text Box 4"/>
          <p:cNvSpPr txBox="1">
            <a:spLocks noChangeArrowheads="1"/>
          </p:cNvSpPr>
          <p:nvPr/>
        </p:nvSpPr>
        <p:spPr bwMode="auto">
          <a:xfrm>
            <a:off x="914400" y="1881188"/>
            <a:ext cx="2522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Current Weight Vector</a:t>
            </a:r>
          </a:p>
        </p:txBody>
      </p:sp>
      <p:sp>
        <p:nvSpPr>
          <p:cNvPr id="291845" name="Line 5"/>
          <p:cNvSpPr>
            <a:spLocks noChangeShapeType="1"/>
          </p:cNvSpPr>
          <p:nvPr/>
        </p:nvSpPr>
        <p:spPr bwMode="auto">
          <a:xfrm>
            <a:off x="2225675" y="2324100"/>
            <a:ext cx="4267200" cy="2667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46" name="Text Box 6"/>
          <p:cNvSpPr txBox="1">
            <a:spLocks noChangeArrowheads="1"/>
          </p:cNvSpPr>
          <p:nvPr/>
        </p:nvSpPr>
        <p:spPr bwMode="auto">
          <a:xfrm>
            <a:off x="2978640" y="3405188"/>
            <a:ext cx="33137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dirty="0"/>
              <a:t>Gradient of the Error Function</a:t>
            </a:r>
          </a:p>
        </p:txBody>
      </p:sp>
      <p:sp>
        <p:nvSpPr>
          <p:cNvPr id="291847" name="Text Box 7"/>
          <p:cNvSpPr txBox="1">
            <a:spLocks noChangeArrowheads="1"/>
          </p:cNvSpPr>
          <p:nvPr/>
        </p:nvSpPr>
        <p:spPr bwMode="auto">
          <a:xfrm>
            <a:off x="5943600" y="4876800"/>
            <a:ext cx="222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New Weight Vector</a:t>
            </a:r>
          </a:p>
        </p:txBody>
      </p:sp>
      <p:sp>
        <p:nvSpPr>
          <p:cNvPr id="291848" name="Text Box 8"/>
          <p:cNvSpPr txBox="1">
            <a:spLocks noChangeArrowheads="1"/>
          </p:cNvSpPr>
          <p:nvPr/>
        </p:nvSpPr>
        <p:spPr bwMode="auto">
          <a:xfrm>
            <a:off x="4543425" y="1676400"/>
            <a:ext cx="46005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dirty="0"/>
              <a:t>Important: How far you jump depends on: </a:t>
            </a:r>
          </a:p>
          <a:p>
            <a:pPr>
              <a:buFontTx/>
              <a:buChar char="•"/>
            </a:pPr>
            <a:r>
              <a:rPr lang="en-US" altLang="en-US" sz="2000" dirty="0"/>
              <a:t> the learning rate </a:t>
            </a:r>
            <a:r>
              <a:rPr lang="en-US" altLang="en-US" sz="2000" dirty="0">
                <a:latin typeface="Symbol" pitchFamily="18" charset="2"/>
              </a:rPr>
              <a:t>a</a:t>
            </a:r>
            <a:r>
              <a:rPr lang="en-US" altLang="en-US" sz="2000" dirty="0"/>
              <a:t>.</a:t>
            </a:r>
          </a:p>
          <a:p>
            <a:pPr>
              <a:buFontTx/>
              <a:buChar char="•"/>
            </a:pPr>
            <a:r>
              <a:rPr lang="en-US" altLang="en-US" sz="2000" dirty="0"/>
              <a:t> On the error |T-O|</a:t>
            </a:r>
          </a:p>
          <a:p>
            <a:pPr>
              <a:buFontTx/>
              <a:buChar char="•"/>
            </a:pPr>
            <a:r>
              <a:rPr lang="en-US" altLang="en-US" sz="2000" dirty="0"/>
              <a:t> The input activation of the node</a:t>
            </a:r>
          </a:p>
        </p:txBody>
      </p:sp>
      <p:sp>
        <p:nvSpPr>
          <p:cNvPr id="291849" name="Text Box 9"/>
          <p:cNvSpPr txBox="1">
            <a:spLocks noChangeArrowheads="1"/>
          </p:cNvSpPr>
          <p:nvPr/>
        </p:nvSpPr>
        <p:spPr bwMode="auto">
          <a:xfrm>
            <a:off x="838200" y="4922838"/>
            <a:ext cx="37052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Remarks on </a:t>
            </a:r>
            <a:r>
              <a:rPr lang="en-US" altLang="en-US" sz="2000">
                <a:latin typeface="Symbol" pitchFamily="18" charset="2"/>
              </a:rPr>
              <a:t>a</a:t>
            </a:r>
            <a:r>
              <a:rPr lang="en-US" altLang="en-US" sz="2000"/>
              <a:t>:</a:t>
            </a:r>
          </a:p>
          <a:p>
            <a:pPr>
              <a:buFontTx/>
              <a:buChar char="•"/>
            </a:pPr>
            <a:r>
              <a:rPr lang="en-US" altLang="en-US" sz="2000"/>
              <a:t> too low </a:t>
            </a:r>
            <a:r>
              <a:rPr lang="en-US" altLang="en-US" sz="2000">
                <a:sym typeface="Wingdings" pitchFamily="2" charset="2"/>
              </a:rPr>
              <a:t> slow convergence</a:t>
            </a:r>
          </a:p>
          <a:p>
            <a:pPr>
              <a:buFontTx/>
              <a:buChar char="•"/>
            </a:pPr>
            <a:r>
              <a:rPr lang="en-US" altLang="en-US" sz="2000">
                <a:sym typeface="Wingdings" pitchFamily="2" charset="2"/>
              </a:rPr>
              <a:t> too high  might overshoot goal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438256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423" y="-533400"/>
            <a:ext cx="8915400" cy="1447800"/>
          </a:xfrm>
        </p:spPr>
        <p:txBody>
          <a:bodyPr/>
          <a:lstStyle/>
          <a:p>
            <a:r>
              <a:rPr lang="en-US" altLang="en-US" sz="3000" dirty="0"/>
              <a:t>Error Function Gradient based on 2 Weights</a:t>
            </a:r>
          </a:p>
        </p:txBody>
      </p:sp>
      <p:pic>
        <p:nvPicPr>
          <p:cNvPr id="1026" name="Picture 2" descr="https://i.ytimg.com/vi/mAebo3FvW54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66" y="1143000"/>
            <a:ext cx="7586134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6052811"/>
            <a:ext cx="9142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Remark: To minimize the error function we will walk in the inverse direction of the arrows! </a:t>
            </a:r>
          </a:p>
          <a:p>
            <a:r>
              <a:rPr lang="en-US" dirty="0"/>
              <a:t>If the steepest gradient is for example (1,2) then the second weight contributes more to the error.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5379" y="5269840"/>
            <a:ext cx="8648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Video on this topic: </a:t>
            </a:r>
            <a:r>
              <a:rPr lang="en-US" sz="800" dirty="0">
                <a:hlinkClick r:id="rId3"/>
              </a:rPr>
              <a:t>https://www.youtube.com/watch?v=IHZwWFHWa-w&amp;index=3&amp;list=PLZHQObOWTQDNU6R1_67000Dx_ZCJB-3pi&amp;t=0s</a:t>
            </a:r>
            <a:endParaRPr lang="en-US" sz="800" dirty="0"/>
          </a:p>
          <a:p>
            <a:r>
              <a:rPr lang="en-US" dirty="0"/>
              <a:t>Will shows: 5:00-12:00 of this video!</a:t>
            </a:r>
            <a:r>
              <a:rPr lang="en-US" sz="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5719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Multi-layer Neural Network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Neural network learning computes error term e = y-f(</a:t>
            </a:r>
            <a:r>
              <a:rPr lang="en-US" altLang="en-US" dirty="0" err="1"/>
              <a:t>w,x</a:t>
            </a:r>
            <a:r>
              <a:rPr lang="en-US" altLang="en-US" dirty="0"/>
              <a:t>) and updates weights accordingly moving in the direction that reduces the error the most following the direction of the steepest gradient. </a:t>
            </a:r>
          </a:p>
          <a:p>
            <a:pPr marL="1139825" lvl="1" indent="-339725">
              <a:lnSpc>
                <a:spcPct val="90000"/>
              </a:lnSpc>
            </a:pPr>
            <a:r>
              <a:rPr lang="en-US" altLang="en-US" dirty="0"/>
              <a:t>Problem: how to determine the true value of y for hidden nodes?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Approximate error in hidden nodes by error in the output nodes</a:t>
            </a:r>
          </a:p>
          <a:p>
            <a:pPr lvl="2">
              <a:lnSpc>
                <a:spcPct val="90000"/>
              </a:lnSpc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 Propagation Algorithm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5638800"/>
          </a:xfrm>
        </p:spPr>
        <p:txBody>
          <a:bodyPr/>
          <a:lstStyle/>
          <a:p>
            <a:pPr marL="381000" indent="-381000">
              <a:buFont typeface="Wingdings" pitchFamily="2" charset="2"/>
              <a:buNone/>
            </a:pPr>
            <a:endParaRPr lang="en-US" altLang="en-US" dirty="0"/>
          </a:p>
          <a:p>
            <a:pPr marL="381000" indent="-381000">
              <a:buFont typeface="Wingdings" pitchFamily="2" charset="2"/>
              <a:buAutoNum type="arabicPeriod"/>
            </a:pPr>
            <a:r>
              <a:rPr lang="en-US" altLang="en-US" sz="2400" dirty="0"/>
              <a:t>Initialize the weights in the network (often randomly) 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en-US" altLang="en-US" sz="2400" b="1" dirty="0"/>
              <a:t>repeat</a:t>
            </a:r>
            <a:r>
              <a:rPr lang="en-US" altLang="en-US" sz="2400" dirty="0"/>
              <a:t> </a:t>
            </a:r>
            <a:r>
              <a:rPr lang="en-US" altLang="en-US" sz="2400" b="1" dirty="0"/>
              <a:t>for each</a:t>
            </a:r>
            <a:r>
              <a:rPr lang="en-US" altLang="en-US" sz="2400" dirty="0"/>
              <a:t> example </a:t>
            </a:r>
            <a:r>
              <a:rPr lang="en-US" altLang="en-US" sz="2400" i="1" dirty="0"/>
              <a:t>e</a:t>
            </a:r>
            <a:r>
              <a:rPr lang="en-US" altLang="en-US" sz="2400" dirty="0"/>
              <a:t> in the training set </a:t>
            </a:r>
            <a:r>
              <a:rPr lang="en-US" altLang="en-US" sz="2400" b="1" dirty="0"/>
              <a:t>do</a:t>
            </a:r>
            <a:r>
              <a:rPr lang="en-US" altLang="en-US" sz="2400" dirty="0"/>
              <a:t> </a:t>
            </a:r>
          </a:p>
          <a:p>
            <a:pPr marL="800100" lvl="1" indent="-342900">
              <a:buFont typeface="Wingdings" pitchFamily="2" charset="2"/>
              <a:buAutoNum type="alphaLcPeriod"/>
            </a:pPr>
            <a:r>
              <a:rPr lang="en-US" altLang="en-US" sz="2400" b="1" dirty="0"/>
              <a:t>O</a:t>
            </a:r>
            <a:r>
              <a:rPr lang="en-US" altLang="en-US" sz="2400" dirty="0"/>
              <a:t> = neural-net-output(network, e) ; forward pass </a:t>
            </a:r>
          </a:p>
          <a:p>
            <a:pPr marL="800100" lvl="1" indent="-342900">
              <a:buFont typeface="Wingdings" pitchFamily="2" charset="2"/>
              <a:buAutoNum type="alphaLcPeriod"/>
            </a:pPr>
            <a:r>
              <a:rPr lang="en-US" altLang="en-US" sz="2400" b="1" dirty="0"/>
              <a:t>T</a:t>
            </a:r>
            <a:r>
              <a:rPr lang="en-US" altLang="en-US" sz="2400" dirty="0"/>
              <a:t> = teacher output for </a:t>
            </a:r>
            <a:r>
              <a:rPr lang="en-US" altLang="en-US" sz="2400" i="1" dirty="0"/>
              <a:t>e</a:t>
            </a:r>
            <a:r>
              <a:rPr lang="en-US" altLang="en-US" sz="2400" dirty="0"/>
              <a:t> </a:t>
            </a:r>
          </a:p>
          <a:p>
            <a:pPr marL="800100" lvl="1" indent="-342900">
              <a:buFont typeface="Wingdings" pitchFamily="2" charset="2"/>
              <a:buAutoNum type="alphaLcPeriod"/>
            </a:pPr>
            <a:r>
              <a:rPr lang="en-US" altLang="en-US" sz="2400" dirty="0"/>
              <a:t>Calculate error (</a:t>
            </a:r>
            <a:r>
              <a:rPr lang="en-US" altLang="en-US" sz="2400" b="1" dirty="0"/>
              <a:t>T - O</a:t>
            </a:r>
            <a:r>
              <a:rPr lang="en-US" altLang="en-US" sz="2400" dirty="0"/>
              <a:t>) at the output units </a:t>
            </a:r>
          </a:p>
          <a:p>
            <a:pPr marL="800100" lvl="1" indent="-342900">
              <a:buFont typeface="Wingdings" pitchFamily="2" charset="2"/>
              <a:buAutoNum type="alphaLcPeriod"/>
            </a:pPr>
            <a:r>
              <a:rPr lang="en-US" altLang="en-US" sz="2400" dirty="0"/>
              <a:t>Compute error term </a:t>
            </a:r>
            <a:r>
              <a:rPr lang="en-US" altLang="en-US" sz="2400" dirty="0">
                <a:latin typeface="Symbol" pitchFamily="18" charset="2"/>
              </a:rPr>
              <a:t>D</a:t>
            </a:r>
            <a:r>
              <a:rPr lang="en-US" altLang="en-US" sz="2400" baseline="-25000" dirty="0"/>
              <a:t>i</a:t>
            </a:r>
            <a:r>
              <a:rPr lang="en-US" altLang="en-US" sz="2400" dirty="0"/>
              <a:t> for  the output node</a:t>
            </a:r>
          </a:p>
          <a:p>
            <a:pPr marL="800100" lvl="1" indent="-342900">
              <a:buFont typeface="Wingdings" pitchFamily="2" charset="2"/>
              <a:buAutoNum type="alphaLcPeriod"/>
            </a:pPr>
            <a:r>
              <a:rPr lang="en-US" altLang="en-US" sz="2400" dirty="0"/>
              <a:t>Compute error term </a:t>
            </a:r>
            <a:r>
              <a:rPr lang="en-US" altLang="en-US" sz="2400" dirty="0">
                <a:latin typeface="Symbol" pitchFamily="18" charset="2"/>
              </a:rPr>
              <a:t>D</a:t>
            </a:r>
            <a:r>
              <a:rPr lang="en-US" altLang="en-US" sz="2400" baseline="-25000" dirty="0"/>
              <a:t>i </a:t>
            </a:r>
            <a:r>
              <a:rPr lang="en-US" altLang="en-US" sz="2400" dirty="0"/>
              <a:t>for nodes of the intermediate layer</a:t>
            </a:r>
          </a:p>
          <a:p>
            <a:pPr marL="800100" lvl="1" indent="-342900">
              <a:buFont typeface="Wingdings" pitchFamily="2" charset="2"/>
              <a:buAutoNum type="alphaLcPeriod"/>
            </a:pPr>
            <a:r>
              <a:rPr lang="en-US" altLang="en-US" sz="2400" dirty="0"/>
              <a:t>Update the weights in the network </a:t>
            </a:r>
            <a:r>
              <a:rPr lang="en-US" altLang="en-US" sz="2400" dirty="0" err="1">
                <a:latin typeface="Symbol" pitchFamily="18" charset="2"/>
              </a:rPr>
              <a:t>D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ij</a:t>
            </a:r>
            <a:r>
              <a:rPr lang="en-US" altLang="en-US" sz="2400" dirty="0"/>
              <a:t>=</a:t>
            </a:r>
            <a:r>
              <a:rPr lang="en-US" altLang="en-US" sz="2400" dirty="0">
                <a:latin typeface="Symbol" pitchFamily="18" charset="2"/>
              </a:rPr>
              <a:t>a</a:t>
            </a:r>
            <a:r>
              <a:rPr lang="en-US" altLang="en-US" sz="2400" dirty="0"/>
              <a:t>*</a:t>
            </a:r>
            <a:r>
              <a:rPr lang="en-US" altLang="en-US" sz="2400" dirty="0" err="1"/>
              <a:t>a</a:t>
            </a:r>
            <a:r>
              <a:rPr lang="en-US" altLang="en-US" sz="2400" baseline="-25000" dirty="0" err="1"/>
              <a:t>i</a:t>
            </a:r>
            <a:r>
              <a:rPr lang="en-US" altLang="en-US" sz="2400" dirty="0"/>
              <a:t>*</a:t>
            </a:r>
            <a:r>
              <a:rPr lang="en-US" altLang="en-US" sz="2400" dirty="0" err="1">
                <a:latin typeface="Symbol" pitchFamily="18" charset="2"/>
              </a:rPr>
              <a:t>D</a:t>
            </a:r>
            <a:r>
              <a:rPr lang="en-US" altLang="en-US" sz="2400" baseline="-25000" dirty="0" err="1"/>
              <a:t>j</a:t>
            </a:r>
            <a:endParaRPr lang="en-US" altLang="en-US" sz="2400" baseline="-25000" dirty="0"/>
          </a:p>
          <a:p>
            <a:pPr marL="381000" indent="-381000">
              <a:buFont typeface="Wingdings" pitchFamily="2" charset="2"/>
              <a:buNone/>
            </a:pPr>
            <a:r>
              <a:rPr lang="en-US" altLang="en-US" sz="2400" b="1" dirty="0"/>
              <a:t>     until</a:t>
            </a:r>
            <a:r>
              <a:rPr lang="en-US" altLang="en-US" sz="2400" dirty="0"/>
              <a:t> all examples classified correctly or stopping criterion satisfied </a:t>
            </a:r>
          </a:p>
          <a:p>
            <a:pPr marL="381000" indent="-381000">
              <a:buFont typeface="Wingdings" pitchFamily="2" charset="2"/>
              <a:buAutoNum type="arabicPeriod" startAt="3"/>
            </a:pPr>
            <a:r>
              <a:rPr lang="en-US" altLang="en-US" sz="2400" b="1" dirty="0"/>
              <a:t>return</a:t>
            </a:r>
            <a:r>
              <a:rPr lang="en-US" altLang="en-US" sz="2400" dirty="0"/>
              <a:t>(network)</a:t>
            </a:r>
          </a:p>
        </p:txBody>
      </p:sp>
    </p:spTree>
    <p:extLst>
      <p:ext uri="{BB962C8B-B14F-4D97-AF65-F5344CB8AC3E}">
        <p14:creationId xmlns:p14="http://schemas.microsoft.com/office/powerpoint/2010/main" val="344946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9D52C5-F95E-4777-A583-4DCFA8A9CAEE}" type="slidenum">
              <a:rPr lang="he-I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1447800" y="152400"/>
            <a:ext cx="731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4400" b="1" dirty="0">
                <a:solidFill>
                  <a:schemeClr val="tx2"/>
                </a:solidFill>
              </a:rPr>
              <a:t>Activation Functions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="" xmlns:a16="http://schemas.microsoft.com/office/drawing/2014/main" id="{4AD4B38A-6284-41BC-A683-7A4E36889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524000"/>
            <a:ext cx="77724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GB" altLang="en-US" dirty="0">
                <a:latin typeface="Tahoma" panose="020B0604030504040204" pitchFamily="34" charset="0"/>
              </a:rPr>
              <a:t>Transforms neuron’s input into output.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GB" altLang="en-US" dirty="0">
                <a:latin typeface="Tahoma" panose="020B0604030504040204" pitchFamily="34" charset="0"/>
              </a:rPr>
              <a:t>Features of activation functions:</a:t>
            </a:r>
          </a:p>
          <a:p>
            <a:pPr lvl="1">
              <a:spcBef>
                <a:spcPct val="20000"/>
              </a:spcBef>
              <a:buFontTx/>
              <a:buChar char="•"/>
              <a:defRPr/>
            </a:pPr>
            <a:r>
              <a:rPr lang="en-GB" altLang="en-US" dirty="0">
                <a:latin typeface="Tahoma" panose="020B0604030504040204" pitchFamily="34" charset="0"/>
              </a:rPr>
              <a:t>A squashing effect is required</a:t>
            </a:r>
          </a:p>
          <a:p>
            <a:pPr lvl="2">
              <a:spcBef>
                <a:spcPct val="20000"/>
              </a:spcBef>
              <a:buFontTx/>
              <a:buChar char="•"/>
              <a:defRPr/>
            </a:pPr>
            <a:r>
              <a:rPr lang="en-GB" altLang="en-US" sz="2000" dirty="0">
                <a:latin typeface="Tahoma" panose="020B0604030504040204" pitchFamily="34" charset="0"/>
              </a:rPr>
              <a:t>Prevents accelerating growth of activation levels through the network.</a:t>
            </a:r>
          </a:p>
          <a:p>
            <a:pPr marL="457200" lvl="1" indent="0">
              <a:spcBef>
                <a:spcPct val="20000"/>
              </a:spcBef>
              <a:defRPr/>
            </a:pPr>
            <a:endParaRPr lang="en-GB" altLang="en-US" sz="2800" dirty="0">
              <a:latin typeface="Tahoma" panose="020B0604030504040204" pitchFamily="34" charset="0"/>
            </a:endParaRPr>
          </a:p>
        </p:txBody>
      </p:sp>
      <p:pic>
        <p:nvPicPr>
          <p:cNvPr id="1638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5" y="3257550"/>
            <a:ext cx="5168900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304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D4BE5C-9406-4AD1-AB50-FB9E314D9CB7}" type="slidenum">
              <a:rPr lang="he-I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48FC7E5-4C8B-4BCF-AA49-ACF2AAF7A44C}"/>
              </a:ext>
            </a:extLst>
          </p:cNvPr>
          <p:cNvSpPr/>
          <p:nvPr/>
        </p:nvSpPr>
        <p:spPr>
          <a:xfrm>
            <a:off x="971550" y="1628775"/>
            <a:ext cx="6840538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Its Range is between 0 and 1. </a:t>
            </a:r>
          </a:p>
          <a:p>
            <a:pPr marL="342900" indent="-342900" eaLnBrk="1" hangingPunct="1"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It is a S - shaped curve.</a:t>
            </a:r>
          </a:p>
          <a:p>
            <a:pPr marL="342900" indent="-342900" eaLnBrk="1" hangingPunct="1"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It is easy to understand and apply but there are reasons which have made it fall out of popularity: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Vanishing gradient problem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Slow convergence.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762375"/>
            <a:ext cx="3960812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95600" y="164812"/>
            <a:ext cx="4440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1. Sigmoid or Logistic</a:t>
            </a:r>
          </a:p>
        </p:txBody>
      </p:sp>
    </p:spTree>
    <p:extLst>
      <p:ext uri="{BB962C8B-B14F-4D97-AF65-F5344CB8AC3E}">
        <p14:creationId xmlns:p14="http://schemas.microsoft.com/office/powerpoint/2010/main" val="272361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FD497A-3985-499D-B4FC-8E23A2D87F3B}" type="slidenum">
              <a:rPr lang="he-I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48FC7E5-4C8B-4BCF-AA49-ACF2AAF7A44C}"/>
              </a:ext>
            </a:extLst>
          </p:cNvPr>
          <p:cNvSpPr/>
          <p:nvPr/>
        </p:nvSpPr>
        <p:spPr>
          <a:xfrm>
            <a:off x="228600" y="1306446"/>
            <a:ext cx="6840537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It’s a rescaling of the logistic sigmoid</a:t>
            </a:r>
          </a:p>
          <a:p>
            <a:pPr marL="342900" indent="-342900" eaLnBrk="1" hangingPunct="1"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It is a S -shaped curve.</a:t>
            </a:r>
          </a:p>
          <a:p>
            <a:pPr marL="342900" indent="-342900" eaLnBrk="1" hangingPunct="1"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Outputs range from -1 to 1.</a:t>
            </a:r>
          </a:p>
          <a:p>
            <a:pPr marL="342900" indent="-342900" eaLnBrk="1" hangingPunct="1"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The advantage is that the negative inputs will be mapped strongly negative and the zero inputs will be mapped near zero in the tanh graph.</a:t>
            </a:r>
          </a:p>
          <a:p>
            <a:pPr marL="342900" indent="-342900" eaLnBrk="1" hangingPunct="1"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The tanh function is a popular choice for classification problems involving exactly 2 classes</a:t>
            </a:r>
          </a:p>
        </p:txBody>
      </p:sp>
      <p:pic>
        <p:nvPicPr>
          <p:cNvPr id="1843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827463"/>
            <a:ext cx="3700463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152400"/>
            <a:ext cx="735727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latin typeface="medium-content-serif-font"/>
              </a:rPr>
              <a:t>2. </a:t>
            </a:r>
            <a:r>
              <a:rPr lang="en-US" sz="3200" i="1" dirty="0" err="1">
                <a:latin typeface="medium-content-serif-font"/>
              </a:rPr>
              <a:t>Tanh</a:t>
            </a:r>
            <a:r>
              <a:rPr lang="en-US" sz="3200" i="1" dirty="0">
                <a:latin typeface="medium-content-serif-font"/>
              </a:rPr>
              <a:t> </a:t>
            </a:r>
            <a:r>
              <a:rPr lang="en-US" sz="3200" dirty="0">
                <a:latin typeface="medium-content-serif-font"/>
              </a:rPr>
              <a:t>: hyperbolic tangent function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77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9EBEBE-B1E2-4B19-9F38-370E14A40645}" type="slidenum">
              <a:rPr lang="he-I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48FC7E5-4C8B-4BCF-AA49-ACF2AAF7A44C}"/>
              </a:ext>
            </a:extLst>
          </p:cNvPr>
          <p:cNvSpPr/>
          <p:nvPr/>
        </p:nvSpPr>
        <p:spPr>
          <a:xfrm>
            <a:off x="941388" y="1524000"/>
            <a:ext cx="6840537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q"/>
              <a:defRPr/>
            </a:pPr>
            <a:r>
              <a:rPr lang="en-US" sz="1800" b="1" dirty="0"/>
              <a:t>Difference: </a:t>
            </a:r>
            <a:r>
              <a:rPr lang="en-US" sz="1800" dirty="0"/>
              <a:t>Outputs produced by </a:t>
            </a:r>
            <a:r>
              <a:rPr lang="en-US" sz="1800" u="sng" dirty="0">
                <a:hlinkClick r:id="rId2"/>
              </a:rPr>
              <a:t>sigmoid</a:t>
            </a:r>
            <a:r>
              <a:rPr lang="en-US" sz="1800" dirty="0"/>
              <a:t> and </a:t>
            </a:r>
            <a:r>
              <a:rPr lang="en-US" sz="1800" u="sng" dirty="0">
                <a:hlinkClick r:id="rId3"/>
              </a:rPr>
              <a:t>tanh</a:t>
            </a:r>
            <a:r>
              <a:rPr lang="en-US" sz="1800" dirty="0"/>
              <a:t> functions have upper and lower limits whereas </a:t>
            </a:r>
            <a:r>
              <a:rPr lang="en-US" sz="1800" dirty="0" err="1"/>
              <a:t>softplus</a:t>
            </a:r>
            <a:r>
              <a:rPr lang="en-US" sz="1800" dirty="0"/>
              <a:t> function produces outputs in scale of (0, +∞).</a:t>
            </a:r>
            <a:r>
              <a:rPr lang="en-US" dirty="0"/>
              <a:t> </a:t>
            </a:r>
            <a:endParaRPr lang="en-US" sz="2000" dirty="0"/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850" y="2708275"/>
            <a:ext cx="3263900" cy="317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152400"/>
            <a:ext cx="84946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medium-content-serif-font"/>
              </a:rPr>
              <a:t>3. </a:t>
            </a:r>
            <a:r>
              <a:rPr lang="en-US" sz="2800" dirty="0" err="1">
                <a:latin typeface="medium-content-serif-font"/>
              </a:rPr>
              <a:t>Softplus</a:t>
            </a:r>
            <a:r>
              <a:rPr lang="en-US" sz="2800" dirty="0">
                <a:latin typeface="medium-content-serif-font"/>
              </a:rPr>
              <a:t> function: hyperbolic tangent function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924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763000" cy="838200"/>
          </a:xfrm>
        </p:spPr>
        <p:txBody>
          <a:bodyPr/>
          <a:lstStyle/>
          <a:p>
            <a:pPr algn="ctr"/>
            <a:r>
              <a:rPr lang="en-US" altLang="en-US" dirty="0"/>
              <a:t>Neural Networks </a:t>
            </a:r>
            <a:endParaRPr lang="en-US" altLang="en-US" sz="2800" dirty="0"/>
          </a:p>
        </p:txBody>
      </p:sp>
      <p:sp>
        <p:nvSpPr>
          <p:cNvPr id="2051" name="Rectangle 1027"/>
          <p:cNvSpPr>
            <a:spLocks noChangeArrowheads="1"/>
          </p:cNvSpPr>
          <p:nvPr/>
        </p:nvSpPr>
        <p:spPr bwMode="auto">
          <a:xfrm>
            <a:off x="381000" y="1056899"/>
            <a:ext cx="8229600" cy="5068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None/>
            </a:pPr>
            <a:r>
              <a:rPr lang="en-US" altLang="en-US" sz="3200" b="0" dirty="0"/>
              <a:t>Lecture Notes for Chapter 4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None/>
            </a:pPr>
            <a:r>
              <a:rPr lang="en-US" altLang="en-US" sz="3200" b="0" dirty="0"/>
              <a:t> </a:t>
            </a:r>
            <a:br>
              <a:rPr lang="en-US" altLang="en-US" sz="3200" b="0" dirty="0"/>
            </a:br>
            <a:r>
              <a:rPr lang="en-US" altLang="en-US" sz="3200" b="0" dirty="0"/>
              <a:t>Artificial Neural Networks</a:t>
            </a:r>
            <a:endParaRPr lang="en-US" altLang="en-US" sz="14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32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Introduction to Data Mining , 2</a:t>
            </a:r>
            <a:r>
              <a:rPr lang="en-US" altLang="en-US" sz="3200" b="0" baseline="30000" dirty="0"/>
              <a:t>nd</a:t>
            </a:r>
            <a:r>
              <a:rPr lang="en-US" altLang="en-US" sz="3200" b="0" dirty="0"/>
              <a:t> Edition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by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Tan, Steinbach, Karpatne, Kumar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Slides 9,13-23 added by Dr. </a:t>
            </a:r>
            <a:r>
              <a:rPr lang="en-US" altLang="en-US" b="0" dirty="0" err="1"/>
              <a:t>Eick</a:t>
            </a:r>
            <a:endParaRPr lang="en-US" altLang="en-US" b="0" dirty="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346B1B-13F3-4CCC-A26A-0F400AF856D6}" type="slidenum">
              <a:rPr lang="he-I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48FC7E5-4C8B-4BCF-AA49-ACF2AAF7A44C}"/>
              </a:ext>
            </a:extLst>
          </p:cNvPr>
          <p:cNvSpPr/>
          <p:nvPr/>
        </p:nvSpPr>
        <p:spPr>
          <a:xfrm>
            <a:off x="971550" y="1628775"/>
            <a:ext cx="6840538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Most popular.</a:t>
            </a:r>
          </a:p>
          <a:p>
            <a:pPr marL="285750" indent="-285750" eaLnBrk="1" hangingPunct="1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latin typeface="medium-content-serif-font"/>
              </a:rPr>
              <a:t>Avoids and rectifies </a:t>
            </a:r>
            <a:r>
              <a:rPr lang="en-US" sz="2000" b="1" dirty="0">
                <a:latin typeface="medium-content-serif-font"/>
              </a:rPr>
              <a:t>vanishing gradient</a:t>
            </a:r>
            <a:r>
              <a:rPr lang="en-US" sz="2000" dirty="0">
                <a:latin typeface="medium-content-serif-font"/>
              </a:rPr>
              <a:t> problem .</a:t>
            </a:r>
          </a:p>
          <a:p>
            <a:pPr marL="285750" indent="-285750" eaLnBrk="1" hangingPunct="1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latin typeface="medium-content-serif-font"/>
              </a:rPr>
              <a:t>Cheap to compute as there is no complicated math.</a:t>
            </a:r>
          </a:p>
          <a:p>
            <a:pPr marL="285750" indent="-285750" eaLnBrk="1" hangingPunct="1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latin typeface="medium-content-serif-font"/>
              </a:rPr>
              <a:t>Converge  faster.</a:t>
            </a:r>
            <a:endParaRPr lang="en-US" sz="2000" dirty="0"/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10" y="4149090"/>
            <a:ext cx="49974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33600" y="228600"/>
            <a:ext cx="607890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latin typeface="medium-content-serif-font"/>
              </a:rPr>
              <a:t>4. </a:t>
            </a:r>
            <a:r>
              <a:rPr lang="en-US" sz="3200" i="1" dirty="0" err="1">
                <a:latin typeface="medium-content-serif-font"/>
              </a:rPr>
              <a:t>ReLu</a:t>
            </a:r>
            <a:r>
              <a:rPr lang="en-US" sz="3200" i="1" dirty="0">
                <a:latin typeface="medium-content-serif-font"/>
              </a:rPr>
              <a:t>: Rectified Linear units</a:t>
            </a:r>
            <a:endParaRPr lang="en-US" sz="3200" dirty="0">
              <a:latin typeface="medium-content-serif-fon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51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Updating Weights in Neural Networks</a:t>
            </a:r>
          </a:p>
        </p:txBody>
      </p:sp>
      <p:sp>
        <p:nvSpPr>
          <p:cNvPr id="286723" name="Oval 3"/>
          <p:cNvSpPr>
            <a:spLocks noChangeArrowheads="1"/>
          </p:cNvSpPr>
          <p:nvPr/>
        </p:nvSpPr>
        <p:spPr bwMode="auto">
          <a:xfrm>
            <a:off x="228600" y="3848100"/>
            <a:ext cx="990600" cy="4572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CC"/>
                </a:solidFill>
              </a:rPr>
              <a:t>a1</a:t>
            </a:r>
          </a:p>
        </p:txBody>
      </p:sp>
      <p:sp>
        <p:nvSpPr>
          <p:cNvPr id="286724" name="Oval 4"/>
          <p:cNvSpPr>
            <a:spLocks noChangeArrowheads="1"/>
          </p:cNvSpPr>
          <p:nvPr/>
        </p:nvSpPr>
        <p:spPr bwMode="auto">
          <a:xfrm>
            <a:off x="228600" y="53721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CC"/>
                </a:solidFill>
              </a:rPr>
              <a:t>a2</a:t>
            </a:r>
          </a:p>
        </p:txBody>
      </p:sp>
      <p:sp>
        <p:nvSpPr>
          <p:cNvPr id="286725" name="Oval 5"/>
          <p:cNvSpPr>
            <a:spLocks noChangeArrowheads="1"/>
          </p:cNvSpPr>
          <p:nvPr/>
        </p:nvSpPr>
        <p:spPr bwMode="auto">
          <a:xfrm>
            <a:off x="2514600" y="38481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CC"/>
                </a:solidFill>
              </a:rPr>
              <a:t>a3</a:t>
            </a:r>
          </a:p>
        </p:txBody>
      </p:sp>
      <p:sp>
        <p:nvSpPr>
          <p:cNvPr id="286726" name="Oval 6"/>
          <p:cNvSpPr>
            <a:spLocks noChangeArrowheads="1"/>
          </p:cNvSpPr>
          <p:nvPr/>
        </p:nvSpPr>
        <p:spPr bwMode="auto">
          <a:xfrm>
            <a:off x="2590800" y="53721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CC"/>
                </a:solidFill>
              </a:rPr>
              <a:t>a4</a:t>
            </a:r>
          </a:p>
        </p:txBody>
      </p:sp>
      <p:sp>
        <p:nvSpPr>
          <p:cNvPr id="286727" name="Oval 7"/>
          <p:cNvSpPr>
            <a:spLocks noChangeArrowheads="1"/>
          </p:cNvSpPr>
          <p:nvPr/>
        </p:nvSpPr>
        <p:spPr bwMode="auto">
          <a:xfrm>
            <a:off x="3810000" y="45720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CC"/>
                </a:solidFill>
              </a:rPr>
              <a:t>a5</a:t>
            </a:r>
          </a:p>
        </p:txBody>
      </p:sp>
      <p:sp>
        <p:nvSpPr>
          <p:cNvPr id="286728" name="Line 8"/>
          <p:cNvSpPr>
            <a:spLocks noChangeShapeType="1"/>
          </p:cNvSpPr>
          <p:nvPr/>
        </p:nvSpPr>
        <p:spPr bwMode="auto">
          <a:xfrm>
            <a:off x="1219200" y="4076700"/>
            <a:ext cx="1371600" cy="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29" name="Line 9"/>
          <p:cNvSpPr>
            <a:spLocks noChangeShapeType="1"/>
          </p:cNvSpPr>
          <p:nvPr/>
        </p:nvSpPr>
        <p:spPr bwMode="auto">
          <a:xfrm>
            <a:off x="1219200" y="4076700"/>
            <a:ext cx="1371600" cy="1447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30" name="Line 10"/>
          <p:cNvSpPr>
            <a:spLocks noChangeShapeType="1"/>
          </p:cNvSpPr>
          <p:nvPr/>
        </p:nvSpPr>
        <p:spPr bwMode="auto">
          <a:xfrm flipV="1">
            <a:off x="1219200" y="4076700"/>
            <a:ext cx="1371600" cy="16002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31" name="Line 11"/>
          <p:cNvSpPr>
            <a:spLocks noChangeShapeType="1"/>
          </p:cNvSpPr>
          <p:nvPr/>
        </p:nvSpPr>
        <p:spPr bwMode="auto">
          <a:xfrm flipV="1">
            <a:off x="1219200" y="5524500"/>
            <a:ext cx="1371600" cy="1524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32" name="Line 12"/>
          <p:cNvSpPr>
            <a:spLocks noChangeShapeType="1"/>
          </p:cNvSpPr>
          <p:nvPr/>
        </p:nvSpPr>
        <p:spPr bwMode="auto">
          <a:xfrm>
            <a:off x="3429000" y="4152900"/>
            <a:ext cx="304800" cy="6477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33" name="Line 13"/>
          <p:cNvSpPr>
            <a:spLocks noChangeShapeType="1"/>
          </p:cNvSpPr>
          <p:nvPr/>
        </p:nvSpPr>
        <p:spPr bwMode="auto">
          <a:xfrm flipV="1">
            <a:off x="3505200" y="4800600"/>
            <a:ext cx="304800" cy="8382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34" name="Text Box 14"/>
          <p:cNvSpPr txBox="1">
            <a:spLocks noChangeArrowheads="1"/>
          </p:cNvSpPr>
          <p:nvPr/>
        </p:nvSpPr>
        <p:spPr bwMode="auto">
          <a:xfrm>
            <a:off x="1431925" y="36576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w13</a:t>
            </a:r>
          </a:p>
        </p:txBody>
      </p:sp>
      <p:sp>
        <p:nvSpPr>
          <p:cNvPr id="286735" name="Text Box 15"/>
          <p:cNvSpPr txBox="1">
            <a:spLocks noChangeArrowheads="1"/>
          </p:cNvSpPr>
          <p:nvPr/>
        </p:nvSpPr>
        <p:spPr bwMode="auto">
          <a:xfrm>
            <a:off x="2057400" y="44958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w23</a:t>
            </a:r>
          </a:p>
        </p:txBody>
      </p:sp>
      <p:sp>
        <p:nvSpPr>
          <p:cNvPr id="286736" name="Text Box 16"/>
          <p:cNvSpPr txBox="1">
            <a:spLocks noChangeArrowheads="1"/>
          </p:cNvSpPr>
          <p:nvPr/>
        </p:nvSpPr>
        <p:spPr bwMode="auto">
          <a:xfrm>
            <a:off x="1905000" y="49911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w14</a:t>
            </a:r>
          </a:p>
        </p:txBody>
      </p:sp>
      <p:sp>
        <p:nvSpPr>
          <p:cNvPr id="286737" name="Text Box 17"/>
          <p:cNvSpPr txBox="1">
            <a:spLocks noChangeArrowheads="1"/>
          </p:cNvSpPr>
          <p:nvPr/>
        </p:nvSpPr>
        <p:spPr bwMode="auto">
          <a:xfrm>
            <a:off x="1508125" y="57150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w24</a:t>
            </a:r>
          </a:p>
        </p:txBody>
      </p:sp>
      <p:sp>
        <p:nvSpPr>
          <p:cNvPr id="286738" name="Text Box 18"/>
          <p:cNvSpPr txBox="1">
            <a:spLocks noChangeArrowheads="1"/>
          </p:cNvSpPr>
          <p:nvPr/>
        </p:nvSpPr>
        <p:spPr bwMode="auto">
          <a:xfrm>
            <a:off x="3581400" y="51816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w45</a:t>
            </a:r>
          </a:p>
        </p:txBody>
      </p:sp>
      <p:sp>
        <p:nvSpPr>
          <p:cNvPr id="286739" name="Text Box 19"/>
          <p:cNvSpPr txBox="1">
            <a:spLocks noChangeArrowheads="1"/>
          </p:cNvSpPr>
          <p:nvPr/>
        </p:nvSpPr>
        <p:spPr bwMode="auto">
          <a:xfrm>
            <a:off x="3352800" y="43434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w35</a:t>
            </a:r>
          </a:p>
        </p:txBody>
      </p:sp>
      <p:sp>
        <p:nvSpPr>
          <p:cNvPr id="286749" name="Text Box 29"/>
          <p:cNvSpPr txBox="1">
            <a:spLocks noChangeArrowheads="1"/>
          </p:cNvSpPr>
          <p:nvPr/>
        </p:nvSpPr>
        <p:spPr bwMode="auto">
          <a:xfrm>
            <a:off x="533400" y="6172200"/>
            <a:ext cx="361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FF00FF"/>
                </a:solidFill>
                <a:latin typeface="Verdana" pitchFamily="34" charset="0"/>
              </a:rPr>
              <a:t>Multi-layer Network</a:t>
            </a:r>
          </a:p>
        </p:txBody>
      </p:sp>
      <p:sp>
        <p:nvSpPr>
          <p:cNvPr id="286753" name="Text Box 33"/>
          <p:cNvSpPr txBox="1">
            <a:spLocks noChangeArrowheads="1"/>
          </p:cNvSpPr>
          <p:nvPr/>
        </p:nvSpPr>
        <p:spPr bwMode="auto">
          <a:xfrm>
            <a:off x="3505200" y="4090988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="1">
                <a:solidFill>
                  <a:srgbClr val="FF00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286754" name="Text Box 34"/>
          <p:cNvSpPr txBox="1">
            <a:spLocks noChangeArrowheads="1"/>
          </p:cNvSpPr>
          <p:nvPr/>
        </p:nvSpPr>
        <p:spPr bwMode="auto">
          <a:xfrm>
            <a:off x="3429000" y="4953000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="1">
                <a:solidFill>
                  <a:srgbClr val="FF00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286755" name="Text Box 35"/>
          <p:cNvSpPr txBox="1">
            <a:spLocks noChangeArrowheads="1"/>
          </p:cNvSpPr>
          <p:nvPr/>
        </p:nvSpPr>
        <p:spPr bwMode="auto">
          <a:xfrm>
            <a:off x="1981200" y="3733800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="1">
                <a:solidFill>
                  <a:srgbClr val="FF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286756" name="Text Box 36"/>
          <p:cNvSpPr txBox="1">
            <a:spLocks noChangeArrowheads="1"/>
          </p:cNvSpPr>
          <p:nvPr/>
        </p:nvSpPr>
        <p:spPr bwMode="auto">
          <a:xfrm>
            <a:off x="2133600" y="4267200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="1">
                <a:solidFill>
                  <a:srgbClr val="FF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286757" name="Text Box 37"/>
          <p:cNvSpPr txBox="1">
            <a:spLocks noChangeArrowheads="1"/>
          </p:cNvSpPr>
          <p:nvPr/>
        </p:nvSpPr>
        <p:spPr bwMode="auto">
          <a:xfrm>
            <a:off x="1219200" y="4495800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="1">
                <a:solidFill>
                  <a:srgbClr val="FF00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286758" name="Text Box 38"/>
          <p:cNvSpPr txBox="1">
            <a:spLocks noChangeArrowheads="1"/>
          </p:cNvSpPr>
          <p:nvPr/>
        </p:nvSpPr>
        <p:spPr bwMode="auto">
          <a:xfrm>
            <a:off x="1600200" y="5257800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="1">
                <a:solidFill>
                  <a:srgbClr val="FF00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286759" name="Text Box 39"/>
          <p:cNvSpPr txBox="1">
            <a:spLocks noChangeArrowheads="1"/>
          </p:cNvSpPr>
          <p:nvPr/>
        </p:nvSpPr>
        <p:spPr bwMode="auto">
          <a:xfrm>
            <a:off x="381000" y="1219200"/>
            <a:ext cx="8355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dirty="0" err="1">
                <a:latin typeface="Arial Narrow" pitchFamily="34" charset="0"/>
              </a:rPr>
              <a:t>w</a:t>
            </a:r>
            <a:r>
              <a:rPr lang="en-US" altLang="en-US" sz="3200" baseline="-25000" dirty="0" err="1">
                <a:latin typeface="Arial Narrow" pitchFamily="34" charset="0"/>
              </a:rPr>
              <a:t>ij</a:t>
            </a:r>
            <a:r>
              <a:rPr lang="en-US" altLang="en-US" sz="3200" dirty="0">
                <a:latin typeface="Arial Narrow" pitchFamily="34" charset="0"/>
              </a:rPr>
              <a:t>:= </a:t>
            </a:r>
            <a:r>
              <a:rPr lang="en-US" altLang="en-US" sz="3200" dirty="0" err="1">
                <a:latin typeface="Arial Narrow" pitchFamily="34" charset="0"/>
              </a:rPr>
              <a:t>Old_w</a:t>
            </a:r>
            <a:r>
              <a:rPr lang="en-US" altLang="en-US" sz="3200" baseline="-25000" dirty="0" err="1">
                <a:latin typeface="Arial Narrow" pitchFamily="34" charset="0"/>
              </a:rPr>
              <a:t>ij</a:t>
            </a:r>
            <a:r>
              <a:rPr lang="en-US" altLang="en-US" sz="3200" dirty="0">
                <a:latin typeface="Arial Narrow" pitchFamily="34" charset="0"/>
              </a:rPr>
              <a:t> + </a:t>
            </a:r>
            <a:r>
              <a:rPr lang="en-US" altLang="en-US" sz="3200" b="1" dirty="0">
                <a:solidFill>
                  <a:schemeClr val="accent2"/>
                </a:solidFill>
                <a:latin typeface="Symbol" pitchFamily="18" charset="2"/>
              </a:rPr>
              <a:t>a</a:t>
            </a:r>
            <a:r>
              <a:rPr lang="en-US" altLang="en-US" sz="3200" dirty="0">
                <a:latin typeface="Symbol" pitchFamily="18" charset="2"/>
              </a:rPr>
              <a:t>*</a:t>
            </a:r>
            <a:r>
              <a:rPr lang="en-US" altLang="en-US" sz="3200" b="1" dirty="0" err="1">
                <a:solidFill>
                  <a:srgbClr val="0000CC"/>
                </a:solidFill>
                <a:latin typeface="Arial Narrow" pitchFamily="34" charset="0"/>
              </a:rPr>
              <a:t>input_activation</a:t>
            </a:r>
            <a:r>
              <a:rPr lang="en-US" altLang="en-US" sz="3200" b="1" baseline="-25000" dirty="0" err="1">
                <a:solidFill>
                  <a:srgbClr val="0000CC"/>
                </a:solidFill>
                <a:latin typeface="Arial Narrow" pitchFamily="34" charset="0"/>
              </a:rPr>
              <a:t>i</a:t>
            </a:r>
            <a:r>
              <a:rPr lang="en-US" altLang="en-US" sz="3200" dirty="0">
                <a:latin typeface="Symbol" pitchFamily="18" charset="2"/>
              </a:rPr>
              <a:t>*</a:t>
            </a:r>
            <a:r>
              <a:rPr lang="en-US" altLang="en-US" sz="3200" b="1" dirty="0" err="1">
                <a:solidFill>
                  <a:srgbClr val="FF0000"/>
                </a:solidFill>
                <a:latin typeface="Arial Narrow" pitchFamily="34" charset="0"/>
              </a:rPr>
              <a:t>associated_error</a:t>
            </a:r>
            <a:r>
              <a:rPr lang="en-US" altLang="en-US" sz="3200" b="1" baseline="-25000" dirty="0" err="1">
                <a:solidFill>
                  <a:srgbClr val="FF0000"/>
                </a:solidFill>
                <a:latin typeface="Arial Narrow" pitchFamily="34" charset="0"/>
              </a:rPr>
              <a:t>j</a:t>
            </a:r>
            <a:endParaRPr lang="en-US" altLang="en-US" sz="3200" b="1" baseline="-25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86760" name="Text Box 40"/>
          <p:cNvSpPr txBox="1">
            <a:spLocks noChangeArrowheads="1"/>
          </p:cNvSpPr>
          <p:nvPr/>
        </p:nvSpPr>
        <p:spPr bwMode="auto">
          <a:xfrm>
            <a:off x="441325" y="4305300"/>
            <a:ext cx="37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I1</a:t>
            </a:r>
          </a:p>
        </p:txBody>
      </p:sp>
      <p:sp>
        <p:nvSpPr>
          <p:cNvPr id="286761" name="Text Box 41"/>
          <p:cNvSpPr txBox="1">
            <a:spLocks noChangeArrowheads="1"/>
          </p:cNvSpPr>
          <p:nvPr/>
        </p:nvSpPr>
        <p:spPr bwMode="auto">
          <a:xfrm>
            <a:off x="457200" y="5867400"/>
            <a:ext cx="37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I2</a:t>
            </a:r>
          </a:p>
        </p:txBody>
      </p:sp>
      <p:sp>
        <p:nvSpPr>
          <p:cNvPr id="286764" name="Text Box 44"/>
          <p:cNvSpPr txBox="1">
            <a:spLocks noChangeArrowheads="1"/>
          </p:cNvSpPr>
          <p:nvPr/>
        </p:nvSpPr>
        <p:spPr bwMode="auto">
          <a:xfrm>
            <a:off x="136525" y="2147888"/>
            <a:ext cx="825437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b="1" dirty="0">
                <a:solidFill>
                  <a:schemeClr val="tx2"/>
                </a:solidFill>
              </a:rPr>
              <a:t>Multi-layer Network</a:t>
            </a:r>
            <a:r>
              <a:rPr lang="en-US" altLang="en-US" sz="2000" dirty="0"/>
              <a:t>:    </a:t>
            </a:r>
            <a:r>
              <a:rPr lang="en-US" altLang="en-US" sz="2000" dirty="0" err="1"/>
              <a:t>Associated_Error</a:t>
            </a:r>
            <a:r>
              <a:rPr lang="en-US" altLang="en-US" sz="2000" dirty="0"/>
              <a:t>:= </a:t>
            </a:r>
          </a:p>
          <a:p>
            <a:pPr lvl="1">
              <a:buFontTx/>
              <a:buAutoNum type="arabicPeriod"/>
            </a:pPr>
            <a:r>
              <a:rPr lang="en-US" altLang="en-US" sz="2000" dirty="0"/>
              <a:t>Output Node i: g’(</a:t>
            </a:r>
            <a:r>
              <a:rPr lang="en-US" altLang="en-US" sz="2000" dirty="0" err="1"/>
              <a:t>z</a:t>
            </a:r>
            <a:r>
              <a:rPr lang="en-US" altLang="en-US" sz="2000" baseline="-25000" dirty="0" err="1"/>
              <a:t>i</a:t>
            </a:r>
            <a:r>
              <a:rPr lang="en-US" altLang="en-US" sz="2000" dirty="0"/>
              <a:t>)*(T-O)   </a:t>
            </a:r>
          </a:p>
          <a:p>
            <a:pPr lvl="1">
              <a:buFontTx/>
              <a:buAutoNum type="arabicPeriod"/>
            </a:pPr>
            <a:r>
              <a:rPr lang="en-US" altLang="en-US" sz="2000" dirty="0"/>
              <a:t>Intermediate Node k connected to i:   g’(</a:t>
            </a:r>
            <a:r>
              <a:rPr lang="en-US" altLang="en-US" sz="2000" dirty="0" err="1"/>
              <a:t>z</a:t>
            </a:r>
            <a:r>
              <a:rPr lang="en-US" altLang="en-US" sz="2000" baseline="-25000" dirty="0" err="1"/>
              <a:t>i</a:t>
            </a:r>
            <a:r>
              <a:rPr lang="en-US" altLang="en-US" sz="2000" dirty="0"/>
              <a:t>)*w </a:t>
            </a:r>
            <a:r>
              <a:rPr lang="en-US" altLang="en-US" sz="2000" baseline="-25000" dirty="0" err="1"/>
              <a:t>ki</a:t>
            </a:r>
            <a:r>
              <a:rPr lang="en-US" altLang="en-US" sz="2000" dirty="0"/>
              <a:t> *</a:t>
            </a:r>
            <a:r>
              <a:rPr lang="en-US" altLang="en-US" sz="2000" dirty="0" err="1"/>
              <a:t>error_at_node_i</a:t>
            </a:r>
            <a:endParaRPr lang="en-US" alt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239689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 Propagation Formula Example</a:t>
            </a:r>
          </a:p>
        </p:txBody>
      </p:sp>
      <p:sp>
        <p:nvSpPr>
          <p:cNvPr id="279556" name="Oval 1028"/>
          <p:cNvSpPr>
            <a:spLocks noChangeArrowheads="1"/>
          </p:cNvSpPr>
          <p:nvPr/>
        </p:nvSpPr>
        <p:spPr bwMode="auto">
          <a:xfrm>
            <a:off x="762000" y="1676400"/>
            <a:ext cx="990600" cy="4572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I1</a:t>
            </a:r>
          </a:p>
        </p:txBody>
      </p:sp>
      <p:sp>
        <p:nvSpPr>
          <p:cNvPr id="279557" name="Oval 1029"/>
          <p:cNvSpPr>
            <a:spLocks noChangeArrowheads="1"/>
          </p:cNvSpPr>
          <p:nvPr/>
        </p:nvSpPr>
        <p:spPr bwMode="auto">
          <a:xfrm>
            <a:off x="762000" y="3200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I2</a:t>
            </a:r>
          </a:p>
        </p:txBody>
      </p:sp>
      <p:sp>
        <p:nvSpPr>
          <p:cNvPr id="279558" name="Oval 1030"/>
          <p:cNvSpPr>
            <a:spLocks noChangeArrowheads="1"/>
          </p:cNvSpPr>
          <p:nvPr/>
        </p:nvSpPr>
        <p:spPr bwMode="auto">
          <a:xfrm>
            <a:off x="3048000" y="1676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a3</a:t>
            </a:r>
          </a:p>
        </p:txBody>
      </p:sp>
      <p:sp>
        <p:nvSpPr>
          <p:cNvPr id="279559" name="Oval 1031"/>
          <p:cNvSpPr>
            <a:spLocks noChangeArrowheads="1"/>
          </p:cNvSpPr>
          <p:nvPr/>
        </p:nvSpPr>
        <p:spPr bwMode="auto">
          <a:xfrm>
            <a:off x="3124200" y="3200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a4</a:t>
            </a:r>
          </a:p>
        </p:txBody>
      </p:sp>
      <p:sp>
        <p:nvSpPr>
          <p:cNvPr id="279567" name="Oval 1039"/>
          <p:cNvSpPr>
            <a:spLocks noChangeArrowheads="1"/>
          </p:cNvSpPr>
          <p:nvPr/>
        </p:nvSpPr>
        <p:spPr bwMode="auto">
          <a:xfrm>
            <a:off x="5410200" y="2438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a5</a:t>
            </a:r>
          </a:p>
        </p:txBody>
      </p:sp>
      <p:sp>
        <p:nvSpPr>
          <p:cNvPr id="279568" name="Line 1040"/>
          <p:cNvSpPr>
            <a:spLocks noChangeShapeType="1"/>
          </p:cNvSpPr>
          <p:nvPr/>
        </p:nvSpPr>
        <p:spPr bwMode="auto">
          <a:xfrm>
            <a:off x="1752600" y="1905000"/>
            <a:ext cx="1371600" cy="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69" name="Line 1041"/>
          <p:cNvSpPr>
            <a:spLocks noChangeShapeType="1"/>
          </p:cNvSpPr>
          <p:nvPr/>
        </p:nvSpPr>
        <p:spPr bwMode="auto">
          <a:xfrm>
            <a:off x="1752600" y="1905000"/>
            <a:ext cx="1371600" cy="1447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70" name="Line 1042"/>
          <p:cNvSpPr>
            <a:spLocks noChangeShapeType="1"/>
          </p:cNvSpPr>
          <p:nvPr/>
        </p:nvSpPr>
        <p:spPr bwMode="auto">
          <a:xfrm flipV="1">
            <a:off x="1752600" y="1905000"/>
            <a:ext cx="1371600" cy="16002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71" name="Line 1043"/>
          <p:cNvSpPr>
            <a:spLocks noChangeShapeType="1"/>
          </p:cNvSpPr>
          <p:nvPr/>
        </p:nvSpPr>
        <p:spPr bwMode="auto">
          <a:xfrm flipV="1">
            <a:off x="1752600" y="3352800"/>
            <a:ext cx="1371600" cy="1524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72" name="Line 1044"/>
          <p:cNvSpPr>
            <a:spLocks noChangeShapeType="1"/>
          </p:cNvSpPr>
          <p:nvPr/>
        </p:nvSpPr>
        <p:spPr bwMode="auto">
          <a:xfrm>
            <a:off x="3962400" y="1981200"/>
            <a:ext cx="1447800" cy="685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73" name="Line 1045"/>
          <p:cNvSpPr>
            <a:spLocks noChangeShapeType="1"/>
          </p:cNvSpPr>
          <p:nvPr/>
        </p:nvSpPr>
        <p:spPr bwMode="auto">
          <a:xfrm flipV="1">
            <a:off x="4038600" y="2667000"/>
            <a:ext cx="1371600" cy="7620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74" name="Text Box 1046"/>
          <p:cNvSpPr txBox="1">
            <a:spLocks noChangeArrowheads="1"/>
          </p:cNvSpPr>
          <p:nvPr/>
        </p:nvSpPr>
        <p:spPr bwMode="auto">
          <a:xfrm>
            <a:off x="1965325" y="1485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w13</a:t>
            </a:r>
          </a:p>
        </p:txBody>
      </p:sp>
      <p:sp>
        <p:nvSpPr>
          <p:cNvPr id="279575" name="Text Box 1047"/>
          <p:cNvSpPr txBox="1">
            <a:spLocks noChangeArrowheads="1"/>
          </p:cNvSpPr>
          <p:nvPr/>
        </p:nvSpPr>
        <p:spPr bwMode="auto">
          <a:xfrm>
            <a:off x="2651125" y="23241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w23</a:t>
            </a:r>
          </a:p>
        </p:txBody>
      </p:sp>
      <p:sp>
        <p:nvSpPr>
          <p:cNvPr id="279576" name="Text Box 1048"/>
          <p:cNvSpPr txBox="1">
            <a:spLocks noChangeArrowheads="1"/>
          </p:cNvSpPr>
          <p:nvPr/>
        </p:nvSpPr>
        <p:spPr bwMode="auto">
          <a:xfrm>
            <a:off x="2438400" y="28194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w14</a:t>
            </a:r>
          </a:p>
        </p:txBody>
      </p:sp>
      <p:sp>
        <p:nvSpPr>
          <p:cNvPr id="279577" name="Text Box 1049"/>
          <p:cNvSpPr txBox="1">
            <a:spLocks noChangeArrowheads="1"/>
          </p:cNvSpPr>
          <p:nvPr/>
        </p:nvSpPr>
        <p:spPr bwMode="auto">
          <a:xfrm>
            <a:off x="2041525" y="35433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w24</a:t>
            </a:r>
          </a:p>
        </p:txBody>
      </p:sp>
      <p:sp>
        <p:nvSpPr>
          <p:cNvPr id="279578" name="Text Box 1050"/>
          <p:cNvSpPr txBox="1">
            <a:spLocks noChangeArrowheads="1"/>
          </p:cNvSpPr>
          <p:nvPr/>
        </p:nvSpPr>
        <p:spPr bwMode="auto">
          <a:xfrm>
            <a:off x="4556125" y="3009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w45</a:t>
            </a:r>
          </a:p>
        </p:txBody>
      </p:sp>
      <p:sp>
        <p:nvSpPr>
          <p:cNvPr id="279579" name="Text Box 1051"/>
          <p:cNvSpPr txBox="1">
            <a:spLocks noChangeArrowheads="1"/>
          </p:cNvSpPr>
          <p:nvPr/>
        </p:nvSpPr>
        <p:spPr bwMode="auto">
          <a:xfrm>
            <a:off x="4556125" y="1866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w35</a:t>
            </a:r>
          </a:p>
        </p:txBody>
      </p:sp>
      <p:sp>
        <p:nvSpPr>
          <p:cNvPr id="279580" name="Text Box 1052"/>
          <p:cNvSpPr txBox="1">
            <a:spLocks noChangeArrowheads="1"/>
          </p:cNvSpPr>
          <p:nvPr/>
        </p:nvSpPr>
        <p:spPr bwMode="auto">
          <a:xfrm>
            <a:off x="517525" y="3976688"/>
            <a:ext cx="4370388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/>
              <a:t>a4=g(z4)=g(x1*w14+x2*w24)</a:t>
            </a:r>
          </a:p>
          <a:p>
            <a:r>
              <a:rPr lang="en-US" altLang="en-US" sz="2000" dirty="0"/>
              <a:t>a3=g(z3)=g(x1*w13+x2*w23)</a:t>
            </a:r>
          </a:p>
          <a:p>
            <a:r>
              <a:rPr lang="en-US" altLang="en-US" sz="2000" dirty="0"/>
              <a:t>a5=g(z5)=g(a3*w35+a4*w45)</a:t>
            </a:r>
          </a:p>
          <a:p>
            <a:r>
              <a:rPr lang="en-US" altLang="en-US" sz="2000" dirty="0">
                <a:latin typeface="Symbol" pitchFamily="18" charset="2"/>
              </a:rPr>
              <a:t>D</a:t>
            </a:r>
            <a:r>
              <a:rPr lang="en-US" altLang="en-US" sz="2000" dirty="0"/>
              <a:t>5=</a:t>
            </a:r>
            <a:r>
              <a:rPr lang="en-US" altLang="en-US" sz="2000" i="1" dirty="0"/>
              <a:t>error</a:t>
            </a:r>
            <a:r>
              <a:rPr lang="en-US" altLang="en-US" sz="2000" dirty="0"/>
              <a:t>*g’(z5)=</a:t>
            </a:r>
            <a:r>
              <a:rPr lang="en-US" altLang="en-US" sz="2000" i="1" dirty="0"/>
              <a:t>error</a:t>
            </a:r>
            <a:r>
              <a:rPr lang="en-US" altLang="en-US" sz="2000" dirty="0"/>
              <a:t>*a5*(1-a5)</a:t>
            </a:r>
          </a:p>
          <a:p>
            <a:r>
              <a:rPr lang="en-US" altLang="en-US" sz="2000" dirty="0">
                <a:latin typeface="Symbol" pitchFamily="18" charset="2"/>
              </a:rPr>
              <a:t>D</a:t>
            </a:r>
            <a:r>
              <a:rPr lang="en-US" altLang="en-US" sz="2000" dirty="0"/>
              <a:t>4= </a:t>
            </a:r>
            <a:r>
              <a:rPr lang="en-US" altLang="en-US" sz="2000" dirty="0">
                <a:latin typeface="Symbol" pitchFamily="18" charset="2"/>
              </a:rPr>
              <a:t>D</a:t>
            </a:r>
            <a:r>
              <a:rPr lang="en-US" altLang="en-US" sz="2000" dirty="0"/>
              <a:t>5*w45*g’(z4)=</a:t>
            </a:r>
            <a:r>
              <a:rPr lang="en-US" altLang="en-US" sz="2000" dirty="0">
                <a:latin typeface="Symbol" pitchFamily="18" charset="2"/>
              </a:rPr>
              <a:t>D</a:t>
            </a:r>
            <a:r>
              <a:rPr lang="en-US" altLang="en-US" sz="2000" dirty="0"/>
              <a:t>5*w45*a4*(1-a4)</a:t>
            </a:r>
          </a:p>
          <a:p>
            <a:r>
              <a:rPr lang="en-US" altLang="en-US" sz="2000" dirty="0">
                <a:latin typeface="Symbol" pitchFamily="18" charset="2"/>
              </a:rPr>
              <a:t>D</a:t>
            </a:r>
            <a:r>
              <a:rPr lang="en-US" altLang="en-US" sz="2000" dirty="0"/>
              <a:t>3=</a:t>
            </a:r>
            <a:r>
              <a:rPr lang="en-US" altLang="en-US" sz="2000" dirty="0">
                <a:latin typeface="Symbol" pitchFamily="18" charset="2"/>
              </a:rPr>
              <a:t>D</a:t>
            </a:r>
            <a:r>
              <a:rPr lang="en-US" altLang="en-US" sz="2000" dirty="0"/>
              <a:t>5*w35*a3*(1-a3)</a:t>
            </a:r>
          </a:p>
          <a:p>
            <a:endParaRPr lang="en-US" altLang="en-US" sz="2000" dirty="0"/>
          </a:p>
        </p:txBody>
      </p:sp>
      <p:sp>
        <p:nvSpPr>
          <p:cNvPr id="279581" name="Text Box 1053"/>
          <p:cNvSpPr txBox="1">
            <a:spLocks noChangeArrowheads="1"/>
          </p:cNvSpPr>
          <p:nvPr/>
        </p:nvSpPr>
        <p:spPr bwMode="auto">
          <a:xfrm>
            <a:off x="6461125" y="3733800"/>
            <a:ext cx="268287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/>
              <a:t>w35= w35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*a3*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5</a:t>
            </a:r>
          </a:p>
          <a:p>
            <a:r>
              <a:rPr lang="en-US" altLang="en-US" sz="2000"/>
              <a:t>w45= w45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*a4*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5</a:t>
            </a:r>
          </a:p>
          <a:p>
            <a:endParaRPr lang="en-US" altLang="en-US" sz="2000"/>
          </a:p>
          <a:p>
            <a:r>
              <a:rPr lang="en-US" altLang="en-US" sz="2000"/>
              <a:t>w13= w13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*x1*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3</a:t>
            </a:r>
          </a:p>
          <a:p>
            <a:r>
              <a:rPr lang="en-US" altLang="en-US" sz="2000"/>
              <a:t>w23= w23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*x2*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3</a:t>
            </a:r>
          </a:p>
          <a:p>
            <a:r>
              <a:rPr lang="en-US" altLang="en-US" sz="2000"/>
              <a:t>w14= w14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*x1*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4</a:t>
            </a:r>
          </a:p>
          <a:p>
            <a:r>
              <a:rPr lang="en-US" altLang="en-US" sz="2000"/>
              <a:t>w24= w24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*x2*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4</a:t>
            </a:r>
          </a:p>
          <a:p>
            <a:endParaRPr lang="en-US" altLang="en-US" sz="2000"/>
          </a:p>
        </p:txBody>
      </p:sp>
      <p:sp>
        <p:nvSpPr>
          <p:cNvPr id="279582" name="Text Box 1054"/>
          <p:cNvSpPr txBox="1">
            <a:spLocks noChangeArrowheads="1"/>
          </p:cNvSpPr>
          <p:nvPr/>
        </p:nvSpPr>
        <p:spPr bwMode="auto">
          <a:xfrm>
            <a:off x="5715000" y="1161424"/>
            <a:ext cx="291147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200" dirty="0"/>
              <a:t>g(x)= 1/(1+e</a:t>
            </a:r>
            <a:r>
              <a:rPr lang="en-US" altLang="en-US" sz="2200" baseline="30000" dirty="0">
                <a:latin typeface="Symbol" pitchFamily="18" charset="2"/>
              </a:rPr>
              <a:t>-</a:t>
            </a:r>
            <a:r>
              <a:rPr lang="en-US" altLang="en-US" sz="2200" baseline="30000" dirty="0"/>
              <a:t>x</a:t>
            </a:r>
            <a:r>
              <a:rPr lang="en-US" altLang="en-US" sz="2200" dirty="0"/>
              <a:t> )</a:t>
            </a:r>
          </a:p>
          <a:p>
            <a:r>
              <a:rPr lang="en-US" altLang="en-US" sz="2200" dirty="0"/>
              <a:t>g’(x)= g(x)*(1-g(x))</a:t>
            </a:r>
          </a:p>
          <a:p>
            <a:r>
              <a:rPr lang="en-US" altLang="en-US" sz="2200" b="1" dirty="0">
                <a:latin typeface="Symbol" pitchFamily="18" charset="2"/>
              </a:rPr>
              <a:t>g</a:t>
            </a:r>
            <a:r>
              <a:rPr lang="en-US" altLang="en-US" sz="2200" dirty="0"/>
              <a:t> is the learning rate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61126" y="2507456"/>
            <a:ext cx="25663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dirty="0"/>
              <a:t>:= activation of node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r>
              <a:rPr lang="en-US" dirty="0" err="1"/>
              <a:t>z</a:t>
            </a:r>
            <a:r>
              <a:rPr lang="en-US" baseline="-25000" dirty="0" err="1"/>
              <a:t>i</a:t>
            </a:r>
            <a:r>
              <a:rPr lang="en-US" dirty="0"/>
              <a:t> := linear input of node i:</a:t>
            </a:r>
          </a:p>
          <a:p>
            <a:r>
              <a:rPr lang="en-US" dirty="0"/>
              <a:t> 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=g(</a:t>
            </a:r>
            <a:r>
              <a:rPr lang="en-US" dirty="0" err="1"/>
              <a:t>z</a:t>
            </a:r>
            <a:r>
              <a:rPr lang="en-US" baseline="-25000" dirty="0" err="1"/>
              <a:t>i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534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Example BP</a:t>
            </a:r>
          </a:p>
        </p:txBody>
      </p:sp>
      <p:sp>
        <p:nvSpPr>
          <p:cNvPr id="280579" name="Oval 3"/>
          <p:cNvSpPr>
            <a:spLocks noChangeArrowheads="1"/>
          </p:cNvSpPr>
          <p:nvPr/>
        </p:nvSpPr>
        <p:spPr bwMode="auto">
          <a:xfrm>
            <a:off x="762000" y="1607345"/>
            <a:ext cx="990600" cy="4572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 smtClean="0"/>
              <a:t>x1</a:t>
            </a:r>
            <a:endParaRPr lang="en-US" altLang="en-US" dirty="0"/>
          </a:p>
        </p:txBody>
      </p:sp>
      <p:sp>
        <p:nvSpPr>
          <p:cNvPr id="280580" name="Oval 4"/>
          <p:cNvSpPr>
            <a:spLocks noChangeArrowheads="1"/>
          </p:cNvSpPr>
          <p:nvPr/>
        </p:nvSpPr>
        <p:spPr bwMode="auto">
          <a:xfrm>
            <a:off x="889000" y="3200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 smtClean="0"/>
              <a:t>x2</a:t>
            </a:r>
            <a:endParaRPr lang="en-US" altLang="en-US" dirty="0"/>
          </a:p>
        </p:txBody>
      </p:sp>
      <p:sp>
        <p:nvSpPr>
          <p:cNvPr id="280581" name="Oval 5"/>
          <p:cNvSpPr>
            <a:spLocks noChangeArrowheads="1"/>
          </p:cNvSpPr>
          <p:nvPr/>
        </p:nvSpPr>
        <p:spPr bwMode="auto">
          <a:xfrm>
            <a:off x="3048000" y="1676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a3</a:t>
            </a:r>
          </a:p>
        </p:txBody>
      </p:sp>
      <p:sp>
        <p:nvSpPr>
          <p:cNvPr id="280582" name="Oval 6"/>
          <p:cNvSpPr>
            <a:spLocks noChangeArrowheads="1"/>
          </p:cNvSpPr>
          <p:nvPr/>
        </p:nvSpPr>
        <p:spPr bwMode="auto">
          <a:xfrm>
            <a:off x="3124200" y="3200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a4</a:t>
            </a:r>
          </a:p>
        </p:txBody>
      </p:sp>
      <p:sp>
        <p:nvSpPr>
          <p:cNvPr id="280583" name="Oval 7"/>
          <p:cNvSpPr>
            <a:spLocks noChangeArrowheads="1"/>
          </p:cNvSpPr>
          <p:nvPr/>
        </p:nvSpPr>
        <p:spPr bwMode="auto">
          <a:xfrm>
            <a:off x="5410200" y="2438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a5</a:t>
            </a:r>
          </a:p>
        </p:txBody>
      </p:sp>
      <p:sp>
        <p:nvSpPr>
          <p:cNvPr id="280584" name="Line 8"/>
          <p:cNvSpPr>
            <a:spLocks noChangeShapeType="1"/>
          </p:cNvSpPr>
          <p:nvPr/>
        </p:nvSpPr>
        <p:spPr bwMode="auto">
          <a:xfrm>
            <a:off x="1752600" y="1905000"/>
            <a:ext cx="1371600" cy="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5" name="Line 9"/>
          <p:cNvSpPr>
            <a:spLocks noChangeShapeType="1"/>
          </p:cNvSpPr>
          <p:nvPr/>
        </p:nvSpPr>
        <p:spPr bwMode="auto">
          <a:xfrm>
            <a:off x="1752600" y="1905000"/>
            <a:ext cx="1371600" cy="1447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6" name="Line 10"/>
          <p:cNvSpPr>
            <a:spLocks noChangeShapeType="1"/>
          </p:cNvSpPr>
          <p:nvPr/>
        </p:nvSpPr>
        <p:spPr bwMode="auto">
          <a:xfrm flipV="1">
            <a:off x="1752600" y="1905000"/>
            <a:ext cx="1371600" cy="16002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7" name="Line 11"/>
          <p:cNvSpPr>
            <a:spLocks noChangeShapeType="1"/>
          </p:cNvSpPr>
          <p:nvPr/>
        </p:nvSpPr>
        <p:spPr bwMode="auto">
          <a:xfrm flipV="1">
            <a:off x="1752600" y="3352800"/>
            <a:ext cx="1371600" cy="1524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8" name="Line 12"/>
          <p:cNvSpPr>
            <a:spLocks noChangeShapeType="1"/>
          </p:cNvSpPr>
          <p:nvPr/>
        </p:nvSpPr>
        <p:spPr bwMode="auto">
          <a:xfrm>
            <a:off x="3962400" y="1981200"/>
            <a:ext cx="1447800" cy="685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9" name="Line 13"/>
          <p:cNvSpPr>
            <a:spLocks noChangeShapeType="1"/>
          </p:cNvSpPr>
          <p:nvPr/>
        </p:nvSpPr>
        <p:spPr bwMode="auto">
          <a:xfrm flipV="1">
            <a:off x="4038600" y="2667000"/>
            <a:ext cx="1371600" cy="7620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90" name="Text Box 14"/>
          <p:cNvSpPr txBox="1">
            <a:spLocks noChangeArrowheads="1"/>
          </p:cNvSpPr>
          <p:nvPr/>
        </p:nvSpPr>
        <p:spPr bwMode="auto">
          <a:xfrm>
            <a:off x="1965325" y="1485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w13</a:t>
            </a:r>
          </a:p>
        </p:txBody>
      </p:sp>
      <p:sp>
        <p:nvSpPr>
          <p:cNvPr id="280591" name="Text Box 15"/>
          <p:cNvSpPr txBox="1">
            <a:spLocks noChangeArrowheads="1"/>
          </p:cNvSpPr>
          <p:nvPr/>
        </p:nvSpPr>
        <p:spPr bwMode="auto">
          <a:xfrm>
            <a:off x="2651125" y="23241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w23</a:t>
            </a:r>
          </a:p>
        </p:txBody>
      </p:sp>
      <p:sp>
        <p:nvSpPr>
          <p:cNvPr id="280592" name="Text Box 16"/>
          <p:cNvSpPr txBox="1">
            <a:spLocks noChangeArrowheads="1"/>
          </p:cNvSpPr>
          <p:nvPr/>
        </p:nvSpPr>
        <p:spPr bwMode="auto">
          <a:xfrm>
            <a:off x="2438400" y="28194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w14</a:t>
            </a:r>
          </a:p>
        </p:txBody>
      </p:sp>
      <p:sp>
        <p:nvSpPr>
          <p:cNvPr id="280593" name="Text Box 17"/>
          <p:cNvSpPr txBox="1">
            <a:spLocks noChangeArrowheads="1"/>
          </p:cNvSpPr>
          <p:nvPr/>
        </p:nvSpPr>
        <p:spPr bwMode="auto">
          <a:xfrm>
            <a:off x="2041525" y="35433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w24</a:t>
            </a:r>
          </a:p>
        </p:txBody>
      </p:sp>
      <p:sp>
        <p:nvSpPr>
          <p:cNvPr id="280594" name="Text Box 18"/>
          <p:cNvSpPr txBox="1">
            <a:spLocks noChangeArrowheads="1"/>
          </p:cNvSpPr>
          <p:nvPr/>
        </p:nvSpPr>
        <p:spPr bwMode="auto">
          <a:xfrm>
            <a:off x="4556125" y="3009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w45</a:t>
            </a:r>
          </a:p>
        </p:txBody>
      </p:sp>
      <p:sp>
        <p:nvSpPr>
          <p:cNvPr id="280595" name="Text Box 19"/>
          <p:cNvSpPr txBox="1">
            <a:spLocks noChangeArrowheads="1"/>
          </p:cNvSpPr>
          <p:nvPr/>
        </p:nvSpPr>
        <p:spPr bwMode="auto">
          <a:xfrm>
            <a:off x="4556125" y="1866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w35</a:t>
            </a:r>
          </a:p>
        </p:txBody>
      </p:sp>
      <p:sp>
        <p:nvSpPr>
          <p:cNvPr id="280596" name="Text Box 20"/>
          <p:cNvSpPr txBox="1">
            <a:spLocks noChangeArrowheads="1"/>
          </p:cNvSpPr>
          <p:nvPr/>
        </p:nvSpPr>
        <p:spPr bwMode="auto">
          <a:xfrm>
            <a:off x="228600" y="4114800"/>
            <a:ext cx="5248553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900" dirty="0"/>
              <a:t>a4=g(z4)=g(x1*w14+x2*w24)=g(0.2)=0.550</a:t>
            </a:r>
          </a:p>
          <a:p>
            <a:r>
              <a:rPr lang="en-US" altLang="en-US" sz="1900" dirty="0"/>
              <a:t>a3=g(z3)=g(x1*w13+x2*w23)=g(0.2)=0.550</a:t>
            </a:r>
          </a:p>
          <a:p>
            <a:r>
              <a:rPr lang="en-US" altLang="en-US" sz="1900" dirty="0"/>
              <a:t>a5=g(z5)=g(a3*w35+a4*w45)=g(0.605)=0.647</a:t>
            </a:r>
          </a:p>
          <a:p>
            <a:r>
              <a:rPr lang="en-US" altLang="en-US" sz="1900" dirty="0">
                <a:latin typeface="Symbol" pitchFamily="18" charset="2"/>
              </a:rPr>
              <a:t>D</a:t>
            </a:r>
            <a:r>
              <a:rPr lang="en-US" altLang="en-US" sz="1900" dirty="0"/>
              <a:t>5=</a:t>
            </a:r>
            <a:r>
              <a:rPr lang="en-US" altLang="en-US" sz="1900" i="1" dirty="0"/>
              <a:t>error</a:t>
            </a:r>
            <a:r>
              <a:rPr lang="en-US" altLang="en-US" sz="1900" dirty="0"/>
              <a:t>*g’(a5)=</a:t>
            </a:r>
            <a:r>
              <a:rPr lang="en-US" altLang="en-US" sz="1900" i="1" dirty="0"/>
              <a:t>error</a:t>
            </a:r>
            <a:r>
              <a:rPr lang="en-US" altLang="en-US" sz="1900" dirty="0"/>
              <a:t>*a5*(1-a5)=</a:t>
            </a:r>
          </a:p>
          <a:p>
            <a:r>
              <a:rPr lang="en-US" altLang="en-US" sz="1900" dirty="0"/>
              <a:t>0.353*0.353*0.647=0.08</a:t>
            </a:r>
          </a:p>
          <a:p>
            <a:r>
              <a:rPr lang="en-US" altLang="en-US" sz="1900" dirty="0">
                <a:latin typeface="Symbol" pitchFamily="18" charset="2"/>
              </a:rPr>
              <a:t>D</a:t>
            </a:r>
            <a:r>
              <a:rPr lang="en-US" altLang="en-US" sz="1900" dirty="0"/>
              <a:t>4=</a:t>
            </a:r>
            <a:r>
              <a:rPr lang="en-US" altLang="en-US" sz="1900" dirty="0">
                <a:latin typeface="Symbol" pitchFamily="18" charset="2"/>
              </a:rPr>
              <a:t>D</a:t>
            </a:r>
            <a:r>
              <a:rPr lang="en-US" altLang="en-US" sz="1900" dirty="0"/>
              <a:t>5*w45*a4*(1-a4)=0.02</a:t>
            </a:r>
          </a:p>
          <a:p>
            <a:r>
              <a:rPr lang="en-US" altLang="en-US" sz="1900" dirty="0">
                <a:latin typeface="Symbol" pitchFamily="18" charset="2"/>
              </a:rPr>
              <a:t>D</a:t>
            </a:r>
            <a:r>
              <a:rPr lang="en-US" altLang="en-US" sz="1900" dirty="0"/>
              <a:t>3=</a:t>
            </a:r>
            <a:r>
              <a:rPr lang="en-US" altLang="en-US" sz="1900" dirty="0">
                <a:latin typeface="Symbol" pitchFamily="18" charset="2"/>
              </a:rPr>
              <a:t>D</a:t>
            </a:r>
            <a:r>
              <a:rPr lang="en-US" altLang="en-US" sz="1900" dirty="0"/>
              <a:t>5*w35*a3*(1-a3)=0.002</a:t>
            </a:r>
          </a:p>
          <a:p>
            <a:endParaRPr lang="en-US" altLang="en-US" sz="2000" dirty="0"/>
          </a:p>
        </p:txBody>
      </p:sp>
      <p:sp>
        <p:nvSpPr>
          <p:cNvPr id="280597" name="Text Box 21"/>
          <p:cNvSpPr txBox="1">
            <a:spLocks noChangeArrowheads="1"/>
          </p:cNvSpPr>
          <p:nvPr/>
        </p:nvSpPr>
        <p:spPr bwMode="auto">
          <a:xfrm>
            <a:off x="5334000" y="3108325"/>
            <a:ext cx="38100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900" dirty="0"/>
              <a:t>w35= w35 + </a:t>
            </a:r>
            <a:r>
              <a:rPr lang="en-US" altLang="en-US" sz="1900" dirty="0">
                <a:latin typeface="Symbol" pitchFamily="18" charset="2"/>
              </a:rPr>
              <a:t>g</a:t>
            </a:r>
            <a:r>
              <a:rPr lang="en-US" altLang="en-US" sz="1900" dirty="0"/>
              <a:t>*a3*</a:t>
            </a:r>
            <a:r>
              <a:rPr lang="en-US" altLang="en-US" sz="1900" dirty="0">
                <a:latin typeface="Symbol" pitchFamily="18" charset="2"/>
              </a:rPr>
              <a:t>D</a:t>
            </a:r>
            <a:r>
              <a:rPr lang="en-US" altLang="en-US" sz="1900" dirty="0"/>
              <a:t>5=</a:t>
            </a:r>
          </a:p>
          <a:p>
            <a:r>
              <a:rPr lang="en-US" altLang="en-US" sz="1900" dirty="0"/>
              <a:t>0.1+0.2*0.55*0.08=0.109</a:t>
            </a:r>
          </a:p>
          <a:p>
            <a:r>
              <a:rPr lang="en-US" altLang="en-US" sz="1900" dirty="0"/>
              <a:t>w45= w45 + </a:t>
            </a:r>
            <a:r>
              <a:rPr lang="en-US" altLang="en-US" sz="1900" dirty="0">
                <a:latin typeface="Symbol" pitchFamily="18" charset="2"/>
              </a:rPr>
              <a:t>g</a:t>
            </a:r>
            <a:r>
              <a:rPr lang="en-US" altLang="en-US" sz="1900" dirty="0"/>
              <a:t>*a4*</a:t>
            </a:r>
            <a:r>
              <a:rPr lang="en-US" altLang="en-US" sz="1900" dirty="0">
                <a:latin typeface="Symbol" pitchFamily="18" charset="2"/>
              </a:rPr>
              <a:t>D</a:t>
            </a:r>
            <a:r>
              <a:rPr lang="en-US" altLang="en-US" sz="1900" dirty="0"/>
              <a:t>5=1.009</a:t>
            </a:r>
          </a:p>
          <a:p>
            <a:endParaRPr lang="en-US" altLang="en-US" sz="1900" dirty="0"/>
          </a:p>
          <a:p>
            <a:r>
              <a:rPr lang="en-US" altLang="en-US" sz="1900" dirty="0"/>
              <a:t>w13= w13 + </a:t>
            </a:r>
            <a:r>
              <a:rPr lang="en-US" altLang="en-US" sz="1900" dirty="0">
                <a:latin typeface="Symbol" pitchFamily="18" charset="2"/>
              </a:rPr>
              <a:t>g</a:t>
            </a:r>
            <a:r>
              <a:rPr lang="en-US" altLang="en-US" sz="1900" dirty="0"/>
              <a:t>*x1*</a:t>
            </a:r>
            <a:r>
              <a:rPr lang="en-US" altLang="en-US" sz="1900" dirty="0">
                <a:latin typeface="Symbol" pitchFamily="18" charset="2"/>
              </a:rPr>
              <a:t>D</a:t>
            </a:r>
            <a:r>
              <a:rPr lang="en-US" altLang="en-US" sz="1900" dirty="0"/>
              <a:t>3=0.1004</a:t>
            </a:r>
          </a:p>
          <a:p>
            <a:r>
              <a:rPr lang="en-US" altLang="en-US" sz="1900" dirty="0"/>
              <a:t>w23= w23 + </a:t>
            </a:r>
            <a:r>
              <a:rPr lang="en-US" altLang="en-US" sz="1900" dirty="0">
                <a:latin typeface="Symbol" pitchFamily="18" charset="2"/>
              </a:rPr>
              <a:t>g</a:t>
            </a:r>
            <a:r>
              <a:rPr lang="en-US" altLang="en-US" sz="1900" dirty="0"/>
              <a:t>*x2*</a:t>
            </a:r>
            <a:r>
              <a:rPr lang="en-US" altLang="en-US" sz="1900" dirty="0">
                <a:latin typeface="Symbol" pitchFamily="18" charset="2"/>
              </a:rPr>
              <a:t>D</a:t>
            </a:r>
            <a:r>
              <a:rPr lang="en-US" altLang="en-US" sz="1900" dirty="0"/>
              <a:t>3=0.1004</a:t>
            </a:r>
          </a:p>
          <a:p>
            <a:r>
              <a:rPr lang="en-US" altLang="en-US" sz="1900" dirty="0"/>
              <a:t>w14= w14 + </a:t>
            </a:r>
            <a:r>
              <a:rPr lang="en-US" altLang="en-US" sz="1900" dirty="0">
                <a:latin typeface="Symbol" pitchFamily="18" charset="2"/>
              </a:rPr>
              <a:t>g</a:t>
            </a:r>
            <a:r>
              <a:rPr lang="en-US" altLang="en-US" sz="1900" dirty="0"/>
              <a:t>*x1*</a:t>
            </a:r>
            <a:r>
              <a:rPr lang="en-US" altLang="en-US" sz="1900" dirty="0">
                <a:latin typeface="Symbol" pitchFamily="18" charset="2"/>
              </a:rPr>
              <a:t>D</a:t>
            </a:r>
            <a:r>
              <a:rPr lang="en-US" altLang="en-US" sz="1900" dirty="0"/>
              <a:t>4=0.104</a:t>
            </a:r>
          </a:p>
          <a:p>
            <a:r>
              <a:rPr lang="en-US" altLang="en-US" sz="1900" dirty="0"/>
              <a:t>w24= w24 + </a:t>
            </a:r>
            <a:r>
              <a:rPr lang="en-US" altLang="en-US" sz="1900" dirty="0">
                <a:latin typeface="Symbol" pitchFamily="18" charset="2"/>
              </a:rPr>
              <a:t>g</a:t>
            </a:r>
            <a:r>
              <a:rPr lang="en-US" altLang="en-US" sz="1900" dirty="0"/>
              <a:t>*x2*</a:t>
            </a:r>
            <a:r>
              <a:rPr lang="en-US" altLang="en-US" sz="1900" dirty="0">
                <a:latin typeface="Symbol" pitchFamily="18" charset="2"/>
              </a:rPr>
              <a:t>D</a:t>
            </a:r>
            <a:r>
              <a:rPr lang="en-US" altLang="en-US" sz="1900" dirty="0"/>
              <a:t>4=0.104</a:t>
            </a:r>
          </a:p>
          <a:p>
            <a:r>
              <a:rPr lang="en-US" altLang="en-US" sz="1900" b="1" dirty="0">
                <a:solidFill>
                  <a:schemeClr val="tx2"/>
                </a:solidFill>
              </a:rPr>
              <a:t>a4’=g(0.208)=0.551</a:t>
            </a:r>
          </a:p>
          <a:p>
            <a:r>
              <a:rPr lang="en-US" altLang="en-US" sz="1900" b="1" dirty="0">
                <a:solidFill>
                  <a:schemeClr val="tx2"/>
                </a:solidFill>
              </a:rPr>
              <a:t>a3’=g(0.2008)=0.551</a:t>
            </a:r>
          </a:p>
          <a:p>
            <a:r>
              <a:rPr lang="en-US" altLang="en-US" sz="1900" b="1" dirty="0">
                <a:solidFill>
                  <a:schemeClr val="tx2"/>
                </a:solidFill>
              </a:rPr>
              <a:t>a5’=g(0.611554)=0.6483</a:t>
            </a:r>
          </a:p>
          <a:p>
            <a:endParaRPr lang="en-US" altLang="en-US" sz="1900" b="1" dirty="0">
              <a:solidFill>
                <a:schemeClr val="tx2"/>
              </a:solidFill>
            </a:endParaRPr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3619500" y="0"/>
            <a:ext cx="5562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dirty="0"/>
              <a:t>Example: all weights are 0.1 except w45=1; </a:t>
            </a:r>
            <a:r>
              <a:rPr lang="en-US" altLang="en-US" sz="1800" dirty="0">
                <a:latin typeface="Symbol" pitchFamily="18" charset="2"/>
              </a:rPr>
              <a:t>g</a:t>
            </a:r>
            <a:r>
              <a:rPr lang="en-US" altLang="en-US" sz="1800" dirty="0"/>
              <a:t>=0.2</a:t>
            </a:r>
          </a:p>
          <a:p>
            <a:r>
              <a:rPr lang="en-US" altLang="en-US" sz="1800" dirty="0"/>
              <a:t>Training Example: (x1=1,x2=1;a5=1)</a:t>
            </a:r>
          </a:p>
          <a:p>
            <a:r>
              <a:rPr lang="en-US" altLang="en-US" sz="1800" dirty="0"/>
              <a:t>g is the sigmoid function</a:t>
            </a:r>
          </a:p>
        </p:txBody>
      </p:sp>
      <p:sp>
        <p:nvSpPr>
          <p:cNvPr id="280599" name="Text Box 23"/>
          <p:cNvSpPr txBox="1">
            <a:spLocks noChangeArrowheads="1"/>
          </p:cNvSpPr>
          <p:nvPr/>
        </p:nvSpPr>
        <p:spPr bwMode="auto">
          <a:xfrm>
            <a:off x="6400800" y="2466975"/>
            <a:ext cx="3111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chemeClr val="tx2"/>
                </a:solidFill>
              </a:rPr>
              <a:t>a5 is 0.6483 with the adjusted </a:t>
            </a:r>
          </a:p>
          <a:p>
            <a:r>
              <a:rPr lang="en-US" altLang="en-US" b="1" dirty="0">
                <a:solidFill>
                  <a:schemeClr val="tx2"/>
                </a:solidFill>
              </a:rPr>
              <a:t>weights!</a:t>
            </a:r>
          </a:p>
        </p:txBody>
      </p:sp>
    </p:spTree>
    <p:extLst>
      <p:ext uri="{BB962C8B-B14F-4D97-AF65-F5344CB8AC3E}">
        <p14:creationId xmlns:p14="http://schemas.microsoft.com/office/powerpoint/2010/main" val="75483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Example BP</a:t>
            </a:r>
          </a:p>
        </p:txBody>
      </p:sp>
      <p:sp>
        <p:nvSpPr>
          <p:cNvPr id="282627" name="Oval 3"/>
          <p:cNvSpPr>
            <a:spLocks noChangeArrowheads="1"/>
          </p:cNvSpPr>
          <p:nvPr/>
        </p:nvSpPr>
        <p:spPr bwMode="auto">
          <a:xfrm>
            <a:off x="762000" y="1676400"/>
            <a:ext cx="990600" cy="4572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 smtClean="0"/>
              <a:t>x1</a:t>
            </a:r>
            <a:endParaRPr lang="en-US" altLang="en-US" dirty="0"/>
          </a:p>
        </p:txBody>
      </p:sp>
      <p:sp>
        <p:nvSpPr>
          <p:cNvPr id="282628" name="Oval 4"/>
          <p:cNvSpPr>
            <a:spLocks noChangeArrowheads="1"/>
          </p:cNvSpPr>
          <p:nvPr/>
        </p:nvSpPr>
        <p:spPr bwMode="auto">
          <a:xfrm>
            <a:off x="762000" y="3200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 smtClean="0"/>
              <a:t>x2</a:t>
            </a:r>
            <a:endParaRPr lang="en-US" altLang="en-US" dirty="0"/>
          </a:p>
        </p:txBody>
      </p:sp>
      <p:sp>
        <p:nvSpPr>
          <p:cNvPr id="282629" name="Oval 5"/>
          <p:cNvSpPr>
            <a:spLocks noChangeArrowheads="1"/>
          </p:cNvSpPr>
          <p:nvPr/>
        </p:nvSpPr>
        <p:spPr bwMode="auto">
          <a:xfrm>
            <a:off x="3048000" y="1676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a3</a:t>
            </a:r>
          </a:p>
        </p:txBody>
      </p:sp>
      <p:sp>
        <p:nvSpPr>
          <p:cNvPr id="282630" name="Oval 6"/>
          <p:cNvSpPr>
            <a:spLocks noChangeArrowheads="1"/>
          </p:cNvSpPr>
          <p:nvPr/>
        </p:nvSpPr>
        <p:spPr bwMode="auto">
          <a:xfrm>
            <a:off x="3124200" y="3200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a4</a:t>
            </a:r>
          </a:p>
        </p:txBody>
      </p:sp>
      <p:sp>
        <p:nvSpPr>
          <p:cNvPr id="282631" name="Oval 7"/>
          <p:cNvSpPr>
            <a:spLocks noChangeArrowheads="1"/>
          </p:cNvSpPr>
          <p:nvPr/>
        </p:nvSpPr>
        <p:spPr bwMode="auto">
          <a:xfrm>
            <a:off x="5410200" y="2438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a5</a:t>
            </a:r>
          </a:p>
        </p:txBody>
      </p:sp>
      <p:sp>
        <p:nvSpPr>
          <p:cNvPr id="282632" name="Line 8"/>
          <p:cNvSpPr>
            <a:spLocks noChangeShapeType="1"/>
          </p:cNvSpPr>
          <p:nvPr/>
        </p:nvSpPr>
        <p:spPr bwMode="auto">
          <a:xfrm>
            <a:off x="1752600" y="1905000"/>
            <a:ext cx="1371600" cy="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3" name="Line 9"/>
          <p:cNvSpPr>
            <a:spLocks noChangeShapeType="1"/>
          </p:cNvSpPr>
          <p:nvPr/>
        </p:nvSpPr>
        <p:spPr bwMode="auto">
          <a:xfrm>
            <a:off x="1752600" y="1905000"/>
            <a:ext cx="1371600" cy="1447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4" name="Line 10"/>
          <p:cNvSpPr>
            <a:spLocks noChangeShapeType="1"/>
          </p:cNvSpPr>
          <p:nvPr/>
        </p:nvSpPr>
        <p:spPr bwMode="auto">
          <a:xfrm flipV="1">
            <a:off x="1752600" y="1905000"/>
            <a:ext cx="1371600" cy="16002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5" name="Line 11"/>
          <p:cNvSpPr>
            <a:spLocks noChangeShapeType="1"/>
          </p:cNvSpPr>
          <p:nvPr/>
        </p:nvSpPr>
        <p:spPr bwMode="auto">
          <a:xfrm flipV="1">
            <a:off x="1752600" y="3352800"/>
            <a:ext cx="1371600" cy="1524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6" name="Line 12"/>
          <p:cNvSpPr>
            <a:spLocks noChangeShapeType="1"/>
          </p:cNvSpPr>
          <p:nvPr/>
        </p:nvSpPr>
        <p:spPr bwMode="auto">
          <a:xfrm>
            <a:off x="3962400" y="1981200"/>
            <a:ext cx="1447800" cy="685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7" name="Line 13"/>
          <p:cNvSpPr>
            <a:spLocks noChangeShapeType="1"/>
          </p:cNvSpPr>
          <p:nvPr/>
        </p:nvSpPr>
        <p:spPr bwMode="auto">
          <a:xfrm flipV="1">
            <a:off x="4038600" y="2667000"/>
            <a:ext cx="1371600" cy="7620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8" name="Text Box 14"/>
          <p:cNvSpPr txBox="1">
            <a:spLocks noChangeArrowheads="1"/>
          </p:cNvSpPr>
          <p:nvPr/>
        </p:nvSpPr>
        <p:spPr bwMode="auto">
          <a:xfrm>
            <a:off x="1965325" y="1485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w13</a:t>
            </a:r>
          </a:p>
        </p:txBody>
      </p:sp>
      <p:sp>
        <p:nvSpPr>
          <p:cNvPr id="282639" name="Text Box 15"/>
          <p:cNvSpPr txBox="1">
            <a:spLocks noChangeArrowheads="1"/>
          </p:cNvSpPr>
          <p:nvPr/>
        </p:nvSpPr>
        <p:spPr bwMode="auto">
          <a:xfrm>
            <a:off x="2651125" y="23241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w23</a:t>
            </a:r>
          </a:p>
        </p:txBody>
      </p:sp>
      <p:sp>
        <p:nvSpPr>
          <p:cNvPr id="282640" name="Text Box 16"/>
          <p:cNvSpPr txBox="1">
            <a:spLocks noChangeArrowheads="1"/>
          </p:cNvSpPr>
          <p:nvPr/>
        </p:nvSpPr>
        <p:spPr bwMode="auto">
          <a:xfrm>
            <a:off x="2438400" y="28194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w14</a:t>
            </a:r>
          </a:p>
        </p:txBody>
      </p:sp>
      <p:sp>
        <p:nvSpPr>
          <p:cNvPr id="282641" name="Text Box 17"/>
          <p:cNvSpPr txBox="1">
            <a:spLocks noChangeArrowheads="1"/>
          </p:cNvSpPr>
          <p:nvPr/>
        </p:nvSpPr>
        <p:spPr bwMode="auto">
          <a:xfrm>
            <a:off x="2041525" y="35433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w24</a:t>
            </a:r>
          </a:p>
        </p:txBody>
      </p:sp>
      <p:sp>
        <p:nvSpPr>
          <p:cNvPr id="282642" name="Text Box 18"/>
          <p:cNvSpPr txBox="1">
            <a:spLocks noChangeArrowheads="1"/>
          </p:cNvSpPr>
          <p:nvPr/>
        </p:nvSpPr>
        <p:spPr bwMode="auto">
          <a:xfrm>
            <a:off x="4556125" y="3009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w45</a:t>
            </a:r>
          </a:p>
        </p:txBody>
      </p:sp>
      <p:sp>
        <p:nvSpPr>
          <p:cNvPr id="282643" name="Text Box 19"/>
          <p:cNvSpPr txBox="1">
            <a:spLocks noChangeArrowheads="1"/>
          </p:cNvSpPr>
          <p:nvPr/>
        </p:nvSpPr>
        <p:spPr bwMode="auto">
          <a:xfrm>
            <a:off x="4556125" y="1866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w35</a:t>
            </a:r>
          </a:p>
        </p:txBody>
      </p:sp>
      <p:sp>
        <p:nvSpPr>
          <p:cNvPr id="282644" name="Text Box 20"/>
          <p:cNvSpPr txBox="1">
            <a:spLocks noChangeArrowheads="1"/>
          </p:cNvSpPr>
          <p:nvPr/>
        </p:nvSpPr>
        <p:spPr bwMode="auto">
          <a:xfrm>
            <a:off x="228600" y="4114800"/>
            <a:ext cx="5248553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900" dirty="0"/>
              <a:t>a4=g(z4)=g(x1*w14+x2*w24)=g(0.2)=0.550</a:t>
            </a:r>
          </a:p>
          <a:p>
            <a:r>
              <a:rPr lang="en-US" altLang="en-US" sz="1900" dirty="0"/>
              <a:t>a3=g(z3)=g(x1*w13+x2*w23)=g(0.2)=0.550</a:t>
            </a:r>
          </a:p>
          <a:p>
            <a:r>
              <a:rPr lang="en-US" altLang="en-US" sz="1900" dirty="0"/>
              <a:t>a5=g(z5)=g(a3*w35+a4*w45)=g(0.605)=0.647</a:t>
            </a:r>
          </a:p>
          <a:p>
            <a:r>
              <a:rPr lang="en-US" altLang="en-US" sz="1900" dirty="0">
                <a:latin typeface="Symbol" pitchFamily="18" charset="2"/>
              </a:rPr>
              <a:t>D</a:t>
            </a:r>
            <a:r>
              <a:rPr lang="en-US" altLang="en-US" sz="1900" dirty="0"/>
              <a:t>5=</a:t>
            </a:r>
            <a:r>
              <a:rPr lang="en-US" altLang="en-US" sz="1900" i="1" dirty="0"/>
              <a:t>error</a:t>
            </a:r>
            <a:r>
              <a:rPr lang="en-US" altLang="en-US" sz="1900" dirty="0"/>
              <a:t>*g’(z5)=</a:t>
            </a:r>
            <a:r>
              <a:rPr lang="en-US" altLang="en-US" sz="1900" i="1" dirty="0"/>
              <a:t>error</a:t>
            </a:r>
            <a:r>
              <a:rPr lang="en-US" altLang="en-US" sz="1900" dirty="0"/>
              <a:t>*a5*(1-a5)=</a:t>
            </a:r>
          </a:p>
          <a:p>
            <a:r>
              <a:rPr lang="en-US" altLang="en-US" sz="1900" dirty="0"/>
              <a:t>*0.353*0.647*0.353=0.08</a:t>
            </a:r>
          </a:p>
          <a:p>
            <a:r>
              <a:rPr lang="en-US" altLang="en-US" sz="1900" dirty="0">
                <a:latin typeface="Symbol" pitchFamily="18" charset="2"/>
              </a:rPr>
              <a:t>D</a:t>
            </a:r>
            <a:r>
              <a:rPr lang="en-US" altLang="en-US" sz="1900" dirty="0"/>
              <a:t>4=</a:t>
            </a:r>
            <a:r>
              <a:rPr lang="en-US" altLang="en-US" sz="1900" dirty="0">
                <a:latin typeface="Symbol" pitchFamily="18" charset="2"/>
              </a:rPr>
              <a:t>D</a:t>
            </a:r>
            <a:r>
              <a:rPr lang="en-US" altLang="en-US" sz="1900" dirty="0"/>
              <a:t>5*w45*a4*(1-a4)=0.02</a:t>
            </a:r>
          </a:p>
          <a:p>
            <a:r>
              <a:rPr lang="en-US" altLang="en-US" sz="1900" dirty="0">
                <a:latin typeface="Symbol" pitchFamily="18" charset="2"/>
              </a:rPr>
              <a:t>D</a:t>
            </a:r>
            <a:r>
              <a:rPr lang="en-US" altLang="en-US" sz="1900" dirty="0"/>
              <a:t>3=</a:t>
            </a:r>
            <a:r>
              <a:rPr lang="en-US" altLang="en-US" sz="1900" dirty="0">
                <a:latin typeface="Symbol" pitchFamily="18" charset="2"/>
              </a:rPr>
              <a:t>D</a:t>
            </a:r>
            <a:r>
              <a:rPr lang="en-US" altLang="en-US" sz="1900" dirty="0"/>
              <a:t>5*w35*a3*(1-a3)=0.002</a:t>
            </a:r>
          </a:p>
          <a:p>
            <a:endParaRPr lang="en-US" altLang="en-US" sz="1900" dirty="0"/>
          </a:p>
        </p:txBody>
      </p:sp>
      <p:sp>
        <p:nvSpPr>
          <p:cNvPr id="282645" name="Text Box 21"/>
          <p:cNvSpPr txBox="1">
            <a:spLocks noChangeArrowheads="1"/>
          </p:cNvSpPr>
          <p:nvPr/>
        </p:nvSpPr>
        <p:spPr bwMode="auto">
          <a:xfrm>
            <a:off x="5334000" y="3108325"/>
            <a:ext cx="38100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dirty="0"/>
              <a:t>w35= w35 + </a:t>
            </a:r>
            <a:r>
              <a:rPr lang="en-US" altLang="en-US" sz="2000" dirty="0">
                <a:latin typeface="Symbol" pitchFamily="18" charset="2"/>
              </a:rPr>
              <a:t>g</a:t>
            </a:r>
            <a:r>
              <a:rPr lang="en-US" altLang="en-US" sz="2000" dirty="0"/>
              <a:t>*a3*</a:t>
            </a:r>
            <a:r>
              <a:rPr lang="en-US" altLang="en-US" sz="2000" dirty="0">
                <a:latin typeface="Symbol" pitchFamily="18" charset="2"/>
              </a:rPr>
              <a:t>D</a:t>
            </a:r>
            <a:r>
              <a:rPr lang="en-US" altLang="en-US" sz="2000" dirty="0"/>
              <a:t>5=</a:t>
            </a:r>
          </a:p>
          <a:p>
            <a:r>
              <a:rPr lang="en-US" altLang="en-US" sz="2000" dirty="0"/>
              <a:t>0.1+1*0.55*0.08=0.145</a:t>
            </a:r>
          </a:p>
          <a:p>
            <a:r>
              <a:rPr lang="en-US" altLang="en-US" sz="2000" dirty="0"/>
              <a:t>w45= w45 + </a:t>
            </a:r>
            <a:r>
              <a:rPr lang="en-US" altLang="en-US" sz="2000" dirty="0">
                <a:latin typeface="Symbol" pitchFamily="18" charset="2"/>
              </a:rPr>
              <a:t>g</a:t>
            </a:r>
            <a:r>
              <a:rPr lang="en-US" altLang="en-US" sz="2000" dirty="0"/>
              <a:t>*a4*</a:t>
            </a:r>
            <a:r>
              <a:rPr lang="en-US" altLang="en-US" sz="2000" dirty="0">
                <a:latin typeface="Symbol" pitchFamily="18" charset="2"/>
              </a:rPr>
              <a:t>D</a:t>
            </a:r>
            <a:r>
              <a:rPr lang="en-US" altLang="en-US" sz="2000" dirty="0"/>
              <a:t>5=1.045</a:t>
            </a:r>
          </a:p>
          <a:p>
            <a:r>
              <a:rPr lang="en-US" altLang="en-US" sz="2000" dirty="0"/>
              <a:t>w13= w13 + </a:t>
            </a:r>
            <a:r>
              <a:rPr lang="en-US" altLang="en-US" sz="2000" dirty="0">
                <a:latin typeface="Symbol" pitchFamily="18" charset="2"/>
              </a:rPr>
              <a:t>g</a:t>
            </a:r>
            <a:r>
              <a:rPr lang="en-US" altLang="en-US" sz="2000" dirty="0"/>
              <a:t>*x1*</a:t>
            </a:r>
            <a:r>
              <a:rPr lang="en-US" altLang="en-US" sz="2000" dirty="0">
                <a:latin typeface="Symbol" pitchFamily="18" charset="2"/>
              </a:rPr>
              <a:t>D</a:t>
            </a:r>
            <a:r>
              <a:rPr lang="en-US" altLang="en-US" sz="2000" dirty="0"/>
              <a:t>3=0.102</a:t>
            </a:r>
          </a:p>
          <a:p>
            <a:r>
              <a:rPr lang="en-US" altLang="en-US" sz="2000" dirty="0"/>
              <a:t>w23= w23 + </a:t>
            </a:r>
            <a:r>
              <a:rPr lang="en-US" altLang="en-US" sz="2000" dirty="0">
                <a:latin typeface="Symbol" pitchFamily="18" charset="2"/>
              </a:rPr>
              <a:t>g</a:t>
            </a:r>
            <a:r>
              <a:rPr lang="en-US" altLang="en-US" sz="2000" dirty="0"/>
              <a:t>*x2*</a:t>
            </a:r>
            <a:r>
              <a:rPr lang="en-US" altLang="en-US" sz="2000" dirty="0">
                <a:latin typeface="Symbol" pitchFamily="18" charset="2"/>
              </a:rPr>
              <a:t>D</a:t>
            </a:r>
            <a:r>
              <a:rPr lang="en-US" altLang="en-US" sz="2000" dirty="0"/>
              <a:t>3=0.102</a:t>
            </a:r>
          </a:p>
          <a:p>
            <a:r>
              <a:rPr lang="en-US" altLang="en-US" sz="2000" dirty="0"/>
              <a:t>w14= w14 + </a:t>
            </a:r>
            <a:r>
              <a:rPr lang="en-US" altLang="en-US" sz="2000" dirty="0">
                <a:latin typeface="Symbol" pitchFamily="18" charset="2"/>
              </a:rPr>
              <a:t>g</a:t>
            </a:r>
            <a:r>
              <a:rPr lang="en-US" altLang="en-US" sz="2000" dirty="0"/>
              <a:t>*x1*</a:t>
            </a:r>
            <a:r>
              <a:rPr lang="en-US" altLang="en-US" sz="2000" dirty="0">
                <a:latin typeface="Symbol" pitchFamily="18" charset="2"/>
              </a:rPr>
              <a:t>D</a:t>
            </a:r>
            <a:r>
              <a:rPr lang="en-US" altLang="en-US" sz="2000" dirty="0"/>
              <a:t>4=0.12</a:t>
            </a:r>
          </a:p>
          <a:p>
            <a:r>
              <a:rPr lang="en-US" altLang="en-US" sz="2000" dirty="0"/>
              <a:t>w24= w24 + </a:t>
            </a:r>
            <a:r>
              <a:rPr lang="en-US" altLang="en-US" sz="2000" dirty="0">
                <a:latin typeface="Symbol" pitchFamily="18" charset="2"/>
              </a:rPr>
              <a:t>g</a:t>
            </a:r>
            <a:r>
              <a:rPr lang="en-US" altLang="en-US" sz="2000" dirty="0"/>
              <a:t>*x2*</a:t>
            </a:r>
            <a:r>
              <a:rPr lang="en-US" altLang="en-US" sz="2000" dirty="0">
                <a:latin typeface="Symbol" pitchFamily="18" charset="2"/>
              </a:rPr>
              <a:t>D</a:t>
            </a:r>
            <a:r>
              <a:rPr lang="en-US" altLang="en-US" sz="2000" dirty="0"/>
              <a:t>4=0.12</a:t>
            </a:r>
          </a:p>
          <a:p>
            <a:r>
              <a:rPr lang="en-US" altLang="en-US" sz="2000" b="1" dirty="0">
                <a:solidFill>
                  <a:schemeClr val="accent2"/>
                </a:solidFill>
              </a:rPr>
              <a:t>a4’=g(0.24)=0.557</a:t>
            </a:r>
          </a:p>
          <a:p>
            <a:r>
              <a:rPr lang="en-US" altLang="en-US" sz="2000" b="1" dirty="0">
                <a:solidFill>
                  <a:schemeClr val="accent2"/>
                </a:solidFill>
              </a:rPr>
              <a:t>a3’=g(0.204)=0.554</a:t>
            </a:r>
          </a:p>
          <a:p>
            <a:r>
              <a:rPr lang="en-US" altLang="en-US" sz="2000" b="1" dirty="0">
                <a:solidFill>
                  <a:schemeClr val="accent2"/>
                </a:solidFill>
              </a:rPr>
              <a:t>a5’=g(0.66045)=0.66</a:t>
            </a:r>
          </a:p>
          <a:p>
            <a:endParaRPr lang="en-US" altLang="en-US" sz="2000" b="1" dirty="0">
              <a:solidFill>
                <a:schemeClr val="accent2"/>
              </a:solidFill>
            </a:endParaRPr>
          </a:p>
        </p:txBody>
      </p:sp>
      <p:sp>
        <p:nvSpPr>
          <p:cNvPr id="282646" name="Text Box 22"/>
          <p:cNvSpPr txBox="1">
            <a:spLocks noChangeArrowheads="1"/>
          </p:cNvSpPr>
          <p:nvPr/>
        </p:nvSpPr>
        <p:spPr bwMode="auto">
          <a:xfrm>
            <a:off x="3629025" y="0"/>
            <a:ext cx="5562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dirty="0"/>
              <a:t>Example: all weights are 0.1 except w45=1; </a:t>
            </a:r>
            <a:r>
              <a:rPr lang="en-US" altLang="en-US" sz="1800" dirty="0">
                <a:latin typeface="Symbol" pitchFamily="18" charset="2"/>
              </a:rPr>
              <a:t>g</a:t>
            </a:r>
            <a:r>
              <a:rPr lang="en-US" altLang="en-US" sz="1800" dirty="0"/>
              <a:t>=1 Training Example: (x1=1,x2=1;a5=1)</a:t>
            </a:r>
          </a:p>
          <a:p>
            <a:r>
              <a:rPr lang="en-US" altLang="en-US" sz="1800" dirty="0"/>
              <a:t>g is the sigmoid function</a:t>
            </a:r>
          </a:p>
        </p:txBody>
      </p:sp>
      <p:sp>
        <p:nvSpPr>
          <p:cNvPr id="282647" name="Text Box 23"/>
          <p:cNvSpPr txBox="1">
            <a:spLocks noChangeArrowheads="1"/>
          </p:cNvSpPr>
          <p:nvPr/>
        </p:nvSpPr>
        <p:spPr bwMode="auto">
          <a:xfrm>
            <a:off x="5699125" y="1409700"/>
            <a:ext cx="3111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chemeClr val="tx2"/>
                </a:solidFill>
              </a:rPr>
              <a:t>a5 is 0.6594 with the adjusted </a:t>
            </a:r>
          </a:p>
          <a:p>
            <a:r>
              <a:rPr lang="en-US" altLang="en-US" b="1">
                <a:solidFill>
                  <a:schemeClr val="tx2"/>
                </a:solidFill>
              </a:rPr>
              <a:t>weights!</a:t>
            </a:r>
          </a:p>
        </p:txBody>
      </p:sp>
    </p:spTree>
    <p:extLst>
      <p:ext uri="{BB962C8B-B14F-4D97-AF65-F5344CB8AC3E}">
        <p14:creationId xmlns:p14="http://schemas.microsoft.com/office/powerpoint/2010/main" val="221714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C5DF6D-F488-47B7-A388-304218E47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Video on Weight Learning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714C80-4287-4FE9-B83C-5D8F6CD0F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https://www.youtube.com/watch?v=IHZwWFHWa-w&amp;list=PLZHQObOWTQDNU6R1_67000Dx_ZCJB-3pi&amp;index=3&amp;t=0s</a:t>
            </a:r>
            <a:r>
              <a:rPr lang="en-US" dirty="0"/>
              <a:t> </a:t>
            </a:r>
          </a:p>
          <a:p>
            <a:r>
              <a:rPr lang="en-US" dirty="0"/>
              <a:t>Is the second part of the Video we saw in the </a:t>
            </a:r>
            <a:r>
              <a:rPr lang="en-US"/>
              <a:t>last lecture</a:t>
            </a:r>
          </a:p>
          <a:p>
            <a:r>
              <a:rPr lang="en-US" dirty="0"/>
              <a:t>Will watch the first 13 minutes of this video</a:t>
            </a:r>
          </a:p>
        </p:txBody>
      </p:sp>
    </p:spTree>
    <p:extLst>
      <p:ext uri="{BB962C8B-B14F-4D97-AF65-F5344CB8AC3E}">
        <p14:creationId xmlns:p14="http://schemas.microsoft.com/office/powerpoint/2010/main" val="263803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Design Issues in ANN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Number of nodes in input layer </a:t>
            </a:r>
          </a:p>
          <a:p>
            <a:pPr lvl="1"/>
            <a:r>
              <a:rPr lang="en-US" altLang="en-US" dirty="0"/>
              <a:t>One input node per binary/continuous attribute</a:t>
            </a:r>
          </a:p>
          <a:p>
            <a:pPr lvl="1"/>
            <a:r>
              <a:rPr lang="en-US" altLang="en-US" dirty="0"/>
              <a:t>k or log</a:t>
            </a:r>
            <a:r>
              <a:rPr lang="en-US" altLang="en-US" baseline="-25000" dirty="0"/>
              <a:t>2</a:t>
            </a:r>
            <a:r>
              <a:rPr lang="en-US" altLang="en-US" dirty="0"/>
              <a:t> k nodes for each categorical attribute with k values</a:t>
            </a:r>
          </a:p>
          <a:p>
            <a:r>
              <a:rPr lang="en-US" altLang="en-US" dirty="0"/>
              <a:t>Number of nodes in output layer</a:t>
            </a:r>
          </a:p>
          <a:p>
            <a:pPr lvl="1"/>
            <a:r>
              <a:rPr lang="en-US" altLang="en-US" dirty="0"/>
              <a:t>One output for binary class problem</a:t>
            </a:r>
          </a:p>
          <a:p>
            <a:pPr lvl="1"/>
            <a:r>
              <a:rPr lang="en-US" altLang="en-US" dirty="0"/>
              <a:t>k for k-class problem</a:t>
            </a:r>
          </a:p>
          <a:p>
            <a:pPr lvl="1"/>
            <a:r>
              <a:rPr lang="en-US" altLang="en-US" sz="2000" dirty="0">
                <a:latin typeface="Lucida Handwriting" panose="03010101010101010101" pitchFamily="66" charset="0"/>
              </a:rPr>
              <a:t>Many other possibilities </a:t>
            </a:r>
          </a:p>
          <a:p>
            <a:r>
              <a:rPr lang="en-US" altLang="en-US" dirty="0"/>
              <a:t>Number of nodes in hidden layer</a:t>
            </a:r>
          </a:p>
          <a:p>
            <a:r>
              <a:rPr lang="en-US" altLang="en-US" dirty="0"/>
              <a:t>Initial weights and biases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Characteristics of ANN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Multilayer ANN are universal </a:t>
            </a:r>
            <a:r>
              <a:rPr lang="en-US" altLang="en-US" sz="2400" dirty="0" err="1"/>
              <a:t>approximators</a:t>
            </a:r>
            <a:r>
              <a:rPr lang="en-US" altLang="en-US" sz="2400" dirty="0"/>
              <a:t> but could suffer from overfitting if the network is too complex</a:t>
            </a:r>
          </a:p>
          <a:p>
            <a:r>
              <a:rPr lang="en-US" altLang="en-US" sz="2400" dirty="0"/>
              <a:t>Gradient descent may converge to local minimum</a:t>
            </a:r>
          </a:p>
          <a:p>
            <a:r>
              <a:rPr lang="en-US" altLang="en-US" sz="2400" dirty="0"/>
              <a:t>Model building can be very time consuming, but testing can be very fast </a:t>
            </a:r>
          </a:p>
          <a:p>
            <a:r>
              <a:rPr lang="en-US" altLang="en-US" sz="2400" dirty="0"/>
              <a:t>Can handle redundant attributes because weights are automatically learnt</a:t>
            </a:r>
          </a:p>
          <a:p>
            <a:r>
              <a:rPr lang="en-US" altLang="en-US" sz="2400" dirty="0"/>
              <a:t>Sensitive to noise in training data</a:t>
            </a:r>
          </a:p>
          <a:p>
            <a:r>
              <a:rPr lang="en-US" altLang="en-US" sz="2400" dirty="0"/>
              <a:t>Difficult to handle missing </a:t>
            </a:r>
            <a:r>
              <a:rPr lang="en-US" altLang="en-US" sz="2400" dirty="0" smtClean="0"/>
              <a:t>and symbolic attributes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Artificial Neural Networks (ANN)</a:t>
            </a:r>
          </a:p>
        </p:txBody>
      </p:sp>
      <p:graphicFrame>
        <p:nvGraphicFramePr>
          <p:cNvPr id="3075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533400" y="1219200"/>
          <a:ext cx="8078788" cy="350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Visio" r:id="rId3" imgW="8939428" imgH="3877354" progId="Visio.Drawing.6">
                  <p:embed/>
                </p:oleObj>
              </mc:Choice>
              <mc:Fallback>
                <p:oleObj name="Visio" r:id="rId3" imgW="8939428" imgH="3877354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8078788" cy="350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43000" y="5334000"/>
            <a:ext cx="670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/>
              <a:t>Output Y is 1 if at least two of the three inputs are equal to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Artificial Neural Networks (ANN)</a:t>
            </a:r>
          </a:p>
        </p:txBody>
      </p:sp>
      <p:graphicFrame>
        <p:nvGraphicFramePr>
          <p:cNvPr id="4099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530225" y="1144588"/>
          <a:ext cx="8078788" cy="350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6" name="Visio" r:id="rId3" imgW="8939428" imgH="3877354" progId="Visio.Drawing.6">
                  <p:embed/>
                </p:oleObj>
              </mc:Choice>
              <mc:Fallback>
                <p:oleObj name="Visio" r:id="rId3" imgW="8939428" imgH="3877354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1144588"/>
                        <a:ext cx="8078788" cy="3503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3"/>
          <p:cNvGraphicFramePr>
            <a:graphicFrameLocks noChangeAspect="1"/>
          </p:cNvGraphicFramePr>
          <p:nvPr/>
        </p:nvGraphicFramePr>
        <p:xfrm>
          <a:off x="1931988" y="4953000"/>
          <a:ext cx="5346700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" name="Equation" r:id="rId5" imgW="2362200" imgH="711200" progId="Equation.3">
                  <p:embed/>
                </p:oleObj>
              </mc:Choice>
              <mc:Fallback>
                <p:oleObj name="Equation" r:id="rId5" imgW="2362200" imgH="71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4953000"/>
                        <a:ext cx="5346700" cy="141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Artificial Neural Networks (ANN)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/>
              <a:t>Model is an assembly of inter-connected nodes and weighted links</a:t>
            </a:r>
          </a:p>
          <a:p>
            <a:endParaRPr lang="en-US" altLang="en-US" sz="2400"/>
          </a:p>
          <a:p>
            <a:r>
              <a:rPr lang="en-US" altLang="en-US" sz="2400"/>
              <a:t>Output node sums up each of its input value according to the weights of its links</a:t>
            </a:r>
          </a:p>
          <a:p>
            <a:endParaRPr lang="en-US" altLang="en-US" sz="2400"/>
          </a:p>
          <a:p>
            <a:r>
              <a:rPr lang="en-US" altLang="en-US" sz="2400"/>
              <a:t>Compare output node against some threshold t</a:t>
            </a:r>
          </a:p>
        </p:txBody>
      </p:sp>
      <p:graphicFrame>
        <p:nvGraphicFramePr>
          <p:cNvPr id="5124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267200" y="990600"/>
          <a:ext cx="4800600" cy="304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" name="Visio" r:id="rId3" imgW="6766001" imgH="4291319" progId="Visio.Drawing.6">
                  <p:embed/>
                </p:oleObj>
              </mc:Choice>
              <mc:Fallback>
                <p:oleObj name="Visio" r:id="rId3" imgW="6766001" imgH="4291319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990600"/>
                        <a:ext cx="4800600" cy="304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0" y="3962400"/>
            <a:ext cx="259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Perceptron Model</a:t>
            </a:r>
          </a:p>
        </p:txBody>
      </p:sp>
      <p:graphicFrame>
        <p:nvGraphicFramePr>
          <p:cNvPr id="5126" name="Object 3"/>
          <p:cNvGraphicFramePr>
            <a:graphicFrameLocks noChangeAspect="1"/>
          </p:cNvGraphicFramePr>
          <p:nvPr/>
        </p:nvGraphicFramePr>
        <p:xfrm>
          <a:off x="5410200" y="4419600"/>
          <a:ext cx="2901950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" name="Equation" r:id="rId5" imgW="1333500" imgH="889000" progId="Equation.3">
                  <p:embed/>
                </p:oleObj>
              </mc:Choice>
              <mc:Fallback>
                <p:oleObj name="Equation" r:id="rId5" imgW="1333500" imgH="889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419600"/>
                        <a:ext cx="2901950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Artificial Neural Networks (ANN)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Various types of neural network topology</a:t>
            </a:r>
          </a:p>
          <a:p>
            <a:pPr lvl="1"/>
            <a:r>
              <a:rPr lang="en-US" altLang="en-US" dirty="0"/>
              <a:t>single-layered network (perceptron) versus </a:t>
            </a:r>
            <a:br>
              <a:rPr lang="en-US" altLang="en-US" dirty="0"/>
            </a:br>
            <a:r>
              <a:rPr lang="en-US" altLang="en-US" dirty="0"/>
              <a:t>multi-layered network</a:t>
            </a:r>
          </a:p>
          <a:p>
            <a:pPr lvl="1"/>
            <a:r>
              <a:rPr lang="en-US" altLang="en-US" dirty="0"/>
              <a:t>Feed-forward versus recurrent network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Various types of </a:t>
            </a:r>
            <a:br>
              <a:rPr lang="en-US" altLang="en-US" dirty="0"/>
            </a:br>
            <a:r>
              <a:rPr lang="en-US" altLang="en-US" dirty="0"/>
              <a:t>activation functions (f)</a:t>
            </a:r>
          </a:p>
          <a:p>
            <a:pPr lvl="1"/>
            <a:endParaRPr lang="en-US" altLang="en-US" dirty="0"/>
          </a:p>
        </p:txBody>
      </p:sp>
      <p:graphicFrame>
        <p:nvGraphicFramePr>
          <p:cNvPr id="7172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066800" y="4957763"/>
          <a:ext cx="24034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Equation" r:id="rId3" imgW="990360" imgH="342720" progId="Equation.3">
                  <p:embed/>
                </p:oleObj>
              </mc:Choice>
              <mc:Fallback>
                <p:oleObj name="Equation" r:id="rId3" imgW="990360" imgH="3427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957763"/>
                        <a:ext cx="240347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3" name="Picture 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3262313"/>
            <a:ext cx="4083050" cy="30622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Multilayer Neural Network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Hidden layers</a:t>
            </a:r>
          </a:p>
          <a:p>
            <a:pPr lvl="1"/>
            <a:r>
              <a:rPr lang="en-US" altLang="en-US" dirty="0"/>
              <a:t>intermediary layers between input &amp; output layers</a:t>
            </a:r>
          </a:p>
          <a:p>
            <a:pPr marL="0" indent="0">
              <a:buNone/>
            </a:pPr>
            <a:endParaRPr lang="en-US" altLang="en-US"/>
          </a:p>
          <a:p>
            <a:pPr lvl="1"/>
            <a:endParaRPr lang="en-US" altLang="en-US" dirty="0"/>
          </a:p>
          <a:p>
            <a:r>
              <a:rPr lang="en-US" altLang="en-US" dirty="0"/>
              <a:t>More general activation functions (sigmoid, linear, </a:t>
            </a:r>
            <a:r>
              <a:rPr lang="en-US" altLang="en-US" dirty="0" err="1"/>
              <a:t>etc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Neural Network Terminology</a:t>
            </a:r>
          </a:p>
        </p:txBody>
      </p:sp>
      <p:sp>
        <p:nvSpPr>
          <p:cNvPr id="2764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3999" cy="5257800"/>
          </a:xfrm>
        </p:spPr>
        <p:txBody>
          <a:bodyPr/>
          <a:lstStyle/>
          <a:p>
            <a:r>
              <a:rPr lang="en-US" altLang="en-US" sz="1900" dirty="0"/>
              <a:t>A neural network is composed of a number of </a:t>
            </a:r>
            <a:r>
              <a:rPr lang="en-US" altLang="en-US" sz="1900" b="1" dirty="0"/>
              <a:t>units</a:t>
            </a:r>
            <a:r>
              <a:rPr lang="en-US" altLang="en-US" sz="1900" dirty="0"/>
              <a:t> (nodes) that are connected by </a:t>
            </a:r>
            <a:r>
              <a:rPr lang="en-US" altLang="en-US" sz="1900" b="1" dirty="0"/>
              <a:t>links. </a:t>
            </a:r>
            <a:r>
              <a:rPr lang="en-US" altLang="en-US" sz="1900" dirty="0"/>
              <a:t>Each link has a </a:t>
            </a:r>
            <a:r>
              <a:rPr lang="en-US" altLang="en-US" sz="1900" b="1" dirty="0"/>
              <a:t>weight</a:t>
            </a:r>
            <a:r>
              <a:rPr lang="en-US" altLang="en-US" sz="1900" dirty="0"/>
              <a:t> associated with it. </a:t>
            </a:r>
            <a:r>
              <a:rPr lang="en-US" altLang="en-US" sz="1900" dirty="0" smtClean="0"/>
              <a:t>Nodes have </a:t>
            </a:r>
            <a:r>
              <a:rPr lang="en-US" altLang="en-US" sz="1900" b="1" dirty="0" smtClean="0"/>
              <a:t>biases </a:t>
            </a:r>
            <a:r>
              <a:rPr lang="en-US" altLang="en-US" sz="1900" dirty="0" smtClean="0"/>
              <a:t>associated with them. Each </a:t>
            </a:r>
            <a:r>
              <a:rPr lang="en-US" altLang="en-US" sz="1900" dirty="0"/>
              <a:t>unit has an </a:t>
            </a:r>
            <a:r>
              <a:rPr lang="en-US" altLang="en-US" sz="1900" b="1" dirty="0"/>
              <a:t>activation level </a:t>
            </a:r>
            <a:r>
              <a:rPr lang="en-US" altLang="en-US" sz="1900" dirty="0"/>
              <a:t>and a means to compute the activation level at the next step in time.</a:t>
            </a:r>
          </a:p>
          <a:p>
            <a:r>
              <a:rPr lang="en-US" altLang="en-US" sz="1900" dirty="0"/>
              <a:t>Most neural networks are decomposed of a linear component called </a:t>
            </a:r>
            <a:r>
              <a:rPr lang="en-US" altLang="en-US" sz="1900" b="1" dirty="0"/>
              <a:t>input function</a:t>
            </a:r>
            <a:r>
              <a:rPr lang="en-US" altLang="en-US" sz="1900" dirty="0"/>
              <a:t>, and a non-linear component call </a:t>
            </a:r>
            <a:r>
              <a:rPr lang="en-US" altLang="en-US" sz="1900" b="1" dirty="0"/>
              <a:t>activation function</a:t>
            </a:r>
            <a:r>
              <a:rPr lang="en-US" altLang="en-US" sz="1900" dirty="0"/>
              <a:t>. Popular activation functions include: </a:t>
            </a:r>
            <a:r>
              <a:rPr lang="en-US" altLang="en-US" sz="1900" dirty="0" err="1" smtClean="0"/>
              <a:t>relu</a:t>
            </a:r>
            <a:r>
              <a:rPr lang="en-US" altLang="en-US" sz="1900" dirty="0" smtClean="0"/>
              <a:t>, </a:t>
            </a:r>
            <a:r>
              <a:rPr lang="en-US" altLang="en-US" sz="1900" dirty="0"/>
              <a:t>sign-function, and sigmoid function.</a:t>
            </a:r>
          </a:p>
          <a:p>
            <a:r>
              <a:rPr lang="en-US" altLang="en-US" sz="1900" dirty="0"/>
              <a:t>The </a:t>
            </a:r>
            <a:r>
              <a:rPr lang="en-US" altLang="en-US" sz="1900" b="1" dirty="0"/>
              <a:t>architecture</a:t>
            </a:r>
            <a:r>
              <a:rPr lang="en-US" altLang="en-US" sz="1900" dirty="0"/>
              <a:t> of a neural network determines how units are connected and what activation function are used for the network computations. Architectures are subdivided into </a:t>
            </a:r>
            <a:r>
              <a:rPr lang="en-US" altLang="en-US" sz="1900" b="1" dirty="0"/>
              <a:t>feed-forward</a:t>
            </a:r>
            <a:r>
              <a:rPr lang="en-US" altLang="en-US" sz="1900" dirty="0"/>
              <a:t> and </a:t>
            </a:r>
            <a:r>
              <a:rPr lang="en-US" altLang="en-US" sz="1900" b="1" dirty="0"/>
              <a:t>recurrent networks</a:t>
            </a:r>
            <a:r>
              <a:rPr lang="en-US" altLang="en-US" sz="1900" dirty="0"/>
              <a:t>. Moreover, </a:t>
            </a:r>
            <a:r>
              <a:rPr lang="en-US" altLang="en-US" sz="1900" b="1" dirty="0"/>
              <a:t>single layer</a:t>
            </a:r>
            <a:r>
              <a:rPr lang="en-US" altLang="en-US" sz="1900" dirty="0"/>
              <a:t> and </a:t>
            </a:r>
            <a:r>
              <a:rPr lang="en-US" altLang="en-US" sz="1900" b="1" dirty="0"/>
              <a:t>multi-layer</a:t>
            </a:r>
            <a:r>
              <a:rPr lang="en-US" altLang="en-US" sz="1900" dirty="0"/>
              <a:t> neural networks (that contain </a:t>
            </a:r>
            <a:r>
              <a:rPr lang="en-US" altLang="en-US" sz="1900" b="1" dirty="0"/>
              <a:t>hidden units</a:t>
            </a:r>
            <a:r>
              <a:rPr lang="en-US" altLang="en-US" sz="1900" dirty="0"/>
              <a:t>) are distinguished.</a:t>
            </a:r>
          </a:p>
          <a:p>
            <a:r>
              <a:rPr lang="en-US" altLang="en-US" sz="1900" b="1" dirty="0"/>
              <a:t>Learning in the context of neural networks</a:t>
            </a:r>
            <a:r>
              <a:rPr lang="en-US" altLang="en-US" sz="1900" dirty="0"/>
              <a:t> centers on finding “good” </a:t>
            </a:r>
            <a:r>
              <a:rPr lang="en-US" altLang="en-US" sz="1900" dirty="0" smtClean="0"/>
              <a:t>weights (and biases) </a:t>
            </a:r>
            <a:r>
              <a:rPr lang="en-US" altLang="en-US" sz="1900" dirty="0"/>
              <a:t>for a given architecture so that the error in performing a particular task is minimized. Most approaches center on learning a function from a set of training examples, and use hill-climbing and steepest decent hill-climbing approaches to find the best values for the weights. </a:t>
            </a:r>
          </a:p>
          <a:p>
            <a:pPr>
              <a:buFont typeface="Wingdings" pitchFamily="2" charset="2"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6470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 Structure of ANN</a:t>
            </a:r>
          </a:p>
        </p:txBody>
      </p:sp>
      <p:graphicFrame>
        <p:nvGraphicFramePr>
          <p:cNvPr id="6147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0" y="1981200"/>
          <a:ext cx="4419600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3" name="Visio" r:id="rId3" imgW="7962595" imgH="4433250" progId="Visio.Drawing.11">
                  <p:embed/>
                </p:oleObj>
              </mc:Choice>
              <mc:Fallback>
                <p:oleObj name="Visio" r:id="rId3" imgW="7962595" imgH="443325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81200"/>
                        <a:ext cx="4419600" cy="246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1143000"/>
          <a:ext cx="390525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4" name="Visio" r:id="rId5" imgW="5417922" imgH="6555254" progId="Visio.Drawing.6">
                  <p:embed/>
                </p:oleObj>
              </mc:Choice>
              <mc:Fallback>
                <p:oleObj name="Visio" r:id="rId5" imgW="5417922" imgH="6555254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390525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34000" y="4800600"/>
            <a:ext cx="3505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/>
              <a:t>Training ANN means learning the weights of the neurons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3429000" y="3886200"/>
            <a:ext cx="2743200" cy="685800"/>
          </a:xfrm>
          <a:prstGeom prst="curvedUpArrow">
            <a:avLst>
              <a:gd name="adj1" fmla="val 44296"/>
              <a:gd name="adj2" fmla="val 124296"/>
              <a:gd name="adj3" fmla="val 3729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54772784"/>
              </p:ext>
            </p:extLst>
          </p:nvPr>
        </p:nvGraphicFramePr>
        <p:xfrm>
          <a:off x="6248400" y="5562600"/>
          <a:ext cx="24034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5" name="Equation" r:id="rId7" imgW="990170" imgH="342751" progId="Equation.3">
                  <p:embed/>
                </p:oleObj>
              </mc:Choice>
              <mc:Fallback>
                <p:oleObj name="Equation" r:id="rId7" imgW="990170" imgH="342751" progId="Equation.3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562600"/>
                        <a:ext cx="240347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146477451</TotalTime>
  <Pages>3</Pages>
  <Words>1461</Words>
  <Application>Microsoft Office PowerPoint</Application>
  <PresentationFormat>On-screen Show (4:3)</PresentationFormat>
  <Paragraphs>286</Paragraphs>
  <Slides>27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40" baseType="lpstr">
      <vt:lpstr>Arial</vt:lpstr>
      <vt:lpstr>Arial Narrow</vt:lpstr>
      <vt:lpstr>Lucida Handwriting</vt:lpstr>
      <vt:lpstr>medium-content-serif-font</vt:lpstr>
      <vt:lpstr>Monotype Sorts</vt:lpstr>
      <vt:lpstr>Symbol</vt:lpstr>
      <vt:lpstr>Tahoma</vt:lpstr>
      <vt:lpstr>Times New Roman</vt:lpstr>
      <vt:lpstr>Verdana</vt:lpstr>
      <vt:lpstr>Wingdings</vt:lpstr>
      <vt:lpstr>LC.BRev.FY97</vt:lpstr>
      <vt:lpstr>Visio</vt:lpstr>
      <vt:lpstr>Equation</vt:lpstr>
      <vt:lpstr>COSC 3337 NN Lecture(s) Organization</vt:lpstr>
      <vt:lpstr>Neural Networks </vt:lpstr>
      <vt:lpstr>Artificial Neural Networks (ANN)</vt:lpstr>
      <vt:lpstr>Artificial Neural Networks (ANN)</vt:lpstr>
      <vt:lpstr>Artificial Neural Networks (ANN)</vt:lpstr>
      <vt:lpstr>Artificial Neural Networks (ANN)</vt:lpstr>
      <vt:lpstr>Multilayer Neural Network</vt:lpstr>
      <vt:lpstr>Neural Network Terminology</vt:lpstr>
      <vt:lpstr>General Structure of ANN</vt:lpstr>
      <vt:lpstr>Gradient Descent for Multilayer NN</vt:lpstr>
      <vt:lpstr>NN Comp.</vt:lpstr>
      <vt:lpstr>Neural Network Learning ---Mostly Steepest Descent Hill Climbing on a Differentiable Error Function</vt:lpstr>
      <vt:lpstr>Error Function Gradient based on 2 Weights</vt:lpstr>
      <vt:lpstr>Learning Multi-layer Neural Network</vt:lpstr>
      <vt:lpstr>Back Propagation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Updating Weights in Neural Networks</vt:lpstr>
      <vt:lpstr>Back Propagation Formula Example</vt:lpstr>
      <vt:lpstr>Example BP</vt:lpstr>
      <vt:lpstr>Example BP</vt:lpstr>
      <vt:lpstr>Another Video on Weight Learning </vt:lpstr>
      <vt:lpstr>Design Issues in ANN</vt:lpstr>
      <vt:lpstr>Characteristics of ANN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ceick</cp:lastModifiedBy>
  <cp:revision>419</cp:revision>
  <cp:lastPrinted>2019-03-04T19:43:33Z</cp:lastPrinted>
  <dcterms:created xsi:type="dcterms:W3CDTF">1998-03-18T13:44:31Z</dcterms:created>
  <dcterms:modified xsi:type="dcterms:W3CDTF">2021-09-28T15:51:00Z</dcterms:modified>
</cp:coreProperties>
</file>