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1156" r:id="rId4"/>
    <p:sldId id="294" r:id="rId5"/>
    <p:sldId id="293" r:id="rId6"/>
    <p:sldId id="1154" r:id="rId7"/>
    <p:sldId id="1155" r:id="rId8"/>
    <p:sldId id="274" r:id="rId9"/>
    <p:sldId id="292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4660"/>
  </p:normalViewPr>
  <p:slideViewPr>
    <p:cSldViewPr>
      <p:cViewPr varScale="1">
        <p:scale>
          <a:sx n="86" d="100"/>
          <a:sy n="86" d="100"/>
        </p:scale>
        <p:origin x="97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C68312-AFED-465E-A4EA-8F5953491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12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826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826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r">
              <a:defRPr sz="1200"/>
            </a:lvl1pPr>
          </a:lstStyle>
          <a:p>
            <a:fld id="{71408771-1821-4C39-B6D2-BE02A12154E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7" tIns="46429" rIns="92857" bIns="464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4144"/>
            <a:ext cx="5608320" cy="3660808"/>
          </a:xfrm>
          <a:prstGeom prst="rect">
            <a:avLst/>
          </a:prstGeom>
        </p:spPr>
        <p:txBody>
          <a:bodyPr vert="horz" lIns="92857" tIns="46429" rIns="92857" bIns="464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5"/>
            <a:ext cx="3037840" cy="466826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575"/>
            <a:ext cx="3037840" cy="466826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r">
              <a:defRPr sz="1200"/>
            </a:lvl1pPr>
          </a:lstStyle>
          <a:p>
            <a:fld id="{4808E49A-A275-4F42-BC10-0148C666B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9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8E49A-A275-4F42-BC10-0148C666BD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8E49A-A275-4F42-BC10-0148C666BD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8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" name="Line 26"/>
          <p:cNvSpPr>
            <a:spLocks noChangeShapeType="1"/>
          </p:cNvSpPr>
          <p:nvPr userDrawn="1"/>
        </p:nvSpPr>
        <p:spPr bwMode="auto">
          <a:xfrm>
            <a:off x="381000" y="1600200"/>
            <a:ext cx="845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5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0FD-ED0F-4C67-A78A-A80D168C7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6B108-522E-494B-8097-412E2714D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2DED5-8CF2-4AE1-A8C1-506BF78E3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4139-5748-4B79-A511-6F07C4C06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DB52-95A4-47B3-BAB3-1A95B7D64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6009-718C-418B-8E97-F34DDA905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234A7-48C0-4898-82EF-CEDA4C3E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F521E-DD12-4484-99AA-065FF78E3A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BDA2-10D3-45F7-8209-DB2C5EDC8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83342-C452-4A19-AA9D-92B7AC2E4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26F34-66D4-4C71-B3C2-EF4BF137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AE8D6-8492-42AC-9B87-B55C8E064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82647-9CDE-4CBF-A288-A1F752A5F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BF57-AAEA-4148-B87C-0C31A9E5C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85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85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85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85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43F521E-DD12-4484-99AA-065FF78E3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>
            <a:off x="381000" y="1600200"/>
            <a:ext cx="845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571" name="Line 27"/>
          <p:cNvSpPr>
            <a:spLocks noChangeShapeType="1"/>
          </p:cNvSpPr>
          <p:nvPr userDrawn="1"/>
        </p:nvSpPr>
        <p:spPr bwMode="auto">
          <a:xfrm>
            <a:off x="381000" y="1600200"/>
            <a:ext cx="845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6" r:id="rId2"/>
    <p:sldLayoutId id="2147483739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ltivariate_kernel_density_estim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pages.stat.wisc.edu/~mchung/teaching/MIA/reading/diffusion.gaussian.kernel.pdf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924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Non-Parametric</a:t>
            </a:r>
            <a:br>
              <a:rPr lang="en-US" dirty="0"/>
            </a:br>
            <a:r>
              <a:rPr lang="en-US" dirty="0"/>
              <a:t>Density Functions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Christoph</a:t>
            </a:r>
            <a:r>
              <a:rPr lang="en-US" dirty="0"/>
              <a:t> F. </a:t>
            </a:r>
            <a:r>
              <a:rPr lang="en-US" dirty="0" err="1"/>
              <a:t>Eick</a:t>
            </a:r>
            <a:endParaRPr lang="en-US" dirty="0"/>
          </a:p>
          <a:p>
            <a:pPr eaLnBrk="1" hangingPunct="1">
              <a:defRPr/>
            </a:pPr>
            <a:r>
              <a:rPr lang="en-US"/>
              <a:t>Last updated </a:t>
            </a:r>
            <a:r>
              <a:rPr lang="en-US" dirty="0"/>
              <a:t>11/1/23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905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Influence Functions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The influence function of a data object              is a function</a:t>
            </a:r>
            <a:r>
              <a:rPr lang="en-US" sz="2800" i="1" dirty="0"/>
              <a:t> </a:t>
            </a:r>
            <a:r>
              <a:rPr lang="en-US" sz="2800" i="1" dirty="0" err="1"/>
              <a:t>f</a:t>
            </a:r>
            <a:r>
              <a:rPr lang="en-US" sz="2800" i="1" baseline="-25000" dirty="0" err="1"/>
              <a:t>B</a:t>
            </a:r>
            <a:r>
              <a:rPr lang="en-US" sz="2800" i="1" baseline="30000" dirty="0" err="1"/>
              <a:t>y</a:t>
            </a:r>
            <a:r>
              <a:rPr lang="en-US" sz="2800" i="1" dirty="0"/>
              <a:t> : </a:t>
            </a:r>
            <a:r>
              <a:rPr lang="en-US" sz="2800" i="1" dirty="0" err="1"/>
              <a:t>F</a:t>
            </a:r>
            <a:r>
              <a:rPr lang="en-US" sz="2800" i="1" baseline="30000" dirty="0" err="1"/>
              <a:t>d</a:t>
            </a:r>
            <a:r>
              <a:rPr lang="en-US" sz="2800" i="1" baseline="-25000" dirty="0"/>
              <a:t> </a:t>
            </a:r>
            <a:r>
              <a:rPr lang="en-US" sz="2800" i="1" dirty="0"/>
              <a:t>→ R</a:t>
            </a:r>
            <a:r>
              <a:rPr lang="en-US" sz="2800" i="1" baseline="-25000" dirty="0"/>
              <a:t>0</a:t>
            </a:r>
            <a:r>
              <a:rPr lang="en-US" sz="2800" i="1" baseline="30000" dirty="0"/>
              <a:t>+</a:t>
            </a:r>
            <a:r>
              <a:rPr lang="en-US" sz="2800" i="1" dirty="0"/>
              <a:t> which is defined in terms of a basic influence function </a:t>
            </a:r>
            <a:r>
              <a:rPr lang="en-US" sz="2800" i="1" dirty="0" err="1"/>
              <a:t>f</a:t>
            </a:r>
            <a:r>
              <a:rPr lang="en-US" sz="2800" i="1" baseline="-25000" dirty="0" err="1"/>
              <a:t>B</a:t>
            </a:r>
            <a:r>
              <a:rPr lang="en-US" sz="2800" i="1" dirty="0"/>
              <a:t> </a:t>
            </a: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Examples of basic influence functions are: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800" dirty="0"/>
          </a:p>
        </p:txBody>
      </p:sp>
      <p:pic>
        <p:nvPicPr>
          <p:cNvPr id="1031" name="Picture 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3048000"/>
            <a:ext cx="2895600" cy="674688"/>
          </a:xfrm>
          <a:noFill/>
        </p:spPr>
      </p:pic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049844"/>
              </p:ext>
            </p:extLst>
          </p:nvPr>
        </p:nvGraphicFramePr>
        <p:xfrm>
          <a:off x="762000" y="4953000"/>
          <a:ext cx="3276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71520" imgH="583920" progId="Equation.3">
                  <p:embed/>
                </p:oleObj>
              </mc:Choice>
              <mc:Fallback>
                <p:oleObj name="Equation" r:id="rId3" imgW="2171520" imgH="5839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53000"/>
                        <a:ext cx="3276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20"/>
          <p:cNvGraphicFramePr>
            <a:graphicFrameLocks noChangeAspect="1"/>
          </p:cNvGraphicFramePr>
          <p:nvPr/>
        </p:nvGraphicFramePr>
        <p:xfrm>
          <a:off x="4572000" y="5105400"/>
          <a:ext cx="251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18960" imgH="419040" progId="Equation.3">
                  <p:embed/>
                </p:oleObj>
              </mc:Choice>
              <mc:Fallback>
                <p:oleObj name="Equation" r:id="rId5" imgW="121896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05400"/>
                        <a:ext cx="2514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9"/>
          <p:cNvGraphicFramePr>
            <a:graphicFrameLocks noChangeAspect="1"/>
          </p:cNvGraphicFramePr>
          <p:nvPr/>
        </p:nvGraphicFramePr>
        <p:xfrm>
          <a:off x="6400800" y="1676400"/>
          <a:ext cx="1143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200" imgH="228600" progId="Equation.3">
                  <p:embed/>
                </p:oleObj>
              </mc:Choice>
              <mc:Fallback>
                <p:oleObj name="Equation" r:id="rId7" imgW="45720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76400"/>
                        <a:ext cx="11430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81400" y="495300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&gt;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905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News November 9, 2023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endParaRPr lang="en-US" sz="2800" dirty="0"/>
          </a:p>
          <a:p>
            <a:pPr eaLnBrk="1" hangingPunct="1">
              <a:spcBef>
                <a:spcPts val="100"/>
              </a:spcBef>
              <a:defRPr/>
            </a:pPr>
            <a:r>
              <a:rPr lang="en-US" sz="2600" dirty="0"/>
              <a:t>Average of Task2 was 35.9/45 points (about 80%) </a:t>
            </a:r>
          </a:p>
          <a:p>
            <a:pPr eaLnBrk="1" hangingPunct="1">
              <a:spcBef>
                <a:spcPts val="100"/>
              </a:spcBef>
              <a:defRPr/>
            </a:pPr>
            <a:r>
              <a:rPr lang="en-US" sz="2600" dirty="0"/>
              <a:t>Midterm2 Exam on Tu., Nov. 14 in SW101 at 11:30---same time and same place.</a:t>
            </a:r>
          </a:p>
          <a:p>
            <a:pPr eaLnBrk="1" hangingPunct="1">
              <a:spcBef>
                <a:spcPts val="100"/>
              </a:spcBef>
              <a:defRPr/>
            </a:pPr>
            <a:r>
              <a:rPr lang="en-US" sz="2600" dirty="0"/>
              <a:t>Group Project is due Sa., November 11!</a:t>
            </a:r>
          </a:p>
          <a:p>
            <a:pPr eaLnBrk="1" hangingPunct="1">
              <a:spcBef>
                <a:spcPts val="100"/>
              </a:spcBef>
              <a:defRPr/>
            </a:pPr>
            <a:r>
              <a:rPr lang="en-US" sz="2600" dirty="0">
                <a:highlight>
                  <a:srgbClr val="FFFF00"/>
                </a:highlight>
              </a:rPr>
              <a:t>Data Science Showcase December 1, 2023</a:t>
            </a:r>
          </a:p>
          <a:p>
            <a:pPr eaLnBrk="1" hangingPunct="1">
              <a:spcBef>
                <a:spcPts val="100"/>
              </a:spcBef>
              <a:defRPr/>
            </a:pPr>
            <a:r>
              <a:rPr lang="en-US" sz="2600" dirty="0"/>
              <a:t>Today’s Program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2600" dirty="0"/>
              <a:t>Review and a little more about NPDE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2600" dirty="0"/>
              <a:t>Continue watching video about Autoencoders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2600" dirty="0"/>
              <a:t>GHC presentation group L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2600" dirty="0"/>
              <a:t>Review for the Midterm2 Exam </a:t>
            </a:r>
          </a:p>
          <a:p>
            <a:pPr eaLnBrk="1" hangingPunct="1">
              <a:spcBef>
                <a:spcPts val="100"/>
              </a:spcBef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800" dirty="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3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477000"/>
            <a:ext cx="1905000" cy="381000"/>
          </a:xfrm>
          <a:noFill/>
        </p:spPr>
        <p:txBody>
          <a:bodyPr/>
          <a:lstStyle/>
          <a:p>
            <a:fld id="{8D4DC3FA-F2B5-46CF-9C3B-D3350F1417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eaLnBrk="1" hangingPunct="1"/>
            <a:r>
              <a:rPr lang="en-US" sz="3200" dirty="0"/>
              <a:t>Key Idea: Kernel Density Estimation 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17525" y="1571625"/>
            <a:ext cx="862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D={x1,x2,x3,x4}</a:t>
            </a:r>
          </a:p>
          <a:p>
            <a:r>
              <a:rPr lang="en-US" dirty="0" err="1"/>
              <a:t>f</a:t>
            </a:r>
            <a:r>
              <a:rPr lang="en-US" baseline="30000" dirty="0" err="1"/>
              <a:t>D</a:t>
            </a:r>
            <a:r>
              <a:rPr lang="en-US" baseline="-25000" dirty="0" err="1"/>
              <a:t>Gaussian</a:t>
            </a:r>
            <a:r>
              <a:rPr lang="en-US" dirty="0"/>
              <a:t>(x)= influence(x1,x) + influence(x2,x) + </a:t>
            </a:r>
          </a:p>
          <a:p>
            <a:r>
              <a:rPr lang="en-US" dirty="0"/>
              <a:t>influence(x3,x) + influence(x4)= 0.04+0.06+0.08+0.6=0.78</a:t>
            </a:r>
            <a:endParaRPr lang="en-US" baseline="30000" dirty="0"/>
          </a:p>
          <a:p>
            <a:endParaRPr lang="en-US" dirty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431925" y="38433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x1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660525" y="50625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x2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2727325" y="41481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x3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241925" y="51387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x4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4724400" y="5486400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 flipV="1">
            <a:off x="49530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H="1" flipV="1">
            <a:off x="3048000" y="4495800"/>
            <a:ext cx="19050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 flipH="1" flipV="1">
            <a:off x="2057400" y="5334000"/>
            <a:ext cx="2895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 flipH="1" flipV="1">
            <a:off x="1752600" y="4191000"/>
            <a:ext cx="32004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5165725" y="54927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0.6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260725" y="439896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0.08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2362200" y="5410200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0.06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1889125" y="424656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0.04</a:t>
            </a: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1660525" y="4529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>
            <a:off x="457200" y="6096000"/>
            <a:ext cx="839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C6600"/>
                </a:solidFill>
              </a:rPr>
              <a:t>Remark</a:t>
            </a:r>
            <a:r>
              <a:rPr lang="en-US" sz="1800"/>
              <a:t>: the density value of y would be larger than the one for 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799"/>
            <a:ext cx="8229600" cy="735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Notations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O={o</a:t>
            </a:r>
            <a:r>
              <a:rPr lang="en-US" sz="2800" baseline="-25000" dirty="0"/>
              <a:t>1</a:t>
            </a:r>
            <a:r>
              <a:rPr lang="en-US" sz="2800" dirty="0"/>
              <a:t>,…,o</a:t>
            </a:r>
            <a:r>
              <a:rPr lang="en-US" sz="2800" baseline="-25000" dirty="0"/>
              <a:t>n</a:t>
            </a:r>
            <a:r>
              <a:rPr lang="en-US" sz="2800" dirty="0"/>
              <a:t>} is a dataset whose density has to be measured</a:t>
            </a:r>
          </a:p>
          <a:p>
            <a:pPr eaLnBrk="1" hangingPunct="1">
              <a:defRPr/>
            </a:pPr>
            <a:r>
              <a:rPr lang="en-US" sz="2800" dirty="0">
                <a:cs typeface="Times New Roman" pitchFamily="18" charset="0"/>
              </a:rPr>
              <a:t>r is the dimensionality of O</a:t>
            </a:r>
          </a:p>
          <a:p>
            <a:pPr eaLnBrk="1" hangingPunct="1">
              <a:defRPr/>
            </a:pPr>
            <a:r>
              <a:rPr lang="en-US" sz="2800" dirty="0">
                <a:cs typeface="Times New Roman" pitchFamily="18" charset="0"/>
              </a:rPr>
              <a:t>n is the number of objects in O</a:t>
            </a:r>
          </a:p>
          <a:p>
            <a:pPr eaLnBrk="1" hangingPunct="1">
              <a:defRPr/>
            </a:pPr>
            <a:r>
              <a:rPr lang="en-US" sz="2800" i="1" dirty="0"/>
              <a:t>d: </a:t>
            </a:r>
            <a:r>
              <a:rPr lang="en-US" sz="2800" i="1" dirty="0" err="1"/>
              <a:t>F</a:t>
            </a:r>
            <a:r>
              <a:rPr lang="en-US" sz="2800" i="1" baseline="30000" dirty="0" err="1"/>
              <a:t>r</a:t>
            </a:r>
            <a:r>
              <a:rPr lang="en-US" sz="2800" i="1" dirty="0" err="1"/>
              <a:t>X</a:t>
            </a:r>
            <a:r>
              <a:rPr lang="en-US" sz="2800" i="1" dirty="0">
                <a:cs typeface="Times New Roman" pitchFamily="18" charset="0"/>
              </a:rPr>
              <a:t> </a:t>
            </a:r>
            <a:r>
              <a:rPr lang="en-US" sz="2800" i="1" dirty="0"/>
              <a:t>F</a:t>
            </a:r>
            <a:r>
              <a:rPr lang="en-US" sz="2800" i="1" baseline="30000" dirty="0"/>
              <a:t>r</a:t>
            </a:r>
            <a:r>
              <a:rPr lang="en-US" sz="2800" i="1" dirty="0">
                <a:cs typeface="Times New Roman" pitchFamily="18" charset="0"/>
              </a:rPr>
              <a:t>→ R</a:t>
            </a:r>
            <a:r>
              <a:rPr lang="en-US" sz="2800" i="1" baseline="-25000" dirty="0">
                <a:cs typeface="Times New Roman" pitchFamily="18" charset="0"/>
              </a:rPr>
              <a:t>0</a:t>
            </a:r>
            <a:r>
              <a:rPr lang="en-US" sz="2800" i="1" baseline="30000" dirty="0">
                <a:cs typeface="Times New Roman" pitchFamily="18" charset="0"/>
              </a:rPr>
              <a:t>+</a:t>
            </a:r>
            <a:r>
              <a:rPr lang="en-US" sz="2800" baseline="30000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is a distance function for the objects in O; d is assumed to be Euclidian distance unless specified otherwise</a:t>
            </a:r>
          </a:p>
          <a:p>
            <a:pPr eaLnBrk="1" hangingPunct="1">
              <a:defRPr/>
            </a:pPr>
            <a:r>
              <a:rPr lang="en-US" sz="2800" dirty="0" err="1">
                <a:cs typeface="Times New Roman" pitchFamily="18" charset="0"/>
              </a:rPr>
              <a:t>d</a:t>
            </a:r>
            <a:r>
              <a:rPr lang="en-US" sz="2800" baseline="-25000" dirty="0" err="1">
                <a:cs typeface="Times New Roman" pitchFamily="18" charset="0"/>
              </a:rPr>
              <a:t>k</a:t>
            </a:r>
            <a:r>
              <a:rPr lang="en-US" sz="2800" dirty="0">
                <a:cs typeface="Times New Roman" pitchFamily="18" charset="0"/>
              </a:rPr>
              <a:t>(x) is the distance of x its k-nearest neighbor in O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Gaussian Kernel Density Estimation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Density functions </a:t>
            </a:r>
            <a:r>
              <a:rPr lang="en-US" sz="2400" dirty="0" err="1"/>
              <a:t>f</a:t>
            </a:r>
            <a:r>
              <a:rPr lang="en-US" sz="2400" baseline="-25000" dirty="0" err="1"/>
              <a:t>B</a:t>
            </a:r>
            <a:r>
              <a:rPr lang="en-US" sz="2400" dirty="0"/>
              <a:t>: defined as the sum of the influence functions of all data points. Given </a:t>
            </a:r>
            <a:r>
              <a:rPr lang="en-US" sz="2400" i="1" dirty="0"/>
              <a:t>N</a:t>
            </a:r>
            <a:r>
              <a:rPr lang="en-US" sz="2400" dirty="0"/>
              <a:t> data objects, </a:t>
            </a:r>
            <a:r>
              <a:rPr lang="en-US" sz="2400" i="1" dirty="0"/>
              <a:t>O={o</a:t>
            </a:r>
            <a:r>
              <a:rPr lang="en-US" sz="2400" i="1" baseline="-25000" dirty="0"/>
              <a:t>1</a:t>
            </a:r>
            <a:r>
              <a:rPr lang="en-US" sz="2400" i="1" dirty="0"/>
              <a:t>,…, o</a:t>
            </a:r>
            <a:r>
              <a:rPr lang="en-US" sz="2400" i="1" baseline="-25000" dirty="0"/>
              <a:t>n</a:t>
            </a:r>
            <a:r>
              <a:rPr lang="en-US" sz="2400" i="1" dirty="0"/>
              <a:t>}</a:t>
            </a:r>
            <a:r>
              <a:rPr lang="en-US" sz="2400" dirty="0"/>
              <a:t> the density function is defined as—normalized version: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Non-Normalized Version: 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Example:  Gaussian Kernel Non-parametric Density Function f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804863" y="2895600"/>
          <a:ext cx="672306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70000" imgH="368280" progId="Equation.3">
                  <p:embed/>
                </p:oleObj>
              </mc:Choice>
              <mc:Fallback>
                <p:oleObj name="Equation" r:id="rId2" imgW="2070000" imgH="368280" progId="Equation.3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2895600"/>
                        <a:ext cx="6723062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5200287"/>
          <a:ext cx="4036023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47560" imgH="444240" progId="Equation.3">
                  <p:embed/>
                </p:oleObj>
              </mc:Choice>
              <mc:Fallback>
                <p:oleObj name="Equation" r:id="rId4" imgW="1447560" imgH="444240" progId="Equation.3">
                  <p:embed/>
                  <p:pic>
                    <p:nvPicPr>
                      <p:cNvPr id="205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200287"/>
                        <a:ext cx="4036023" cy="1238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4"/>
          <p:cNvGraphicFramePr>
            <a:graphicFrameLocks noChangeAspect="1"/>
          </p:cNvGraphicFramePr>
          <p:nvPr/>
        </p:nvGraphicFramePr>
        <p:xfrm>
          <a:off x="612775" y="4191000"/>
          <a:ext cx="3959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8960" imgH="368280" progId="Equation.3">
                  <p:embed/>
                </p:oleObj>
              </mc:Choice>
              <mc:Fallback>
                <p:oleObj name="Equation" r:id="rId6" imgW="1218960" imgH="368280" progId="Equation.3">
                  <p:embed/>
                  <p:pic>
                    <p:nvPicPr>
                      <p:cNvPr id="205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4191000"/>
                        <a:ext cx="39592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6553200"/>
            <a:ext cx="7184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Remark: </a:t>
            </a:r>
            <a:r>
              <a:rPr lang="en-US" dirty="0">
                <a:sym typeface="Symbol"/>
              </a:rPr>
              <a:t> is called kernel or bandwidth; named h in some textbooks!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51A73E-6A57-4B1E-AC1D-47E74CA1661F}"/>
              </a:ext>
            </a:extLst>
          </p:cNvPr>
          <p:cNvSpPr/>
          <p:nvPr/>
        </p:nvSpPr>
        <p:spPr bwMode="auto">
          <a:xfrm>
            <a:off x="3998856" y="5724525"/>
            <a:ext cx="496944" cy="415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9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2D Gaussian Kernel Function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4048" y="1600200"/>
            <a:ext cx="8831352" cy="4530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/>
              <a:t>Let O be a 2D dataset containing n pairs of numbers 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2D Gaussian Kernel: </a:t>
            </a:r>
            <a:r>
              <a:rPr lang="en-US" sz="2800" dirty="0"/>
              <a:t>G</a:t>
            </a:r>
            <a:r>
              <a:rPr lang="en-US" sz="2800" baseline="-25000" dirty="0"/>
              <a:t>2D</a:t>
            </a:r>
            <a:r>
              <a:rPr lang="en-US" sz="2800" dirty="0"/>
              <a:t>(</a:t>
            </a:r>
            <a:r>
              <a:rPr lang="en-US" sz="2800" dirty="0" err="1"/>
              <a:t>x,y</a:t>
            </a:r>
            <a:r>
              <a:rPr lang="en-US" sz="2800" dirty="0"/>
              <a:t>,</a:t>
            </a:r>
            <a:r>
              <a:rPr lang="en-US" sz="2800" dirty="0">
                <a:sym typeface="Symbol" panose="05050102010706020507" pitchFamily="18" charset="2"/>
              </a:rPr>
              <a:t>)= (1/(2</a:t>
            </a:r>
            <a:r>
              <a:rPr 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sz="2800" dirty="0">
                <a:sym typeface="Symbol" panose="05050102010706020507" pitchFamily="18" charset="2"/>
              </a:rPr>
              <a:t>**2))</a:t>
            </a:r>
            <a:r>
              <a:rPr 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sz="2800" dirty="0">
                <a:sym typeface="Symbol" panose="05050102010706020507" pitchFamily="18" charset="2"/>
              </a:rPr>
              <a:t>e</a:t>
            </a:r>
            <a:r>
              <a:rPr lang="en-US" sz="2800" baseline="30000" dirty="0">
                <a:latin typeface="Symbol" panose="05050102010706020507" pitchFamily="18" charset="2"/>
                <a:sym typeface="Symbol" panose="05050102010706020507" pitchFamily="18" charset="2"/>
              </a:rPr>
              <a:t>-</a:t>
            </a:r>
            <a:r>
              <a:rPr lang="en-US" sz="2800" baseline="30000" dirty="0">
                <a:sym typeface="Symbol" panose="05050102010706020507" pitchFamily="18" charset="2"/>
              </a:rPr>
              <a:t>(x**2+y**2)/(2**2)</a:t>
            </a:r>
            <a:endParaRPr lang="en-US" sz="2800" dirty="0"/>
          </a:p>
          <a:p>
            <a:pPr eaLnBrk="1" hangingPunct="1">
              <a:defRPr/>
            </a:pPr>
            <a:endParaRPr lang="en-US" sz="2400" dirty="0"/>
          </a:p>
          <a:p>
            <a:pPr marL="0" indent="0" eaLnBrk="1" hangingPunct="1">
              <a:buNone/>
              <a:defRPr/>
            </a:pPr>
            <a:r>
              <a:rPr lang="en-US" dirty="0">
                <a:sym typeface="Symbol" panose="05050102010706020507" pitchFamily="18" charset="2"/>
              </a:rPr>
              <a:t></a:t>
            </a:r>
            <a:r>
              <a:rPr lang="en-US" baseline="-25000" dirty="0">
                <a:sym typeface="Symbol" panose="05050102010706020507" pitchFamily="18" charset="2"/>
              </a:rPr>
              <a:t>Gauss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q</a:t>
            </a:r>
            <a:r>
              <a:rPr lang="en-US" baseline="-25000" dirty="0" err="1">
                <a:sym typeface="Symbol" panose="05050102010706020507" pitchFamily="18" charset="2"/>
              </a:rPr>
              <a:t>x</a:t>
            </a:r>
            <a:r>
              <a:rPr lang="en-US" dirty="0" err="1">
                <a:sym typeface="Symbol" panose="05050102010706020507" pitchFamily="18" charset="2"/>
              </a:rPr>
              <a:t>,q</a:t>
            </a:r>
            <a:r>
              <a:rPr lang="en-US" baseline="-25000" dirty="0" err="1"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)= 1/n</a:t>
            </a:r>
            <a:r>
              <a:rPr lang="en-US" sz="3200" dirty="0"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(</a:t>
            </a:r>
            <a:r>
              <a:rPr lang="en-US" baseline="-25000" dirty="0" err="1">
                <a:sym typeface="Symbol" panose="05050102010706020507" pitchFamily="18" charset="2"/>
              </a:rPr>
              <a:t>x,y</a:t>
            </a:r>
            <a:r>
              <a:rPr lang="en-US" baseline="-25000" dirty="0">
                <a:sym typeface="Symbol" panose="05050102010706020507" pitchFamily="18" charset="2"/>
              </a:rPr>
              <a:t>)O </a:t>
            </a:r>
            <a:r>
              <a:rPr lang="en-US" dirty="0"/>
              <a:t>G</a:t>
            </a:r>
            <a:r>
              <a:rPr lang="en-US" baseline="-25000" dirty="0"/>
              <a:t>2D</a:t>
            </a:r>
            <a:r>
              <a:rPr lang="en-US" dirty="0"/>
              <a:t>(</a:t>
            </a:r>
            <a:r>
              <a:rPr lang="en-US" dirty="0" err="1">
                <a:sym typeface="Symbol" panose="05050102010706020507" pitchFamily="18" charset="2"/>
              </a:rPr>
              <a:t>q</a:t>
            </a:r>
            <a:r>
              <a:rPr lang="en-US" baseline="-25000" dirty="0" err="1">
                <a:sym typeface="Symbol" panose="05050102010706020507" pitchFamily="18" charset="2"/>
              </a:rPr>
              <a:t>x</a:t>
            </a:r>
            <a:r>
              <a:rPr lang="en-US" dirty="0">
                <a:latin typeface="Symbol" panose="05050102010706020507" pitchFamily="18" charset="2"/>
                <a:sym typeface="Symbol" panose="05050102010706020507" pitchFamily="18" charset="2"/>
              </a:rPr>
              <a:t>-</a:t>
            </a:r>
            <a:r>
              <a:rPr lang="en-US" dirty="0"/>
              <a:t>x,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q</a:t>
            </a:r>
            <a:r>
              <a:rPr lang="en-US" baseline="-25000" dirty="0" err="1">
                <a:sym typeface="Symbol" panose="05050102010706020507" pitchFamily="18" charset="2"/>
              </a:rPr>
              <a:t>y</a:t>
            </a:r>
            <a:r>
              <a:rPr lang="en-US" dirty="0">
                <a:latin typeface="Symbol" panose="05050102010706020507" pitchFamily="18" charset="2"/>
                <a:sym typeface="Symbol" panose="05050102010706020507" pitchFamily="18" charset="2"/>
              </a:rPr>
              <a:t>-</a:t>
            </a:r>
            <a:r>
              <a:rPr lang="en-US" dirty="0"/>
              <a:t>y,</a:t>
            </a:r>
            <a:r>
              <a:rPr lang="en-US" dirty="0">
                <a:sym typeface="Symbol" panose="05050102010706020507" pitchFamily="18" charset="2"/>
              </a:rPr>
              <a:t>)</a:t>
            </a: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7398" y="453452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Remark: </a:t>
            </a:r>
            <a:r>
              <a:rPr lang="en-US" sz="2400" dirty="0">
                <a:sym typeface="Symbol"/>
              </a:rPr>
              <a:t>We claim that </a:t>
            </a:r>
            <a:r>
              <a:rPr lang="en-US" sz="2400" dirty="0">
                <a:sym typeface="Symbol" panose="05050102010706020507" pitchFamily="18" charset="2"/>
              </a:rPr>
              <a:t></a:t>
            </a:r>
            <a:r>
              <a:rPr lang="en-US" sz="2400" baseline="-25000" dirty="0">
                <a:sym typeface="Symbol" panose="05050102010706020507" pitchFamily="18" charset="2"/>
              </a:rPr>
              <a:t>Gauss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dirty="0" err="1">
                <a:sym typeface="Symbol" panose="05050102010706020507" pitchFamily="18" charset="2"/>
              </a:rPr>
              <a:t>q</a:t>
            </a:r>
            <a:r>
              <a:rPr lang="en-US" sz="2400" baseline="-25000" dirty="0" err="1">
                <a:sym typeface="Symbol" panose="05050102010706020507" pitchFamily="18" charset="2"/>
              </a:rPr>
              <a:t>x</a:t>
            </a:r>
            <a:r>
              <a:rPr lang="en-US" sz="2400" dirty="0" err="1">
                <a:sym typeface="Symbol" panose="05050102010706020507" pitchFamily="18" charset="2"/>
              </a:rPr>
              <a:t>,q</a:t>
            </a:r>
            <a:r>
              <a:rPr lang="en-US" sz="2400" baseline="-25000" dirty="0" err="1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 produces a similar result as using </a:t>
            </a:r>
            <a:r>
              <a:rPr lang="en-US" sz="2400" dirty="0" err="1">
                <a:sym typeface="Symbol" panose="05050102010706020507" pitchFamily="18" charset="2"/>
              </a:rPr>
              <a:t>f</a:t>
            </a:r>
            <a:r>
              <a:rPr lang="en-US" sz="2400" baseline="-25000" dirty="0" err="1">
                <a:sym typeface="Symbol" panose="05050102010706020507" pitchFamily="18" charset="2"/>
              </a:rPr>
              <a:t>Gauss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((</a:t>
            </a:r>
            <a:r>
              <a:rPr lang="en-US" sz="2400" dirty="0" err="1">
                <a:sym typeface="Symbol" panose="05050102010706020507" pitchFamily="18" charset="2"/>
              </a:rPr>
              <a:t>q</a:t>
            </a:r>
            <a:r>
              <a:rPr lang="en-US" sz="2400" baseline="-25000" dirty="0" err="1">
                <a:sym typeface="Symbol" panose="05050102010706020507" pitchFamily="18" charset="2"/>
              </a:rPr>
              <a:t>x</a:t>
            </a:r>
            <a:r>
              <a:rPr lang="en-US" sz="2400" dirty="0" err="1">
                <a:sym typeface="Symbol" panose="05050102010706020507" pitchFamily="18" charset="2"/>
              </a:rPr>
              <a:t>,q</a:t>
            </a:r>
            <a:r>
              <a:rPr lang="en-US" sz="2400" baseline="-25000" dirty="0" err="1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)) in conjunction with Manhattan distance except that the returned density of </a:t>
            </a:r>
            <a:r>
              <a:rPr lang="en-US" sz="2400" baseline="-25000" dirty="0">
                <a:sym typeface="Symbol" panose="05050102010706020507" pitchFamily="18" charset="2"/>
              </a:rPr>
              <a:t>Gauss </a:t>
            </a:r>
            <a:r>
              <a:rPr lang="en-US" sz="2400" dirty="0">
                <a:sym typeface="Symbol" panose="05050102010706020507" pitchFamily="18" charset="2"/>
              </a:rPr>
              <a:t>is normalized by multiplying its value by 1/(n</a:t>
            </a:r>
            <a:r>
              <a:rPr lang="en-US" sz="2400" dirty="0"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sz="2400" dirty="0">
                <a:sym typeface="Symbol" panose="05050102010706020507" pitchFamily="18" charset="2"/>
              </a:rPr>
              <a:t>2</a:t>
            </a:r>
            <a:r>
              <a:rPr lang="en-US" sz="2400" dirty="0"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sz="2400" dirty="0">
                <a:sym typeface="Symbol" panose="05050102010706020507" pitchFamily="18" charset="2"/>
              </a:rPr>
              <a:t>**2); that is:</a:t>
            </a:r>
          </a:p>
          <a:p>
            <a:r>
              <a:rPr lang="en-US" sz="2400" dirty="0" err="1">
                <a:sym typeface="Symbol" panose="05050102010706020507" pitchFamily="18" charset="2"/>
              </a:rPr>
              <a:t>f</a:t>
            </a:r>
            <a:r>
              <a:rPr lang="en-US" sz="2400" baseline="-25000" dirty="0" err="1">
                <a:sym typeface="Symbol" panose="05050102010706020507" pitchFamily="18" charset="2"/>
              </a:rPr>
              <a:t>Gauss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((</a:t>
            </a:r>
            <a:r>
              <a:rPr lang="en-US" sz="2400" dirty="0" err="1">
                <a:sym typeface="Symbol" panose="05050102010706020507" pitchFamily="18" charset="2"/>
              </a:rPr>
              <a:t>q</a:t>
            </a:r>
            <a:r>
              <a:rPr lang="en-US" sz="2400" baseline="-25000" dirty="0" err="1">
                <a:sym typeface="Symbol" panose="05050102010706020507" pitchFamily="18" charset="2"/>
              </a:rPr>
              <a:t>x</a:t>
            </a:r>
            <a:r>
              <a:rPr lang="en-US" sz="2400" dirty="0" err="1">
                <a:sym typeface="Symbol" panose="05050102010706020507" pitchFamily="18" charset="2"/>
              </a:rPr>
              <a:t>,q</a:t>
            </a:r>
            <a:r>
              <a:rPr lang="en-US" sz="2400" baseline="-25000" dirty="0" err="1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))</a:t>
            </a:r>
            <a:r>
              <a:rPr lang="en-US" sz="2400" dirty="0"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sz="2400" dirty="0">
                <a:sym typeface="Symbol" panose="05050102010706020507" pitchFamily="18" charset="2"/>
              </a:rPr>
              <a:t> 1/(n</a:t>
            </a:r>
            <a:r>
              <a:rPr lang="en-US" sz="2400" dirty="0"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sz="2400" dirty="0">
                <a:sym typeface="Symbol" panose="05050102010706020507" pitchFamily="18" charset="2"/>
              </a:rPr>
              <a:t>2</a:t>
            </a:r>
            <a:r>
              <a:rPr lang="en-US" sz="2400" dirty="0"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sz="2400" dirty="0">
                <a:sym typeface="Symbol" panose="05050102010706020507" pitchFamily="18" charset="2"/>
              </a:rPr>
              <a:t>**2)=</a:t>
            </a:r>
            <a:r>
              <a:rPr lang="en-US" sz="2400" baseline="-25000" dirty="0">
                <a:sym typeface="Symbol" panose="05050102010706020507" pitchFamily="18" charset="2"/>
              </a:rPr>
              <a:t>Gauss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dirty="0" err="1">
                <a:sym typeface="Symbol" panose="05050102010706020507" pitchFamily="18" charset="2"/>
              </a:rPr>
              <a:t>q</a:t>
            </a:r>
            <a:r>
              <a:rPr lang="en-US" sz="2400" baseline="-25000" dirty="0" err="1">
                <a:sym typeface="Symbol" panose="05050102010706020507" pitchFamily="18" charset="2"/>
              </a:rPr>
              <a:t>x</a:t>
            </a:r>
            <a:r>
              <a:rPr lang="en-US" sz="2400" dirty="0" err="1">
                <a:sym typeface="Symbol" panose="05050102010706020507" pitchFamily="18" charset="2"/>
              </a:rPr>
              <a:t>,q</a:t>
            </a:r>
            <a:r>
              <a:rPr lang="en-US" sz="2400" baseline="-25000" dirty="0" err="1">
                <a:sym typeface="Symbol" panose="05050102010706020507" pitchFamily="18" charset="2"/>
              </a:rPr>
              <a:t>y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endParaRPr lang="en-US" sz="2400" baseline="-25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8468EF-4FFD-7ADF-57E0-B330F331A60C}"/>
              </a:ext>
            </a:extLst>
          </p:cNvPr>
          <p:cNvSpPr txBox="1"/>
          <p:nvPr/>
        </p:nvSpPr>
        <p:spPr>
          <a:xfrm>
            <a:off x="84048" y="3941166"/>
            <a:ext cx="896110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See also: </a:t>
            </a:r>
            <a:r>
              <a:rPr lang="it-IT" sz="1600" dirty="0">
                <a:hlinkClick r:id="rId3"/>
              </a:rPr>
              <a:t>Multivariate kernel density estimation – Wikipedia</a:t>
            </a:r>
            <a:r>
              <a:rPr lang="it-IT" sz="1600" dirty="0"/>
              <a:t> </a:t>
            </a:r>
            <a:r>
              <a:rPr lang="en-US" sz="1600" dirty="0"/>
              <a:t>and </a:t>
            </a:r>
            <a:r>
              <a:rPr lang="en-US" sz="1600" dirty="0">
                <a:hlinkClick r:id="rId4"/>
              </a:rPr>
              <a:t>03Gaussiankernel.nb (wisc.edu)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6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1D Kernel Density Function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/>
              <a:t>Remark: h is </a:t>
            </a:r>
            <a:r>
              <a:rPr lang="en-US" sz="2400" dirty="0">
                <a:sym typeface="Symbol" panose="05050102010706020507" pitchFamily="18" charset="2"/>
              </a:rPr>
              <a:t>, the bandwidth, in the </a:t>
            </a:r>
            <a:r>
              <a:rPr lang="en-US" sz="2400">
                <a:sym typeface="Symbol" panose="05050102010706020507" pitchFamily="18" charset="2"/>
              </a:rPr>
              <a:t>earlier formulas! </a:t>
            </a:r>
            <a:r>
              <a:rPr lang="en-US" sz="2400"/>
              <a:t> </a:t>
            </a:r>
            <a:endParaRPr lang="en-US" sz="24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8" name="Picture 4" descr="6: Bandwidth choice in Kernel Density Estimation. | Download Scientific ...">
            <a:extLst>
              <a:ext uri="{FF2B5EF4-FFF2-40B4-BE49-F238E27FC236}">
                <a16:creationId xmlns:a16="http://schemas.microsoft.com/office/drawing/2014/main" id="{C05AD849-652D-C18C-10EF-DAA8F0BF5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47150"/>
            <a:ext cx="5563003" cy="371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kNN</a:t>
            </a:r>
            <a:r>
              <a:rPr lang="en-US" dirty="0"/>
              <a:t>-based Density Functions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44545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400" dirty="0">
                <a:solidFill>
                  <a:srgbClr val="FFFF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dirty="0" err="1"/>
              <a:t>kNN</a:t>
            </a:r>
            <a:r>
              <a:rPr lang="en-US" sz="2400" dirty="0"/>
              <a:t> density function with variable kernel width—width is proportional to </a:t>
            </a:r>
            <a:r>
              <a:rPr lang="en-US" sz="2400" dirty="0" err="1"/>
              <a:t>d</a:t>
            </a:r>
            <a:r>
              <a:rPr lang="en-US" sz="2400" baseline="-25000" dirty="0" err="1"/>
              <a:t>k</a:t>
            </a:r>
            <a:r>
              <a:rPr lang="en-US" sz="2400" dirty="0"/>
              <a:t>(x) in point x: the distance of the </a:t>
            </a:r>
            <a:r>
              <a:rPr lang="en-US" sz="2400" dirty="0" err="1"/>
              <a:t>k</a:t>
            </a:r>
            <a:r>
              <a:rPr lang="en-US" sz="2400" baseline="30000" dirty="0" err="1"/>
              <a:t>th</a:t>
            </a:r>
            <a:r>
              <a:rPr lang="en-US" sz="2400" dirty="0"/>
              <a:t> nearest neighbor in O to x; is usually difficult to normalize due to the variable kernel width; therefore, the integral over the density function does not add up to 1 and usually is </a:t>
            </a:r>
            <a:r>
              <a:rPr lang="en-US" sz="2400" dirty="0">
                <a:sym typeface="Symbol"/>
              </a:rPr>
              <a:t>.</a:t>
            </a:r>
            <a:r>
              <a:rPr lang="en-US" sz="2400" dirty="0"/>
              <a:t> </a:t>
            </a:r>
          </a:p>
          <a:p>
            <a:pPr eaLnBrk="1" hangingPunct="1">
              <a:buNone/>
              <a:defRPr/>
            </a:pPr>
            <a:r>
              <a:rPr lang="en-US" sz="2400" dirty="0">
                <a:solidFill>
                  <a:srgbClr val="FFFF00"/>
                </a:solidFill>
              </a:rPr>
              <a:t>Parameter selection</a:t>
            </a:r>
            <a:r>
              <a:rPr lang="en-US" sz="2400" dirty="0"/>
              <a:t>: Instead of the width </a:t>
            </a:r>
            <a:r>
              <a:rPr lang="en-US" sz="2400" dirty="0">
                <a:sym typeface="Symbol"/>
              </a:rPr>
              <a:t>,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k</a:t>
            </a:r>
            <a:r>
              <a:rPr lang="en-US" sz="2400" dirty="0">
                <a:sym typeface="Symbol"/>
              </a:rPr>
              <a:t> has to be selected! </a:t>
            </a: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or </a:t>
            </a:r>
            <a:r>
              <a:rPr lang="en-US" sz="2400" dirty="0" err="1"/>
              <a:t>Alpaydin</a:t>
            </a:r>
            <a:r>
              <a:rPr lang="en-US" sz="2400" dirty="0"/>
              <a:t> mentions the following variation: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3962400"/>
          <a:ext cx="37465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431640" progId="Equation.3">
                  <p:embed/>
                </p:oleObj>
              </mc:Choice>
              <mc:Fallback>
                <p:oleObj name="Equation" r:id="rId2" imgW="13586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37465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6"/>
          <p:cNvGraphicFramePr>
            <a:graphicFrameLocks noChangeAspect="1"/>
          </p:cNvGraphicFramePr>
          <p:nvPr/>
        </p:nvGraphicFramePr>
        <p:xfrm>
          <a:off x="838200" y="5667375"/>
          <a:ext cx="570706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000" imgH="431640" progId="Equation.3">
                  <p:embed/>
                </p:oleObj>
              </mc:Choice>
              <mc:Fallback>
                <p:oleObj name="Equation" r:id="rId4" imgW="20700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67375"/>
                        <a:ext cx="5707062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621</Words>
  <Application>Microsoft Office PowerPoint</Application>
  <PresentationFormat>On-screen Show (4:3)</PresentationFormat>
  <Paragraphs>76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Maple</vt:lpstr>
      <vt:lpstr>Equation</vt:lpstr>
      <vt:lpstr>Non-Parametric Density Functions </vt:lpstr>
      <vt:lpstr>Influence Functions</vt:lpstr>
      <vt:lpstr>News November 9, 2023</vt:lpstr>
      <vt:lpstr>Key Idea: Kernel Density Estimation </vt:lpstr>
      <vt:lpstr>Notations </vt:lpstr>
      <vt:lpstr>Gaussian Kernel Density Estimation</vt:lpstr>
      <vt:lpstr>2D Gaussian Kernel Function </vt:lpstr>
      <vt:lpstr>1D Kernel Density Function </vt:lpstr>
      <vt:lpstr>kNN-based Density Functions</vt:lpstr>
    </vt:vector>
  </TitlesOfParts>
  <Company>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Clustering Algorithm and Implementation</dc:title>
  <dc:creator>s</dc:creator>
  <cp:lastModifiedBy>Eick, Christoph F</cp:lastModifiedBy>
  <cp:revision>156</cp:revision>
  <cp:lastPrinted>2023-11-01T19:06:36Z</cp:lastPrinted>
  <dcterms:created xsi:type="dcterms:W3CDTF">2005-07-17T22:13:53Z</dcterms:created>
  <dcterms:modified xsi:type="dcterms:W3CDTF">2023-11-09T15:00:44Z</dcterms:modified>
</cp:coreProperties>
</file>