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515" r:id="rId2"/>
    <p:sldId id="568" r:id="rId3"/>
    <p:sldId id="598" r:id="rId4"/>
    <p:sldId id="599" r:id="rId5"/>
    <p:sldId id="600" r:id="rId6"/>
    <p:sldId id="601" r:id="rId7"/>
    <p:sldId id="602" r:id="rId8"/>
    <p:sldId id="603" r:id="rId9"/>
    <p:sldId id="606" r:id="rId10"/>
    <p:sldId id="597" r:id="rId11"/>
    <p:sldId id="609" r:id="rId12"/>
    <p:sldId id="607" r:id="rId13"/>
    <p:sldId id="614" r:id="rId14"/>
    <p:sldId id="610" r:id="rId15"/>
    <p:sldId id="611" r:id="rId16"/>
    <p:sldId id="612" r:id="rId17"/>
    <p:sldId id="613" r:id="rId18"/>
    <p:sldId id="608" r:id="rId19"/>
  </p:sldIdLst>
  <p:sldSz cx="9144000" cy="6858000" type="screen4x3"/>
  <p:notesSz cx="6934200" cy="9220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>
          <p15:clr>
            <a:srgbClr val="A4A3A4"/>
          </p15:clr>
        </p15:guide>
        <p15:guide id="2" pos="218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8487"/>
    <a:srgbClr val="1C5A61"/>
    <a:srgbClr val="0C6D9C"/>
    <a:srgbClr val="FF0000"/>
    <a:srgbClr val="CC3300"/>
    <a:srgbClr val="F5F5F5"/>
    <a:srgbClr val="F4F4F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71" autoAdjust="0"/>
    <p:restoredTop sz="94551" autoAdjust="0"/>
  </p:normalViewPr>
  <p:slideViewPr>
    <p:cSldViewPr>
      <p:cViewPr varScale="1">
        <p:scale>
          <a:sx n="93" d="100"/>
          <a:sy n="93" d="100"/>
        </p:scale>
        <p:origin x="758" y="77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840" y="-66"/>
      </p:cViewPr>
      <p:guideLst>
        <p:guide orient="horz" pos="2905"/>
        <p:guide pos="218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7722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379913"/>
            <a:ext cx="5087937" cy="414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907" tIns="47956" rIns="95907" bIns="479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700088"/>
            <a:ext cx="4587875" cy="344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8709235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3738"/>
            <a:ext cx="4605337" cy="3454400"/>
          </a:xfrm>
          <a:solidFill>
            <a:srgbClr val="FFFFFF"/>
          </a:solidFill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9913"/>
            <a:ext cx="5086350" cy="41465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722" tIns="45357" rIns="90722" bIns="45357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19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727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894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0123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1163" y="1143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143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11163" y="3810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613" y="3810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2255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143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3810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87427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67416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8851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1647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6396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36796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6966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1432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2447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 Third Level</a:t>
            </a:r>
          </a:p>
        </p:txBody>
      </p:sp>
      <p:grpSp>
        <p:nvGrpSpPr>
          <p:cNvPr id="1028" name="Group 16"/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1030" name="Rectangle 17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1" name="Rectangle 18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572911" y="6596390"/>
            <a:ext cx="85344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1100" dirty="0"/>
              <a:t>9/22/2022</a:t>
            </a:r>
            <a:r>
              <a:rPr lang="en-US" sz="1100" dirty="0">
                <a:latin typeface="Arial" pitchFamily="34" charset="0"/>
              </a:rPr>
              <a:t>	</a:t>
            </a:r>
            <a:r>
              <a:rPr lang="en-US" sz="1100" baseline="0" dirty="0">
                <a:latin typeface="Arial" pitchFamily="34" charset="0"/>
              </a:rPr>
              <a:t>     </a:t>
            </a:r>
            <a:r>
              <a:rPr lang="en-US" sz="1100" dirty="0">
                <a:latin typeface="Arial" pitchFamily="34" charset="0"/>
              </a:rPr>
              <a:t>Introduction to Data Mining,</a:t>
            </a:r>
            <a:r>
              <a:rPr lang="en-US" sz="1100" baseline="0" dirty="0">
                <a:latin typeface="Arial" pitchFamily="34" charset="0"/>
              </a:rPr>
              <a:t> 2</a:t>
            </a:r>
            <a:r>
              <a:rPr lang="en-US" sz="1100" baseline="30000" dirty="0">
                <a:latin typeface="Arial" pitchFamily="34" charset="0"/>
              </a:rPr>
              <a:t>nd</a:t>
            </a:r>
            <a:r>
              <a:rPr lang="en-US" sz="1100" baseline="0" dirty="0">
                <a:latin typeface="Arial" pitchFamily="34" charset="0"/>
              </a:rPr>
              <a:t> Edition</a:t>
            </a:r>
            <a:r>
              <a:rPr lang="en-US" sz="1100" dirty="0">
                <a:latin typeface="Arial" pitchFamily="34" charset="0"/>
              </a:rPr>
              <a:t> </a:t>
            </a:r>
            <a:r>
              <a:rPr lang="en-US" altLang="en-US" sz="1100" dirty="0"/>
              <a:t> 			              </a:t>
            </a:r>
            <a:fld id="{7084C611-86DA-0C49-84BD-91F3BD06A343}" type="slidenum">
              <a:rPr lang="en-US" altLang="en-US" sz="1100" smtClean="0"/>
              <a:pPr>
                <a:spcBef>
                  <a:spcPct val="50000"/>
                </a:spcBef>
                <a:defRPr/>
              </a:pPr>
              <a:t>‹#›</a:t>
            </a:fld>
            <a:endParaRPr lang="en-US" altLang="en-US" sz="11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-152400"/>
            <a:ext cx="8763000" cy="838200"/>
          </a:xfrm>
        </p:spPr>
        <p:txBody>
          <a:bodyPr/>
          <a:lstStyle/>
          <a:p>
            <a:pPr algn="ctr"/>
            <a:r>
              <a:rPr lang="en-US" altLang="en-US" dirty="0"/>
              <a:t>Data Science I</a:t>
            </a:r>
            <a:endParaRPr lang="en-US" altLang="en-US" sz="2800" dirty="0"/>
          </a:p>
        </p:txBody>
      </p:sp>
      <p:sp>
        <p:nvSpPr>
          <p:cNvPr id="4098" name="Rectangle 1027"/>
          <p:cNvSpPr>
            <a:spLocks noChangeArrowheads="1"/>
          </p:cNvSpPr>
          <p:nvPr/>
        </p:nvSpPr>
        <p:spPr bwMode="auto">
          <a:xfrm>
            <a:off x="381000" y="1685479"/>
            <a:ext cx="82296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2"/>
              <a:buNone/>
            </a:pPr>
            <a:r>
              <a:rPr lang="en-US" altLang="en-US" sz="3200" b="0" dirty="0"/>
              <a:t>Model Overfitting</a:t>
            </a:r>
          </a:p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2"/>
              <a:buNone/>
            </a:pPr>
            <a:endParaRPr lang="en-US" altLang="en-US" sz="3200" b="0" dirty="0"/>
          </a:p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2"/>
              <a:buNone/>
            </a:pPr>
            <a:r>
              <a:rPr lang="en-US" altLang="en-US" sz="3200" b="0" dirty="0"/>
              <a:t>Introduction to Data Mining, 2</a:t>
            </a:r>
            <a:r>
              <a:rPr lang="en-US" altLang="en-US" sz="3200" b="0" baseline="30000" dirty="0"/>
              <a:t>nd</a:t>
            </a:r>
            <a:r>
              <a:rPr lang="en-US" altLang="en-US" sz="3200" b="0" dirty="0"/>
              <a:t> Edition</a:t>
            </a:r>
          </a:p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2"/>
              <a:buNone/>
            </a:pPr>
            <a:r>
              <a:rPr lang="en-US" altLang="en-US" sz="3200" b="0" dirty="0"/>
              <a:t>by</a:t>
            </a:r>
          </a:p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2"/>
              <a:buNone/>
            </a:pPr>
            <a:r>
              <a:rPr lang="en-US" altLang="en-US" sz="3200" b="0" dirty="0"/>
              <a:t>Tan, Steinbach, </a:t>
            </a:r>
            <a:r>
              <a:rPr lang="en-US" altLang="en-US" sz="3200" b="0" dirty="0" err="1"/>
              <a:t>Karpatne</a:t>
            </a:r>
            <a:r>
              <a:rPr lang="en-US" altLang="en-US" sz="3200" b="0" dirty="0"/>
              <a:t>, Kumar</a:t>
            </a:r>
          </a:p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2"/>
              <a:buNone/>
            </a:pPr>
            <a:r>
              <a:rPr lang="en-US" altLang="en-US" sz="3200" b="0" dirty="0"/>
              <a:t>with slides added by Ch. </a:t>
            </a:r>
            <a:r>
              <a:rPr lang="en-US" altLang="en-US" sz="3200" b="0" dirty="0" err="1"/>
              <a:t>Eick</a:t>
            </a:r>
            <a:endParaRPr lang="en-US" altLang="en-US" sz="3200" b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Reasons for Model Overfitting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Limited Training Set Size</a:t>
            </a:r>
          </a:p>
          <a:p>
            <a:r>
              <a:rPr lang="en-US" altLang="en-US" dirty="0"/>
              <a:t>Non-Representative Training </a:t>
            </a:r>
            <a:r>
              <a:rPr lang="en-US" altLang="en-US" dirty="0" err="1"/>
              <a:t>Examles</a:t>
            </a:r>
            <a:endParaRPr lang="en-US" altLang="en-US" dirty="0"/>
          </a:p>
          <a:p>
            <a:r>
              <a:rPr lang="en-US" altLang="en-US" dirty="0"/>
              <a:t>High Model Complexity</a:t>
            </a:r>
          </a:p>
          <a:p>
            <a:endParaRPr lang="en-US" altLang="en-US" sz="500" dirty="0"/>
          </a:p>
          <a:p>
            <a:pPr lvl="1"/>
            <a:r>
              <a:rPr lang="en-US" altLang="en-US" sz="2400" dirty="0"/>
              <a:t>Multiple Comparison Procedure</a:t>
            </a:r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Overfitting due to Noise </a:t>
            </a:r>
          </a:p>
        </p:txBody>
      </p:sp>
      <p:pic>
        <p:nvPicPr>
          <p:cNvPr id="757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19" b="3615"/>
          <a:stretch>
            <a:fillRect/>
          </a:stretch>
        </p:blipFill>
        <p:spPr bwMode="auto">
          <a:xfrm>
            <a:off x="1295400" y="1066800"/>
            <a:ext cx="6324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1676400" y="57150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Decision boundary is distorted by noise point</a:t>
            </a:r>
            <a:endParaRPr lang="en-US" sz="180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71345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610600" cy="533400"/>
          </a:xfrm>
        </p:spPr>
        <p:txBody>
          <a:bodyPr/>
          <a:lstStyle/>
          <a:p>
            <a:r>
              <a:rPr lang="en-US"/>
              <a:t>Overfitting due to Insufficient Examples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609600" y="4724400"/>
            <a:ext cx="7620000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ym typeface="Symbol" pitchFamily="18" charset="2"/>
              </a:rPr>
              <a:t>Lack of data points in the lower half of the diagram makes it difficult to predict correctly the class labels of that region </a:t>
            </a:r>
          </a:p>
          <a:p>
            <a:pPr>
              <a:spcBef>
                <a:spcPct val="50000"/>
              </a:spcBef>
            </a:pPr>
            <a:r>
              <a:rPr lang="en-US" sz="1800"/>
              <a:t>- Insufficient number of training records in the region causes the decision tree to predict the test examples using other training records that are irrelevant to the classification task</a:t>
            </a:r>
            <a:endParaRPr lang="en-US" sz="1800">
              <a:sym typeface="Symbol" pitchFamily="18" charset="2"/>
            </a:endParaRPr>
          </a:p>
        </p:txBody>
      </p:sp>
      <p:pic>
        <p:nvPicPr>
          <p:cNvPr id="7680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2" t="4857" r="5357" b="4857"/>
          <a:stretch>
            <a:fillRect/>
          </a:stretch>
        </p:blipFill>
        <p:spPr>
          <a:xfrm>
            <a:off x="1828800" y="1117600"/>
            <a:ext cx="4470400" cy="3454400"/>
          </a:xfrm>
          <a:noFill/>
        </p:spPr>
      </p:pic>
    </p:spTree>
    <p:extLst>
      <p:ext uri="{BB962C8B-B14F-4D97-AF65-F5344CB8AC3E}">
        <p14:creationId xmlns:p14="http://schemas.microsoft.com/office/powerpoint/2010/main" val="3757123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Model Overfitting</a:t>
            </a:r>
          </a:p>
        </p:txBody>
      </p:sp>
      <p:pic>
        <p:nvPicPr>
          <p:cNvPr id="13314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247650" y="838200"/>
            <a:ext cx="5048250" cy="3657600"/>
          </a:xfrm>
          <a:noFill/>
        </p:spPr>
      </p:pic>
      <p:pic>
        <p:nvPicPr>
          <p:cNvPr id="13315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838200"/>
            <a:ext cx="5257800" cy="370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19" t="9634" r="13583" b="75781"/>
          <a:stretch>
            <a:fillRect/>
          </a:stretch>
        </p:blipFill>
        <p:spPr bwMode="auto">
          <a:xfrm>
            <a:off x="7543800" y="1143000"/>
            <a:ext cx="11811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Box 2"/>
          <p:cNvSpPr txBox="1">
            <a:spLocks noChangeArrowheads="1"/>
          </p:cNvSpPr>
          <p:nvPr/>
        </p:nvSpPr>
        <p:spPr bwMode="auto">
          <a:xfrm>
            <a:off x="4619625" y="4419600"/>
            <a:ext cx="4495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/>
              <a:t>Using twice the number of data instances</a:t>
            </a:r>
          </a:p>
        </p:txBody>
      </p:sp>
    </p:spTree>
    <p:extLst>
      <p:ext uri="{BB962C8B-B14F-4D97-AF65-F5344CB8AC3E}">
        <p14:creationId xmlns:p14="http://schemas.microsoft.com/office/powerpoint/2010/main" val="2063309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Occam’s Razor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Given two models of similar generalization errors,  one should prefer the simpler model over the more complex model</a:t>
            </a:r>
          </a:p>
          <a:p>
            <a:r>
              <a:rPr lang="en-US" dirty="0"/>
              <a:t> For complex models, there is a greater chance that it was fitted accidentally by errors in data</a:t>
            </a:r>
          </a:p>
          <a:p>
            <a:r>
              <a:rPr lang="en-US" dirty="0"/>
              <a:t>Usually, simple models are more robust with respect to noise</a:t>
            </a:r>
          </a:p>
        </p:txBody>
      </p:sp>
    </p:spTree>
    <p:extLst>
      <p:ext uri="{BB962C8B-B14F-4D97-AF65-F5344CB8AC3E}">
        <p14:creationId xmlns:p14="http://schemas.microsoft.com/office/powerpoint/2010/main" val="1193843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Address Overfitting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181600"/>
          </a:xfrm>
        </p:spPr>
        <p:txBody>
          <a:bodyPr/>
          <a:lstStyle/>
          <a:p>
            <a:r>
              <a:rPr lang="en-US" sz="2400">
                <a:solidFill>
                  <a:srgbClr val="FF0000"/>
                </a:solidFill>
              </a:rPr>
              <a:t>Pre-Pruning (Early Stopping Rule)</a:t>
            </a:r>
          </a:p>
          <a:p>
            <a:pPr lvl="1"/>
            <a:r>
              <a:rPr lang="en-US" sz="2400"/>
              <a:t>Stop the algorithm before it becomes a fully-grown tree</a:t>
            </a:r>
          </a:p>
          <a:p>
            <a:pPr lvl="1"/>
            <a:r>
              <a:rPr lang="en-US" sz="2400"/>
              <a:t>Typical stopping conditions for a node:</a:t>
            </a:r>
          </a:p>
          <a:p>
            <a:pPr lvl="2"/>
            <a:r>
              <a:rPr lang="en-US" sz="2000"/>
              <a:t> Stop if all instances belong to the same class</a:t>
            </a:r>
          </a:p>
          <a:p>
            <a:pPr lvl="2"/>
            <a:r>
              <a:rPr lang="en-US" sz="2000"/>
              <a:t> Stop if all the attribute values are the same</a:t>
            </a:r>
          </a:p>
          <a:p>
            <a:pPr lvl="1"/>
            <a:r>
              <a:rPr lang="en-US" sz="2400"/>
              <a:t>More restrictive conditions:</a:t>
            </a:r>
          </a:p>
          <a:p>
            <a:pPr lvl="2"/>
            <a:r>
              <a:rPr lang="en-US" sz="2000"/>
              <a:t> Stop if number of instances is less than some user-specified threshold</a:t>
            </a:r>
          </a:p>
          <a:p>
            <a:pPr lvl="2"/>
            <a:r>
              <a:rPr lang="en-US" sz="2000"/>
              <a:t> Stop if class distribution of instances are independent of the available features (e.g., using </a:t>
            </a:r>
            <a:r>
              <a:rPr lang="en-US" sz="2000">
                <a:sym typeface="Symbol" pitchFamily="18" charset="2"/>
              </a:rPr>
              <a:t></a:t>
            </a:r>
            <a:r>
              <a:rPr lang="en-US" sz="2000" baseline="30000">
                <a:sym typeface="Symbol" pitchFamily="18" charset="2"/>
              </a:rPr>
              <a:t> 2</a:t>
            </a:r>
            <a:r>
              <a:rPr lang="en-US" sz="2000">
                <a:sym typeface="Symbol" pitchFamily="18" charset="2"/>
              </a:rPr>
              <a:t> test)</a:t>
            </a:r>
            <a:endParaRPr lang="en-US" sz="2000" baseline="30000"/>
          </a:p>
          <a:p>
            <a:pPr lvl="2"/>
            <a:r>
              <a:rPr lang="en-US" sz="2000"/>
              <a:t> Stop if expanding the current node does not improve impurity</a:t>
            </a:r>
            <a:br>
              <a:rPr lang="en-US" sz="2000"/>
            </a:br>
            <a:r>
              <a:rPr lang="en-US" sz="2000"/>
              <a:t>    measures (e.g., Gini or information gain).</a:t>
            </a:r>
          </a:p>
        </p:txBody>
      </p:sp>
    </p:spTree>
    <p:extLst>
      <p:ext uri="{BB962C8B-B14F-4D97-AF65-F5344CB8AC3E}">
        <p14:creationId xmlns:p14="http://schemas.microsoft.com/office/powerpoint/2010/main" val="25390412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Address Overfitting…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Post-pruning</a:t>
            </a:r>
          </a:p>
          <a:p>
            <a:pPr lvl="1"/>
            <a:r>
              <a:rPr lang="en-US"/>
              <a:t>Grow decision tree to its entirety</a:t>
            </a:r>
          </a:p>
          <a:p>
            <a:pPr lvl="1"/>
            <a:r>
              <a:rPr lang="en-US"/>
              <a:t>Trim the nodes of the decision tree in a bottom-up fashion</a:t>
            </a:r>
          </a:p>
          <a:p>
            <a:pPr lvl="1"/>
            <a:r>
              <a:rPr lang="en-US"/>
              <a:t>If generalization error improves after trimming, replace sub-tree by a leaf node.</a:t>
            </a:r>
          </a:p>
          <a:p>
            <a:pPr lvl="1"/>
            <a:r>
              <a:rPr lang="en-US"/>
              <a:t>Class label of leaf node is determined from majority class of instances in the sub-tree</a:t>
            </a:r>
          </a:p>
        </p:txBody>
      </p:sp>
    </p:spTree>
    <p:extLst>
      <p:ext uri="{BB962C8B-B14F-4D97-AF65-F5344CB8AC3E}">
        <p14:creationId xmlns:p14="http://schemas.microsoft.com/office/powerpoint/2010/main" val="4282630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Post-Pruning</a:t>
            </a:r>
          </a:p>
        </p:txBody>
      </p:sp>
      <p:graphicFrame>
        <p:nvGraphicFramePr>
          <p:cNvPr id="34818" name="Object 3"/>
          <p:cNvGraphicFramePr>
            <a:graphicFrameLocks noChangeAspect="1"/>
          </p:cNvGraphicFramePr>
          <p:nvPr/>
        </p:nvGraphicFramePr>
        <p:xfrm>
          <a:off x="1447800" y="3017838"/>
          <a:ext cx="4689475" cy="239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4689360" imgH="2390760" progId="Visio.Drawing.6">
                  <p:embed/>
                </p:oleObj>
              </mc:Choice>
              <mc:Fallback>
                <p:oleObj name="VISIO" r:id="rId2" imgW="4689360" imgH="23907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017838"/>
                        <a:ext cx="4689475" cy="239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8228" name="Group 4"/>
          <p:cNvGraphicFramePr>
            <a:graphicFrameLocks noGrp="1"/>
          </p:cNvGraphicFramePr>
          <p:nvPr/>
        </p:nvGraphicFramePr>
        <p:xfrm>
          <a:off x="914400" y="1524000"/>
          <a:ext cx="1905000" cy="121920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Class = Yes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Class = 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Error = 10/30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4495800" y="1066800"/>
            <a:ext cx="46482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One approach is to use a separate validation set---which is like a test set that is used during training, and assess validation set accuracy for different tree sizes, and pick the tree with the highest validation set accuracy, breaking ties in favor </a:t>
            </a:r>
            <a:r>
              <a:rPr lang="en-US" sz="1800"/>
              <a:t>smaller trees.</a:t>
            </a:r>
            <a:endParaRPr lang="en-US" sz="1800" dirty="0">
              <a:solidFill>
                <a:srgbClr val="FF0000"/>
              </a:solidFill>
            </a:endParaRPr>
          </a:p>
        </p:txBody>
      </p:sp>
      <p:graphicFrame>
        <p:nvGraphicFramePr>
          <p:cNvPr id="948242" name="Group 18"/>
          <p:cNvGraphicFramePr>
            <a:graphicFrameLocks noGrp="1"/>
          </p:cNvGraphicFramePr>
          <p:nvPr/>
        </p:nvGraphicFramePr>
        <p:xfrm>
          <a:off x="152400" y="5456238"/>
          <a:ext cx="1752600" cy="716071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1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Class = Yes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8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Class = No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48253" name="Group 29"/>
          <p:cNvGraphicFramePr>
            <a:graphicFrameLocks noGrp="1"/>
          </p:cNvGraphicFramePr>
          <p:nvPr/>
        </p:nvGraphicFramePr>
        <p:xfrm>
          <a:off x="1981200" y="5456238"/>
          <a:ext cx="1752600" cy="716071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1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Class = Yes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8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Class = No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48264" name="Group 40"/>
          <p:cNvGraphicFramePr>
            <a:graphicFrameLocks noGrp="1"/>
          </p:cNvGraphicFramePr>
          <p:nvPr/>
        </p:nvGraphicFramePr>
        <p:xfrm>
          <a:off x="3810000" y="5456238"/>
          <a:ext cx="1752600" cy="716071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1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Class = Yes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8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Class = No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48275" name="Group 51"/>
          <p:cNvGraphicFramePr>
            <a:graphicFrameLocks noGrp="1"/>
          </p:cNvGraphicFramePr>
          <p:nvPr/>
        </p:nvGraphicFramePr>
        <p:xfrm>
          <a:off x="5638800" y="5456238"/>
          <a:ext cx="1752600" cy="716071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1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Class = Yes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8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Class = No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1637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/>
              <a:t>Final” Notes </a:t>
            </a:r>
            <a:r>
              <a:rPr lang="en-US" dirty="0"/>
              <a:t>on Overfitting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Overfitting results in decision trees/models that are more complex than necessary: after learning knowledge they “tend to learn noise”</a:t>
            </a:r>
          </a:p>
          <a:p>
            <a:r>
              <a:rPr lang="en-US" sz="2400" dirty="0"/>
              <a:t>More complex models tend to have more complicated decision boundaries and tend to be more sensitive to noise, missing examples,…</a:t>
            </a:r>
          </a:p>
          <a:p>
            <a:r>
              <a:rPr lang="en-US" sz="2400" dirty="0"/>
              <a:t>When learning complex models, large representative training sets are needed. </a:t>
            </a:r>
          </a:p>
          <a:p>
            <a:r>
              <a:rPr lang="en-US" sz="2400" dirty="0"/>
              <a:t>For small datasets, simple models are often a “good choice”.</a:t>
            </a:r>
          </a:p>
          <a:p>
            <a:r>
              <a:rPr lang="en-US" sz="2400" dirty="0"/>
              <a:t>In summary, the two approaches to fight overfitting are:</a:t>
            </a:r>
          </a:p>
          <a:p>
            <a:pPr lvl="1"/>
            <a:r>
              <a:rPr lang="en-US" sz="2400" dirty="0"/>
              <a:t>Reduce model complexity</a:t>
            </a:r>
          </a:p>
          <a:p>
            <a:pPr lvl="1"/>
            <a:r>
              <a:rPr lang="en-US" sz="2400" dirty="0"/>
              <a:t>Increase the size of the training set </a:t>
            </a:r>
          </a:p>
        </p:txBody>
      </p:sp>
    </p:spTree>
    <p:extLst>
      <p:ext uri="{BB962C8B-B14F-4D97-AF65-F5344CB8AC3E}">
        <p14:creationId xmlns:p14="http://schemas.microsoft.com/office/powerpoint/2010/main" val="1225410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Classification Errors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Training errors (apparent errors)</a:t>
            </a:r>
          </a:p>
          <a:p>
            <a:pPr lvl="1"/>
            <a:r>
              <a:rPr lang="en-US" altLang="en-US"/>
              <a:t>Errors committed on the training set</a:t>
            </a:r>
          </a:p>
          <a:p>
            <a:pPr lvl="1"/>
            <a:endParaRPr lang="en-US" altLang="en-US"/>
          </a:p>
          <a:p>
            <a:r>
              <a:rPr lang="en-US" altLang="en-US"/>
              <a:t>Test errors</a:t>
            </a:r>
          </a:p>
          <a:p>
            <a:pPr lvl="1"/>
            <a:r>
              <a:rPr lang="en-US" altLang="en-US"/>
              <a:t>Errors committed on the test set</a:t>
            </a:r>
          </a:p>
          <a:p>
            <a:pPr lvl="1"/>
            <a:endParaRPr lang="en-US" altLang="en-US"/>
          </a:p>
          <a:p>
            <a:r>
              <a:rPr lang="en-US" altLang="en-US"/>
              <a:t>Generalization errors</a:t>
            </a:r>
          </a:p>
          <a:p>
            <a:pPr lvl="1"/>
            <a:r>
              <a:rPr lang="en-US" altLang="en-US"/>
              <a:t>Expected error of a model over random selection of records from same distribution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Data Set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5943600" y="1295400"/>
            <a:ext cx="2971800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1800" dirty="0"/>
              <a:t>Two class problem: 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1800" dirty="0">
                <a:solidFill>
                  <a:srgbClr val="0070C0"/>
                </a:solidFill>
              </a:rPr>
              <a:t>+ : 5200 instances</a:t>
            </a:r>
          </a:p>
          <a:p>
            <a:pPr marL="28575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rgbClr val="0070C0"/>
                </a:solidFill>
              </a:rPr>
              <a:t> </a:t>
            </a:r>
            <a:r>
              <a:rPr lang="en-US" altLang="en-US" sz="1400" dirty="0">
                <a:solidFill>
                  <a:srgbClr val="0070C0"/>
                </a:solidFill>
              </a:rPr>
              <a:t>5000 instances generated from a Gaussian centered at (10,10)</a:t>
            </a:r>
          </a:p>
          <a:p>
            <a:pPr marL="28575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solidFill>
                  <a:srgbClr val="0070C0"/>
                </a:solidFill>
              </a:rPr>
              <a:t> 200 noisy instances added</a:t>
            </a:r>
            <a:r>
              <a:rPr lang="en-US" altLang="en-US" sz="1800" dirty="0"/>
              <a:t>	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1800" dirty="0">
                <a:solidFill>
                  <a:srgbClr val="FF0000"/>
                </a:solidFill>
              </a:rPr>
              <a:t>o : 5200 instances </a:t>
            </a:r>
          </a:p>
          <a:p>
            <a:pPr marL="28575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solidFill>
                  <a:srgbClr val="FF0000"/>
                </a:solidFill>
              </a:rPr>
              <a:t> Generated from a uniform distribution</a:t>
            </a:r>
          </a:p>
          <a:p>
            <a:pPr>
              <a:spcBef>
                <a:spcPct val="50000"/>
              </a:spcBef>
              <a:defRPr/>
            </a:pPr>
            <a:endParaRPr lang="en-US" altLang="en-US" sz="18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US" altLang="en-US" sz="1800" dirty="0"/>
              <a:t>10 % of the data used for training and 90% of the data used for testing</a:t>
            </a:r>
          </a:p>
          <a:p>
            <a:pPr>
              <a:spcBef>
                <a:spcPct val="50000"/>
              </a:spcBef>
              <a:defRPr/>
            </a:pPr>
            <a:br>
              <a:rPr lang="en-US" altLang="en-US" sz="1800" dirty="0"/>
            </a:br>
            <a:endParaRPr lang="en-US" altLang="en-US" sz="1800" dirty="0">
              <a:sym typeface="Symbol" pitchFamily="18" charset="2"/>
            </a:endParaRPr>
          </a:p>
        </p:txBody>
      </p:sp>
      <p:pic>
        <p:nvPicPr>
          <p:cNvPr id="717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1612900"/>
            <a:ext cx="5715000" cy="4140200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/>
              <a:t>Increasing number of nodes in Decision Trees</a:t>
            </a:r>
          </a:p>
        </p:txBody>
      </p:sp>
      <p:pic>
        <p:nvPicPr>
          <p:cNvPr id="819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9" t="6245" r="7352" b="3252"/>
          <a:stretch>
            <a:fillRect/>
          </a:stretch>
        </p:blipFill>
        <p:spPr>
          <a:xfrm>
            <a:off x="76200" y="1219200"/>
            <a:ext cx="8686800" cy="51054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/>
              <a:t>Decision Tree with 4 nodes</a:t>
            </a:r>
          </a:p>
        </p:txBody>
      </p:sp>
      <p:pic>
        <p:nvPicPr>
          <p:cNvPr id="9218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9" t="6245" r="7352" b="3252"/>
          <a:stretch>
            <a:fillRect/>
          </a:stretch>
        </p:blipFill>
        <p:spPr>
          <a:xfrm>
            <a:off x="76200" y="1219200"/>
            <a:ext cx="8686800" cy="5105400"/>
          </a:xfrm>
        </p:spPr>
      </p:pic>
      <p:pic>
        <p:nvPicPr>
          <p:cNvPr id="9219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8950" y="1079500"/>
            <a:ext cx="4083050" cy="2959100"/>
          </a:xfrm>
        </p:spPr>
      </p:pic>
      <p:pic>
        <p:nvPicPr>
          <p:cNvPr id="9220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057400"/>
            <a:ext cx="4460875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221" name="Straight Arrow Connector 2"/>
          <p:cNvCxnSpPr>
            <a:cxnSpLocks noChangeShapeType="1"/>
          </p:cNvCxnSpPr>
          <p:nvPr/>
        </p:nvCxnSpPr>
        <p:spPr bwMode="auto">
          <a:xfrm flipV="1">
            <a:off x="990600" y="5099050"/>
            <a:ext cx="0" cy="381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1981200" y="3944938"/>
            <a:ext cx="16764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0"/>
              <a:t>Decision Tree</a:t>
            </a:r>
          </a:p>
        </p:txBody>
      </p:sp>
      <p:sp>
        <p:nvSpPr>
          <p:cNvPr id="9223" name="TextBox 10"/>
          <p:cNvSpPr txBox="1">
            <a:spLocks noChangeArrowheads="1"/>
          </p:cNvSpPr>
          <p:nvPr/>
        </p:nvSpPr>
        <p:spPr bwMode="auto">
          <a:xfrm>
            <a:off x="5181600" y="5105400"/>
            <a:ext cx="2784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0"/>
              <a:t>Decision boundaries on Training data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/>
              <a:t>Decision Tree with 50 nodes</a:t>
            </a:r>
          </a:p>
        </p:txBody>
      </p:sp>
      <p:pic>
        <p:nvPicPr>
          <p:cNvPr id="10242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9" t="6245" r="7352" b="3252"/>
          <a:stretch>
            <a:fillRect/>
          </a:stretch>
        </p:blipFill>
        <p:spPr>
          <a:xfrm>
            <a:off x="76200" y="1219200"/>
            <a:ext cx="8686800" cy="5105400"/>
          </a:xfrm>
        </p:spPr>
      </p:pic>
      <p:pic>
        <p:nvPicPr>
          <p:cNvPr id="10243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41413"/>
            <a:ext cx="3200400" cy="282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770063"/>
            <a:ext cx="4918075" cy="356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245" name="Straight Arrow Connector 5"/>
          <p:cNvCxnSpPr>
            <a:cxnSpLocks noChangeShapeType="1"/>
          </p:cNvCxnSpPr>
          <p:nvPr/>
        </p:nvCxnSpPr>
        <p:spPr bwMode="auto">
          <a:xfrm flipV="1">
            <a:off x="3124200" y="5334000"/>
            <a:ext cx="0" cy="381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6" name="TextBox 6"/>
          <p:cNvSpPr txBox="1">
            <a:spLocks noChangeArrowheads="1"/>
          </p:cNvSpPr>
          <p:nvPr/>
        </p:nvSpPr>
        <p:spPr bwMode="auto">
          <a:xfrm>
            <a:off x="1981200" y="3944938"/>
            <a:ext cx="16764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0"/>
              <a:t>Decision Tree</a:t>
            </a:r>
          </a:p>
        </p:txBody>
      </p:sp>
      <p:sp>
        <p:nvSpPr>
          <p:cNvPr id="10247" name="TextBox 7"/>
          <p:cNvSpPr txBox="1">
            <a:spLocks noChangeArrowheads="1"/>
          </p:cNvSpPr>
          <p:nvPr/>
        </p:nvSpPr>
        <p:spPr bwMode="auto">
          <a:xfrm>
            <a:off x="1981200" y="3944938"/>
            <a:ext cx="16764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0"/>
              <a:t>Decision Tree</a:t>
            </a:r>
          </a:p>
        </p:txBody>
      </p:sp>
      <p:sp>
        <p:nvSpPr>
          <p:cNvPr id="10248" name="TextBox 8"/>
          <p:cNvSpPr txBox="1">
            <a:spLocks noChangeArrowheads="1"/>
          </p:cNvSpPr>
          <p:nvPr/>
        </p:nvSpPr>
        <p:spPr bwMode="auto">
          <a:xfrm>
            <a:off x="5181600" y="5108575"/>
            <a:ext cx="27844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0"/>
              <a:t>Decision boundaries on Training data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/>
              <a:t>Which tree is better?</a:t>
            </a:r>
          </a:p>
        </p:txBody>
      </p:sp>
      <p:pic>
        <p:nvPicPr>
          <p:cNvPr id="11266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9" t="6245" r="7352" b="3252"/>
          <a:stretch>
            <a:fillRect/>
          </a:stretch>
        </p:blipFill>
        <p:spPr>
          <a:xfrm>
            <a:off x="76200" y="1219200"/>
            <a:ext cx="8686800" cy="5105400"/>
          </a:xfrm>
        </p:spPr>
      </p:pic>
      <p:pic>
        <p:nvPicPr>
          <p:cNvPr id="11267" name="Picture 2"/>
          <p:cNvPicPr>
            <a:picLocks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09800"/>
            <a:ext cx="3657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5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08125"/>
            <a:ext cx="3657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1828800" y="4097338"/>
            <a:ext cx="2743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/>
              <a:t>Decision Tree with 4 nodes</a:t>
            </a:r>
          </a:p>
        </p:txBody>
      </p:sp>
      <p:sp>
        <p:nvSpPr>
          <p:cNvPr id="11270" name="TextBox 7"/>
          <p:cNvSpPr txBox="1">
            <a:spLocks noChangeArrowheads="1"/>
          </p:cNvSpPr>
          <p:nvPr/>
        </p:nvSpPr>
        <p:spPr bwMode="auto">
          <a:xfrm>
            <a:off x="5486400" y="4799013"/>
            <a:ext cx="2743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/>
              <a:t>Decision Tree with 50 nodes</a:t>
            </a:r>
          </a:p>
        </p:txBody>
      </p:sp>
      <p:sp>
        <p:nvSpPr>
          <p:cNvPr id="11271" name="TextBox 8"/>
          <p:cNvSpPr txBox="1">
            <a:spLocks noChangeArrowheads="1"/>
          </p:cNvSpPr>
          <p:nvPr/>
        </p:nvSpPr>
        <p:spPr bwMode="auto">
          <a:xfrm>
            <a:off x="2286000" y="4462463"/>
            <a:ext cx="2743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Which tree is better ?</a:t>
            </a:r>
          </a:p>
        </p:txBody>
      </p:sp>
      <p:cxnSp>
        <p:nvCxnSpPr>
          <p:cNvPr id="11272" name="Straight Arrow Connector 10"/>
          <p:cNvCxnSpPr>
            <a:cxnSpLocks noChangeShapeType="1"/>
          </p:cNvCxnSpPr>
          <p:nvPr/>
        </p:nvCxnSpPr>
        <p:spPr bwMode="auto">
          <a:xfrm flipV="1">
            <a:off x="1066800" y="4097338"/>
            <a:ext cx="762000" cy="812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3" name="Straight Arrow Connector 12"/>
          <p:cNvCxnSpPr>
            <a:cxnSpLocks noChangeShapeType="1"/>
          </p:cNvCxnSpPr>
          <p:nvPr/>
        </p:nvCxnSpPr>
        <p:spPr bwMode="auto">
          <a:xfrm flipV="1">
            <a:off x="3276600" y="4572000"/>
            <a:ext cx="1981200" cy="6096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Model Overfitting</a:t>
            </a:r>
          </a:p>
        </p:txBody>
      </p:sp>
      <p:sp>
        <p:nvSpPr>
          <p:cNvPr id="12290" name="Text Box 7"/>
          <p:cNvSpPr txBox="1">
            <a:spLocks noChangeArrowheads="1"/>
          </p:cNvSpPr>
          <p:nvPr/>
        </p:nvSpPr>
        <p:spPr bwMode="auto">
          <a:xfrm>
            <a:off x="304800" y="5029200"/>
            <a:ext cx="86868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/>
              <a:t>Underfitting</a:t>
            </a:r>
            <a:r>
              <a:rPr lang="en-US" altLang="en-US" sz="1800" b="0"/>
              <a:t>: when model is too simple, both training and test errors are large</a:t>
            </a:r>
          </a:p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/>
              <a:t>Overfitting</a:t>
            </a:r>
            <a:r>
              <a:rPr lang="en-US" altLang="en-US" sz="1800" b="0"/>
              <a:t>: when model is too complex, training error is small but test error is large</a:t>
            </a:r>
            <a:endParaRPr lang="en-US" altLang="en-US" sz="1800" b="0">
              <a:sym typeface="Symbol" charset="2"/>
            </a:endParaRPr>
          </a:p>
        </p:txBody>
      </p:sp>
      <p:pic>
        <p:nvPicPr>
          <p:cNvPr id="12291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24350" y="914400"/>
            <a:ext cx="5048250" cy="3657600"/>
          </a:xfrm>
          <a:noFill/>
        </p:spPr>
      </p:pic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0" y="914400"/>
            <a:ext cx="50482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Model Overfitting</a:t>
            </a:r>
          </a:p>
        </p:txBody>
      </p:sp>
      <p:pic>
        <p:nvPicPr>
          <p:cNvPr id="13314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247650" y="838200"/>
            <a:ext cx="5048250" cy="3657600"/>
          </a:xfrm>
          <a:noFill/>
        </p:spPr>
      </p:pic>
      <p:pic>
        <p:nvPicPr>
          <p:cNvPr id="13315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838200"/>
            <a:ext cx="5257800" cy="370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19" t="9634" r="13583" b="75781"/>
          <a:stretch>
            <a:fillRect/>
          </a:stretch>
        </p:blipFill>
        <p:spPr bwMode="auto">
          <a:xfrm>
            <a:off x="7543800" y="1143000"/>
            <a:ext cx="11811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Box 2"/>
          <p:cNvSpPr txBox="1">
            <a:spLocks noChangeArrowheads="1"/>
          </p:cNvSpPr>
          <p:nvPr/>
        </p:nvSpPr>
        <p:spPr bwMode="auto">
          <a:xfrm>
            <a:off x="4619625" y="4419600"/>
            <a:ext cx="4495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/>
              <a:t>Using twice the number of data instances</a:t>
            </a: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304800" y="4953000"/>
            <a:ext cx="8686800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US" altLang="en-US" sz="1800" b="0">
                <a:sym typeface="Symbol" charset="2"/>
              </a:rPr>
              <a:t>If training data is under-representative, testing errors increase and training errors decrease on increasing number of nodes</a:t>
            </a:r>
          </a:p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US" altLang="en-US" sz="1800" b="0">
                <a:sym typeface="Symbol" charset="2"/>
              </a:rPr>
              <a:t>Increasing the size of training data reduces the difference between training and testing errors at a given number of nodes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Porky:Words:ASCI:PSE:Budgets FY97:LC.BRev.FY97</Template>
  <TotalTime>544</TotalTime>
  <Pages>3</Pages>
  <Words>755</Words>
  <Application>Microsoft Office PowerPoint</Application>
  <PresentationFormat>On-screen Show (4:3)</PresentationFormat>
  <Paragraphs>109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Monotype Sorts</vt:lpstr>
      <vt:lpstr>Tahoma</vt:lpstr>
      <vt:lpstr>Times New Roman</vt:lpstr>
      <vt:lpstr>Wingdings</vt:lpstr>
      <vt:lpstr>LC.BRev.FY97</vt:lpstr>
      <vt:lpstr>VISIO</vt:lpstr>
      <vt:lpstr>Data Science I</vt:lpstr>
      <vt:lpstr>Classification Errors</vt:lpstr>
      <vt:lpstr>Example Data Set</vt:lpstr>
      <vt:lpstr>Increasing number of nodes in Decision Trees</vt:lpstr>
      <vt:lpstr>Decision Tree with 4 nodes</vt:lpstr>
      <vt:lpstr>Decision Tree with 50 nodes</vt:lpstr>
      <vt:lpstr>Which tree is better?</vt:lpstr>
      <vt:lpstr>Model Overfitting</vt:lpstr>
      <vt:lpstr>Model Overfitting</vt:lpstr>
      <vt:lpstr>Reasons for Model Overfitting</vt:lpstr>
      <vt:lpstr>Overfitting due to Noise </vt:lpstr>
      <vt:lpstr>Overfitting due to Insufficient Examples</vt:lpstr>
      <vt:lpstr>Model Overfitting</vt:lpstr>
      <vt:lpstr>Occam’s Razor</vt:lpstr>
      <vt:lpstr>How to Address Overfitting</vt:lpstr>
      <vt:lpstr>How to Address Overfitting…</vt:lpstr>
      <vt:lpstr>Example of Post-Pruning</vt:lpstr>
      <vt:lpstr>“Final” Notes on Overfitting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Mining</dc:title>
  <dc:creator>anujkarpatne@gmail.com</dc:creator>
  <cp:lastModifiedBy>Eick, Christoph F</cp:lastModifiedBy>
  <cp:revision>30</cp:revision>
  <cp:lastPrinted>2011-09-26T16:50:03Z</cp:lastPrinted>
  <dcterms:created xsi:type="dcterms:W3CDTF">2018-02-06T01:04:33Z</dcterms:created>
  <dcterms:modified xsi:type="dcterms:W3CDTF">2023-09-21T12:41:09Z</dcterms:modified>
</cp:coreProperties>
</file>