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379" r:id="rId2"/>
    <p:sldId id="388" r:id="rId3"/>
    <p:sldId id="384" r:id="rId4"/>
    <p:sldId id="386" r:id="rId5"/>
    <p:sldId id="385" r:id="rId6"/>
    <p:sldId id="387" r:id="rId7"/>
    <p:sldId id="383" r:id="rId8"/>
    <p:sldId id="381" r:id="rId9"/>
    <p:sldId id="382" r:id="rId10"/>
    <p:sldId id="326" r:id="rId11"/>
    <p:sldId id="324" r:id="rId12"/>
    <p:sldId id="328" r:id="rId13"/>
    <p:sldId id="353" r:id="rId14"/>
    <p:sldId id="354" r:id="rId15"/>
    <p:sldId id="355" r:id="rId16"/>
    <p:sldId id="357" r:id="rId17"/>
    <p:sldId id="378" r:id="rId18"/>
    <p:sldId id="358" r:id="rId19"/>
    <p:sldId id="359" r:id="rId20"/>
    <p:sldId id="360" r:id="rId21"/>
    <p:sldId id="372" r:id="rId22"/>
    <p:sldId id="389" r:id="rId23"/>
  </p:sldIdLst>
  <p:sldSz cx="9144000" cy="6858000" type="screen4x3"/>
  <p:notesSz cx="10234613" cy="70993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66FF33"/>
    <a:srgbClr val="3333FF"/>
    <a:srgbClr val="990033"/>
    <a:srgbClr val="FF6600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241" autoAdjust="0"/>
  </p:normalViewPr>
  <p:slideViewPr>
    <p:cSldViewPr>
      <p:cViewPr varScale="1">
        <p:scale>
          <a:sx n="84" d="100"/>
          <a:sy n="84" d="100"/>
        </p:scale>
        <p:origin x="10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54" y="-8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D84D315-A8B9-4F9A-95AC-B70A254180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13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29750F04-B430-4316-982F-DC78F365C9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78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800">
                <a:solidFill>
                  <a:srgbClr val="FFFFFF"/>
                </a:solidFill>
                <a:latin typeface="Palatino Linotype" pitchFamily="18" charset="0"/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Palatino Linotype" pitchFamily="18" charset="0"/>
              </a:defRPr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313" y="537368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453188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20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735C-9963-4B27-B444-2E2D348F94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78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DA29-66BF-4198-AC0F-54E23949C3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55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5E3F-6D54-450D-A3D5-CA3395D8E8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5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E37E-E7EC-40CD-BA45-CB3E747B1D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07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E96E-F167-43ED-BE34-97934A813C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67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E965-B214-4AFC-B0D0-C02CCBCB9B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04A7-108B-49E8-B3E4-248061FB01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66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8B2C-55C3-445D-825C-A5A9658850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59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CAD-069B-4CAC-B9B5-EF0F2A85AD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40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982A-72E9-4466-BA46-90409236B3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21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D29F-0A9D-4B1B-9D8F-D6F283CAED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57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A7F7-A4CC-4ABF-9771-DE3B19A3F5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11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F807-408D-4AFA-962E-53CC2A91D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3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24A9-2A87-407C-82D7-40714DD28A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82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31DC-7638-4034-B20E-40EE92E93C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5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0E6F-377D-4D35-B32C-33CE0578AE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68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B638-EEC0-4F7E-BEF5-01217125F4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38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72250"/>
            <a:ext cx="5834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Eick/Alpaydin: Topic5---Parametric Methods</a:t>
            </a:r>
            <a:endParaRPr 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/>
            </a:lvl1pPr>
          </a:lstStyle>
          <a:p>
            <a:pPr>
              <a:defRPr/>
            </a:pPr>
            <a:fld id="{79219D95-5DCD-420E-8722-561218ECD7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86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</a:p>
        </p:txBody>
      </p:sp>
      <p:sp>
        <p:nvSpPr>
          <p:cNvPr id="286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i="1">
          <a:solidFill>
            <a:schemeClr val="bg2"/>
          </a:solidFill>
          <a:latin typeface="Lucida Brigh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ormal_distribu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hyperlink" Target="http://en.wikipedia.org/wiki/Probability_density_func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Correlation" TargetMode="Externa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en.wikipedia.org/wiki/Multivariate_normal_distribu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rrelation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7.wmf"/><Relationship Id="rId7" Type="http://schemas.openxmlformats.org/officeDocument/2006/relationships/image" Target="../media/image18.png"/><Relationship Id="rId12" Type="http://schemas.openxmlformats.org/officeDocument/2006/relationships/hyperlink" Target="http://smlv.cc.gatech.edu/wp-content/uploads/2010/08/norm31.jpg" TargetMode="External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PCMahalanobis.png" TargetMode="External"/><Relationship Id="rId11" Type="http://schemas.openxmlformats.org/officeDocument/2006/relationships/hyperlink" Target="http://en.wikipedia.org/wiki/Scale_invariance" TargetMode="External"/><Relationship Id="rId5" Type="http://schemas.openxmlformats.org/officeDocument/2006/relationships/hyperlink" Target="http://en.wikipedia.org/wiki/Mahalanobis_distance" TargetMode="External"/><Relationship Id="rId10" Type="http://schemas.openxmlformats.org/officeDocument/2006/relationships/hyperlink" Target="http://en.wikipedia.org/wiki/Data_set" TargetMode="External"/><Relationship Id="rId4" Type="http://schemas.openxmlformats.org/officeDocument/2006/relationships/hyperlink" Target="http://www.analyzemath.com/Calculators/inverse_matrix_3by3.html" TargetMode="External"/><Relationship Id="rId9" Type="http://schemas.openxmlformats.org/officeDocument/2006/relationships/hyperlink" Target="http://en.wikipedia.org/wiki/Euclidean_distanc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hyperlink" Target="http://en.wikipedia.org/wiki/Standard_sc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ixture_mode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087B6334-E467-48E5-ADD5-F2E7765D4D86}" type="slidenum">
              <a:rPr lang="tr-TR" sz="1400" smtClean="0"/>
              <a:pPr eaLnBrk="1" hangingPunct="1"/>
              <a:t>1</a:t>
            </a:fld>
            <a:endParaRPr lang="tr-TR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212976"/>
            <a:ext cx="9144000" cy="739552"/>
          </a:xfrm>
        </p:spPr>
        <p:txBody>
          <a:bodyPr/>
          <a:lstStyle/>
          <a:p>
            <a:pPr algn="ctr" eaLnBrk="1" hangingPunct="1"/>
            <a:r>
              <a:rPr lang="en-US" sz="4600" b="1" i="0" dirty="0">
                <a:solidFill>
                  <a:srgbClr val="3333FF"/>
                </a:solidFill>
              </a:rPr>
              <a:t>Christoph F. Eick</a:t>
            </a:r>
            <a:br>
              <a:rPr lang="en-US" sz="4600" b="1" i="0" dirty="0">
                <a:solidFill>
                  <a:srgbClr val="FF0000"/>
                </a:solidFill>
              </a:rPr>
            </a:br>
            <a:r>
              <a:rPr lang="en-US" sz="4600" dirty="0">
                <a:solidFill>
                  <a:srgbClr val="FF0000"/>
                </a:solidFill>
              </a:rPr>
              <a:t>A Brief Introduction to </a:t>
            </a:r>
            <a:br>
              <a:rPr lang="en-US" sz="4600" dirty="0">
                <a:solidFill>
                  <a:srgbClr val="FF0000"/>
                </a:solidFill>
              </a:rPr>
            </a:br>
            <a:r>
              <a:rPr lang="en-US" sz="4600" dirty="0">
                <a:solidFill>
                  <a:srgbClr val="FF0000"/>
                </a:solidFill>
              </a:rPr>
              <a:t>Naïve and </a:t>
            </a:r>
            <a:r>
              <a:rPr lang="tr-TR" sz="4600" dirty="0">
                <a:solidFill>
                  <a:srgbClr val="FF0000"/>
                </a:solidFill>
              </a:rPr>
              <a:t>Parametric </a:t>
            </a:r>
            <a:br>
              <a:rPr lang="en-US" sz="4600" dirty="0">
                <a:solidFill>
                  <a:srgbClr val="FF0000"/>
                </a:solidFill>
              </a:rPr>
            </a:br>
            <a:r>
              <a:rPr lang="en-US" sz="4600" dirty="0">
                <a:solidFill>
                  <a:srgbClr val="FF0000"/>
                </a:solidFill>
              </a:rPr>
              <a:t>Density </a:t>
            </a:r>
            <a:r>
              <a:rPr lang="tr-TR" sz="4600" dirty="0">
                <a:solidFill>
                  <a:srgbClr val="FF0000"/>
                </a:solidFill>
              </a:rPr>
              <a:t>Estimation</a:t>
            </a:r>
            <a:endParaRPr lang="en-GB" sz="4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3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087B6334-E467-48E5-ADD5-F2E7765D4D86}" type="slidenum">
              <a:rPr lang="tr-TR" sz="1400" smtClean="0"/>
              <a:pPr eaLnBrk="1" hangingPunct="1"/>
              <a:t>10</a:t>
            </a:fld>
            <a:endParaRPr lang="tr-TR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eaLnBrk="1" hangingPunct="1"/>
            <a:r>
              <a:rPr lang="tr-TR" dirty="0"/>
              <a:t>Parametric Estimation</a:t>
            </a:r>
            <a:endParaRPr lang="en-GB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96752"/>
            <a:ext cx="8572500" cy="5232623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Lucida Calligraphy" pitchFamily="66" charset="0"/>
              </a:rPr>
              <a:t>Given </a:t>
            </a:r>
            <a:r>
              <a:rPr lang="tr-TR" sz="2600" dirty="0">
                <a:latin typeface="Lucida Calligraphy" pitchFamily="66" charset="0"/>
              </a:rPr>
              <a:t>X</a:t>
            </a:r>
            <a:r>
              <a:rPr lang="tr-TR" sz="2600" b="1" i="1" dirty="0"/>
              <a:t> </a:t>
            </a:r>
            <a:r>
              <a:rPr lang="tr-TR" sz="2600" dirty="0"/>
              <a:t>= { </a:t>
            </a:r>
            <a:r>
              <a:rPr lang="tr-TR" sz="2600" i="1" dirty="0"/>
              <a:t>x</a:t>
            </a:r>
            <a:r>
              <a:rPr lang="tr-TR" sz="2600" i="1" baseline="30000" dirty="0"/>
              <a:t>t </a:t>
            </a:r>
            <a:r>
              <a:rPr lang="tr-TR" sz="2600" dirty="0"/>
              <a:t>}</a:t>
            </a:r>
            <a:r>
              <a:rPr lang="tr-TR" sz="2600" i="1" baseline="-25000" dirty="0"/>
              <a:t>t </a:t>
            </a:r>
            <a:r>
              <a:rPr lang="en-US" sz="2600" dirty="0"/>
              <a:t> </a:t>
            </a:r>
          </a:p>
          <a:p>
            <a:pPr marL="0" indent="0" eaLnBrk="1" hangingPunct="1">
              <a:buNone/>
            </a:pPr>
            <a:r>
              <a:rPr lang="en-US" sz="2600" dirty="0"/>
              <a:t>    goal: infer probability distribution p(x)</a:t>
            </a:r>
            <a:endParaRPr lang="tr-TR" sz="2600" dirty="0"/>
          </a:p>
          <a:p>
            <a:pPr eaLnBrk="1" hangingPunct="1"/>
            <a:r>
              <a:rPr lang="tr-TR" sz="2600" dirty="0"/>
              <a:t>Parametric estimation: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sz="2600" dirty="0"/>
              <a:t>	Assume a form for p (x | θ) and estimate θ,</a:t>
            </a:r>
            <a:r>
              <a:rPr lang="tr-TR" sz="2600" b="1" dirty="0"/>
              <a:t> </a:t>
            </a:r>
            <a:r>
              <a:rPr lang="tr-TR" sz="2600" dirty="0"/>
              <a:t>its sufficient statistics, using </a:t>
            </a:r>
            <a:r>
              <a:rPr lang="tr-TR" sz="2600" dirty="0">
                <a:latin typeface="Lucida Calligraphy" pitchFamily="66" charset="0"/>
              </a:rPr>
              <a:t>X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sz="2600" dirty="0"/>
              <a:t>	e.g., </a:t>
            </a:r>
            <a:r>
              <a:rPr lang="tr-TR" sz="2600" dirty="0">
                <a:latin typeface="Lucida Calligraphy" pitchFamily="66" charset="0"/>
              </a:rPr>
              <a:t>N </a:t>
            </a:r>
            <a:r>
              <a:rPr lang="tr-TR" sz="2600" dirty="0"/>
              <a:t>( μ, σ</a:t>
            </a:r>
            <a:r>
              <a:rPr lang="tr-TR" sz="2600" baseline="30000" dirty="0"/>
              <a:t>2</a:t>
            </a:r>
            <a:r>
              <a:rPr lang="tr-TR" sz="2600" dirty="0"/>
              <a:t>) where θ = { μ, σ</a:t>
            </a:r>
            <a:r>
              <a:rPr lang="tr-TR" sz="2600" baseline="30000" dirty="0"/>
              <a:t>2</a:t>
            </a:r>
            <a:r>
              <a:rPr lang="tr-TR" sz="2600" dirty="0"/>
              <a:t>}</a:t>
            </a:r>
            <a:endParaRPr lang="en-US" sz="2600" dirty="0"/>
          </a:p>
          <a:p>
            <a:pPr eaLnBrk="1" hangingPunct="1"/>
            <a:r>
              <a:rPr lang="en-US" sz="2600" dirty="0"/>
              <a:t>Problem: How can we obtain </a:t>
            </a:r>
            <a:r>
              <a:rPr lang="tr-TR" sz="2600" dirty="0"/>
              <a:t>θ</a:t>
            </a:r>
            <a:r>
              <a:rPr lang="en-US" sz="2600" dirty="0"/>
              <a:t> from X?</a:t>
            </a:r>
          </a:p>
          <a:p>
            <a:pPr eaLnBrk="1" hangingPunct="1"/>
            <a:r>
              <a:rPr lang="en-US" sz="2600" u="sng" dirty="0"/>
              <a:t>Assumption</a:t>
            </a:r>
            <a:r>
              <a:rPr lang="en-US" sz="2600" dirty="0"/>
              <a:t>: X contains samples of a one-dimensional random variable</a:t>
            </a:r>
          </a:p>
          <a:p>
            <a:pPr eaLnBrk="1" hangingPunct="1"/>
            <a:r>
              <a:rPr lang="en-US" sz="2600" dirty="0"/>
              <a:t>Later </a:t>
            </a:r>
            <a:r>
              <a:rPr lang="en-US" sz="2600" u="sng" dirty="0"/>
              <a:t>multivariate estimation</a:t>
            </a:r>
            <a:r>
              <a:rPr lang="en-US" sz="2600" dirty="0"/>
              <a:t>: X contains multiple and not only a single measurement.</a:t>
            </a:r>
            <a:endParaRPr lang="tr-TR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6309320"/>
            <a:ext cx="862447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Example; Gaussian Distribution </a:t>
            </a:r>
            <a:r>
              <a:rPr lang="en-US" sz="900" dirty="0">
                <a:hlinkClick r:id="rId2"/>
              </a:rPr>
              <a:t>http://en.wikipedia.org/wiki/Normal_distribution</a:t>
            </a:r>
            <a:endParaRPr lang="en-US" sz="900" dirty="0"/>
          </a:p>
          <a:p>
            <a:r>
              <a:rPr lang="en-US" sz="900" dirty="0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A19778C5-D37E-480A-B6FF-68C736CAF0E9}" type="slidenum">
              <a:rPr lang="tr-TR" sz="1400" smtClean="0"/>
              <a:pPr eaLnBrk="1" hangingPunct="1"/>
              <a:t>11</a:t>
            </a:fld>
            <a:endParaRPr lang="tr-TR" sz="14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Maximum Likelihood Estimation</a:t>
            </a:r>
            <a:endParaRPr lang="en-GB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981200"/>
            <a:ext cx="8572500" cy="3886200"/>
          </a:xfrm>
        </p:spPr>
        <p:txBody>
          <a:bodyPr/>
          <a:lstStyle/>
          <a:p>
            <a:pPr eaLnBrk="1" hangingPunct="1"/>
            <a:r>
              <a:rPr lang="en-US" dirty="0"/>
              <a:t>Density function p with parameters</a:t>
            </a:r>
            <a:r>
              <a:rPr lang="en-GB" i="1" dirty="0"/>
              <a:t> θ</a:t>
            </a:r>
            <a:r>
              <a:rPr lang="en-US" dirty="0"/>
              <a:t> is given and </a:t>
            </a:r>
            <a:r>
              <a:rPr lang="en-US" dirty="0" err="1"/>
              <a:t>x</a:t>
            </a:r>
            <a:r>
              <a:rPr lang="en-US" baseline="30000" dirty="0" err="1"/>
              <a:t>t</a:t>
            </a:r>
            <a:r>
              <a:rPr lang="en-US" dirty="0"/>
              <a:t>~</a:t>
            </a:r>
            <a:r>
              <a:rPr lang="tr-TR" i="1" dirty="0"/>
              <a:t>p </a:t>
            </a:r>
            <a:r>
              <a:rPr lang="tr-TR" dirty="0"/>
              <a:t>(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tr-TR" b="1" i="1" dirty="0"/>
              <a:t> </a:t>
            </a:r>
            <a:r>
              <a:rPr lang="tr-TR" dirty="0"/>
              <a:t>|</a:t>
            </a:r>
            <a:r>
              <a:rPr lang="en-GB" i="1" dirty="0"/>
              <a:t>θ</a:t>
            </a:r>
            <a:r>
              <a:rPr lang="tr-TR" dirty="0"/>
              <a:t>) </a:t>
            </a:r>
            <a:endParaRPr lang="en-US" dirty="0"/>
          </a:p>
          <a:p>
            <a:pPr eaLnBrk="1" hangingPunct="1"/>
            <a:r>
              <a:rPr lang="tr-TR" dirty="0">
                <a:solidFill>
                  <a:schemeClr val="bg2"/>
                </a:solidFill>
              </a:rPr>
              <a:t>Likelihood</a:t>
            </a:r>
            <a:r>
              <a:rPr lang="tr-TR" dirty="0"/>
              <a:t> of </a:t>
            </a:r>
            <a:r>
              <a:rPr lang="tr-TR" i="1" dirty="0"/>
              <a:t>θ</a:t>
            </a:r>
            <a:r>
              <a:rPr lang="tr-TR" dirty="0"/>
              <a:t> given the sample 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en-US" dirty="0">
                <a:latin typeface="Lucida Calligraphy" pitchFamily="66" charset="0"/>
              </a:rPr>
              <a:t>={x</a:t>
            </a:r>
            <a:r>
              <a:rPr lang="en-US" baseline="30000" dirty="0">
                <a:latin typeface="Lucida Calligraphy" pitchFamily="66" charset="0"/>
              </a:rPr>
              <a:t>1</a:t>
            </a:r>
            <a:r>
              <a:rPr lang="en-US" dirty="0">
                <a:latin typeface="Lucida Calligraphy" pitchFamily="66" charset="0"/>
              </a:rPr>
              <a:t>,…</a:t>
            </a:r>
            <a:r>
              <a:rPr lang="en-US" dirty="0" err="1">
                <a:latin typeface="Lucida Calligraphy" pitchFamily="66" charset="0"/>
              </a:rPr>
              <a:t>x</a:t>
            </a:r>
            <a:r>
              <a:rPr lang="en-US" baseline="30000" dirty="0" err="1">
                <a:latin typeface="Lucida Calligraphy" pitchFamily="66" charset="0"/>
              </a:rPr>
              <a:t>t</a:t>
            </a:r>
            <a:r>
              <a:rPr lang="en-US" dirty="0">
                <a:latin typeface="Lucida Calligraphy" pitchFamily="66" charset="0"/>
              </a:rPr>
              <a:t>}</a:t>
            </a:r>
            <a:endParaRPr lang="tr-TR" dirty="0">
              <a:latin typeface="Lucida Calligraphy" pitchFamily="66" charset="0"/>
            </a:endParaRPr>
          </a:p>
          <a:p>
            <a:pPr eaLnBrk="1" hangingPunct="1">
              <a:buNone/>
            </a:pPr>
            <a:r>
              <a:rPr lang="tr-TR" dirty="0"/>
              <a:t>		</a:t>
            </a:r>
            <a:r>
              <a:rPr lang="en-US" b="1" i="1" dirty="0"/>
              <a:t> L</a:t>
            </a:r>
            <a:r>
              <a:rPr lang="en-US" b="1" i="1" baseline="-25000" dirty="0"/>
              <a:t>t</a:t>
            </a:r>
            <a:r>
              <a:rPr lang="tr-TR" b="1" dirty="0"/>
              <a:t>(</a:t>
            </a:r>
            <a:r>
              <a:rPr lang="en-GB" i="1" dirty="0"/>
              <a:t>θ</a:t>
            </a:r>
            <a:r>
              <a:rPr lang="tr-TR" dirty="0"/>
              <a:t>|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tr-TR" dirty="0"/>
              <a:t>) </a:t>
            </a:r>
            <a:r>
              <a:rPr lang="en-US" dirty="0"/>
              <a:t>=</a:t>
            </a:r>
            <a:r>
              <a:rPr lang="en-US" b="1" i="1" dirty="0"/>
              <a:t>L</a:t>
            </a:r>
            <a:r>
              <a:rPr lang="tr-TR" b="1" dirty="0"/>
              <a:t>(</a:t>
            </a:r>
            <a:r>
              <a:rPr lang="en-GB" i="1" dirty="0"/>
              <a:t>θ</a:t>
            </a:r>
            <a:r>
              <a:rPr lang="tr-TR" dirty="0"/>
              <a:t>|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tr-TR" dirty="0"/>
              <a:t>) = </a:t>
            </a:r>
            <a:r>
              <a:rPr lang="tr-TR" i="1" dirty="0"/>
              <a:t>p</a:t>
            </a:r>
            <a:r>
              <a:rPr lang="tr-TR" dirty="0"/>
              <a:t>(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tr-TR" b="1" i="1" dirty="0"/>
              <a:t> </a:t>
            </a:r>
            <a:r>
              <a:rPr lang="tr-TR" dirty="0"/>
              <a:t>|</a:t>
            </a:r>
            <a:r>
              <a:rPr lang="en-GB" i="1" dirty="0"/>
              <a:t>θ</a:t>
            </a:r>
            <a:r>
              <a:rPr lang="tr-TR" dirty="0"/>
              <a:t>) = ∏</a:t>
            </a:r>
            <a:r>
              <a:rPr lang="tr-TR" i="1" baseline="-40000" dirty="0"/>
              <a:t>t</a:t>
            </a:r>
            <a:r>
              <a:rPr lang="tr-TR" dirty="0"/>
              <a:t> </a:t>
            </a:r>
            <a:r>
              <a:rPr lang="tr-TR" i="1" dirty="0"/>
              <a:t>p</a:t>
            </a:r>
            <a:r>
              <a:rPr lang="tr-TR" dirty="0"/>
              <a:t>(</a:t>
            </a:r>
            <a:r>
              <a:rPr lang="tr-TR" i="1" dirty="0"/>
              <a:t>x</a:t>
            </a:r>
            <a:r>
              <a:rPr lang="tr-TR" i="1" baseline="30000" dirty="0"/>
              <a:t>t</a:t>
            </a:r>
            <a:r>
              <a:rPr lang="tr-TR" dirty="0"/>
              <a:t>|</a:t>
            </a:r>
            <a:r>
              <a:rPr lang="en-GB" i="1" dirty="0"/>
              <a:t>θ</a:t>
            </a:r>
            <a:r>
              <a:rPr lang="tr-TR" dirty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dirty="0"/>
              <a:t>We look </a:t>
            </a:r>
            <a:r>
              <a:rPr lang="en-GB" sz="2200" i="1" dirty="0"/>
              <a:t>θ </a:t>
            </a:r>
            <a:r>
              <a:rPr lang="en-US" sz="2200" dirty="0"/>
              <a:t>for that “</a:t>
            </a:r>
            <a:r>
              <a:rPr lang="en-US" sz="2200" i="1" dirty="0"/>
              <a:t>maximizes the likelihood of the sample</a:t>
            </a:r>
            <a:r>
              <a:rPr lang="en-US" sz="2200" dirty="0"/>
              <a:t>”!</a:t>
            </a:r>
            <a:endParaRPr lang="tr-TR" sz="2200" dirty="0"/>
          </a:p>
          <a:p>
            <a:pPr eaLnBrk="1" hangingPunct="1"/>
            <a:r>
              <a:rPr lang="tr-TR" dirty="0">
                <a:solidFill>
                  <a:schemeClr val="bg2"/>
                </a:solidFill>
              </a:rPr>
              <a:t>Log likelihood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/>
              <a:t>		 </a:t>
            </a:r>
            <a:r>
              <a:rPr lang="tr-TR" dirty="0">
                <a:latin typeface="Lucida Calligraphy" pitchFamily="66" charset="0"/>
              </a:rPr>
              <a:t>L</a:t>
            </a:r>
            <a:r>
              <a:rPr lang="tr-TR" dirty="0"/>
              <a:t>(</a:t>
            </a:r>
            <a:r>
              <a:rPr lang="en-GB" i="1" dirty="0"/>
              <a:t>θ</a:t>
            </a:r>
            <a:r>
              <a:rPr lang="tr-TR" dirty="0"/>
              <a:t>|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tr-TR" dirty="0"/>
              <a:t>) = log </a:t>
            </a:r>
            <a:r>
              <a:rPr lang="en-US" i="1" dirty="0"/>
              <a:t>L</a:t>
            </a:r>
            <a:r>
              <a:rPr lang="en-US" i="1" baseline="-25000" dirty="0"/>
              <a:t>t</a:t>
            </a:r>
            <a:r>
              <a:rPr lang="tr-TR" dirty="0"/>
              <a:t>(</a:t>
            </a:r>
            <a:r>
              <a:rPr lang="en-GB" i="1" dirty="0"/>
              <a:t>θ</a:t>
            </a:r>
            <a:r>
              <a:rPr lang="tr-TR" dirty="0"/>
              <a:t>|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tr-TR" dirty="0"/>
              <a:t>) = ∑</a:t>
            </a:r>
            <a:r>
              <a:rPr lang="tr-TR" i="1" baseline="-40000" dirty="0"/>
              <a:t>t</a:t>
            </a:r>
            <a:r>
              <a:rPr lang="tr-TR" dirty="0"/>
              <a:t> log </a:t>
            </a:r>
            <a:r>
              <a:rPr lang="tr-TR" i="1" dirty="0"/>
              <a:t>p </a:t>
            </a:r>
            <a:r>
              <a:rPr lang="tr-TR" dirty="0"/>
              <a:t>(</a:t>
            </a:r>
            <a:r>
              <a:rPr lang="tr-TR" i="1" dirty="0"/>
              <a:t>x</a:t>
            </a:r>
            <a:r>
              <a:rPr lang="tr-TR" i="1" baseline="30000" dirty="0"/>
              <a:t>t</a:t>
            </a:r>
            <a:r>
              <a:rPr lang="tr-TR" dirty="0"/>
              <a:t>|</a:t>
            </a:r>
            <a:r>
              <a:rPr lang="en-GB" i="1" dirty="0"/>
              <a:t>θ</a:t>
            </a:r>
            <a:r>
              <a:rPr lang="tr-TR" dirty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/>
              <a:t>      </a:t>
            </a:r>
            <a:endParaRPr lang="tr-TR" sz="1600" dirty="0"/>
          </a:p>
          <a:p>
            <a:pPr eaLnBrk="1" hangingPunct="1"/>
            <a:r>
              <a:rPr lang="tr-TR" dirty="0">
                <a:solidFill>
                  <a:schemeClr val="bg2"/>
                </a:solidFill>
              </a:rPr>
              <a:t>Maximum likelihood estimator (MLE)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/>
              <a:t>		</a:t>
            </a:r>
            <a:r>
              <a:rPr lang="en-GB" i="1" dirty="0"/>
              <a:t>θ</a:t>
            </a:r>
            <a:r>
              <a:rPr lang="tr-TR" baseline="30000" dirty="0"/>
              <a:t>*</a:t>
            </a:r>
            <a:r>
              <a:rPr lang="tr-TR" dirty="0"/>
              <a:t> = argmax</a:t>
            </a:r>
            <a:r>
              <a:rPr lang="en-GB" i="1" baseline="-25000" dirty="0"/>
              <a:t>θ</a:t>
            </a:r>
            <a:r>
              <a:rPr lang="tr-TR" dirty="0"/>
              <a:t> </a:t>
            </a:r>
            <a:r>
              <a:rPr lang="tr-TR" dirty="0">
                <a:latin typeface="Lucida Calligraphy" pitchFamily="66" charset="0"/>
              </a:rPr>
              <a:t>L</a:t>
            </a:r>
            <a:r>
              <a:rPr lang="tr-TR" dirty="0"/>
              <a:t>(</a:t>
            </a:r>
            <a:r>
              <a:rPr lang="en-GB" i="1" dirty="0"/>
              <a:t>θ</a:t>
            </a:r>
            <a:r>
              <a:rPr lang="tr-TR" dirty="0"/>
              <a:t>|</a:t>
            </a:r>
            <a:r>
              <a:rPr lang="tr-TR" dirty="0">
                <a:latin typeface="Lucida Calligraphy" pitchFamily="66" charset="0"/>
              </a:rPr>
              <a:t>X</a:t>
            </a:r>
            <a:r>
              <a:rPr lang="tr-TR" dirty="0"/>
              <a:t>)</a:t>
            </a:r>
            <a:endParaRPr lang="en-GB" dirty="0"/>
          </a:p>
        </p:txBody>
      </p:sp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323850" y="6237288"/>
            <a:ext cx="795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33CC"/>
                </a:solidFill>
              </a:rPr>
              <a:t>Homework</a:t>
            </a:r>
            <a:r>
              <a:rPr lang="en-US" sz="2000" dirty="0"/>
              <a:t>: Sample: 0, 3, 4, 5 and </a:t>
            </a:r>
            <a:r>
              <a:rPr lang="en-US" sz="2000" dirty="0" err="1"/>
              <a:t>x~N</a:t>
            </a:r>
            <a:r>
              <a:rPr lang="en-US" sz="2000" dirty="0"/>
              <a:t>(</a:t>
            </a:r>
            <a:r>
              <a:rPr lang="en-US" sz="2000" dirty="0">
                <a:sym typeface="Symbol" pitchFamily="18" charset="2"/>
              </a:rPr>
              <a:t>,)? Use MLE to find </a:t>
            </a:r>
            <a:r>
              <a:rPr lang="en-US" sz="2000" dirty="0"/>
              <a:t>(</a:t>
            </a:r>
            <a:r>
              <a:rPr lang="en-US" sz="2000" dirty="0">
                <a:sym typeface="Symbol" pitchFamily="18" charset="2"/>
              </a:rPr>
              <a:t>,)! 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103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5527511F-4083-4209-9CE7-2120944B081B}" type="slidenum">
              <a:rPr lang="tr-TR" sz="1400" smtClean="0"/>
              <a:pPr eaLnBrk="1" hangingPunct="1"/>
              <a:t>12</a:t>
            </a:fld>
            <a:endParaRPr lang="tr-TR" sz="140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Gaussian (Normal) Distribution</a:t>
            </a:r>
            <a:endParaRPr lang="en-GB"/>
          </a:p>
        </p:txBody>
      </p:sp>
      <p:graphicFrame>
        <p:nvGraphicFramePr>
          <p:cNvPr id="1026" name="Object 2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49400" y="2660650"/>
          <a:ext cx="185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507960" progId="Equation.3">
                  <p:embed/>
                </p:oleObj>
              </mc:Choice>
              <mc:Fallback>
                <p:oleObj name="Equation" r:id="rId2" imgW="1854000" imgH="507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660650"/>
                        <a:ext cx="1854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tr-TR" i="1" dirty="0"/>
              <a:t>p</a:t>
            </a:r>
            <a:r>
              <a:rPr lang="tr-TR" dirty="0"/>
              <a:t>(</a:t>
            </a:r>
            <a:r>
              <a:rPr lang="tr-TR" i="1" dirty="0"/>
              <a:t>x</a:t>
            </a:r>
            <a:r>
              <a:rPr lang="tr-TR" dirty="0"/>
              <a:t>) = </a:t>
            </a:r>
            <a:r>
              <a:rPr lang="tr-TR" dirty="0">
                <a:latin typeface="Lucida Calligraphy" pitchFamily="66" charset="0"/>
              </a:rPr>
              <a:t>N </a:t>
            </a:r>
            <a:r>
              <a:rPr lang="tr-TR" dirty="0"/>
              <a:t>( </a:t>
            </a:r>
            <a:r>
              <a:rPr lang="tr-TR" i="1" dirty="0"/>
              <a:t>μ</a:t>
            </a:r>
            <a:r>
              <a:rPr lang="tr-TR" dirty="0"/>
              <a:t>, </a:t>
            </a:r>
            <a:r>
              <a:rPr lang="tr-TR" i="1" dirty="0"/>
              <a:t>σ</a:t>
            </a:r>
            <a:r>
              <a:rPr lang="tr-TR" baseline="30000" dirty="0"/>
              <a:t>2</a:t>
            </a:r>
            <a:r>
              <a:rPr lang="tr-TR" dirty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tr-TR" dirty="0"/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/>
              <a:t>MLE for </a:t>
            </a:r>
            <a:r>
              <a:rPr lang="tr-TR" i="1" dirty="0"/>
              <a:t>μ</a:t>
            </a:r>
            <a:r>
              <a:rPr lang="tr-TR" dirty="0"/>
              <a:t> and </a:t>
            </a:r>
            <a:r>
              <a:rPr lang="tr-TR" i="1" dirty="0"/>
              <a:t>σ</a:t>
            </a:r>
            <a:r>
              <a:rPr lang="tr-TR" baseline="30000" dirty="0"/>
              <a:t>2</a:t>
            </a:r>
            <a:r>
              <a:rPr lang="tr-TR" dirty="0"/>
              <a:t>:</a:t>
            </a:r>
            <a:endParaRPr lang="en-GB" i="1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339975" y="4365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tr-TR" sz="2400" i="1">
                <a:latin typeface="Lucida Bright" pitchFamily="18" charset="0"/>
              </a:rPr>
              <a:t>μ</a:t>
            </a:r>
            <a:endParaRPr lang="en-GB" sz="2400" i="1">
              <a:latin typeface="Lucida Bright" pitchFamily="18" charset="0"/>
            </a:endParaRPr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 flipH="1" flipV="1">
            <a:off x="2339975" y="43656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2339975" y="48688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3132138" y="4495800"/>
            <a:ext cx="33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tr-TR" sz="2400" i="1">
                <a:latin typeface="Lucida Bright" pitchFamily="18" charset="0"/>
              </a:rPr>
              <a:t>σ</a:t>
            </a:r>
            <a:endParaRPr lang="en-GB" sz="2400" i="1">
              <a:latin typeface="Lucida Bright" pitchFamily="18" charset="0"/>
            </a:endParaRPr>
          </a:p>
        </p:txBody>
      </p:sp>
      <p:pic>
        <p:nvPicPr>
          <p:cNvPr id="103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3242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4292600"/>
          <a:ext cx="2303463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1091880" progId="Equation.3">
                  <p:embed/>
                </p:oleObj>
              </mc:Choice>
              <mc:Fallback>
                <p:oleObj name="Equation" r:id="rId5" imgW="1143000" imgH="10918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292600"/>
                        <a:ext cx="2303463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4"/>
          <p:cNvGraphicFramePr>
            <a:graphicFrameLocks noChangeAspect="1"/>
          </p:cNvGraphicFramePr>
          <p:nvPr/>
        </p:nvGraphicFramePr>
        <p:xfrm>
          <a:off x="4572000" y="2565400"/>
          <a:ext cx="40322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17360" imgH="507960" progId="Equation.3">
                  <p:embed/>
                </p:oleObj>
              </mc:Choice>
              <mc:Fallback>
                <p:oleObj name="Equation" r:id="rId7" imgW="1917360" imgH="5079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65400"/>
                        <a:ext cx="403225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733255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9"/>
              </a:rPr>
              <a:t>http://en.wikipedia.org/wiki/Probability_density_function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C7C57C88-09AF-4E0C-9494-3DC15BCA69B5}" type="slidenum">
              <a:rPr lang="tr-TR" sz="1400" smtClean="0"/>
              <a:pPr eaLnBrk="1" hangingPunct="1"/>
              <a:t>13</a:t>
            </a:fld>
            <a:endParaRPr lang="tr-TR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Multivariate Data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Multiple measurements (sensors)</a:t>
            </a:r>
          </a:p>
          <a:p>
            <a:r>
              <a:rPr lang="tr-TR" i="1"/>
              <a:t>d</a:t>
            </a:r>
            <a:r>
              <a:rPr lang="tr-TR"/>
              <a:t> inputs/features/attributes: </a:t>
            </a:r>
            <a:r>
              <a:rPr lang="tr-TR" i="1"/>
              <a:t>d</a:t>
            </a:r>
            <a:r>
              <a:rPr lang="tr-TR"/>
              <a:t>-variate </a:t>
            </a:r>
          </a:p>
          <a:p>
            <a:r>
              <a:rPr lang="tr-TR" i="1"/>
              <a:t>N</a:t>
            </a:r>
            <a:r>
              <a:rPr lang="tr-TR"/>
              <a:t> instances/observations/examples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97050" y="3500438"/>
          <a:ext cx="45402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939600" progId="Equation.3">
                  <p:embed/>
                </p:oleObj>
              </mc:Choice>
              <mc:Fallback>
                <p:oleObj name="Equation" r:id="rId2" imgW="1726920" imgH="93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3500438"/>
                        <a:ext cx="45402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38E0DAC6-4C53-43E8-8E44-99CAE3C11F1B}" type="slidenum">
              <a:rPr lang="tr-TR" sz="1400" smtClean="0"/>
              <a:pPr eaLnBrk="1" hangingPunct="1"/>
              <a:t>14</a:t>
            </a:fld>
            <a:endParaRPr lang="tr-TR" sz="140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Multivariate Parameters</a:t>
            </a:r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1628775"/>
          <a:ext cx="5389562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320" imgH="990360" progId="Equation.3">
                  <p:embed/>
                </p:oleObj>
              </mc:Choice>
              <mc:Fallback>
                <p:oleObj name="Equation" r:id="rId2" imgW="2641320" imgH="990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5389562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9913" y="3860800"/>
          <a:ext cx="822166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200" imgH="939600" progId="Equation.3">
                  <p:embed/>
                </p:oleObj>
              </mc:Choice>
              <mc:Fallback>
                <p:oleObj name="Equation" r:id="rId4" imgW="367020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860800"/>
                        <a:ext cx="8221662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6021288"/>
            <a:ext cx="6202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Correlation: </a:t>
            </a:r>
            <a:r>
              <a:rPr lang="en-US" sz="2000" dirty="0">
                <a:hlinkClick r:id="rId6"/>
              </a:rPr>
              <a:t>http://en.wikipedia.org/wiki/Correlation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26064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 16   0    0</a:t>
            </a:r>
          </a:p>
          <a:p>
            <a:r>
              <a:rPr lang="en-US" sz="1400" dirty="0"/>
              <a:t>                    0   16  -3</a:t>
            </a:r>
          </a:p>
          <a:p>
            <a:r>
              <a:rPr lang="en-US" sz="1400" dirty="0"/>
              <a:t>                    0    -3   1</a:t>
            </a:r>
          </a:p>
          <a:p>
            <a:r>
              <a:rPr lang="en-US" sz="1400" dirty="0"/>
              <a:t>       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6ADD26D1-6D68-4AAC-9E27-6A2A8B17407B}" type="slidenum">
              <a:rPr lang="tr-TR" sz="1400" smtClean="0"/>
              <a:pPr eaLnBrk="1" hangingPunct="1"/>
              <a:t>15</a:t>
            </a:fld>
            <a:endParaRPr lang="tr-TR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Parameter Estimation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93768456"/>
              </p:ext>
            </p:extLst>
          </p:nvPr>
        </p:nvGraphicFramePr>
        <p:xfrm>
          <a:off x="1887538" y="1772817"/>
          <a:ext cx="5456709" cy="334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280" imgH="1930320" progId="Equation.3">
                  <p:embed/>
                </p:oleObj>
              </mc:Choice>
              <mc:Fallback>
                <p:oleObj name="Equation" r:id="rId2" imgW="3149280" imgH="1930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1772817"/>
                        <a:ext cx="5456709" cy="3345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5661248"/>
            <a:ext cx="588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http://en.wikipedia.org/wiki/Multivariate_normal_distribution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130607"/>
            <a:ext cx="7632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http://webscripts.softpedia.com/script/Scientific-Engineering-Ruby/Statistics-and-Probability/Multivariate-Gaussian-Distribution-35454.html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209ED860-A8E5-4D8D-9222-373A0927D166}" type="slidenum">
              <a:rPr lang="tr-TR" sz="1400" smtClean="0"/>
              <a:pPr eaLnBrk="1" hangingPunct="1"/>
              <a:t>16</a:t>
            </a:fld>
            <a:endParaRPr lang="tr-TR" sz="140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65175"/>
            <a:ext cx="60579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Multivariate Normal Distribution</a:t>
            </a:r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68300" y="4818063"/>
          <a:ext cx="6904038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7760" imgH="736560" progId="Equation.3">
                  <p:embed/>
                </p:oleObj>
              </mc:Choice>
              <mc:Fallback>
                <p:oleObj name="Equation" r:id="rId3" imgW="304776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818063"/>
                        <a:ext cx="6904038" cy="166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10800000">
            <a:off x="1785938" y="3429000"/>
            <a:ext cx="3357562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71500" y="2857500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sz="1600"/>
              <a:t>Mahalanobis distance between x and </a:t>
            </a:r>
            <a:r>
              <a:rPr lang="en-US" sz="1600">
                <a:sym typeface="Symbol" pitchFamily="18" charset="2"/>
              </a:rPr>
              <a:t>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7635102" y="5555470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(5.9)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209ED860-A8E5-4D8D-9222-373A0927D166}" type="slidenum">
              <a:rPr lang="tr-TR" sz="1400" smtClean="0"/>
              <a:pPr eaLnBrk="1" hangingPunct="1"/>
              <a:t>17</a:t>
            </a:fld>
            <a:endParaRPr lang="tr-TR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Mahalanobis</a:t>
            </a:r>
            <a:r>
              <a:rPr lang="en-US" dirty="0"/>
              <a:t> Distance</a:t>
            </a:r>
            <a:endParaRPr lang="tr-TR" dirty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68300" y="4818063"/>
          <a:ext cx="6904038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736560" progId="Equation.3">
                  <p:embed/>
                </p:oleObj>
              </mc:Choice>
              <mc:Fallback>
                <p:oleObj name="Equation" r:id="rId2" imgW="30477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818063"/>
                        <a:ext cx="6904038" cy="166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 flipV="1">
            <a:off x="3923928" y="4437112"/>
            <a:ext cx="1219572" cy="1135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835696" y="3957920"/>
            <a:ext cx="3540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sz="1600" dirty="0"/>
              <a:t>Squared </a:t>
            </a:r>
            <a:r>
              <a:rPr lang="en-US" sz="1600" dirty="0" err="1"/>
              <a:t>Mahalanobis</a:t>
            </a:r>
            <a:r>
              <a:rPr lang="en-US" sz="1600" dirty="0"/>
              <a:t> distance between x and </a:t>
            </a:r>
            <a:r>
              <a:rPr lang="en-US" sz="1600" dirty="0">
                <a:sym typeface="Symbol" pitchFamily="18" charset="2"/>
              </a:rPr>
              <a:t> between ‘[‘ and ‘]’</a:t>
            </a:r>
            <a:endParaRPr lang="en-US" sz="1600" dirty="0"/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0" y="6611938"/>
            <a:ext cx="4106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sz="1000">
                <a:hlinkClick r:id="rId4"/>
              </a:rPr>
              <a:t>http://www.analyzemath.com/Calculators/inverse_matrix_3by3.html</a:t>
            </a:r>
            <a:r>
              <a:rPr lang="en-US" sz="100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10" y="404664"/>
            <a:ext cx="55883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5"/>
              </a:rPr>
              <a:t>http://en.wikipedia.org/wiki/Mahalanobis_distance</a:t>
            </a:r>
            <a:endParaRPr lang="en-US" sz="1800" dirty="0"/>
          </a:p>
          <a:p>
            <a:endParaRPr lang="en-US" dirty="0"/>
          </a:p>
        </p:txBody>
      </p:sp>
      <p:pic>
        <p:nvPicPr>
          <p:cNvPr id="30724" name="Picture 4" descr="http://upload.wikimedia.org/wikipedia/en/thumb/c/ca/PCMahalanobis.png/200px-PCMahalanobis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58" y="3793108"/>
            <a:ext cx="1179457" cy="17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93" y="1484784"/>
            <a:ext cx="6145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 err="1"/>
              <a:t>Mahalanobis</a:t>
            </a:r>
            <a:r>
              <a:rPr lang="en-US" sz="2400" b="1" dirty="0"/>
              <a:t> distance</a:t>
            </a:r>
            <a:r>
              <a:rPr lang="en-US" sz="2400" dirty="0"/>
              <a:t> is based on </a:t>
            </a:r>
            <a:r>
              <a:rPr lang="en-US" sz="2400" dirty="0">
                <a:hlinkClick r:id="rId8" action="ppaction://hlinkfile" tooltip="Correlation"/>
              </a:rPr>
              <a:t>correlations</a:t>
            </a:r>
            <a:r>
              <a:rPr lang="en-US" sz="2400" dirty="0"/>
              <a:t>  between variables by which different patterns  can be identified and analyzed. It differs from </a:t>
            </a:r>
            <a:r>
              <a:rPr lang="en-US" sz="2400" dirty="0">
                <a:hlinkClick r:id="rId9" action="ppaction://hlinkfile" tooltip="Euclidean distance"/>
              </a:rPr>
              <a:t>Euclidean distance</a:t>
            </a:r>
            <a:r>
              <a:rPr lang="en-US" sz="2400" dirty="0"/>
              <a:t> in that it takes into account the correlations of the </a:t>
            </a:r>
            <a:r>
              <a:rPr lang="en-US" sz="2400" dirty="0">
                <a:hlinkClick r:id="rId10" action="ppaction://hlinkfile" tooltip="Data set"/>
              </a:rPr>
              <a:t>data set</a:t>
            </a:r>
            <a:r>
              <a:rPr lang="en-US" sz="2400" dirty="0"/>
              <a:t> and is </a:t>
            </a:r>
            <a:r>
              <a:rPr lang="en-US" sz="2400" dirty="0">
                <a:hlinkClick r:id="rId11" action="ppaction://hlinkfile" tooltip="Scale invariance"/>
              </a:rPr>
              <a:t>scale-invariant</a:t>
            </a:r>
            <a:r>
              <a:rPr lang="en-US" sz="2400" dirty="0"/>
              <a:t>. </a:t>
            </a:r>
          </a:p>
        </p:txBody>
      </p:sp>
      <p:pic>
        <p:nvPicPr>
          <p:cNvPr id="30727" name="Picture 7" descr="http://smlv.cc.gatech.edu/wp-content/uploads/2010/08/norm31-1024x768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99" y="21952"/>
            <a:ext cx="3046767" cy="22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30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384131"/>
            <a:ext cx="6516216" cy="559916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Z-score: see </a:t>
            </a:r>
            <a:r>
              <a:rPr lang="en-US" sz="1400" dirty="0">
                <a:hlinkClick r:id="rId2"/>
              </a:rPr>
              <a:t>http://en.wikipedia.org/wiki/Standard_score</a:t>
            </a:r>
            <a:endParaRPr lang="en-US" sz="1400" dirty="0"/>
          </a:p>
          <a:p>
            <a:pPr>
              <a:defRPr/>
            </a:pPr>
            <a:endParaRPr lang="tr-TR" sz="1400" dirty="0"/>
          </a:p>
        </p:txBody>
      </p:sp>
      <p:sp>
        <p:nvSpPr>
          <p:cNvPr id="174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929BBAEA-391D-4D09-A901-2BBBEA900B62}" type="slidenum">
              <a:rPr lang="tr-TR" sz="1400" smtClean="0"/>
              <a:pPr eaLnBrk="1" hangingPunct="1"/>
              <a:t>18</a:t>
            </a:fld>
            <a:endParaRPr lang="tr-TR" sz="140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81" y="0"/>
            <a:ext cx="8229600" cy="1272208"/>
          </a:xfrm>
        </p:spPr>
        <p:txBody>
          <a:bodyPr/>
          <a:lstStyle/>
          <a:p>
            <a:r>
              <a:rPr lang="tr-TR" dirty="0"/>
              <a:t>Multivariate Normal Distribution</a:t>
            </a:r>
          </a:p>
        </p:txBody>
      </p:sp>
      <p:sp>
        <p:nvSpPr>
          <p:cNvPr id="174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5481" y="997744"/>
            <a:ext cx="8229600" cy="3886200"/>
          </a:xfrm>
        </p:spPr>
        <p:txBody>
          <a:bodyPr/>
          <a:lstStyle/>
          <a:p>
            <a:r>
              <a:rPr lang="tr-TR" dirty="0"/>
              <a:t>Mahalanobis distance: (</a:t>
            </a:r>
            <a:r>
              <a:rPr lang="tr-TR" sz="2800" b="1" i="1" dirty="0"/>
              <a:t>x </a:t>
            </a:r>
            <a:r>
              <a:rPr lang="tr-TR" sz="2800" dirty="0"/>
              <a:t>– </a:t>
            </a:r>
            <a:r>
              <a:rPr lang="tr-TR" sz="2800" b="1" i="1" dirty="0"/>
              <a:t>μ</a:t>
            </a:r>
            <a:r>
              <a:rPr lang="tr-TR" dirty="0"/>
              <a:t>)</a:t>
            </a:r>
            <a:r>
              <a:rPr lang="tr-TR" i="1" baseline="30000" dirty="0"/>
              <a:t>T</a:t>
            </a:r>
            <a:r>
              <a:rPr lang="tr-TR" dirty="0"/>
              <a:t> </a:t>
            </a:r>
            <a:r>
              <a:rPr lang="tr-TR" sz="2800" b="1" dirty="0"/>
              <a:t>∑</a:t>
            </a:r>
            <a:r>
              <a:rPr lang="tr-TR" sz="2800" baseline="30000" dirty="0"/>
              <a:t>–</a:t>
            </a:r>
            <a:r>
              <a:rPr lang="tr-TR" sz="2800" b="1" baseline="30000" dirty="0"/>
              <a:t>1</a:t>
            </a:r>
            <a:r>
              <a:rPr lang="tr-TR" sz="2800" b="1" dirty="0"/>
              <a:t> </a:t>
            </a:r>
            <a:r>
              <a:rPr lang="tr-TR" dirty="0"/>
              <a:t>(</a:t>
            </a:r>
            <a:r>
              <a:rPr lang="tr-TR" sz="2800" b="1" i="1" dirty="0"/>
              <a:t>x </a:t>
            </a:r>
            <a:r>
              <a:rPr lang="tr-TR" sz="2800" dirty="0"/>
              <a:t>– </a:t>
            </a:r>
            <a:r>
              <a:rPr lang="tr-TR" sz="2800" b="1" i="1" dirty="0"/>
              <a:t>μ</a:t>
            </a:r>
            <a:r>
              <a:rPr lang="tr-TR" dirty="0"/>
              <a:t>) </a:t>
            </a:r>
          </a:p>
          <a:p>
            <a:pPr lvl="1">
              <a:buFont typeface="Wingdings" pitchFamily="2" charset="2"/>
              <a:buNone/>
            </a:pPr>
            <a:r>
              <a:rPr lang="tr-TR" dirty="0"/>
              <a:t>	</a:t>
            </a:r>
            <a:r>
              <a:rPr lang="tr-TR" sz="2400" dirty="0"/>
              <a:t>measures the distance from </a:t>
            </a:r>
            <a:r>
              <a:rPr lang="tr-TR" sz="2400" b="1" i="1" dirty="0"/>
              <a:t>x</a:t>
            </a:r>
            <a:r>
              <a:rPr lang="tr-TR" sz="2400" dirty="0"/>
              <a:t> to </a:t>
            </a:r>
            <a:r>
              <a:rPr lang="tr-TR" sz="2400" b="1" i="1" dirty="0"/>
              <a:t>μ</a:t>
            </a:r>
            <a:r>
              <a:rPr lang="tr-TR" sz="2400" dirty="0"/>
              <a:t> in terms of </a:t>
            </a:r>
            <a:r>
              <a:rPr lang="tr-TR" sz="2400" b="1" dirty="0"/>
              <a:t>∑</a:t>
            </a:r>
            <a:r>
              <a:rPr lang="tr-TR" sz="2400" dirty="0"/>
              <a:t> (normalizes for difference in variances and correlations)</a:t>
            </a:r>
          </a:p>
          <a:p>
            <a:r>
              <a:rPr lang="tr-TR" dirty="0"/>
              <a:t>Bivariate: </a:t>
            </a:r>
            <a:r>
              <a:rPr lang="tr-TR" i="1" dirty="0"/>
              <a:t>d </a:t>
            </a:r>
            <a:r>
              <a:rPr lang="tr-TR" dirty="0"/>
              <a:t>= 2</a:t>
            </a: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029700" y="28067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28067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4329275"/>
              </p:ext>
            </p:extLst>
          </p:nvPr>
        </p:nvGraphicFramePr>
        <p:xfrm>
          <a:off x="4052887" y="2636912"/>
          <a:ext cx="33131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040" imgH="482400" progId="Equation.3">
                  <p:embed/>
                </p:oleObj>
              </mc:Choice>
              <mc:Fallback>
                <p:oleObj name="Equation" r:id="rId5" imgW="13460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7" y="2636912"/>
                        <a:ext cx="331311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81279"/>
              </p:ext>
            </p:extLst>
          </p:nvPr>
        </p:nvGraphicFramePr>
        <p:xfrm>
          <a:off x="827584" y="4509120"/>
          <a:ext cx="746125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20960" imgH="736560" progId="Equation.3">
                  <p:embed/>
                </p:oleObj>
              </mc:Choice>
              <mc:Fallback>
                <p:oleObj name="Equation" r:id="rId7" imgW="372096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509120"/>
                        <a:ext cx="7461250" cy="147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2483768" y="3933056"/>
            <a:ext cx="5151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sz="1600" dirty="0"/>
              <a:t>Remark: </a:t>
            </a:r>
            <a:r>
              <a:rPr lang="en-US" sz="1600" dirty="0">
                <a:sym typeface="Symbol" pitchFamily="18" charset="2"/>
              </a:rPr>
              <a:t> is the c</a:t>
            </a:r>
            <a:r>
              <a:rPr lang="en-US" sz="1600" dirty="0"/>
              <a:t>orrelation between the two variables 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5786438" y="6215063"/>
            <a:ext cx="2211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sz="1600"/>
              <a:t>Called </a:t>
            </a:r>
            <a:r>
              <a:rPr lang="en-US" sz="1600" b="1"/>
              <a:t>z-score</a:t>
            </a:r>
            <a:r>
              <a:rPr lang="en-US" sz="1600"/>
              <a:t> zi for xi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3BE74504-0DA4-4B8D-A8AE-E5BB1C2FE603}" type="slidenum">
              <a:rPr lang="tr-TR" sz="1400" smtClean="0"/>
              <a:pPr eaLnBrk="1" hangingPunct="1"/>
              <a:t>19</a:t>
            </a:fld>
            <a:endParaRPr lang="tr-TR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Bivariate Normal</a:t>
            </a:r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0579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087B6334-E467-48E5-ADD5-F2E7765D4D86}" type="slidenum">
              <a:rPr lang="tr-TR" sz="1400" smtClean="0"/>
              <a:pPr eaLnBrk="1" hangingPunct="1"/>
              <a:t>2</a:t>
            </a:fld>
            <a:endParaRPr lang="tr-TR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eaLnBrk="1" hangingPunct="1"/>
            <a:r>
              <a:rPr lang="en-US" dirty="0"/>
              <a:t>News Sept. 21, 2023</a:t>
            </a:r>
            <a:endParaRPr lang="en-GB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232623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+mj-lt"/>
              </a:rPr>
              <a:t>Please read the specification of Task2; it will be discussed in the Sept. 26 lecture. </a:t>
            </a:r>
            <a:endParaRPr lang="tr-TR" sz="2200" dirty="0">
              <a:latin typeface="+mj-lt"/>
            </a:endParaRPr>
          </a:p>
          <a:p>
            <a:pPr eaLnBrk="1" hangingPunct="1"/>
            <a:r>
              <a:rPr lang="en-US" sz="2200" dirty="0">
                <a:latin typeface="+mj-lt"/>
              </a:rPr>
              <a:t>Problem Set2 contains a group task (size 3), and we will set up the groups next week; you should receive an e-mail from Mahin about this matter by Sept. 25 the latest. </a:t>
            </a:r>
          </a:p>
          <a:p>
            <a:pPr eaLnBrk="1" hangingPunct="1"/>
            <a:r>
              <a:rPr lang="en-US" sz="2200" dirty="0">
                <a:latin typeface="+mj-lt"/>
              </a:rPr>
              <a:t>Task1 is due in 31/55 hours in </a:t>
            </a:r>
            <a:r>
              <a:rPr lang="en-US" sz="2200" dirty="0" err="1">
                <a:latin typeface="+mj-lt"/>
              </a:rPr>
              <a:t>Kritik</a:t>
            </a:r>
            <a:r>
              <a:rPr lang="en-US" sz="2200" dirty="0">
                <a:latin typeface="+mj-lt"/>
              </a:rPr>
              <a:t>. </a:t>
            </a:r>
          </a:p>
          <a:p>
            <a:pPr eaLnBrk="1" hangingPunct="1"/>
            <a:r>
              <a:rPr lang="en-US" sz="2200" dirty="0">
                <a:latin typeface="+mj-lt"/>
              </a:rPr>
              <a:t>Today’s Class:</a:t>
            </a:r>
          </a:p>
          <a:p>
            <a:pPr lvl="1" eaLnBrk="1" hangingPunct="1"/>
            <a:r>
              <a:rPr lang="en-US" sz="2200" dirty="0">
                <a:latin typeface="+mj-lt"/>
              </a:rPr>
              <a:t>Naïve and Parametric Density Estimation</a:t>
            </a:r>
          </a:p>
          <a:p>
            <a:pPr lvl="1" eaLnBrk="1" hangingPunct="1"/>
            <a:r>
              <a:rPr lang="en-US" sz="2200" dirty="0">
                <a:latin typeface="+mj-lt"/>
              </a:rPr>
              <a:t>GHC Presentation Group D</a:t>
            </a:r>
          </a:p>
          <a:p>
            <a:pPr lvl="1" eaLnBrk="1" hangingPunct="1"/>
            <a:r>
              <a:rPr lang="en-US" sz="2200" dirty="0">
                <a:latin typeface="+mj-lt"/>
              </a:rPr>
              <a:t>Non-parametric Density Estimation </a:t>
            </a:r>
          </a:p>
          <a:p>
            <a:pPr lvl="1" eaLnBrk="1" hangingPunct="1"/>
            <a:r>
              <a:rPr lang="en-US" sz="2200" dirty="0">
                <a:latin typeface="+mj-lt"/>
              </a:rPr>
              <a:t>Maybe, density-based Clustering. </a:t>
            </a:r>
          </a:p>
        </p:txBody>
      </p:sp>
      <p:pic>
        <p:nvPicPr>
          <p:cNvPr id="3174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32" y="1"/>
            <a:ext cx="197786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92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62B5865D-548D-4B1E-BBE4-6906A4288EE4}" type="slidenum">
              <a:rPr lang="tr-TR" sz="1400" smtClean="0"/>
              <a:pPr eaLnBrk="1" hangingPunct="1"/>
              <a:t>20</a:t>
            </a:fld>
            <a:endParaRPr lang="tr-TR" sz="1400"/>
          </a:p>
        </p:txBody>
      </p:sp>
      <p:pic>
        <p:nvPicPr>
          <p:cNvPr id="614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3723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DD6C0916-7904-4EC6-921F-EC70428FD5FA}" type="slidenum">
              <a:rPr lang="tr-TR" sz="1400" smtClean="0"/>
              <a:pPr eaLnBrk="1" hangingPunct="1"/>
              <a:t>21</a:t>
            </a:fld>
            <a:endParaRPr lang="tr-TR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Model Selection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198" y="1805905"/>
            <a:ext cx="8435975" cy="396808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As we increase complexity (less restricted </a:t>
            </a:r>
            <a:r>
              <a:rPr lang="tr-TR" b="1" dirty="0"/>
              <a:t>S</a:t>
            </a:r>
            <a:r>
              <a:rPr lang="tr-TR" dirty="0"/>
              <a:t>), bias decreases and variance increases</a:t>
            </a:r>
          </a:p>
          <a:p>
            <a:r>
              <a:rPr lang="tr-TR" dirty="0"/>
              <a:t>Assume simple models (allow some bias) to control variance (regularization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Remark: Mixtures of Gaussians is a more advanced approach which uses multiple multi-variate Gaussians.</a:t>
            </a:r>
            <a:endParaRPr lang="tr-TR" dirty="0"/>
          </a:p>
        </p:txBody>
      </p:sp>
      <p:graphicFrame>
        <p:nvGraphicFramePr>
          <p:cNvPr id="232503" name="Group 5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01548854"/>
              </p:ext>
            </p:extLst>
          </p:nvPr>
        </p:nvGraphicFramePr>
        <p:xfrm>
          <a:off x="457199" y="1668462"/>
          <a:ext cx="8569325" cy="2197101"/>
        </p:xfrm>
        <a:graphic>
          <a:graphicData uri="http://schemas.openxmlformats.org/drawingml/2006/table">
            <a:tbl>
              <a:tblPr/>
              <a:tblGrid>
                <a:gridCol w="34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Assumption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Covariance matrix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No of parameters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Shared, Hyperspheric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=</a:t>
                      </a: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=</a:t>
                      </a: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2</a:t>
                      </a: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Shared, Axis-aligned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=</a:t>
                      </a: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, with </a:t>
                      </a: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ij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=0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Bright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Shared, Hyperellipsoidal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=</a:t>
                      </a: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d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(</a:t>
                      </a:r>
                      <a:r>
                        <a:rPr kumimoji="0" lang="tr-T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d</a:t>
                      </a: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+1)/2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Different, Hyperellipsoidal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S</a:t>
                      </a:r>
                      <a:r>
                        <a:rPr kumimoji="0" lang="tr-T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i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K d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(</a:t>
                      </a:r>
                      <a:r>
                        <a:rPr kumimoji="0" lang="tr-T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d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Bright" pitchFamily="18" charset="0"/>
                        </a:rPr>
                        <a:t>+1)/2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DD6C0916-7904-4EC6-921F-EC70428FD5FA}" type="slidenum">
              <a:rPr lang="tr-TR" sz="1400" smtClean="0"/>
              <a:pPr eaLnBrk="1" hangingPunct="1"/>
              <a:t>22</a:t>
            </a:fld>
            <a:endParaRPr lang="tr-TR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Models (GMM)</a:t>
            </a:r>
            <a:endParaRPr lang="tr-T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6AAAE-2284-E3B1-949F-7F5992E83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GMMs are the popular parametric density estimation approach; see </a:t>
            </a:r>
            <a:r>
              <a:rPr lang="en-US" dirty="0">
                <a:hlinkClick r:id="rId2"/>
              </a:rPr>
              <a:t>Mixture model – Wikipedia</a:t>
            </a:r>
            <a:endParaRPr lang="en-US" dirty="0"/>
          </a:p>
          <a:p>
            <a:r>
              <a:rPr lang="en-US" dirty="0"/>
              <a:t>Will discuss GMM in detail, when we discuss the EM clustering algorithm and outlier detection  </a:t>
            </a:r>
          </a:p>
          <a:p>
            <a:r>
              <a:rPr lang="en-US" dirty="0"/>
              <a:t>Might or might not discuss GMMs earlier, if we believe the are relevant for the Solar Flare Group project. </a:t>
            </a:r>
          </a:p>
        </p:txBody>
      </p:sp>
    </p:spTree>
    <p:extLst>
      <p:ext uri="{BB962C8B-B14F-4D97-AF65-F5344CB8AC3E}">
        <p14:creationId xmlns:p14="http://schemas.microsoft.com/office/powerpoint/2010/main" val="36816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/>
              <a:t>Motivation </a:t>
            </a:r>
            <a:endParaRPr lang="en-GB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2AF2B29-9614-44AD-8CB3-1BD2EB10D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3"/>
          <a:stretch/>
        </p:blipFill>
        <p:spPr>
          <a:xfrm>
            <a:off x="457200" y="1981200"/>
            <a:ext cx="8229600" cy="3886200"/>
          </a:xfrm>
          <a:prstGeom prst="rect">
            <a:avLst/>
          </a:prstGeom>
          <a:noFill/>
        </p:spPr>
      </p:pic>
      <p:sp>
        <p:nvSpPr>
          <p:cNvPr id="48137" name="Footer Placeholder 3">
            <a:extLst>
              <a:ext uri="{FF2B5EF4-FFF2-40B4-BE49-F238E27FC236}">
                <a16:creationId xmlns:a16="http://schemas.microsoft.com/office/drawing/2014/main" id="{9684EB94-F99A-F22F-6E01-92432E496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2250"/>
            <a:ext cx="5834063" cy="2857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87B6334-E467-48E5-ADD5-F2E7765D4D86}" type="slidenum">
              <a:rPr lang="tr-TR" sz="1400" smtClean="0"/>
              <a:pPr eaLnBrk="1" hangingPunct="1">
                <a:spcAft>
                  <a:spcPts val="600"/>
                </a:spcAft>
              </a:pPr>
              <a:t>3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176471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/>
              <a:t>Motivation </a:t>
            </a:r>
            <a:endParaRPr lang="en-GB"/>
          </a:p>
        </p:txBody>
      </p:sp>
      <p:sp>
        <p:nvSpPr>
          <p:cNvPr id="48137" name="Footer Placeholder 3">
            <a:extLst>
              <a:ext uri="{FF2B5EF4-FFF2-40B4-BE49-F238E27FC236}">
                <a16:creationId xmlns:a16="http://schemas.microsoft.com/office/drawing/2014/main" id="{9684EB94-F99A-F22F-6E01-92432E496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2250"/>
            <a:ext cx="5834063" cy="2857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87B6334-E467-48E5-ADD5-F2E7765D4D86}" type="slidenum">
              <a:rPr lang="tr-TR" sz="1400" smtClean="0"/>
              <a:pPr eaLnBrk="1" hangingPunct="1">
                <a:spcAft>
                  <a:spcPts val="600"/>
                </a:spcAft>
              </a:pPr>
              <a:t>4</a:t>
            </a:fld>
            <a:endParaRPr lang="tr-TR" sz="1400"/>
          </a:p>
        </p:txBody>
      </p:sp>
      <p:pic>
        <p:nvPicPr>
          <p:cNvPr id="31746" name="Picture 2" descr="See the source image">
            <a:extLst>
              <a:ext uri="{FF2B5EF4-FFF2-40B4-BE49-F238E27FC236}">
                <a16:creationId xmlns:a16="http://schemas.microsoft.com/office/drawing/2014/main" id="{26DAA1B7-F459-40AA-947E-6629CE7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640"/>
            <a:ext cx="53354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See the source image">
            <a:extLst>
              <a:ext uri="{FF2B5EF4-FFF2-40B4-BE49-F238E27FC236}">
                <a16:creationId xmlns:a16="http://schemas.microsoft.com/office/drawing/2014/main" id="{2625BD10-158A-46AD-B201-36C17C43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0"/>
            <a:ext cx="5049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4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/>
              <a:t>Motivation </a:t>
            </a:r>
            <a:endParaRPr lang="en-GB"/>
          </a:p>
        </p:txBody>
      </p:sp>
      <p:sp>
        <p:nvSpPr>
          <p:cNvPr id="48137" name="Footer Placeholder 3">
            <a:extLst>
              <a:ext uri="{FF2B5EF4-FFF2-40B4-BE49-F238E27FC236}">
                <a16:creationId xmlns:a16="http://schemas.microsoft.com/office/drawing/2014/main" id="{9684EB94-F99A-F22F-6E01-92432E496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2250"/>
            <a:ext cx="5834063" cy="2857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87B6334-E467-48E5-ADD5-F2E7765D4D86}" type="slidenum">
              <a:rPr lang="tr-TR" sz="1400" smtClean="0"/>
              <a:pPr eaLnBrk="1" hangingPunct="1">
                <a:spcAft>
                  <a:spcPts val="600"/>
                </a:spcAft>
              </a:pPr>
              <a:t>5</a:t>
            </a:fld>
            <a:endParaRPr lang="tr-TR" sz="1400"/>
          </a:p>
        </p:txBody>
      </p:sp>
      <p:pic>
        <p:nvPicPr>
          <p:cNvPr id="31746" name="Picture 2" descr="See the source image">
            <a:extLst>
              <a:ext uri="{FF2B5EF4-FFF2-40B4-BE49-F238E27FC236}">
                <a16:creationId xmlns:a16="http://schemas.microsoft.com/office/drawing/2014/main" id="{26DAA1B7-F459-40AA-947E-6629CE7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640"/>
            <a:ext cx="53354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6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/>
              <a:t>Motivation </a:t>
            </a:r>
            <a:endParaRPr lang="en-GB"/>
          </a:p>
        </p:txBody>
      </p:sp>
      <p:sp>
        <p:nvSpPr>
          <p:cNvPr id="48137" name="Footer Placeholder 3">
            <a:extLst>
              <a:ext uri="{FF2B5EF4-FFF2-40B4-BE49-F238E27FC236}">
                <a16:creationId xmlns:a16="http://schemas.microsoft.com/office/drawing/2014/main" id="{9684EB94-F99A-F22F-6E01-92432E496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2250"/>
            <a:ext cx="5834063" cy="2857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87B6334-E467-48E5-ADD5-F2E7765D4D86}" type="slidenum">
              <a:rPr lang="tr-TR" sz="1400" smtClean="0"/>
              <a:pPr eaLnBrk="1" hangingPunct="1">
                <a:spcAft>
                  <a:spcPts val="600"/>
                </a:spcAft>
              </a:pPr>
              <a:t>6</a:t>
            </a:fld>
            <a:endParaRPr lang="tr-TR" sz="1400"/>
          </a:p>
        </p:txBody>
      </p:sp>
      <p:pic>
        <p:nvPicPr>
          <p:cNvPr id="33794" name="Picture 2" descr="See the source image">
            <a:extLst>
              <a:ext uri="{FF2B5EF4-FFF2-40B4-BE49-F238E27FC236}">
                <a16:creationId xmlns:a16="http://schemas.microsoft.com/office/drawing/2014/main" id="{8BE85209-1CA9-40E1-A968-2BAEFCBD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9" y="44624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icago blue line map - Chicago blue line train map (United States of ...">
            <a:extLst>
              <a:ext uri="{FF2B5EF4-FFF2-40B4-BE49-F238E27FC236}">
                <a16:creationId xmlns:a16="http://schemas.microsoft.com/office/drawing/2014/main" id="{8DAA7465-FD42-9E73-7204-E096925E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34" y="-1535"/>
            <a:ext cx="4009004" cy="54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8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087B6334-E467-48E5-ADD5-F2E7765D4D86}" type="slidenum">
              <a:rPr lang="tr-TR" sz="1400" smtClean="0"/>
              <a:pPr eaLnBrk="1" hangingPunct="1"/>
              <a:t>7</a:t>
            </a:fld>
            <a:endParaRPr lang="tr-TR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 eaLnBrk="1" hangingPunct="1"/>
            <a:r>
              <a:rPr lang="en-US" dirty="0"/>
              <a:t>Coverage of Density Estimation in COSC 3337 </a:t>
            </a:r>
            <a:endParaRPr lang="en-GB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9144000" cy="523262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800" dirty="0">
                <a:latin typeface="+mj-lt"/>
              </a:rPr>
              <a:t>Naïve Density Estimation (short)</a:t>
            </a:r>
            <a:endParaRPr lang="tr-TR" sz="2800" dirty="0">
              <a:latin typeface="+mj-lt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800" dirty="0">
                <a:latin typeface="+mj-lt"/>
              </a:rPr>
              <a:t>Non-Parametric Density Estimation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800" dirty="0">
                <a:latin typeface="+mj-lt"/>
              </a:rPr>
              <a:t>Parametric Density Estimation from a Bird’s Perspective (short)</a:t>
            </a:r>
            <a:endParaRPr lang="tr-T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37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087B6334-E467-48E5-ADD5-F2E7765D4D86}" type="slidenum">
              <a:rPr lang="tr-TR" sz="1400" smtClean="0"/>
              <a:pPr eaLnBrk="1" hangingPunct="1"/>
              <a:t>8</a:t>
            </a:fld>
            <a:endParaRPr lang="tr-TR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eaLnBrk="1" hangingPunct="1"/>
            <a:r>
              <a:rPr lang="en-US" dirty="0"/>
              <a:t>Naïve Density Estimation </a:t>
            </a:r>
            <a:endParaRPr lang="en-GB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232623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+mj-lt"/>
              </a:rPr>
              <a:t>2 popular approaches:</a:t>
            </a:r>
          </a:p>
          <a:p>
            <a:pPr lvl="1" eaLnBrk="1" hangingPunct="1"/>
            <a:r>
              <a:rPr lang="en-US" sz="2200" dirty="0">
                <a:latin typeface="+mj-lt"/>
              </a:rPr>
              <a:t>Wrap a radius r with diameter 2</a:t>
            </a:r>
            <a:r>
              <a:rPr lang="en-US" sz="2200" dirty="0">
                <a:latin typeface="+mj-lt"/>
                <a:sym typeface="Symbol" panose="05050102010706020507" pitchFamily="18" charset="2"/>
              </a:rPr>
              <a:t></a:t>
            </a:r>
            <a:r>
              <a:rPr lang="en-US" sz="2200" dirty="0">
                <a:latin typeface="+mj-lt"/>
              </a:rPr>
              <a:t> around a query point p; its density is defined as:</a:t>
            </a:r>
          </a:p>
          <a:p>
            <a:pPr marL="457200" lvl="1" indent="0" eaLnBrk="1" hangingPunct="1">
              <a:buNone/>
            </a:pPr>
            <a:r>
              <a:rPr lang="en-US" sz="2200" dirty="0">
                <a:latin typeface="+mj-lt"/>
              </a:rPr>
              <a:t>    </a:t>
            </a:r>
            <a:r>
              <a:rPr lang="en-US" sz="2200" dirty="0">
                <a:latin typeface="+mj-lt"/>
                <a:sym typeface="Symbol" panose="05050102010706020507" pitchFamily="18" charset="2"/>
              </a:rPr>
              <a:t>(p)=“Number of points within the radius r of p”</a:t>
            </a:r>
          </a:p>
          <a:p>
            <a:pPr lvl="1" eaLnBrk="1" hangingPunct="1"/>
            <a:r>
              <a:rPr lang="en-US" sz="2200" dirty="0">
                <a:latin typeface="+mj-lt"/>
                <a:sym typeface="Symbol" panose="05050102010706020507" pitchFamily="18" charset="2"/>
              </a:rPr>
              <a:t>Put a grid over the dataset; the density of a point is computed as follows: </a:t>
            </a:r>
          </a:p>
          <a:p>
            <a:pPr marL="457200" lvl="1" indent="0" eaLnBrk="1" hangingPunct="1">
              <a:buNone/>
            </a:pPr>
            <a:r>
              <a:rPr lang="en-US" sz="2200" dirty="0">
                <a:latin typeface="+mj-lt"/>
                <a:sym typeface="Symbol" panose="05050102010706020507" pitchFamily="18" charset="2"/>
              </a:rPr>
              <a:t>     (p)=“Number of points in the grid-cell p belongs to”</a:t>
            </a:r>
            <a:endParaRPr lang="tr-TR" sz="2200" dirty="0">
              <a:latin typeface="+mj-lt"/>
            </a:endParaRPr>
          </a:p>
          <a:p>
            <a:pPr eaLnBrk="1" hangingPunct="1"/>
            <a:r>
              <a:rPr lang="en-US" sz="2200" dirty="0">
                <a:latin typeface="+mj-lt"/>
              </a:rPr>
              <a:t>Grid size and </a:t>
            </a:r>
            <a:r>
              <a:rPr lang="en-US" sz="2200" dirty="0">
                <a:sym typeface="Symbol" panose="05050102010706020507" pitchFamily="18" charset="2"/>
              </a:rPr>
              <a:t> are parameters of the two approaches.</a:t>
            </a:r>
            <a:endParaRPr lang="en-US" sz="2200" dirty="0">
              <a:latin typeface="+mj-lt"/>
            </a:endParaRPr>
          </a:p>
          <a:p>
            <a:pPr eaLnBrk="1" hangingPunct="1"/>
            <a:r>
              <a:rPr lang="en-US" sz="2200" dirty="0">
                <a:latin typeface="+mj-lt"/>
              </a:rPr>
              <a:t>Although simplistic, naïve density estimation has been successfully used in many applications. </a:t>
            </a:r>
          </a:p>
          <a:p>
            <a:pPr eaLnBrk="1" hangingPunct="1"/>
            <a:r>
              <a:rPr lang="en-US" sz="2200" dirty="0">
                <a:latin typeface="+mj-lt"/>
              </a:rPr>
              <a:t>Like any other density estimation approaches the naïve approach works better in low-dimensional spaces, particularly 2D and 3D. </a:t>
            </a:r>
          </a:p>
          <a:p>
            <a:pPr eaLnBrk="1" hangingPunct="1"/>
            <a:r>
              <a:rPr lang="en-US" sz="2200" dirty="0">
                <a:latin typeface="+mj-lt"/>
              </a:rPr>
              <a:t>In general, density estimation approaches rarely work well in high dimensional spaces </a:t>
            </a:r>
            <a:endParaRPr lang="tr-TR" sz="2200" dirty="0">
              <a:latin typeface="+mj-lt"/>
            </a:endParaRPr>
          </a:p>
        </p:txBody>
      </p:sp>
      <p:pic>
        <p:nvPicPr>
          <p:cNvPr id="3174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32" y="1"/>
            <a:ext cx="197786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7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35074"/>
            <a:ext cx="8229600" cy="1371600"/>
          </a:xfrm>
        </p:spPr>
        <p:txBody>
          <a:bodyPr/>
          <a:lstStyle/>
          <a:p>
            <a:r>
              <a:rPr lang="en-US" dirty="0"/>
              <a:t>Curse of Dimensionality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159250" cy="5181600"/>
          </a:xfrm>
        </p:spPr>
        <p:txBody>
          <a:bodyPr/>
          <a:lstStyle/>
          <a:p>
            <a:r>
              <a:rPr lang="en-US" sz="2400" dirty="0"/>
              <a:t>When dimensionality increases, data becomes increasingly sparse in the space that it occupies</a:t>
            </a:r>
          </a:p>
          <a:p>
            <a:endParaRPr lang="en-US" sz="2400" dirty="0"/>
          </a:p>
          <a:p>
            <a:r>
              <a:rPr lang="en-US" sz="2400" dirty="0"/>
              <a:t>Definitions of density and distance between points, which are critical for clustering, density estimation and outlier detection, become less meaningful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4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8356"/>
          <a:stretch>
            <a:fillRect/>
          </a:stretch>
        </p:blipFill>
        <p:spPr>
          <a:xfrm>
            <a:off x="4088457" y="1406674"/>
            <a:ext cx="5029200" cy="3963988"/>
          </a:xfrm>
          <a:noFill/>
        </p:spPr>
      </p:pic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4159250" y="5436989"/>
            <a:ext cx="533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Randomly generate 500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Compute difference between max and min distance between any pair of points</a:t>
            </a:r>
          </a:p>
        </p:txBody>
      </p:sp>
    </p:spTree>
    <p:extLst>
      <p:ext uri="{BB962C8B-B14F-4D97-AF65-F5344CB8AC3E}">
        <p14:creationId xmlns:p14="http://schemas.microsoft.com/office/powerpoint/2010/main" val="412742322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Pixel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4440</TotalTime>
  <Words>1289</Words>
  <Application>Microsoft Office PowerPoint</Application>
  <PresentationFormat>On-screen Show (4:3)</PresentationFormat>
  <Paragraphs>156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Lucida Bright</vt:lpstr>
      <vt:lpstr>Lucida Calligraphy</vt:lpstr>
      <vt:lpstr>Palatino Linotype</vt:lpstr>
      <vt:lpstr>Times New Roman</vt:lpstr>
      <vt:lpstr>Wingdings</vt:lpstr>
      <vt:lpstr>Pixel</vt:lpstr>
      <vt:lpstr>Equation</vt:lpstr>
      <vt:lpstr>Christoph F. Eick A Brief Introduction to  Naïve and Parametric  Density Estimation</vt:lpstr>
      <vt:lpstr>News Sept. 21, 2023</vt:lpstr>
      <vt:lpstr>Motivation </vt:lpstr>
      <vt:lpstr>Motivation </vt:lpstr>
      <vt:lpstr>Motivation </vt:lpstr>
      <vt:lpstr>Motivation </vt:lpstr>
      <vt:lpstr>Coverage of Density Estimation in COSC 3337 </vt:lpstr>
      <vt:lpstr>Naïve Density Estimation </vt:lpstr>
      <vt:lpstr>Curse of Dimensionality</vt:lpstr>
      <vt:lpstr>Parametric Estimation</vt:lpstr>
      <vt:lpstr>Maximum Likelihood Estimation</vt:lpstr>
      <vt:lpstr>Gaussian (Normal) Distribution</vt:lpstr>
      <vt:lpstr>Multivariate Data</vt:lpstr>
      <vt:lpstr>Multivariate Parameters</vt:lpstr>
      <vt:lpstr>Parameter Estimation</vt:lpstr>
      <vt:lpstr>Multivariate Normal Distribution</vt:lpstr>
      <vt:lpstr>Mahalanobis Distance</vt:lpstr>
      <vt:lpstr>Multivariate Normal Distribution</vt:lpstr>
      <vt:lpstr>Bivariate Normal</vt:lpstr>
      <vt:lpstr>PowerPoint Presentation</vt:lpstr>
      <vt:lpstr>Model Selection</vt:lpstr>
      <vt:lpstr>Gaussian Mixture Models (GMM)</vt:lpstr>
    </vt:vector>
  </TitlesOfParts>
  <Company>BOGAZICI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ethem</dc:creator>
  <cp:lastModifiedBy>Eick, Christoph F</cp:lastModifiedBy>
  <cp:revision>276</cp:revision>
  <dcterms:created xsi:type="dcterms:W3CDTF">2005-01-24T14:46:28Z</dcterms:created>
  <dcterms:modified xsi:type="dcterms:W3CDTF">2023-09-21T13:41:31Z</dcterms:modified>
</cp:coreProperties>
</file>