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A24AB5-D310-4E7B-871C-5DE6144BE423}" v="206" dt="2022-10-18T15:17:29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6" y="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618FD-24B8-42B2-B771-BE3C783A459B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ADDCD-F834-4A15-B636-64BC3507D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0ADDCD-F834-4A15-B636-64BC3507D6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7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9A75-A00E-20B1-CCE9-53656CCAB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098C68-1B6C-EFFD-D4CD-DB0C5C64D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B9558-5940-9013-D641-A94C098D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66D1-9C0D-4B87-8740-4DB1E4946DE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959AE-6D50-F63A-3D30-32789640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6E39C-3AFD-6416-12F5-AC6679B6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DE0F-6110-411A-9DD9-26F0BA13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5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EAD44-2A7B-BCF1-9C80-82FB70CDB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E235C8-1326-D17F-5150-6066CFA38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4AC4E-0366-077A-DBD2-43E62E7BB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66D1-9C0D-4B87-8740-4DB1E4946DE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82B82-5B5F-1729-A09A-60ACCCB60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C64F7-5D8B-70BF-F6AE-2E4BB164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DE0F-6110-411A-9DD9-26F0BA13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6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FC311F-DEE8-39CF-A0B0-B5FC863DD0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9A0D2-709B-9B95-C87F-E0C84D490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54269-523D-8DC5-59DF-4F3A0C002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66D1-9C0D-4B87-8740-4DB1E4946DE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889D3-B5E0-6787-59FF-6CBC26D40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D0B74-81D5-0699-2C18-7C14DE9F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DE0F-6110-411A-9DD9-26F0BA13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2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E5278-023F-5BC1-1A92-DDFBA348F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8E19-F38E-E45D-FBFE-817BF2A3C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DAED7-F70C-415F-0C3A-D30EBFDF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66D1-9C0D-4B87-8740-4DB1E4946DE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B7F0C-EAB0-EBD0-D338-3918E488B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C9ABC-8ED0-94EB-C3C3-7E7E3FD16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DE0F-6110-411A-9DD9-26F0BA13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7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4F9FD-ECB6-9DD4-DEFB-F0CF0D56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572EE-698C-7D34-C5BE-B1441EF39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9A164-C6AC-3D4A-648D-2E82955B5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66D1-9C0D-4B87-8740-4DB1E4946DE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A7E9C-CD08-1514-0F83-8BD08CF91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3F345-93E8-417A-337E-F37661B9D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DE0F-6110-411A-9DD9-26F0BA13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4CCBC-4DD6-5759-943A-40E161283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27A8C-5010-2424-13D9-762493F465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37A27-78C8-B09E-09E2-3C4291356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7A55C-19E5-34E2-46AD-7B04179BC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66D1-9C0D-4B87-8740-4DB1E4946DE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4CD24F-132C-DB73-5350-AE551E7DF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DFD4C-2E5E-52F9-6069-05DC99376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DE0F-6110-411A-9DD9-26F0BA13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8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FEACC-5D59-BF82-B070-E66C815E8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8767D-C6EC-C249-0169-3DAC05D67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A4BD6-E86C-B9AB-845D-0A935D3D2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0BE19B-A59C-5619-FD5B-BC07EEBD3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1018F-7E7C-1530-9D87-7B6216DF3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174A5A-1232-3733-C56B-8D2B873D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66D1-9C0D-4B87-8740-4DB1E4946DE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A36E82-1E15-81CE-3EB7-72E6E911F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50A7F4-BE5B-F99E-70A7-B609EDE4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DE0F-6110-411A-9DD9-26F0BA13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1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B073-9ED5-C2EE-C086-564EE8E1C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ADAFC9-9214-5697-30DA-287C3E756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66D1-9C0D-4B87-8740-4DB1E4946DE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D410D-1C6E-D29A-E4E9-A6078801B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B9F37-460E-90E4-5D0D-AF2081B86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DE0F-6110-411A-9DD9-26F0BA13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5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B164CB-7A56-CEEB-91CC-C7899BA0D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66D1-9C0D-4B87-8740-4DB1E4946DE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D46321-06B8-8B1F-FAED-BC8F1F50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1998C-D250-97CC-FA6E-217FAAE7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DE0F-6110-411A-9DD9-26F0BA13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04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F2E54-DA17-5691-BA7D-144B4D254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7FA73-97FE-7EE9-63CF-954BEDD3F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3832F-838B-3B8D-6CF7-8978AE2EE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3221B-0D21-DDE9-4445-3A6E5D8AB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66D1-9C0D-4B87-8740-4DB1E4946DE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7875D-320F-FB4F-D2E0-DAA1B944D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00720-679A-4E74-EB69-5AD74F89E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DE0F-6110-411A-9DD9-26F0BA13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9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9D2A2-28E6-D767-23DB-2BA550AE2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225A38-0B11-4A50-DFA5-7B451A875E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E58FA-DB3A-16EF-FB2F-15FE19011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F84BB-D7F9-3FC3-53F5-4BB2ED318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66D1-9C0D-4B87-8740-4DB1E4946DE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E2C50-FB42-CFCB-AD58-999B20D0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155E1-5AA9-DA0C-3567-E3ED838AC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DE0F-6110-411A-9DD9-26F0BA13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2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C6EF3C-9A56-22BB-DF6A-45C17F132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9C124-B14E-B23E-FB7B-A7E1C0E8C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5B05E-600F-2E16-CCAB-2A37E31520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866D1-9C0D-4B87-8740-4DB1E4946DE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2D65D-5522-4443-D32A-724F058F2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DD4AA-27DA-931E-205B-A2ADFA5DC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EDE0F-6110-411A-9DD9-26F0BA13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5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h.github.io/posts/2015-08-Understanding-LSTM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F62588-2C3A-C91A-AFAF-2AF2FF361CC6}"/>
              </a:ext>
            </a:extLst>
          </p:cNvPr>
          <p:cNvSpPr txBox="1"/>
          <p:nvPr/>
        </p:nvSpPr>
        <p:spPr>
          <a:xfrm>
            <a:off x="1751515" y="2413337"/>
            <a:ext cx="8688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Recurrent Neural Networks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C0C37-1F7A-44C1-5238-32AA25DFD3DA}"/>
              </a:ext>
            </a:extLst>
          </p:cNvPr>
          <p:cNvSpPr txBox="1"/>
          <p:nvPr/>
        </p:nvSpPr>
        <p:spPr>
          <a:xfrm>
            <a:off x="4557662" y="4014040"/>
            <a:ext cx="307667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Data Science I</a:t>
            </a:r>
          </a:p>
          <a:p>
            <a:pPr algn="ctr"/>
            <a:r>
              <a:rPr lang="en-US" sz="2800" dirty="0"/>
              <a:t>Navid Ayoobi </a:t>
            </a:r>
          </a:p>
          <a:p>
            <a:pPr algn="ctr"/>
            <a:endParaRPr lang="en-US" sz="2800" dirty="0"/>
          </a:p>
          <a:p>
            <a:pPr algn="ctr"/>
            <a:r>
              <a:rPr lang="en-US" sz="2000" dirty="0"/>
              <a:t> Fall 2022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6F692-A8AA-9F81-34C1-3FB715AE31E8}"/>
              </a:ext>
            </a:extLst>
          </p:cNvPr>
          <p:cNvSpPr txBox="1"/>
          <p:nvPr/>
        </p:nvSpPr>
        <p:spPr>
          <a:xfrm>
            <a:off x="4146779" y="1669228"/>
            <a:ext cx="3898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brief introduction to</a:t>
            </a:r>
          </a:p>
        </p:txBody>
      </p:sp>
    </p:spTree>
    <p:extLst>
      <p:ext uri="{BB962C8B-B14F-4D97-AF65-F5344CB8AC3E}">
        <p14:creationId xmlns:p14="http://schemas.microsoft.com/office/powerpoint/2010/main" val="1606236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3D23C7-F73C-5767-B356-411F364CDC7F}"/>
              </a:ext>
            </a:extLst>
          </p:cNvPr>
          <p:cNvSpPr/>
          <p:nvPr/>
        </p:nvSpPr>
        <p:spPr>
          <a:xfrm>
            <a:off x="0" y="0"/>
            <a:ext cx="12192000" cy="108272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35F797F-4687-D455-BA36-566C11BDFD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5" t="36703" b="24249"/>
          <a:stretch/>
        </p:blipFill>
        <p:spPr>
          <a:xfrm>
            <a:off x="6800358" y="4290513"/>
            <a:ext cx="4501662" cy="2567487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1F2E737-8CFB-14A9-7153-DC6E714F0B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4" b="16252"/>
          <a:stretch/>
        </p:blipFill>
        <p:spPr>
          <a:xfrm>
            <a:off x="701009" y="1082722"/>
            <a:ext cx="10601011" cy="32068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011D3A-1029-C604-869D-C047E4031213}"/>
              </a:ext>
            </a:extLst>
          </p:cNvPr>
          <p:cNvSpPr txBox="1"/>
          <p:nvPr/>
        </p:nvSpPr>
        <p:spPr>
          <a:xfrm>
            <a:off x="179613" y="218195"/>
            <a:ext cx="7688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chemeClr val="bg1">
                    <a:lumMod val="95000"/>
                  </a:schemeClr>
                </a:solidFill>
              </a:rPr>
              <a:t>LSTM – Output gate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E21C1C-51A0-E781-3A9B-316DDA42DEB6}"/>
              </a:ext>
            </a:extLst>
          </p:cNvPr>
          <p:cNvSpPr/>
          <p:nvPr/>
        </p:nvSpPr>
        <p:spPr>
          <a:xfrm>
            <a:off x="11373060" y="6285244"/>
            <a:ext cx="818940" cy="5727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37533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3D23C7-F73C-5767-B356-411F364CDC7F}"/>
              </a:ext>
            </a:extLst>
          </p:cNvPr>
          <p:cNvSpPr/>
          <p:nvPr/>
        </p:nvSpPr>
        <p:spPr>
          <a:xfrm>
            <a:off x="0" y="0"/>
            <a:ext cx="12192000" cy="108272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CCBAE-3544-1530-EC35-225292949981}"/>
              </a:ext>
            </a:extLst>
          </p:cNvPr>
          <p:cNvSpPr txBox="1"/>
          <p:nvPr/>
        </p:nvSpPr>
        <p:spPr>
          <a:xfrm>
            <a:off x="179613" y="218195"/>
            <a:ext cx="7688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chemeClr val="bg1">
                    <a:lumMod val="95000"/>
                  </a:schemeClr>
                </a:solidFill>
              </a:rPr>
              <a:t>Bidirectional RNN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8" descr="A picture containing box and whisker chart&#10;&#10;Description automatically generated">
            <a:extLst>
              <a:ext uri="{FF2B5EF4-FFF2-40B4-BE49-F238E27FC236}">
                <a16:creationId xmlns:a16="http://schemas.microsoft.com/office/drawing/2014/main" id="{0488D170-B358-BF79-198A-895B2F4234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9" t="24328" r="25406" b="29450"/>
          <a:stretch/>
        </p:blipFill>
        <p:spPr>
          <a:xfrm>
            <a:off x="301450" y="2999801"/>
            <a:ext cx="3820752" cy="1979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2F406A-AB9A-0A17-1C04-BF251766B90E}"/>
              </a:ext>
            </a:extLst>
          </p:cNvPr>
          <p:cNvSpPr txBox="1"/>
          <p:nvPr/>
        </p:nvSpPr>
        <p:spPr>
          <a:xfrm>
            <a:off x="1110343" y="2319940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Standard RNN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665CAC-8D4B-D4DB-ED36-DF40E5AA43D6}"/>
              </a:ext>
            </a:extLst>
          </p:cNvPr>
          <p:cNvGrpSpPr/>
          <p:nvPr/>
        </p:nvGrpSpPr>
        <p:grpSpPr>
          <a:xfrm>
            <a:off x="4386238" y="2319940"/>
            <a:ext cx="7621677" cy="3331027"/>
            <a:chOff x="2783392" y="1487157"/>
            <a:chExt cx="9164097" cy="4099728"/>
          </a:xfrm>
        </p:grpSpPr>
        <p:pic>
          <p:nvPicPr>
            <p:cNvPr id="12" name="Picture 11" descr="Diagram&#10;&#10;Description automatically generated">
              <a:extLst>
                <a:ext uri="{FF2B5EF4-FFF2-40B4-BE49-F238E27FC236}">
                  <a16:creationId xmlns:a16="http://schemas.microsoft.com/office/drawing/2014/main" id="{4F8EDAF9-D88E-ED85-4842-267864904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27" t="21682" r="1999" b="18531"/>
            <a:stretch/>
          </p:blipFill>
          <p:spPr>
            <a:xfrm>
              <a:off x="2783392" y="1487157"/>
              <a:ext cx="9164097" cy="40997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7A315A-8E8B-BCBE-AEF8-410042B22346}"/>
                </a:ext>
              </a:extLst>
            </p:cNvPr>
            <p:cNvSpPr/>
            <p:nvPr/>
          </p:nvSpPr>
          <p:spPr>
            <a:xfrm>
              <a:off x="2783392" y="1487157"/>
              <a:ext cx="1874016" cy="788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2BFB079-52FF-FD70-EE37-616684867AA6}"/>
              </a:ext>
            </a:extLst>
          </p:cNvPr>
          <p:cNvSpPr txBox="1"/>
          <p:nvPr/>
        </p:nvSpPr>
        <p:spPr>
          <a:xfrm>
            <a:off x="6673075" y="1640079"/>
            <a:ext cx="2389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Bidirectional RNN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C9B9B7-6FFF-B120-3C5B-1FB4C47D6D3B}"/>
              </a:ext>
            </a:extLst>
          </p:cNvPr>
          <p:cNvSpPr/>
          <p:nvPr/>
        </p:nvSpPr>
        <p:spPr>
          <a:xfrm>
            <a:off x="11373060" y="6285244"/>
            <a:ext cx="818940" cy="5727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57426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3D23C7-F73C-5767-B356-411F364CDC7F}"/>
              </a:ext>
            </a:extLst>
          </p:cNvPr>
          <p:cNvSpPr/>
          <p:nvPr/>
        </p:nvSpPr>
        <p:spPr>
          <a:xfrm>
            <a:off x="0" y="0"/>
            <a:ext cx="12192000" cy="108272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5DA81B-AE72-6E5C-D06C-0121D0591DE5}"/>
              </a:ext>
            </a:extLst>
          </p:cNvPr>
          <p:cNvSpPr txBox="1"/>
          <p:nvPr/>
        </p:nvSpPr>
        <p:spPr>
          <a:xfrm>
            <a:off x="179613" y="218195"/>
            <a:ext cx="7688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chemeClr val="bg1">
                    <a:lumMod val="95000"/>
                  </a:schemeClr>
                </a:solidFill>
              </a:rPr>
              <a:t>Dimensionality Reduction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4E440F-240D-AFD6-2867-9F400D52D68A}"/>
              </a:ext>
            </a:extLst>
          </p:cNvPr>
          <p:cNvSpPr txBox="1"/>
          <p:nvPr/>
        </p:nvSpPr>
        <p:spPr>
          <a:xfrm>
            <a:off x="612951" y="1542422"/>
            <a:ext cx="87351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Visualization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Classification based on the features extracted from the time series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ED3664-CBBA-FF07-36F1-3C83E675E0AA}"/>
              </a:ext>
            </a:extLst>
          </p:cNvPr>
          <p:cNvSpPr/>
          <p:nvPr/>
        </p:nvSpPr>
        <p:spPr>
          <a:xfrm>
            <a:off x="2920613" y="3677697"/>
            <a:ext cx="3140110" cy="148213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246E49-451F-A56C-D22A-7BE2C0A90C86}"/>
              </a:ext>
            </a:extLst>
          </p:cNvPr>
          <p:cNvSpPr/>
          <p:nvPr/>
        </p:nvSpPr>
        <p:spPr>
          <a:xfrm>
            <a:off x="7924801" y="3677697"/>
            <a:ext cx="3140110" cy="148213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FCB161-B934-EDC5-CFAC-A233F7CCE7E7}"/>
              </a:ext>
            </a:extLst>
          </p:cNvPr>
          <p:cNvCxnSpPr/>
          <p:nvPr/>
        </p:nvCxnSpPr>
        <p:spPr>
          <a:xfrm>
            <a:off x="-773723" y="-218196"/>
            <a:ext cx="125604" cy="142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3D0EF1-6739-C3F6-CC29-7E7A5AC6645C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6060723" y="4418763"/>
            <a:ext cx="1864078" cy="0"/>
          </a:xfrm>
          <a:prstGeom prst="straightConnector1">
            <a:avLst/>
          </a:prstGeom>
          <a:ln w="76200">
            <a:solidFill>
              <a:srgbClr val="222A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D055F6E-87DD-B25B-5085-6BA219FEF9D8}"/>
              </a:ext>
            </a:extLst>
          </p:cNvPr>
          <p:cNvSpPr txBox="1"/>
          <p:nvPr/>
        </p:nvSpPr>
        <p:spPr>
          <a:xfrm>
            <a:off x="3068131" y="4091463"/>
            <a:ext cx="2845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LSTM Encoder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371592-4853-043E-2E79-91F2E11606BF}"/>
              </a:ext>
            </a:extLst>
          </p:cNvPr>
          <p:cNvSpPr txBox="1"/>
          <p:nvPr/>
        </p:nvSpPr>
        <p:spPr>
          <a:xfrm>
            <a:off x="8136173" y="4055401"/>
            <a:ext cx="2889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LSTM Decoder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372F8AA-D000-7EA6-FED1-8B42560D48F8}"/>
              </a:ext>
            </a:extLst>
          </p:cNvPr>
          <p:cNvCxnSpPr>
            <a:cxnSpLocks/>
          </p:cNvCxnSpPr>
          <p:nvPr/>
        </p:nvCxnSpPr>
        <p:spPr>
          <a:xfrm>
            <a:off x="1863969" y="4418763"/>
            <a:ext cx="105664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AFB2457-0C03-4A45-86A1-0C01ACEB1CE2}"/>
              </a:ext>
            </a:extLst>
          </p:cNvPr>
          <p:cNvSpPr txBox="1"/>
          <p:nvPr/>
        </p:nvSpPr>
        <p:spPr>
          <a:xfrm>
            <a:off x="259997" y="4147735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Time series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C30A50-BABF-F062-DD7D-69FA79686739}"/>
              </a:ext>
            </a:extLst>
          </p:cNvPr>
          <p:cNvSpPr/>
          <p:nvPr/>
        </p:nvSpPr>
        <p:spPr>
          <a:xfrm>
            <a:off x="11373060" y="6285244"/>
            <a:ext cx="818940" cy="5727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163137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3D23C7-F73C-5767-B356-411F364CDC7F}"/>
              </a:ext>
            </a:extLst>
          </p:cNvPr>
          <p:cNvSpPr/>
          <p:nvPr/>
        </p:nvSpPr>
        <p:spPr>
          <a:xfrm>
            <a:off x="0" y="0"/>
            <a:ext cx="12192000" cy="108272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D5968DE-94EC-92B9-5A15-29D0C9B48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3" y="1944920"/>
            <a:ext cx="11163429" cy="3410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4980FB-9878-9DF3-25E3-649F1E47DEFF}"/>
              </a:ext>
            </a:extLst>
          </p:cNvPr>
          <p:cNvSpPr txBox="1"/>
          <p:nvPr/>
        </p:nvSpPr>
        <p:spPr>
          <a:xfrm>
            <a:off x="179613" y="218195"/>
            <a:ext cx="7688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LSTM encoder-decoder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CE0E54-DE5F-46F4-EA52-47B225101777}"/>
              </a:ext>
            </a:extLst>
          </p:cNvPr>
          <p:cNvSpPr/>
          <p:nvPr/>
        </p:nvSpPr>
        <p:spPr>
          <a:xfrm>
            <a:off x="11373060" y="6285244"/>
            <a:ext cx="818940" cy="5727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204047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3D23C7-F73C-5767-B356-411F364CDC7F}"/>
              </a:ext>
            </a:extLst>
          </p:cNvPr>
          <p:cNvSpPr/>
          <p:nvPr/>
        </p:nvSpPr>
        <p:spPr>
          <a:xfrm>
            <a:off x="0" y="0"/>
            <a:ext cx="12192000" cy="108272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A2019795-78B2-E899-3387-EB8D0C54D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68" y="2128312"/>
            <a:ext cx="5961900" cy="2500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6D28CD-2826-02CA-F736-480FABB404D8}"/>
              </a:ext>
            </a:extLst>
          </p:cNvPr>
          <p:cNvSpPr txBox="1"/>
          <p:nvPr/>
        </p:nvSpPr>
        <p:spPr>
          <a:xfrm>
            <a:off x="179613" y="218195"/>
            <a:ext cx="7688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LSTM encoder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9F0F95-2EB0-DB5D-EA4A-B5726F4F6706}"/>
              </a:ext>
            </a:extLst>
          </p:cNvPr>
          <p:cNvGrpSpPr/>
          <p:nvPr/>
        </p:nvGrpSpPr>
        <p:grpSpPr>
          <a:xfrm>
            <a:off x="7867858" y="3378756"/>
            <a:ext cx="1178208" cy="565884"/>
            <a:chOff x="7978391" y="3481802"/>
            <a:chExt cx="1178208" cy="56588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B90EFD0-B973-5923-921B-1DB4CAA66643}"/>
                </a:ext>
              </a:extLst>
            </p:cNvPr>
            <p:cNvGrpSpPr/>
            <p:nvPr/>
          </p:nvGrpSpPr>
          <p:grpSpPr>
            <a:xfrm rot="16200000">
              <a:off x="8444333" y="3132942"/>
              <a:ext cx="221016" cy="918736"/>
              <a:chOff x="1932808" y="4199306"/>
              <a:chExt cx="221016" cy="918736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273AB37-2CC0-9E5F-8ACD-31BFAF51C3AE}"/>
                  </a:ext>
                </a:extLst>
              </p:cNvPr>
              <p:cNvSpPr/>
              <p:nvPr/>
            </p:nvSpPr>
            <p:spPr>
              <a:xfrm>
                <a:off x="1932808" y="4199306"/>
                <a:ext cx="221016" cy="22968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1B45249-92DC-FBD2-88E7-A5C705138FD0}"/>
                  </a:ext>
                </a:extLst>
              </p:cNvPr>
              <p:cNvSpPr/>
              <p:nvPr/>
            </p:nvSpPr>
            <p:spPr>
              <a:xfrm>
                <a:off x="1932808" y="4428990"/>
                <a:ext cx="221016" cy="22968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51B7095-069A-F0D8-4A8A-C2D7C982201C}"/>
                  </a:ext>
                </a:extLst>
              </p:cNvPr>
              <p:cNvSpPr/>
              <p:nvPr/>
            </p:nvSpPr>
            <p:spPr>
              <a:xfrm>
                <a:off x="1932808" y="4658674"/>
                <a:ext cx="221016" cy="22968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3A769F3-BF8B-F630-5F64-9DAF9176EBF7}"/>
                  </a:ext>
                </a:extLst>
              </p:cNvPr>
              <p:cNvSpPr/>
              <p:nvPr/>
            </p:nvSpPr>
            <p:spPr>
              <a:xfrm>
                <a:off x="1932808" y="4888358"/>
                <a:ext cx="221016" cy="22968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0B5326-E211-C13C-6A0E-B841ED72828E}"/>
                </a:ext>
              </a:extLst>
            </p:cNvPr>
            <p:cNvSpPr txBox="1"/>
            <p:nvPr/>
          </p:nvSpPr>
          <p:spPr>
            <a:xfrm>
              <a:off x="7978391" y="3647576"/>
              <a:ext cx="11782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Summary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64EC67-9A14-D2EA-0776-60A96B71B109}"/>
              </a:ext>
            </a:extLst>
          </p:cNvPr>
          <p:cNvGrpSpPr/>
          <p:nvPr/>
        </p:nvGrpSpPr>
        <p:grpSpPr>
          <a:xfrm>
            <a:off x="9163148" y="2497771"/>
            <a:ext cx="2620441" cy="1982983"/>
            <a:chOff x="9175219" y="2646218"/>
            <a:chExt cx="2620441" cy="1982983"/>
          </a:xfrm>
        </p:grpSpPr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D05A2B9D-8211-F008-AB6B-6D6041971C19}"/>
                </a:ext>
              </a:extLst>
            </p:cNvPr>
            <p:cNvSpPr/>
            <p:nvPr/>
          </p:nvSpPr>
          <p:spPr>
            <a:xfrm>
              <a:off x="9175219" y="2646218"/>
              <a:ext cx="276330" cy="1982983"/>
            </a:xfrm>
            <a:prstGeom prst="leftBrace">
              <a:avLst/>
            </a:prstGeom>
            <a:ln w="38100">
              <a:solidFill>
                <a:srgbClr val="222A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7BD78D-22B9-8789-B2D1-889D32906D9F}"/>
                </a:ext>
              </a:extLst>
            </p:cNvPr>
            <p:cNvSpPr txBox="1"/>
            <p:nvPr/>
          </p:nvSpPr>
          <p:spPr>
            <a:xfrm>
              <a:off x="9384422" y="2690209"/>
              <a:ext cx="2411238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FF0000"/>
                  </a:solidFill>
                </a:rPr>
                <a:t>Visualization</a:t>
              </a:r>
            </a:p>
            <a:p>
              <a:r>
                <a:rPr lang="en-US" sz="2400" dirty="0">
                  <a:solidFill>
                    <a:srgbClr val="FF0000"/>
                  </a:solidFill>
                </a:rPr>
                <a:t>  (2-3 dimensions)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FF0000"/>
                  </a:solidFill>
                </a:rPr>
                <a:t>Classification</a:t>
              </a:r>
            </a:p>
            <a:p>
              <a:r>
                <a:rPr lang="en-US" sz="2400" dirty="0">
                  <a:solidFill>
                    <a:srgbClr val="FF0000"/>
                  </a:solidFill>
                </a:rPr>
                <a:t>   (d dimensions)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71AFB14-181C-99A6-B45E-09CC6718F743}"/>
              </a:ext>
            </a:extLst>
          </p:cNvPr>
          <p:cNvSpPr/>
          <p:nvPr/>
        </p:nvSpPr>
        <p:spPr>
          <a:xfrm>
            <a:off x="11373060" y="6285244"/>
            <a:ext cx="818940" cy="5727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505716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3D23C7-F73C-5767-B356-411F364CDC7F}"/>
              </a:ext>
            </a:extLst>
          </p:cNvPr>
          <p:cNvSpPr/>
          <p:nvPr/>
        </p:nvSpPr>
        <p:spPr>
          <a:xfrm>
            <a:off x="0" y="0"/>
            <a:ext cx="12192000" cy="108272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82E560-745B-F571-9A63-497E0F52DB60}"/>
              </a:ext>
            </a:extLst>
          </p:cNvPr>
          <p:cNvSpPr txBox="1"/>
          <p:nvPr/>
        </p:nvSpPr>
        <p:spPr>
          <a:xfrm>
            <a:off x="179613" y="218195"/>
            <a:ext cx="7688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References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8854B7-54D1-7C78-D678-80FFE9A9D40A}"/>
              </a:ext>
            </a:extLst>
          </p:cNvPr>
          <p:cNvSpPr txBox="1"/>
          <p:nvPr/>
        </p:nvSpPr>
        <p:spPr>
          <a:xfrm>
            <a:off x="341645" y="1499594"/>
            <a:ext cx="6099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https://colah.github.io/posts/2015-08-Understanding-LSTMs/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913AD3-F609-9124-E38E-AF5E9A6AA570}"/>
              </a:ext>
            </a:extLst>
          </p:cNvPr>
          <p:cNvSpPr txBox="1"/>
          <p:nvPr/>
        </p:nvSpPr>
        <p:spPr>
          <a:xfrm>
            <a:off x="341645" y="2145925"/>
            <a:ext cx="9365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Goodfellow, Ian,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Yoshua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Bengio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and Aaron Courville.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Deep learning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MIT press, 2016.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CAA117-221C-02EA-E98D-1514951FC1BA}"/>
              </a:ext>
            </a:extLst>
          </p:cNvPr>
          <p:cNvSpPr txBox="1"/>
          <p:nvPr/>
        </p:nvSpPr>
        <p:spPr>
          <a:xfrm>
            <a:off x="341645" y="2716090"/>
            <a:ext cx="113596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Hochreiter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Sepp, and Jürgen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Schmidhuber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"Long short-term memory."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Neural computation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9, no. 8 (1997): 1735-1780.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6BB63B-6D37-21AB-D8FC-39367970D5F8}"/>
              </a:ext>
            </a:extLst>
          </p:cNvPr>
          <p:cNvSpPr txBox="1"/>
          <p:nvPr/>
        </p:nvSpPr>
        <p:spPr>
          <a:xfrm>
            <a:off x="341645" y="3578460"/>
            <a:ext cx="11635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Géron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Aurélien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Hands-on machine learning with Scikit-Learn, </a:t>
            </a:r>
            <a:r>
              <a:rPr lang="en-US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Keras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and TensorFlow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" O'Reilly Media, Inc.", 2022.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18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1177E4-62BD-BC81-9371-BF95578397DF}"/>
              </a:ext>
            </a:extLst>
          </p:cNvPr>
          <p:cNvSpPr txBox="1"/>
          <p:nvPr/>
        </p:nvSpPr>
        <p:spPr>
          <a:xfrm>
            <a:off x="1751515" y="2413337"/>
            <a:ext cx="8688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Task 3 Review</a:t>
            </a:r>
          </a:p>
        </p:txBody>
      </p:sp>
    </p:spTree>
    <p:extLst>
      <p:ext uri="{BB962C8B-B14F-4D97-AF65-F5344CB8AC3E}">
        <p14:creationId xmlns:p14="http://schemas.microsoft.com/office/powerpoint/2010/main" val="2651630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99643D-A387-15E4-51F1-254DF60383B6}"/>
              </a:ext>
            </a:extLst>
          </p:cNvPr>
          <p:cNvSpPr/>
          <p:nvPr/>
        </p:nvSpPr>
        <p:spPr>
          <a:xfrm>
            <a:off x="11373060" y="6285244"/>
            <a:ext cx="818940" cy="5727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15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59F1545-A0EB-F68E-42DF-7DDF6BC41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511" y="1019089"/>
            <a:ext cx="9615364" cy="2409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064F61-6F66-A4D4-95ED-9799D0430FEC}"/>
              </a:ext>
            </a:extLst>
          </p:cNvPr>
          <p:cNvSpPr txBox="1"/>
          <p:nvPr/>
        </p:nvSpPr>
        <p:spPr>
          <a:xfrm>
            <a:off x="1174366" y="3750110"/>
            <a:ext cx="33976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UCI HAR Dataset/train</a:t>
            </a:r>
          </a:p>
        </p:txBody>
      </p:sp>
      <p:pic>
        <p:nvPicPr>
          <p:cNvPr id="10" name="Picture 9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804909FA-3469-895A-0B18-F432AF60A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2" y="4273330"/>
            <a:ext cx="9649075" cy="1776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F1BF82-0396-EFF6-7AB6-16F9EF685F85}"/>
              </a:ext>
            </a:extLst>
          </p:cNvPr>
          <p:cNvSpPr txBox="1"/>
          <p:nvPr/>
        </p:nvSpPr>
        <p:spPr>
          <a:xfrm>
            <a:off x="1174365" y="515050"/>
            <a:ext cx="33976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UCI HAR Dataset</a:t>
            </a:r>
          </a:p>
        </p:txBody>
      </p:sp>
    </p:spTree>
    <p:extLst>
      <p:ext uri="{BB962C8B-B14F-4D97-AF65-F5344CB8AC3E}">
        <p14:creationId xmlns:p14="http://schemas.microsoft.com/office/powerpoint/2010/main" val="2689740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99643D-A387-15E4-51F1-254DF60383B6}"/>
              </a:ext>
            </a:extLst>
          </p:cNvPr>
          <p:cNvSpPr/>
          <p:nvPr/>
        </p:nvSpPr>
        <p:spPr>
          <a:xfrm>
            <a:off x="11373060" y="6285244"/>
            <a:ext cx="818940" cy="5727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16</a:t>
            </a:r>
          </a:p>
        </p:txBody>
      </p:sp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1710666C-1A22-22A1-5403-495EE5CD4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9" y="893196"/>
            <a:ext cx="10244703" cy="3151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644C97-198A-9D12-4961-97D268DF0BD4}"/>
              </a:ext>
            </a:extLst>
          </p:cNvPr>
          <p:cNvSpPr txBox="1"/>
          <p:nvPr/>
        </p:nvSpPr>
        <p:spPr>
          <a:xfrm>
            <a:off x="712177" y="4441090"/>
            <a:ext cx="60968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Body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acceleration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ngular velocity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Gravitational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acceleration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6D451A-2294-B074-3A8E-F59C4CC7FFD4}"/>
              </a:ext>
            </a:extLst>
          </p:cNvPr>
          <p:cNvSpPr txBox="1"/>
          <p:nvPr/>
        </p:nvSpPr>
        <p:spPr>
          <a:xfrm>
            <a:off x="5280408" y="4798086"/>
            <a:ext cx="2797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 3 dimensions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07930BFD-D263-EB96-107D-C1DB88ED89C7}"/>
              </a:ext>
            </a:extLst>
          </p:cNvPr>
          <p:cNvSpPr/>
          <p:nvPr/>
        </p:nvSpPr>
        <p:spPr>
          <a:xfrm>
            <a:off x="5029200" y="4347303"/>
            <a:ext cx="165798" cy="1572567"/>
          </a:xfrm>
          <a:prstGeom prst="rightBrace">
            <a:avLst/>
          </a:prstGeom>
          <a:ln w="38100">
            <a:solidFill>
              <a:srgbClr val="222A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4453F20-A93F-3B86-EF49-FA0D532D886D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8077969" y="5090473"/>
            <a:ext cx="1015789" cy="1"/>
          </a:xfrm>
          <a:prstGeom prst="straightConnector1">
            <a:avLst/>
          </a:prstGeom>
          <a:ln w="57150">
            <a:solidFill>
              <a:srgbClr val="222A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03B2C6D-4459-769A-CD9D-EC0E51597EA4}"/>
              </a:ext>
            </a:extLst>
          </p:cNvPr>
          <p:cNvSpPr txBox="1"/>
          <p:nvPr/>
        </p:nvSpPr>
        <p:spPr>
          <a:xfrm>
            <a:off x="9346925" y="4798086"/>
            <a:ext cx="22208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9 Features</a:t>
            </a:r>
          </a:p>
        </p:txBody>
      </p:sp>
    </p:spTree>
    <p:extLst>
      <p:ext uri="{BB962C8B-B14F-4D97-AF65-F5344CB8AC3E}">
        <p14:creationId xmlns:p14="http://schemas.microsoft.com/office/powerpoint/2010/main" val="628657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99643D-A387-15E4-51F1-254DF60383B6}"/>
              </a:ext>
            </a:extLst>
          </p:cNvPr>
          <p:cNvSpPr/>
          <p:nvPr/>
        </p:nvSpPr>
        <p:spPr>
          <a:xfrm>
            <a:off x="11373060" y="6285244"/>
            <a:ext cx="818940" cy="5727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17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528A540-8B12-6381-1DA3-5E1933F2A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758" y="1049862"/>
            <a:ext cx="9638684" cy="5160209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A60ACB45-3AAE-0719-1BE2-0B45E6537F27}"/>
              </a:ext>
            </a:extLst>
          </p:cNvPr>
          <p:cNvSpPr/>
          <p:nvPr/>
        </p:nvSpPr>
        <p:spPr>
          <a:xfrm rot="5400000">
            <a:off x="6330881" y="-4067489"/>
            <a:ext cx="253720" cy="9830638"/>
          </a:xfrm>
          <a:prstGeom prst="leftBrace">
            <a:avLst/>
          </a:prstGeom>
          <a:ln w="28575">
            <a:solidFill>
              <a:srgbClr val="222A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5D358E99-87E1-B289-1372-879FE15F386E}"/>
              </a:ext>
            </a:extLst>
          </p:cNvPr>
          <p:cNvSpPr/>
          <p:nvPr/>
        </p:nvSpPr>
        <p:spPr>
          <a:xfrm>
            <a:off x="1248090" y="1014254"/>
            <a:ext cx="253720" cy="5231423"/>
          </a:xfrm>
          <a:prstGeom prst="leftBrace">
            <a:avLst/>
          </a:prstGeom>
          <a:ln w="28575">
            <a:solidFill>
              <a:srgbClr val="222A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85973-84A3-4A93-3C0B-FF390E5A6BDE}"/>
              </a:ext>
            </a:extLst>
          </p:cNvPr>
          <p:cNvSpPr txBox="1"/>
          <p:nvPr/>
        </p:nvSpPr>
        <p:spPr>
          <a:xfrm>
            <a:off x="5110648" y="-48471"/>
            <a:ext cx="26429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Time steps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955C7D-923D-3DEB-9E04-D3BD19CFF16C}"/>
              </a:ext>
            </a:extLst>
          </p:cNvPr>
          <p:cNvSpPr txBox="1"/>
          <p:nvPr/>
        </p:nvSpPr>
        <p:spPr>
          <a:xfrm>
            <a:off x="65011" y="3399132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Samples</a:t>
            </a:r>
          </a:p>
        </p:txBody>
      </p:sp>
    </p:spTree>
    <p:extLst>
      <p:ext uri="{BB962C8B-B14F-4D97-AF65-F5344CB8AC3E}">
        <p14:creationId xmlns:p14="http://schemas.microsoft.com/office/powerpoint/2010/main" val="410307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3D23C7-F73C-5767-B356-411F364CDC7F}"/>
              </a:ext>
            </a:extLst>
          </p:cNvPr>
          <p:cNvSpPr/>
          <p:nvPr/>
        </p:nvSpPr>
        <p:spPr>
          <a:xfrm>
            <a:off x="0" y="0"/>
            <a:ext cx="12192000" cy="108272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C4CD7-1DEC-EB1E-0AC6-DD52EB294AD9}"/>
              </a:ext>
            </a:extLst>
          </p:cNvPr>
          <p:cNvSpPr txBox="1"/>
          <p:nvPr/>
        </p:nvSpPr>
        <p:spPr>
          <a:xfrm>
            <a:off x="363467" y="1454615"/>
            <a:ext cx="69717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omputerModernRoman"/>
              </a:rPr>
              <a:t>are a family of neural networks for processing sequential data.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7A7754-5799-FAC2-55B2-1BAA25F7B521}"/>
              </a:ext>
            </a:extLst>
          </p:cNvPr>
          <p:cNvSpPr txBox="1"/>
          <p:nvPr/>
        </p:nvSpPr>
        <p:spPr>
          <a:xfrm>
            <a:off x="363467" y="242684"/>
            <a:ext cx="1237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RNNs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64F0DEC-A1C9-BD0C-C91A-486C036F0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2936" y="2871550"/>
            <a:ext cx="4042299" cy="2021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3C0F8-180A-C9C7-33B0-C8ED6BF5F500}"/>
              </a:ext>
            </a:extLst>
          </p:cNvPr>
          <p:cNvSpPr txBox="1"/>
          <p:nvPr/>
        </p:nvSpPr>
        <p:spPr>
          <a:xfrm>
            <a:off x="8762639" y="5061703"/>
            <a:ext cx="201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Fully connected 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BFCD2F-9DAA-2FCC-EE79-EBF1F991CC83}"/>
                  </a:ext>
                </a:extLst>
              </p:cNvPr>
              <p:cNvSpPr txBox="1"/>
              <p:nvPr/>
            </p:nvSpPr>
            <p:spPr>
              <a:xfrm>
                <a:off x="700410" y="1762401"/>
                <a:ext cx="37399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BFCD2F-9DAA-2FCC-EE79-EBF1F991C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10" y="1762401"/>
                <a:ext cx="3739935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20CA3434-7B1D-CBF6-5599-02E6B630C87D}"/>
              </a:ext>
            </a:extLst>
          </p:cNvPr>
          <p:cNvGrpSpPr/>
          <p:nvPr/>
        </p:nvGrpSpPr>
        <p:grpSpPr>
          <a:xfrm>
            <a:off x="9379038" y="1368547"/>
            <a:ext cx="221016" cy="918736"/>
            <a:chOff x="1932808" y="4199306"/>
            <a:chExt cx="221016" cy="91873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C5D009-4863-E5F8-9919-344AA0117C7A}"/>
                </a:ext>
              </a:extLst>
            </p:cNvPr>
            <p:cNvSpPr/>
            <p:nvPr/>
          </p:nvSpPr>
          <p:spPr>
            <a:xfrm>
              <a:off x="1932808" y="4199306"/>
              <a:ext cx="221016" cy="2296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167BDF6-8CAE-92F2-CB43-F97832640482}"/>
                </a:ext>
              </a:extLst>
            </p:cNvPr>
            <p:cNvSpPr/>
            <p:nvPr/>
          </p:nvSpPr>
          <p:spPr>
            <a:xfrm>
              <a:off x="1932808" y="4428990"/>
              <a:ext cx="221016" cy="2296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4C9F33E-C1F5-9C3A-A5A7-EB26AD9262A6}"/>
                </a:ext>
              </a:extLst>
            </p:cNvPr>
            <p:cNvSpPr/>
            <p:nvPr/>
          </p:nvSpPr>
          <p:spPr>
            <a:xfrm>
              <a:off x="1932808" y="4658674"/>
              <a:ext cx="221016" cy="2296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756791-944E-F505-BB93-127A8E154BD2}"/>
                </a:ext>
              </a:extLst>
            </p:cNvPr>
            <p:cNvSpPr/>
            <p:nvPr/>
          </p:nvSpPr>
          <p:spPr>
            <a:xfrm>
              <a:off x="1932808" y="4888358"/>
              <a:ext cx="221016" cy="2296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2CB39C-D135-8E2E-7122-A6E008271900}"/>
                  </a:ext>
                </a:extLst>
              </p:cNvPr>
              <p:cNvSpPr txBox="1"/>
              <p:nvPr/>
            </p:nvSpPr>
            <p:spPr>
              <a:xfrm>
                <a:off x="8454888" y="1340875"/>
                <a:ext cx="103465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2CB39C-D135-8E2E-7122-A6E008271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888" y="1340875"/>
                <a:ext cx="103465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3E037C3-81F3-5EFC-C0DD-6432934F5F7C}"/>
              </a:ext>
            </a:extLst>
          </p:cNvPr>
          <p:cNvCxnSpPr>
            <a:cxnSpLocks/>
          </p:cNvCxnSpPr>
          <p:nvPr/>
        </p:nvCxnSpPr>
        <p:spPr>
          <a:xfrm>
            <a:off x="4440345" y="2077099"/>
            <a:ext cx="680383" cy="0"/>
          </a:xfrm>
          <a:prstGeom prst="straightConnector1">
            <a:avLst/>
          </a:prstGeom>
          <a:ln w="76200">
            <a:solidFill>
              <a:srgbClr val="222A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22DBE46-016B-2C82-5BE3-48AE8DFE7C20}"/>
              </a:ext>
            </a:extLst>
          </p:cNvPr>
          <p:cNvSpPr txBox="1"/>
          <p:nvPr/>
        </p:nvSpPr>
        <p:spPr>
          <a:xfrm>
            <a:off x="5281390" y="1762401"/>
            <a:ext cx="4452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8C5575F-5152-53C1-376F-86ED2E8B2D08}"/>
              </a:ext>
            </a:extLst>
          </p:cNvPr>
          <p:cNvGrpSpPr/>
          <p:nvPr/>
        </p:nvGrpSpPr>
        <p:grpSpPr>
          <a:xfrm>
            <a:off x="7133910" y="2465270"/>
            <a:ext cx="221016" cy="918736"/>
            <a:chOff x="1932808" y="4199306"/>
            <a:chExt cx="221016" cy="91873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A306772-230E-A0BA-98C6-872363DB260B}"/>
                </a:ext>
              </a:extLst>
            </p:cNvPr>
            <p:cNvSpPr/>
            <p:nvPr/>
          </p:nvSpPr>
          <p:spPr>
            <a:xfrm>
              <a:off x="1932808" y="4199306"/>
              <a:ext cx="221016" cy="2296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4AF6946-207A-3E01-3C35-8CF7CBCE8836}"/>
                </a:ext>
              </a:extLst>
            </p:cNvPr>
            <p:cNvSpPr/>
            <p:nvPr/>
          </p:nvSpPr>
          <p:spPr>
            <a:xfrm>
              <a:off x="1932808" y="4428990"/>
              <a:ext cx="221016" cy="2296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13FB0FC-F23D-E8BF-B9EC-9F49C5B963B3}"/>
                </a:ext>
              </a:extLst>
            </p:cNvPr>
            <p:cNvSpPr/>
            <p:nvPr/>
          </p:nvSpPr>
          <p:spPr>
            <a:xfrm>
              <a:off x="1932808" y="4658674"/>
              <a:ext cx="221016" cy="2296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50E79DF-5293-3002-B460-79C0DADC0912}"/>
                </a:ext>
              </a:extLst>
            </p:cNvPr>
            <p:cNvSpPr/>
            <p:nvPr/>
          </p:nvSpPr>
          <p:spPr>
            <a:xfrm>
              <a:off x="1932808" y="4888358"/>
              <a:ext cx="221016" cy="2296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9241FFA-585F-6A35-2607-8277C880688F}"/>
              </a:ext>
            </a:extLst>
          </p:cNvPr>
          <p:cNvGrpSpPr/>
          <p:nvPr/>
        </p:nvGrpSpPr>
        <p:grpSpPr>
          <a:xfrm>
            <a:off x="7133910" y="3384006"/>
            <a:ext cx="221016" cy="918736"/>
            <a:chOff x="1932808" y="4199306"/>
            <a:chExt cx="221016" cy="91873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6A1E1C2-44CA-27B9-1A36-B98BCA47E3E4}"/>
                </a:ext>
              </a:extLst>
            </p:cNvPr>
            <p:cNvSpPr/>
            <p:nvPr/>
          </p:nvSpPr>
          <p:spPr>
            <a:xfrm>
              <a:off x="1932808" y="4199306"/>
              <a:ext cx="221016" cy="2296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4D22566-5FD8-3962-BCA4-EBF0B244D7D7}"/>
                </a:ext>
              </a:extLst>
            </p:cNvPr>
            <p:cNvSpPr/>
            <p:nvPr/>
          </p:nvSpPr>
          <p:spPr>
            <a:xfrm>
              <a:off x="1932808" y="4428990"/>
              <a:ext cx="221016" cy="2296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290DEBC-3562-089A-DA76-CC8B60AB1EC9}"/>
                </a:ext>
              </a:extLst>
            </p:cNvPr>
            <p:cNvSpPr/>
            <p:nvPr/>
          </p:nvSpPr>
          <p:spPr>
            <a:xfrm>
              <a:off x="1932808" y="4658674"/>
              <a:ext cx="221016" cy="2296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8848C2C-8BBD-E8C9-28B0-F68942338E66}"/>
                </a:ext>
              </a:extLst>
            </p:cNvPr>
            <p:cNvSpPr/>
            <p:nvPr/>
          </p:nvSpPr>
          <p:spPr>
            <a:xfrm>
              <a:off x="1932808" y="4888358"/>
              <a:ext cx="221016" cy="2296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EDE1018-D538-F467-7A3E-0AF21D3CBECE}"/>
              </a:ext>
            </a:extLst>
          </p:cNvPr>
          <p:cNvGrpSpPr/>
          <p:nvPr/>
        </p:nvGrpSpPr>
        <p:grpSpPr>
          <a:xfrm>
            <a:off x="7142189" y="4875366"/>
            <a:ext cx="221016" cy="918736"/>
            <a:chOff x="1932808" y="4199306"/>
            <a:chExt cx="221016" cy="91873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811ADEA-1C4F-567D-4AD8-513613DC225A}"/>
                </a:ext>
              </a:extLst>
            </p:cNvPr>
            <p:cNvSpPr/>
            <p:nvPr/>
          </p:nvSpPr>
          <p:spPr>
            <a:xfrm>
              <a:off x="1932808" y="4199306"/>
              <a:ext cx="221016" cy="22968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D863104-7715-2131-99F8-C54E396CE24D}"/>
                </a:ext>
              </a:extLst>
            </p:cNvPr>
            <p:cNvSpPr/>
            <p:nvPr/>
          </p:nvSpPr>
          <p:spPr>
            <a:xfrm>
              <a:off x="1932808" y="4428990"/>
              <a:ext cx="221016" cy="22968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1E6A883-9369-DC06-94D5-2B3F5AB3FB28}"/>
                </a:ext>
              </a:extLst>
            </p:cNvPr>
            <p:cNvSpPr/>
            <p:nvPr/>
          </p:nvSpPr>
          <p:spPr>
            <a:xfrm>
              <a:off x="1932808" y="4658674"/>
              <a:ext cx="221016" cy="22968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AD32DC4-9ECF-B166-54C0-F1BFB9295C4E}"/>
                </a:ext>
              </a:extLst>
            </p:cNvPr>
            <p:cNvSpPr/>
            <p:nvPr/>
          </p:nvSpPr>
          <p:spPr>
            <a:xfrm>
              <a:off x="1932808" y="4888358"/>
              <a:ext cx="221016" cy="22968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8DCD1C1-936C-D60C-28FD-3A2C11478A7A}"/>
              </a:ext>
            </a:extLst>
          </p:cNvPr>
          <p:cNvSpPr txBox="1"/>
          <p:nvPr/>
        </p:nvSpPr>
        <p:spPr>
          <a:xfrm>
            <a:off x="7121351" y="4245942"/>
            <a:ext cx="2231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.</a:t>
            </a:r>
          </a:p>
          <a:p>
            <a:r>
              <a:rPr lang="en-US" sz="1100" b="1" dirty="0"/>
              <a:t>.</a:t>
            </a:r>
          </a:p>
          <a:p>
            <a:r>
              <a:rPr lang="en-US" sz="1100" b="1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D4627A-9065-77C0-8039-5738086B4F5D}"/>
              </a:ext>
            </a:extLst>
          </p:cNvPr>
          <p:cNvSpPr txBox="1"/>
          <p:nvPr/>
        </p:nvSpPr>
        <p:spPr>
          <a:xfrm>
            <a:off x="1637334" y="5794102"/>
            <a:ext cx="280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Predicting next time sample</a:t>
            </a:r>
          </a:p>
        </p:txBody>
      </p:sp>
      <p:pic>
        <p:nvPicPr>
          <p:cNvPr id="42" name="Picture 41" descr="Chart, line chart&#10;&#10;Description automatically generated">
            <a:extLst>
              <a:ext uri="{FF2B5EF4-FFF2-40B4-BE49-F238E27FC236}">
                <a16:creationId xmlns:a16="http://schemas.microsoft.com/office/drawing/2014/main" id="{6232A9D2-AD33-BEF6-00B9-641AF6AA34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7"/>
          <a:stretch/>
        </p:blipFill>
        <p:spPr>
          <a:xfrm>
            <a:off x="590107" y="2913922"/>
            <a:ext cx="4595309" cy="2792881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D2D4B941-2E7B-4157-26CD-30487DBF651A}"/>
              </a:ext>
            </a:extLst>
          </p:cNvPr>
          <p:cNvSpPr/>
          <p:nvPr/>
        </p:nvSpPr>
        <p:spPr>
          <a:xfrm>
            <a:off x="786586" y="4094440"/>
            <a:ext cx="195800" cy="186920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899DB81-F2B3-D088-2F1E-14E0E93DD2BC}"/>
              </a:ext>
            </a:extLst>
          </p:cNvPr>
          <p:cNvSpPr/>
          <p:nvPr/>
        </p:nvSpPr>
        <p:spPr>
          <a:xfrm>
            <a:off x="884486" y="3697883"/>
            <a:ext cx="195800" cy="186920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2434206-21DA-53E2-9C59-DBB9AC7C4720}"/>
              </a:ext>
            </a:extLst>
          </p:cNvPr>
          <p:cNvSpPr/>
          <p:nvPr/>
        </p:nvSpPr>
        <p:spPr>
          <a:xfrm>
            <a:off x="1017055" y="3269164"/>
            <a:ext cx="195800" cy="186920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F066D4B-213F-F1DE-F3A0-AADB942AB67E}"/>
              </a:ext>
            </a:extLst>
          </p:cNvPr>
          <p:cNvSpPr/>
          <p:nvPr/>
        </p:nvSpPr>
        <p:spPr>
          <a:xfrm>
            <a:off x="1275502" y="3426770"/>
            <a:ext cx="195800" cy="186920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25F2606-BC0B-7CAF-B2ED-14D14CE5CCC2}"/>
              </a:ext>
            </a:extLst>
          </p:cNvPr>
          <p:cNvSpPr/>
          <p:nvPr/>
        </p:nvSpPr>
        <p:spPr>
          <a:xfrm>
            <a:off x="1363949" y="3779390"/>
            <a:ext cx="195800" cy="186920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3F7CD3D-8E3A-8B54-C6AE-95233E33FBE2}"/>
              </a:ext>
            </a:extLst>
          </p:cNvPr>
          <p:cNvSpPr/>
          <p:nvPr/>
        </p:nvSpPr>
        <p:spPr>
          <a:xfrm>
            <a:off x="1452396" y="4132010"/>
            <a:ext cx="195800" cy="186920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4E27DFD-3DC8-48A4-78B4-400ACCA6F057}"/>
              </a:ext>
            </a:extLst>
          </p:cNvPr>
          <p:cNvSpPr/>
          <p:nvPr/>
        </p:nvSpPr>
        <p:spPr>
          <a:xfrm>
            <a:off x="1540843" y="4484630"/>
            <a:ext cx="195800" cy="186920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77FA68D-5CE5-6B39-2E6D-754158DFAFE7}"/>
              </a:ext>
            </a:extLst>
          </p:cNvPr>
          <p:cNvSpPr/>
          <p:nvPr/>
        </p:nvSpPr>
        <p:spPr>
          <a:xfrm>
            <a:off x="1629290" y="4837250"/>
            <a:ext cx="195800" cy="186920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90A7B22-2C91-3CB9-08C1-12CF40706E08}"/>
              </a:ext>
            </a:extLst>
          </p:cNvPr>
          <p:cNvSpPr/>
          <p:nvPr/>
        </p:nvSpPr>
        <p:spPr>
          <a:xfrm>
            <a:off x="1904084" y="4930710"/>
            <a:ext cx="195800" cy="186920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39ABE7B-D449-7F30-5E71-FEE00A147E65}"/>
              </a:ext>
            </a:extLst>
          </p:cNvPr>
          <p:cNvSpPr/>
          <p:nvPr/>
        </p:nvSpPr>
        <p:spPr>
          <a:xfrm>
            <a:off x="2001984" y="4628948"/>
            <a:ext cx="195800" cy="186920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9FA00D8-A847-6B4A-B979-7E1D0FF51171}"/>
              </a:ext>
            </a:extLst>
          </p:cNvPr>
          <p:cNvSpPr/>
          <p:nvPr/>
        </p:nvSpPr>
        <p:spPr>
          <a:xfrm>
            <a:off x="2099884" y="4289238"/>
            <a:ext cx="195800" cy="186920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705EA03-C3CB-9CD4-446D-5B9CBAC1A303}"/>
              </a:ext>
            </a:extLst>
          </p:cNvPr>
          <p:cNvSpPr/>
          <p:nvPr/>
        </p:nvSpPr>
        <p:spPr>
          <a:xfrm>
            <a:off x="2197784" y="3949528"/>
            <a:ext cx="195800" cy="186920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B9F3176-3492-60B6-8989-2DD203D89C43}"/>
              </a:ext>
            </a:extLst>
          </p:cNvPr>
          <p:cNvSpPr/>
          <p:nvPr/>
        </p:nvSpPr>
        <p:spPr>
          <a:xfrm>
            <a:off x="2295684" y="3609818"/>
            <a:ext cx="195800" cy="186920"/>
          </a:xfrm>
          <a:prstGeom prst="ellipse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EA4E535-80F4-24A7-8049-5BAE0E982F88}"/>
              </a:ext>
            </a:extLst>
          </p:cNvPr>
          <p:cNvSpPr/>
          <p:nvPr/>
        </p:nvSpPr>
        <p:spPr>
          <a:xfrm>
            <a:off x="2394263" y="3945090"/>
            <a:ext cx="195800" cy="1869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CF445E4-CCB8-4F7C-91EE-439B2D062103}"/>
              </a:ext>
            </a:extLst>
          </p:cNvPr>
          <p:cNvSpPr/>
          <p:nvPr/>
        </p:nvSpPr>
        <p:spPr>
          <a:xfrm>
            <a:off x="2395779" y="3239850"/>
            <a:ext cx="195800" cy="18692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65B3570-38D4-A107-BBC7-0700FB3232DA}"/>
              </a:ext>
            </a:extLst>
          </p:cNvPr>
          <p:cNvCxnSpPr/>
          <p:nvPr/>
        </p:nvCxnSpPr>
        <p:spPr>
          <a:xfrm>
            <a:off x="2491484" y="2883382"/>
            <a:ext cx="0" cy="1932486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B6F24D87-53F8-7D9D-CA2D-52531499320F}"/>
              </a:ext>
            </a:extLst>
          </p:cNvPr>
          <p:cNvSpPr/>
          <p:nvPr/>
        </p:nvSpPr>
        <p:spPr>
          <a:xfrm>
            <a:off x="11373060" y="6285244"/>
            <a:ext cx="818940" cy="5727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87638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99643D-A387-15E4-51F1-254DF60383B6}"/>
              </a:ext>
            </a:extLst>
          </p:cNvPr>
          <p:cNvSpPr/>
          <p:nvPr/>
        </p:nvSpPr>
        <p:spPr>
          <a:xfrm>
            <a:off x="11373060" y="6285244"/>
            <a:ext cx="818940" cy="5727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18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5A82FFD-CC10-7BD2-E71B-BD1D35C095EB}"/>
              </a:ext>
            </a:extLst>
          </p:cNvPr>
          <p:cNvGrpSpPr/>
          <p:nvPr/>
        </p:nvGrpSpPr>
        <p:grpSpPr>
          <a:xfrm>
            <a:off x="1693147" y="2964264"/>
            <a:ext cx="8515978" cy="3139046"/>
            <a:chOff x="1582615" y="386862"/>
            <a:chExt cx="8515978" cy="313904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9F83350-790A-39B9-14B6-820D580A1774}"/>
                </a:ext>
              </a:extLst>
            </p:cNvPr>
            <p:cNvSpPr/>
            <p:nvPr/>
          </p:nvSpPr>
          <p:spPr>
            <a:xfrm>
              <a:off x="2019719" y="386862"/>
              <a:ext cx="8078874" cy="3139046"/>
            </a:xfrm>
            <a:prstGeom prst="rect">
              <a:avLst/>
            </a:prstGeom>
            <a:noFill/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40C7B3F-A93C-1C70-A8A4-B2B26F98421F}"/>
                </a:ext>
              </a:extLst>
            </p:cNvPr>
            <p:cNvSpPr txBox="1"/>
            <p:nvPr/>
          </p:nvSpPr>
          <p:spPr>
            <a:xfrm>
              <a:off x="1582615" y="3868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14F30DC-2DCA-2254-FC2D-4B3F8EE60D38}"/>
                </a:ext>
              </a:extLst>
            </p:cNvPr>
            <p:cNvCxnSpPr>
              <a:cxnSpLocks/>
            </p:cNvCxnSpPr>
            <p:nvPr/>
          </p:nvCxnSpPr>
          <p:spPr>
            <a:xfrm>
              <a:off x="2190541" y="571528"/>
              <a:ext cx="3905459" cy="0"/>
            </a:xfrm>
            <a:prstGeom prst="line">
              <a:avLst/>
            </a:prstGeom>
            <a:ln w="76200">
              <a:solidFill>
                <a:srgbClr val="222A3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341D2C5-3FA3-D254-C815-2459E17C9D10}"/>
                </a:ext>
              </a:extLst>
            </p:cNvPr>
            <p:cNvCxnSpPr>
              <a:cxnSpLocks/>
            </p:cNvCxnSpPr>
            <p:nvPr/>
          </p:nvCxnSpPr>
          <p:spPr>
            <a:xfrm>
              <a:off x="6250075" y="571528"/>
              <a:ext cx="3714540" cy="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BB22D7-B156-83DE-8887-4930972BD2EB}"/>
                </a:ext>
              </a:extLst>
            </p:cNvPr>
            <p:cNvCxnSpPr>
              <a:cxnSpLocks/>
            </p:cNvCxnSpPr>
            <p:nvPr/>
          </p:nvCxnSpPr>
          <p:spPr>
            <a:xfrm>
              <a:off x="2190541" y="869630"/>
              <a:ext cx="3905459" cy="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8DEE86-E7D0-85E7-F963-6442FCC95083}"/>
                </a:ext>
              </a:extLst>
            </p:cNvPr>
            <p:cNvCxnSpPr>
              <a:cxnSpLocks/>
            </p:cNvCxnSpPr>
            <p:nvPr/>
          </p:nvCxnSpPr>
          <p:spPr>
            <a:xfrm>
              <a:off x="6250075" y="869630"/>
              <a:ext cx="3714540" cy="0"/>
            </a:xfrm>
            <a:prstGeom prst="line">
              <a:avLst/>
            </a:prstGeom>
            <a:ln w="762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31AC9E-89C5-8694-D299-B043595C6BFD}"/>
                </a:ext>
              </a:extLst>
            </p:cNvPr>
            <p:cNvCxnSpPr>
              <a:cxnSpLocks/>
            </p:cNvCxnSpPr>
            <p:nvPr/>
          </p:nvCxnSpPr>
          <p:spPr>
            <a:xfrm>
              <a:off x="2190541" y="1167732"/>
              <a:ext cx="3905459" cy="0"/>
            </a:xfrm>
            <a:prstGeom prst="line">
              <a:avLst/>
            </a:prstGeom>
            <a:ln w="762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D672868-8E82-1F91-408D-887BFCE0A489}"/>
                </a:ext>
              </a:extLst>
            </p:cNvPr>
            <p:cNvCxnSpPr>
              <a:cxnSpLocks/>
            </p:cNvCxnSpPr>
            <p:nvPr/>
          </p:nvCxnSpPr>
          <p:spPr>
            <a:xfrm>
              <a:off x="6250075" y="1167732"/>
              <a:ext cx="3714540" cy="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EFB673-0207-2B64-B960-7CE8CAAA11D3}"/>
                </a:ext>
              </a:extLst>
            </p:cNvPr>
            <p:cNvCxnSpPr>
              <a:cxnSpLocks/>
            </p:cNvCxnSpPr>
            <p:nvPr/>
          </p:nvCxnSpPr>
          <p:spPr>
            <a:xfrm>
              <a:off x="2190541" y="1465834"/>
              <a:ext cx="3905459" cy="0"/>
            </a:xfrm>
            <a:prstGeom prst="line">
              <a:avLst/>
            </a:prstGeom>
            <a:ln w="76200"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447EB69-ED7D-0ABF-5CA2-6ED5B8DD0205}"/>
                </a:ext>
              </a:extLst>
            </p:cNvPr>
            <p:cNvCxnSpPr>
              <a:cxnSpLocks/>
            </p:cNvCxnSpPr>
            <p:nvPr/>
          </p:nvCxnSpPr>
          <p:spPr>
            <a:xfrm>
              <a:off x="6250075" y="1465834"/>
              <a:ext cx="3714540" cy="0"/>
            </a:xfrm>
            <a:prstGeom prst="line">
              <a:avLst/>
            </a:prstGeom>
            <a:ln w="762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D784C5-8E81-1AB8-0532-D8A14B71572E}"/>
                </a:ext>
              </a:extLst>
            </p:cNvPr>
            <p:cNvCxnSpPr>
              <a:cxnSpLocks/>
            </p:cNvCxnSpPr>
            <p:nvPr/>
          </p:nvCxnSpPr>
          <p:spPr>
            <a:xfrm>
              <a:off x="2190541" y="1763936"/>
              <a:ext cx="3905459" cy="0"/>
            </a:xfrm>
            <a:prstGeom prst="line">
              <a:avLst/>
            </a:prstGeom>
            <a:ln w="762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8C4C303-118A-FFBA-9977-AD9EAD359615}"/>
                </a:ext>
              </a:extLst>
            </p:cNvPr>
            <p:cNvCxnSpPr>
              <a:cxnSpLocks/>
            </p:cNvCxnSpPr>
            <p:nvPr/>
          </p:nvCxnSpPr>
          <p:spPr>
            <a:xfrm>
              <a:off x="6250075" y="1763936"/>
              <a:ext cx="3714540" cy="0"/>
            </a:xfrm>
            <a:prstGeom prst="line">
              <a:avLst/>
            </a:prstGeom>
            <a:ln w="76200">
              <a:solidFill>
                <a:srgbClr val="00B0F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BF17835-D142-9083-DD1A-7842953E4332}"/>
                </a:ext>
              </a:extLst>
            </p:cNvPr>
            <p:cNvSpPr txBox="1"/>
            <p:nvPr/>
          </p:nvSpPr>
          <p:spPr>
            <a:xfrm>
              <a:off x="1582615" y="6849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D68A68B-6C9F-E876-EE47-2833BA9D1704}"/>
                </a:ext>
              </a:extLst>
            </p:cNvPr>
            <p:cNvSpPr txBox="1"/>
            <p:nvPr/>
          </p:nvSpPr>
          <p:spPr>
            <a:xfrm>
              <a:off x="1582615" y="9830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CC31D3A-F3F7-1722-740C-41D3537AF7C4}"/>
                </a:ext>
              </a:extLst>
            </p:cNvPr>
            <p:cNvSpPr txBox="1"/>
            <p:nvPr/>
          </p:nvSpPr>
          <p:spPr>
            <a:xfrm>
              <a:off x="1582615" y="12811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1612086-1B1E-8385-EE3C-405E1817A6F4}"/>
                </a:ext>
              </a:extLst>
            </p:cNvPr>
            <p:cNvSpPr txBox="1"/>
            <p:nvPr/>
          </p:nvSpPr>
          <p:spPr>
            <a:xfrm>
              <a:off x="1582615" y="15792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41AD682-432E-F6E5-7AF0-FAB04E8C4A39}"/>
                </a:ext>
              </a:extLst>
            </p:cNvPr>
            <p:cNvSpPr txBox="1"/>
            <p:nvPr/>
          </p:nvSpPr>
          <p:spPr>
            <a:xfrm>
              <a:off x="5993842" y="1947098"/>
              <a:ext cx="68328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.</a:t>
              </a:r>
            </a:p>
            <a:p>
              <a:r>
                <a:rPr lang="en-US" sz="2800" b="1" dirty="0"/>
                <a:t>.</a:t>
              </a:r>
            </a:p>
            <a:p>
              <a:r>
                <a:rPr lang="en-US" sz="2800" b="1" dirty="0"/>
                <a:t>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83EE3A5-EB22-2801-5AFE-0D23B2A299B5}"/>
                </a:ext>
              </a:extLst>
            </p:cNvPr>
            <p:cNvSpPr txBox="1"/>
            <p:nvPr/>
          </p:nvSpPr>
          <p:spPr>
            <a:xfrm>
              <a:off x="1582615" y="1947098"/>
              <a:ext cx="68328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.</a:t>
              </a:r>
            </a:p>
            <a:p>
              <a:r>
                <a:rPr lang="en-US" sz="2800" b="1" dirty="0"/>
                <a:t>.</a:t>
              </a:r>
            </a:p>
            <a:p>
              <a:r>
                <a:rPr lang="en-US" sz="2800" b="1" dirty="0"/>
                <a:t>.</a:t>
              </a:r>
            </a:p>
          </p:txBody>
        </p:sp>
      </p:grpSp>
      <p:pic>
        <p:nvPicPr>
          <p:cNvPr id="55" name="Picture 54" descr="A picture containing text&#10;&#10;Description automatically generated">
            <a:extLst>
              <a:ext uri="{FF2B5EF4-FFF2-40B4-BE49-F238E27FC236}">
                <a16:creationId xmlns:a16="http://schemas.microsoft.com/office/drawing/2014/main" id="{442DB26B-E8C7-0B47-56D3-FF0323131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234" y="424798"/>
            <a:ext cx="4749861" cy="121536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9CE6E3E-2D08-553A-C990-89A0AD51A282}"/>
              </a:ext>
            </a:extLst>
          </p:cNvPr>
          <p:cNvSpPr txBox="1"/>
          <p:nvPr/>
        </p:nvSpPr>
        <p:spPr>
          <a:xfrm>
            <a:off x="2376435" y="453468"/>
            <a:ext cx="1855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Training set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BF54F24-1CBD-9880-2104-C76851F3E62A}"/>
              </a:ext>
            </a:extLst>
          </p:cNvPr>
          <p:cNvSpPr txBox="1"/>
          <p:nvPr/>
        </p:nvSpPr>
        <p:spPr>
          <a:xfrm>
            <a:off x="2511023" y="923792"/>
            <a:ext cx="1720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Testing set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C5A1365-3FFB-5509-C0B7-F1E46824CB2C}"/>
              </a:ext>
            </a:extLst>
          </p:cNvPr>
          <p:cNvCxnSpPr/>
          <p:nvPr/>
        </p:nvCxnSpPr>
        <p:spPr>
          <a:xfrm>
            <a:off x="2130251" y="2150348"/>
            <a:ext cx="8078874" cy="0"/>
          </a:xfrm>
          <a:prstGeom prst="straightConnector1">
            <a:avLst/>
          </a:prstGeom>
          <a:ln w="57150">
            <a:solidFill>
              <a:srgbClr val="222A3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08B1578-4F33-65D6-04A7-114C9231299F}"/>
              </a:ext>
            </a:extLst>
          </p:cNvPr>
          <p:cNvSpPr txBox="1"/>
          <p:nvPr/>
        </p:nvSpPr>
        <p:spPr>
          <a:xfrm>
            <a:off x="4349727" y="1664008"/>
            <a:ext cx="3509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2.56 S (128 time steps)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402CDAD-E24B-70B1-7B96-CB3F25DA0A52}"/>
              </a:ext>
            </a:extLst>
          </p:cNvPr>
          <p:cNvCxnSpPr>
            <a:cxnSpLocks/>
          </p:cNvCxnSpPr>
          <p:nvPr/>
        </p:nvCxnSpPr>
        <p:spPr>
          <a:xfrm>
            <a:off x="6281894" y="2785068"/>
            <a:ext cx="3846844" cy="0"/>
          </a:xfrm>
          <a:prstGeom prst="straightConnector1">
            <a:avLst/>
          </a:prstGeom>
          <a:ln w="57150">
            <a:solidFill>
              <a:srgbClr val="222A3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6F860B54-E26A-A3FF-2770-82502C057B72}"/>
              </a:ext>
            </a:extLst>
          </p:cNvPr>
          <p:cNvSpPr txBox="1"/>
          <p:nvPr/>
        </p:nvSpPr>
        <p:spPr>
          <a:xfrm>
            <a:off x="6929164" y="2352161"/>
            <a:ext cx="33609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50% = 64 time steps</a:t>
            </a:r>
          </a:p>
        </p:txBody>
      </p:sp>
    </p:spTree>
    <p:extLst>
      <p:ext uri="{BB962C8B-B14F-4D97-AF65-F5344CB8AC3E}">
        <p14:creationId xmlns:p14="http://schemas.microsoft.com/office/powerpoint/2010/main" val="61292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3D23C7-F73C-5767-B356-411F364CDC7F}"/>
              </a:ext>
            </a:extLst>
          </p:cNvPr>
          <p:cNvSpPr/>
          <p:nvPr/>
        </p:nvSpPr>
        <p:spPr>
          <a:xfrm>
            <a:off x="0" y="0"/>
            <a:ext cx="12192000" cy="108272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5096D98-E9CA-3B77-1048-D44887F1D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655" y="2501059"/>
            <a:ext cx="8203052" cy="21553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CC424F-2737-5398-6040-B1D50AFDCCC1}"/>
              </a:ext>
            </a:extLst>
          </p:cNvPr>
          <p:cNvSpPr txBox="1"/>
          <p:nvPr/>
        </p:nvSpPr>
        <p:spPr>
          <a:xfrm>
            <a:off x="363467" y="242684"/>
            <a:ext cx="1237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RNNs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3622EF9-7B9E-A275-1014-97B5ED646021}"/>
              </a:ext>
            </a:extLst>
          </p:cNvPr>
          <p:cNvGrpSpPr/>
          <p:nvPr/>
        </p:nvGrpSpPr>
        <p:grpSpPr>
          <a:xfrm>
            <a:off x="862777" y="1149935"/>
            <a:ext cx="2886606" cy="4558128"/>
            <a:chOff x="988381" y="1256110"/>
            <a:chExt cx="2886606" cy="4558128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B7BF723D-1803-F13F-7D75-07BEE6764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381" y="2011666"/>
              <a:ext cx="2093980" cy="325069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5AF23E-E011-7B0B-748A-A0DC52C9476C}"/>
                </a:ext>
              </a:extLst>
            </p:cNvPr>
            <p:cNvSpPr txBox="1"/>
            <p:nvPr/>
          </p:nvSpPr>
          <p:spPr>
            <a:xfrm>
              <a:off x="2920880" y="1256110"/>
              <a:ext cx="9000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state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A3CF8DB-0BE9-706E-F7A0-EE18EF6E43FE}"/>
                </a:ext>
              </a:extLst>
            </p:cNvPr>
            <p:cNvCxnSpPr/>
            <p:nvPr/>
          </p:nvCxnSpPr>
          <p:spPr>
            <a:xfrm flipH="1">
              <a:off x="2314169" y="1645703"/>
              <a:ext cx="606711" cy="432512"/>
            </a:xfrm>
            <a:prstGeom prst="straightConnector1">
              <a:avLst/>
            </a:prstGeom>
            <a:ln w="28575">
              <a:solidFill>
                <a:srgbClr val="222A3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C9506E-450A-4DF0-8B5D-991D2212919A}"/>
                </a:ext>
              </a:extLst>
            </p:cNvPr>
            <p:cNvSpPr txBox="1"/>
            <p:nvPr/>
          </p:nvSpPr>
          <p:spPr>
            <a:xfrm>
              <a:off x="2920880" y="5291018"/>
              <a:ext cx="9541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input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09903FA-3CED-3B69-CA60-22471BE7E2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40171" y="5087337"/>
              <a:ext cx="580709" cy="407363"/>
            </a:xfrm>
            <a:prstGeom prst="straightConnector1">
              <a:avLst/>
            </a:prstGeom>
            <a:ln w="28575">
              <a:solidFill>
                <a:srgbClr val="222A3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E28A8C-9428-000B-21BC-EED461972CB5}"/>
                  </a:ext>
                </a:extLst>
              </p:cNvPr>
              <p:cNvSpPr txBox="1"/>
              <p:nvPr/>
            </p:nvSpPr>
            <p:spPr>
              <a:xfrm>
                <a:off x="430873" y="6027003"/>
                <a:ext cx="1062733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Hidden state </a:t>
                </a:r>
                <a:r>
                  <a:rPr lang="en-US" sz="2400" b="0" i="0" u="none" strike="noStrike" baseline="0" dirty="0">
                    <a:solidFill>
                      <a:srgbClr val="C10000"/>
                    </a:solidFill>
                    <a:latin typeface="CambriaMath"/>
                  </a:rPr>
                  <a:t>𝐡</a:t>
                </a:r>
                <a:r>
                  <a:rPr lang="en-US" b="0" i="0" u="none" strike="noStrike" baseline="0" dirty="0">
                    <a:solidFill>
                      <a:srgbClr val="C10000"/>
                    </a:solidFill>
                    <a:latin typeface="CambriaMath"/>
                  </a:rPr>
                  <a:t> </a:t>
                </a:r>
                <a:r>
                  <a:rPr lang="en-US" sz="24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aggregates information in the inputs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E28A8C-9428-000B-21BC-EED461972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73" y="6027003"/>
                <a:ext cx="10627339" cy="830997"/>
              </a:xfrm>
              <a:prstGeom prst="rect">
                <a:avLst/>
              </a:prstGeom>
              <a:blipFill>
                <a:blip r:embed="rId4"/>
                <a:stretch>
                  <a:fillRect l="-803" t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3BADC865-27CF-7384-D21B-A7FA06223E85}"/>
              </a:ext>
            </a:extLst>
          </p:cNvPr>
          <p:cNvSpPr/>
          <p:nvPr/>
        </p:nvSpPr>
        <p:spPr>
          <a:xfrm>
            <a:off x="11373060" y="6285244"/>
            <a:ext cx="818940" cy="5727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83448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B1D1381-82FE-3268-050B-0975CE9565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8"/>
          <a:stretch/>
        </p:blipFill>
        <p:spPr>
          <a:xfrm>
            <a:off x="0" y="969666"/>
            <a:ext cx="12192000" cy="60537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3D23C7-F73C-5767-B356-411F364CDC7F}"/>
              </a:ext>
            </a:extLst>
          </p:cNvPr>
          <p:cNvSpPr/>
          <p:nvPr/>
        </p:nvSpPr>
        <p:spPr>
          <a:xfrm>
            <a:off x="0" y="0"/>
            <a:ext cx="12192000" cy="108272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06031A-B550-D987-B7B5-109316A4F7C3}"/>
              </a:ext>
            </a:extLst>
          </p:cNvPr>
          <p:cNvSpPr txBox="1"/>
          <p:nvPr/>
        </p:nvSpPr>
        <p:spPr>
          <a:xfrm>
            <a:off x="363467" y="242684"/>
            <a:ext cx="1053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RNN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DADCF0-86CA-D4EB-36C8-5CC47829A003}"/>
              </a:ext>
            </a:extLst>
          </p:cNvPr>
          <p:cNvSpPr/>
          <p:nvPr/>
        </p:nvSpPr>
        <p:spPr>
          <a:xfrm>
            <a:off x="11373060" y="6285244"/>
            <a:ext cx="818940" cy="5727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64290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3D23C7-F73C-5767-B356-411F364CDC7F}"/>
              </a:ext>
            </a:extLst>
          </p:cNvPr>
          <p:cNvSpPr/>
          <p:nvPr/>
        </p:nvSpPr>
        <p:spPr>
          <a:xfrm>
            <a:off x="0" y="0"/>
            <a:ext cx="12192000" cy="108272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B61F02-699C-6FA8-4888-51A8DBEE95DA}"/>
              </a:ext>
            </a:extLst>
          </p:cNvPr>
          <p:cNvSpPr txBox="1"/>
          <p:nvPr/>
        </p:nvSpPr>
        <p:spPr>
          <a:xfrm>
            <a:off x="363467" y="242684"/>
            <a:ext cx="2798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Shortcomings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235148-D952-7A27-8548-AE627D83B705}"/>
              </a:ext>
            </a:extLst>
          </p:cNvPr>
          <p:cNvSpPr txBox="1"/>
          <p:nvPr/>
        </p:nvSpPr>
        <p:spPr>
          <a:xfrm>
            <a:off x="460969" y="1325406"/>
            <a:ext cx="60968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LucidaBright-Demi"/>
              </a:rPr>
              <a:t>RNN is good at short-term dependence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8AC545-7B6C-64DE-1964-FFA2BBCBDC65}"/>
              </a:ext>
            </a:extLst>
          </p:cNvPr>
          <p:cNvSpPr txBox="1"/>
          <p:nvPr/>
        </p:nvSpPr>
        <p:spPr>
          <a:xfrm>
            <a:off x="460969" y="1694738"/>
            <a:ext cx="60968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LucidaBright-Demi"/>
              </a:rPr>
              <a:t>RNN is bad at long-term dependence</a:t>
            </a:r>
            <a:endParaRPr lang="en-US" sz="2000" dirty="0"/>
          </a:p>
        </p:txBody>
      </p:sp>
      <p:pic>
        <p:nvPicPr>
          <p:cNvPr id="9" name="Picture 8" descr="Timeline&#10;&#10;Description automatically generated with low confidence">
            <a:extLst>
              <a:ext uri="{FF2B5EF4-FFF2-40B4-BE49-F238E27FC236}">
                <a16:creationId xmlns:a16="http://schemas.microsoft.com/office/drawing/2014/main" id="{B2E8E444-01D4-0D07-958F-577CE45856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3" b="6960"/>
          <a:stretch/>
        </p:blipFill>
        <p:spPr>
          <a:xfrm>
            <a:off x="0" y="2285999"/>
            <a:ext cx="12188571" cy="4572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F915D38-5593-17B0-BF56-D39DFEA6ABEE}"/>
              </a:ext>
            </a:extLst>
          </p:cNvPr>
          <p:cNvSpPr/>
          <p:nvPr/>
        </p:nvSpPr>
        <p:spPr>
          <a:xfrm>
            <a:off x="11373060" y="6285244"/>
            <a:ext cx="818940" cy="5727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57647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3D23C7-F73C-5767-B356-411F364CDC7F}"/>
              </a:ext>
            </a:extLst>
          </p:cNvPr>
          <p:cNvSpPr/>
          <p:nvPr/>
        </p:nvSpPr>
        <p:spPr>
          <a:xfrm>
            <a:off x="0" y="0"/>
            <a:ext cx="12192000" cy="108272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E099B4-E658-3753-C0C9-60F01D28F8D4}"/>
              </a:ext>
            </a:extLst>
          </p:cNvPr>
          <p:cNvSpPr txBox="1"/>
          <p:nvPr/>
        </p:nvSpPr>
        <p:spPr>
          <a:xfrm>
            <a:off x="179613" y="218195"/>
            <a:ext cx="7688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chemeClr val="bg1">
                    <a:lumMod val="95000"/>
                  </a:schemeClr>
                </a:solidFill>
              </a:rPr>
              <a:t>Long Short-Term Memory (LSTM)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56CF502-A8C1-DBFC-7F34-D14FB45857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0"/>
          <a:stretch/>
        </p:blipFill>
        <p:spPr>
          <a:xfrm>
            <a:off x="0" y="864526"/>
            <a:ext cx="12192000" cy="59929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C035E4-1462-FBD0-331D-836349A0038E}"/>
              </a:ext>
            </a:extLst>
          </p:cNvPr>
          <p:cNvSpPr/>
          <p:nvPr/>
        </p:nvSpPr>
        <p:spPr>
          <a:xfrm>
            <a:off x="11373060" y="6285244"/>
            <a:ext cx="818940" cy="5727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1269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3D23C7-F73C-5767-B356-411F364CDC7F}"/>
              </a:ext>
            </a:extLst>
          </p:cNvPr>
          <p:cNvSpPr/>
          <p:nvPr/>
        </p:nvSpPr>
        <p:spPr>
          <a:xfrm>
            <a:off x="0" y="0"/>
            <a:ext cx="12192000" cy="108272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085535C-881A-9BD7-7715-C5DB7CEFED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04"/>
          <a:stretch/>
        </p:blipFill>
        <p:spPr>
          <a:xfrm>
            <a:off x="1783583" y="1300917"/>
            <a:ext cx="8008536" cy="2900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98F266-E5E5-7A65-72DC-944012775689}"/>
              </a:ext>
            </a:extLst>
          </p:cNvPr>
          <p:cNvSpPr txBox="1"/>
          <p:nvPr/>
        </p:nvSpPr>
        <p:spPr>
          <a:xfrm>
            <a:off x="179613" y="218195"/>
            <a:ext cx="7688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chemeClr val="bg1">
                    <a:lumMod val="95000"/>
                  </a:schemeClr>
                </a:solidFill>
              </a:rPr>
              <a:t>LSTM – Forget gate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F381783-F69A-CF36-6100-83042B5C42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3" t="46374" r="6052" b="6227"/>
          <a:stretch/>
        </p:blipFill>
        <p:spPr>
          <a:xfrm>
            <a:off x="6355584" y="4419840"/>
            <a:ext cx="3436535" cy="2146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2A4788-E8B3-A9F9-009D-BD0F4E2BE4A6}"/>
              </a:ext>
            </a:extLst>
          </p:cNvPr>
          <p:cNvSpPr/>
          <p:nvPr/>
        </p:nvSpPr>
        <p:spPr>
          <a:xfrm>
            <a:off x="11373060" y="6285244"/>
            <a:ext cx="818940" cy="5727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7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350ABD-63F6-D4A7-D068-2377A9929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50"/>
          <a:stretch/>
        </p:blipFill>
        <p:spPr bwMode="auto">
          <a:xfrm>
            <a:off x="1853920" y="4388453"/>
            <a:ext cx="3436535" cy="220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7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3D23C7-F73C-5767-B356-411F364CDC7F}"/>
              </a:ext>
            </a:extLst>
          </p:cNvPr>
          <p:cNvSpPr/>
          <p:nvPr/>
        </p:nvSpPr>
        <p:spPr>
          <a:xfrm>
            <a:off x="0" y="0"/>
            <a:ext cx="12192000" cy="108272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E099B4-E658-3753-C0C9-60F01D28F8D4}"/>
              </a:ext>
            </a:extLst>
          </p:cNvPr>
          <p:cNvSpPr txBox="1"/>
          <p:nvPr/>
        </p:nvSpPr>
        <p:spPr>
          <a:xfrm>
            <a:off x="179613" y="218195"/>
            <a:ext cx="7688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chemeClr val="bg1">
                    <a:lumMod val="95000"/>
                  </a:schemeClr>
                </a:solidFill>
              </a:rPr>
              <a:t>LSTM – Forget gate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6862455F-888C-C892-40F6-FF99CE9CE7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1"/>
          <a:stretch/>
        </p:blipFill>
        <p:spPr>
          <a:xfrm>
            <a:off x="1294" y="1082721"/>
            <a:ext cx="12190706" cy="57752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4EE55C-F9C0-ACDE-7346-5763EB421BEF}"/>
              </a:ext>
            </a:extLst>
          </p:cNvPr>
          <p:cNvSpPr/>
          <p:nvPr/>
        </p:nvSpPr>
        <p:spPr>
          <a:xfrm>
            <a:off x="11373060" y="6285244"/>
            <a:ext cx="818940" cy="5727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06661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3D23C7-F73C-5767-B356-411F364CDC7F}"/>
              </a:ext>
            </a:extLst>
          </p:cNvPr>
          <p:cNvSpPr/>
          <p:nvPr/>
        </p:nvSpPr>
        <p:spPr>
          <a:xfrm>
            <a:off x="0" y="0"/>
            <a:ext cx="12192000" cy="108272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8F4A524-7481-E642-C5D4-9BB99B7DB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6" t="37435" r="2003" b="24688"/>
          <a:stretch/>
        </p:blipFill>
        <p:spPr>
          <a:xfrm>
            <a:off x="6111072" y="4078809"/>
            <a:ext cx="4798088" cy="2309694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80C1C9E9-375A-52D5-E2E2-0E6335043D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3" b="19486"/>
          <a:stretch/>
        </p:blipFill>
        <p:spPr>
          <a:xfrm>
            <a:off x="758915" y="1165057"/>
            <a:ext cx="10158618" cy="291375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4EF4AD6-AB7B-E03A-CC0A-86D7390DD630}"/>
              </a:ext>
            </a:extLst>
          </p:cNvPr>
          <p:cNvGrpSpPr/>
          <p:nvPr/>
        </p:nvGrpSpPr>
        <p:grpSpPr>
          <a:xfrm>
            <a:off x="980111" y="4300692"/>
            <a:ext cx="4858113" cy="2293302"/>
            <a:chOff x="6059420" y="4325814"/>
            <a:chExt cx="4858113" cy="2293302"/>
          </a:xfrm>
        </p:grpSpPr>
        <p:pic>
          <p:nvPicPr>
            <p:cNvPr id="8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FF3AB1AD-59B6-E957-5F43-E8CCD20A9A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30" t="40220" r="2268" b="25128"/>
            <a:stretch/>
          </p:blipFill>
          <p:spPr>
            <a:xfrm>
              <a:off x="6059420" y="4325814"/>
              <a:ext cx="4858113" cy="229330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D519B5-296A-2912-FF38-C01055C1DC2B}"/>
                </a:ext>
              </a:extLst>
            </p:cNvPr>
            <p:cNvSpPr/>
            <p:nvPr/>
          </p:nvSpPr>
          <p:spPr>
            <a:xfrm>
              <a:off x="7777424" y="4325814"/>
              <a:ext cx="376813" cy="577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3BBFAF0-EE63-2C11-8D99-5F788BD12ECC}"/>
              </a:ext>
            </a:extLst>
          </p:cNvPr>
          <p:cNvSpPr txBox="1"/>
          <p:nvPr/>
        </p:nvSpPr>
        <p:spPr>
          <a:xfrm>
            <a:off x="179613" y="218195"/>
            <a:ext cx="76882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chemeClr val="bg1">
                    <a:lumMod val="95000"/>
                  </a:schemeClr>
                </a:solidFill>
              </a:rPr>
              <a:t>LSTM – Input gate</a:t>
            </a:r>
            <a:endParaRPr lang="en-US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C69E7F-7C7F-62E1-DB6F-75ADC6574F57}"/>
              </a:ext>
            </a:extLst>
          </p:cNvPr>
          <p:cNvSpPr/>
          <p:nvPr/>
        </p:nvSpPr>
        <p:spPr>
          <a:xfrm>
            <a:off x="11373060" y="6285244"/>
            <a:ext cx="818940" cy="5727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85482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2375</TotalTime>
  <Words>303</Words>
  <Application>Microsoft Office PowerPoint</Application>
  <PresentationFormat>Widescreen</PresentationFormat>
  <Paragraphs>95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CambriaMath</vt:lpstr>
      <vt:lpstr>ComputerModernRoman</vt:lpstr>
      <vt:lpstr>LucidaBright-Demi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Ayoobi, Navid</dc:creator>
  <cp:lastModifiedBy>Eick, Christoph F</cp:lastModifiedBy>
  <cp:revision>2</cp:revision>
  <dcterms:created xsi:type="dcterms:W3CDTF">2022-10-16T21:34:29Z</dcterms:created>
  <dcterms:modified xsi:type="dcterms:W3CDTF">2022-10-26T16:50:38Z</dcterms:modified>
</cp:coreProperties>
</file>