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51"/>
  </p:notesMasterIdLst>
  <p:sldIdLst>
    <p:sldId id="268" r:id="rId3"/>
    <p:sldId id="269" r:id="rId4"/>
    <p:sldId id="270" r:id="rId5"/>
    <p:sldId id="271" r:id="rId6"/>
    <p:sldId id="274" r:id="rId7"/>
    <p:sldId id="27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1" r:id="rId23"/>
    <p:sldId id="303" r:id="rId24"/>
    <p:sldId id="309" r:id="rId25"/>
    <p:sldId id="310" r:id="rId26"/>
    <p:sldId id="311" r:id="rId27"/>
    <p:sldId id="312" r:id="rId28"/>
    <p:sldId id="313" r:id="rId29"/>
    <p:sldId id="314" r:id="rId30"/>
    <p:sldId id="315" r:id="rId31"/>
    <p:sldId id="316" r:id="rId32"/>
    <p:sldId id="318" r:id="rId33"/>
    <p:sldId id="319"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93" autoAdjust="0"/>
  </p:normalViewPr>
  <p:slideViewPr>
    <p:cSldViewPr>
      <p:cViewPr>
        <p:scale>
          <a:sx n="50" d="100"/>
          <a:sy n="50" d="100"/>
        </p:scale>
        <p:origin x="-1680"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492517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99" name="Shape 19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82" name="Shape 182"/>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91" name="Shape 191"/>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00" name="Shape 20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09" name="Shape 20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17" name="Shape 21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27" name="Shape 22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36" name="Shape 236"/>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45" name="Shape 245"/>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53" name="Shape 25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63" name="Shape 26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09" name="Shape 20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72" name="Shape 272"/>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90" name="Shape 9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lvl="0" rtl="0">
              <a:spcBef>
                <a:spcPts val="0"/>
              </a:spcBef>
              <a:buNone/>
            </a:pPr>
            <a:r>
              <a:rPr lang="en"/>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10" name="Shape 11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lvl="0" rtl="0">
              <a:spcBef>
                <a:spcPts val="0"/>
              </a:spcBef>
              <a:buNone/>
            </a:pPr>
            <a:r>
              <a:rPr lang="en"/>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70" name="Shape 17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dirty="0"/>
          </a:p>
        </p:txBody>
      </p:sp>
      <p:sp>
        <p:nvSpPr>
          <p:cNvPr id="178" name="Shape 17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87" name="Shape 18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97" name="Shape 19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06" name="Shape 206"/>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15" name="Shape 215"/>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23" name="Shape 22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20" name="Shape 22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33" name="Shape 23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51" name="Shape 251"/>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60" name="Shape 26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00" name="Shape 30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09" name="Shape 30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18" name="Shape 31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27" name="Shape 32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34" name="Shape 334"/>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41" name="Shape 341"/>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48" name="Shape 34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31" name="Shape 231"/>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56" name="Shape 356"/>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2" name="Shape 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63" name="Shape 36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70" name="Shape 37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77" name="Shape 37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85" name="Shape 385"/>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1" name="Shape 3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92" name="Shape 392"/>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8" name="Shape 3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99" name="Shape 39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406" name="Shape 406"/>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3" name="Shape 4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414" name="Shape 414"/>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62" name="Shape 262"/>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71" name="Shape 271"/>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55" name="Shape 155"/>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64" name="Shape 164"/>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73" name="Shape 17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0" name="Shape 4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1" name="Shape 4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sz="1400"/>
            </a:lvl1pPr>
            <a:lvl2pPr marL="457200" indent="0" rtl="0">
              <a:spcBef>
                <a:spcPts val="0"/>
              </a:spcBef>
              <a:buFont typeface="Times New Roman"/>
              <a:buNone/>
              <a:defRPr sz="1200"/>
            </a:lvl2pPr>
            <a:lvl3pPr marL="914400" indent="0" rtl="0">
              <a:spcBef>
                <a:spcPts val="0"/>
              </a:spcBef>
              <a:buFont typeface="Times New Roman"/>
              <a:buNone/>
              <a:defRPr sz="1000"/>
            </a:lvl3pPr>
            <a:lvl4pPr marL="1371600" indent="0" rtl="0">
              <a:spcBef>
                <a:spcPts val="0"/>
              </a:spcBef>
              <a:buFont typeface="Times New Roman"/>
              <a:buNone/>
              <a:defRPr sz="900"/>
            </a:lvl4pPr>
            <a:lvl5pPr marL="1828800" indent="0" rtl="0">
              <a:spcBef>
                <a:spcPts val="0"/>
              </a:spcBef>
              <a:buFont typeface="Times New Roman"/>
              <a:buNone/>
              <a:defRPr sz="900"/>
            </a:lvl5pPr>
            <a:lvl6pPr marL="2286000" indent="0" rtl="0">
              <a:spcBef>
                <a:spcPts val="0"/>
              </a:spcBef>
              <a:buFont typeface="Times New Roman"/>
              <a:buNone/>
              <a:defRPr sz="900"/>
            </a:lvl6pPr>
            <a:lvl7pPr marL="2743200" indent="0" rtl="0">
              <a:spcBef>
                <a:spcPts val="0"/>
              </a:spcBef>
              <a:buFont typeface="Times New Roman"/>
              <a:buNone/>
              <a:defRPr sz="900"/>
            </a:lvl7pPr>
            <a:lvl8pPr marL="3200400" indent="0" rtl="0">
              <a:spcBef>
                <a:spcPts val="0"/>
              </a:spcBef>
              <a:buFont typeface="Times New Roman"/>
              <a:buNone/>
              <a:defRPr sz="900"/>
            </a:lvl8pPr>
            <a:lvl9pPr marL="3657600" indent="0" rtl="0">
              <a:spcBef>
                <a:spcPts val="0"/>
              </a:spcBef>
              <a:buFont typeface="Times New Roman"/>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sz="2400" b="1"/>
            </a:lvl1pPr>
            <a:lvl2pPr marL="457200" indent="0" rtl="0">
              <a:spcBef>
                <a:spcPts val="0"/>
              </a:spcBef>
              <a:buFont typeface="Times New Roman"/>
              <a:buNone/>
              <a:defRPr sz="2000" b="1"/>
            </a:lvl2pPr>
            <a:lvl3pPr marL="914400" indent="0" rtl="0">
              <a:spcBef>
                <a:spcPts val="0"/>
              </a:spcBef>
              <a:buFont typeface="Times New Roman"/>
              <a:buNone/>
              <a:defRPr sz="1800" b="1"/>
            </a:lvl3pPr>
            <a:lvl4pPr marL="1371600" indent="0" rtl="0">
              <a:spcBef>
                <a:spcPts val="0"/>
              </a:spcBef>
              <a:buFont typeface="Times New Roman"/>
              <a:buNone/>
              <a:defRPr sz="1600" b="1"/>
            </a:lvl4pPr>
            <a:lvl5pPr marL="1828800" indent="0" rtl="0">
              <a:spcBef>
                <a:spcPts val="0"/>
              </a:spcBef>
              <a:buFont typeface="Times New Roman"/>
              <a:buNone/>
              <a:defRPr sz="1600" b="1"/>
            </a:lvl5pPr>
            <a:lvl6pPr marL="2286000" indent="0" rtl="0">
              <a:spcBef>
                <a:spcPts val="0"/>
              </a:spcBef>
              <a:buFont typeface="Times New Roman"/>
              <a:buNone/>
              <a:defRPr sz="1600" b="1"/>
            </a:lvl6pPr>
            <a:lvl7pPr marL="2743200" indent="0" rtl="0">
              <a:spcBef>
                <a:spcPts val="0"/>
              </a:spcBef>
              <a:buFont typeface="Times New Roman"/>
              <a:buNone/>
              <a:defRPr sz="1600" b="1"/>
            </a:lvl7pPr>
            <a:lvl8pPr marL="3200400" indent="0" rtl="0">
              <a:spcBef>
                <a:spcPts val="0"/>
              </a:spcBef>
              <a:buFont typeface="Times New Roman"/>
              <a:buNone/>
              <a:defRPr sz="1600" b="1"/>
            </a:lvl8pPr>
            <a:lvl9pPr marL="3657600" indent="0" rtl="0">
              <a:spcBef>
                <a:spcPts val="0"/>
              </a:spcBef>
              <a:buFont typeface="Times New Roman"/>
              <a:buNone/>
              <a:defRPr sz="1600" b="1"/>
            </a:lvl9pPr>
          </a:lstStyle>
          <a:p>
            <a:endParaRPr/>
          </a:p>
        </p:txBody>
      </p:sp>
      <p:sp>
        <p:nvSpPr>
          <p:cNvPr id="48" name="Shape 4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9" name="Shape 4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sz="2400" b="1"/>
            </a:lvl1pPr>
            <a:lvl2pPr marL="457200" indent="0" rtl="0">
              <a:spcBef>
                <a:spcPts val="0"/>
              </a:spcBef>
              <a:buFont typeface="Times New Roman"/>
              <a:buNone/>
              <a:defRPr sz="2000" b="1"/>
            </a:lvl2pPr>
            <a:lvl3pPr marL="914400" indent="0" rtl="0">
              <a:spcBef>
                <a:spcPts val="0"/>
              </a:spcBef>
              <a:buFont typeface="Times New Roman"/>
              <a:buNone/>
              <a:defRPr sz="1800" b="1"/>
            </a:lvl3pPr>
            <a:lvl4pPr marL="1371600" indent="0" rtl="0">
              <a:spcBef>
                <a:spcPts val="0"/>
              </a:spcBef>
              <a:buFont typeface="Times New Roman"/>
              <a:buNone/>
              <a:defRPr sz="1600" b="1"/>
            </a:lvl4pPr>
            <a:lvl5pPr marL="1828800" indent="0" rtl="0">
              <a:spcBef>
                <a:spcPts val="0"/>
              </a:spcBef>
              <a:buFont typeface="Times New Roman"/>
              <a:buNone/>
              <a:defRPr sz="1600" b="1"/>
            </a:lvl5pPr>
            <a:lvl6pPr marL="2286000" indent="0" rtl="0">
              <a:spcBef>
                <a:spcPts val="0"/>
              </a:spcBef>
              <a:buFont typeface="Times New Roman"/>
              <a:buNone/>
              <a:defRPr sz="1600" b="1"/>
            </a:lvl6pPr>
            <a:lvl7pPr marL="2743200" indent="0" rtl="0">
              <a:spcBef>
                <a:spcPts val="0"/>
              </a:spcBef>
              <a:buFont typeface="Times New Roman"/>
              <a:buNone/>
              <a:defRPr sz="1600" b="1"/>
            </a:lvl7pPr>
            <a:lvl8pPr marL="3200400" indent="0" rtl="0">
              <a:spcBef>
                <a:spcPts val="0"/>
              </a:spcBef>
              <a:buFont typeface="Times New Roman"/>
              <a:buNone/>
              <a:defRPr sz="1600" b="1"/>
            </a:lvl8pPr>
            <a:lvl9pPr marL="3657600" indent="0" rtl="0">
              <a:spcBef>
                <a:spcPts val="0"/>
              </a:spcBef>
              <a:buFont typeface="Times New Roman"/>
              <a:buNone/>
              <a:defRPr sz="1600" b="1"/>
            </a:lvl9pPr>
          </a:lstStyle>
          <a:p>
            <a:endParaRPr/>
          </a:p>
        </p:txBody>
      </p:sp>
      <p:sp>
        <p:nvSpPr>
          <p:cNvPr id="50" name="Shape 5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53" name="Shape 53"/>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4" name="Shape 54"/>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small"/>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7" name="Shape 5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sz="2000"/>
            </a:lvl1pPr>
            <a:lvl2pPr marL="457200" indent="0" rtl="0">
              <a:spcBef>
                <a:spcPts val="0"/>
              </a:spcBef>
              <a:buFont typeface="Times New Roman"/>
              <a:buNone/>
              <a:defRPr sz="1800"/>
            </a:lvl2pPr>
            <a:lvl3pPr marL="914400" indent="0" rtl="0">
              <a:spcBef>
                <a:spcPts val="0"/>
              </a:spcBef>
              <a:buFont typeface="Times New Roman"/>
              <a:buNone/>
              <a:defRPr sz="1600"/>
            </a:lvl3pPr>
            <a:lvl4pPr marL="1371600" indent="0" rtl="0">
              <a:spcBef>
                <a:spcPts val="0"/>
              </a:spcBef>
              <a:buFont typeface="Times New Roman"/>
              <a:buNone/>
              <a:defRPr sz="1400"/>
            </a:lvl4pPr>
            <a:lvl5pPr marL="1828800" indent="0" rtl="0">
              <a:spcBef>
                <a:spcPts val="0"/>
              </a:spcBef>
              <a:buFont typeface="Times New Roman"/>
              <a:buNone/>
              <a:defRPr sz="1400"/>
            </a:lvl5pPr>
            <a:lvl6pPr marL="2286000" indent="0" rtl="0">
              <a:spcBef>
                <a:spcPts val="0"/>
              </a:spcBef>
              <a:buFont typeface="Times New Roman"/>
              <a:buNone/>
              <a:defRPr sz="1400"/>
            </a:lvl6pPr>
            <a:lvl7pPr marL="2743200" indent="0" rtl="0">
              <a:spcBef>
                <a:spcPts val="0"/>
              </a:spcBef>
              <a:buFont typeface="Times New Roman"/>
              <a:buNone/>
              <a:defRPr sz="1400"/>
            </a:lvl7pPr>
            <a:lvl8pPr marL="3200400" indent="0" rtl="0">
              <a:spcBef>
                <a:spcPts val="0"/>
              </a:spcBef>
              <a:buFont typeface="Times New Roman"/>
              <a:buNone/>
              <a:defRPr sz="1400"/>
            </a:lvl8pPr>
            <a:lvl9pPr marL="3657600" indent="0" rtl="0">
              <a:spcBef>
                <a:spcPts val="0"/>
              </a:spcBef>
              <a:buFont typeface="Times New Roman"/>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5pPr>
            <a:lvl6pPr marL="4572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6pPr>
            <a:lvl7pPr marL="9144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7pPr>
            <a:lvl8pPr marL="13716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8pPr>
            <a:lvl9pPr marL="18288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63" name="Shape 6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Times New Roman"/>
              <a:buNone/>
              <a:defRPr sz="3200" b="0" i="0" u="none" strike="noStrike" cap="none" baseline="0">
                <a:solidFill>
                  <a:schemeClr val="dk1"/>
                </a:solidFill>
                <a:latin typeface="Times New Roman"/>
                <a:ea typeface="Times New Roman"/>
                <a:cs typeface="Times New Roman"/>
                <a:sym typeface="Times New Roman"/>
              </a:defRPr>
            </a:lvl1pPr>
            <a:lvl2pPr marL="457200" marR="0" indent="0" algn="ctr" rtl="0">
              <a:spcBef>
                <a:spcPts val="560"/>
              </a:spcBef>
              <a:spcAft>
                <a:spcPts val="0"/>
              </a:spcAft>
              <a:buClr>
                <a:schemeClr val="dk1"/>
              </a:buClr>
              <a:buFont typeface="Times New Roman"/>
              <a:buNone/>
              <a:defRPr sz="2800" b="0" i="0" u="none" strike="noStrike" cap="none" baseline="0">
                <a:solidFill>
                  <a:schemeClr val="dk1"/>
                </a:solidFill>
                <a:latin typeface="Times New Roman"/>
                <a:ea typeface="Times New Roman"/>
                <a:cs typeface="Times New Roman"/>
                <a:sym typeface="Times New Roman"/>
              </a:defRPr>
            </a:lvl2pPr>
            <a:lvl3pPr marL="914400" marR="0" indent="0" algn="ctr" rtl="0">
              <a:spcBef>
                <a:spcPts val="480"/>
              </a:spcBef>
              <a:spcAft>
                <a:spcPts val="0"/>
              </a:spcAft>
              <a:buClr>
                <a:schemeClr val="dk1"/>
              </a:buClr>
              <a:buFont typeface="Times New Roman"/>
              <a:buNone/>
              <a:defRPr sz="2400" b="0" i="0" u="none" strike="noStrike" cap="none" baseline="0">
                <a:solidFill>
                  <a:schemeClr val="dk1"/>
                </a:solidFill>
                <a:latin typeface="Times New Roman"/>
                <a:ea typeface="Times New Roman"/>
                <a:cs typeface="Times New Roman"/>
                <a:sym typeface="Times New Roman"/>
              </a:defRPr>
            </a:lvl3pPr>
            <a:lvl4pPr marL="13716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4pPr>
            <a:lvl5pPr marL="18288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5pPr>
            <a:lvl6pPr marL="22860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6pPr>
            <a:lvl7pPr marL="27432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7pPr>
            <a:lvl8pPr marL="32004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8pPr>
            <a:lvl9pPr marL="36576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algn="ctr" rtl="0">
              <a:lnSpc>
                <a:spcPct val="100000"/>
              </a:lnSpc>
              <a:spcBef>
                <a:spcPts val="360"/>
              </a:spcBef>
              <a:spcAft>
                <a:spcPts val="0"/>
              </a:spcAft>
              <a:buClr>
                <a:schemeClr val="dk1"/>
              </a:buClr>
              <a:buSzPct val="100000"/>
              <a:buFont typeface="Arial"/>
              <a:buChar char="●"/>
              <a:defRPr sz="1800">
                <a:solidFill>
                  <a:schemeClr val="dk1"/>
                </a:solidFill>
              </a:defRPr>
            </a:lvl1pPr>
            <a:lvl2pPr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a:lnSpc>
                <a:spcPct val="100000"/>
              </a:lnSpc>
              <a:spcBef>
                <a:spcPts val="360"/>
              </a:spcBef>
              <a:spcAft>
                <a:spcPts val="0"/>
              </a:spcAft>
              <a:buClr>
                <a:schemeClr val="dk1"/>
              </a:buClr>
              <a:buSzPct val="100000"/>
              <a:buFont typeface="Wingdings"/>
              <a:buChar char="§"/>
              <a:defRPr sz="1800">
                <a:solidFill>
                  <a:schemeClr val="dk1"/>
                </a:solidFill>
              </a:defRPr>
            </a:lvl3pPr>
            <a:lvl4pPr algn="ctr" rtl="0">
              <a:lnSpc>
                <a:spcPct val="100000"/>
              </a:lnSpc>
              <a:spcBef>
                <a:spcPts val="360"/>
              </a:spcBef>
              <a:spcAft>
                <a:spcPts val="0"/>
              </a:spcAft>
              <a:buClr>
                <a:schemeClr val="dk1"/>
              </a:buClr>
              <a:buSzPct val="100000"/>
              <a:buFont typeface="Arial"/>
              <a:buChar char="●"/>
              <a:defRPr sz="1800">
                <a:solidFill>
                  <a:schemeClr val="dk1"/>
                </a:solidFill>
              </a:defRPr>
            </a:lvl4pPr>
            <a:lvl5pPr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a:lnSpc>
                <a:spcPct val="100000"/>
              </a:lnSpc>
              <a:spcBef>
                <a:spcPts val="360"/>
              </a:spcBef>
              <a:spcAft>
                <a:spcPts val="0"/>
              </a:spcAft>
              <a:buClr>
                <a:schemeClr val="dk1"/>
              </a:buClr>
              <a:buSzPct val="100000"/>
              <a:buFont typeface="Wingdings"/>
              <a:buChar char="§"/>
              <a:defRPr sz="1800">
                <a:solidFill>
                  <a:schemeClr val="dk1"/>
                </a:solidFill>
              </a:defRPr>
            </a:lvl6pPr>
            <a:lvl7pPr algn="ctr" rtl="0">
              <a:lnSpc>
                <a:spcPct val="100000"/>
              </a:lnSpc>
              <a:spcBef>
                <a:spcPts val="360"/>
              </a:spcBef>
              <a:spcAft>
                <a:spcPts val="0"/>
              </a:spcAft>
              <a:buClr>
                <a:schemeClr val="dk1"/>
              </a:buClr>
              <a:buSzPct val="100000"/>
              <a:buFont typeface="Arial"/>
              <a:buChar char="●"/>
              <a:defRPr sz="1800">
                <a:solidFill>
                  <a:schemeClr val="dk1"/>
                </a:solidFill>
              </a:defRPr>
            </a:lvl7pPr>
            <a:lvl8pPr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rot="5400000">
            <a:off x="4743450" y="2381249"/>
            <a:ext cx="5486399" cy="19431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30" name="Shape 30"/>
          <p:cNvSpPr txBox="1">
            <a:spLocks noGrp="1"/>
          </p:cNvSpPr>
          <p:nvPr>
            <p:ph type="body" idx="1"/>
          </p:nvPr>
        </p:nvSpPr>
        <p:spPr>
          <a:xfrm rot="5400000">
            <a:off x="781050" y="514349"/>
            <a:ext cx="5486399" cy="56769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marL="742950" indent="-177800" algn="l"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marL="1143000" indent="-136525" algn="l"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marL="1600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marL="20574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marL="25146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marL="29718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marL="34290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marL="3886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marL="742950" indent="-177800" algn="l"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marL="1143000" indent="-136525" algn="l"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marL="1600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marL="20574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marL="25146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marL="29718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marL="34290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marL="3886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spcBef>
                <a:spcPts val="0"/>
              </a:spcBef>
              <a:buClr>
                <a:schemeClr val="dk1"/>
              </a:buClr>
              <a:buFont typeface="Times New Roman"/>
              <a:buNone/>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buClr>
                <a:schemeClr val="dk1"/>
              </a:buClr>
              <a:buFont typeface="Times New Roman"/>
              <a:buNone/>
              <a:defRPr sz="2800" b="0" i="0" u="none" strike="noStrike" cap="none" baseline="0">
                <a:solidFill>
                  <a:schemeClr val="dk1"/>
                </a:solidFill>
                <a:latin typeface="Times New Roman"/>
                <a:ea typeface="Times New Roman"/>
                <a:cs typeface="Times New Roman"/>
                <a:sym typeface="Times New Roman"/>
              </a:defRPr>
            </a:lvl2pPr>
            <a:lvl3pPr marL="914400" marR="0" indent="0" algn="l" rtl="0">
              <a:spcBef>
                <a:spcPts val="0"/>
              </a:spcBef>
              <a:buClr>
                <a:schemeClr val="dk1"/>
              </a:buClr>
              <a:buFont typeface="Times New Roman"/>
              <a:buNone/>
              <a:defRPr sz="2400" b="0" i="0" u="none" strike="noStrike" cap="none" baseline="0">
                <a:solidFill>
                  <a:schemeClr val="dk1"/>
                </a:solidFill>
                <a:latin typeface="Times New Roman"/>
                <a:ea typeface="Times New Roman"/>
                <a:cs typeface="Times New Roman"/>
                <a:sym typeface="Times New Roman"/>
              </a:defRPr>
            </a:lvl3pPr>
            <a:lvl4pPr marL="1371600" marR="0" indent="0" algn="l" rtl="0">
              <a:spcBef>
                <a:spcPts val="0"/>
              </a:spcBef>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4pPr>
            <a:lvl5pPr marL="1828800" marR="0" indent="0" algn="l" rtl="0">
              <a:spcBef>
                <a:spcPts val="0"/>
              </a:spcBef>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5pPr>
            <a:lvl6pPr marL="2286000" marR="0" indent="0" algn="l" rtl="0">
              <a:spcBef>
                <a:spcPts val="0"/>
              </a:spcBef>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6pPr>
            <a:lvl7pPr marL="2743200" marR="0" indent="0" algn="l" rtl="0">
              <a:spcBef>
                <a:spcPts val="0"/>
              </a:spcBef>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7pPr>
            <a:lvl8pPr marL="3200400" marR="0" indent="0" algn="l" rtl="0">
              <a:spcBef>
                <a:spcPts val="0"/>
              </a:spcBef>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8pPr>
            <a:lvl9pPr marL="3657600" marR="0" indent="0" algn="l" rtl="0">
              <a:spcBef>
                <a:spcPts val="0"/>
              </a:spcBef>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sz="1400"/>
            </a:lvl1pPr>
            <a:lvl2pPr marL="457200" indent="0" rtl="0">
              <a:spcBef>
                <a:spcPts val="0"/>
              </a:spcBef>
              <a:buFont typeface="Times New Roman"/>
              <a:buNone/>
              <a:defRPr sz="1200"/>
            </a:lvl2pPr>
            <a:lvl3pPr marL="914400" indent="0" rtl="0">
              <a:spcBef>
                <a:spcPts val="0"/>
              </a:spcBef>
              <a:buFont typeface="Times New Roman"/>
              <a:buNone/>
              <a:defRPr sz="1000"/>
            </a:lvl3pPr>
            <a:lvl4pPr marL="1371600" indent="0" rtl="0">
              <a:spcBef>
                <a:spcPts val="0"/>
              </a:spcBef>
              <a:buFont typeface="Times New Roman"/>
              <a:buNone/>
              <a:defRPr sz="900"/>
            </a:lvl4pPr>
            <a:lvl5pPr marL="1828800" indent="0" rtl="0">
              <a:spcBef>
                <a:spcPts val="0"/>
              </a:spcBef>
              <a:buFont typeface="Times New Roman"/>
              <a:buNone/>
              <a:defRPr sz="900"/>
            </a:lvl5pPr>
            <a:lvl6pPr marL="2286000" indent="0" rtl="0">
              <a:spcBef>
                <a:spcPts val="0"/>
              </a:spcBef>
              <a:buFont typeface="Times New Roman"/>
              <a:buNone/>
              <a:defRPr sz="900"/>
            </a:lvl6pPr>
            <a:lvl7pPr marL="2743200" indent="0" rtl="0">
              <a:spcBef>
                <a:spcPts val="0"/>
              </a:spcBef>
              <a:buFont typeface="Times New Roman"/>
              <a:buNone/>
              <a:defRPr sz="900"/>
            </a:lvl7pPr>
            <a:lvl8pPr marL="3200400" indent="0" rtl="0">
              <a:spcBef>
                <a:spcPts val="0"/>
              </a:spcBef>
              <a:buFont typeface="Times New Roman"/>
              <a:buNone/>
              <a:defRPr sz="900"/>
            </a:lvl8pPr>
            <a:lvl9pPr marL="3657600" indent="0" rtl="0">
              <a:spcBef>
                <a:spcPts val="0"/>
              </a:spcBef>
              <a:buFont typeface="Times New Roman"/>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5pPr>
            <a:lvl6pPr marL="4572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6pPr>
            <a:lvl7pPr marL="9144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7pPr>
            <a:lvl8pPr marL="13716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8pPr>
            <a:lvl9pPr marL="18288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24" name="Shape 24"/>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Times New Roman"/>
                <a:ea typeface="Times New Roman"/>
                <a:cs typeface="Times New Roman"/>
                <a:sym typeface="Times New Roman"/>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Times New Roman"/>
                <a:ea typeface="Times New Roman"/>
                <a:cs typeface="Times New Roman"/>
                <a:sym typeface="Times New Roman"/>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Times New Roman"/>
                <a:ea typeface="Times New Roman"/>
                <a:cs typeface="Times New Roman"/>
                <a:sym typeface="Times New Roman"/>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5pPr>
            <a:lvl6pPr marL="25146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6pPr>
            <a:lvl7pPr marL="29718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7pPr>
            <a:lvl8pPr marL="34290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8pPr>
            <a:lvl9pPr marL="38862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5" name="Shape 2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2pPr>
            <a:lvl3pPr marL="9144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3pPr>
            <a:lvl4pPr marL="13716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4pPr>
            <a:lvl5pPr marL="18288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5pPr>
            <a:lvl6pPr marL="22860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6pPr>
            <a:lvl7pPr marL="27432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7pPr>
            <a:lvl8pPr marL="32004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8pPr>
            <a:lvl9pPr marL="36576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6" name="Shape 2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2pPr>
            <a:lvl3pPr marL="9144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3pPr>
            <a:lvl4pPr marL="13716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4pPr>
            <a:lvl5pPr marL="18288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5pPr>
            <a:lvl6pPr marL="22860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6pPr>
            <a:lvl7pPr marL="27432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7pPr>
            <a:lvl8pPr marL="32004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8pPr>
            <a:lvl9pPr marL="3657600" marR="0" indent="0" algn="l" rtl="0">
              <a:spcBef>
                <a:spcPts val="0"/>
              </a:spcBef>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7" name="Shape 27"/>
          <p:cNvSpPr txBox="1">
            <a:spLocks noGrp="1"/>
          </p:cNvSpPr>
          <p:nvPr>
            <p:ph type="sldNum" idx="12"/>
          </p:nvPr>
        </p:nvSpPr>
        <p:spPr>
          <a:xfrm>
            <a:off x="7264400" y="5791200"/>
            <a:ext cx="1904999" cy="4572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sz="8000" b="0" i="0" u="none" strike="noStrike" cap="none" baseline="0">
              <a:solidFill>
                <a:schemeClr val="dk1"/>
              </a:solidFill>
              <a:latin typeface="Times New Roman"/>
              <a:ea typeface="Times New Roman"/>
              <a:cs typeface="Times New Roman"/>
              <a:sym typeface="Times New Roman"/>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4"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tat.ethz.ch/R-manual/R-patched/library/base/html/sample.html"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2.cs.uh.edu/~ceick/UDM/Features.csv"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www.retinalmicroscopy.com/mosaics.html"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hyperlink" Target="http://en.wikipedia.org/wiki/Normal_distribution" TargetMode="External"/><Relationship Id="rId4" Type="http://schemas.openxmlformats.org/officeDocument/2006/relationships/hyperlink" Target="http://stat.ethz.ch/R-manual/R-patched/library/stats/html/Normal.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msenux.redwoods.edu/math/R/hist.php"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stat.ethz.ch/R-manual/R-devel/library/graphics/html/hist.html"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www2.cs.uh.edu/~ceick/UDM/exams_and_names.csv"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www2.cs.uh.edu/~ceick/UDM/exams_and_names.csv"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www2.cs.uh.edu/~ceick/UDM/exams_and_names.csv"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hyperlink" Target="http://stats.stackexchange.com/questions/30788/whats-a-good-way-to-use-r-to-make-a-scatterplot-that-separates-the-data-by-trea" TargetMode="Externa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stat.ethz.ch/R-manual/R-patched/library/stats/html/Uniform.html"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2.cs.uh.edu/~ml_kdd/Complex&amp;Diamond/Complex9.txt"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cran.r-project.org/web/packages/fpc/fpc.pdf" TargetMode="External"/><Relationship Id="rId5" Type="http://schemas.openxmlformats.org/officeDocument/2006/relationships/hyperlink" Target="http://www2.cs.uh.edu/~ceick/UDM/exams_and_names.csv" TargetMode="External"/><Relationship Id="rId4" Type="http://schemas.openxmlformats.org/officeDocument/2006/relationships/hyperlink" Target="http://www2.cs.uh.edu/~ceick/UDM/Features.cs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Shape 192"/>
          <p:cNvSpPr txBox="1"/>
          <p:nvPr/>
        </p:nvSpPr>
        <p:spPr>
          <a:xfrm>
            <a:off x="0" y="76200"/>
            <a:ext cx="9144000" cy="6589711"/>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rPr>
              <a:t>Software We Will Use:</a:t>
            </a:r>
          </a:p>
          <a:p>
            <a:pPr marL="0" marR="0" lvl="0" indent="0" algn="l" rtl="0">
              <a:spcBef>
                <a:spcPts val="0"/>
              </a:spcBef>
              <a:buNone/>
            </a:pPr>
            <a:endParaRPr sz="1800" b="0" i="0" u="none" strike="noStrike" cap="none" baseline="0">
              <a:solidFill>
                <a:schemeClr val="dk1"/>
              </a:solidFill>
            </a:endParaRPr>
          </a:p>
          <a:p>
            <a:pPr marL="0" marR="0" lvl="0" indent="0" algn="l" rtl="0">
              <a:spcBef>
                <a:spcPts val="0"/>
              </a:spcBef>
              <a:buNone/>
            </a:pPr>
            <a:endParaRPr sz="1800" b="0" i="0" u="none" strike="noStrike" cap="none" baseline="0">
              <a:solidFill>
                <a:schemeClr val="dk1"/>
              </a:solidFill>
            </a:endParaRPr>
          </a:p>
          <a:p>
            <a:pPr marR="0" lvl="0" algn="l" rtl="0">
              <a:spcBef>
                <a:spcPts val="280"/>
              </a:spcBef>
              <a:spcAft>
                <a:spcPts val="400"/>
              </a:spcAft>
              <a:buNone/>
            </a:pPr>
            <a:r>
              <a:rPr lang="en" sz="4800" b="1"/>
              <a:t>  </a:t>
            </a:r>
            <a:r>
              <a:rPr lang="en" sz="4800" b="1" i="0" u="none" strike="noStrike" cap="none" baseline="0">
                <a:solidFill>
                  <a:srgbClr val="000000"/>
                </a:solidFill>
              </a:rPr>
              <a:t>R</a:t>
            </a:r>
          </a:p>
          <a:p>
            <a:pPr marR="0" lvl="0" algn="l" rtl="0">
              <a:spcBef>
                <a:spcPts val="280"/>
              </a:spcBef>
              <a:spcAft>
                <a:spcPts val="400"/>
              </a:spcAft>
              <a:buNone/>
            </a:pPr>
            <a:r>
              <a:rPr lang="en" sz="2800" b="1" i="0" u="none" strike="noStrike" cap="none" baseline="0">
                <a:solidFill>
                  <a:srgbClr val="000000"/>
                </a:solidFill>
              </a:rPr>
              <a:t>Can be downloaded from </a:t>
            </a:r>
          </a:p>
          <a:p>
            <a:pPr marL="0" marR="0" lvl="1" indent="0" algn="l" rtl="0">
              <a:spcBef>
                <a:spcPts val="280"/>
              </a:spcBef>
              <a:spcAft>
                <a:spcPts val="400"/>
              </a:spcAft>
              <a:buClr>
                <a:schemeClr val="dk1"/>
              </a:buClr>
              <a:buSzPct val="25000"/>
              <a:buFont typeface="Times New Roman"/>
              <a:buNone/>
            </a:pPr>
            <a:r>
              <a:rPr lang="en" sz="2800" b="1" i="0" u="sng" strike="noStrike" cap="none" baseline="0">
                <a:solidFill>
                  <a:srgbClr val="111BA3"/>
                </a:solidFill>
              </a:rPr>
              <a:t>http://cran.r-project.org/</a:t>
            </a:r>
            <a:r>
              <a:rPr lang="en" sz="2800" b="1" i="0" u="none" strike="noStrike" cap="none" baseline="0">
                <a:solidFill>
                  <a:srgbClr val="000000"/>
                </a:solidFill>
              </a:rPr>
              <a:t> for Windows, Mac or</a:t>
            </a:r>
            <a:r>
              <a:rPr lang="en" sz="2800" b="1"/>
              <a:t> </a:t>
            </a:r>
            <a:r>
              <a:rPr lang="en" sz="2800" b="1" i="0" u="none" strike="noStrike" cap="none" baseline="0">
                <a:solidFill>
                  <a:srgbClr val="000000"/>
                </a:solidFill>
              </a:rPr>
              <a:t>Linux </a:t>
            </a:r>
          </a:p>
          <a:p>
            <a:pPr marL="0" marR="0" lvl="1" indent="0" algn="l" rtl="0">
              <a:spcBef>
                <a:spcPts val="280"/>
              </a:spcBef>
              <a:spcAft>
                <a:spcPts val="400"/>
              </a:spcAft>
              <a:buClr>
                <a:schemeClr val="dk1"/>
              </a:buClr>
              <a:buSzPct val="25000"/>
              <a:buFont typeface="Times New Roman"/>
              <a:buNone/>
            </a:pPr>
            <a:r>
              <a:rPr lang="en" sz="2800" b="1" i="0" u="sng" strike="noStrike" cap="none" baseline="0">
                <a:solidFill>
                  <a:srgbClr val="111BA3"/>
                </a:solidFill>
              </a:rPr>
              <a:t>  </a:t>
            </a:r>
          </a:p>
        </p:txBody>
      </p:sp>
      <p:sp>
        <p:nvSpPr>
          <p:cNvPr id="193" name="Shape 193"/>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pic>
        <p:nvPicPr>
          <p:cNvPr id="194" name="Shape 194"/>
          <p:cNvPicPr preferRelativeResize="0"/>
          <p:nvPr/>
        </p:nvPicPr>
        <p:blipFill>
          <a:blip r:embed="rId3">
            <a:alphaModFix/>
          </a:blip>
          <a:stretch>
            <a:fillRect/>
          </a:stretch>
        </p:blipFill>
        <p:spPr>
          <a:xfrm>
            <a:off x="2601575" y="3305175"/>
            <a:ext cx="3695700" cy="2943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228600" y="76200"/>
            <a:ext cx="8735700" cy="67292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Working with Data in 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a:solidFill>
                  <a:schemeClr val="dk1"/>
                </a:solidFill>
                <a:latin typeface="Arial"/>
                <a:ea typeface="Arial"/>
                <a:cs typeface="Arial"/>
                <a:sym typeface="Arial"/>
              </a:rPr>
              <a:t>Creating Data:</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aa&lt;-c(1,10,12)</a:t>
            </a:r>
          </a:p>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aa</a:t>
            </a:r>
          </a:p>
          <a:p>
            <a:pPr marL="0" marR="0" lvl="0" indent="0" algn="l" rtl="0">
              <a:spcBef>
                <a:spcPts val="0"/>
              </a:spcBef>
              <a:buClr>
                <a:schemeClr val="dk1"/>
              </a:buClr>
              <a:buSzPct val="25000"/>
              <a:buFont typeface="Arial"/>
              <a:buNone/>
            </a:pPr>
            <a:r>
              <a:rPr lang="en" sz="2400" b="1" i="0" u="none" strike="noStrike" cap="none" baseline="0">
                <a:solidFill>
                  <a:srgbClr val="111BA3"/>
                </a:solidFill>
                <a:latin typeface="Arial"/>
                <a:ea typeface="Arial"/>
                <a:cs typeface="Arial"/>
                <a:sym typeface="Arial"/>
              </a:rPr>
              <a:t>[1]  1 10 12</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a:solidFill>
                  <a:schemeClr val="dk1"/>
                </a:solidFill>
                <a:latin typeface="Arial"/>
                <a:ea typeface="Arial"/>
                <a:cs typeface="Arial"/>
                <a:sym typeface="Arial"/>
              </a:rPr>
              <a:t>Some simple operations:</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aa+10</a:t>
            </a:r>
          </a:p>
          <a:p>
            <a:pPr marL="0" marR="0" lvl="0" indent="0" algn="l" rtl="0">
              <a:spcBef>
                <a:spcPts val="0"/>
              </a:spcBef>
              <a:buClr>
                <a:schemeClr val="dk1"/>
              </a:buClr>
              <a:buSzPct val="25000"/>
              <a:buFont typeface="Arial"/>
              <a:buNone/>
            </a:pPr>
            <a:r>
              <a:rPr lang="en" sz="2400" b="1" i="0" u="none" strike="noStrike" cap="none" baseline="0">
                <a:solidFill>
                  <a:srgbClr val="111BA3"/>
                </a:solidFill>
                <a:latin typeface="Arial"/>
                <a:ea typeface="Arial"/>
                <a:cs typeface="Arial"/>
                <a:sym typeface="Arial"/>
              </a:rPr>
              <a:t>[1] 11 20 22</a:t>
            </a:r>
          </a:p>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length(aa)</a:t>
            </a:r>
          </a:p>
          <a:p>
            <a:pPr marL="0" marR="0" lvl="0" indent="0" algn="l" rtl="0">
              <a:spcBef>
                <a:spcPts val="0"/>
              </a:spcBef>
              <a:buClr>
                <a:schemeClr val="dk1"/>
              </a:buClr>
              <a:buSzPct val="25000"/>
              <a:buFont typeface="Arial"/>
              <a:buNone/>
            </a:pPr>
            <a:r>
              <a:rPr lang="en" sz="2400" b="1" i="0" u="none" strike="noStrike" cap="none" baseline="0">
                <a:solidFill>
                  <a:srgbClr val="111BA3"/>
                </a:solidFill>
                <a:latin typeface="Arial"/>
                <a:ea typeface="Arial"/>
                <a:cs typeface="Arial"/>
                <a:sym typeface="Arial"/>
              </a:rPr>
              <a:t>[1] 3</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76" name="Shape 176"/>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77" name="Shape 177"/>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212221334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85" name="Shape 185"/>
          <p:cNvSpPr txBox="1"/>
          <p:nvPr/>
        </p:nvSpPr>
        <p:spPr>
          <a:xfrm>
            <a:off x="152400" y="0"/>
            <a:ext cx="8831100" cy="52067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Working with Data in 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a:solidFill>
                  <a:schemeClr val="dk1"/>
                </a:solidFill>
                <a:latin typeface="Arial"/>
                <a:ea typeface="Arial"/>
                <a:cs typeface="Arial"/>
                <a:sym typeface="Arial"/>
              </a:rPr>
              <a:t>Creating More Data:</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bb&lt;-c(2,6,79)</a:t>
            </a:r>
          </a:p>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my_data_set&lt;-data.frame(attributeA=aa,attributeB=bb)</a:t>
            </a:r>
          </a:p>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my_data_set</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a:t>
            </a:r>
            <a:r>
              <a:rPr lang="en" sz="2400" b="1" i="0" u="none" strike="noStrike" cap="none" baseline="0">
                <a:solidFill>
                  <a:srgbClr val="111BA3"/>
                </a:solidFill>
                <a:latin typeface="Arial"/>
                <a:ea typeface="Arial"/>
                <a:cs typeface="Arial"/>
                <a:sym typeface="Arial"/>
              </a:rPr>
              <a:t>attributeA attributeB</a:t>
            </a:r>
          </a:p>
          <a:p>
            <a:pPr marL="0" marR="0" lvl="0" indent="0" algn="l" rtl="0">
              <a:spcBef>
                <a:spcPts val="0"/>
              </a:spcBef>
              <a:buClr>
                <a:schemeClr val="dk1"/>
              </a:buClr>
              <a:buSzPct val="25000"/>
              <a:buFont typeface="Arial"/>
              <a:buNone/>
            </a:pPr>
            <a:r>
              <a:rPr lang="en" sz="2400" b="1" i="0" u="none" strike="noStrike" cap="none" baseline="0">
                <a:solidFill>
                  <a:srgbClr val="111BA3"/>
                </a:solidFill>
                <a:latin typeface="Arial"/>
                <a:ea typeface="Arial"/>
                <a:cs typeface="Arial"/>
                <a:sym typeface="Arial"/>
              </a:rPr>
              <a:t>1          1          2</a:t>
            </a:r>
          </a:p>
          <a:p>
            <a:pPr marL="0" marR="0" lvl="0" indent="0" algn="l" rtl="0">
              <a:spcBef>
                <a:spcPts val="0"/>
              </a:spcBef>
              <a:buClr>
                <a:schemeClr val="dk1"/>
              </a:buClr>
              <a:buSzPct val="25000"/>
              <a:buFont typeface="Arial"/>
              <a:buNone/>
            </a:pPr>
            <a:r>
              <a:rPr lang="en" sz="2400" b="1" i="0" u="none" strike="noStrike" cap="none" baseline="0">
                <a:solidFill>
                  <a:srgbClr val="111BA3"/>
                </a:solidFill>
                <a:latin typeface="Arial"/>
                <a:ea typeface="Arial"/>
                <a:cs typeface="Arial"/>
                <a:sym typeface="Arial"/>
              </a:rPr>
              <a:t>2         10          6</a:t>
            </a:r>
          </a:p>
          <a:p>
            <a:pPr marL="0" marR="0" lvl="0" indent="0" algn="l" rtl="0">
              <a:spcBef>
                <a:spcPts val="0"/>
              </a:spcBef>
              <a:buClr>
                <a:schemeClr val="dk1"/>
              </a:buClr>
              <a:buSzPct val="25000"/>
              <a:buFont typeface="Arial"/>
              <a:buNone/>
            </a:pPr>
            <a:r>
              <a:rPr lang="en" sz="2400" b="1" i="0" u="none" strike="noStrike" cap="none" baseline="0">
                <a:solidFill>
                  <a:srgbClr val="111BA3"/>
                </a:solidFill>
                <a:latin typeface="Arial"/>
                <a:ea typeface="Arial"/>
                <a:cs typeface="Arial"/>
                <a:sym typeface="Arial"/>
              </a:rPr>
              <a:t>3         12         79</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 </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86" name="Shape 186"/>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329294137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94" name="Shape 194"/>
          <p:cNvSpPr txBox="1"/>
          <p:nvPr/>
        </p:nvSpPr>
        <p:spPr>
          <a:xfrm>
            <a:off x="457200" y="0"/>
            <a:ext cx="8286900" cy="67260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Working with Data in 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a:solidFill>
                  <a:schemeClr val="dk1"/>
                </a:solidFill>
                <a:latin typeface="Arial"/>
                <a:ea typeface="Arial"/>
                <a:cs typeface="Arial"/>
                <a:sym typeface="Arial"/>
              </a:rPr>
              <a:t>Indexing Data:</a:t>
            </a:r>
          </a:p>
          <a:p>
            <a:pPr marL="0" marR="0" lvl="0" indent="0" algn="l" rtl="0">
              <a:spcBef>
                <a:spcPts val="0"/>
              </a:spcBef>
              <a:buNone/>
            </a:pPr>
            <a:endParaRPr sz="2400" b="0" i="0" u="none" strike="noStrike" cap="none" baseline="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rPr>
              <a:t>&gt; my_data_set[,1]</a:t>
            </a:r>
          </a:p>
          <a:p>
            <a:pPr marL="0" marR="0" lvl="0" indent="0" algn="l" rtl="0">
              <a:spcBef>
                <a:spcPts val="0"/>
              </a:spcBef>
              <a:buClr>
                <a:schemeClr val="dk1"/>
              </a:buClr>
              <a:buSzPct val="25000"/>
              <a:buFont typeface="Arial"/>
              <a:buNone/>
            </a:pPr>
            <a:r>
              <a:rPr lang="en" sz="2400" b="1" i="0" u="none" strike="noStrike" cap="none" baseline="0">
                <a:solidFill>
                  <a:srgbClr val="111BA3"/>
                </a:solidFill>
              </a:rPr>
              <a:t>[1]  1 10 12</a:t>
            </a:r>
          </a:p>
          <a:p>
            <a:pPr marL="0" marR="0" lvl="0" indent="0" algn="l" rtl="0">
              <a:spcBef>
                <a:spcPts val="0"/>
              </a:spcBef>
              <a:buNone/>
            </a:pPr>
            <a:endParaRPr sz="2400" b="0" i="0" u="none" strike="noStrike" cap="none" baseline="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rPr>
              <a:t>&gt; my_data_set[1,]</a:t>
            </a:r>
          </a:p>
          <a:p>
            <a:pPr marL="0" marR="0" lvl="0" indent="0" algn="l" rtl="0">
              <a:spcBef>
                <a:spcPts val="0"/>
              </a:spcBef>
              <a:buClr>
                <a:schemeClr val="dk1"/>
              </a:buClr>
              <a:buSzPct val="25000"/>
              <a:buFont typeface="Arial"/>
              <a:buNone/>
            </a:pPr>
            <a:r>
              <a:rPr lang="en" sz="2400" b="1" i="0" u="none" strike="noStrike" cap="none" baseline="0">
                <a:solidFill>
                  <a:srgbClr val="FF3300"/>
                </a:solidFill>
              </a:rPr>
              <a:t>  </a:t>
            </a:r>
            <a:r>
              <a:rPr lang="en" sz="2400" b="1" i="0" u="none" strike="noStrike" cap="none" baseline="0">
                <a:solidFill>
                  <a:srgbClr val="111BA3"/>
                </a:solidFill>
              </a:rPr>
              <a:t>attributeA attributeB</a:t>
            </a:r>
          </a:p>
          <a:p>
            <a:pPr marL="0" marR="0" lvl="0" indent="0" algn="l" rtl="0">
              <a:spcBef>
                <a:spcPts val="0"/>
              </a:spcBef>
              <a:buClr>
                <a:schemeClr val="dk1"/>
              </a:buClr>
              <a:buSzPct val="25000"/>
              <a:buFont typeface="Arial"/>
              <a:buNone/>
            </a:pPr>
            <a:r>
              <a:rPr lang="en" sz="2400" b="1" i="0" u="none" strike="noStrike" cap="none" baseline="0">
                <a:solidFill>
                  <a:srgbClr val="111BA3"/>
                </a:solidFill>
              </a:rPr>
              <a:t>1          1          2</a:t>
            </a:r>
          </a:p>
          <a:p>
            <a:pPr marL="0" marR="0" lvl="0" indent="0" algn="l" rtl="0">
              <a:spcBef>
                <a:spcPts val="0"/>
              </a:spcBef>
              <a:buNone/>
            </a:pPr>
            <a:endParaRPr sz="2400" b="0" i="0" u="none" strike="noStrike" cap="none" baseline="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rPr>
              <a:t>&gt; my_data_set[3,2]</a:t>
            </a:r>
          </a:p>
          <a:p>
            <a:pPr marL="0" marR="0" lvl="0" indent="0" algn="l" rtl="0">
              <a:spcBef>
                <a:spcPts val="0"/>
              </a:spcBef>
              <a:buClr>
                <a:schemeClr val="dk1"/>
              </a:buClr>
              <a:buSzPct val="25000"/>
              <a:buFont typeface="Arial"/>
              <a:buNone/>
            </a:pPr>
            <a:r>
              <a:rPr lang="en" sz="2400" b="1" i="0" u="none" strike="noStrike" cap="none" baseline="0">
                <a:solidFill>
                  <a:srgbClr val="111BA3"/>
                </a:solidFill>
              </a:rPr>
              <a:t>[1] 79</a:t>
            </a:r>
          </a:p>
          <a:p>
            <a:pPr marL="0" marR="0" lvl="0" indent="0" algn="l" rtl="0">
              <a:spcBef>
                <a:spcPts val="0"/>
              </a:spcBef>
              <a:buNone/>
            </a:pPr>
            <a:endParaRPr sz="2400" b="0" i="0" u="none" strike="noStrike" cap="none" baseline="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rPr>
              <a:t>&gt; my_data_set[1:2,]</a:t>
            </a:r>
          </a:p>
          <a:p>
            <a:pPr marL="0" marR="0" lvl="0" indent="0" algn="l" rtl="0">
              <a:spcBef>
                <a:spcPts val="0"/>
              </a:spcBef>
              <a:buClr>
                <a:schemeClr val="dk1"/>
              </a:buClr>
              <a:buSzPct val="25000"/>
              <a:buFont typeface="Arial"/>
              <a:buNone/>
            </a:pPr>
            <a:r>
              <a:rPr lang="en" sz="2400" b="1" i="0" u="none" strike="noStrike" cap="none" baseline="0">
                <a:solidFill>
                  <a:srgbClr val="FF3300"/>
                </a:solidFill>
              </a:rPr>
              <a:t>  </a:t>
            </a:r>
            <a:r>
              <a:rPr lang="en" sz="2400" b="1" i="0" u="none" strike="noStrike" cap="none" baseline="0">
                <a:solidFill>
                  <a:srgbClr val="111BA3"/>
                </a:solidFill>
              </a:rPr>
              <a:t>attributeA attributeB</a:t>
            </a:r>
          </a:p>
          <a:p>
            <a:pPr marL="0" marR="0" lvl="0" indent="0" algn="l" rtl="0">
              <a:spcBef>
                <a:spcPts val="0"/>
              </a:spcBef>
              <a:buClr>
                <a:schemeClr val="dk1"/>
              </a:buClr>
              <a:buSzPct val="25000"/>
              <a:buFont typeface="Arial"/>
              <a:buNone/>
            </a:pPr>
            <a:r>
              <a:rPr lang="en" sz="2400" b="1" i="0" u="none" strike="noStrike" cap="none" baseline="0">
                <a:solidFill>
                  <a:srgbClr val="111BA3"/>
                </a:solidFill>
              </a:rPr>
              <a:t>1          1          2</a:t>
            </a:r>
          </a:p>
          <a:p>
            <a:pPr marL="0" marR="0" lvl="0" indent="0" algn="l" rtl="0">
              <a:spcBef>
                <a:spcPts val="0"/>
              </a:spcBef>
              <a:buClr>
                <a:schemeClr val="dk1"/>
              </a:buClr>
              <a:buSzPct val="25000"/>
              <a:buFont typeface="Arial"/>
              <a:buNone/>
            </a:pPr>
            <a:r>
              <a:rPr lang="en" sz="2400" b="1" i="0" u="none" strike="noStrike" cap="none" baseline="0">
                <a:solidFill>
                  <a:srgbClr val="111BA3"/>
                </a:solidFill>
              </a:rPr>
              <a:t>2         10          6</a:t>
            </a:r>
          </a:p>
        </p:txBody>
      </p:sp>
      <p:sp>
        <p:nvSpPr>
          <p:cNvPr id="195" name="Shape 195"/>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160106127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03" name="Shape 203"/>
          <p:cNvSpPr txBox="1"/>
          <p:nvPr/>
        </p:nvSpPr>
        <p:spPr>
          <a:xfrm>
            <a:off x="304800" y="0"/>
            <a:ext cx="8599800" cy="69150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Working with Data in 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a:solidFill>
                  <a:schemeClr val="dk1"/>
                </a:solidFill>
                <a:latin typeface="Arial"/>
                <a:ea typeface="Arial"/>
                <a:cs typeface="Arial"/>
                <a:sym typeface="Arial"/>
              </a:rPr>
              <a:t>Indexing Data:</a:t>
            </a:r>
          </a:p>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my_data_set[c(1,3),]</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a:t>
            </a:r>
            <a:r>
              <a:rPr lang="en" sz="2400" b="1" i="0" u="none" strike="noStrike" cap="none" baseline="0">
                <a:solidFill>
                  <a:srgbClr val="111BA3"/>
                </a:solidFill>
                <a:latin typeface="Arial"/>
                <a:ea typeface="Arial"/>
                <a:cs typeface="Arial"/>
                <a:sym typeface="Arial"/>
              </a:rPr>
              <a:t>attributeA attributeB</a:t>
            </a:r>
          </a:p>
          <a:p>
            <a:pPr marL="0" marR="0" lvl="0" indent="0" algn="l" rtl="0">
              <a:spcBef>
                <a:spcPts val="0"/>
              </a:spcBef>
              <a:buClr>
                <a:schemeClr val="dk1"/>
              </a:buClr>
              <a:buSzPct val="25000"/>
              <a:buFont typeface="Arial"/>
              <a:buNone/>
            </a:pPr>
            <a:r>
              <a:rPr lang="en" sz="2400" b="1" i="0" u="none" strike="noStrike" cap="none" baseline="0">
                <a:solidFill>
                  <a:srgbClr val="111BA3"/>
                </a:solidFill>
                <a:latin typeface="Arial"/>
                <a:ea typeface="Arial"/>
                <a:cs typeface="Arial"/>
                <a:sym typeface="Arial"/>
              </a:rPr>
              <a:t>1          1          2</a:t>
            </a:r>
          </a:p>
          <a:p>
            <a:pPr marL="0" marR="0" lvl="0" indent="0" algn="l" rtl="0">
              <a:spcBef>
                <a:spcPts val="0"/>
              </a:spcBef>
              <a:buClr>
                <a:schemeClr val="dk1"/>
              </a:buClr>
              <a:buSzPct val="25000"/>
              <a:buFont typeface="Arial"/>
              <a:buNone/>
            </a:pPr>
            <a:r>
              <a:rPr lang="en" sz="2400" b="1" i="0" u="none" strike="noStrike" cap="none" baseline="0">
                <a:solidFill>
                  <a:srgbClr val="111BA3"/>
                </a:solidFill>
                <a:latin typeface="Arial"/>
                <a:ea typeface="Arial"/>
                <a:cs typeface="Arial"/>
                <a:sym typeface="Arial"/>
              </a:rPr>
              <a:t>3         12         79</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a:solidFill>
                  <a:schemeClr val="dk1"/>
                </a:solidFill>
                <a:latin typeface="Arial"/>
                <a:ea typeface="Arial"/>
                <a:cs typeface="Arial"/>
                <a:sym typeface="Arial"/>
              </a:rPr>
              <a:t>Arithmetic:</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aa/bb</a:t>
            </a:r>
          </a:p>
          <a:p>
            <a:pPr marL="0" marR="0" lvl="0" indent="0" algn="l" rtl="0">
              <a:spcBef>
                <a:spcPts val="0"/>
              </a:spcBef>
              <a:buClr>
                <a:schemeClr val="dk1"/>
              </a:buClr>
              <a:buSzPct val="25000"/>
              <a:buFont typeface="Arial"/>
              <a:buNone/>
            </a:pPr>
            <a:r>
              <a:rPr lang="en" sz="2400" b="1" i="0" u="none" strike="noStrike" cap="none" baseline="0">
                <a:solidFill>
                  <a:srgbClr val="111BA3"/>
                </a:solidFill>
                <a:latin typeface="Arial"/>
                <a:ea typeface="Arial"/>
                <a:cs typeface="Arial"/>
                <a:sym typeface="Arial"/>
              </a:rPr>
              <a:t>[1] 0.5000000 1.6666667 0.1518987</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04" name="Shape 204"/>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263592641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12" name="Shape 212"/>
          <p:cNvSpPr txBox="1"/>
          <p:nvPr/>
        </p:nvSpPr>
        <p:spPr>
          <a:xfrm>
            <a:off x="152400" y="0"/>
            <a:ext cx="8722199" cy="67292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Working with Data in 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a:solidFill>
                  <a:schemeClr val="dk1"/>
                </a:solidFill>
                <a:latin typeface="Arial"/>
                <a:ea typeface="Arial"/>
                <a:cs typeface="Arial"/>
                <a:sym typeface="Arial"/>
              </a:rPr>
              <a:t>Summary Statistics:</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rPr>
              <a:t>&gt; mean(my_data_set[,1])</a:t>
            </a:r>
          </a:p>
          <a:p>
            <a:pPr marL="0" marR="0" lvl="0" indent="0" algn="l" rtl="0">
              <a:spcBef>
                <a:spcPts val="0"/>
              </a:spcBef>
              <a:buClr>
                <a:schemeClr val="dk1"/>
              </a:buClr>
              <a:buSzPct val="25000"/>
              <a:buFont typeface="Arial"/>
              <a:buNone/>
            </a:pPr>
            <a:r>
              <a:rPr lang="en" sz="2400" b="1" i="0" u="none" strike="noStrike" cap="none" baseline="0">
                <a:solidFill>
                  <a:srgbClr val="111BA3"/>
                </a:solidFill>
              </a:rPr>
              <a:t>[1] 7.666667</a:t>
            </a:r>
          </a:p>
          <a:p>
            <a:pPr marL="0" marR="0" lvl="0" indent="0" algn="l" rtl="0">
              <a:spcBef>
                <a:spcPts val="0"/>
              </a:spcBef>
              <a:buClr>
                <a:schemeClr val="dk1"/>
              </a:buClr>
              <a:buSzPct val="25000"/>
              <a:buFont typeface="Arial"/>
              <a:buNone/>
            </a:pPr>
            <a:r>
              <a:rPr lang="en" sz="2400" b="1" i="0" u="none" strike="noStrike" cap="none" baseline="0">
                <a:solidFill>
                  <a:srgbClr val="FF3300"/>
                </a:solidFill>
              </a:rPr>
              <a:t> </a:t>
            </a:r>
          </a:p>
          <a:p>
            <a:pPr marL="0" marR="0" lvl="0" indent="0" algn="l" rtl="0">
              <a:spcBef>
                <a:spcPts val="0"/>
              </a:spcBef>
              <a:buClr>
                <a:schemeClr val="dk1"/>
              </a:buClr>
              <a:buSzPct val="25000"/>
              <a:buFont typeface="Arial"/>
              <a:buNone/>
            </a:pPr>
            <a:r>
              <a:rPr lang="en" sz="2400" b="1" i="0" u="none" strike="noStrike" cap="none" baseline="0">
                <a:solidFill>
                  <a:srgbClr val="FF3300"/>
                </a:solidFill>
              </a:rPr>
              <a:t> </a:t>
            </a:r>
          </a:p>
          <a:p>
            <a:pPr marL="0" marR="0" lvl="0" indent="0" algn="l" rtl="0">
              <a:spcBef>
                <a:spcPts val="0"/>
              </a:spcBef>
              <a:buClr>
                <a:schemeClr val="dk1"/>
              </a:buClr>
              <a:buSzPct val="25000"/>
              <a:buFont typeface="Arial"/>
              <a:buNone/>
            </a:pPr>
            <a:r>
              <a:rPr lang="en" sz="2400" b="1" i="0" u="none" strike="noStrike" cap="none" baseline="0">
                <a:solidFill>
                  <a:srgbClr val="FF3300"/>
                </a:solidFill>
              </a:rPr>
              <a:t>&gt; median(my_data_set[,1])</a:t>
            </a:r>
          </a:p>
          <a:p>
            <a:pPr marL="0" marR="0" lvl="0" indent="0" algn="l" rtl="0">
              <a:spcBef>
                <a:spcPts val="0"/>
              </a:spcBef>
              <a:buClr>
                <a:schemeClr val="dk1"/>
              </a:buClr>
              <a:buSzPct val="25000"/>
              <a:buFont typeface="Arial"/>
              <a:buNone/>
            </a:pPr>
            <a:r>
              <a:rPr lang="en" sz="2400" b="1" i="0" u="none" strike="noStrike" cap="none" baseline="0">
                <a:solidFill>
                  <a:srgbClr val="111BA3"/>
                </a:solidFill>
              </a:rPr>
              <a:t>[1] 10</a:t>
            </a:r>
          </a:p>
          <a:p>
            <a:pPr marL="0" marR="0" lvl="0" indent="0" algn="l" rtl="0">
              <a:spcBef>
                <a:spcPts val="0"/>
              </a:spcBef>
              <a:buNone/>
            </a:pPr>
            <a:endParaRPr sz="2400" b="0" i="0" u="none" strike="noStrike" cap="none" baseline="0">
              <a:solidFill>
                <a:schemeClr val="dk1"/>
              </a:solidFill>
            </a:endParaRPr>
          </a:p>
          <a:p>
            <a:pPr marL="0" marR="0" lvl="0" indent="0" algn="l" rtl="0">
              <a:spcBef>
                <a:spcPts val="0"/>
              </a:spcBef>
              <a:buNone/>
            </a:pPr>
            <a:endParaRPr sz="2400" b="0" i="0" u="none" strike="noStrike" cap="none" baseline="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rPr>
              <a:t>&gt; sqrt(var(my_data_set[,1]))</a:t>
            </a:r>
          </a:p>
          <a:p>
            <a:pPr marL="0" marR="0" lvl="0" indent="0" algn="l" rtl="0">
              <a:spcBef>
                <a:spcPts val="0"/>
              </a:spcBef>
              <a:buClr>
                <a:schemeClr val="dk1"/>
              </a:buClr>
              <a:buSzPct val="25000"/>
              <a:buFont typeface="Arial"/>
              <a:buNone/>
            </a:pPr>
            <a:r>
              <a:rPr lang="en" sz="2400" b="1" i="0" u="none" strike="noStrike" cap="none" baseline="0">
                <a:solidFill>
                  <a:srgbClr val="111BA3"/>
                </a:solidFill>
              </a:rPr>
              <a:t>[1] 5.859465</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344513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Times New Roman"/>
              <a:buNone/>
            </a:pPr>
            <a:r>
              <a:rPr lang="en" sz="8000" b="1" i="0" u="none" strike="noStrike" cap="none" baseline="0">
                <a:solidFill>
                  <a:schemeClr val="dk1"/>
                </a:solidFill>
                <a:latin typeface="Times New Roman"/>
                <a:ea typeface="Times New Roman"/>
                <a:cs typeface="Times New Roman"/>
                <a:sym typeface="Times New Roman"/>
              </a:rPr>
              <a:t>*</a:t>
            </a:r>
          </a:p>
        </p:txBody>
      </p:sp>
      <p:sp>
        <p:nvSpPr>
          <p:cNvPr id="220" name="Shape 220"/>
          <p:cNvSpPr txBox="1"/>
          <p:nvPr/>
        </p:nvSpPr>
        <p:spPr>
          <a:xfrm>
            <a:off x="228600" y="0"/>
            <a:ext cx="8667900" cy="61229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Working with Data in R</a:t>
            </a: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dirty="0">
                <a:solidFill>
                  <a:schemeClr val="dk1"/>
                </a:solidFill>
                <a:latin typeface="Arial"/>
                <a:ea typeface="Arial"/>
                <a:cs typeface="Arial"/>
                <a:sym typeface="Arial"/>
              </a:rPr>
              <a:t>Writing Data:</a:t>
            </a: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&gt; setwd("C</a:t>
            </a:r>
            <a:r>
              <a:rPr lang="en" sz="2400" b="1" i="0" u="none" strike="noStrike" cap="none" baseline="0" dirty="0" smtClean="0">
                <a:solidFill>
                  <a:srgbClr val="FF3300"/>
                </a:solidFill>
                <a:latin typeface="Arial"/>
                <a:ea typeface="Arial"/>
                <a:cs typeface="Arial"/>
                <a:sym typeface="Arial"/>
              </a:rPr>
              <a:t>:/</a:t>
            </a:r>
            <a:r>
              <a:rPr lang="en" sz="2400" b="1" i="0" u="none" strike="noStrike" cap="none" dirty="0" smtClean="0">
                <a:solidFill>
                  <a:schemeClr val="accent2"/>
                </a:solidFill>
                <a:latin typeface="Arial"/>
                <a:ea typeface="Arial"/>
                <a:cs typeface="Arial"/>
                <a:sym typeface="Arial"/>
              </a:rPr>
              <a:t>…</a:t>
            </a:r>
            <a:r>
              <a:rPr lang="en" sz="2400" b="1" i="0" u="none" strike="noStrike" cap="none" baseline="0" dirty="0" smtClean="0">
                <a:solidFill>
                  <a:srgbClr val="FF3300"/>
                </a:solidFill>
                <a:latin typeface="Arial"/>
                <a:ea typeface="Arial"/>
                <a:cs typeface="Arial"/>
                <a:sym typeface="Arial"/>
              </a:rPr>
              <a:t>")</a:t>
            </a:r>
            <a:endParaRPr lang="en" sz="2400" b="1" i="0" u="none" strike="noStrike" cap="none" baseline="0" dirty="0">
              <a:solidFill>
                <a:srgbClr val="FF3300"/>
              </a:solidFill>
              <a:latin typeface="Arial"/>
              <a:ea typeface="Arial"/>
              <a:cs typeface="Arial"/>
              <a:sym typeface="Arial"/>
            </a:endParaRP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&gt; write.csv(my_data_set,"my_data_set_file.csv")</a:t>
            </a: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1800" b="1" i="0" u="none" strike="noStrike" cap="none" baseline="0" dirty="0">
                <a:solidFill>
                  <a:srgbClr val="FF3300"/>
                </a:solidFill>
                <a:latin typeface="Arial"/>
                <a:ea typeface="Arial"/>
                <a:cs typeface="Arial"/>
                <a:sym typeface="Arial"/>
              </a:rPr>
              <a:t>  </a:t>
            </a:r>
          </a:p>
          <a:p>
            <a:pPr marL="0" marR="0" lvl="0" indent="0" algn="l" rtl="0">
              <a:spcBef>
                <a:spcPts val="0"/>
              </a:spcBef>
              <a:buClr>
                <a:schemeClr val="dk1"/>
              </a:buClr>
              <a:buSzPct val="25000"/>
              <a:buFont typeface="Arial"/>
              <a:buNone/>
            </a:pPr>
            <a:r>
              <a:rPr lang="en" sz="2800" b="1" i="0" u="none" strike="noStrike" cap="none" baseline="0" dirty="0">
                <a:solidFill>
                  <a:schemeClr val="dk1"/>
                </a:solidFill>
                <a:latin typeface="Arial"/>
                <a:ea typeface="Arial"/>
                <a:cs typeface="Arial"/>
                <a:sym typeface="Arial"/>
              </a:rPr>
              <a:t>Help!:</a:t>
            </a: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&gt; ?write.csv</a:t>
            </a: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p:txBody>
      </p:sp>
      <p:pic>
        <p:nvPicPr>
          <p:cNvPr id="221" name="Shape 221"/>
          <p:cNvPicPr preferRelativeResize="0"/>
          <p:nvPr/>
        </p:nvPicPr>
        <p:blipFill>
          <a:blip r:embed="rId3">
            <a:alphaModFix/>
          </a:blip>
          <a:stretch>
            <a:fillRect/>
          </a:stretch>
        </p:blipFill>
        <p:spPr>
          <a:xfrm>
            <a:off x="3186792" y="3429000"/>
            <a:ext cx="5791199" cy="3124200"/>
          </a:xfrm>
          <a:prstGeom prst="rect">
            <a:avLst/>
          </a:prstGeom>
          <a:noFill/>
          <a:ln>
            <a:noFill/>
          </a:ln>
        </p:spPr>
      </p:pic>
      <p:sp>
        <p:nvSpPr>
          <p:cNvPr id="222" name="Shape 222"/>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2600060456"/>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30" name="Shape 230"/>
          <p:cNvSpPr txBox="1"/>
          <p:nvPr/>
        </p:nvSpPr>
        <p:spPr>
          <a:xfrm>
            <a:off x="152399" y="76200"/>
            <a:ext cx="8858099" cy="59579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Sampling</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260"/>
              </a:spcBef>
              <a:spcAft>
                <a:spcPts val="400"/>
              </a:spcAft>
              <a:buNone/>
            </a:pPr>
            <a:r>
              <a:rPr lang="en" sz="2600" b="1" i="0" u="none" strike="noStrike" cap="none" baseline="0">
                <a:solidFill>
                  <a:srgbClr val="000000"/>
                </a:solidFill>
                <a:latin typeface="Arial"/>
                <a:ea typeface="Arial"/>
                <a:cs typeface="Arial"/>
                <a:sym typeface="Arial"/>
              </a:rPr>
              <a:t>Sampling involves using only a random subset of the data for analysis</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260"/>
              </a:spcBef>
              <a:spcAft>
                <a:spcPts val="400"/>
              </a:spcAft>
              <a:buNone/>
            </a:pPr>
            <a:r>
              <a:rPr lang="en" sz="2600" b="1" i="0" u="none" strike="noStrike" cap="none" baseline="0">
                <a:solidFill>
                  <a:srgbClr val="000000"/>
                </a:solidFill>
                <a:latin typeface="Arial"/>
                <a:ea typeface="Arial"/>
                <a:cs typeface="Arial"/>
                <a:sym typeface="Arial"/>
              </a:rPr>
              <a:t>Statisticians are interested in sampling because they often can not get all the data from a </a:t>
            </a:r>
            <a:r>
              <a:rPr lang="en" sz="2600" b="1" i="1" u="none" strike="noStrike" cap="none" baseline="0">
                <a:solidFill>
                  <a:srgbClr val="000000"/>
                </a:solidFill>
                <a:latin typeface="Arial"/>
                <a:ea typeface="Arial"/>
                <a:cs typeface="Arial"/>
                <a:sym typeface="Arial"/>
              </a:rPr>
              <a:t>population</a:t>
            </a:r>
            <a:r>
              <a:rPr lang="en" sz="2600" b="1" i="0" u="none" strike="noStrike" cap="none" baseline="0">
                <a:solidFill>
                  <a:srgbClr val="000000"/>
                </a:solidFill>
                <a:latin typeface="Arial"/>
                <a:ea typeface="Arial"/>
                <a:cs typeface="Arial"/>
                <a:sym typeface="Arial"/>
              </a:rPr>
              <a:t> of interest  </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260"/>
              </a:spcBef>
              <a:spcAft>
                <a:spcPts val="400"/>
              </a:spcAft>
              <a:buNone/>
            </a:pPr>
            <a:r>
              <a:rPr lang="en" sz="2600" b="1" i="0" u="none" strike="noStrike" cap="none" baseline="0">
                <a:solidFill>
                  <a:srgbClr val="000000"/>
                </a:solidFill>
                <a:latin typeface="Arial"/>
                <a:ea typeface="Arial"/>
                <a:cs typeface="Arial"/>
                <a:sym typeface="Arial"/>
              </a:rPr>
              <a:t>Data miners are interested in sampling because sometimes using all the data they have is too slow and unnecessary</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31" name="Shape 231"/>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737111080"/>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39" name="Shape 239"/>
          <p:cNvSpPr txBox="1"/>
          <p:nvPr/>
        </p:nvSpPr>
        <p:spPr>
          <a:xfrm>
            <a:off x="152400" y="76200"/>
            <a:ext cx="8871899" cy="59006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Sampling</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260"/>
              </a:spcBef>
              <a:spcAft>
                <a:spcPts val="400"/>
              </a:spcAft>
              <a:buNone/>
            </a:pPr>
            <a:r>
              <a:rPr lang="en" sz="2600" b="1" i="0" u="none" strike="noStrike" cap="none" baseline="0">
                <a:solidFill>
                  <a:srgbClr val="000000"/>
                </a:solidFill>
                <a:latin typeface="Arial"/>
                <a:ea typeface="Arial"/>
                <a:cs typeface="Arial"/>
                <a:sym typeface="Arial"/>
              </a:rPr>
              <a:t>The key principle for effective sampling is the following: </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457200" marR="0" lvl="0" indent="0" algn="l" rtl="0">
              <a:spcBef>
                <a:spcPts val="260"/>
              </a:spcBef>
              <a:spcAft>
                <a:spcPts val="400"/>
              </a:spcAft>
              <a:buNone/>
            </a:pPr>
            <a:r>
              <a:rPr lang="en" sz="2600" b="1" i="0" u="none" strike="noStrike" cap="none" baseline="0">
                <a:solidFill>
                  <a:srgbClr val="000000"/>
                </a:solidFill>
                <a:latin typeface="Arial"/>
                <a:ea typeface="Arial"/>
                <a:cs typeface="Arial"/>
                <a:sym typeface="Arial"/>
              </a:rPr>
              <a:t>using a sample will work almost as well as using the entire data sets, if the sample is representative</a:t>
            </a:r>
            <a:br>
              <a:rPr lang="en" sz="2600" b="1" i="0" u="none" strike="noStrike" cap="none" baseline="0">
                <a:solidFill>
                  <a:srgbClr val="000000"/>
                </a:solidFill>
                <a:latin typeface="Arial"/>
                <a:ea typeface="Arial"/>
                <a:cs typeface="Arial"/>
                <a:sym typeface="Arial"/>
              </a:rPr>
            </a:br>
            <a:endParaRPr lang="en" sz="2600" b="1" i="0" u="none" strike="noStrike" cap="none" baseline="0">
              <a:solidFill>
                <a:srgbClr val="000000"/>
              </a:solidFill>
              <a:latin typeface="Arial"/>
              <a:ea typeface="Arial"/>
              <a:cs typeface="Arial"/>
              <a:sym typeface="Arial"/>
            </a:endParaRPr>
          </a:p>
          <a:p>
            <a:pPr marL="457200" marR="0" lvl="0" indent="0" algn="l" rtl="0">
              <a:spcBef>
                <a:spcPts val="260"/>
              </a:spcBef>
              <a:spcAft>
                <a:spcPts val="400"/>
              </a:spcAft>
              <a:buNone/>
            </a:pPr>
            <a:r>
              <a:rPr lang="en" sz="2600" b="1" i="0" u="none" strike="noStrike" cap="none" baseline="0">
                <a:solidFill>
                  <a:srgbClr val="000000"/>
                </a:solidFill>
                <a:latin typeface="Arial"/>
                <a:ea typeface="Arial"/>
                <a:cs typeface="Arial"/>
                <a:sym typeface="Arial"/>
              </a:rPr>
              <a:t>a sample is representative if it has approximately the same property (of interest) as the original set of data</a:t>
            </a:r>
            <a:r>
              <a:rPr lang="en" sz="1800" b="0" i="0" u="none" strike="noStrike" cap="none" baseline="0">
                <a:solidFill>
                  <a:srgbClr val="000000"/>
                </a:solidFill>
                <a:latin typeface="Times New Roman"/>
                <a:ea typeface="Times New Roman"/>
                <a:cs typeface="Times New Roman"/>
                <a:sym typeface="Times New Roman"/>
              </a:rPr>
              <a:t>  </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40" name="Shape 240"/>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171969778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76200" y="0"/>
            <a:ext cx="9035099" cy="66744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Sampling</a:t>
            </a:r>
          </a:p>
          <a:p>
            <a:pPr marR="0" lvl="0" algn="l" rtl="0">
              <a:spcBef>
                <a:spcPts val="260"/>
              </a:spcBef>
              <a:spcAft>
                <a:spcPts val="400"/>
              </a:spcAft>
              <a:buNone/>
            </a:pPr>
            <a:r>
              <a:rPr lang="en" sz="2600" b="1" i="0" u="none" strike="noStrike" cap="none" baseline="0">
                <a:solidFill>
                  <a:srgbClr val="000000"/>
                </a:solidFill>
                <a:latin typeface="Arial"/>
                <a:ea typeface="Arial"/>
                <a:cs typeface="Arial"/>
                <a:sym typeface="Arial"/>
              </a:rPr>
              <a:t>The </a:t>
            </a:r>
            <a:r>
              <a:rPr lang="en" sz="2600" b="1" i="0" u="sng" strike="noStrike" cap="none" baseline="0">
                <a:solidFill>
                  <a:srgbClr val="000000"/>
                </a:solidFill>
                <a:latin typeface="Arial"/>
                <a:ea typeface="Arial"/>
                <a:cs typeface="Arial"/>
                <a:sym typeface="Arial"/>
              </a:rPr>
              <a:t>simple random sample</a:t>
            </a:r>
            <a:r>
              <a:rPr lang="en" sz="2600" b="1" i="0" u="none" strike="noStrike" cap="none" baseline="0">
                <a:solidFill>
                  <a:srgbClr val="000000"/>
                </a:solidFill>
                <a:latin typeface="Arial"/>
                <a:ea typeface="Arial"/>
                <a:cs typeface="Arial"/>
                <a:sym typeface="Arial"/>
              </a:rPr>
              <a:t> is the most common and basic type of sample</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260"/>
              </a:spcBef>
              <a:spcAft>
                <a:spcPts val="400"/>
              </a:spcAft>
              <a:buNone/>
            </a:pPr>
            <a:r>
              <a:rPr lang="en" sz="2600" b="1" i="0" u="none" strike="noStrike" cap="none" baseline="0">
                <a:solidFill>
                  <a:srgbClr val="000000"/>
                </a:solidFill>
                <a:latin typeface="Arial"/>
                <a:ea typeface="Arial"/>
                <a:cs typeface="Arial"/>
                <a:sym typeface="Arial"/>
              </a:rPr>
              <a:t>In a simple random sample every item has the same probability of inclusion and every sample of the fixed size has the same probability of selection</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260"/>
              </a:spcBef>
              <a:spcAft>
                <a:spcPts val="400"/>
              </a:spcAft>
              <a:buNone/>
            </a:pPr>
            <a:r>
              <a:rPr lang="en" sz="2600" b="1" i="0" u="none" strike="noStrike" cap="none" baseline="0">
                <a:solidFill>
                  <a:srgbClr val="000000"/>
                </a:solidFill>
                <a:latin typeface="Arial"/>
                <a:ea typeface="Arial"/>
                <a:cs typeface="Arial"/>
                <a:sym typeface="Arial"/>
              </a:rPr>
              <a:t>It is the standard “names out of a hat”</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260"/>
              </a:spcBef>
              <a:spcAft>
                <a:spcPts val="400"/>
              </a:spcAft>
              <a:buNone/>
            </a:pPr>
            <a:r>
              <a:rPr lang="en" sz="2600" b="1" i="0" u="none" strike="noStrike" cap="none" baseline="0">
                <a:solidFill>
                  <a:srgbClr val="000000"/>
                </a:solidFill>
                <a:latin typeface="Arial"/>
                <a:ea typeface="Arial"/>
                <a:cs typeface="Arial"/>
                <a:sym typeface="Arial"/>
              </a:rPr>
              <a:t>It can be </a:t>
            </a:r>
            <a:r>
              <a:rPr lang="en" sz="2600" b="1" i="0" u="sng" strike="noStrike" cap="none" baseline="0">
                <a:solidFill>
                  <a:srgbClr val="000000"/>
                </a:solidFill>
                <a:latin typeface="Arial"/>
                <a:ea typeface="Arial"/>
                <a:cs typeface="Arial"/>
                <a:sym typeface="Arial"/>
              </a:rPr>
              <a:t>with replacement </a:t>
            </a:r>
            <a:r>
              <a:rPr lang="en" sz="2600" b="1" i="0" u="none" strike="noStrike" cap="none" baseline="0">
                <a:solidFill>
                  <a:srgbClr val="000000"/>
                </a:solidFill>
                <a:latin typeface="Arial"/>
                <a:ea typeface="Arial"/>
                <a:cs typeface="Arial"/>
                <a:sym typeface="Arial"/>
              </a:rPr>
              <a:t>(=items can be chosen more than once) or </a:t>
            </a:r>
            <a:r>
              <a:rPr lang="en" sz="2600" b="1" i="0" u="sng" strike="noStrike" cap="none" baseline="0">
                <a:solidFill>
                  <a:srgbClr val="000000"/>
                </a:solidFill>
                <a:latin typeface="Arial"/>
                <a:ea typeface="Arial"/>
                <a:cs typeface="Arial"/>
                <a:sym typeface="Arial"/>
              </a:rPr>
              <a:t>without replacement</a:t>
            </a:r>
            <a:r>
              <a:rPr lang="en" sz="2600" b="1" i="0" u="none" strike="noStrike" cap="none" baseline="0">
                <a:solidFill>
                  <a:srgbClr val="000000"/>
                </a:solidFill>
                <a:latin typeface="Arial"/>
                <a:ea typeface="Arial"/>
                <a:cs typeface="Arial"/>
                <a:sym typeface="Arial"/>
              </a:rPr>
              <a:t> (=items can be chosen only once)</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260"/>
              </a:spcBef>
              <a:spcAft>
                <a:spcPts val="400"/>
              </a:spcAft>
              <a:buNone/>
            </a:pPr>
            <a:r>
              <a:rPr lang="en" sz="2600" b="1" i="0" u="none" strike="noStrike" cap="none" baseline="0">
                <a:solidFill>
                  <a:srgbClr val="000000"/>
                </a:solidFill>
                <a:latin typeface="Arial"/>
                <a:ea typeface="Arial"/>
                <a:cs typeface="Arial"/>
                <a:sym typeface="Arial"/>
              </a:rPr>
              <a:t>More complex schemes exist (examples: stratified sampling, cluster sampling)</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48" name="Shape 248"/>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0421547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56" name="Shape 256"/>
          <p:cNvSpPr txBox="1"/>
          <p:nvPr/>
        </p:nvSpPr>
        <p:spPr>
          <a:xfrm>
            <a:off x="152400" y="0"/>
            <a:ext cx="8953499" cy="20241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Sampling in R:</a:t>
            </a:r>
          </a:p>
          <a:p>
            <a:pPr lvl="0">
              <a:spcBef>
                <a:spcPts val="260"/>
              </a:spcBef>
              <a:spcAft>
                <a:spcPts val="400"/>
              </a:spcAft>
            </a:pPr>
            <a:r>
              <a:rPr lang="en" sz="2600" b="1" i="0" u="none" strike="noStrike" cap="none" baseline="0" dirty="0">
                <a:solidFill>
                  <a:srgbClr val="000000"/>
                </a:solidFill>
                <a:latin typeface="Arial"/>
                <a:ea typeface="Arial"/>
                <a:cs typeface="Arial"/>
                <a:sym typeface="Arial"/>
              </a:rPr>
              <a:t>The function sample() is useful</a:t>
            </a:r>
            <a:r>
              <a:rPr lang="en" sz="2600" b="1" i="0" u="none" strike="noStrike" cap="none" baseline="0" dirty="0" smtClean="0">
                <a:solidFill>
                  <a:srgbClr val="000000"/>
                </a:solidFill>
                <a:latin typeface="Arial"/>
                <a:ea typeface="Arial"/>
                <a:cs typeface="Arial"/>
                <a:sym typeface="Arial"/>
              </a:rPr>
              <a:t>.</a:t>
            </a:r>
            <a:r>
              <a:rPr lang="en-US" sz="2600" b="1" dirty="0"/>
              <a:t> </a:t>
            </a:r>
            <a:endParaRPr lang="en-US" sz="2600" b="1" dirty="0" smtClean="0"/>
          </a:p>
          <a:p>
            <a:pPr lvl="0">
              <a:spcBef>
                <a:spcPts val="260"/>
              </a:spcBef>
              <a:spcAft>
                <a:spcPts val="400"/>
              </a:spcAft>
            </a:pPr>
            <a:r>
              <a:rPr lang="en-US" sz="1200" b="1" dirty="0" smtClean="0">
                <a:hlinkClick r:id="rId3"/>
              </a:rPr>
              <a:t>http://stat.ethz.ch/R-manual/R-patched/library/base/html/sample.html</a:t>
            </a:r>
            <a:r>
              <a:rPr lang="en-US" sz="1200" b="1" dirty="0" smtClean="0"/>
              <a:t> </a:t>
            </a:r>
            <a:endParaRPr lang="en" sz="1200" b="1" i="0" u="none" strike="noStrike" cap="none" baseline="0" dirty="0">
              <a:solidFill>
                <a:srgbClr val="000000"/>
              </a:solidFill>
              <a:sym typeface="Arial"/>
            </a:endParaRP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p:txBody>
      </p:sp>
      <p:pic>
        <p:nvPicPr>
          <p:cNvPr id="257" name="Shape 257"/>
          <p:cNvPicPr preferRelativeResize="0"/>
          <p:nvPr/>
        </p:nvPicPr>
        <p:blipFill>
          <a:blip r:embed="rId4">
            <a:alphaModFix/>
          </a:blip>
          <a:stretch>
            <a:fillRect/>
          </a:stretch>
        </p:blipFill>
        <p:spPr>
          <a:xfrm>
            <a:off x="108857" y="1295400"/>
            <a:ext cx="8839199" cy="4630737"/>
          </a:xfrm>
          <a:prstGeom prst="rect">
            <a:avLst/>
          </a:prstGeom>
          <a:noFill/>
          <a:ln>
            <a:noFill/>
          </a:ln>
        </p:spPr>
      </p:pic>
      <p:sp>
        <p:nvSpPr>
          <p:cNvPr id="258" name="Shape 258"/>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293318540"/>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Shape 201"/>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02" name="Shape 202"/>
          <p:cNvSpPr txBox="1"/>
          <p:nvPr/>
        </p:nvSpPr>
        <p:spPr>
          <a:xfrm>
            <a:off x="0" y="76200"/>
            <a:ext cx="9144000" cy="1570036"/>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Downloading R for Windows:</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1" indent="0" algn="l" rtl="0">
              <a:spcBef>
                <a:spcPts val="280"/>
              </a:spcBef>
              <a:spcAft>
                <a:spcPts val="400"/>
              </a:spcAft>
              <a:buClr>
                <a:schemeClr val="dk1"/>
              </a:buClr>
              <a:buSzPct val="25000"/>
              <a:buFont typeface="Times New Roman"/>
              <a:buNone/>
            </a:pPr>
            <a:r>
              <a:rPr lang="en" sz="2800" b="1" i="0" u="sng" strike="noStrike" cap="none" baseline="0">
                <a:solidFill>
                  <a:srgbClr val="111BA3"/>
                </a:solidFill>
                <a:latin typeface="Times New Roman"/>
                <a:ea typeface="Times New Roman"/>
                <a:cs typeface="Times New Roman"/>
                <a:sym typeface="Times New Roman"/>
              </a:rPr>
              <a:t>  </a:t>
            </a:r>
          </a:p>
        </p:txBody>
      </p:sp>
      <p:pic>
        <p:nvPicPr>
          <p:cNvPr id="203" name="Shape 203"/>
          <p:cNvPicPr preferRelativeResize="0"/>
          <p:nvPr/>
        </p:nvPicPr>
        <p:blipFill>
          <a:blip r:embed="rId3">
            <a:alphaModFix/>
          </a:blip>
          <a:stretch>
            <a:fillRect/>
          </a:stretch>
        </p:blipFill>
        <p:spPr>
          <a:xfrm>
            <a:off x="304800" y="838200"/>
            <a:ext cx="8000999" cy="5334000"/>
          </a:xfrm>
          <a:prstGeom prst="rect">
            <a:avLst/>
          </a:prstGeom>
          <a:noFill/>
          <a:ln>
            <a:noFill/>
          </a:ln>
        </p:spPr>
      </p:pic>
      <p:sp>
        <p:nvSpPr>
          <p:cNvPr id="204" name="Shape 204"/>
          <p:cNvSpPr/>
          <p:nvPr/>
        </p:nvSpPr>
        <p:spPr>
          <a:xfrm>
            <a:off x="4191000" y="4364037"/>
            <a:ext cx="2057400" cy="228600"/>
          </a:xfrm>
          <a:prstGeom prst="ellipse">
            <a:avLst/>
          </a:prstGeom>
          <a:noFill/>
          <a:ln w="25400" cap="rnd">
            <a:solidFill>
              <a:srgbClr val="FF33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66" name="Shape 266"/>
          <p:cNvSpPr txBox="1"/>
          <p:nvPr/>
        </p:nvSpPr>
        <p:spPr>
          <a:xfrm>
            <a:off x="228600" y="0"/>
            <a:ext cx="8686800" cy="2192336"/>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000" b="1" i="0" u="sng" strike="noStrike" cap="none" baseline="0" dirty="0">
                <a:solidFill>
                  <a:schemeClr val="dk1"/>
                </a:solidFill>
                <a:latin typeface="Arial"/>
                <a:ea typeface="Arial"/>
                <a:cs typeface="Arial"/>
                <a:sym typeface="Arial"/>
              </a:rPr>
              <a:t>In class exercise #3:</a:t>
            </a:r>
          </a:p>
          <a:p>
            <a:pPr marL="0" marR="0" lvl="0" indent="0" algn="ctr" rtl="0">
              <a:spcBef>
                <a:spcPts val="0"/>
              </a:spcBef>
              <a:buClr>
                <a:schemeClr val="dk1"/>
              </a:buClr>
              <a:buFont typeface="Arial"/>
              <a:buNone/>
            </a:pPr>
            <a:endParaRPr sz="2400" b="0" i="0" u="none" strike="noStrike" cap="none" baseline="0" dirty="0">
              <a:solidFill>
                <a:schemeClr val="dk1"/>
              </a:solidFill>
            </a:endParaRPr>
          </a:p>
          <a:p>
            <a:pPr>
              <a:buClr>
                <a:schemeClr val="dk1"/>
              </a:buClr>
              <a:buSzPct val="25000"/>
            </a:pPr>
            <a:r>
              <a:rPr lang="en" sz="2400" b="1" i="0" u="none" strike="noStrike" cap="none" baseline="0" dirty="0">
                <a:solidFill>
                  <a:schemeClr val="dk1"/>
                </a:solidFill>
              </a:rPr>
              <a:t>Explain how to use R to draw a sample of 10 observations with replacement from the first quantitative attribute in the data set </a:t>
            </a:r>
            <a:endParaRPr lang="en" sz="2400" b="1" i="0" u="none" strike="noStrike" cap="none" baseline="0" dirty="0" smtClean="0">
              <a:solidFill>
                <a:schemeClr val="dk1"/>
              </a:solidFill>
            </a:endParaRPr>
          </a:p>
          <a:p>
            <a:pPr>
              <a:buClr>
                <a:schemeClr val="dk1"/>
              </a:buClr>
              <a:buSzPct val="25000"/>
            </a:pPr>
            <a:r>
              <a:rPr lang="en-US" sz="2400" b="1" u="sng" dirty="0" smtClean="0">
                <a:solidFill>
                  <a:schemeClr val="hlink"/>
                </a:solidFill>
                <a:latin typeface="Times New Roman"/>
                <a:ea typeface="Times New Roman"/>
                <a:cs typeface="Times New Roman"/>
                <a:sym typeface="Times New Roman"/>
                <a:hlinkClick r:id="rId3"/>
              </a:rPr>
              <a:t>http</a:t>
            </a:r>
            <a:r>
              <a:rPr lang="en-US" sz="2400" b="1" u="sng" dirty="0">
                <a:solidFill>
                  <a:schemeClr val="hlink"/>
                </a:solidFill>
                <a:latin typeface="Times New Roman"/>
                <a:ea typeface="Times New Roman"/>
                <a:cs typeface="Times New Roman"/>
                <a:sym typeface="Times New Roman"/>
                <a:hlinkClick r:id="rId3"/>
              </a:rPr>
              <a:t>://www2.cs.uh.edu/~ceick/UDM/Features.csv</a:t>
            </a:r>
            <a:endParaRPr lang="en-US" sz="240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p:txBody>
      </p:sp>
      <p:sp>
        <p:nvSpPr>
          <p:cNvPr id="267" name="Shape 267"/>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
        <p:nvSpPr>
          <p:cNvPr id="2" name="TextBox 1"/>
          <p:cNvSpPr txBox="1"/>
          <p:nvPr/>
        </p:nvSpPr>
        <p:spPr>
          <a:xfrm>
            <a:off x="1066800" y="2971800"/>
            <a:ext cx="3461204" cy="3539430"/>
          </a:xfrm>
          <a:prstGeom prst="rect">
            <a:avLst/>
          </a:prstGeom>
          <a:noFill/>
        </p:spPr>
        <p:txBody>
          <a:bodyPr wrap="none" rtlCol="0">
            <a:spAutoFit/>
          </a:bodyPr>
          <a:lstStyle/>
          <a:p>
            <a:r>
              <a:rPr lang="en-US" dirty="0" smtClean="0"/>
              <a:t>&gt;x&lt;-1:10</a:t>
            </a:r>
          </a:p>
          <a:p>
            <a:r>
              <a:rPr lang="en-US" dirty="0" smtClean="0"/>
              <a:t>…</a:t>
            </a:r>
          </a:p>
          <a:p>
            <a:r>
              <a:rPr lang="en-US" dirty="0" smtClean="0"/>
              <a:t>&gt; </a:t>
            </a:r>
            <a:r>
              <a:rPr lang="en-US" dirty="0"/>
              <a:t>sample(x,4)</a:t>
            </a:r>
          </a:p>
          <a:p>
            <a:r>
              <a:rPr lang="en-US" dirty="0"/>
              <a:t>[1] 1 9 2 3</a:t>
            </a:r>
          </a:p>
          <a:p>
            <a:r>
              <a:rPr lang="en-US" dirty="0"/>
              <a:t>&gt; sample(x,4)</a:t>
            </a:r>
          </a:p>
          <a:p>
            <a:r>
              <a:rPr lang="en-US" dirty="0"/>
              <a:t>[1] 5 6 9 4</a:t>
            </a:r>
          </a:p>
          <a:p>
            <a:r>
              <a:rPr lang="en-US" dirty="0"/>
              <a:t>&gt; sample(x,4,prob=[1:10])</a:t>
            </a:r>
          </a:p>
          <a:p>
            <a:r>
              <a:rPr lang="en-US" dirty="0" smtClean="0"/>
              <a:t>[</a:t>
            </a:r>
            <a:r>
              <a:rPr lang="en-US" dirty="0"/>
              <a:t>1]  6  4  9 10</a:t>
            </a:r>
          </a:p>
          <a:p>
            <a:r>
              <a:rPr lang="en-US" dirty="0"/>
              <a:t>&gt; sample(x,4,prob=1:10)</a:t>
            </a:r>
          </a:p>
          <a:p>
            <a:r>
              <a:rPr lang="en-US" dirty="0"/>
              <a:t>[1] 2 9 7 6</a:t>
            </a:r>
          </a:p>
          <a:p>
            <a:r>
              <a:rPr lang="en-US" dirty="0"/>
              <a:t>&gt; sample(x,4,prob=1:10)</a:t>
            </a:r>
          </a:p>
          <a:p>
            <a:r>
              <a:rPr lang="en-US" dirty="0"/>
              <a:t>[1]  9 10  7  6</a:t>
            </a:r>
          </a:p>
          <a:p>
            <a:r>
              <a:rPr lang="en-US" dirty="0" smtClean="0"/>
              <a:t>&gt; </a:t>
            </a:r>
            <a:r>
              <a:rPr lang="en-US" dirty="0"/>
              <a:t>sample(x, 4, replace=</a:t>
            </a:r>
            <a:r>
              <a:rPr lang="en-US" dirty="0" err="1"/>
              <a:t>TRUE,prob</a:t>
            </a:r>
            <a:r>
              <a:rPr lang="en-US" dirty="0"/>
              <a:t>=1:10)</a:t>
            </a:r>
          </a:p>
          <a:p>
            <a:r>
              <a:rPr lang="en-US" dirty="0"/>
              <a:t>[1] 9 8 9 5</a:t>
            </a:r>
          </a:p>
          <a:p>
            <a:r>
              <a:rPr lang="en-US" dirty="0"/>
              <a:t>&gt; sample(x, 4, replace=</a:t>
            </a:r>
            <a:r>
              <a:rPr lang="en-US" dirty="0" err="1"/>
              <a:t>TRUE,prob</a:t>
            </a:r>
            <a:r>
              <a:rPr lang="en-US" dirty="0"/>
              <a:t>=1:10)</a:t>
            </a:r>
          </a:p>
          <a:p>
            <a:r>
              <a:rPr lang="en-US" dirty="0"/>
              <a:t>[1]  8  9 10  8</a:t>
            </a:r>
          </a:p>
        </p:txBody>
      </p:sp>
    </p:spTree>
    <p:extLst>
      <p:ext uri="{BB962C8B-B14F-4D97-AF65-F5344CB8AC3E}">
        <p14:creationId xmlns:p14="http://schemas.microsoft.com/office/powerpoint/2010/main" val="326217041"/>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83" name="Shape 83"/>
          <p:cNvSpPr txBox="1"/>
          <p:nvPr/>
        </p:nvSpPr>
        <p:spPr>
          <a:xfrm>
            <a:off x="457200" y="152400"/>
            <a:ext cx="8443199" cy="58578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u="sng">
                <a:solidFill>
                  <a:schemeClr val="dk1"/>
                </a:solidFill>
              </a:rPr>
              <a:t>Sampling</a:t>
            </a:r>
          </a:p>
          <a:p>
            <a:pPr marL="0" marR="0" lvl="0" indent="0" algn="l" rtl="0">
              <a:spcBef>
                <a:spcPts val="0"/>
              </a:spcBef>
              <a:buNone/>
            </a:pPr>
            <a:endParaRPr sz="180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 sz="2400" i="1">
                <a:solidFill>
                  <a:schemeClr val="dk1"/>
                </a:solidFill>
              </a:rPr>
              <a:t>Light</a:t>
            </a:r>
            <a:r>
              <a:rPr lang="en" sz="2400">
                <a:solidFill>
                  <a:schemeClr val="dk1"/>
                </a:solidFill>
              </a:rPr>
              <a:t> is a continuous signal</a:t>
            </a:r>
          </a:p>
          <a:p>
            <a:pPr marL="0" marR="0" lvl="0" indent="0" algn="l" rtl="0">
              <a:spcBef>
                <a:spcPts val="0"/>
              </a:spcBef>
              <a:buSzPct val="25000"/>
              <a:buNone/>
            </a:pPr>
            <a:r>
              <a:rPr lang="en" sz="2400">
                <a:solidFill>
                  <a:schemeClr val="dk1"/>
                </a:solidFill>
              </a:rPr>
              <a:t>  -- we perceive it by sampling at various points in space</a:t>
            </a:r>
          </a:p>
          <a:p>
            <a:pPr marL="0" marR="0" lvl="0" indent="0" algn="l" rtl="0">
              <a:spcBef>
                <a:spcPts val="0"/>
              </a:spcBef>
              <a:buNone/>
            </a:pPr>
            <a:endParaRPr sz="2400">
              <a:solidFill>
                <a:schemeClr val="dk1"/>
              </a:solidFill>
            </a:endParaRPr>
          </a:p>
          <a:p>
            <a:pPr marL="0" marR="0" lvl="0" indent="0" algn="l" rtl="0">
              <a:spcBef>
                <a:spcPts val="0"/>
              </a:spcBef>
              <a:buNone/>
            </a:pPr>
            <a:endParaRPr sz="2400">
              <a:solidFill>
                <a:schemeClr val="dk1"/>
              </a:solidFill>
            </a:endParaRPr>
          </a:p>
          <a:p>
            <a:pPr marL="0" marR="0" lvl="0" indent="0" algn="l" rtl="0">
              <a:spcBef>
                <a:spcPts val="0"/>
              </a:spcBef>
              <a:buNone/>
            </a:pPr>
            <a:endParaRPr sz="2400">
              <a:solidFill>
                <a:schemeClr val="dk1"/>
              </a:solidFill>
            </a:endParaRPr>
          </a:p>
          <a:p>
            <a:pPr marL="0" marR="0" lvl="0" indent="0" algn="l" rtl="0">
              <a:spcBef>
                <a:spcPts val="0"/>
              </a:spcBef>
              <a:buNone/>
            </a:pPr>
            <a:endParaRPr sz="2400">
              <a:solidFill>
                <a:schemeClr val="dk1"/>
              </a:solidFill>
            </a:endParaRPr>
          </a:p>
          <a:p>
            <a:pPr marL="0" marR="0" lvl="0" indent="0" algn="l" rtl="0">
              <a:spcBef>
                <a:spcPts val="0"/>
              </a:spcBef>
              <a:buNone/>
            </a:pPr>
            <a:endParaRPr sz="2400">
              <a:solidFill>
                <a:schemeClr val="dk1"/>
              </a:solidFill>
            </a:endParaRPr>
          </a:p>
          <a:p>
            <a:pPr marL="0" marR="0" lvl="0" indent="0" algn="l" rtl="0">
              <a:spcBef>
                <a:spcPts val="0"/>
              </a:spcBef>
              <a:buNone/>
            </a:pPr>
            <a:endParaRPr sz="2400">
              <a:solidFill>
                <a:schemeClr val="dk1"/>
              </a:solidFill>
            </a:endParaRPr>
          </a:p>
          <a:p>
            <a:pPr marL="0" marR="0" lvl="0" indent="0" algn="l" rtl="0">
              <a:spcBef>
                <a:spcPts val="0"/>
              </a:spcBef>
              <a:buNone/>
            </a:pPr>
            <a:endParaRPr sz="2400">
              <a:solidFill>
                <a:schemeClr val="dk1"/>
              </a:solidFill>
            </a:endParaRPr>
          </a:p>
          <a:p>
            <a:pPr marL="0" marR="0" lvl="0" indent="0" algn="l" rtl="0">
              <a:spcBef>
                <a:spcPts val="0"/>
              </a:spcBef>
              <a:buNone/>
            </a:pPr>
            <a:endParaRPr sz="2400">
              <a:solidFill>
                <a:schemeClr val="dk1"/>
              </a:solidFill>
            </a:endParaRPr>
          </a:p>
          <a:p>
            <a:pPr marL="0" marR="0" lvl="0" indent="0" algn="l" rtl="0">
              <a:spcBef>
                <a:spcPts val="0"/>
              </a:spcBef>
              <a:buNone/>
            </a:pPr>
            <a:endParaRPr sz="1100">
              <a:solidFill>
                <a:srgbClr val="333333"/>
              </a:solidFill>
            </a:endParaRPr>
          </a:p>
          <a:p>
            <a:pPr marL="0" marR="0" lvl="0" indent="0" algn="l" rtl="0">
              <a:spcBef>
                <a:spcPts val="0"/>
              </a:spcBef>
              <a:buNone/>
            </a:pPr>
            <a:endParaRPr sz="1100">
              <a:solidFill>
                <a:srgbClr val="333333"/>
              </a:solidFill>
            </a:endParaRPr>
          </a:p>
          <a:p>
            <a:pPr marL="0" marR="0" lvl="0" indent="0" algn="l" rtl="0">
              <a:spcBef>
                <a:spcPts val="0"/>
              </a:spcBef>
              <a:buNone/>
            </a:pPr>
            <a:endParaRPr sz="1100">
              <a:solidFill>
                <a:srgbClr val="333333"/>
              </a:solidFill>
            </a:endParaRPr>
          </a:p>
          <a:p>
            <a:pPr marL="0" marR="0" lvl="0" indent="0" algn="l" rtl="0">
              <a:spcBef>
                <a:spcPts val="0"/>
              </a:spcBef>
              <a:buNone/>
            </a:pPr>
            <a:endParaRPr sz="1100">
              <a:solidFill>
                <a:srgbClr val="333333"/>
              </a:solidFill>
            </a:endParaRPr>
          </a:p>
          <a:p>
            <a:pPr marL="0" marR="0" lvl="0" indent="0" algn="l" rtl="0">
              <a:spcBef>
                <a:spcPts val="0"/>
              </a:spcBef>
              <a:buNone/>
            </a:pPr>
            <a:endParaRPr sz="1100">
              <a:solidFill>
                <a:srgbClr val="333333"/>
              </a:solidFill>
            </a:endParaRPr>
          </a:p>
          <a:p>
            <a:pPr marL="0" marR="0" lvl="0" indent="0" algn="l" rtl="0">
              <a:spcBef>
                <a:spcPts val="0"/>
              </a:spcBef>
              <a:buNone/>
            </a:pPr>
            <a:endParaRPr sz="1100">
              <a:solidFill>
                <a:srgbClr val="333333"/>
              </a:solidFill>
            </a:endParaRPr>
          </a:p>
          <a:p>
            <a:pPr marL="0" marR="0" lvl="0" indent="0" algn="l" rtl="0">
              <a:spcBef>
                <a:spcPts val="0"/>
              </a:spcBef>
              <a:buSzPct val="25000"/>
              <a:buNone/>
            </a:pPr>
            <a:r>
              <a:rPr lang="en" sz="1800">
                <a:solidFill>
                  <a:srgbClr val="333333"/>
                </a:solidFill>
              </a:rPr>
              <a:t>Human retina</a:t>
            </a:r>
          </a:p>
          <a:p>
            <a:pPr marL="0" marR="0" lvl="0" indent="0" algn="l" rtl="0">
              <a:spcBef>
                <a:spcPts val="0"/>
              </a:spcBef>
              <a:buSzPct val="25000"/>
              <a:buNone/>
            </a:pPr>
            <a:r>
              <a:rPr lang="en" sz="1800">
                <a:solidFill>
                  <a:srgbClr val="333333"/>
                </a:solidFill>
              </a:rPr>
              <a:t>  -- Poisson-disc distribution to avoid occlusion, maintaining a minimum distance between photoreceptors</a:t>
            </a:r>
          </a:p>
          <a:p>
            <a:pPr marL="0" marR="0" lvl="0" indent="0" algn="l" rtl="0">
              <a:spcBef>
                <a:spcPts val="0"/>
              </a:spcBef>
              <a:buSzPct val="25000"/>
              <a:buNone/>
            </a:pPr>
            <a:r>
              <a:rPr lang="en" sz="1100">
                <a:solidFill>
                  <a:srgbClr val="333333"/>
                </a:solidFill>
              </a:rPr>
              <a:t>Photo: </a:t>
            </a:r>
            <a:r>
              <a:rPr lang="en" sz="1100">
                <a:solidFill>
                  <a:srgbClr val="4682B4"/>
                </a:solidFill>
                <a:hlinkClick r:id="rId3"/>
              </a:rPr>
              <a:t>retinalmicroscopy.com</a:t>
            </a:r>
          </a:p>
        </p:txBody>
      </p:sp>
      <p:sp>
        <p:nvSpPr>
          <p:cNvPr id="84" name="Shape 84"/>
          <p:cNvSpPr txBox="1">
            <a:spLocks noGrp="1"/>
          </p:cNvSpPr>
          <p:nvPr>
            <p:ph type="sldNum" idx="4294967295"/>
          </p:nvPr>
        </p:nvSpPr>
        <p:spPr>
          <a:xfrm>
            <a:off x="7086600" y="6501750"/>
            <a:ext cx="1904999" cy="270000"/>
          </a:xfrm>
          <a:prstGeom prst="rect">
            <a:avLst/>
          </a:prstGeom>
          <a:noFill/>
          <a:ln>
            <a:noFill/>
          </a:ln>
        </p:spPr>
        <p:txBody>
          <a:bodyPr lIns="91425" tIns="45700" rIns="91425" bIns="45700" anchor="t" anchorCtr="0">
            <a:noAutofit/>
          </a:bodyPr>
          <a:lstStyle/>
          <a:p>
            <a:pPr lvl="0" rtl="0">
              <a:spcBef>
                <a:spcPts val="0"/>
              </a:spcBef>
              <a:buNone/>
            </a:pPr>
            <a:r>
              <a:rPr lang="en" sz="900"/>
              <a:t>http://bost.ocks.org/mike/algorithms/</a:t>
            </a:r>
          </a:p>
        </p:txBody>
      </p:sp>
      <p:pic>
        <p:nvPicPr>
          <p:cNvPr id="85" name="Shape 85"/>
          <p:cNvPicPr preferRelativeResize="0"/>
          <p:nvPr/>
        </p:nvPicPr>
        <p:blipFill>
          <a:blip r:embed="rId4">
            <a:alphaModFix/>
          </a:blip>
          <a:stretch>
            <a:fillRect/>
          </a:stretch>
        </p:blipFill>
        <p:spPr>
          <a:xfrm>
            <a:off x="1485900" y="1904275"/>
            <a:ext cx="5715000" cy="3505925"/>
          </a:xfrm>
          <a:prstGeom prst="rect">
            <a:avLst/>
          </a:prstGeom>
          <a:noFill/>
          <a:ln>
            <a:noFill/>
          </a:ln>
        </p:spPr>
      </p:pic>
      <p:sp>
        <p:nvSpPr>
          <p:cNvPr id="2" name="TextBox 1"/>
          <p:cNvSpPr txBox="1"/>
          <p:nvPr/>
        </p:nvSpPr>
        <p:spPr>
          <a:xfrm>
            <a:off x="7909799" y="381000"/>
            <a:ext cx="990600" cy="369332"/>
          </a:xfrm>
          <a:prstGeom prst="rect">
            <a:avLst/>
          </a:prstGeom>
          <a:noFill/>
        </p:spPr>
        <p:txBody>
          <a:bodyPr wrap="square" rtlCol="0">
            <a:spAutoFit/>
          </a:bodyPr>
          <a:lstStyle/>
          <a:p>
            <a:r>
              <a:rPr lang="en-US" sz="1800" dirty="0" smtClean="0"/>
              <a:t>skip</a:t>
            </a:r>
            <a:endParaRPr lang="en-US" sz="1800" dirty="0"/>
          </a:p>
        </p:txBody>
      </p:sp>
    </p:spTree>
    <p:extLst>
      <p:ext uri="{BB962C8B-B14F-4D97-AF65-F5344CB8AC3E}">
        <p14:creationId xmlns:p14="http://schemas.microsoft.com/office/powerpoint/2010/main" val="3902258267"/>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pic>
        <p:nvPicPr>
          <p:cNvPr id="105" name="Shape 105"/>
          <p:cNvPicPr preferRelativeResize="0"/>
          <p:nvPr/>
        </p:nvPicPr>
        <p:blipFill>
          <a:blip r:embed="rId3">
            <a:alphaModFix/>
          </a:blip>
          <a:stretch>
            <a:fillRect/>
          </a:stretch>
        </p:blipFill>
        <p:spPr>
          <a:xfrm>
            <a:off x="1645075" y="1402150"/>
            <a:ext cx="5670125" cy="2963364"/>
          </a:xfrm>
          <a:prstGeom prst="rect">
            <a:avLst/>
          </a:prstGeom>
          <a:noFill/>
          <a:ln>
            <a:noFill/>
          </a:ln>
        </p:spPr>
      </p:pic>
      <p:sp>
        <p:nvSpPr>
          <p:cNvPr id="2" name="TextBox 1"/>
          <p:cNvSpPr txBox="1"/>
          <p:nvPr/>
        </p:nvSpPr>
        <p:spPr>
          <a:xfrm>
            <a:off x="1672317" y="4724400"/>
            <a:ext cx="5615640" cy="307777"/>
          </a:xfrm>
          <a:prstGeom prst="rect">
            <a:avLst/>
          </a:prstGeom>
          <a:noFill/>
        </p:spPr>
        <p:txBody>
          <a:bodyPr wrap="none" rtlCol="0">
            <a:spAutoFit/>
          </a:bodyPr>
          <a:lstStyle/>
          <a:p>
            <a:r>
              <a:rPr lang="en-US" dirty="0">
                <a:hlinkClick r:id="rId4"/>
              </a:rPr>
              <a:t>http://</a:t>
            </a:r>
            <a:r>
              <a:rPr lang="en-US" dirty="0" smtClean="0">
                <a:hlinkClick r:id="rId4"/>
              </a:rPr>
              <a:t>stat.ethz.ch/R-manual/R-patched/library/stats/html/Normal.html</a:t>
            </a:r>
            <a:r>
              <a:rPr lang="en-US" dirty="0" smtClean="0"/>
              <a:t> </a:t>
            </a:r>
            <a:endParaRPr lang="en-US" dirty="0"/>
          </a:p>
        </p:txBody>
      </p:sp>
      <p:sp>
        <p:nvSpPr>
          <p:cNvPr id="5" name="TextBox 4"/>
          <p:cNvSpPr txBox="1"/>
          <p:nvPr/>
        </p:nvSpPr>
        <p:spPr>
          <a:xfrm>
            <a:off x="1672317" y="5294293"/>
            <a:ext cx="5152373" cy="954107"/>
          </a:xfrm>
          <a:prstGeom prst="rect">
            <a:avLst/>
          </a:prstGeom>
          <a:noFill/>
        </p:spPr>
        <p:txBody>
          <a:bodyPr wrap="none" rtlCol="0">
            <a:spAutoFit/>
          </a:bodyPr>
          <a:lstStyle/>
          <a:p>
            <a:r>
              <a:rPr lang="en-US" dirty="0"/>
              <a:t>&gt; </a:t>
            </a:r>
            <a:r>
              <a:rPr lang="en-US" dirty="0" err="1"/>
              <a:t>rnorm</a:t>
            </a:r>
            <a:r>
              <a:rPr lang="en-US" dirty="0"/>
              <a:t>(5)</a:t>
            </a:r>
          </a:p>
          <a:p>
            <a:r>
              <a:rPr lang="en-US" dirty="0"/>
              <a:t>[1] -0.5799835  1.2574456  0.1624869 -0.2344024  0.5068000</a:t>
            </a:r>
          </a:p>
          <a:p>
            <a:r>
              <a:rPr lang="en-US" dirty="0"/>
              <a:t>&gt; </a:t>
            </a:r>
            <a:r>
              <a:rPr lang="en-US" dirty="0" err="1"/>
              <a:t>rnorm</a:t>
            </a:r>
            <a:r>
              <a:rPr lang="en-US" dirty="0"/>
              <a:t>(5, mean=-2, </a:t>
            </a:r>
            <a:r>
              <a:rPr lang="en-US" dirty="0" err="1"/>
              <a:t>sd</a:t>
            </a:r>
            <a:r>
              <a:rPr lang="en-US" dirty="0"/>
              <a:t>=0.5)</a:t>
            </a:r>
          </a:p>
          <a:p>
            <a:r>
              <a:rPr lang="en-US" dirty="0"/>
              <a:t>[1] -1.6601134 -1.9418365 -1.8857518 -0.9762908 -1.8755199</a:t>
            </a:r>
          </a:p>
        </p:txBody>
      </p:sp>
      <p:sp>
        <p:nvSpPr>
          <p:cNvPr id="6" name="TextBox 5"/>
          <p:cNvSpPr txBox="1"/>
          <p:nvPr/>
        </p:nvSpPr>
        <p:spPr>
          <a:xfrm>
            <a:off x="1672317" y="6553200"/>
            <a:ext cx="3916457" cy="307777"/>
          </a:xfrm>
          <a:prstGeom prst="rect">
            <a:avLst/>
          </a:prstGeom>
          <a:noFill/>
        </p:spPr>
        <p:txBody>
          <a:bodyPr wrap="none" rtlCol="0">
            <a:spAutoFit/>
          </a:bodyPr>
          <a:lstStyle/>
          <a:p>
            <a:r>
              <a:rPr lang="en-US" dirty="0">
                <a:hlinkClick r:id="rId5"/>
              </a:rPr>
              <a:t>http://</a:t>
            </a:r>
            <a:r>
              <a:rPr lang="en-US" dirty="0" smtClean="0">
                <a:hlinkClick r:id="rId5"/>
              </a:rPr>
              <a:t>en.wikipedia.org/wiki/Normal_distribution</a:t>
            </a:r>
            <a:r>
              <a:rPr lang="en-US" dirty="0" smtClean="0"/>
              <a:t> </a:t>
            </a:r>
            <a:endParaRPr lang="en-US" dirty="0"/>
          </a:p>
        </p:txBody>
      </p:sp>
      <p:sp>
        <p:nvSpPr>
          <p:cNvPr id="7" name="TextBox 6"/>
          <p:cNvSpPr txBox="1"/>
          <p:nvPr/>
        </p:nvSpPr>
        <p:spPr>
          <a:xfrm>
            <a:off x="1447800" y="533400"/>
            <a:ext cx="6691255" cy="461665"/>
          </a:xfrm>
          <a:prstGeom prst="rect">
            <a:avLst/>
          </a:prstGeom>
          <a:noFill/>
        </p:spPr>
        <p:txBody>
          <a:bodyPr wrap="none" rtlCol="0">
            <a:spAutoFit/>
          </a:bodyPr>
          <a:lstStyle/>
          <a:p>
            <a:r>
              <a:rPr lang="en-US" sz="2400" dirty="0" smtClean="0"/>
              <a:t>Creating Samples Using Statistical Distributions</a:t>
            </a:r>
            <a:endParaRPr lang="en-US" sz="2400" dirty="0"/>
          </a:p>
        </p:txBody>
      </p:sp>
    </p:spTree>
    <p:extLst>
      <p:ext uri="{BB962C8B-B14F-4D97-AF65-F5344CB8AC3E}">
        <p14:creationId xmlns:p14="http://schemas.microsoft.com/office/powerpoint/2010/main" val="201659282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304800" y="0"/>
            <a:ext cx="8547600" cy="62973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The Histogram</a:t>
            </a:r>
          </a:p>
          <a:p>
            <a:pPr marL="0" marR="0" lvl="0" indent="0" algn="ctr" rtl="0">
              <a:spcBef>
                <a:spcPts val="0"/>
              </a:spcBef>
              <a:buClr>
                <a:schemeClr val="dk1"/>
              </a:buClr>
              <a:buFont typeface="Arial"/>
              <a:buNone/>
            </a:pPr>
            <a:endParaRPr sz="1800" b="0" i="0" u="none" strike="noStrike" cap="none" baseline="0" dirty="0">
              <a:solidFill>
                <a:schemeClr val="dk1"/>
              </a:solidFill>
              <a:latin typeface="Times New Roman"/>
              <a:ea typeface="Times New Roman"/>
              <a:cs typeface="Times New Roman"/>
              <a:sym typeface="Times New Roman"/>
            </a:endParaRP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Histogram (Page 111):</a:t>
            </a: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180"/>
              </a:spcBef>
              <a:spcAft>
                <a:spcPts val="40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“A plot that displays the distribution of values for attributes by dividing the possible values into bins and showing the number of objects that fall into each bin.”</a:t>
            </a: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Page 112 – “A </a:t>
            </a:r>
            <a:r>
              <a:rPr lang="en" sz="2400" b="1" i="1" u="none" strike="noStrike" cap="none" baseline="0" dirty="0">
                <a:solidFill>
                  <a:schemeClr val="dk1"/>
                </a:solidFill>
                <a:latin typeface="Arial"/>
                <a:ea typeface="Arial"/>
                <a:cs typeface="Arial"/>
                <a:sym typeface="Arial"/>
              </a:rPr>
              <a:t>Relative frequency histogram</a:t>
            </a:r>
            <a:r>
              <a:rPr lang="en" sz="2400" b="1" i="0" u="none" strike="noStrike" cap="none" baseline="0" dirty="0">
                <a:solidFill>
                  <a:schemeClr val="dk1"/>
                </a:solidFill>
                <a:latin typeface="Arial"/>
                <a:ea typeface="Arial"/>
                <a:cs typeface="Arial"/>
                <a:sym typeface="Arial"/>
              </a:rPr>
              <a:t> replaces the count by the relative frequency”.  These are useful for comparing multiple groups of different sizes. </a:t>
            </a: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The corresponding table is often called the frequency distribution (or relative frequency distribution). </a:t>
            </a: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The function “hist” </a:t>
            </a:r>
            <a:r>
              <a:rPr lang="en" sz="2400" b="1" i="0" u="none" strike="noStrike" cap="none" baseline="0" dirty="0" smtClean="0">
                <a:solidFill>
                  <a:schemeClr val="dk1"/>
                </a:solidFill>
                <a:latin typeface="Arial"/>
                <a:ea typeface="Arial"/>
                <a:cs typeface="Arial"/>
                <a:sym typeface="Arial"/>
              </a:rPr>
              <a:t>or ‘histogram’ in </a:t>
            </a:r>
            <a:r>
              <a:rPr lang="en" sz="2400" b="1" i="0" u="none" strike="noStrike" cap="none" baseline="0" dirty="0">
                <a:solidFill>
                  <a:schemeClr val="dk1"/>
                </a:solidFill>
                <a:latin typeface="Arial"/>
                <a:ea typeface="Arial"/>
                <a:cs typeface="Arial"/>
                <a:sym typeface="Arial"/>
              </a:rPr>
              <a:t>R is useful.</a:t>
            </a: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p:txBody>
      </p:sp>
      <p:sp>
        <p:nvSpPr>
          <p:cNvPr id="164" name="Shape 164"/>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5" name="Shape 165"/>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379695845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73" name="Shape 173"/>
          <p:cNvSpPr txBox="1"/>
          <p:nvPr/>
        </p:nvSpPr>
        <p:spPr>
          <a:xfrm>
            <a:off x="2" y="152400"/>
            <a:ext cx="8921998" cy="26481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dirty="0">
                <a:solidFill>
                  <a:schemeClr val="dk1"/>
                </a:solidFill>
                <a:latin typeface="Arial"/>
                <a:ea typeface="Arial"/>
                <a:cs typeface="Arial"/>
                <a:sym typeface="Arial"/>
              </a:rPr>
              <a:t>In class exercise #6:</a:t>
            </a:r>
          </a:p>
          <a:p>
            <a:pPr marL="0" marR="0" lvl="0" indent="0" algn="ctr" rtl="0">
              <a:spcBef>
                <a:spcPts val="0"/>
              </a:spcBef>
              <a:buClr>
                <a:schemeClr val="dk1"/>
              </a:buClr>
              <a:buFont typeface="Arial"/>
              <a:buNone/>
            </a:pPr>
            <a:endParaRPr sz="2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dirty="0">
                <a:solidFill>
                  <a:schemeClr val="dk1"/>
                </a:solidFill>
                <a:sym typeface="Arial"/>
              </a:rPr>
              <a:t>Make a frequency histogram in R for the exam scores using bins of width 10 beginning at 120 and ending at 200. </a:t>
            </a:r>
          </a:p>
          <a:p>
            <a:pPr marL="0" marR="0" lvl="0" indent="0" algn="l" rtl="0">
              <a:spcBef>
                <a:spcPts val="0"/>
              </a:spcBef>
              <a:buNone/>
            </a:pPr>
            <a:r>
              <a:rPr lang="en-US" sz="2400" b="0" i="0" u="none" strike="noStrike" cap="none" baseline="0" dirty="0" smtClean="0">
                <a:solidFill>
                  <a:schemeClr val="dk1"/>
                </a:solidFill>
                <a:latin typeface="Times New Roman"/>
                <a:ea typeface="Times New Roman"/>
                <a:cs typeface="Times New Roman"/>
                <a:sym typeface="Times New Roman"/>
              </a:rPr>
              <a:t>Using the first</a:t>
            </a:r>
            <a:r>
              <a:rPr lang="en-US" sz="2400" b="0" i="0" u="none" strike="noStrike" cap="none" dirty="0" smtClean="0">
                <a:solidFill>
                  <a:schemeClr val="dk1"/>
                </a:solidFill>
                <a:latin typeface="Times New Roman"/>
                <a:ea typeface="Times New Roman"/>
                <a:cs typeface="Times New Roman"/>
                <a:sym typeface="Times New Roman"/>
              </a:rPr>
              <a:t> exam in the file </a:t>
            </a:r>
            <a:endParaRPr sz="2400" b="0" i="0" u="none" strike="noStrike" cap="none" baseline="0" dirty="0">
              <a:solidFill>
                <a:schemeClr val="dk1"/>
              </a:solidFill>
              <a:latin typeface="Times New Roman"/>
              <a:ea typeface="Times New Roman"/>
              <a:cs typeface="Times New Roman"/>
              <a:sym typeface="Times New Roman"/>
            </a:endParaRPr>
          </a:p>
          <a:p>
            <a:pPr lvl="0"/>
            <a:r>
              <a:rPr lang="en-US" sz="2400" dirty="0">
                <a:solidFill>
                  <a:schemeClr val="dk1"/>
                </a:solidFill>
                <a:latin typeface="Times New Roman"/>
                <a:ea typeface="Times New Roman"/>
                <a:cs typeface="Times New Roman"/>
                <a:sym typeface="Times New Roman"/>
              </a:rPr>
              <a:t>http://www2.cs.uh.edu/~ceick/UDM//</a:t>
            </a:r>
            <a:r>
              <a:rPr lang="en-US" sz="2400" dirty="0" smtClean="0">
                <a:solidFill>
                  <a:schemeClr val="dk1"/>
                </a:solidFill>
                <a:latin typeface="Times New Roman"/>
                <a:ea typeface="Times New Roman"/>
                <a:cs typeface="Times New Roman"/>
                <a:sym typeface="Times New Roman"/>
              </a:rPr>
              <a:t>exams_and_names.csv </a:t>
            </a:r>
            <a:endParaRPr lang="en-US" sz="2400" dirty="0">
              <a:solidFill>
                <a:schemeClr val="dk1"/>
              </a:solidFill>
              <a:latin typeface="Times New Roman"/>
              <a:ea typeface="Times New Roman"/>
              <a:cs typeface="Times New Roman"/>
              <a:sym typeface="Times New Roman"/>
            </a:endParaRPr>
          </a:p>
          <a:p>
            <a:pPr marL="0" marR="0" lvl="0" indent="0" algn="l" rtl="0">
              <a:spcBef>
                <a:spcPts val="0"/>
              </a:spcBef>
              <a:buNone/>
            </a:pPr>
            <a:endParaRPr lang="en-US" sz="1800" dirty="0">
              <a:solidFill>
                <a:schemeClr val="dk1"/>
              </a:solidFill>
              <a:latin typeface="Times New Roman"/>
              <a:ea typeface="Times New Roman"/>
              <a:cs typeface="Times New Roman"/>
              <a:sym typeface="Times New Roman"/>
            </a:endParaRPr>
          </a:p>
          <a:p>
            <a:pPr marL="342900" marR="0" lvl="0" indent="-342900" algn="l" rtl="0">
              <a:spcBef>
                <a:spcPts val="0"/>
              </a:spcBef>
              <a:buFont typeface="+mj-lt"/>
              <a:buAutoNum type="arabicPeriod"/>
            </a:pPr>
            <a:r>
              <a:rPr lang="en-US" sz="1800" dirty="0" smtClean="0">
                <a:solidFill>
                  <a:schemeClr val="dk1"/>
                </a:solidFill>
                <a:latin typeface="Times New Roman"/>
                <a:ea typeface="Times New Roman"/>
                <a:cs typeface="Times New Roman"/>
                <a:sym typeface="Times New Roman"/>
              </a:rPr>
              <a:t>Use </a:t>
            </a:r>
            <a:r>
              <a:rPr lang="en-US" sz="1800" dirty="0" err="1" smtClean="0">
                <a:solidFill>
                  <a:schemeClr val="dk1"/>
                </a:solidFill>
                <a:latin typeface="Times New Roman"/>
                <a:ea typeface="Times New Roman"/>
                <a:cs typeface="Times New Roman"/>
                <a:sym typeface="Times New Roman"/>
              </a:rPr>
              <a:t>hist</a:t>
            </a:r>
            <a:r>
              <a:rPr lang="en-US" sz="1800" dirty="0" smtClean="0">
                <a:solidFill>
                  <a:schemeClr val="dk1"/>
                </a:solidFill>
                <a:latin typeface="Times New Roman"/>
                <a:ea typeface="Times New Roman"/>
                <a:cs typeface="Times New Roman"/>
                <a:sym typeface="Times New Roman"/>
              </a:rPr>
              <a:t> for this task </a:t>
            </a:r>
          </a:p>
          <a:p>
            <a:pPr marL="342900" marR="0" lvl="0" indent="-342900" algn="l" rtl="0">
              <a:spcBef>
                <a:spcPts val="0"/>
              </a:spcBef>
              <a:buFont typeface="+mj-lt"/>
              <a:buAutoNum type="arabicPeriod"/>
            </a:pPr>
            <a:r>
              <a:rPr lang="en-US" sz="1800" b="0" i="0" u="none" strike="noStrike" cap="none" baseline="0" dirty="0" smtClean="0">
                <a:solidFill>
                  <a:schemeClr val="dk1"/>
                </a:solidFill>
                <a:latin typeface="Times New Roman"/>
                <a:ea typeface="Times New Roman"/>
                <a:cs typeface="Times New Roman"/>
                <a:sym typeface="Times New Roman"/>
              </a:rPr>
              <a:t>Density</a:t>
            </a:r>
            <a:r>
              <a:rPr lang="en-US" sz="1800" b="0" i="0" u="none" strike="noStrike" cap="none" dirty="0" smtClean="0">
                <a:solidFill>
                  <a:schemeClr val="dk1"/>
                </a:solidFill>
                <a:latin typeface="Times New Roman"/>
                <a:ea typeface="Times New Roman"/>
                <a:cs typeface="Times New Roman"/>
                <a:sym typeface="Times New Roman"/>
              </a:rPr>
              <a:t> histogram use: </a:t>
            </a:r>
            <a:r>
              <a:rPr lang="en-US" sz="1800" b="0" i="0" u="none" strike="noStrike" cap="none" dirty="0" err="1" smtClean="0">
                <a:solidFill>
                  <a:schemeClr val="dk1"/>
                </a:solidFill>
                <a:latin typeface="Times New Roman"/>
                <a:ea typeface="Times New Roman"/>
                <a:cs typeface="Times New Roman"/>
                <a:sym typeface="Times New Roman"/>
              </a:rPr>
              <a:t>hist</a:t>
            </a:r>
            <a:r>
              <a:rPr lang="en-US" sz="1800" b="0" i="0" u="none" strike="noStrike" cap="none" dirty="0" smtClean="0">
                <a:solidFill>
                  <a:schemeClr val="dk1"/>
                </a:solidFill>
                <a:latin typeface="Times New Roman"/>
                <a:ea typeface="Times New Roman"/>
                <a:cs typeface="Times New Roman"/>
                <a:sym typeface="Times New Roman"/>
              </a:rPr>
              <a:t>(…, </a:t>
            </a:r>
            <a:r>
              <a:rPr lang="en-US" sz="1800" b="0" i="0" u="none" strike="noStrike" cap="none" dirty="0" err="1" smtClean="0">
                <a:solidFill>
                  <a:schemeClr val="dk1"/>
                </a:solidFill>
                <a:latin typeface="Times New Roman"/>
                <a:ea typeface="Times New Roman"/>
                <a:cs typeface="Times New Roman"/>
                <a:sym typeface="Times New Roman"/>
              </a:rPr>
              <a:t>freq</a:t>
            </a:r>
            <a:r>
              <a:rPr lang="en-US" sz="1800" b="0" i="0" u="none" strike="noStrike" cap="none" dirty="0" smtClean="0">
                <a:solidFill>
                  <a:schemeClr val="dk1"/>
                </a:solidFill>
                <a:latin typeface="Times New Roman"/>
                <a:ea typeface="Times New Roman"/>
                <a:cs typeface="Times New Roman"/>
                <a:sym typeface="Times New Roman"/>
              </a:rPr>
              <a:t>=FALSE)</a:t>
            </a:r>
          </a:p>
          <a:p>
            <a:pPr marL="342900" marR="0" lvl="0" indent="-342900" algn="l" rtl="0">
              <a:spcBef>
                <a:spcPts val="0"/>
              </a:spcBef>
              <a:buFont typeface="+mj-lt"/>
              <a:buAutoNum type="arabicPeriod"/>
            </a:pPr>
            <a:r>
              <a:rPr lang="en-US" sz="1800" baseline="0" dirty="0" smtClean="0">
                <a:solidFill>
                  <a:schemeClr val="dk1"/>
                </a:solidFill>
                <a:latin typeface="Times New Roman"/>
                <a:ea typeface="Times New Roman"/>
                <a:cs typeface="Times New Roman"/>
                <a:sym typeface="Times New Roman"/>
              </a:rPr>
              <a:t>Relative frequency histograms</a:t>
            </a:r>
            <a:r>
              <a:rPr lang="en-US" sz="1800" dirty="0" smtClean="0">
                <a:solidFill>
                  <a:schemeClr val="dk1"/>
                </a:solidFill>
                <a:latin typeface="Times New Roman"/>
                <a:ea typeface="Times New Roman"/>
                <a:cs typeface="Times New Roman"/>
                <a:sym typeface="Times New Roman"/>
              </a:rPr>
              <a:t> use: </a:t>
            </a:r>
          </a:p>
          <a:p>
            <a:pPr lvl="0"/>
            <a:r>
              <a:rPr lang="en-US" sz="1800" dirty="0" smtClean="0"/>
              <a:t>      library(lattice</a:t>
            </a:r>
            <a:r>
              <a:rPr lang="en-US" sz="1800" dirty="0"/>
              <a:t>)</a:t>
            </a:r>
            <a:endParaRPr lang="en-US" sz="1800" dirty="0" smtClean="0">
              <a:solidFill>
                <a:schemeClr val="dk1"/>
              </a:solidFill>
              <a:latin typeface="Times New Roman"/>
              <a:ea typeface="Times New Roman"/>
              <a:cs typeface="Times New Roman"/>
              <a:sym typeface="Times New Roman"/>
            </a:endParaRPr>
          </a:p>
          <a:p>
            <a:pPr marR="0" lvl="0" algn="l" rtl="0">
              <a:spcBef>
                <a:spcPts val="0"/>
              </a:spcBef>
            </a:pPr>
            <a:r>
              <a:rPr lang="en-US" sz="1800" dirty="0">
                <a:solidFill>
                  <a:schemeClr val="dk1"/>
                </a:solidFill>
                <a:latin typeface="Times New Roman"/>
                <a:ea typeface="Times New Roman"/>
                <a:cs typeface="Times New Roman"/>
                <a:sym typeface="Times New Roman"/>
              </a:rPr>
              <a:t> </a:t>
            </a:r>
            <a:r>
              <a:rPr lang="en-US" sz="1800" dirty="0" smtClean="0">
                <a:solidFill>
                  <a:schemeClr val="dk1"/>
                </a:solidFill>
                <a:latin typeface="Times New Roman"/>
                <a:ea typeface="Times New Roman"/>
                <a:cs typeface="Times New Roman"/>
                <a:sym typeface="Times New Roman"/>
              </a:rPr>
              <a:t>      histogram(…)</a:t>
            </a:r>
            <a:endParaRPr sz="1800" b="0" i="0" u="none" strike="noStrike" cap="none" baseline="0" dirty="0">
              <a:solidFill>
                <a:schemeClr val="dk1"/>
              </a:solidFill>
              <a:latin typeface="Times New Roman"/>
              <a:ea typeface="Times New Roman"/>
              <a:cs typeface="Times New Roman"/>
              <a:sym typeface="Times New Roman"/>
            </a:endParaRPr>
          </a:p>
        </p:txBody>
      </p:sp>
      <p:sp>
        <p:nvSpPr>
          <p:cNvPr id="2" name="Rectangle 1"/>
          <p:cNvSpPr/>
          <p:nvPr/>
        </p:nvSpPr>
        <p:spPr>
          <a:xfrm>
            <a:off x="1" y="3167390"/>
            <a:ext cx="8921998" cy="400110"/>
          </a:xfrm>
          <a:prstGeom prst="rect">
            <a:avLst/>
          </a:prstGeom>
        </p:spPr>
        <p:txBody>
          <a:bodyPr wrap="square">
            <a:spAutoFit/>
          </a:bodyPr>
          <a:lstStyle/>
          <a:p>
            <a:pPr lvl="0">
              <a:buClr>
                <a:schemeClr val="dk1"/>
              </a:buClr>
              <a:buSzPct val="25000"/>
            </a:pPr>
            <a:r>
              <a:rPr lang="en" sz="2000" b="1" dirty="0" smtClean="0">
                <a:solidFill>
                  <a:srgbClr val="FF3300"/>
                </a:solidFill>
              </a:rPr>
              <a:t>)</a:t>
            </a:r>
            <a:endParaRPr lang="en" sz="2000" b="1" dirty="0">
              <a:solidFill>
                <a:srgbClr val="FF3300"/>
              </a:solidFill>
            </a:endParaRPr>
          </a:p>
        </p:txBody>
      </p:sp>
      <p:sp>
        <p:nvSpPr>
          <p:cNvPr id="3" name="TextBox 2"/>
          <p:cNvSpPr txBox="1"/>
          <p:nvPr/>
        </p:nvSpPr>
        <p:spPr>
          <a:xfrm>
            <a:off x="3389622" y="6029325"/>
            <a:ext cx="5541902" cy="523220"/>
          </a:xfrm>
          <a:prstGeom prst="rect">
            <a:avLst/>
          </a:prstGeom>
          <a:noFill/>
        </p:spPr>
        <p:txBody>
          <a:bodyPr wrap="none" rtlCol="0">
            <a:spAutoFit/>
          </a:bodyPr>
          <a:lstStyle/>
          <a:p>
            <a:r>
              <a:rPr lang="en-US" b="1" dirty="0">
                <a:solidFill>
                  <a:srgbClr val="7030A0"/>
                </a:solidFill>
                <a:hlinkClick r:id="rId3"/>
              </a:rPr>
              <a:t>http://</a:t>
            </a:r>
            <a:r>
              <a:rPr lang="en-US" b="1" dirty="0" smtClean="0">
                <a:solidFill>
                  <a:srgbClr val="7030A0"/>
                </a:solidFill>
                <a:hlinkClick r:id="rId3"/>
              </a:rPr>
              <a:t>stat.ethz.ch/R-manual/R-devel/library/base/html/seq.html </a:t>
            </a:r>
            <a:endParaRPr lang="en-US" b="1" dirty="0">
              <a:solidFill>
                <a:srgbClr val="7030A0"/>
              </a:solidFill>
              <a:hlinkClick r:id="rId3"/>
            </a:endParaRPr>
          </a:p>
          <a:p>
            <a:r>
              <a:rPr lang="en-US" b="1" dirty="0" smtClean="0">
                <a:solidFill>
                  <a:srgbClr val="7030A0"/>
                </a:solidFill>
                <a:hlinkClick r:id="rId3"/>
              </a:rPr>
              <a:t>http</a:t>
            </a:r>
            <a:r>
              <a:rPr lang="en-US" b="1" dirty="0">
                <a:solidFill>
                  <a:srgbClr val="7030A0"/>
                </a:solidFill>
                <a:hlinkClick r:id="rId3"/>
              </a:rPr>
              <a:t>://</a:t>
            </a:r>
            <a:r>
              <a:rPr lang="en-US" b="1" dirty="0" smtClean="0">
                <a:solidFill>
                  <a:srgbClr val="7030A0"/>
                </a:solidFill>
                <a:hlinkClick r:id="rId3"/>
              </a:rPr>
              <a:t>msenux.redwoods.edu/math/R/hist.php</a:t>
            </a:r>
            <a:r>
              <a:rPr lang="en-US" b="1" dirty="0" smtClean="0">
                <a:solidFill>
                  <a:srgbClr val="7030A0"/>
                </a:solidFill>
              </a:rPr>
              <a:t> </a:t>
            </a:r>
            <a:endParaRPr lang="en-US" b="1" dirty="0">
              <a:solidFill>
                <a:srgbClr val="7030A0"/>
              </a:solidFill>
            </a:endParaRPr>
          </a:p>
        </p:txBody>
      </p:sp>
    </p:spTree>
    <p:extLst>
      <p:ext uri="{BB962C8B-B14F-4D97-AF65-F5344CB8AC3E}">
        <p14:creationId xmlns:p14="http://schemas.microsoft.com/office/powerpoint/2010/main" val="3045532337"/>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81" name="Shape 181"/>
          <p:cNvSpPr txBox="1"/>
          <p:nvPr/>
        </p:nvSpPr>
        <p:spPr>
          <a:xfrm>
            <a:off x="381000" y="152400"/>
            <a:ext cx="8484600" cy="59340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dirty="0">
                <a:solidFill>
                  <a:schemeClr val="dk1"/>
                </a:solidFill>
                <a:latin typeface="Arial"/>
                <a:ea typeface="Arial"/>
                <a:cs typeface="Arial"/>
                <a:sym typeface="Arial"/>
              </a:rPr>
              <a:t>In class exercise #6:</a:t>
            </a:r>
          </a:p>
          <a:p>
            <a:pPr marL="0" marR="0" lvl="0" indent="0" algn="ctr" rtl="0">
              <a:spcBef>
                <a:spcPts val="0"/>
              </a:spcBef>
              <a:buClr>
                <a:schemeClr val="dk1"/>
              </a:buClr>
              <a:buFont typeface="Arial"/>
              <a:buNone/>
            </a:pPr>
            <a:endParaRPr sz="2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Make a frequency histogram in R for the </a:t>
            </a:r>
            <a:r>
              <a:rPr lang="en" sz="2400" b="1" i="0" u="none" strike="noStrike" cap="none" baseline="0" dirty="0" smtClean="0">
                <a:solidFill>
                  <a:schemeClr val="dk1"/>
                </a:solidFill>
                <a:latin typeface="Arial"/>
                <a:ea typeface="Arial"/>
                <a:cs typeface="Arial"/>
                <a:sym typeface="Arial"/>
              </a:rPr>
              <a:t>exam1 </a:t>
            </a:r>
            <a:r>
              <a:rPr lang="en" sz="2400" b="1" i="0" u="none" strike="noStrike" cap="none" baseline="0" dirty="0">
                <a:solidFill>
                  <a:schemeClr val="dk1"/>
                </a:solidFill>
                <a:latin typeface="Arial"/>
                <a:ea typeface="Arial"/>
                <a:cs typeface="Arial"/>
                <a:sym typeface="Arial"/>
              </a:rPr>
              <a:t>scores using bins of width 10 beginning at 120 and ending at 200. </a:t>
            </a: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Answer:</a:t>
            </a: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lvl="0">
              <a:buClr>
                <a:schemeClr val="dk1"/>
              </a:buClr>
              <a:buSzPct val="25000"/>
            </a:pPr>
            <a:r>
              <a:rPr lang="en-US" sz="2400" b="1" dirty="0">
                <a:solidFill>
                  <a:srgbClr val="FF3300"/>
                </a:solidFill>
              </a:rPr>
              <a:t>exam&lt;-read.csv("exams_and_names.csv")</a:t>
            </a:r>
            <a:endParaRPr sz="2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endParaRPr lang="en" sz="2400" dirty="0">
              <a:solidFill>
                <a:schemeClr val="dk1"/>
              </a:solidFill>
              <a:latin typeface="Times New Roman"/>
              <a:cs typeface="Times New Roman"/>
              <a:sym typeface="Times New Roman"/>
            </a:endParaRPr>
          </a:p>
          <a:p>
            <a:pPr marL="0" marR="0" lvl="0" indent="0" algn="l" rtl="0">
              <a:spcBef>
                <a:spcPts val="0"/>
              </a:spcBef>
              <a:buClr>
                <a:schemeClr val="dk1"/>
              </a:buClr>
              <a:buSzPct val="25000"/>
              <a:buFont typeface="Arial"/>
              <a:buNone/>
            </a:pPr>
            <a:r>
              <a:rPr lang="en" sz="1800" b="1" i="0" u="none" strike="noStrike" cap="none" baseline="0" dirty="0" smtClean="0">
                <a:solidFill>
                  <a:srgbClr val="FF3300"/>
                </a:solidFill>
                <a:latin typeface="Arial"/>
                <a:ea typeface="Arial"/>
                <a:cs typeface="Arial"/>
                <a:sym typeface="Arial"/>
              </a:rPr>
              <a:t>hist(exam [,2],</a:t>
            </a:r>
            <a:r>
              <a:rPr lang="en" sz="1800" b="1" i="0" u="none" strike="noStrike" cap="none" baseline="0" dirty="0">
                <a:solidFill>
                  <a:srgbClr val="FF3300"/>
                </a:solidFill>
                <a:latin typeface="Arial"/>
                <a:ea typeface="Arial"/>
                <a:cs typeface="Arial"/>
                <a:sym typeface="Arial"/>
              </a:rPr>
              <a:t>breaks=seq(120,200,by=10),</a:t>
            </a:r>
          </a:p>
          <a:p>
            <a:pPr marL="0" marR="0" lvl="0" indent="0" algn="l" rtl="0">
              <a:spcBef>
                <a:spcPts val="0"/>
              </a:spcBef>
              <a:buClr>
                <a:schemeClr val="dk1"/>
              </a:buClr>
              <a:buSzPct val="25000"/>
              <a:buFont typeface="Arial"/>
              <a:buNone/>
            </a:pPr>
            <a:r>
              <a:rPr lang="en" sz="1800" b="1" i="0" u="none" strike="noStrike" cap="none" baseline="0" dirty="0">
                <a:solidFill>
                  <a:srgbClr val="FF3300"/>
                </a:solidFill>
                <a:latin typeface="Arial"/>
                <a:ea typeface="Arial"/>
                <a:cs typeface="Arial"/>
                <a:sym typeface="Arial"/>
              </a:rPr>
              <a:t>    col="red",</a:t>
            </a:r>
          </a:p>
          <a:p>
            <a:pPr marL="0" marR="0" lvl="0" indent="0" algn="l" rtl="0">
              <a:spcBef>
                <a:spcPts val="0"/>
              </a:spcBef>
              <a:buClr>
                <a:schemeClr val="dk1"/>
              </a:buClr>
              <a:buSzPct val="25000"/>
              <a:buFont typeface="Arial"/>
              <a:buNone/>
            </a:pPr>
            <a:r>
              <a:rPr lang="en" sz="1800" b="1" i="0" u="none" strike="noStrike" cap="none" baseline="0" dirty="0">
                <a:solidFill>
                  <a:srgbClr val="FF3300"/>
                </a:solidFill>
                <a:latin typeface="Arial"/>
                <a:ea typeface="Arial"/>
                <a:cs typeface="Arial"/>
                <a:sym typeface="Arial"/>
              </a:rPr>
              <a:t>    xlab="Exam Scores", ylab="Frequency",</a:t>
            </a:r>
          </a:p>
          <a:p>
            <a:pPr marL="0" marR="0" lvl="0" indent="0" algn="l" rtl="0">
              <a:spcBef>
                <a:spcPts val="0"/>
              </a:spcBef>
              <a:buClr>
                <a:schemeClr val="dk1"/>
              </a:buClr>
              <a:buSzPct val="25000"/>
              <a:buFont typeface="Arial"/>
              <a:buNone/>
            </a:pPr>
            <a:r>
              <a:rPr lang="en" sz="1800" b="1" i="0" u="none" strike="noStrike" cap="none" baseline="0" dirty="0">
                <a:solidFill>
                  <a:srgbClr val="FF3300"/>
                </a:solidFill>
                <a:latin typeface="Arial"/>
                <a:ea typeface="Arial"/>
                <a:cs typeface="Arial"/>
                <a:sym typeface="Arial"/>
              </a:rPr>
              <a:t>    main="Exam Score Histogram</a:t>
            </a:r>
            <a:r>
              <a:rPr lang="en" sz="1800" b="1" i="0" u="none" strike="noStrike" cap="none" baseline="0" dirty="0" smtClean="0">
                <a:solidFill>
                  <a:srgbClr val="FF3300"/>
                </a:solidFill>
                <a:latin typeface="Arial"/>
                <a:ea typeface="Arial"/>
                <a:cs typeface="Arial"/>
                <a:sym typeface="Arial"/>
              </a:rPr>
              <a:t>")</a:t>
            </a:r>
          </a:p>
          <a:p>
            <a:pPr marL="0" marR="0" lvl="0" indent="0" algn="l" rtl="0">
              <a:spcBef>
                <a:spcPts val="0"/>
              </a:spcBef>
              <a:buClr>
                <a:schemeClr val="dk1"/>
              </a:buClr>
              <a:buSzPct val="25000"/>
              <a:buFont typeface="Arial"/>
              <a:buNone/>
            </a:pPr>
            <a:endParaRPr lang="en" sz="1800" b="1" dirty="0">
              <a:solidFill>
                <a:srgbClr val="FF3300"/>
              </a:solidFill>
            </a:endParaRPr>
          </a:p>
          <a:p>
            <a:pPr lvl="0">
              <a:buClr>
                <a:schemeClr val="dk1"/>
              </a:buClr>
              <a:buSzPct val="25000"/>
            </a:pPr>
            <a:r>
              <a:rPr lang="en" sz="1800" b="1" dirty="0" smtClean="0">
                <a:solidFill>
                  <a:srgbClr val="FF3300"/>
                </a:solidFill>
              </a:rPr>
              <a:t>hist(exam[,3],breaks=seq(100,220,by=20</a:t>
            </a:r>
            <a:r>
              <a:rPr lang="en" sz="1800" b="1" dirty="0">
                <a:solidFill>
                  <a:srgbClr val="FF3300"/>
                </a:solidFill>
              </a:rPr>
              <a:t>),</a:t>
            </a:r>
          </a:p>
          <a:p>
            <a:pPr lvl="0">
              <a:buClr>
                <a:schemeClr val="dk1"/>
              </a:buClr>
              <a:buSzPct val="25000"/>
            </a:pPr>
            <a:r>
              <a:rPr lang="en" sz="1800" b="1" dirty="0">
                <a:solidFill>
                  <a:srgbClr val="FF3300"/>
                </a:solidFill>
              </a:rPr>
              <a:t>    col="red",</a:t>
            </a:r>
          </a:p>
          <a:p>
            <a:pPr lvl="0">
              <a:buClr>
                <a:schemeClr val="dk1"/>
              </a:buClr>
              <a:buSzPct val="25000"/>
            </a:pPr>
            <a:r>
              <a:rPr lang="en" sz="1800" b="1" dirty="0">
                <a:solidFill>
                  <a:srgbClr val="FF3300"/>
                </a:solidFill>
              </a:rPr>
              <a:t>    xlab="Exam Scores", ylab="Frequency",</a:t>
            </a:r>
          </a:p>
          <a:p>
            <a:pPr lvl="0">
              <a:buClr>
                <a:schemeClr val="dk1"/>
              </a:buClr>
              <a:buSzPct val="25000"/>
            </a:pPr>
            <a:r>
              <a:rPr lang="en" sz="1800" b="1" dirty="0">
                <a:solidFill>
                  <a:srgbClr val="FF3300"/>
                </a:solidFill>
              </a:rPr>
              <a:t>    main="Exam Score Histogram")</a:t>
            </a:r>
          </a:p>
          <a:p>
            <a:pPr marL="0" marR="0" lvl="0" indent="0" algn="l" rtl="0">
              <a:spcBef>
                <a:spcPts val="0"/>
              </a:spcBef>
              <a:buClr>
                <a:schemeClr val="dk1"/>
              </a:buClr>
              <a:buSzPct val="25000"/>
              <a:buFont typeface="Arial"/>
              <a:buNone/>
            </a:pPr>
            <a:endParaRPr lang="en" sz="1800" b="1" i="0" u="none" strike="noStrike" cap="none" baseline="0" dirty="0">
              <a:solidFill>
                <a:srgbClr val="FF3300"/>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p:txBody>
      </p:sp>
      <p:sp>
        <p:nvSpPr>
          <p:cNvPr id="182" name="Shape 182"/>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
        <p:nvSpPr>
          <p:cNvPr id="2" name="TextBox 1"/>
          <p:cNvSpPr txBox="1"/>
          <p:nvPr/>
        </p:nvSpPr>
        <p:spPr>
          <a:xfrm>
            <a:off x="685800" y="6400800"/>
            <a:ext cx="5497018" cy="307777"/>
          </a:xfrm>
          <a:prstGeom prst="rect">
            <a:avLst/>
          </a:prstGeom>
          <a:noFill/>
        </p:spPr>
        <p:txBody>
          <a:bodyPr wrap="none" rtlCol="0">
            <a:spAutoFit/>
          </a:bodyPr>
          <a:lstStyle/>
          <a:p>
            <a:r>
              <a:rPr lang="en-US" dirty="0">
                <a:hlinkClick r:id="rId3"/>
              </a:rPr>
              <a:t>https://</a:t>
            </a:r>
            <a:r>
              <a:rPr lang="en-US" dirty="0" smtClean="0">
                <a:hlinkClick r:id="rId3"/>
              </a:rPr>
              <a:t>stat.ethz.ch/R-manual/R-devel/library/graphics/html/hist.html</a:t>
            </a:r>
            <a:r>
              <a:rPr lang="en-US" dirty="0" smtClean="0"/>
              <a:t> </a:t>
            </a:r>
            <a:endParaRPr lang="en-US" dirty="0"/>
          </a:p>
        </p:txBody>
      </p:sp>
    </p:spTree>
    <p:extLst>
      <p:ext uri="{BB962C8B-B14F-4D97-AF65-F5344CB8AC3E}">
        <p14:creationId xmlns:p14="http://schemas.microsoft.com/office/powerpoint/2010/main" val="2257337790"/>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90" name="Shape 190"/>
          <p:cNvSpPr txBox="1"/>
          <p:nvPr/>
        </p:nvSpPr>
        <p:spPr>
          <a:xfrm>
            <a:off x="152400" y="76200"/>
            <a:ext cx="8991600" cy="264795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rPr>
              <a:t>In class exercise #6:</a:t>
            </a:r>
          </a:p>
          <a:p>
            <a:pPr marL="0" marR="0" lvl="0" indent="0" algn="l" rtl="0">
              <a:spcBef>
                <a:spcPts val="0"/>
              </a:spcBef>
              <a:buClr>
                <a:schemeClr val="dk1"/>
              </a:buClr>
              <a:buSzPct val="25000"/>
              <a:buFont typeface="Arial"/>
              <a:buNone/>
            </a:pPr>
            <a:r>
              <a:rPr lang="en" sz="2400" b="1" i="0" u="none" strike="noStrike" cap="none" baseline="0">
                <a:solidFill>
                  <a:schemeClr val="dk1"/>
                </a:solidFill>
              </a:rPr>
              <a:t>Make a frequency histogram in R for the exam scores using bins of width 10 beginning at 120 and ending at 200. </a:t>
            </a:r>
          </a:p>
          <a:p>
            <a:pPr marL="0" marR="0" lvl="0" indent="0" algn="l" rtl="0">
              <a:spcBef>
                <a:spcPts val="0"/>
              </a:spcBef>
              <a:buNone/>
            </a:pPr>
            <a:endParaRPr sz="2400" b="0" i="0" u="none" strike="noStrike" cap="none" baseline="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rPr>
              <a:t>Answer: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pic>
        <p:nvPicPr>
          <p:cNvPr id="191" name="Shape 191"/>
          <p:cNvPicPr preferRelativeResize="0"/>
          <p:nvPr/>
        </p:nvPicPr>
        <p:blipFill>
          <a:blip r:embed="rId3">
            <a:alphaModFix/>
          </a:blip>
          <a:stretch>
            <a:fillRect/>
          </a:stretch>
        </p:blipFill>
        <p:spPr>
          <a:xfrm>
            <a:off x="1981200" y="1531937"/>
            <a:ext cx="5334000" cy="5326062"/>
          </a:xfrm>
          <a:prstGeom prst="rect">
            <a:avLst/>
          </a:prstGeom>
          <a:noFill/>
          <a:ln>
            <a:noFill/>
          </a:ln>
        </p:spPr>
      </p:pic>
      <p:sp>
        <p:nvSpPr>
          <p:cNvPr id="192" name="Shape 192"/>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2728609474"/>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152400" y="76200"/>
            <a:ext cx="8935199" cy="64068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The Empirical Cumulative Distribution Function (Page 115)</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180"/>
              </a:spcBef>
              <a:spcAft>
                <a:spcPts val="400"/>
              </a:spcAft>
              <a:buNone/>
            </a:pPr>
            <a:r>
              <a:rPr lang="en" sz="2400" b="1" i="0" u="none" strike="noStrike" cap="none" baseline="0">
                <a:solidFill>
                  <a:schemeClr val="dk1"/>
                </a:solidFill>
              </a:rPr>
              <a:t>“A </a:t>
            </a:r>
            <a:r>
              <a:rPr lang="en" sz="2400" b="1" i="1" u="none" strike="noStrike" cap="none" baseline="0">
                <a:solidFill>
                  <a:schemeClr val="dk1"/>
                </a:solidFill>
              </a:rPr>
              <a:t>cumulative distribution function</a:t>
            </a:r>
            <a:r>
              <a:rPr lang="en" sz="2400" b="1" i="0" u="none" strike="noStrike" cap="none" baseline="0">
                <a:solidFill>
                  <a:schemeClr val="dk1"/>
                </a:solidFill>
              </a:rPr>
              <a:t> (CDF) shows the probability that a point is less than a value.”</a:t>
            </a:r>
          </a:p>
          <a:p>
            <a:pPr marR="0" lvl="0" algn="l" rtl="0">
              <a:spcBef>
                <a:spcPts val="180"/>
              </a:spcBef>
              <a:spcAft>
                <a:spcPts val="400"/>
              </a:spcAft>
              <a:buNone/>
            </a:pPr>
            <a:endParaRPr sz="2400">
              <a:solidFill>
                <a:schemeClr val="dk1"/>
              </a:solidFill>
            </a:endParaRPr>
          </a:p>
          <a:p>
            <a:pPr marR="0" lvl="0" algn="l" rtl="0">
              <a:spcBef>
                <a:spcPts val="180"/>
              </a:spcBef>
              <a:spcAft>
                <a:spcPts val="400"/>
              </a:spcAft>
              <a:buNone/>
            </a:pPr>
            <a:r>
              <a:rPr lang="en" sz="2400" b="1" i="0" u="none" strike="noStrike" cap="none" baseline="0">
                <a:solidFill>
                  <a:schemeClr val="dk1"/>
                </a:solidFill>
              </a:rPr>
              <a:t>“For each observed value, an </a:t>
            </a:r>
            <a:r>
              <a:rPr lang="en" sz="2400" b="1" i="1" u="none" strike="noStrike" cap="none" baseline="0">
                <a:solidFill>
                  <a:schemeClr val="dk1"/>
                </a:solidFill>
              </a:rPr>
              <a:t>empirical cumulative distribution function</a:t>
            </a:r>
            <a:r>
              <a:rPr lang="en" sz="2400" b="1" i="0" u="none" strike="noStrike" cap="none" baseline="0">
                <a:solidFill>
                  <a:schemeClr val="dk1"/>
                </a:solidFill>
              </a:rPr>
              <a:t> (ECDF) shows the fraction of points that are less than this value.” (Page 116)</a:t>
            </a:r>
          </a:p>
          <a:p>
            <a:pPr marL="0" marR="0" lvl="0" indent="0" algn="l" rtl="0">
              <a:spcBef>
                <a:spcPts val="0"/>
              </a:spcBef>
              <a:buNone/>
            </a:pPr>
            <a:endParaRPr sz="2400" b="0" i="0" u="none" strike="noStrike" cap="none" baseline="0">
              <a:solidFill>
                <a:schemeClr val="dk1"/>
              </a:solidFill>
            </a:endParaRPr>
          </a:p>
          <a:p>
            <a:pPr marR="0" lvl="0" algn="l" rtl="0">
              <a:spcBef>
                <a:spcPts val="180"/>
              </a:spcBef>
              <a:spcAft>
                <a:spcPts val="400"/>
              </a:spcAft>
              <a:buNone/>
            </a:pPr>
            <a:r>
              <a:rPr lang="en" sz="2400" b="1" i="0" u="none" strike="noStrike" cap="none" baseline="0">
                <a:solidFill>
                  <a:schemeClr val="dk1"/>
                </a:solidFill>
              </a:rPr>
              <a:t>A plot of the ECDF is sometimes called an </a:t>
            </a:r>
            <a:r>
              <a:rPr lang="en" sz="2400" b="1" i="1" u="none" strike="noStrike" cap="none" baseline="0">
                <a:solidFill>
                  <a:schemeClr val="dk1"/>
                </a:solidFill>
              </a:rPr>
              <a:t>ogive</a:t>
            </a:r>
            <a:r>
              <a:rPr lang="en" sz="2400" b="1" i="0" u="none" strike="noStrike" cap="none" baseline="0">
                <a:solidFill>
                  <a:schemeClr val="dk1"/>
                </a:solidFill>
              </a:rPr>
              <a:t>. </a:t>
            </a:r>
          </a:p>
          <a:p>
            <a:pPr marL="0" marR="0" lvl="0" indent="0" algn="l" rtl="0">
              <a:spcBef>
                <a:spcPts val="0"/>
              </a:spcBef>
              <a:buNone/>
            </a:pPr>
            <a:endParaRPr sz="2400" b="0" i="0" u="none" strike="noStrike" cap="none" baseline="0">
              <a:solidFill>
                <a:schemeClr val="dk1"/>
              </a:solidFill>
            </a:endParaRPr>
          </a:p>
          <a:p>
            <a:pPr marR="0" lvl="0" algn="l" rtl="0">
              <a:spcBef>
                <a:spcPts val="180"/>
              </a:spcBef>
              <a:spcAft>
                <a:spcPts val="400"/>
              </a:spcAft>
              <a:buNone/>
            </a:pPr>
            <a:r>
              <a:rPr lang="en" sz="2400" b="1" i="0" u="none" strike="noStrike" cap="none" baseline="0">
                <a:solidFill>
                  <a:schemeClr val="dk1"/>
                </a:solidFill>
              </a:rPr>
              <a:t>The function “ecdf” in R is useful.  The plotting features are poorly documented in the help(ecdf) but many examples are given.</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00" name="Shape 200"/>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01" name="Shape 201"/>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2054432681"/>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09" name="Shape 209"/>
          <p:cNvSpPr txBox="1"/>
          <p:nvPr/>
        </p:nvSpPr>
        <p:spPr>
          <a:xfrm>
            <a:off x="152400" y="152400"/>
            <a:ext cx="8842499" cy="15524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rPr>
              <a:t>In class exercise #7:</a:t>
            </a:r>
          </a:p>
          <a:p>
            <a:pPr marL="0" marR="0" lvl="0" indent="0" algn="ctr" rtl="0">
              <a:spcBef>
                <a:spcPts val="0"/>
              </a:spcBef>
              <a:buClr>
                <a:schemeClr val="dk1"/>
              </a:buClr>
              <a:buFont typeface="Arial"/>
              <a:buNone/>
            </a:pPr>
            <a:endParaRPr sz="2400" b="0" i="0" u="none" strike="noStrike" cap="none" baseline="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rPr>
              <a:t>Make a plot of the ECDF for the exam scores using the function “ecdf” in R. </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10" name="Shape 210"/>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1217689569"/>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18" name="Shape 218"/>
          <p:cNvSpPr txBox="1"/>
          <p:nvPr/>
        </p:nvSpPr>
        <p:spPr>
          <a:xfrm>
            <a:off x="152400" y="76200"/>
            <a:ext cx="8991600" cy="4473574"/>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#7:</a:t>
            </a:r>
          </a:p>
          <a:p>
            <a:pPr marL="0" marR="0" lvl="0" indent="0" algn="ctr" rtl="0">
              <a:spcBef>
                <a:spcPts val="0"/>
              </a:spcBef>
              <a:buClr>
                <a:schemeClr val="dk1"/>
              </a:buClr>
              <a:buFont typeface="Arial"/>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Make a plot of the ECDF for the exam scores using the function “ecdf” in R. </a:t>
            </a:r>
          </a:p>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Answer:</a:t>
            </a:r>
          </a:p>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plot(ecdf(exam_scores[,1]),</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verticals= TRUE,</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do.p = FALSE, </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main ="ECDF for Exam Scores",</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xlab="Exam Scores",</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ylab="Cumulative Percent")</a:t>
            </a:r>
          </a:p>
        </p:txBody>
      </p:sp>
    </p:spTree>
    <p:extLst>
      <p:ext uri="{BB962C8B-B14F-4D97-AF65-F5344CB8AC3E}">
        <p14:creationId xmlns:p14="http://schemas.microsoft.com/office/powerpoint/2010/main" val="134056669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Shape 211"/>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pic>
        <p:nvPicPr>
          <p:cNvPr id="212" name="Shape 212"/>
          <p:cNvPicPr preferRelativeResize="0"/>
          <p:nvPr/>
        </p:nvPicPr>
        <p:blipFill>
          <a:blip r:embed="rId3">
            <a:alphaModFix/>
          </a:blip>
          <a:stretch>
            <a:fillRect/>
          </a:stretch>
        </p:blipFill>
        <p:spPr>
          <a:xfrm>
            <a:off x="1219200" y="1066800"/>
            <a:ext cx="6705599" cy="4648199"/>
          </a:xfrm>
          <a:prstGeom prst="rect">
            <a:avLst/>
          </a:prstGeom>
          <a:noFill/>
          <a:ln>
            <a:noFill/>
          </a:ln>
        </p:spPr>
      </p:pic>
      <p:sp>
        <p:nvSpPr>
          <p:cNvPr id="213" name="Shape 213"/>
          <p:cNvSpPr txBox="1"/>
          <p:nvPr/>
        </p:nvSpPr>
        <p:spPr>
          <a:xfrm>
            <a:off x="0" y="76200"/>
            <a:ext cx="9144000" cy="1570036"/>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Downloading R for Windows:</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1" indent="0" algn="l" rtl="0">
              <a:spcBef>
                <a:spcPts val="280"/>
              </a:spcBef>
              <a:spcAft>
                <a:spcPts val="400"/>
              </a:spcAft>
              <a:buClr>
                <a:schemeClr val="dk1"/>
              </a:buClr>
              <a:buSzPct val="25000"/>
              <a:buFont typeface="Times New Roman"/>
              <a:buNone/>
            </a:pPr>
            <a:r>
              <a:rPr lang="en" sz="2800" b="1" i="0" u="sng" strike="noStrike" cap="none" baseline="0">
                <a:solidFill>
                  <a:srgbClr val="111BA3"/>
                </a:solidFill>
                <a:latin typeface="Times New Roman"/>
                <a:ea typeface="Times New Roman"/>
                <a:cs typeface="Times New Roman"/>
                <a:sym typeface="Times New Roman"/>
              </a:rPr>
              <a:t>  </a:t>
            </a:r>
          </a:p>
        </p:txBody>
      </p:sp>
      <p:sp>
        <p:nvSpPr>
          <p:cNvPr id="214" name="Shape 214"/>
          <p:cNvSpPr/>
          <p:nvPr/>
        </p:nvSpPr>
        <p:spPr>
          <a:xfrm>
            <a:off x="3124200" y="3910012"/>
            <a:ext cx="2057400" cy="228600"/>
          </a:xfrm>
          <a:prstGeom prst="ellipse">
            <a:avLst/>
          </a:prstGeom>
          <a:noFill/>
          <a:ln w="25400" cap="rnd">
            <a:solidFill>
              <a:srgbClr val="FF33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215" name="Shape 215"/>
          <p:cNvSpPr txBox="1">
            <a:spLocks noGrp="1"/>
          </p:cNvSpPr>
          <p:nvPr>
            <p:ph type="sldNum" idx="12"/>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26" name="Shape 226"/>
          <p:cNvSpPr txBox="1"/>
          <p:nvPr/>
        </p:nvSpPr>
        <p:spPr>
          <a:xfrm>
            <a:off x="152400" y="76200"/>
            <a:ext cx="8991600" cy="2282825"/>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#7:</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Make a plot of the ECDF for the exam scores using the function “ecdf” in R. </a:t>
            </a:r>
          </a:p>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Answer: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pic>
        <p:nvPicPr>
          <p:cNvPr id="227" name="Shape 227"/>
          <p:cNvPicPr preferRelativeResize="0"/>
          <p:nvPr/>
        </p:nvPicPr>
        <p:blipFill>
          <a:blip r:embed="rId3">
            <a:alphaModFix/>
          </a:blip>
          <a:stretch>
            <a:fillRect/>
          </a:stretch>
        </p:blipFill>
        <p:spPr>
          <a:xfrm>
            <a:off x="1736725" y="1066800"/>
            <a:ext cx="5668962" cy="5661024"/>
          </a:xfrm>
          <a:prstGeom prst="rect">
            <a:avLst/>
          </a:prstGeom>
          <a:noFill/>
          <a:ln>
            <a:noFill/>
          </a:ln>
        </p:spPr>
      </p:pic>
      <p:sp>
        <p:nvSpPr>
          <p:cNvPr id="228" name="Shape 228"/>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4222118592"/>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p:nvPr/>
        </p:nvSpPr>
        <p:spPr>
          <a:xfrm>
            <a:off x="0" y="0"/>
            <a:ext cx="9144000" cy="6770687"/>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Comparing Multiple Distributions</a:t>
            </a:r>
          </a:p>
          <a:p>
            <a:pPr marR="0" lvl="0" algn="l" rtl="0">
              <a:spcBef>
                <a:spcPts val="180"/>
              </a:spcBef>
              <a:spcAft>
                <a:spcPts val="400"/>
              </a:spcAft>
              <a:buNone/>
            </a:pPr>
            <a:r>
              <a:rPr lang="en" sz="2400" b="1" i="0" u="none" strike="noStrike" cap="none" baseline="0" dirty="0">
                <a:solidFill>
                  <a:schemeClr val="dk1"/>
                </a:solidFill>
              </a:rPr>
              <a:t>If there is a second exam also scored out of 200 points,  how will I compare the distribution of these scores to the previous exam scores?</a:t>
            </a:r>
          </a:p>
          <a:p>
            <a:pPr marL="0" marR="0" lvl="0" indent="0" algn="l" rtl="0">
              <a:spcBef>
                <a:spcPts val="1100"/>
              </a:spcBef>
              <a:buClr>
                <a:schemeClr val="dk1"/>
              </a:buClr>
              <a:buSzPct val="25000"/>
              <a:buFont typeface="Times New Roman"/>
              <a:buNone/>
            </a:pPr>
            <a:r>
              <a:rPr lang="en" sz="2400" b="1" i="0" u="none" strike="noStrike" cap="none" baseline="0" dirty="0">
                <a:solidFill>
                  <a:schemeClr val="dk1"/>
                </a:solidFill>
              </a:rPr>
              <a:t>	187	143	180	100	180</a:t>
            </a:r>
          </a:p>
          <a:p>
            <a:pPr marL="0" marR="0" lvl="0" indent="0" algn="l" rtl="0">
              <a:spcBef>
                <a:spcPts val="1100"/>
              </a:spcBef>
              <a:buClr>
                <a:schemeClr val="dk1"/>
              </a:buClr>
              <a:buSzPct val="25000"/>
              <a:buFont typeface="Times New Roman"/>
              <a:buNone/>
            </a:pPr>
            <a:r>
              <a:rPr lang="en" sz="2400" b="1" i="0" u="none" strike="noStrike" cap="none" baseline="0" dirty="0">
                <a:solidFill>
                  <a:schemeClr val="dk1"/>
                </a:solidFill>
              </a:rPr>
              <a:t>	159	162	146	159     173</a:t>
            </a:r>
          </a:p>
          <a:p>
            <a:pPr marL="0" marR="0" lvl="0" indent="0" algn="l" rtl="0">
              <a:spcBef>
                <a:spcPts val="1100"/>
              </a:spcBef>
              <a:buClr>
                <a:schemeClr val="dk1"/>
              </a:buClr>
              <a:buSzPct val="25000"/>
              <a:buFont typeface="Times New Roman"/>
              <a:buNone/>
            </a:pPr>
            <a:r>
              <a:rPr lang="en" sz="2400" b="1" i="0" u="none" strike="noStrike" cap="none" baseline="0" dirty="0">
                <a:solidFill>
                  <a:schemeClr val="dk1"/>
                </a:solidFill>
              </a:rPr>
              <a:t>	151	165	184	170     176</a:t>
            </a:r>
          </a:p>
          <a:p>
            <a:pPr marL="0" marR="0" lvl="0" indent="0" algn="l" rtl="0">
              <a:spcBef>
                <a:spcPts val="1100"/>
              </a:spcBef>
              <a:buClr>
                <a:schemeClr val="dk1"/>
              </a:buClr>
              <a:buSzPct val="25000"/>
              <a:buFont typeface="Times New Roman"/>
              <a:buNone/>
            </a:pPr>
            <a:r>
              <a:rPr lang="en" sz="2400" b="1" i="0" u="none" strike="noStrike" cap="none" baseline="0" dirty="0">
                <a:solidFill>
                  <a:schemeClr val="dk1"/>
                </a:solidFill>
              </a:rPr>
              <a:t>	163	185	175	171     163</a:t>
            </a:r>
          </a:p>
          <a:p>
            <a:pPr marL="0" marR="0" lvl="0" indent="0" algn="l" rtl="0">
              <a:spcBef>
                <a:spcPts val="1100"/>
              </a:spcBef>
              <a:buClr>
                <a:schemeClr val="dk1"/>
              </a:buClr>
              <a:buSzPct val="25000"/>
              <a:buFont typeface="Times New Roman"/>
              <a:buNone/>
            </a:pPr>
            <a:r>
              <a:rPr lang="en" sz="2400" b="1" i="0" u="none" strike="noStrike" cap="none" baseline="0" dirty="0">
                <a:solidFill>
                  <a:schemeClr val="dk1"/>
                </a:solidFill>
              </a:rPr>
              <a:t>	170	102	184	181	145	</a:t>
            </a:r>
          </a:p>
          <a:p>
            <a:pPr marL="0" marR="0" lvl="0" indent="0" algn="l" rtl="0">
              <a:spcBef>
                <a:spcPts val="1100"/>
              </a:spcBef>
              <a:buClr>
                <a:schemeClr val="dk1"/>
              </a:buClr>
              <a:buSzPct val="25000"/>
              <a:buFont typeface="Times New Roman"/>
              <a:buNone/>
            </a:pPr>
            <a:r>
              <a:rPr lang="en" sz="2400" b="1" i="0" u="none" strike="noStrike" cap="none" baseline="0" dirty="0">
                <a:solidFill>
                  <a:schemeClr val="dk1"/>
                </a:solidFill>
              </a:rPr>
              <a:t>	154	110     165	140	153	</a:t>
            </a:r>
          </a:p>
          <a:p>
            <a:pPr marL="0" marR="0" lvl="0" indent="0" algn="l" rtl="0">
              <a:spcBef>
                <a:spcPts val="1100"/>
              </a:spcBef>
              <a:buClr>
                <a:schemeClr val="dk1"/>
              </a:buClr>
              <a:buSzPct val="25000"/>
              <a:buFont typeface="Times New Roman"/>
              <a:buNone/>
            </a:pPr>
            <a:r>
              <a:rPr lang="en" sz="2400" b="1" i="0" u="none" strike="noStrike" cap="none" baseline="0" dirty="0">
                <a:solidFill>
                  <a:schemeClr val="dk1"/>
                </a:solidFill>
              </a:rPr>
              <a:t>	182	154     150	152	185	</a:t>
            </a:r>
          </a:p>
          <a:p>
            <a:pPr marL="0" marR="0" lvl="0" indent="0" algn="l" rtl="0">
              <a:spcBef>
                <a:spcPts val="1100"/>
              </a:spcBef>
              <a:buClr>
                <a:schemeClr val="dk1"/>
              </a:buClr>
              <a:buSzPct val="25000"/>
              <a:buFont typeface="Times New Roman"/>
              <a:buNone/>
            </a:pPr>
            <a:r>
              <a:rPr lang="en" sz="2400" b="1" i="0" u="none" strike="noStrike" cap="none" baseline="0" dirty="0">
                <a:solidFill>
                  <a:schemeClr val="dk1"/>
                </a:solidFill>
              </a:rPr>
              <a:t>	140	132</a:t>
            </a:r>
          </a:p>
          <a:p>
            <a:pPr marL="0" marR="0" lvl="0" indent="0" algn="l" rtl="0">
              <a:spcBef>
                <a:spcPts val="0"/>
              </a:spcBef>
              <a:buNone/>
            </a:pPr>
            <a:endParaRPr sz="2400" b="0" i="0" u="none" strike="noStrike" cap="none" baseline="0" dirty="0">
              <a:solidFill>
                <a:schemeClr val="dk1"/>
              </a:solidFill>
            </a:endParaRPr>
          </a:p>
          <a:p>
            <a:pPr marR="0" lvl="0" algn="l" rtl="0">
              <a:spcBef>
                <a:spcPts val="180"/>
              </a:spcBef>
              <a:spcAft>
                <a:spcPts val="400"/>
              </a:spcAft>
              <a:buNone/>
            </a:pPr>
            <a:r>
              <a:rPr lang="en" sz="2400" b="1" i="0" u="none" strike="noStrike" cap="none" baseline="0" dirty="0">
                <a:solidFill>
                  <a:schemeClr val="dk1"/>
                </a:solidFill>
              </a:rPr>
              <a:t>Note, this data is </a:t>
            </a:r>
            <a:r>
              <a:rPr lang="en" sz="2400" b="1" i="0" u="none" strike="noStrike" cap="none" baseline="0" dirty="0" smtClean="0">
                <a:solidFill>
                  <a:schemeClr val="dk1"/>
                </a:solidFill>
              </a:rPr>
              <a:t>at</a:t>
            </a:r>
            <a:endParaRPr lang="en" sz="1800" b="1" i="0" u="none" strike="noStrike" cap="none" baseline="0" dirty="0">
              <a:solidFill>
                <a:schemeClr val="dk1"/>
              </a:solidFill>
            </a:endParaRPr>
          </a:p>
        </p:txBody>
      </p:sp>
      <p:sp>
        <p:nvSpPr>
          <p:cNvPr id="245" name="Shape 245"/>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46" name="Shape 246"/>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1978372194"/>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54" name="Shape 254"/>
          <p:cNvSpPr txBox="1"/>
          <p:nvPr/>
        </p:nvSpPr>
        <p:spPr>
          <a:xfrm>
            <a:off x="0" y="0"/>
            <a:ext cx="9144000" cy="4251324"/>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Comparing Multiple Distributions</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spcBef>
                <a:spcPts val="180"/>
              </a:spcBef>
              <a:spcAft>
                <a:spcPts val="400"/>
              </a:spcAft>
              <a:buNone/>
            </a:pPr>
            <a:r>
              <a:rPr lang="en" sz="2400" b="1" i="0" u="none" strike="noStrike" cap="none" baseline="0">
                <a:solidFill>
                  <a:schemeClr val="dk1"/>
                </a:solidFill>
              </a:rPr>
              <a:t>Histograms can be used, but only if they are relative frequency histograms.</a:t>
            </a:r>
          </a:p>
          <a:p>
            <a:pPr marL="0" marR="0" lvl="0" indent="0" algn="l" rtl="0">
              <a:spcBef>
                <a:spcPts val="0"/>
              </a:spcBef>
              <a:buNone/>
            </a:pPr>
            <a:endParaRPr sz="2400" b="0" i="0" u="none" strike="noStrike" cap="none" baseline="0">
              <a:solidFill>
                <a:schemeClr val="dk1"/>
              </a:solidFill>
            </a:endParaRPr>
          </a:p>
          <a:p>
            <a:pPr marR="0" lvl="0" algn="l" rtl="0">
              <a:spcBef>
                <a:spcPts val="180"/>
              </a:spcBef>
              <a:spcAft>
                <a:spcPts val="400"/>
              </a:spcAft>
              <a:buNone/>
            </a:pPr>
            <a:r>
              <a:rPr lang="en" sz="2400" b="1" i="0" u="none" strike="noStrike" cap="none" baseline="0">
                <a:solidFill>
                  <a:schemeClr val="dk1"/>
                </a:solidFill>
              </a:rPr>
              <a:t>Plots of the ECDF are often even more useful, since they can compare all the percentiles simultaneously.  These can also use different color/type lines for each group with a legend.</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55" name="Shape 255"/>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4158168603"/>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95" name="Shape 295"/>
          <p:cNvSpPr txBox="1"/>
          <p:nvPr/>
        </p:nvSpPr>
        <p:spPr>
          <a:xfrm>
            <a:off x="228600" y="152400"/>
            <a:ext cx="8756400" cy="16676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rPr>
              <a:t>In class exercise #9:</a:t>
            </a:r>
          </a:p>
          <a:p>
            <a:pPr marL="0" marR="0" lvl="0" indent="0" algn="l" rtl="0">
              <a:spcBef>
                <a:spcPts val="0"/>
              </a:spcBef>
              <a:buClr>
                <a:schemeClr val="dk1"/>
              </a:buClr>
              <a:buFont typeface="Arial"/>
              <a:buNone/>
            </a:pPr>
            <a:endParaRPr sz="2400" b="0" i="0" u="none" strike="noStrike" cap="none" baseline="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rPr>
              <a:t>Plot the ECDF for both the first and second exams on the same graph.  Provide a legend.</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74592400"/>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303" name="Shape 303"/>
          <p:cNvSpPr txBox="1"/>
          <p:nvPr/>
        </p:nvSpPr>
        <p:spPr>
          <a:xfrm>
            <a:off x="152400" y="152400"/>
            <a:ext cx="8830799" cy="57236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dirty="0">
                <a:solidFill>
                  <a:schemeClr val="dk1"/>
                </a:solidFill>
              </a:rPr>
              <a:t>In class exercise #9:</a:t>
            </a:r>
          </a:p>
          <a:p>
            <a:pPr marL="0" marR="0" lvl="0" indent="0" algn="l" rtl="0">
              <a:spcBef>
                <a:spcPts val="0"/>
              </a:spcBef>
              <a:buClr>
                <a:schemeClr val="dk1"/>
              </a:buClr>
              <a:buSzPct val="25000"/>
              <a:buFont typeface="Arial"/>
              <a:buNone/>
            </a:pPr>
            <a:r>
              <a:rPr lang="en" sz="2400" b="1" i="0" u="none" strike="noStrike" cap="none" baseline="0" dirty="0">
                <a:solidFill>
                  <a:schemeClr val="dk1"/>
                </a:solidFill>
              </a:rPr>
              <a:t>Plot the ECDF for both the first and second exams on the same graph.  Provide a legend.</a:t>
            </a:r>
          </a:p>
          <a:p>
            <a:pPr marL="0" marR="0" lvl="0" indent="0" algn="l" rtl="0">
              <a:spcBef>
                <a:spcPts val="0"/>
              </a:spcBef>
              <a:buNone/>
            </a:pPr>
            <a:endParaRPr sz="2400" b="0" i="0" u="none" strike="noStrike" cap="none" baseline="0" dirty="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dirty="0">
                <a:solidFill>
                  <a:schemeClr val="dk1"/>
                </a:solidFill>
              </a:rPr>
              <a:t>Answer</a:t>
            </a:r>
            <a:r>
              <a:rPr lang="en" sz="2400" b="1" i="0" u="none" strike="noStrike" cap="none" baseline="0" dirty="0" smtClean="0">
                <a:solidFill>
                  <a:schemeClr val="dk1"/>
                </a:solidFill>
              </a:rPr>
              <a:t>:</a:t>
            </a: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&gt; plot(ecdf(exam_scores[,1]),</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  verticals= TRUE,do.p = FALSE, </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  main ="ECDF for Exam Scores",</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  xlab="Exam Scores",</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  ylab="Cumulative Percent",</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  xlim=c(100,200))</a:t>
            </a: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&gt; lines(ecdf(more_exam_scores[,1]),</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  verticals= TRUE,do.p = FALSE,</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  col.h="red",col.v="red",lwd=4)</a:t>
            </a: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&gt; legend(110,.6,c("Exam 1","Exam 2"),</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  col=c("black","red"),lwd=c(1,4))</a:t>
            </a:r>
          </a:p>
        </p:txBody>
      </p:sp>
      <p:sp>
        <p:nvSpPr>
          <p:cNvPr id="304" name="Shape 304"/>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3661348346"/>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312" name="Shape 312"/>
          <p:cNvSpPr txBox="1"/>
          <p:nvPr/>
        </p:nvSpPr>
        <p:spPr>
          <a:xfrm>
            <a:off x="152400" y="76200"/>
            <a:ext cx="8830799" cy="21621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#9:</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Plot the ECDF for both the first and second exams on the same graph.  Provide a legend.</a:t>
            </a:r>
          </a:p>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Answer: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pic>
        <p:nvPicPr>
          <p:cNvPr id="313" name="Shape 313"/>
          <p:cNvPicPr preferRelativeResize="0"/>
          <p:nvPr/>
        </p:nvPicPr>
        <p:blipFill>
          <a:blip r:embed="rId3">
            <a:alphaModFix/>
          </a:blip>
          <a:stretch>
            <a:fillRect/>
          </a:stretch>
        </p:blipFill>
        <p:spPr>
          <a:xfrm>
            <a:off x="1812925" y="1120775"/>
            <a:ext cx="5668962" cy="5661024"/>
          </a:xfrm>
          <a:prstGeom prst="rect">
            <a:avLst/>
          </a:prstGeom>
          <a:noFill/>
          <a:ln>
            <a:noFill/>
          </a:ln>
        </p:spPr>
      </p:pic>
    </p:spTree>
    <p:extLst>
      <p:ext uri="{BB962C8B-B14F-4D97-AF65-F5344CB8AC3E}">
        <p14:creationId xmlns:p14="http://schemas.microsoft.com/office/powerpoint/2010/main" val="3358760774"/>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321" name="Shape 321"/>
          <p:cNvSpPr txBox="1"/>
          <p:nvPr/>
        </p:nvSpPr>
        <p:spPr>
          <a:xfrm>
            <a:off x="152400" y="152400"/>
            <a:ext cx="8830799" cy="20400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#10:</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Based on the plot of the ECDF for both the first and second exams from the previous exercise, which exam has lower scores in general?  How can you tell from the plot?</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322" name="Shape 322"/>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2666488300"/>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p:nvPr/>
        </p:nvSpPr>
        <p:spPr>
          <a:xfrm>
            <a:off x="228600" y="143550"/>
            <a:ext cx="8245500" cy="65474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Visualizing Paired Numeric Data</a:t>
            </a: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R="0" lvl="0" algn="l" rtl="0">
              <a:spcBef>
                <a:spcPts val="180"/>
              </a:spcBef>
              <a:spcAft>
                <a:spcPts val="400"/>
              </a:spcAft>
              <a:buNone/>
            </a:pPr>
            <a:r>
              <a:rPr lang="en" sz="1800" b="1" dirty="0">
                <a:solidFill>
                  <a:schemeClr val="dk1"/>
                </a:solidFill>
              </a:rPr>
              <a:t>T</a:t>
            </a:r>
            <a:r>
              <a:rPr lang="en" sz="1800" b="1" i="0" u="none" strike="noStrike" cap="none" baseline="0" dirty="0">
                <a:solidFill>
                  <a:schemeClr val="dk1"/>
                </a:solidFill>
                <a:latin typeface="Arial"/>
                <a:ea typeface="Arial"/>
                <a:cs typeface="Arial"/>
                <a:sym typeface="Arial"/>
              </a:rPr>
              <a:t>he data at</a:t>
            </a:r>
          </a:p>
          <a:p>
            <a:pPr lvl="0">
              <a:spcBef>
                <a:spcPts val="180"/>
              </a:spcBef>
              <a:spcAft>
                <a:spcPts val="400"/>
              </a:spcAft>
              <a:buClr>
                <a:schemeClr val="dk1"/>
              </a:buClr>
              <a:buSzPct val="25000"/>
            </a:pPr>
            <a:r>
              <a:rPr lang="en-US" sz="1800" b="1" dirty="0">
                <a:solidFill>
                  <a:schemeClr val="accent2"/>
                </a:solidFill>
                <a:latin typeface="Times New Roman"/>
                <a:ea typeface="Times New Roman"/>
                <a:cs typeface="Times New Roman"/>
                <a:sym typeface="Times New Roman"/>
                <a:hlinkClick r:id="rId3"/>
              </a:rPr>
              <a:t>http://www2.cs.uh.edu/~ceick/UDM/</a:t>
            </a:r>
            <a:r>
              <a:rPr lang="en" sz="1800" b="1" i="0" strike="noStrike" cap="none" dirty="0" smtClean="0">
                <a:solidFill>
                  <a:schemeClr val="accent2"/>
                </a:solidFill>
                <a:sym typeface="Arial"/>
                <a:hlinkClick r:id="rId3"/>
              </a:rPr>
              <a:t>/exams_and_names.csv</a:t>
            </a:r>
            <a:r>
              <a:rPr lang="en" sz="1800" b="1" i="0" strike="noStrike" cap="none" dirty="0" smtClean="0">
                <a:solidFill>
                  <a:schemeClr val="accent2"/>
                </a:solidFill>
                <a:sym typeface="Arial"/>
              </a:rPr>
              <a:t> </a:t>
            </a:r>
            <a:endParaRPr lang="en" sz="1800" b="1" i="0" strike="noStrike" cap="none" dirty="0">
              <a:solidFill>
                <a:schemeClr val="accent2"/>
              </a:solidFill>
              <a:sym typeface="Arial"/>
            </a:endParaRPr>
          </a:p>
          <a:p>
            <a:pPr marL="0" marR="0" lvl="0" indent="0" algn="l" rtl="0">
              <a:spcBef>
                <a:spcPts val="180"/>
              </a:spcBef>
              <a:spcAft>
                <a:spcPts val="400"/>
              </a:spcAft>
              <a:buClr>
                <a:schemeClr val="dk1"/>
              </a:buClr>
              <a:buSzPct val="25000"/>
              <a:buFont typeface="Arial"/>
              <a:buNone/>
            </a:pPr>
            <a:r>
              <a:rPr lang="en" sz="1800" b="1" i="0" u="none" strike="noStrike" cap="none" baseline="0" dirty="0">
                <a:solidFill>
                  <a:schemeClr val="dk1"/>
                </a:solidFill>
                <a:latin typeface="Arial"/>
                <a:ea typeface="Arial"/>
                <a:cs typeface="Arial"/>
                <a:sym typeface="Arial"/>
              </a:rPr>
              <a:t>contains the same exam scores along with an identifier of the student. </a:t>
            </a:r>
          </a:p>
          <a:p>
            <a:pPr marL="0" marR="0" lvl="0" indent="0" algn="l" rtl="0">
              <a:spcBef>
                <a:spcPts val="180"/>
              </a:spcBef>
              <a:spcAft>
                <a:spcPts val="40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R="0" lvl="0" algn="l" rtl="0">
              <a:spcBef>
                <a:spcPts val="180"/>
              </a:spcBef>
              <a:spcAft>
                <a:spcPts val="400"/>
              </a:spcAft>
              <a:buNone/>
            </a:pPr>
            <a:r>
              <a:rPr lang="en" sz="1800" b="1" i="0" u="none" strike="noStrike" cap="none" baseline="0" dirty="0">
                <a:solidFill>
                  <a:schemeClr val="dk1"/>
                </a:solidFill>
                <a:latin typeface="Arial"/>
                <a:ea typeface="Arial"/>
                <a:cs typeface="Arial"/>
                <a:sym typeface="Arial"/>
              </a:rPr>
              <a:t>For visualizing paired numeric data, scatter plots are extremely useful.  Use plot() in R. </a:t>
            </a:r>
          </a:p>
          <a:p>
            <a:pPr marL="0" marR="0" lvl="0" indent="0" algn="l" rtl="0">
              <a:spcBef>
                <a:spcPts val="0"/>
              </a:spcBef>
              <a:buNone/>
            </a:pPr>
            <a:endParaRPr sz="1800" dirty="0">
              <a:solidFill>
                <a:schemeClr val="dk1"/>
              </a:solidFill>
            </a:endParaRPr>
          </a:p>
          <a:p>
            <a:pPr marL="0" marR="0" lvl="0" indent="0" algn="l" rtl="0">
              <a:spcBef>
                <a:spcPts val="0"/>
              </a:spcBef>
              <a:buNone/>
            </a:pPr>
            <a:endParaRPr sz="1800" dirty="0">
              <a:solidFill>
                <a:schemeClr val="dk1"/>
              </a:solidFill>
            </a:endParaRPr>
          </a:p>
          <a:p>
            <a:pPr marL="0" marR="0" lvl="0" indent="0" algn="l" rtl="0">
              <a:spcBef>
                <a:spcPts val="0"/>
              </a:spcBef>
              <a:buSzPct val="25000"/>
              <a:buNone/>
            </a:pPr>
            <a:r>
              <a:rPr lang="en" sz="1800" i="1" dirty="0">
                <a:solidFill>
                  <a:schemeClr val="dk1"/>
                </a:solidFill>
              </a:rPr>
              <a:t>Hint:</a:t>
            </a:r>
          </a:p>
          <a:p>
            <a:pPr marR="0" lvl="0" algn="l" rtl="0">
              <a:spcBef>
                <a:spcPts val="180"/>
              </a:spcBef>
              <a:spcAft>
                <a:spcPts val="400"/>
              </a:spcAft>
              <a:buNone/>
            </a:pPr>
            <a:r>
              <a:rPr lang="en" sz="1800" b="1" i="0" u="none" strike="noStrike" cap="none" baseline="0" dirty="0">
                <a:solidFill>
                  <a:schemeClr val="dk1"/>
                </a:solidFill>
                <a:latin typeface="Arial"/>
                <a:ea typeface="Arial"/>
                <a:cs typeface="Arial"/>
                <a:sym typeface="Arial"/>
              </a:rPr>
              <a:t>When the data set has two or more numeric attributes, examining scatter plots of all possible pairs is often useful.  The function pairs() in R does this for you.  The book calls this a </a:t>
            </a:r>
            <a:r>
              <a:rPr lang="en" sz="1800" b="1" i="1" u="none" strike="noStrike" cap="none" baseline="0" dirty="0">
                <a:solidFill>
                  <a:schemeClr val="dk1"/>
                </a:solidFill>
                <a:latin typeface="Arial"/>
                <a:ea typeface="Arial"/>
                <a:cs typeface="Arial"/>
                <a:sym typeface="Arial"/>
              </a:rPr>
              <a:t>scatter plot matrix</a:t>
            </a:r>
            <a:r>
              <a:rPr lang="en" sz="1800" b="1" i="0" u="none" strike="noStrike" cap="none" baseline="0" dirty="0">
                <a:solidFill>
                  <a:schemeClr val="dk1"/>
                </a:solidFill>
                <a:latin typeface="Arial"/>
                <a:ea typeface="Arial"/>
                <a:cs typeface="Arial"/>
                <a:sym typeface="Arial"/>
              </a:rPr>
              <a:t> (Page 116). </a:t>
            </a:r>
          </a:p>
        </p:txBody>
      </p:sp>
    </p:spTree>
    <p:extLst>
      <p:ext uri="{BB962C8B-B14F-4D97-AF65-F5344CB8AC3E}">
        <p14:creationId xmlns:p14="http://schemas.microsoft.com/office/powerpoint/2010/main" val="1956390619"/>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p:nvPr/>
        </p:nvSpPr>
        <p:spPr>
          <a:xfrm>
            <a:off x="228600" y="76200"/>
            <a:ext cx="8665499" cy="36347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dirty="0">
                <a:solidFill>
                  <a:schemeClr val="dk1"/>
                </a:solidFill>
                <a:latin typeface="Arial"/>
                <a:ea typeface="Arial"/>
                <a:cs typeface="Arial"/>
                <a:sym typeface="Arial"/>
              </a:rPr>
              <a:t>In class exercise #11:</a:t>
            </a:r>
          </a:p>
          <a:p>
            <a:pPr>
              <a:buClr>
                <a:schemeClr val="dk1"/>
              </a:buClr>
              <a:buSzPct val="25000"/>
            </a:pPr>
            <a:r>
              <a:rPr lang="en" sz="2400" b="1" i="0" u="none" strike="noStrike" cap="none" baseline="0" dirty="0">
                <a:solidFill>
                  <a:schemeClr val="dk1"/>
                </a:solidFill>
                <a:latin typeface="Arial"/>
                <a:ea typeface="Arial"/>
                <a:cs typeface="Arial"/>
                <a:sym typeface="Arial"/>
              </a:rPr>
              <a:t>Use R to make a scatter plot of the exam scores at</a:t>
            </a:r>
            <a:br>
              <a:rPr lang="en" sz="2400" b="1" i="0" u="none" strike="noStrike" cap="none" baseline="0" dirty="0">
                <a:solidFill>
                  <a:schemeClr val="dk1"/>
                </a:solidFill>
                <a:latin typeface="Arial"/>
                <a:ea typeface="Arial"/>
                <a:cs typeface="Arial"/>
                <a:sym typeface="Arial"/>
              </a:rPr>
            </a:br>
            <a:r>
              <a:rPr lang="en-US" sz="1800" b="1" dirty="0">
                <a:solidFill>
                  <a:schemeClr val="accent2"/>
                </a:solidFill>
                <a:latin typeface="Times New Roman"/>
                <a:ea typeface="Times New Roman"/>
                <a:cs typeface="Times New Roman"/>
                <a:sym typeface="Times New Roman"/>
                <a:hlinkClick r:id="rId3"/>
              </a:rPr>
              <a:t>http://www2.cs.uh.edu/~ceick/UDM/</a:t>
            </a:r>
            <a:r>
              <a:rPr lang="en" sz="1800" b="1" dirty="0">
                <a:solidFill>
                  <a:schemeClr val="accent2"/>
                </a:solidFill>
                <a:hlinkClick r:id="rId3"/>
              </a:rPr>
              <a:t>/exams_and_names.csv</a:t>
            </a:r>
            <a:r>
              <a:rPr lang="en" sz="1800" b="1" dirty="0">
                <a:solidFill>
                  <a:schemeClr val="accent2"/>
                </a:solidFill>
              </a:rPr>
              <a:t> </a:t>
            </a:r>
            <a:endParaRPr lang="en" sz="1800" b="1" dirty="0" smtClean="0">
              <a:solidFill>
                <a:schemeClr val="accent2"/>
              </a:solidFill>
            </a:endParaRPr>
          </a:p>
          <a:p>
            <a:pPr>
              <a:buClr>
                <a:schemeClr val="dk1"/>
              </a:buClr>
              <a:buSzPct val="25000"/>
            </a:pPr>
            <a:endParaRPr lang="en" sz="1800" b="1" dirty="0">
              <a:solidFill>
                <a:schemeClr val="accent2"/>
              </a:solidFill>
            </a:endParaRPr>
          </a:p>
          <a:p>
            <a:pPr marL="0" marR="0" lvl="0" indent="0" algn="l" rtl="0">
              <a:spcBef>
                <a:spcPts val="0"/>
              </a:spcBef>
              <a:buClr>
                <a:schemeClr val="dk1"/>
              </a:buClr>
              <a:buSzPct val="25000"/>
              <a:buFont typeface="Arial"/>
              <a:buNone/>
            </a:pPr>
            <a:endParaRPr lang="en" sz="1800" b="1" i="0" u="none" strike="noStrike" cap="none" baseline="0" dirty="0">
              <a:solidFill>
                <a:srgbClr val="111BA3"/>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with the first exam on the x-axis and the second exam on the y-axis.   Scale the x-axis and y-axis both from 100 to 200.   Add the diagonal line (y=x) to the plot.  What does this plot reveal?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3831682"/>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p:nvPr/>
        </p:nvSpPr>
        <p:spPr>
          <a:xfrm>
            <a:off x="76200" y="76200"/>
            <a:ext cx="8920799" cy="67866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dirty="0">
                <a:solidFill>
                  <a:schemeClr val="dk1"/>
                </a:solidFill>
                <a:latin typeface="Arial"/>
                <a:ea typeface="Arial"/>
                <a:cs typeface="Arial"/>
                <a:sym typeface="Arial"/>
              </a:rPr>
              <a:t>In class exercise #11:</a:t>
            </a:r>
          </a:p>
          <a:p>
            <a:pPr marL="0" marR="0" lvl="0" indent="0" algn="l" rtl="0">
              <a:spcBef>
                <a:spcPts val="0"/>
              </a:spcBef>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Use R to make a scatter plot of the exam scores at </a:t>
            </a:r>
          </a:p>
          <a:p>
            <a:pPr marL="0" marR="0" lvl="0" indent="0" algn="l" rtl="0">
              <a:spcBef>
                <a:spcPts val="0"/>
              </a:spcBef>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with </a:t>
            </a:r>
            <a:r>
              <a:rPr lang="en" sz="2400" b="1" i="0" u="none" strike="noStrike" cap="none" baseline="0" dirty="0">
                <a:solidFill>
                  <a:schemeClr val="dk1"/>
                </a:solidFill>
                <a:latin typeface="Arial"/>
                <a:ea typeface="Arial"/>
                <a:cs typeface="Arial"/>
                <a:sym typeface="Arial"/>
              </a:rPr>
              <a:t>the first exam on the x-axis and the second exam on the y-axis.   Scale the x-axis and y-axis both from 100 to 200.   Add the diagonal line (y=x) to the plot.  What does this plot reveal?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Answer:</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data&lt;-read.csv("exams_and_names.csv")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plot(data$Exam.1,data$Exam.2,</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xlim=c(100,200),ylim=c(100,200),pch=19,</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main="Exam Scores",xlab="Exam 1",ylab="Exam 2")</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abline(c(0,1))</a:t>
            </a: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8109850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Shape 222"/>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23" name="Shape 223"/>
          <p:cNvSpPr txBox="1"/>
          <p:nvPr/>
        </p:nvSpPr>
        <p:spPr>
          <a:xfrm>
            <a:off x="0" y="76200"/>
            <a:ext cx="9144000" cy="1570036"/>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Downloading R for Windows:</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1" indent="0" algn="l" rtl="0">
              <a:spcBef>
                <a:spcPts val="280"/>
              </a:spcBef>
              <a:spcAft>
                <a:spcPts val="400"/>
              </a:spcAft>
              <a:buClr>
                <a:schemeClr val="dk1"/>
              </a:buClr>
              <a:buSzPct val="25000"/>
              <a:buFont typeface="Times New Roman"/>
              <a:buNone/>
            </a:pPr>
            <a:r>
              <a:rPr lang="en" sz="2800" b="1" i="0" u="sng" strike="noStrike" cap="none" baseline="0">
                <a:solidFill>
                  <a:srgbClr val="111BA3"/>
                </a:solidFill>
                <a:latin typeface="Times New Roman"/>
                <a:ea typeface="Times New Roman"/>
                <a:cs typeface="Times New Roman"/>
                <a:sym typeface="Times New Roman"/>
              </a:rPr>
              <a:t>  </a:t>
            </a:r>
          </a:p>
        </p:txBody>
      </p:sp>
      <p:pic>
        <p:nvPicPr>
          <p:cNvPr id="224" name="Shape 224"/>
          <p:cNvPicPr preferRelativeResize="0"/>
          <p:nvPr/>
        </p:nvPicPr>
        <p:blipFill>
          <a:blip r:embed="rId3">
            <a:alphaModFix/>
          </a:blip>
          <a:stretch>
            <a:fillRect/>
          </a:stretch>
        </p:blipFill>
        <p:spPr>
          <a:xfrm>
            <a:off x="609600" y="1066800"/>
            <a:ext cx="7848599" cy="4800600"/>
          </a:xfrm>
          <a:prstGeom prst="rect">
            <a:avLst/>
          </a:prstGeom>
          <a:noFill/>
          <a:ln>
            <a:noFill/>
          </a:ln>
        </p:spPr>
      </p:pic>
      <p:sp>
        <p:nvSpPr>
          <p:cNvPr id="225" name="Shape 225"/>
          <p:cNvSpPr/>
          <p:nvPr/>
        </p:nvSpPr>
        <p:spPr>
          <a:xfrm>
            <a:off x="2971800" y="5297487"/>
            <a:ext cx="2057400" cy="228600"/>
          </a:xfrm>
          <a:prstGeom prst="ellipse">
            <a:avLst/>
          </a:prstGeom>
          <a:noFill/>
          <a:ln w="25400" cap="rnd">
            <a:solidFill>
              <a:srgbClr val="FF33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226" name="Shape 226"/>
          <p:cNvSpPr txBox="1">
            <a:spLocks noGrp="1"/>
          </p:cNvSpPr>
          <p:nvPr>
            <p:ph type="sldNum" idx="12"/>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p:nvPr/>
        </p:nvSpPr>
        <p:spPr>
          <a:xfrm>
            <a:off x="228600" y="76200"/>
            <a:ext cx="8904900" cy="38654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dirty="0">
                <a:solidFill>
                  <a:schemeClr val="dk1"/>
                </a:solidFill>
                <a:latin typeface="Arial"/>
                <a:ea typeface="Arial"/>
                <a:cs typeface="Arial"/>
                <a:sym typeface="Arial"/>
              </a:rPr>
              <a:t>In class exercise #11:</a:t>
            </a:r>
          </a:p>
          <a:p>
            <a:pPr marL="0" marR="0" lvl="0" indent="0" algn="l" rtl="0">
              <a:spcBef>
                <a:spcPts val="0"/>
              </a:spcBef>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Use R to make a scatter plot of the exam scores at</a:t>
            </a:r>
          </a:p>
          <a:p>
            <a:pPr lvl="0">
              <a:spcBef>
                <a:spcPts val="180"/>
              </a:spcBef>
              <a:spcAft>
                <a:spcPts val="400"/>
              </a:spcAft>
              <a:buClr>
                <a:schemeClr val="dk1"/>
              </a:buClr>
              <a:buSzPct val="25000"/>
            </a:pPr>
            <a:r>
              <a:rPr lang="en-US" sz="1800" b="1" dirty="0">
                <a:solidFill>
                  <a:schemeClr val="accent2"/>
                </a:solidFill>
                <a:latin typeface="Times New Roman"/>
                <a:ea typeface="Times New Roman"/>
                <a:cs typeface="Times New Roman"/>
                <a:sym typeface="Times New Roman"/>
                <a:hlinkClick r:id="rId3"/>
              </a:rPr>
              <a:t>http://www2.cs.uh.edu/~ceick/UDM/</a:t>
            </a:r>
            <a:r>
              <a:rPr lang="en" sz="1800" b="1" dirty="0">
                <a:solidFill>
                  <a:schemeClr val="accent2"/>
                </a:solidFill>
                <a:hlinkClick r:id="rId3"/>
              </a:rPr>
              <a:t>/exams_and_names.csv</a:t>
            </a:r>
            <a:r>
              <a:rPr lang="en" sz="1800" b="1" dirty="0">
                <a:solidFill>
                  <a:schemeClr val="accent2"/>
                </a:solidFill>
              </a:rPr>
              <a:t> </a:t>
            </a:r>
          </a:p>
          <a:p>
            <a:pPr marL="0" marR="0" lvl="0" indent="0" algn="l" rtl="0">
              <a:spcBef>
                <a:spcPts val="0"/>
              </a:spcBef>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with </a:t>
            </a:r>
            <a:r>
              <a:rPr lang="en" sz="2400" b="1" i="0" u="none" strike="noStrike" cap="none" baseline="0" dirty="0">
                <a:solidFill>
                  <a:schemeClr val="dk1"/>
                </a:solidFill>
                <a:latin typeface="Arial"/>
                <a:ea typeface="Arial"/>
                <a:cs typeface="Arial"/>
                <a:sym typeface="Arial"/>
              </a:rPr>
              <a:t>the first exam on the x-axis and the second exam on the y-axis.   Scale the x-axis and y-axis both from 100 to 200.   Add the diagonal line (y=x) to the plot.  What does this plot reveal?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Answer:</a:t>
            </a: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p:txBody>
      </p:sp>
      <p:pic>
        <p:nvPicPr>
          <p:cNvPr id="351" name="Shape 351"/>
          <p:cNvPicPr preferRelativeResize="0"/>
          <p:nvPr/>
        </p:nvPicPr>
        <p:blipFill>
          <a:blip r:embed="rId4">
            <a:alphaModFix/>
          </a:blip>
          <a:stretch>
            <a:fillRect/>
          </a:stretch>
        </p:blipFill>
        <p:spPr>
          <a:xfrm>
            <a:off x="2286000" y="2206625"/>
            <a:ext cx="4648199" cy="4641849"/>
          </a:xfrm>
          <a:prstGeom prst="rect">
            <a:avLst/>
          </a:prstGeom>
          <a:noFill/>
          <a:ln>
            <a:noFill/>
          </a:ln>
        </p:spPr>
      </p:pic>
      <p:sp>
        <p:nvSpPr>
          <p:cNvPr id="2" name="TextBox 1"/>
          <p:cNvSpPr txBox="1"/>
          <p:nvPr/>
        </p:nvSpPr>
        <p:spPr>
          <a:xfrm>
            <a:off x="0" y="6106180"/>
            <a:ext cx="10472739" cy="738664"/>
          </a:xfrm>
          <a:prstGeom prst="rect">
            <a:avLst/>
          </a:prstGeom>
          <a:noFill/>
        </p:spPr>
        <p:txBody>
          <a:bodyPr wrap="none" rtlCol="0">
            <a:spAutoFit/>
          </a:bodyPr>
          <a:lstStyle/>
          <a:p>
            <a:r>
              <a:rPr lang="en-US" dirty="0"/>
              <a:t>Useful </a:t>
            </a:r>
            <a:r>
              <a:rPr lang="en-US" dirty="0" smtClean="0"/>
              <a:t> Code:</a:t>
            </a:r>
          </a:p>
          <a:p>
            <a:r>
              <a:rPr lang="en-US" dirty="0" smtClean="0">
                <a:hlinkClick r:id="rId5"/>
              </a:rPr>
              <a:t>http</a:t>
            </a:r>
            <a:r>
              <a:rPr lang="en-US" dirty="0">
                <a:hlinkClick r:id="rId5"/>
              </a:rPr>
              <a:t>://</a:t>
            </a:r>
            <a:r>
              <a:rPr lang="en-US" dirty="0" smtClean="0">
                <a:hlinkClick r:id="rId5"/>
              </a:rPr>
              <a:t>stats.stackexchange.com/questions/30788/whats-a-good-way-to-use-r-to-make-a-scatterplot-that-separates-the-data-by-trea</a:t>
            </a:r>
            <a:endParaRPr lang="en-US" dirty="0" smtClean="0"/>
          </a:p>
          <a:p>
            <a:endParaRPr lang="en-US" dirty="0"/>
          </a:p>
        </p:txBody>
      </p:sp>
    </p:spTree>
    <p:extLst>
      <p:ext uri="{BB962C8B-B14F-4D97-AF65-F5344CB8AC3E}">
        <p14:creationId xmlns:p14="http://schemas.microsoft.com/office/powerpoint/2010/main" val="341846960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p:nvPr/>
        </p:nvSpPr>
        <p:spPr>
          <a:xfrm>
            <a:off x="228600" y="76200"/>
            <a:ext cx="8713500" cy="17985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Labeling Points on a Scatter Plot</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180"/>
              </a:spcBef>
              <a:spcAft>
                <a:spcPts val="400"/>
              </a:spcAft>
              <a:buClr>
                <a:srgbClr val="111BA3"/>
              </a:buClr>
              <a:buSzPct val="45833"/>
              <a:buFont typeface="Arial"/>
              <a:buChar char="●"/>
            </a:pPr>
            <a:r>
              <a:rPr lang="en" sz="2400" b="1" i="0" u="none" strike="noStrike" cap="none" baseline="0">
                <a:solidFill>
                  <a:schemeClr val="dk1"/>
                </a:solidFill>
                <a:latin typeface="Arial"/>
                <a:ea typeface="Arial"/>
                <a:cs typeface="Arial"/>
                <a:sym typeface="Arial"/>
              </a:rPr>
              <a:t> The R commands text() and identify() are useful for labeling points on the scatter plot.</a:t>
            </a:r>
          </a:p>
        </p:txBody>
      </p:sp>
    </p:spTree>
    <p:extLst>
      <p:ext uri="{BB962C8B-B14F-4D97-AF65-F5344CB8AC3E}">
        <p14:creationId xmlns:p14="http://schemas.microsoft.com/office/powerpoint/2010/main" val="281793231"/>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p:nvPr/>
        </p:nvSpPr>
        <p:spPr>
          <a:xfrm>
            <a:off x="152400" y="152400"/>
            <a:ext cx="8888699" cy="30132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#12:</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Use the text() command in R to label the points for the students who scored lower than 150 on the first exam.  Use the identify command to label the points for the two students who did better on the second exam than the first exam.  Use the first column in the data set for the labels.</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476615376"/>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76200" y="152400"/>
            <a:ext cx="8968500" cy="62990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#12:</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Use the text() command in R to label the points for the students who scored lower than 150 on the first exam.  Use the identify command to label the points for the two students who did better on the second exam than the first exam.  Use the first column in the data set for the labels.</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Answer:</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text(data$Exam.1[data$Exam.1&lt;150],</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data$Exam.2[data$Exam.1&lt;150],</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labels=data$Student[data$Exam.1&lt;150],adj=1)</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identify(data$Exam.1,data$Exam.2,</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   labels=data$Student)</a:t>
            </a:r>
          </a:p>
        </p:txBody>
      </p:sp>
    </p:spTree>
    <p:extLst>
      <p:ext uri="{BB962C8B-B14F-4D97-AF65-F5344CB8AC3E}">
        <p14:creationId xmlns:p14="http://schemas.microsoft.com/office/powerpoint/2010/main" val="3336927155"/>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76200" y="152400"/>
            <a:ext cx="9048299" cy="30132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#12:</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Use the text() command in R to label the points for the students who scored lower than 150 on the first exam.  Use the identify command to label the points for the two students who did better on the second exam than the first exam.  Use the first column in the data set for the labels.</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380" name="Shape 380"/>
          <p:cNvPicPr preferRelativeResize="0"/>
          <p:nvPr/>
        </p:nvPicPr>
        <p:blipFill>
          <a:blip r:embed="rId3">
            <a:alphaModFix/>
          </a:blip>
          <a:stretch>
            <a:fillRect/>
          </a:stretch>
        </p:blipFill>
        <p:spPr>
          <a:xfrm>
            <a:off x="1736725" y="2057400"/>
            <a:ext cx="4892675" cy="4886325"/>
          </a:xfrm>
          <a:prstGeom prst="rect">
            <a:avLst/>
          </a:prstGeom>
          <a:noFill/>
          <a:ln>
            <a:noFill/>
          </a:ln>
        </p:spPr>
      </p:pic>
    </p:spTree>
    <p:extLst>
      <p:ext uri="{BB962C8B-B14F-4D97-AF65-F5344CB8AC3E}">
        <p14:creationId xmlns:p14="http://schemas.microsoft.com/office/powerpoint/2010/main" val="4206820354"/>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p:nvPr/>
        </p:nvSpPr>
        <p:spPr>
          <a:xfrm>
            <a:off x="76200" y="76200"/>
            <a:ext cx="8936699" cy="51561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Adding Noise to a Scatter Plot</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When both variables are discrete, many points in a scatter plot may be plotted over top of one another, which tends to skew the relationship.</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A solution is to add a </a:t>
            </a:r>
            <a:r>
              <a:rPr lang="en" sz="2400" b="1" i="0" u="sng" strike="noStrike" cap="none" baseline="0">
                <a:solidFill>
                  <a:schemeClr val="dk1"/>
                </a:solidFill>
                <a:latin typeface="Arial"/>
                <a:ea typeface="Arial"/>
                <a:cs typeface="Arial"/>
                <a:sym typeface="Arial"/>
              </a:rPr>
              <a:t>small</a:t>
            </a:r>
            <a:r>
              <a:rPr lang="en" sz="2400" b="1" i="0" u="none" strike="noStrike" cap="none" baseline="0">
                <a:solidFill>
                  <a:schemeClr val="dk1"/>
                </a:solidFill>
                <a:latin typeface="Arial"/>
                <a:ea typeface="Arial"/>
                <a:cs typeface="Arial"/>
                <a:sym typeface="Arial"/>
              </a:rPr>
              <a:t> amount of noise to the points so that they are jittered a little bit.</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Note: If you have too many points to display cleanly on a scatter plot, sampling may also be helpful.</a:t>
            </a:r>
          </a:p>
        </p:txBody>
      </p:sp>
    </p:spTree>
    <p:extLst>
      <p:ext uri="{BB962C8B-B14F-4D97-AF65-F5344CB8AC3E}">
        <p14:creationId xmlns:p14="http://schemas.microsoft.com/office/powerpoint/2010/main" val="1316470502"/>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p:nvPr/>
        </p:nvSpPr>
        <p:spPr>
          <a:xfrm>
            <a:off x="152400" y="152400"/>
            <a:ext cx="8872800" cy="22827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#13:</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Add noise uniformly distributed on the interval -0.5 to 0.5 to both the x and y values in the graph in the previous exercise.</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770045942"/>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152400" y="76200"/>
            <a:ext cx="8904900" cy="59340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#13:</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Add noise uniformly distributed on the interval -0.5 to 0.5 to both the x and y values in the graph in the previous exercise.</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Answer:</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data$Exam.1&lt;-data$Exam.1+runif(40)-.5</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data$Exam.2&lt;-data$Exam.2+runif(40)-.5</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plot(data$Exam.1,data$Exam.2,</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xlim=c(100,200),ylim=c(100,200),</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pch=19,</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main="Exam Scores",xlab="Exam 1",ylab="Exam 2")</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abline(c(0,1))</a:t>
            </a:r>
          </a:p>
        </p:txBody>
      </p:sp>
      <p:sp>
        <p:nvSpPr>
          <p:cNvPr id="2" name="TextBox 1"/>
          <p:cNvSpPr txBox="1"/>
          <p:nvPr/>
        </p:nvSpPr>
        <p:spPr>
          <a:xfrm>
            <a:off x="0" y="6320135"/>
            <a:ext cx="9610323" cy="461665"/>
          </a:xfrm>
          <a:prstGeom prst="rect">
            <a:avLst/>
          </a:prstGeom>
          <a:noFill/>
        </p:spPr>
        <p:txBody>
          <a:bodyPr wrap="none" rtlCol="0">
            <a:spAutoFit/>
          </a:bodyPr>
          <a:lstStyle/>
          <a:p>
            <a:r>
              <a:rPr lang="en-US" sz="2400" dirty="0">
                <a:hlinkClick r:id="rId3"/>
              </a:rPr>
              <a:t>http://</a:t>
            </a:r>
            <a:r>
              <a:rPr lang="en-US" sz="2400" dirty="0" smtClean="0">
                <a:hlinkClick r:id="rId3"/>
              </a:rPr>
              <a:t>stat.ethz.ch/R-manual/R-patched/library/stats/html/Uniform.html</a:t>
            </a:r>
            <a:r>
              <a:rPr lang="en-US" sz="2400" dirty="0" smtClean="0"/>
              <a:t> </a:t>
            </a:r>
            <a:endParaRPr lang="en-US" sz="2400" dirty="0"/>
          </a:p>
        </p:txBody>
      </p:sp>
    </p:spTree>
    <p:extLst>
      <p:ext uri="{BB962C8B-B14F-4D97-AF65-F5344CB8AC3E}">
        <p14:creationId xmlns:p14="http://schemas.microsoft.com/office/powerpoint/2010/main" val="1029827426"/>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p:nvPr/>
        </p:nvSpPr>
        <p:spPr>
          <a:xfrm>
            <a:off x="152400" y="76200"/>
            <a:ext cx="8904900" cy="22827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#13:</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Add noise uniformly distributed on the interval -0.5 to 0.5 to both the x and y values in the graph in the previous exercise.</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409" name="Shape 409"/>
          <p:cNvPicPr preferRelativeResize="0"/>
          <p:nvPr/>
        </p:nvPicPr>
        <p:blipFill>
          <a:blip r:embed="rId3">
            <a:alphaModFix/>
          </a:blip>
          <a:stretch>
            <a:fillRect/>
          </a:stretch>
        </p:blipFill>
        <p:spPr>
          <a:xfrm>
            <a:off x="2041525" y="1827211"/>
            <a:ext cx="4899024" cy="4892675"/>
          </a:xfrm>
          <a:prstGeom prst="rect">
            <a:avLst/>
          </a:prstGeom>
          <a:noFill/>
          <a:ln>
            <a:noFill/>
          </a:ln>
        </p:spPr>
      </p:pic>
    </p:spTree>
    <p:extLst>
      <p:ext uri="{BB962C8B-B14F-4D97-AF65-F5344CB8AC3E}">
        <p14:creationId xmlns:p14="http://schemas.microsoft.com/office/powerpoint/2010/main" val="418472012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Shape 255"/>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56" name="Shape 256"/>
          <p:cNvSpPr txBox="1"/>
          <p:nvPr/>
        </p:nvSpPr>
        <p:spPr>
          <a:xfrm>
            <a:off x="425031" y="36979"/>
            <a:ext cx="8577600" cy="61245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Reading Data into R</a:t>
            </a: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dirty="0">
                <a:solidFill>
                  <a:schemeClr val="dk1"/>
                </a:solidFill>
                <a:latin typeface="Arial"/>
                <a:ea typeface="Arial"/>
                <a:cs typeface="Arial"/>
                <a:sym typeface="Arial"/>
              </a:rPr>
              <a:t>Download it from the web at</a:t>
            </a:r>
          </a:p>
          <a:p>
            <a:pPr lvl="0">
              <a:buClr>
                <a:schemeClr val="dk1"/>
              </a:buClr>
              <a:buSzPct val="25000"/>
            </a:pPr>
            <a:r>
              <a:rPr lang="en-US" sz="1800" b="1" u="sng" dirty="0">
                <a:solidFill>
                  <a:schemeClr val="hlink"/>
                </a:solidFill>
                <a:latin typeface="Times New Roman"/>
                <a:ea typeface="Times New Roman"/>
                <a:cs typeface="Times New Roman"/>
                <a:sym typeface="Times New Roman"/>
                <a:hlinkClick r:id="rId3"/>
              </a:rPr>
              <a:t>http://www2.cs.uh.edu/~</a:t>
            </a:r>
            <a:r>
              <a:rPr lang="en-US" sz="1800" b="1" u="sng" dirty="0" smtClean="0">
                <a:solidFill>
                  <a:schemeClr val="hlink"/>
                </a:solidFill>
                <a:latin typeface="Times New Roman"/>
                <a:ea typeface="Times New Roman"/>
                <a:cs typeface="Times New Roman"/>
                <a:sym typeface="Times New Roman"/>
                <a:hlinkClick r:id="rId3"/>
              </a:rPr>
              <a:t>ml_kdd/Complex&amp;Diamond/Complex9.txt</a:t>
            </a:r>
            <a:endParaRPr lang="en-US" sz="1800" b="1" u="sng" dirty="0" smtClean="0">
              <a:solidFill>
                <a:schemeClr val="hlink"/>
              </a:solidFill>
              <a:latin typeface="Times New Roman"/>
              <a:ea typeface="Times New Roman"/>
              <a:cs typeface="Times New Roman"/>
              <a:sym typeface="Times New Roman"/>
            </a:endParaRPr>
          </a:p>
          <a:p>
            <a:pPr>
              <a:buClr>
                <a:schemeClr val="dk1"/>
              </a:buClr>
              <a:buSzPct val="25000"/>
            </a:pPr>
            <a:r>
              <a:rPr lang="en-US" sz="1800" b="1" u="sng" dirty="0" smtClean="0">
                <a:solidFill>
                  <a:schemeClr val="hlink"/>
                </a:solidFill>
                <a:latin typeface="Times New Roman"/>
                <a:ea typeface="Times New Roman"/>
                <a:cs typeface="Times New Roman"/>
                <a:sym typeface="Times New Roman"/>
                <a:hlinkClick r:id="rId4"/>
              </a:rPr>
              <a:t>http</a:t>
            </a:r>
            <a:r>
              <a:rPr lang="en-US" sz="1800" b="1" u="sng" dirty="0">
                <a:solidFill>
                  <a:schemeClr val="hlink"/>
                </a:solidFill>
                <a:latin typeface="Times New Roman"/>
                <a:ea typeface="Times New Roman"/>
                <a:cs typeface="Times New Roman"/>
                <a:sym typeface="Times New Roman"/>
                <a:hlinkClick r:id="rId4"/>
              </a:rPr>
              <a:t>://www2.cs.uh.edu</a:t>
            </a:r>
            <a:r>
              <a:rPr lang="en-US" sz="1800" b="1" u="sng" dirty="0" smtClean="0">
                <a:solidFill>
                  <a:schemeClr val="hlink"/>
                </a:solidFill>
                <a:latin typeface="Times New Roman"/>
                <a:ea typeface="Times New Roman"/>
                <a:cs typeface="Times New Roman"/>
                <a:sym typeface="Times New Roman"/>
                <a:hlinkClick r:id="rId4"/>
              </a:rPr>
              <a:t>/~ceick/UDM/Features.csv</a:t>
            </a:r>
            <a:endParaRPr lang="en-US" sz="1800" b="1" u="sng" dirty="0" smtClean="0">
              <a:solidFill>
                <a:schemeClr val="hlink"/>
              </a:solidFill>
              <a:latin typeface="Times New Roman"/>
              <a:ea typeface="Times New Roman"/>
              <a:cs typeface="Times New Roman"/>
              <a:sym typeface="Times New Roman"/>
            </a:endParaRPr>
          </a:p>
          <a:p>
            <a:pPr lvl="0">
              <a:buClr>
                <a:schemeClr val="dk1"/>
              </a:buClr>
              <a:buSzPct val="25000"/>
            </a:pPr>
            <a:r>
              <a:rPr lang="en-US" sz="1800" b="1" dirty="0">
                <a:solidFill>
                  <a:schemeClr val="accent2"/>
                </a:solidFill>
                <a:latin typeface="Times New Roman"/>
                <a:ea typeface="Times New Roman"/>
                <a:cs typeface="Times New Roman"/>
                <a:sym typeface="Times New Roman"/>
                <a:hlinkClick r:id="rId5"/>
              </a:rPr>
              <a:t>http://www2.cs.uh.edu/~ceick/UDM/</a:t>
            </a:r>
            <a:r>
              <a:rPr lang="en" sz="1800" b="1" dirty="0">
                <a:solidFill>
                  <a:schemeClr val="accent2"/>
                </a:solidFill>
                <a:hlinkClick r:id="rId5"/>
              </a:rPr>
              <a:t>/exams_and_names.csv</a:t>
            </a:r>
            <a:r>
              <a:rPr lang="en" sz="1800" b="1" dirty="0">
                <a:solidFill>
                  <a:schemeClr val="accent2"/>
                </a:solidFill>
              </a:rPr>
              <a:t> </a:t>
            </a:r>
          </a:p>
          <a:p>
            <a:pPr>
              <a:buClr>
                <a:schemeClr val="dk1"/>
              </a:buClr>
              <a:buSzPct val="25000"/>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dirty="0">
                <a:solidFill>
                  <a:schemeClr val="dk1"/>
                </a:solidFill>
                <a:latin typeface="Arial"/>
                <a:ea typeface="Arial"/>
                <a:cs typeface="Arial"/>
                <a:sym typeface="Arial"/>
              </a:rPr>
              <a:t>What is your working directory?</a:t>
            </a:r>
          </a:p>
          <a:p>
            <a:pPr marL="0" marR="0" lvl="0" indent="0" algn="l" rtl="0">
              <a:spcBef>
                <a:spcPts val="0"/>
              </a:spcBef>
              <a:buClr>
                <a:schemeClr val="dk1"/>
              </a:buClr>
              <a:buSzPct val="25000"/>
              <a:buFont typeface="Times New Roman"/>
              <a:buNone/>
            </a:pPr>
            <a:r>
              <a:rPr lang="en" sz="1800" b="1" i="0" u="none" strike="noStrike" cap="none" baseline="0" dirty="0">
                <a:solidFill>
                  <a:srgbClr val="FF3300"/>
                </a:solidFill>
                <a:latin typeface="Times New Roman"/>
                <a:ea typeface="Times New Roman"/>
                <a:cs typeface="Times New Roman"/>
                <a:sym typeface="Times New Roman"/>
              </a:rPr>
              <a:t>&gt; getwd</a:t>
            </a:r>
            <a:r>
              <a:rPr lang="en" sz="1800" b="1" i="0" u="none" strike="noStrike" cap="none" baseline="0" dirty="0" smtClean="0">
                <a:solidFill>
                  <a:srgbClr val="FF3300"/>
                </a:solidFill>
                <a:latin typeface="Times New Roman"/>
                <a:ea typeface="Times New Roman"/>
                <a:cs typeface="Times New Roman"/>
                <a:sym typeface="Times New Roman"/>
              </a:rPr>
              <a:t>()</a:t>
            </a: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dirty="0">
                <a:solidFill>
                  <a:schemeClr val="dk1"/>
                </a:solidFill>
                <a:latin typeface="Arial"/>
                <a:ea typeface="Arial"/>
                <a:cs typeface="Arial"/>
                <a:sym typeface="Arial"/>
              </a:rPr>
              <a:t>Change it to your deskop:</a:t>
            </a:r>
          </a:p>
          <a:p>
            <a:pPr lvl="0">
              <a:buClr>
                <a:schemeClr val="dk1"/>
              </a:buClr>
              <a:buSzPct val="25000"/>
            </a:pPr>
            <a:r>
              <a:rPr lang="en" sz="1800" b="1" i="0" u="none" strike="noStrike" cap="none" baseline="0" dirty="0">
                <a:solidFill>
                  <a:srgbClr val="FF3300"/>
                </a:solidFill>
                <a:latin typeface="Arial"/>
                <a:ea typeface="Arial"/>
                <a:cs typeface="Arial"/>
                <a:sym typeface="Arial"/>
              </a:rPr>
              <a:t>&gt; setwd</a:t>
            </a:r>
            <a:r>
              <a:rPr lang="en" sz="1800" b="1" i="0" u="none" strike="noStrike" cap="none" baseline="0" dirty="0" smtClean="0">
                <a:solidFill>
                  <a:srgbClr val="FF3300"/>
                </a:solidFill>
                <a:latin typeface="Arial"/>
                <a:ea typeface="Arial"/>
                <a:cs typeface="Arial"/>
                <a:sym typeface="Arial"/>
              </a:rPr>
              <a:t>("</a:t>
            </a:r>
            <a:r>
              <a:rPr lang="en-US" sz="1800" b="1" dirty="0" smtClean="0">
                <a:solidFill>
                  <a:srgbClr val="FF3300"/>
                </a:solidFill>
              </a:rPr>
              <a:t>C</a:t>
            </a:r>
            <a:r>
              <a:rPr lang="en-US" sz="1800" b="1" dirty="0">
                <a:solidFill>
                  <a:srgbClr val="FF3300"/>
                </a:solidFill>
              </a:rPr>
              <a:t>:/</a:t>
            </a:r>
            <a:r>
              <a:rPr lang="en-US" sz="1800" b="1" dirty="0" smtClean="0">
                <a:solidFill>
                  <a:srgbClr val="FF3300"/>
                </a:solidFill>
              </a:rPr>
              <a:t>Users/8yetula8/Desktop</a:t>
            </a:r>
            <a:r>
              <a:rPr lang="en" sz="1800" b="1" i="0" u="none" strike="noStrike" cap="none" baseline="0" dirty="0" smtClean="0">
                <a:solidFill>
                  <a:srgbClr val="FF3300"/>
                </a:solidFill>
                <a:latin typeface="Arial"/>
                <a:ea typeface="Arial"/>
                <a:cs typeface="Arial"/>
                <a:sym typeface="Arial"/>
              </a:rPr>
              <a:t>")</a:t>
            </a: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2800" b="1" i="0" u="none" strike="noStrike" cap="none" baseline="0" dirty="0">
                <a:solidFill>
                  <a:schemeClr val="dk1"/>
                </a:solidFill>
                <a:latin typeface="Arial"/>
                <a:ea typeface="Arial"/>
                <a:cs typeface="Arial"/>
                <a:sym typeface="Arial"/>
              </a:rPr>
              <a:t>Read it in:</a:t>
            </a:r>
          </a:p>
          <a:p>
            <a:pPr marL="0" marR="0" lvl="0" indent="0" algn="l" rtl="0">
              <a:spcBef>
                <a:spcPts val="0"/>
              </a:spcBef>
              <a:buClr>
                <a:schemeClr val="dk1"/>
              </a:buClr>
              <a:buSzPct val="25000"/>
              <a:buFont typeface="Arial"/>
              <a:buNone/>
            </a:pPr>
            <a:r>
              <a:rPr lang="en" sz="1800" b="1" i="0" u="none" strike="noStrike" cap="none" baseline="0" dirty="0">
                <a:solidFill>
                  <a:srgbClr val="FF3300"/>
                </a:solidFill>
                <a:latin typeface="Arial"/>
                <a:ea typeface="Arial"/>
                <a:cs typeface="Arial"/>
                <a:sym typeface="Arial"/>
              </a:rPr>
              <a:t>&gt; data&lt;-read.csv</a:t>
            </a:r>
            <a:r>
              <a:rPr lang="en" sz="1800" b="1" i="0" u="none" strike="noStrike" cap="none" baseline="0" dirty="0" smtClean="0">
                <a:solidFill>
                  <a:srgbClr val="FF3300"/>
                </a:solidFill>
                <a:latin typeface="Arial"/>
                <a:ea typeface="Arial"/>
                <a:cs typeface="Arial"/>
                <a:sym typeface="Arial"/>
              </a:rPr>
              <a:t>(“Complex9.txt</a:t>
            </a:r>
            <a:r>
              <a:rPr lang="en" sz="1800" b="1" i="0" u="none" strike="noStrike" cap="none" baseline="0" dirty="0" smtClean="0">
                <a:solidFill>
                  <a:srgbClr val="FF3300"/>
                </a:solidFill>
                <a:latin typeface="Arial"/>
                <a:ea typeface="Arial"/>
                <a:cs typeface="Arial"/>
                <a:sym typeface="Arial"/>
              </a:rPr>
              <a:t>")</a:t>
            </a:r>
            <a:endParaRPr lang="en" sz="1800" b="1" i="0" u="none" strike="noStrike" cap="none" baseline="0" dirty="0">
              <a:solidFill>
                <a:srgbClr val="FF3300"/>
              </a:solidFill>
              <a:latin typeface="Arial"/>
              <a:ea typeface="Arial"/>
              <a:cs typeface="Arial"/>
              <a:sym typeface="Arial"/>
            </a:endParaRPr>
          </a:p>
        </p:txBody>
      </p:sp>
      <p:sp>
        <p:nvSpPr>
          <p:cNvPr id="257" name="Shape 257"/>
          <p:cNvSpPr txBox="1">
            <a:spLocks noGrp="1"/>
          </p:cNvSpPr>
          <p:nvPr>
            <p:ph type="sldNum" idx="12"/>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
        <p:nvSpPr>
          <p:cNvPr id="2" name="TextBox 1"/>
          <p:cNvSpPr txBox="1"/>
          <p:nvPr/>
        </p:nvSpPr>
        <p:spPr>
          <a:xfrm>
            <a:off x="381000" y="4676507"/>
            <a:ext cx="3786614" cy="2031325"/>
          </a:xfrm>
          <a:prstGeom prst="rect">
            <a:avLst/>
          </a:prstGeom>
          <a:noFill/>
        </p:spPr>
        <p:txBody>
          <a:bodyPr wrap="none" rtlCol="0">
            <a:spAutoFit/>
          </a:bodyPr>
          <a:lstStyle/>
          <a:p>
            <a:r>
              <a:rPr lang="en-US" dirty="0"/>
              <a:t>#now doing things with the </a:t>
            </a:r>
            <a:r>
              <a:rPr lang="en-US" dirty="0" smtClean="0"/>
              <a:t>Complex9 dataset</a:t>
            </a:r>
          </a:p>
          <a:p>
            <a:r>
              <a:rPr lang="en-US" dirty="0"/>
              <a:t>require('</a:t>
            </a:r>
            <a:r>
              <a:rPr lang="en-US" dirty="0" err="1"/>
              <a:t>fpc</a:t>
            </a:r>
            <a:r>
              <a:rPr lang="en-US" dirty="0" smtClean="0"/>
              <a:t>')</a:t>
            </a:r>
          </a:p>
          <a:p>
            <a:r>
              <a:rPr lang="en-US" dirty="0" err="1" smtClean="0"/>
              <a:t>getwd</a:t>
            </a:r>
            <a:r>
              <a:rPr lang="en-US" dirty="0" smtClean="0"/>
              <a:t>()</a:t>
            </a:r>
            <a:endParaRPr lang="en-US" dirty="0"/>
          </a:p>
          <a:p>
            <a:r>
              <a:rPr lang="en-US" dirty="0" err="1" smtClean="0"/>
              <a:t>setwd</a:t>
            </a:r>
            <a:r>
              <a:rPr lang="en-US" dirty="0"/>
              <a:t>("C:\\Users</a:t>
            </a:r>
            <a:r>
              <a:rPr lang="en-US" dirty="0" smtClean="0"/>
              <a:t>\\C. </a:t>
            </a:r>
            <a:r>
              <a:rPr lang="en-US" dirty="0" err="1" smtClean="0"/>
              <a:t>Eick</a:t>
            </a:r>
            <a:r>
              <a:rPr lang="en-US" dirty="0" smtClean="0"/>
              <a:t>\\</a:t>
            </a:r>
            <a:r>
              <a:rPr lang="en-US" dirty="0" smtClean="0"/>
              <a:t>Desktop/UDM</a:t>
            </a:r>
            <a:r>
              <a:rPr lang="en-US" dirty="0"/>
              <a:t>")</a:t>
            </a:r>
          </a:p>
          <a:p>
            <a:r>
              <a:rPr lang="en-US" dirty="0" smtClean="0"/>
              <a:t>a&lt;-read.csv</a:t>
            </a:r>
            <a:r>
              <a:rPr lang="en-US" dirty="0"/>
              <a:t>("</a:t>
            </a:r>
            <a:r>
              <a:rPr lang="en-US" dirty="0" smtClean="0"/>
              <a:t>Complex8.txt</a:t>
            </a:r>
            <a:r>
              <a:rPr lang="en-US" dirty="0"/>
              <a:t>")</a:t>
            </a:r>
          </a:p>
          <a:p>
            <a:r>
              <a:rPr lang="en-US" dirty="0" smtClean="0"/>
              <a:t>d&lt;-</a:t>
            </a:r>
            <a:r>
              <a:rPr lang="en-US" dirty="0" err="1"/>
              <a:t>data.frame</a:t>
            </a:r>
            <a:r>
              <a:rPr lang="en-US" dirty="0"/>
              <a:t>(a=a[,1],b=a[,2</a:t>
            </a:r>
            <a:r>
              <a:rPr lang="en-US" dirty="0" smtClean="0"/>
              <a:t>],c=factor(a</a:t>
            </a:r>
            <a:r>
              <a:rPr lang="en-US" dirty="0"/>
              <a:t>[,3</a:t>
            </a:r>
            <a:r>
              <a:rPr lang="en-US" dirty="0" smtClean="0"/>
              <a:t>]))</a:t>
            </a:r>
            <a:endParaRPr lang="en-US" dirty="0"/>
          </a:p>
          <a:p>
            <a:r>
              <a:rPr lang="en-US" dirty="0" smtClean="0"/>
              <a:t>plot(</a:t>
            </a:r>
            <a:r>
              <a:rPr lang="en-US" dirty="0" err="1" smtClean="0"/>
              <a:t>d$a,d$b</a:t>
            </a:r>
            <a:r>
              <a:rPr lang="en-US" dirty="0"/>
              <a:t>)</a:t>
            </a:r>
          </a:p>
          <a:p>
            <a:r>
              <a:rPr lang="en-US" dirty="0" smtClean="0"/>
              <a:t>y</a:t>
            </a:r>
            <a:r>
              <a:rPr lang="en-US" dirty="0"/>
              <a:t>&lt;-</a:t>
            </a:r>
            <a:r>
              <a:rPr lang="en-US" dirty="0" err="1"/>
              <a:t>dbscan</a:t>
            </a:r>
            <a:r>
              <a:rPr lang="en-US" dirty="0"/>
              <a:t>(d[1:2], 22, 20, </a:t>
            </a:r>
            <a:r>
              <a:rPr lang="en-US" dirty="0" err="1"/>
              <a:t>showplot</a:t>
            </a:r>
            <a:r>
              <a:rPr lang="en-US" dirty="0"/>
              <a:t>=1)</a:t>
            </a:r>
          </a:p>
          <a:p>
            <a:r>
              <a:rPr lang="en-US" dirty="0" smtClean="0"/>
              <a:t>y</a:t>
            </a:r>
            <a:endParaRPr lang="en-US" dirty="0"/>
          </a:p>
        </p:txBody>
      </p:sp>
      <p:sp>
        <p:nvSpPr>
          <p:cNvPr id="4" name="TextBox 3"/>
          <p:cNvSpPr txBox="1"/>
          <p:nvPr/>
        </p:nvSpPr>
        <p:spPr>
          <a:xfrm>
            <a:off x="5181600" y="6477000"/>
            <a:ext cx="2654894" cy="461665"/>
          </a:xfrm>
          <a:prstGeom prst="rect">
            <a:avLst/>
          </a:prstGeom>
          <a:noFill/>
        </p:spPr>
        <p:txBody>
          <a:bodyPr wrap="none" rtlCol="0">
            <a:spAutoFit/>
          </a:bodyPr>
          <a:lstStyle/>
          <a:p>
            <a:pPr lvl="0"/>
            <a:r>
              <a:rPr lang="en-US" sz="1200" b="1" dirty="0" smtClean="0">
                <a:solidFill>
                  <a:srgbClr val="FF3300"/>
                </a:solidFill>
              </a:rPr>
              <a:t>M</a:t>
            </a:r>
            <a:r>
              <a:rPr lang="en" sz="1200" b="1" dirty="0" smtClean="0">
                <a:solidFill>
                  <a:srgbClr val="FF3300"/>
                </a:solidFill>
              </a:rPr>
              <a:t>ay need: </a:t>
            </a:r>
            <a:r>
              <a:rPr lang="en" sz="1200" b="1" dirty="0" smtClean="0">
                <a:solidFill>
                  <a:schemeClr val="accent5"/>
                </a:solidFill>
              </a:rPr>
              <a:t>install.packages(“fpc”)</a:t>
            </a:r>
            <a:endParaRPr lang="en" sz="1200" b="1" dirty="0">
              <a:solidFill>
                <a:schemeClr val="accent5"/>
              </a:solidFill>
            </a:endParaRPr>
          </a:p>
          <a:p>
            <a:r>
              <a:rPr lang="en-US" sz="1200" dirty="0" smtClean="0">
                <a:solidFill>
                  <a:srgbClr val="92D050"/>
                </a:solidFill>
              </a:rPr>
              <a:t> </a:t>
            </a:r>
            <a:endParaRPr lang="en-US" sz="1200" dirty="0">
              <a:solidFill>
                <a:srgbClr val="92D050"/>
              </a:solidFill>
            </a:endParaRPr>
          </a:p>
        </p:txBody>
      </p:sp>
      <p:sp>
        <p:nvSpPr>
          <p:cNvPr id="5" name="TextBox 4"/>
          <p:cNvSpPr txBox="1"/>
          <p:nvPr/>
        </p:nvSpPr>
        <p:spPr>
          <a:xfrm>
            <a:off x="4953000" y="6229523"/>
            <a:ext cx="4062331" cy="523220"/>
          </a:xfrm>
          <a:prstGeom prst="rect">
            <a:avLst/>
          </a:prstGeom>
          <a:noFill/>
        </p:spPr>
        <p:txBody>
          <a:bodyPr wrap="none" rtlCol="0">
            <a:spAutoFit/>
          </a:bodyPr>
          <a:lstStyle/>
          <a:p>
            <a:r>
              <a:rPr lang="en-US" dirty="0">
                <a:hlinkClick r:id="rId6"/>
              </a:rPr>
              <a:t>http://</a:t>
            </a:r>
            <a:r>
              <a:rPr lang="en-US" dirty="0" smtClean="0">
                <a:hlinkClick r:id="rId6"/>
              </a:rPr>
              <a:t>cran.r-project.org/web/packages/fpc/fpc.pdf</a:t>
            </a:r>
            <a:endParaRPr lang="en-US" dirty="0" smtClean="0"/>
          </a:p>
          <a:p>
            <a:endParaRPr lang="en-US"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Shape 264"/>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65" name="Shape 265"/>
          <p:cNvSpPr txBox="1"/>
          <p:nvPr/>
        </p:nvSpPr>
        <p:spPr>
          <a:xfrm>
            <a:off x="609600" y="76200"/>
            <a:ext cx="8115300" cy="58166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Reading Data into R</a:t>
            </a: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endParaRPr lang="en" sz="2800" b="1" i="0" u="none" strike="noStrike" cap="none" baseline="0" dirty="0" smtClean="0">
              <a:solidFill>
                <a:schemeClr val="dk1"/>
              </a:solidFill>
              <a:latin typeface="Arial"/>
              <a:ea typeface="Arial"/>
              <a:cs typeface="Arial"/>
              <a:sym typeface="Arial"/>
            </a:endParaRPr>
          </a:p>
          <a:p>
            <a:pPr>
              <a:buClr>
                <a:schemeClr val="dk1"/>
              </a:buClr>
              <a:buSzPct val="25000"/>
            </a:pPr>
            <a:r>
              <a:rPr lang="en-US" sz="2800" b="1" dirty="0">
                <a:solidFill>
                  <a:srgbClr val="FF3300"/>
                </a:solidFill>
              </a:rPr>
              <a:t>data&lt;-read.csv("Features.csv")</a:t>
            </a:r>
            <a:endParaRPr lang="en" sz="2800" b="1" dirty="0">
              <a:solidFill>
                <a:schemeClr val="dk1"/>
              </a:solidFill>
            </a:endParaRPr>
          </a:p>
          <a:p>
            <a:pPr marL="0" marR="0" lvl="0" indent="0" algn="l" rtl="0">
              <a:spcBef>
                <a:spcPts val="0"/>
              </a:spcBef>
              <a:buClr>
                <a:schemeClr val="dk1"/>
              </a:buClr>
              <a:buSzPct val="25000"/>
              <a:buFont typeface="Arial"/>
              <a:buNone/>
            </a:pPr>
            <a:r>
              <a:rPr lang="en" sz="2800" b="1" i="0" u="none" strike="noStrike" cap="none" baseline="0" dirty="0" smtClean="0">
                <a:solidFill>
                  <a:schemeClr val="dk1"/>
                </a:solidFill>
                <a:latin typeface="Arial"/>
                <a:ea typeface="Arial"/>
                <a:cs typeface="Arial"/>
                <a:sym typeface="Arial"/>
              </a:rPr>
              <a:t>Look </a:t>
            </a:r>
            <a:r>
              <a:rPr lang="en" sz="2800" b="1" i="0" u="none" strike="noStrike" cap="none" baseline="0" dirty="0">
                <a:solidFill>
                  <a:schemeClr val="dk1"/>
                </a:solidFill>
                <a:latin typeface="Arial"/>
                <a:ea typeface="Arial"/>
                <a:cs typeface="Arial"/>
                <a:sym typeface="Arial"/>
              </a:rPr>
              <a:t>at the first 5 rows:</a:t>
            </a:r>
          </a:p>
          <a:p>
            <a:pPr marL="0" marR="0" lvl="0" indent="0" algn="l" rtl="0">
              <a:spcBef>
                <a:spcPts val="0"/>
              </a:spcBef>
              <a:buClr>
                <a:schemeClr val="dk1"/>
              </a:buClr>
              <a:buSzPct val="25000"/>
              <a:buFont typeface="Arial"/>
              <a:buNone/>
            </a:pPr>
            <a:r>
              <a:rPr lang="en" sz="2800" b="1" i="0" u="none" strike="noStrike" cap="none" baseline="0" dirty="0">
                <a:solidFill>
                  <a:srgbClr val="FF3300"/>
                </a:solidFill>
                <a:latin typeface="Arial"/>
                <a:ea typeface="Arial"/>
                <a:cs typeface="Arial"/>
                <a:sym typeface="Arial"/>
              </a:rPr>
              <a:t>&gt;</a:t>
            </a:r>
            <a:r>
              <a:rPr lang="en" sz="1800" b="1" i="0" u="none" strike="noStrike" cap="none" baseline="0" dirty="0" smtClean="0">
                <a:solidFill>
                  <a:srgbClr val="FF3300"/>
                </a:solidFill>
                <a:latin typeface="Arial"/>
                <a:ea typeface="Arial"/>
                <a:cs typeface="Arial"/>
                <a:sym typeface="Arial"/>
              </a:rPr>
              <a:t>data[1:3,]</a:t>
            </a:r>
            <a:endParaRPr lang="en" sz="1800" b="1" i="0" u="none" strike="noStrike" cap="none" baseline="0" dirty="0">
              <a:solidFill>
                <a:srgbClr val="FF3300"/>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Times New Roman"/>
              <a:buNone/>
            </a:pPr>
            <a:r>
              <a:rPr lang="en" sz="1000" b="0" i="0" u="none" strike="noStrike" cap="none" baseline="0" dirty="0">
                <a:solidFill>
                  <a:srgbClr val="111BA3"/>
                </a:solidFill>
                <a:latin typeface="Times New Roman"/>
                <a:ea typeface="Times New Roman"/>
                <a:cs typeface="Times New Roman"/>
                <a:sym typeface="Times New Roman"/>
              </a:rPr>
              <a:t>               </a:t>
            </a:r>
            <a:endParaRPr sz="2800" b="1" dirty="0">
              <a:solidFill>
                <a:schemeClr val="dk1"/>
              </a:solidFill>
            </a:endParaRPr>
          </a:p>
          <a:p>
            <a:pPr marL="0" marR="0" lvl="0" indent="0" algn="l" rtl="0">
              <a:spcBef>
                <a:spcPts val="0"/>
              </a:spcBef>
              <a:buClr>
                <a:schemeClr val="dk1"/>
              </a:buClr>
              <a:buSzPct val="25000"/>
              <a:buFont typeface="Arial"/>
              <a:buNone/>
            </a:pPr>
            <a:r>
              <a:rPr lang="en" sz="2800" b="1" i="0" u="none" strike="noStrike" cap="none" baseline="0" dirty="0">
                <a:solidFill>
                  <a:schemeClr val="dk1"/>
                </a:solidFill>
                <a:latin typeface="Arial"/>
                <a:ea typeface="Arial"/>
                <a:cs typeface="Arial"/>
                <a:sym typeface="Arial"/>
              </a:rPr>
              <a:t>Look at the first column:</a:t>
            </a:r>
          </a:p>
          <a:p>
            <a:pPr marL="285750" marR="0" lvl="0" indent="-285750" algn="l" rtl="0">
              <a:spcBef>
                <a:spcPts val="0"/>
              </a:spcBef>
              <a:buClr>
                <a:schemeClr val="dk1"/>
              </a:buClr>
              <a:buSzPct val="25000"/>
              <a:buFont typeface="Wingdings"/>
              <a:buChar char="Ø"/>
            </a:pPr>
            <a:r>
              <a:rPr lang="en" sz="1800" b="1" i="0" u="none" strike="noStrike" cap="none" baseline="0" dirty="0" smtClean="0">
                <a:solidFill>
                  <a:srgbClr val="FF3300"/>
                </a:solidFill>
                <a:latin typeface="Arial"/>
                <a:ea typeface="Arial"/>
                <a:cs typeface="Arial"/>
                <a:sym typeface="Arial"/>
              </a:rPr>
              <a:t>data[,1]</a:t>
            </a:r>
          </a:p>
          <a:p>
            <a:pPr marL="285750" marR="0" lvl="0" indent="-285750" algn="l" rtl="0">
              <a:spcBef>
                <a:spcPts val="0"/>
              </a:spcBef>
              <a:buClr>
                <a:schemeClr val="dk1"/>
              </a:buClr>
              <a:buSzPct val="25000"/>
              <a:buFont typeface="Wingdings"/>
              <a:buChar char="Ø"/>
            </a:pPr>
            <a:endParaRPr lang="en" sz="1800" b="1" dirty="0" smtClean="0">
              <a:solidFill>
                <a:srgbClr val="FF3300"/>
              </a:solidFill>
            </a:endParaRPr>
          </a:p>
          <a:p>
            <a:pPr>
              <a:buClr>
                <a:schemeClr val="dk1"/>
              </a:buClr>
              <a:buSzPct val="25000"/>
            </a:pPr>
            <a:r>
              <a:rPr lang="en" sz="2400" b="1" dirty="0">
                <a:solidFill>
                  <a:schemeClr val="dk1"/>
                </a:solidFill>
              </a:rPr>
              <a:t>Look at the </a:t>
            </a:r>
            <a:r>
              <a:rPr lang="en" sz="2400" b="1" dirty="0" smtClean="0">
                <a:solidFill>
                  <a:schemeClr val="dk1"/>
                </a:solidFill>
              </a:rPr>
              <a:t>second and </a:t>
            </a:r>
            <a:r>
              <a:rPr lang="en" sz="2400" b="1" dirty="0">
                <a:solidFill>
                  <a:schemeClr val="dk1"/>
                </a:solidFill>
              </a:rPr>
              <a:t>column:</a:t>
            </a:r>
          </a:p>
          <a:p>
            <a:pPr marR="0" lvl="0" algn="l" rtl="0">
              <a:spcBef>
                <a:spcPts val="0"/>
              </a:spcBef>
              <a:buClr>
                <a:schemeClr val="dk1"/>
              </a:buClr>
              <a:buSzPct val="25000"/>
            </a:pPr>
            <a:endParaRPr lang="en" sz="1800" b="1" dirty="0">
              <a:solidFill>
                <a:srgbClr val="FF3300"/>
              </a:solidFill>
            </a:endParaRPr>
          </a:p>
          <a:p>
            <a:pPr marL="285750" marR="0" lvl="0" indent="-285750" algn="l" rtl="0">
              <a:spcBef>
                <a:spcPts val="0"/>
              </a:spcBef>
              <a:buClr>
                <a:schemeClr val="dk1"/>
              </a:buClr>
              <a:buSzPct val="25000"/>
              <a:buFont typeface="Wingdings"/>
              <a:buChar char="Ø"/>
            </a:pPr>
            <a:r>
              <a:rPr lang="en-US" sz="1800" b="1" i="0" u="none" strike="noStrike" cap="none" baseline="0" dirty="0" smtClean="0">
                <a:solidFill>
                  <a:srgbClr val="FF3300"/>
                </a:solidFill>
                <a:latin typeface="Arial"/>
                <a:ea typeface="Arial"/>
                <a:cs typeface="Arial"/>
                <a:sym typeface="Arial"/>
              </a:rPr>
              <a:t>d</a:t>
            </a:r>
            <a:r>
              <a:rPr lang="en" sz="1800" b="1" i="0" u="none" strike="noStrike" cap="none" baseline="0" dirty="0" smtClean="0">
                <a:solidFill>
                  <a:srgbClr val="FF3300"/>
                </a:solidFill>
                <a:latin typeface="Arial"/>
                <a:ea typeface="Arial"/>
                <a:cs typeface="Arial"/>
                <a:sym typeface="Arial"/>
              </a:rPr>
              <a:t>ata[,2:3]</a:t>
            </a:r>
            <a:endParaRPr lang="en" sz="1800" b="1" i="0" u="none" strike="noStrike" cap="none" baseline="0" dirty="0">
              <a:solidFill>
                <a:srgbClr val="FF3300"/>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p:txBody>
      </p:sp>
      <p:sp>
        <p:nvSpPr>
          <p:cNvPr id="266" name="Shape 266"/>
          <p:cNvSpPr txBox="1">
            <a:spLocks noGrp="1"/>
          </p:cNvSpPr>
          <p:nvPr>
            <p:ph type="sldNum" idx="12"/>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49" name="Shape 149"/>
          <p:cNvSpPr txBox="1"/>
          <p:nvPr/>
        </p:nvSpPr>
        <p:spPr>
          <a:xfrm>
            <a:off x="152400" y="76200"/>
            <a:ext cx="8803800" cy="49878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Types of Data in R </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lnSpc>
                <a:spcPct val="90000"/>
              </a:lnSpc>
              <a:spcBef>
                <a:spcPts val="260"/>
              </a:spcBef>
              <a:spcAft>
                <a:spcPts val="400"/>
              </a:spcAft>
              <a:buNone/>
            </a:pPr>
            <a:r>
              <a:rPr lang="en" sz="2600" b="1" i="0" u="none" strike="noStrike" cap="none" baseline="0">
                <a:solidFill>
                  <a:schemeClr val="dk1"/>
                </a:solidFill>
                <a:latin typeface="Arial"/>
                <a:ea typeface="Arial"/>
                <a:cs typeface="Arial"/>
                <a:sym typeface="Arial"/>
              </a:rPr>
              <a:t>R often distinguishes between </a:t>
            </a:r>
            <a:r>
              <a:rPr lang="en" sz="2600" b="1" i="0" u="none" strike="noStrike" cap="none" baseline="0">
                <a:solidFill>
                  <a:srgbClr val="111BA3"/>
                </a:solidFill>
                <a:latin typeface="Arial"/>
                <a:ea typeface="Arial"/>
                <a:cs typeface="Arial"/>
                <a:sym typeface="Arial"/>
              </a:rPr>
              <a:t>qualitative (categorical) </a:t>
            </a:r>
            <a:r>
              <a:rPr lang="en" sz="2600" b="1" i="0" u="none" strike="noStrike" cap="none" baseline="0">
                <a:solidFill>
                  <a:schemeClr val="dk1"/>
                </a:solidFill>
                <a:latin typeface="Arial"/>
                <a:ea typeface="Arial"/>
                <a:cs typeface="Arial"/>
                <a:sym typeface="Arial"/>
              </a:rPr>
              <a:t>attributes and </a:t>
            </a:r>
            <a:r>
              <a:rPr lang="en" sz="2600" b="1" i="0" u="none" strike="noStrike" cap="none" baseline="0">
                <a:solidFill>
                  <a:srgbClr val="111BA3"/>
                </a:solidFill>
                <a:latin typeface="Arial"/>
                <a:ea typeface="Arial"/>
                <a:cs typeface="Arial"/>
                <a:sym typeface="Arial"/>
              </a:rPr>
              <a:t>quantitative (numeric) </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R="0" lvl="0" algn="l" rtl="0">
              <a:lnSpc>
                <a:spcPct val="90000"/>
              </a:lnSpc>
              <a:spcBef>
                <a:spcPts val="260"/>
              </a:spcBef>
              <a:spcAft>
                <a:spcPts val="400"/>
              </a:spcAft>
              <a:buNone/>
            </a:pPr>
            <a:r>
              <a:rPr lang="en" sz="2600" b="1" i="0" u="none" strike="noStrike" cap="none" baseline="0">
                <a:solidFill>
                  <a:schemeClr val="dk1"/>
                </a:solidFill>
                <a:latin typeface="Arial"/>
                <a:ea typeface="Arial"/>
                <a:cs typeface="Arial"/>
                <a:sym typeface="Arial"/>
              </a:rPr>
              <a:t>In 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lnSpc>
                <a:spcPct val="90000"/>
              </a:lnSpc>
              <a:spcBef>
                <a:spcPts val="260"/>
              </a:spcBef>
              <a:spcAft>
                <a:spcPts val="400"/>
              </a:spcAft>
              <a:buClr>
                <a:schemeClr val="dk1"/>
              </a:buClr>
              <a:buSzPct val="25000"/>
              <a:buFont typeface="Arial"/>
              <a:buNone/>
            </a:pPr>
            <a:r>
              <a:rPr lang="en" sz="2600" b="1" i="0" u="none" strike="noStrike" cap="none" baseline="0">
                <a:solidFill>
                  <a:srgbClr val="111BA3"/>
                </a:solidFill>
                <a:latin typeface="Arial"/>
                <a:ea typeface="Arial"/>
                <a:cs typeface="Arial"/>
                <a:sym typeface="Arial"/>
              </a:rPr>
              <a:t>qualitative (categorical) </a:t>
            </a:r>
            <a:r>
              <a:rPr lang="en" sz="2600" b="1" i="0" u="none" strike="noStrike" cap="none" baseline="0">
                <a:solidFill>
                  <a:schemeClr val="dk1"/>
                </a:solidFill>
                <a:latin typeface="Arial"/>
                <a:ea typeface="Arial"/>
                <a:cs typeface="Arial"/>
                <a:sym typeface="Arial"/>
              </a:rPr>
              <a:t>=</a:t>
            </a:r>
            <a:r>
              <a:rPr lang="en" sz="2600" b="1" i="0" u="none" strike="noStrike" cap="none" baseline="0">
                <a:solidFill>
                  <a:srgbClr val="111BA3"/>
                </a:solidFill>
                <a:latin typeface="Arial"/>
                <a:ea typeface="Arial"/>
                <a:cs typeface="Arial"/>
                <a:sym typeface="Arial"/>
              </a:rPr>
              <a:t> </a:t>
            </a:r>
            <a:r>
              <a:rPr lang="en" sz="2600" b="1" i="0" u="none" strike="noStrike" cap="none" baseline="0">
                <a:solidFill>
                  <a:srgbClr val="FF3300"/>
                </a:solidFill>
                <a:latin typeface="Arial"/>
                <a:ea typeface="Arial"/>
                <a:cs typeface="Arial"/>
                <a:sym typeface="Arial"/>
              </a:rPr>
              <a:t>“factor”</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lnSpc>
                <a:spcPct val="90000"/>
              </a:lnSpc>
              <a:spcBef>
                <a:spcPts val="260"/>
              </a:spcBef>
              <a:spcAft>
                <a:spcPts val="400"/>
              </a:spcAft>
              <a:buClr>
                <a:schemeClr val="dk1"/>
              </a:buClr>
              <a:buSzPct val="25000"/>
              <a:buFont typeface="Arial"/>
              <a:buNone/>
            </a:pPr>
            <a:r>
              <a:rPr lang="en" sz="2600" b="1" i="0" u="none" strike="noStrike" cap="none" baseline="0">
                <a:solidFill>
                  <a:srgbClr val="111BA3"/>
                </a:solidFill>
                <a:latin typeface="Arial"/>
                <a:ea typeface="Arial"/>
                <a:cs typeface="Arial"/>
                <a:sym typeface="Arial"/>
              </a:rPr>
              <a:t>quantitative (numeric) </a:t>
            </a:r>
            <a:r>
              <a:rPr lang="en" sz="2600" b="1" i="0" u="none" strike="noStrike" cap="none" baseline="0">
                <a:solidFill>
                  <a:schemeClr val="dk1"/>
                </a:solidFill>
                <a:latin typeface="Arial"/>
                <a:ea typeface="Arial"/>
                <a:cs typeface="Arial"/>
                <a:sym typeface="Arial"/>
              </a:rPr>
              <a:t>=</a:t>
            </a:r>
            <a:r>
              <a:rPr lang="en" sz="2600" b="1" i="0" u="none" strike="noStrike" cap="none" baseline="0">
                <a:solidFill>
                  <a:srgbClr val="111BA3"/>
                </a:solidFill>
                <a:latin typeface="Arial"/>
                <a:ea typeface="Arial"/>
                <a:cs typeface="Arial"/>
                <a:sym typeface="Arial"/>
              </a:rPr>
              <a:t> </a:t>
            </a:r>
            <a:r>
              <a:rPr lang="en" sz="2600" b="1" i="0" u="none" strike="noStrike" cap="none" baseline="0">
                <a:solidFill>
                  <a:srgbClr val="FF3300"/>
                </a:solidFill>
                <a:latin typeface="Arial"/>
                <a:ea typeface="Arial"/>
                <a:cs typeface="Arial"/>
                <a:sym typeface="Arial"/>
              </a:rPr>
              <a:t>“numeric”</a:t>
            </a:r>
          </a:p>
          <a:p>
            <a:pPr marL="0" marR="0" lvl="0" indent="0" algn="l"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50" name="Shape 150"/>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321482921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58" name="Shape 158"/>
          <p:cNvSpPr txBox="1"/>
          <p:nvPr/>
        </p:nvSpPr>
        <p:spPr>
          <a:xfrm>
            <a:off x="152400" y="152400"/>
            <a:ext cx="8803800" cy="50181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Types of Data in R </a:t>
            </a:r>
          </a:p>
          <a:p>
            <a:pPr marR="0" lvl="0" algn="l" rtl="0">
              <a:lnSpc>
                <a:spcPct val="90000"/>
              </a:lnSpc>
              <a:spcBef>
                <a:spcPts val="260"/>
              </a:spcBef>
              <a:spcAft>
                <a:spcPts val="400"/>
              </a:spcAft>
              <a:buNone/>
            </a:pPr>
            <a:r>
              <a:rPr lang="en" sz="2600" b="1" i="0" u="none" strike="noStrike" cap="none" baseline="0" dirty="0">
                <a:solidFill>
                  <a:schemeClr val="dk1"/>
                </a:solidFill>
                <a:latin typeface="Arial"/>
                <a:ea typeface="Arial"/>
                <a:cs typeface="Arial"/>
                <a:sym typeface="Arial"/>
              </a:rPr>
              <a:t>For example, the state in the third column of features.csv is a factor</a:t>
            </a: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1800" b="1" i="0" u="none" strike="noStrike" cap="none" baseline="0" dirty="0">
                <a:solidFill>
                  <a:srgbClr val="FF3300"/>
                </a:solidFill>
                <a:latin typeface="Arial"/>
                <a:ea typeface="Arial"/>
                <a:cs typeface="Arial"/>
                <a:sym typeface="Arial"/>
              </a:rPr>
              <a:t>&gt; data[1:10,3]</a:t>
            </a:r>
          </a:p>
          <a:p>
            <a:pPr lvl="0">
              <a:buClr>
                <a:schemeClr val="dk1"/>
              </a:buClr>
              <a:buSzPct val="25000"/>
            </a:pPr>
            <a:r>
              <a:rPr lang="en-US" sz="1000" b="1" dirty="0">
                <a:solidFill>
                  <a:srgbClr val="111BA3"/>
                </a:solidFill>
              </a:rPr>
              <a:t> [1] 0 0 0 0 0 0 0 0 0 0</a:t>
            </a:r>
          </a:p>
          <a:p>
            <a:pPr lvl="0">
              <a:buClr>
                <a:schemeClr val="dk1"/>
              </a:buClr>
              <a:buSzPct val="25000"/>
            </a:pPr>
            <a:r>
              <a:rPr lang="en-US" sz="1000" b="1" dirty="0">
                <a:solidFill>
                  <a:srgbClr val="111BA3"/>
                </a:solidFill>
              </a:rPr>
              <a:t>Levels: 0 1 2 3 4 5 6 7 8</a:t>
            </a:r>
            <a:endParaRPr sz="18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 sz="1800" b="1" i="0" u="none" strike="noStrike" cap="none" baseline="0" dirty="0">
                <a:solidFill>
                  <a:srgbClr val="FF3300"/>
                </a:solidFill>
                <a:latin typeface="Arial"/>
                <a:ea typeface="Arial"/>
                <a:cs typeface="Arial"/>
                <a:sym typeface="Arial"/>
              </a:rPr>
              <a:t>&gt; is.factor(data[,3])</a:t>
            </a:r>
          </a:p>
          <a:p>
            <a:pPr marL="0" marR="0" lvl="0" indent="0" algn="l" rtl="0">
              <a:spcBef>
                <a:spcPts val="0"/>
              </a:spcBef>
              <a:buClr>
                <a:schemeClr val="dk1"/>
              </a:buClr>
              <a:buSzPct val="25000"/>
              <a:buFont typeface="Arial"/>
              <a:buNone/>
            </a:pPr>
            <a:r>
              <a:rPr lang="en" sz="1800" b="1" i="0" u="none" strike="noStrike" cap="none" baseline="0" dirty="0">
                <a:solidFill>
                  <a:srgbClr val="111BA3"/>
                </a:solidFill>
                <a:latin typeface="Arial"/>
                <a:ea typeface="Arial"/>
                <a:cs typeface="Arial"/>
                <a:sym typeface="Arial"/>
              </a:rPr>
              <a:t>[1] TRUE</a:t>
            </a:r>
          </a:p>
          <a:p>
            <a:pPr marL="0" marR="0" lvl="0" indent="0" algn="l" rtl="0">
              <a:lnSpc>
                <a:spcPct val="90000"/>
              </a:lnSpc>
              <a:spcBef>
                <a:spcPts val="180"/>
              </a:spcBef>
              <a:spcAft>
                <a:spcPts val="400"/>
              </a:spcAft>
              <a:buClr>
                <a:schemeClr val="dk1"/>
              </a:buClr>
              <a:buSzPct val="25000"/>
              <a:buFont typeface="Arial"/>
              <a:buNone/>
            </a:pPr>
            <a:r>
              <a:rPr lang="en" sz="1800" b="1" i="0" u="none" strike="noStrike" cap="none" baseline="0" dirty="0">
                <a:solidFill>
                  <a:srgbClr val="FF3300"/>
                </a:solidFill>
                <a:latin typeface="Arial"/>
                <a:ea typeface="Arial"/>
                <a:cs typeface="Arial"/>
                <a:sym typeface="Arial"/>
              </a:rPr>
              <a:t>&gt; data[,3]+10</a:t>
            </a:r>
          </a:p>
          <a:p>
            <a:pPr marL="0" marR="0" lvl="0" indent="0" algn="l" rtl="0">
              <a:lnSpc>
                <a:spcPct val="90000"/>
              </a:lnSpc>
              <a:spcBef>
                <a:spcPts val="180"/>
              </a:spcBef>
              <a:spcAft>
                <a:spcPts val="400"/>
              </a:spcAft>
              <a:buClr>
                <a:schemeClr val="dk1"/>
              </a:buClr>
              <a:buSzPct val="25000"/>
              <a:buFont typeface="Arial"/>
              <a:buNone/>
            </a:pPr>
            <a:r>
              <a:rPr lang="en" sz="1800" b="1" i="0" u="none" strike="noStrike" cap="none" baseline="0" dirty="0">
                <a:solidFill>
                  <a:srgbClr val="111BA3"/>
                </a:solidFill>
                <a:latin typeface="Arial"/>
                <a:ea typeface="Arial"/>
                <a:cs typeface="Arial"/>
                <a:sym typeface="Arial"/>
              </a:rPr>
              <a:t>[1] NA NA NA NA NA NA NA NA </a:t>
            </a:r>
            <a:r>
              <a:rPr lang="en" sz="1800" b="1" i="0" u="none" strike="noStrike" cap="none" baseline="0" dirty="0">
                <a:solidFill>
                  <a:schemeClr val="dk1"/>
                </a:solidFill>
                <a:latin typeface="Times New Roman"/>
                <a:ea typeface="Times New Roman"/>
                <a:cs typeface="Times New Roman"/>
                <a:sym typeface="Times New Roman"/>
              </a:rPr>
              <a:t>…</a:t>
            </a:r>
          </a:p>
          <a:p>
            <a:pPr marL="0" marR="0" lvl="0" indent="0" algn="l" rtl="0">
              <a:lnSpc>
                <a:spcPct val="90000"/>
              </a:lnSpc>
              <a:spcBef>
                <a:spcPts val="180"/>
              </a:spcBef>
              <a:spcAft>
                <a:spcPts val="400"/>
              </a:spcAft>
              <a:buClr>
                <a:schemeClr val="dk1"/>
              </a:buClr>
              <a:buSzPct val="25000"/>
              <a:buFont typeface="Arial"/>
              <a:buNone/>
            </a:pPr>
            <a:r>
              <a:rPr lang="en" sz="1800" b="1" i="0" u="none" strike="noStrike" cap="none" baseline="0" dirty="0">
                <a:solidFill>
                  <a:srgbClr val="111BA3"/>
                </a:solidFill>
                <a:latin typeface="Arial"/>
                <a:ea typeface="Arial"/>
                <a:cs typeface="Arial"/>
                <a:sym typeface="Arial"/>
              </a:rPr>
              <a:t>Warning message:</a:t>
            </a:r>
          </a:p>
          <a:p>
            <a:pPr marL="0" marR="0" lvl="0" indent="0" algn="l" rtl="0">
              <a:lnSpc>
                <a:spcPct val="90000"/>
              </a:lnSpc>
              <a:spcBef>
                <a:spcPts val="180"/>
              </a:spcBef>
              <a:spcAft>
                <a:spcPts val="400"/>
              </a:spcAft>
              <a:buClr>
                <a:schemeClr val="dk1"/>
              </a:buClr>
              <a:buSzPct val="25000"/>
              <a:buFont typeface="Arial"/>
              <a:buNone/>
            </a:pPr>
            <a:r>
              <a:rPr lang="en" sz="1800" b="1" i="0" u="none" strike="noStrike" cap="none" baseline="0" dirty="0">
                <a:solidFill>
                  <a:srgbClr val="111BA3"/>
                </a:solidFill>
                <a:latin typeface="Arial"/>
                <a:ea typeface="Arial"/>
                <a:cs typeface="Arial"/>
                <a:sym typeface="Arial"/>
              </a:rPr>
              <a:t>+ not meaningful for factors </a:t>
            </a:r>
            <a:r>
              <a:rPr lang="en" sz="1800" b="1" i="0" u="none" strike="noStrike" cap="none" baseline="0" dirty="0">
                <a:solidFill>
                  <a:schemeClr val="dk1"/>
                </a:solidFill>
                <a:latin typeface="Times New Roman"/>
                <a:ea typeface="Times New Roman"/>
                <a:cs typeface="Times New Roman"/>
                <a:sym typeface="Times New Roman"/>
              </a:rPr>
              <a:t>…</a:t>
            </a:r>
          </a:p>
        </p:txBody>
      </p:sp>
      <p:sp>
        <p:nvSpPr>
          <p:cNvPr id="159" name="Shape 159"/>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2124917216"/>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Font typeface="Times New Roman"/>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7" name="Shape 167"/>
          <p:cNvSpPr txBox="1"/>
          <p:nvPr/>
        </p:nvSpPr>
        <p:spPr>
          <a:xfrm>
            <a:off x="152400" y="76200"/>
            <a:ext cx="8926199" cy="66390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rPr>
              <a:t>Types of Data in R</a:t>
            </a:r>
          </a:p>
          <a:p>
            <a:pPr marL="0" marR="0" lvl="0" indent="0" algn="ctr" rtl="0">
              <a:spcBef>
                <a:spcPts val="0"/>
              </a:spcBef>
              <a:buClr>
                <a:schemeClr val="dk1"/>
              </a:buClr>
              <a:buSzPct val="25000"/>
              <a:buFont typeface="Arial"/>
              <a:buNone/>
            </a:pPr>
            <a:r>
              <a:rPr lang="en" sz="3200" b="1" i="0" u="sng" strike="noStrike" cap="none" baseline="0" dirty="0">
                <a:solidFill>
                  <a:schemeClr val="dk1"/>
                </a:solidFill>
              </a:rPr>
              <a:t> </a:t>
            </a:r>
          </a:p>
          <a:p>
            <a:pPr marR="0" lvl="0" algn="l" rtl="0">
              <a:lnSpc>
                <a:spcPct val="90000"/>
              </a:lnSpc>
              <a:spcBef>
                <a:spcPts val="260"/>
              </a:spcBef>
              <a:spcAft>
                <a:spcPts val="400"/>
              </a:spcAft>
              <a:buNone/>
            </a:pPr>
            <a:r>
              <a:rPr lang="en" sz="2600" b="1" i="0" u="none" strike="noStrike" cap="none" baseline="0" dirty="0">
                <a:solidFill>
                  <a:schemeClr val="dk1"/>
                </a:solidFill>
              </a:rPr>
              <a:t>The fourth column seems like some version of the zip code.  It should be a factor (categorical) not numeric, but R doesn’t know this.</a:t>
            </a:r>
          </a:p>
          <a:p>
            <a:pPr marL="0" marR="0" lvl="0" indent="0" algn="l" rtl="0">
              <a:spcBef>
                <a:spcPts val="0"/>
              </a:spcBef>
              <a:buNone/>
            </a:pPr>
            <a:endParaRPr sz="1800" b="0" i="0" u="none" strike="noStrike" cap="none" baseline="0" dirty="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rPr>
              <a:t>&gt; is.factor(data</a:t>
            </a:r>
            <a:r>
              <a:rPr lang="en" sz="2400" b="1" i="0" u="none" strike="noStrike" cap="none" baseline="0" dirty="0" smtClean="0">
                <a:solidFill>
                  <a:srgbClr val="FF3300"/>
                </a:solidFill>
              </a:rPr>
              <a:t>[,2])</a:t>
            </a:r>
            <a:endParaRPr lang="en" sz="2400" b="1" i="0" u="none" strike="noStrike" cap="none" baseline="0" dirty="0">
              <a:solidFill>
                <a:srgbClr val="FF3300"/>
              </a:solidFill>
            </a:endParaRPr>
          </a:p>
          <a:p>
            <a:pPr marL="0" marR="0" lvl="0" indent="0" algn="l" rtl="0">
              <a:spcBef>
                <a:spcPts val="0"/>
              </a:spcBef>
              <a:buClr>
                <a:schemeClr val="dk1"/>
              </a:buClr>
              <a:buSzPct val="25000"/>
              <a:buFont typeface="Arial"/>
              <a:buNone/>
            </a:pPr>
            <a:r>
              <a:rPr lang="en" sz="2600" b="1" i="0" u="none" strike="noStrike" cap="none" baseline="0" dirty="0">
                <a:solidFill>
                  <a:srgbClr val="111BA3"/>
                </a:solidFill>
              </a:rPr>
              <a:t>[1] FALSE</a:t>
            </a:r>
          </a:p>
          <a:p>
            <a:pPr marL="0" marR="0" lvl="0" indent="0" algn="l" rtl="0">
              <a:spcBef>
                <a:spcPts val="0"/>
              </a:spcBef>
              <a:buNone/>
            </a:pPr>
            <a:endParaRPr sz="1800" b="0" i="0" u="none" strike="noStrike" cap="none" baseline="0" dirty="0">
              <a:solidFill>
                <a:schemeClr val="dk1"/>
              </a:solidFill>
            </a:endParaRPr>
          </a:p>
          <a:p>
            <a:pPr marL="0" marR="0" lvl="0" indent="0" algn="l" rtl="0">
              <a:spcBef>
                <a:spcPts val="0"/>
              </a:spcBef>
              <a:buClr>
                <a:schemeClr val="dk1"/>
              </a:buClr>
              <a:buSzPct val="25000"/>
              <a:buFont typeface="Times New Roman"/>
              <a:buNone/>
            </a:pPr>
            <a:r>
              <a:rPr lang="en" sz="2600" b="0" i="0" u="none" strike="noStrike" cap="none" baseline="0" dirty="0">
                <a:solidFill>
                  <a:schemeClr val="dk1"/>
                </a:solidFill>
              </a:rPr>
              <a:t>Use as.factor to tell R that an attribute should be categorical</a:t>
            </a:r>
          </a:p>
          <a:p>
            <a:pPr marL="0" marR="0" lvl="0" indent="0" algn="l" rtl="0">
              <a:spcBef>
                <a:spcPts val="0"/>
              </a:spcBef>
              <a:buNone/>
            </a:pPr>
            <a:endParaRPr sz="1800" b="0" i="0" u="none" strike="noStrike" cap="none" baseline="0" dirty="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rPr>
              <a:t>&gt; </a:t>
            </a:r>
            <a:r>
              <a:rPr lang="en" sz="2400" b="1" i="0" u="none" strike="noStrike" cap="none" baseline="0" dirty="0" smtClean="0">
                <a:solidFill>
                  <a:srgbClr val="FF3300"/>
                </a:solidFill>
              </a:rPr>
              <a:t>as.factor(data[1:10,2])</a:t>
            </a:r>
            <a:endParaRPr lang="en" sz="2400" b="1" i="0" u="none" strike="noStrike" cap="none" baseline="0" dirty="0">
              <a:solidFill>
                <a:srgbClr val="FF3300"/>
              </a:solidFill>
            </a:endParaRPr>
          </a:p>
          <a:p>
            <a:pPr lvl="0">
              <a:buClr>
                <a:schemeClr val="dk1"/>
              </a:buClr>
              <a:buSzPct val="25000"/>
            </a:pPr>
            <a:r>
              <a:rPr lang="en" sz="2400" b="0" i="0" u="none" strike="noStrike" cap="none" baseline="0" dirty="0">
                <a:solidFill>
                  <a:srgbClr val="111BA3"/>
                </a:solidFill>
              </a:rPr>
              <a:t> </a:t>
            </a:r>
            <a:r>
              <a:rPr lang="en-US" sz="2400" b="1" dirty="0">
                <a:solidFill>
                  <a:srgbClr val="111BA3"/>
                </a:solidFill>
              </a:rPr>
              <a:t> [1] 306.174 307.565 307.74  308.157 309.592 309.613 312.594 315.093 316.174</a:t>
            </a:r>
          </a:p>
          <a:p>
            <a:pPr lvl="0">
              <a:buClr>
                <a:schemeClr val="dk1"/>
              </a:buClr>
              <a:buSzPct val="25000"/>
            </a:pPr>
            <a:r>
              <a:rPr lang="en-US" sz="2400" b="1" dirty="0">
                <a:solidFill>
                  <a:srgbClr val="111BA3"/>
                </a:solidFill>
              </a:rPr>
              <a:t>[10] 316.908</a:t>
            </a:r>
          </a:p>
          <a:p>
            <a:pPr lvl="0">
              <a:buClr>
                <a:schemeClr val="dk1"/>
              </a:buClr>
              <a:buSzPct val="25000"/>
            </a:pPr>
            <a:r>
              <a:rPr lang="en-US" sz="2400" b="1" dirty="0">
                <a:solidFill>
                  <a:srgbClr val="111BA3"/>
                </a:solidFill>
              </a:rPr>
              <a:t>10 Levels: 306.174 307.565 307.74 308.157 309.592 309.613 312.594 ... 316.908</a:t>
            </a:r>
            <a:endParaRPr sz="1800" b="0" i="0" u="none" strike="noStrike" cap="none" baseline="0" dirty="0">
              <a:solidFill>
                <a:schemeClr val="dk1"/>
              </a:solidFill>
              <a:latin typeface="Times New Roman"/>
              <a:ea typeface="Times New Roman"/>
              <a:cs typeface="Times New Roman"/>
              <a:sym typeface="Times New Roman"/>
            </a:endParaRPr>
          </a:p>
        </p:txBody>
      </p:sp>
      <p:sp>
        <p:nvSpPr>
          <p:cNvPr id="168" name="Shape 168"/>
          <p:cNvSpPr txBox="1">
            <a:spLocks noGrp="1"/>
          </p:cNvSpPr>
          <p:nvPr>
            <p:ph type="sldNum" idx="4294967295"/>
          </p:nvPr>
        </p:nvSpPr>
        <p:spPr>
          <a:xfrm>
            <a:off x="7264400" y="57912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a:t> </a:t>
            </a:r>
          </a:p>
        </p:txBody>
      </p:sp>
    </p:spTree>
    <p:extLst>
      <p:ext uri="{BB962C8B-B14F-4D97-AF65-F5344CB8AC3E}">
        <p14:creationId xmlns:p14="http://schemas.microsoft.com/office/powerpoint/2010/main" val="2311152412"/>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2669</Words>
  <Application>Microsoft Office PowerPoint</Application>
  <PresentationFormat>On-screen Show (4:3)</PresentationFormat>
  <Paragraphs>581</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Custom Theme</vt:lpstr>
      <vt:lpstr>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ceick</dc:creator>
  <cp:lastModifiedBy>C. Eick</cp:lastModifiedBy>
  <cp:revision>37</cp:revision>
  <dcterms:modified xsi:type="dcterms:W3CDTF">2016-02-04T16:27:44Z</dcterms:modified>
</cp:coreProperties>
</file>