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1170" r:id="rId2"/>
    <p:sldId id="1180" r:id="rId3"/>
    <p:sldId id="1111" r:id="rId4"/>
    <p:sldId id="1007" r:id="rId5"/>
    <p:sldId id="1008" r:id="rId6"/>
    <p:sldId id="1178" r:id="rId7"/>
    <p:sldId id="1009" r:id="rId8"/>
    <p:sldId id="1134" r:id="rId9"/>
    <p:sldId id="1018" r:id="rId10"/>
    <p:sldId id="1131" r:id="rId11"/>
    <p:sldId id="1010" r:id="rId12"/>
    <p:sldId id="1132" r:id="rId13"/>
    <p:sldId id="1011" r:id="rId14"/>
    <p:sldId id="1012" r:id="rId15"/>
    <p:sldId id="1013" r:id="rId16"/>
    <p:sldId id="1172" r:id="rId17"/>
    <p:sldId id="1015" r:id="rId18"/>
    <p:sldId id="1016" r:id="rId19"/>
    <p:sldId id="1166" r:id="rId20"/>
    <p:sldId id="1017" r:id="rId21"/>
    <p:sldId id="1133" r:id="rId22"/>
    <p:sldId id="1135" r:id="rId23"/>
    <p:sldId id="1184" r:id="rId24"/>
    <p:sldId id="1182" r:id="rId25"/>
    <p:sldId id="1185" r:id="rId26"/>
    <p:sldId id="1186" r:id="rId27"/>
    <p:sldId id="1183" r:id="rId28"/>
    <p:sldId id="1171" r:id="rId29"/>
    <p:sldId id="1020" r:id="rId30"/>
    <p:sldId id="1162" r:id="rId31"/>
    <p:sldId id="1160" r:id="rId32"/>
    <p:sldId id="1161" r:id="rId33"/>
    <p:sldId id="1022" r:id="rId34"/>
    <p:sldId id="1023" r:id="rId35"/>
    <p:sldId id="1024" r:id="rId36"/>
    <p:sldId id="1167" r:id="rId37"/>
    <p:sldId id="1174" r:id="rId38"/>
    <p:sldId id="1025" r:id="rId39"/>
    <p:sldId id="1179" r:id="rId40"/>
    <p:sldId id="1168" r:id="rId41"/>
    <p:sldId id="1164" r:id="rId42"/>
    <p:sldId id="1163" r:id="rId43"/>
    <p:sldId id="1165" r:id="rId44"/>
    <p:sldId id="1175" r:id="rId45"/>
    <p:sldId id="1173" r:id="rId46"/>
    <p:sldId id="1181" r:id="rId4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6EA"/>
    <a:srgbClr val="FAE2F6"/>
    <a:srgbClr val="170981"/>
    <a:srgbClr val="121328"/>
    <a:srgbClr val="D7FDF9"/>
    <a:srgbClr val="003366"/>
    <a:srgbClr val="CC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77" autoAdjust="0"/>
    <p:restoredTop sz="92868" autoAdjust="0"/>
  </p:normalViewPr>
  <p:slideViewPr>
    <p:cSldViewPr>
      <p:cViewPr>
        <p:scale>
          <a:sx n="77" d="100"/>
          <a:sy n="77" d="100"/>
        </p:scale>
        <p:origin x="-192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4.xml"/><Relationship Id="rId1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97590361445784E-2"/>
          <c:y val="7.0945945945945943E-2"/>
          <c:w val="0.8493975903614458"/>
          <c:h val="0.8074324324324324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y</c:v>
                </c:pt>
              </c:strCache>
            </c:strRef>
          </c:tx>
          <c:spPr>
            <a:ln w="19209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6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7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xVal>
            <c:numRef>
              <c:f>Sheet1!$B$3:$B$12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</c:numCache>
            </c:numRef>
          </c:xVal>
          <c:yVal>
            <c:numRef>
              <c:f>Sheet1!$C$3:$C$12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  <c:pt idx="9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896448"/>
        <c:axId val="133902336"/>
      </c:scatterChart>
      <c:valAx>
        <c:axId val="133896448"/>
        <c:scaling>
          <c:orientation val="minMax"/>
          <c:max val="10"/>
        </c:scaling>
        <c:delete val="0"/>
        <c:axPos val="b"/>
        <c:majorGridlines>
          <c:spPr>
            <a:ln w="213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902336"/>
        <c:crosses val="autoZero"/>
        <c:crossBetween val="midCat"/>
        <c:majorUnit val="1"/>
        <c:minorUnit val="1"/>
      </c:valAx>
      <c:valAx>
        <c:axId val="133902336"/>
        <c:scaling>
          <c:orientation val="minMax"/>
          <c:max val="10"/>
        </c:scaling>
        <c:delete val="0"/>
        <c:axPos val="l"/>
        <c:majorGridlines>
          <c:spPr>
            <a:ln w="213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896448"/>
        <c:crosses val="autoZero"/>
        <c:crossBetween val="midCat"/>
        <c:minorUnit val="1"/>
      </c:valAx>
      <c:spPr>
        <a:solidFill>
          <a:srgbClr val="FFFFFF"/>
        </a:solidFill>
        <a:ln w="8537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134">
      <a:solidFill>
        <a:srgbClr val="000000"/>
      </a:solidFill>
      <a:prstDash val="solid"/>
    </a:ln>
  </c:spPr>
  <c:txPr>
    <a:bodyPr/>
    <a:lstStyle/>
    <a:p>
      <a:pPr>
        <a:defRPr sz="53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97590361445784E-2"/>
          <c:y val="7.0945945945945943E-2"/>
          <c:w val="0.8493975903614458"/>
          <c:h val="0.8074324324324324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y</c:v>
                </c:pt>
              </c:strCache>
            </c:strRef>
          </c:tx>
          <c:spPr>
            <a:ln w="19209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6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7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dPt>
            <c:idx val="11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Sheet1!$B$3:$B$14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3.6666666666666665</c:v>
                </c:pt>
                <c:pt idx="11">
                  <c:v>6.75</c:v>
                </c:pt>
              </c:numCache>
            </c:numRef>
          </c:xVal>
          <c:yVal>
            <c:numRef>
              <c:f>Sheet1!$C$3:$C$14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  <c:pt idx="9">
                  <c:v>5</c:v>
                </c:pt>
                <c:pt idx="10">
                  <c:v>5.166666666666667</c:v>
                </c:pt>
                <c:pt idx="11">
                  <c:v>4.25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593152"/>
        <c:axId val="134594944"/>
      </c:scatterChart>
      <c:valAx>
        <c:axId val="134593152"/>
        <c:scaling>
          <c:orientation val="minMax"/>
          <c:max val="10"/>
        </c:scaling>
        <c:delete val="0"/>
        <c:axPos val="b"/>
        <c:majorGridlines>
          <c:spPr>
            <a:ln w="213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594944"/>
        <c:crosses val="autoZero"/>
        <c:crossBetween val="midCat"/>
        <c:majorUnit val="1"/>
        <c:minorUnit val="1"/>
      </c:valAx>
      <c:valAx>
        <c:axId val="134594944"/>
        <c:scaling>
          <c:orientation val="minMax"/>
          <c:max val="10"/>
        </c:scaling>
        <c:delete val="0"/>
        <c:axPos val="l"/>
        <c:majorGridlines>
          <c:spPr>
            <a:ln w="213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593152"/>
        <c:crosses val="autoZero"/>
        <c:crossBetween val="midCat"/>
        <c:minorUnit val="1"/>
      </c:valAx>
      <c:spPr>
        <a:solidFill>
          <a:srgbClr val="FFFFFF"/>
        </a:solidFill>
        <a:ln w="8537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134">
      <a:solidFill>
        <a:srgbClr val="000000"/>
      </a:solidFill>
      <a:prstDash val="solid"/>
    </a:ln>
  </c:spPr>
  <c:txPr>
    <a:bodyPr/>
    <a:lstStyle/>
    <a:p>
      <a:pPr>
        <a:defRPr sz="53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80239520958084E-2"/>
          <c:y val="7.0469798657718116E-2"/>
          <c:w val="0.85029940119760483"/>
          <c:h val="0.8087248322147651"/>
        </c:manualLayout>
      </c:layout>
      <c:scatterChart>
        <c:scatterStyle val="lineMarker"/>
        <c:varyColors val="0"/>
        <c:ser>
          <c:idx val="0"/>
          <c:order val="0"/>
          <c:spPr>
            <a:ln w="19101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6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9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dPt>
            <c:idx val="11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Sheet1!$B$23:$B$32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</c:numCache>
            </c:numRef>
          </c:xVal>
          <c:yVal>
            <c:numRef>
              <c:f>Sheet1!$C$23:$C$32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  <c:pt idx="9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244992"/>
        <c:axId val="134254976"/>
      </c:scatterChart>
      <c:valAx>
        <c:axId val="134244992"/>
        <c:scaling>
          <c:orientation val="minMax"/>
          <c:max val="10"/>
        </c:scaling>
        <c:delete val="0"/>
        <c:axPos val="b"/>
        <c:majorGridlines>
          <c:spPr>
            <a:ln w="2122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2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54976"/>
        <c:crosses val="autoZero"/>
        <c:crossBetween val="midCat"/>
        <c:majorUnit val="1"/>
        <c:minorUnit val="1"/>
      </c:valAx>
      <c:valAx>
        <c:axId val="134254976"/>
        <c:scaling>
          <c:orientation val="minMax"/>
          <c:max val="10"/>
        </c:scaling>
        <c:delete val="0"/>
        <c:axPos val="l"/>
        <c:majorGridlines>
          <c:spPr>
            <a:ln w="2122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2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44992"/>
        <c:crosses val="autoZero"/>
        <c:crossBetween val="midCat"/>
        <c:minorUnit val="1"/>
      </c:valAx>
      <c:spPr>
        <a:solidFill>
          <a:srgbClr val="FFFFFF"/>
        </a:solidFill>
        <a:ln w="848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122">
      <a:solidFill>
        <a:srgbClr val="000000"/>
      </a:solidFill>
      <a:prstDash val="solid"/>
    </a:ln>
  </c:spPr>
  <c:txPr>
    <a:bodyPr/>
    <a:lstStyle/>
    <a:p>
      <a:pPr>
        <a:defRPr sz="53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990990990991E-2"/>
          <c:y val="7.0707070707070704E-2"/>
          <c:w val="0.8498498498498499"/>
          <c:h val="0.80808080808080807"/>
        </c:manualLayout>
      </c:layout>
      <c:scatterChart>
        <c:scatterStyle val="lineMarker"/>
        <c:varyColors val="0"/>
        <c:ser>
          <c:idx val="0"/>
          <c:order val="0"/>
          <c:spPr>
            <a:ln w="19154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6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9"/>
            <c:marker>
              <c:spPr>
                <a:solidFill>
                  <a:srgbClr val="00FFFF"/>
                </a:solidFill>
                <a:ln>
                  <a:solidFill>
                    <a:srgbClr val="000080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dPt>
            <c:idx val="11"/>
            <c:marker>
              <c:symbol val="circ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Sheet1!$B$23:$B$34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3.6666666666666665</c:v>
                </c:pt>
                <c:pt idx="11">
                  <c:v>6.166666666666667</c:v>
                </c:pt>
              </c:numCache>
            </c:numRef>
          </c:xVal>
          <c:yVal>
            <c:numRef>
              <c:f>Sheet1!$C$23:$C$34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  <c:pt idx="9">
                  <c:v>5</c:v>
                </c:pt>
                <c:pt idx="10">
                  <c:v>5.833333333333333</c:v>
                </c:pt>
                <c:pt idx="11">
                  <c:v>3.8333333333333335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42304"/>
        <c:axId val="134652288"/>
      </c:scatterChart>
      <c:valAx>
        <c:axId val="134642304"/>
        <c:scaling>
          <c:orientation val="minMax"/>
          <c:max val="10"/>
        </c:scaling>
        <c:delete val="0"/>
        <c:axPos val="b"/>
        <c:majorGridlines>
          <c:spPr>
            <a:ln w="212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2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652288"/>
        <c:crosses val="autoZero"/>
        <c:crossBetween val="midCat"/>
        <c:majorUnit val="1"/>
        <c:minorUnit val="1"/>
      </c:valAx>
      <c:valAx>
        <c:axId val="134652288"/>
        <c:scaling>
          <c:orientation val="minMax"/>
          <c:max val="10"/>
        </c:scaling>
        <c:delete val="0"/>
        <c:axPos val="l"/>
        <c:majorGridlines>
          <c:spPr>
            <a:ln w="212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2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3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642304"/>
        <c:crosses val="autoZero"/>
        <c:crossBetween val="midCat"/>
        <c:minorUnit val="1"/>
      </c:valAx>
      <c:spPr>
        <a:solidFill>
          <a:srgbClr val="FFFFFF"/>
        </a:solidFill>
        <a:ln w="851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128">
      <a:solidFill>
        <a:srgbClr val="000000"/>
      </a:solidFill>
      <a:prstDash val="solid"/>
    </a:ln>
  </c:spPr>
  <c:txPr>
    <a:bodyPr/>
    <a:lstStyle/>
    <a:p>
      <a:pPr>
        <a:defRPr sz="53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1016833-FD99-49B1-8979-944EEF44B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7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5" rIns="91749" bIns="45875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C4F0067-956A-4CB2-927E-B0FF6BEC3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4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3ED40A-2322-40EE-8DDA-E81A46B5D8A6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2B260CC-1F95-4A09-8DB4-F3174A346A5F}" type="slidenum">
              <a:rPr lang="en-US" sz="1200" smtClean="0">
                <a:latin typeface="Times New Roman" pitchFamily="18" charset="0"/>
              </a:rPr>
              <a:pPr/>
              <a:t>33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F6CEE3-C338-400C-A774-A2F3D8F02FC4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F6CEE3-C338-400C-A774-A2F3D8F02FC4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32909E-8384-427F-8330-500416E7E62A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592CC6-7B41-462B-90B8-16C29E982E4D}" type="slidenum">
              <a:rPr lang="en-US" sz="1200" smtClean="0">
                <a:latin typeface="Times New Roman" pitchFamily="18" charset="0"/>
              </a:rPr>
              <a:pPr/>
              <a:t>26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7C5A3E-28F2-42A6-8860-7DF37C493480}" type="slidenum">
              <a:rPr lang="en-US" sz="1200" smtClean="0">
                <a:latin typeface="Times New Roman" pitchFamily="18" charset="0"/>
              </a:rPr>
              <a:pPr/>
              <a:t>27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B51216-901C-4BF6-B437-D78E534CD891}" type="slidenum">
              <a:rPr lang="en-US" sz="1200" smtClean="0">
                <a:latin typeface="Times New Roman" pitchFamily="18" charset="0"/>
              </a:rPr>
              <a:pPr/>
              <a:t>29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CC6F34-1087-403F-A609-A682F0CE57C7}" type="slidenum">
              <a:rPr lang="en-US" sz="1200" smtClean="0">
                <a:latin typeface="Times New Roman" pitchFamily="18" charset="0"/>
              </a:rPr>
              <a:pPr/>
              <a:t>30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88975"/>
            <a:ext cx="4602162" cy="345122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8800"/>
            <a:ext cx="5486400" cy="414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There are many possible supervised clustering algorithm. In our work, we investigate representative-based supervised clustering algorithms that aim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20A7D1-2CA4-454C-A24A-A7E97582266F}" type="slidenum">
              <a:rPr lang="en-US" sz="1200" smtClean="0">
                <a:latin typeface="Times New Roman" pitchFamily="18" charset="0"/>
              </a:rPr>
              <a:pPr/>
              <a:t>32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88975"/>
            <a:ext cx="4602162" cy="345122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8800"/>
            <a:ext cx="5486400" cy="414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objective of representative-based supervised clustering is…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97C7202-FE67-43C7-8EEF-FFF05D2A4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11B59-E599-4007-A1EE-281698AC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2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685800"/>
            <a:ext cx="2062163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0356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4428-3894-4799-A7D7-1EE24799A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9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F5E8-D2E6-41D3-8965-BB92D4BBE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C3971-C4E5-4896-9E62-8BE33C2B6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3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DC765-B6F7-4D69-9C1F-7C94943FF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0DF77-B21B-4C5A-8417-4BC6B7E1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8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13CE-C7E2-4DE1-98B7-4A3AC0B09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5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3646-4B7C-46D1-B918-D1BD39A0D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BF6C-5890-4274-9FF3-DD3DB92B3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A7ABC-D218-4F52-9291-00F65B949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7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73488-5ED4-4FF0-8CF5-795DD22D2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0"/>
          <p:cNvSpPr>
            <a:spLocks noChangeArrowheads="1"/>
          </p:cNvSpPr>
          <p:nvPr/>
        </p:nvSpPr>
        <p:spPr bwMode="ltGray">
          <a:xfrm>
            <a:off x="333375" y="720725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7" name="Rectangle 2051"/>
          <p:cNvSpPr>
            <a:spLocks noChangeArrowheads="1"/>
          </p:cNvSpPr>
          <p:nvPr/>
        </p:nvSpPr>
        <p:spPr bwMode="ltGray">
          <a:xfrm>
            <a:off x="715963" y="720725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8" name="Rectangle 2052"/>
          <p:cNvSpPr>
            <a:spLocks noChangeArrowheads="1"/>
          </p:cNvSpPr>
          <p:nvPr/>
        </p:nvSpPr>
        <p:spPr bwMode="ltGray">
          <a:xfrm>
            <a:off x="457200" y="114300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9" name="Rectangle 2053"/>
          <p:cNvSpPr>
            <a:spLocks noChangeArrowheads="1"/>
          </p:cNvSpPr>
          <p:nvPr/>
        </p:nvSpPr>
        <p:spPr bwMode="ltGray">
          <a:xfrm>
            <a:off x="827088" y="1143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0" name="Rectangle 2054"/>
          <p:cNvSpPr>
            <a:spLocks noChangeArrowheads="1"/>
          </p:cNvSpPr>
          <p:nvPr/>
        </p:nvSpPr>
        <p:spPr bwMode="ltGray">
          <a:xfrm>
            <a:off x="157163" y="1254125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1" name="Rectangle 2055"/>
          <p:cNvSpPr>
            <a:spLocks noChangeArrowheads="1"/>
          </p:cNvSpPr>
          <p:nvPr/>
        </p:nvSpPr>
        <p:spPr bwMode="gray">
          <a:xfrm>
            <a:off x="677863" y="6127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2" name="Rectangle 2056"/>
          <p:cNvSpPr>
            <a:spLocks noChangeArrowheads="1"/>
          </p:cNvSpPr>
          <p:nvPr/>
        </p:nvSpPr>
        <p:spPr bwMode="gray">
          <a:xfrm>
            <a:off x="358775" y="14033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3" name="Rectangle 205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85800"/>
            <a:ext cx="77930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20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E462E7-996D-4A7B-87CC-E43B34734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2063"/>
          <p:cNvSpPr txBox="1">
            <a:spLocks noChangeArrowheads="1"/>
          </p:cNvSpPr>
          <p:nvPr userDrawn="1"/>
        </p:nvSpPr>
        <p:spPr bwMode="auto">
          <a:xfrm>
            <a:off x="0" y="6400800"/>
            <a:ext cx="39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7" name="Text Box 2064"/>
          <p:cNvSpPr txBox="1">
            <a:spLocks noChangeArrowheads="1"/>
          </p:cNvSpPr>
          <p:nvPr userDrawn="1"/>
        </p:nvSpPr>
        <p:spPr bwMode="auto">
          <a:xfrm>
            <a:off x="0" y="6629400"/>
            <a:ext cx="3822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Han, Kamber, Eick: Introduction to Clustering and Similarity Assessment</a:t>
            </a:r>
          </a:p>
        </p:txBody>
      </p:sp>
      <p:pic>
        <p:nvPicPr>
          <p:cNvPr id="1038" name="Picture 2066" descr="AG00388_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4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2067" descr="AG00388_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879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2068" descr="AG00388_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-331788"/>
            <a:ext cx="879475" cy="66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hyperlink" Target="http://en.wikipedia.org/wiki/Standard_score" TargetMode="Externa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ethz.ch/R-manual/R-patched/library/stats/html/kmean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hyperlink" Target="http://www.rdatamining.com/examples/kmeans-clustering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-medoids" TargetMode="External"/><Relationship Id="rId2" Type="http://schemas.openxmlformats.org/officeDocument/2006/relationships/hyperlink" Target="http://en.wikipedia.org/wiki/Medoid" TargetMode="Externa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stimation_of_covariance_matrices" TargetMode="External"/><Relationship Id="rId7" Type="http://schemas.openxmlformats.org/officeDocument/2006/relationships/image" Target="../media/image23.png"/><Relationship Id="rId2" Type="http://schemas.openxmlformats.org/officeDocument/2006/relationships/hyperlink" Target="http://en.wikipedia.org/wiki/Correl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ausdorff_distance" TargetMode="External"/><Relationship Id="rId3" Type="http://schemas.openxmlformats.org/officeDocument/2006/relationships/hyperlink" Target="http://en.wikipedia.org/wiki/Distance" TargetMode="External"/><Relationship Id="rId7" Type="http://schemas.openxmlformats.org/officeDocument/2006/relationships/hyperlink" Target="http://en.wikipedia.org/wiki/Fr%C3%A9chet_dist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pit.com/confpapers/CRPITV137Wang.pdf" TargetMode="External"/><Relationship Id="rId5" Type="http://schemas.openxmlformats.org/officeDocument/2006/relationships/hyperlink" Target="http://www.quora.com/Graph-Theory/What-is-the-standard-measurement-for-the-distance-between-two-groups-of-nodes-e-g-cliques" TargetMode="External"/><Relationship Id="rId4" Type="http://schemas.openxmlformats.org/officeDocument/2006/relationships/hyperlink" Target="http://en.wikipedia.org/wiki/Jaccard_index" TargetMode="External"/><Relationship Id="rId9" Type="http://schemas.openxmlformats.org/officeDocument/2006/relationships/hyperlink" Target="http://www.google.com/patents/US729924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9A943AE-184D-4DF0-BB4C-BE6C00F7906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12192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2018 Teaching of COSC 4335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Introduction to Similarity Assessment and Clustering</a:t>
            </a:r>
          </a:p>
          <a:p>
            <a:pPr marL="0" indent="0" eaLnBrk="1" hangingPunct="1">
              <a:buFontTx/>
              <a:buAutoNum type="arabicPeriod"/>
              <a:defRPr/>
            </a:pPr>
            <a:r>
              <a:rPr lang="en-US" dirty="0" smtClean="0"/>
              <a:t> What is Clustering?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Kind </a:t>
            </a:r>
            <a:r>
              <a:rPr lang="en-US" sz="2000" smtClean="0">
                <a:solidFill>
                  <a:schemeClr val="accent1"/>
                </a:solidFill>
              </a:rPr>
              <a:t>of short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</a:rPr>
              <a:t> Similarity Assessment</a:t>
            </a:r>
            <a:endParaRPr lang="en-US" dirty="0" smtClean="0"/>
          </a:p>
          <a:p>
            <a:pPr eaLnBrk="1" hangingPunct="1">
              <a:buFontTx/>
              <a:buAutoNum type="arabicPeriod"/>
              <a:defRPr/>
            </a:pPr>
            <a:r>
              <a:rPr lang="en-US" dirty="0" smtClean="0"/>
              <a:t>Partitioning/Representative-based Clustering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CC0066"/>
                </a:solidFill>
              </a:rPr>
              <a:t>K-means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CC0066"/>
                </a:solidFill>
              </a:rPr>
              <a:t>K-</a:t>
            </a:r>
            <a:r>
              <a:rPr lang="en-US" dirty="0" err="1" smtClean="0">
                <a:solidFill>
                  <a:srgbClr val="CC0066"/>
                </a:solidFill>
              </a:rPr>
              <a:t>medoids</a:t>
            </a:r>
            <a:r>
              <a:rPr lang="en-US" dirty="0" smtClean="0">
                <a:solidFill>
                  <a:srgbClr val="CC0066"/>
                </a:solidFill>
              </a:rPr>
              <a:t>/PAM </a:t>
            </a:r>
            <a:r>
              <a:rPr lang="en-US" sz="2000" dirty="0" smtClean="0">
                <a:solidFill>
                  <a:schemeClr val="bg2"/>
                </a:solidFill>
                <a:latin typeface="Lucida Handwriting" panose="03010101010101010101" pitchFamily="66" charset="0"/>
              </a:rPr>
              <a:t>only briefly covered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dirty="0" smtClean="0"/>
              <a:t>Hierarchical Clustering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dirty="0" smtClean="0"/>
              <a:t>Density Based Clustering centering on </a:t>
            </a:r>
            <a:r>
              <a:rPr lang="en-US" dirty="0" smtClean="0">
                <a:solidFill>
                  <a:srgbClr val="CC0066"/>
                </a:solidFill>
              </a:rPr>
              <a:t>DBSCAN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dirty="0" smtClean="0"/>
              <a:t>K-</a:t>
            </a:r>
            <a:r>
              <a:rPr lang="en-US" dirty="0" err="1" smtClean="0"/>
              <a:t>means,DBSCAN</a:t>
            </a:r>
            <a:r>
              <a:rPr lang="en-US" dirty="0" smtClean="0"/>
              <a:t> and Hierarchical Clustering in 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dirty="0" smtClean="0"/>
              <a:t>Discussion of and Hints for Assignment2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AutoNum type="arabicPeriod"/>
              <a:defRPr/>
            </a:pPr>
            <a:endParaRPr lang="en-US" sz="32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D6B8444-9B84-4A58-87DC-F31B0BDAC964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8153400" cy="7620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A Methodology to Obtain a Similarity Matrix</a:t>
            </a:r>
          </a:p>
        </p:txBody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724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Understand Variables 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Remove (non-relevant and redundant) Variables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(Standardize and) Normalize Variables (typically using z-scores or variable values are transformed to numbers in [0,1])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Associate (Dis)Similarity Measure </a:t>
            </a:r>
            <a:r>
              <a:rPr lang="en-US" sz="2400" b="1" smtClean="0"/>
              <a:t>d</a:t>
            </a:r>
            <a:r>
              <a:rPr lang="en-US" sz="2400" b="1" baseline="-25000" smtClean="0"/>
              <a:t>f</a:t>
            </a:r>
            <a:r>
              <a:rPr lang="en-US" sz="2400" smtClean="0"/>
              <a:t>/</a:t>
            </a:r>
            <a:r>
              <a:rPr lang="en-US" sz="2400" b="1" smtClean="0">
                <a:latin typeface="Symbol" pitchFamily="18" charset="2"/>
              </a:rPr>
              <a:t>d</a:t>
            </a:r>
            <a:r>
              <a:rPr lang="en-US" sz="2400" b="1" baseline="-25000" smtClean="0"/>
              <a:t>f</a:t>
            </a:r>
            <a:r>
              <a:rPr lang="en-US" sz="2400" smtClean="0"/>
              <a:t> with each Variable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Associate a Weight (measuring its importance) with each Variable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Compute the (Dis)Similarity Matrix</a:t>
            </a:r>
          </a:p>
          <a:p>
            <a:pPr marL="533400" indent="-5334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sz="2400" smtClean="0"/>
              <a:t>Apply Similarity-based Data Mining Technique (e.g. Clustering, Nearest Neighbor, Multi-dimensional Scaling,…)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8B8EFF3-F89D-4601-A5B4-EAD7244E4DEB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796925"/>
            <a:ext cx="7297737" cy="4429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Standardization --- Z-scores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Standardize data using z-scores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Calculate the mean, the standard deviation s</a:t>
            </a:r>
            <a:r>
              <a:rPr lang="en-US" baseline="-25000" smtClean="0"/>
              <a:t>f</a:t>
            </a:r>
            <a:r>
              <a:rPr lang="en-US" smtClean="0"/>
              <a:t> 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Calculate the standardized measurement (</a:t>
            </a:r>
            <a:r>
              <a:rPr lang="en-US" i="1" smtClean="0"/>
              <a:t>z-score</a:t>
            </a:r>
            <a:r>
              <a:rPr lang="en-US" smtClean="0"/>
              <a:t>)</a:t>
            </a:r>
          </a:p>
          <a:p>
            <a:pPr eaLnBrk="1" hangingPunct="1">
              <a:lnSpc>
                <a:spcPct val="140000"/>
              </a:lnSpc>
            </a:pPr>
            <a:endParaRPr lang="en-US" smtClean="0"/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Using mean absolute deviation is more robust than using standard deviation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3429000" y="4267200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3" imgW="1409088" imgH="660113" progId="Equation.3">
                  <p:embed/>
                </p:oleObj>
              </mc:Choice>
              <mc:Fallback>
                <p:oleObj name="Equation" r:id="rId3" imgW="1409088" imgH="6601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1409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9800" y="6324600"/>
            <a:ext cx="3223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en.wikipedia.org/wiki/Standard_score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928129-E61E-42FC-8B8E-60F9AC574498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796925"/>
            <a:ext cx="7297737" cy="4429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Normalization in [0,1]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Problem</a:t>
            </a:r>
            <a:r>
              <a:rPr lang="en-US" sz="2400" smtClean="0"/>
              <a:t>: If non-normalized variables are used the maximum distance between two values can be greater than 1.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Solution</a:t>
            </a:r>
            <a:r>
              <a:rPr lang="en-US" sz="2400" smtClean="0"/>
              <a:t>: Normalize interval-scaled variables using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sz="2400" smtClean="0"/>
          </a:p>
          <a:p>
            <a:pPr marL="0" lvl="1" eaLnBrk="1" hangingPunct="1">
              <a:lnSpc>
                <a:spcPct val="1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 smtClean="0"/>
              <a:t>where </a:t>
            </a:r>
            <a:r>
              <a:rPr lang="en-US" sz="2200" smtClean="0">
                <a:latin typeface="Times New Roman" pitchFamily="18" charset="0"/>
              </a:rPr>
              <a:t>min</a:t>
            </a:r>
            <a:r>
              <a:rPr lang="en-US" sz="2200" baseline="-25000" smtClean="0">
                <a:latin typeface="Times New Roman" pitchFamily="18" charset="0"/>
              </a:rPr>
              <a:t>f</a:t>
            </a:r>
            <a:r>
              <a:rPr lang="en-US" sz="2200" smtClean="0"/>
              <a:t> denotes the minimum value and </a:t>
            </a:r>
            <a:r>
              <a:rPr lang="en-US" sz="2200" smtClean="0">
                <a:latin typeface="Times New Roman" pitchFamily="18" charset="0"/>
              </a:rPr>
              <a:t>max</a:t>
            </a:r>
            <a:r>
              <a:rPr lang="en-US" sz="2200" baseline="-25000" smtClean="0">
                <a:latin typeface="Times New Roman" pitchFamily="18" charset="0"/>
              </a:rPr>
              <a:t>f</a:t>
            </a:r>
            <a:r>
              <a:rPr lang="en-US" sz="2200" smtClean="0">
                <a:latin typeface="Times New Roman" pitchFamily="18" charset="0"/>
              </a:rPr>
              <a:t> </a:t>
            </a:r>
            <a:r>
              <a:rPr lang="en-US" sz="2200" smtClean="0"/>
              <a:t>denotes the maximum value of the f-th attribute in the data set and</a:t>
            </a:r>
            <a:r>
              <a:rPr lang="en-US" sz="2200" smtClean="0">
                <a:latin typeface="Symbol" pitchFamily="18" charset="2"/>
              </a:rPr>
              <a:t> s</a:t>
            </a:r>
            <a:r>
              <a:rPr lang="en-US" sz="2200" smtClean="0"/>
              <a:t> is constant that is choses depending on the similarity measure (e.g. if Manhattan distance is used </a:t>
            </a:r>
            <a:r>
              <a:rPr lang="en-US" sz="2200" smtClean="0">
                <a:latin typeface="Symbol" pitchFamily="18" charset="2"/>
              </a:rPr>
              <a:t>s</a:t>
            </a:r>
            <a:r>
              <a:rPr lang="en-US" sz="2200" smtClean="0"/>
              <a:t> is chosen to be 1). Remark: frequently used after applying some form of outlier removal.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85800" y="3200400"/>
          <a:ext cx="70866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3" imgW="3543300" imgH="368300" progId="Equation.3">
                  <p:embed/>
                </p:oleObj>
              </mc:Choice>
              <mc:Fallback>
                <p:oleObj name="Equation" r:id="rId3" imgW="35433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70866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5AAC145-A356-4CE0-A6C3-5CDFFBCE7E07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Similarity Between Objects</a:t>
            </a:r>
            <a:endParaRPr 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u="sng" smtClean="0"/>
              <a:t>Distances</a:t>
            </a:r>
            <a:r>
              <a:rPr lang="en-US" sz="2400" smtClean="0"/>
              <a:t> are normally used to measure the </a:t>
            </a:r>
            <a:r>
              <a:rPr lang="en-US" sz="2400" u="sng" smtClean="0"/>
              <a:t>similarity</a:t>
            </a:r>
            <a:r>
              <a:rPr lang="en-US" sz="2400" smtClean="0"/>
              <a:t> or </a:t>
            </a:r>
            <a:r>
              <a:rPr lang="en-US" sz="2400" u="sng" smtClean="0"/>
              <a:t>dissimilarity</a:t>
            </a:r>
            <a:r>
              <a:rPr lang="en-US" sz="2400" smtClean="0"/>
              <a:t> between two data objects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Some popular ones include: </a:t>
            </a:r>
            <a:r>
              <a:rPr lang="en-US" sz="2400" i="1" smtClean="0"/>
              <a:t>Minkowski distance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120000"/>
              </a:lnSpc>
            </a:pPr>
            <a:endParaRPr lang="en-US" sz="2400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smtClean="0"/>
              <a:t>where  </a:t>
            </a:r>
            <a:r>
              <a:rPr lang="en-US" sz="2400" i="1" smtClean="0"/>
              <a:t>i</a:t>
            </a:r>
            <a:r>
              <a:rPr lang="en-US" sz="2400" smtClean="0"/>
              <a:t> = (</a:t>
            </a:r>
            <a:r>
              <a:rPr lang="en-US" sz="2400" i="1" smtClean="0"/>
              <a:t>x</a:t>
            </a:r>
            <a:r>
              <a:rPr lang="en-US" sz="2400" baseline="-25000" smtClean="0"/>
              <a:t>i1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baseline="-25000" smtClean="0"/>
              <a:t>i2</a:t>
            </a:r>
            <a:r>
              <a:rPr lang="en-US" sz="2400" smtClean="0"/>
              <a:t>, …, </a:t>
            </a:r>
            <a:r>
              <a:rPr lang="en-US" sz="2400" i="1" smtClean="0"/>
              <a:t>x</a:t>
            </a:r>
            <a:r>
              <a:rPr lang="en-US" sz="2400" baseline="-25000" smtClean="0"/>
              <a:t>ip</a:t>
            </a:r>
            <a:r>
              <a:rPr lang="en-US" sz="2400" smtClean="0"/>
              <a:t>) and</a:t>
            </a:r>
            <a:r>
              <a:rPr lang="en-US" sz="2400" i="1" smtClean="0"/>
              <a:t> j</a:t>
            </a:r>
            <a:r>
              <a:rPr lang="en-US" sz="2400" smtClean="0"/>
              <a:t> = (</a:t>
            </a:r>
            <a:r>
              <a:rPr lang="en-US" sz="2400" i="1" smtClean="0"/>
              <a:t>x</a:t>
            </a:r>
            <a:r>
              <a:rPr lang="en-US" sz="2400" baseline="-25000" smtClean="0"/>
              <a:t>j1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baseline="-25000" smtClean="0"/>
              <a:t>j2</a:t>
            </a:r>
            <a:r>
              <a:rPr lang="en-US" sz="2400" smtClean="0"/>
              <a:t>, …, </a:t>
            </a:r>
            <a:r>
              <a:rPr lang="en-US" sz="2400" i="1" smtClean="0"/>
              <a:t>x</a:t>
            </a:r>
            <a:r>
              <a:rPr lang="en-US" sz="2400" baseline="-25000" smtClean="0"/>
              <a:t>jp</a:t>
            </a:r>
            <a:r>
              <a:rPr lang="en-US" sz="2400" smtClean="0"/>
              <a:t>) are two </a:t>
            </a:r>
            <a:r>
              <a:rPr lang="en-US" sz="2400" i="1" smtClean="0"/>
              <a:t>p</a:t>
            </a:r>
            <a:r>
              <a:rPr lang="en-US" sz="2400" smtClean="0"/>
              <a:t>-dimensional data objects, and </a:t>
            </a:r>
            <a:r>
              <a:rPr lang="en-US" sz="2400" i="1" smtClean="0"/>
              <a:t>q</a:t>
            </a:r>
            <a:r>
              <a:rPr lang="en-US" sz="2400" smtClean="0"/>
              <a:t> is a positive integer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If </a:t>
            </a:r>
            <a:r>
              <a:rPr lang="en-US" sz="2400" i="1" smtClean="0"/>
              <a:t>q</a:t>
            </a:r>
            <a:r>
              <a:rPr lang="en-US" sz="2400" smtClean="0"/>
              <a:t> = </a:t>
            </a:r>
            <a:r>
              <a:rPr lang="en-US" sz="2400" i="1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d</a:t>
            </a:r>
            <a:r>
              <a:rPr lang="en-US" sz="2400" smtClean="0"/>
              <a:t> is Manhattan distance</a:t>
            </a:r>
            <a:endParaRPr lang="en-US" sz="2400" i="1" smtClean="0"/>
          </a:p>
          <a:p>
            <a:pPr eaLnBrk="1" hangingPunct="1">
              <a:lnSpc>
                <a:spcPct val="120000"/>
              </a:lnSpc>
            </a:pPr>
            <a:endParaRPr lang="en-US" sz="2400" i="1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1905000" y="3124200"/>
          <a:ext cx="518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" name="Equation" r:id="rId3" imgW="5181600" imgH="596900" progId="Equation.3">
                  <p:embed/>
                </p:oleObj>
              </mc:Choice>
              <mc:Fallback>
                <p:oleObj name="Equation" r:id="rId3" imgW="5181600" imgH="596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5181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2514600" y="5562600"/>
          <a:ext cx="452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" name="Equation" r:id="rId5" imgW="4292600" imgH="431800" progId="Equation.3">
                  <p:embed/>
                </p:oleObj>
              </mc:Choice>
              <mc:Fallback>
                <p:oleObj name="Equation" r:id="rId5" imgW="42926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521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ABA64A9-D982-4DBD-BC61-ED74D4CBF6C3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391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Similarity Between Objects (Cont.)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i="1" dirty="0" smtClean="0"/>
              <a:t>If q</a:t>
            </a:r>
            <a:r>
              <a:rPr lang="en-US" sz="2400" dirty="0" smtClean="0"/>
              <a:t> = </a:t>
            </a:r>
            <a:r>
              <a:rPr lang="en-US" sz="2400" i="1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d </a:t>
            </a:r>
            <a:r>
              <a:rPr lang="en-US" sz="2400" dirty="0" smtClean="0"/>
              <a:t>is Euclidean distance: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Distance Functions Properties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d(</a:t>
            </a:r>
            <a:r>
              <a:rPr lang="en-US" i="1" dirty="0" err="1" smtClean="0"/>
              <a:t>i,j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 0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d(</a:t>
            </a:r>
            <a:r>
              <a:rPr lang="en-US" i="1" dirty="0" err="1" smtClean="0"/>
              <a:t>i,i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= 0 </a:t>
            </a:r>
            <a:r>
              <a:rPr lang="en-US" sz="2400" i="1" dirty="0" smtClean="0">
                <a:latin typeface="Lucida Handwriting" panose="03010101010101010101" pitchFamily="66" charset="0"/>
                <a:sym typeface="Symbol" pitchFamily="18" charset="2"/>
              </a:rPr>
              <a:t>important </a:t>
            </a:r>
            <a:endParaRPr lang="en-US" sz="2400" i="1" dirty="0" smtClean="0">
              <a:latin typeface="Lucida Handwriting" panose="03010101010101010101" pitchFamily="66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d(</a:t>
            </a:r>
            <a:r>
              <a:rPr lang="en-US" i="1" dirty="0" err="1" smtClean="0"/>
              <a:t>i,j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/>
              <a:t>d(</a:t>
            </a:r>
            <a:r>
              <a:rPr lang="en-US" i="1" dirty="0" err="1" smtClean="0"/>
              <a:t>j,i</a:t>
            </a:r>
            <a:r>
              <a:rPr lang="en-US" i="1" dirty="0" smtClean="0"/>
              <a:t>) 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d(</a:t>
            </a:r>
            <a:r>
              <a:rPr lang="en-US" i="1" dirty="0" err="1" smtClean="0"/>
              <a:t>i,j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 </a:t>
            </a:r>
            <a:r>
              <a:rPr lang="en-US" i="1" dirty="0" smtClean="0"/>
              <a:t>d(</a:t>
            </a:r>
            <a:r>
              <a:rPr lang="en-US" i="1" dirty="0" err="1" smtClean="0"/>
              <a:t>i,k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+ </a:t>
            </a:r>
            <a:r>
              <a:rPr lang="en-US" i="1" dirty="0" smtClean="0"/>
              <a:t>d(</a:t>
            </a:r>
            <a:r>
              <a:rPr lang="en-US" i="1" dirty="0" err="1" smtClean="0"/>
              <a:t>k,j</a:t>
            </a:r>
            <a:r>
              <a:rPr lang="en-US" i="1" dirty="0" smtClean="0"/>
              <a:t>) </a:t>
            </a:r>
            <a:r>
              <a:rPr lang="en-US" sz="2400" i="1" dirty="0">
                <a:latin typeface="Lucida Handwriting" panose="03010101010101010101" pitchFamily="66" charset="0"/>
                <a:sym typeface="Symbol" pitchFamily="18" charset="2"/>
              </a:rPr>
              <a:t>important </a:t>
            </a:r>
            <a:endParaRPr lang="en-US" sz="2400" i="1" dirty="0">
              <a:latin typeface="Lucida Handwriting" panose="03010101010101010101" pitchFamily="66" charset="0"/>
            </a:endParaRP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1981200" y="2133600"/>
          <a:ext cx="51704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3" imgW="5168900" imgH="584200" progId="Equation.3">
                  <p:embed/>
                </p:oleObj>
              </mc:Choice>
              <mc:Fallback>
                <p:oleObj name="Equation" r:id="rId3" imgW="51689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7048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737242-D380-498A-914D-B2AB79D62C46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381000"/>
            <a:ext cx="7326312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Similarity with respect to </a:t>
            </a:r>
            <a:br>
              <a:rPr lang="en-US" sz="3200" smtClean="0"/>
            </a:br>
            <a:r>
              <a:rPr lang="en-US" sz="3200" smtClean="0"/>
              <a:t>a Set of Binary Variables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A contingency table for binary data</a:t>
            </a:r>
          </a:p>
          <a:p>
            <a:pPr eaLnBrk="1" hangingPunct="1">
              <a:lnSpc>
                <a:spcPct val="130000"/>
              </a:lnSpc>
            </a:pPr>
            <a:endParaRPr lang="en-US" smtClean="0"/>
          </a:p>
          <a:p>
            <a:pPr eaLnBrk="1" hangingPunct="1">
              <a:lnSpc>
                <a:spcPct val="130000"/>
              </a:lnSpc>
            </a:pPr>
            <a:endParaRPr lang="en-US" smtClean="0"/>
          </a:p>
          <a:p>
            <a:pPr eaLnBrk="1" hangingPunct="1">
              <a:lnSpc>
                <a:spcPct val="130000"/>
              </a:lnSpc>
            </a:pPr>
            <a:endParaRPr lang="en-US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743200" y="2286000"/>
          <a:ext cx="28956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quation" r:id="rId3" imgW="2540000" imgH="1447800" progId="Equation.3">
                  <p:embed/>
                </p:oleObj>
              </mc:Choice>
              <mc:Fallback>
                <p:oleObj name="Equation" r:id="rId3" imgW="25400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289560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1905000" y="2590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3429000" y="2133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00" y="31242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Object </a:t>
            </a:r>
            <a:r>
              <a:rPr lang="en-US" sz="2000" b="1" i="1">
                <a:latin typeface="Times New Roman" pitchFamily="18" charset="0"/>
              </a:rPr>
              <a:t>i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4038600" y="18288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Object  </a:t>
            </a:r>
            <a:r>
              <a:rPr lang="en-US" sz="2000" b="1" i="1">
                <a:latin typeface="Times New Roman" pitchFamily="18" charset="0"/>
              </a:rPr>
              <a:t>j</a:t>
            </a:r>
          </a:p>
        </p:txBody>
      </p:sp>
      <p:graphicFrame>
        <p:nvGraphicFramePr>
          <p:cNvPr id="21514" name="Object 11"/>
          <p:cNvGraphicFramePr>
            <a:graphicFrameLocks noChangeAspect="1"/>
          </p:cNvGraphicFramePr>
          <p:nvPr/>
        </p:nvGraphicFramePr>
        <p:xfrm>
          <a:off x="381000" y="4038600"/>
          <a:ext cx="56165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5" imgW="1511300" imgH="685800" progId="Equation.3">
                  <p:embed/>
                </p:oleObj>
              </mc:Choice>
              <mc:Fallback>
                <p:oleObj name="Equation" r:id="rId5" imgW="15113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56165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6400800" y="4267200"/>
            <a:ext cx="2173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Ignores agree-</a:t>
            </a:r>
          </a:p>
          <a:p>
            <a:pPr eaLnBrk="1" hangingPunct="1"/>
            <a:r>
              <a:rPr lang="en-US"/>
              <a:t>ments in O’s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6280150" y="5334000"/>
            <a:ext cx="2863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Considers agree-</a:t>
            </a:r>
          </a:p>
          <a:p>
            <a:pPr eaLnBrk="1" hangingPunct="1"/>
            <a:r>
              <a:rPr lang="en-US"/>
              <a:t>ments in 0’s and 1’s</a:t>
            </a:r>
          </a:p>
          <a:p>
            <a:pPr eaLnBrk="1" hangingPunct="1"/>
            <a:r>
              <a:rPr lang="en-US"/>
              <a:t>to be equivalent.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B26DB5-02EB-48E5-A790-B52F75A4965F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67600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Example: Books bought by different Customers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i=(1,0,0,0,0,0,0,1) j=(1,1,0,0,0,0,0,0)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smtClean="0">
                <a:sym typeface="Symbol" pitchFamily="18" charset="2"/>
              </a:rPr>
              <a:t></a:t>
            </a:r>
            <a:r>
              <a:rPr lang="en-US" sz="2400" baseline="-25000" smtClean="0">
                <a:sym typeface="Symbol" pitchFamily="18" charset="2"/>
              </a:rPr>
              <a:t>Jaccard</a:t>
            </a:r>
            <a:r>
              <a:rPr lang="en-US" sz="2400" smtClean="0">
                <a:sym typeface="Symbol" pitchFamily="18" charset="2"/>
              </a:rPr>
              <a:t>(i,j)=1/3 “excludes agreements in O’s”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   </a:t>
            </a:r>
            <a:r>
              <a:rPr lang="en-US" sz="2400" baseline="-25000" smtClean="0">
                <a:sym typeface="Symbol" pitchFamily="18" charset="2"/>
              </a:rPr>
              <a:t>sym</a:t>
            </a:r>
            <a:r>
              <a:rPr lang="en-US" sz="2400" smtClean="0">
                <a:sym typeface="Symbol" pitchFamily="18" charset="2"/>
              </a:rPr>
              <a:t>(i,j)=6/8     “computes percentage of agreement considering 1’s and 0’s.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AFFF51-F370-4A10-A069-8FDAAC3662FB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Nominal Variables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A generalization of the binary variable in that it can take more than 2 states, e.g., red, yellow, blue, green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Method 1: Simple matching</a:t>
            </a:r>
            <a:endParaRPr lang="en-US" sz="2400" i="1" smtClean="0"/>
          </a:p>
          <a:p>
            <a:pPr lvl="1" eaLnBrk="1" hangingPunct="1">
              <a:lnSpc>
                <a:spcPct val="120000"/>
              </a:lnSpc>
            </a:pPr>
            <a:r>
              <a:rPr lang="en-US" sz="2400" i="1" smtClean="0"/>
              <a:t>m</a:t>
            </a:r>
            <a:r>
              <a:rPr lang="en-US" sz="2400" smtClean="0"/>
              <a:t>: # of matches,</a:t>
            </a:r>
            <a:r>
              <a:rPr lang="en-US" sz="2400" i="1" smtClean="0"/>
              <a:t> p</a:t>
            </a:r>
            <a:r>
              <a:rPr lang="en-US" sz="2400" smtClean="0"/>
              <a:t>: total # of variables</a:t>
            </a:r>
          </a:p>
          <a:p>
            <a:pPr eaLnBrk="1" hangingPunct="1">
              <a:lnSpc>
                <a:spcPct val="120000"/>
              </a:lnSpc>
            </a:pPr>
            <a:endParaRPr lang="en-US" sz="2400" smtClean="0"/>
          </a:p>
          <a:p>
            <a:pPr eaLnBrk="1" hangingPunct="1">
              <a:lnSpc>
                <a:spcPct val="120000"/>
              </a:lnSpc>
            </a:pPr>
            <a:endParaRPr lang="en-US" sz="2400" smtClean="0"/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Method 2: use a large number of binary variables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creating a new binary variable for each of the </a:t>
            </a:r>
            <a:r>
              <a:rPr lang="en-US" sz="2400" i="1" smtClean="0"/>
              <a:t>M</a:t>
            </a:r>
            <a:r>
              <a:rPr lang="en-US" sz="2400" smtClean="0"/>
              <a:t> nominal states</a:t>
            </a:r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/>
        </p:nvGraphicFramePr>
        <p:xfrm>
          <a:off x="3046413" y="3810000"/>
          <a:ext cx="22907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3" imgW="1485900" imgH="469900" progId="Equation.3">
                  <p:embed/>
                </p:oleObj>
              </mc:Choice>
              <mc:Fallback>
                <p:oleObj name="Equation" r:id="rId3" imgW="14859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3810000"/>
                        <a:ext cx="22907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567CB3-1DB4-499B-9365-BCFF4004DB45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44958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Ordinal Variables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An ordinal variable can be discrete or continuous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order is important (e.g. UH-grade, hotel-rating)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Can be treated like interval-scaled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replacing </a:t>
            </a:r>
            <a:r>
              <a:rPr lang="en-US" sz="2400" i="1" smtClean="0"/>
              <a:t>x</a:t>
            </a:r>
            <a:r>
              <a:rPr lang="en-US" sz="2400" i="1" baseline="-25000" smtClean="0"/>
              <a:t>if</a:t>
            </a:r>
            <a:r>
              <a:rPr lang="en-US" sz="2400" baseline="-25000" smtClean="0"/>
              <a:t> </a:t>
            </a:r>
            <a:r>
              <a:rPr lang="en-US" sz="2400" smtClean="0"/>
              <a:t> by their rank: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map the range of each variable onto [0, 1] by replacing</a:t>
            </a:r>
            <a:r>
              <a:rPr lang="en-US" sz="2400" i="1" smtClean="0"/>
              <a:t> </a:t>
            </a:r>
            <a:r>
              <a:rPr lang="en-US" sz="2400" smtClean="0"/>
              <a:t>the </a:t>
            </a:r>
            <a:r>
              <a:rPr lang="en-US" sz="2400" i="1" smtClean="0"/>
              <a:t>f</a:t>
            </a:r>
            <a:r>
              <a:rPr lang="en-US" sz="2400" smtClean="0"/>
              <a:t>-th variable of </a:t>
            </a:r>
            <a:r>
              <a:rPr lang="en-US" sz="2400" i="1" smtClean="0"/>
              <a:t>i</a:t>
            </a:r>
            <a:r>
              <a:rPr lang="en-US" sz="2400" smtClean="0"/>
              <a:t>-th object by</a:t>
            </a:r>
          </a:p>
          <a:p>
            <a:pPr lvl="1" eaLnBrk="1" hangingPunct="1">
              <a:lnSpc>
                <a:spcPct val="110000"/>
              </a:lnSpc>
            </a:pPr>
            <a:endParaRPr lang="en-US" sz="2400" smtClean="0"/>
          </a:p>
          <a:p>
            <a:pPr lvl="1" eaLnBrk="1" hangingPunct="1">
              <a:lnSpc>
                <a:spcPct val="110000"/>
              </a:lnSpc>
            </a:pPr>
            <a:endParaRPr lang="en-US" sz="2400" smtClean="0"/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compute the dissimilarity using methods for interval-scaled variables</a:t>
            </a: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3509963" y="4629150"/>
          <a:ext cx="20415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3" imgW="977476" imgH="583947" progId="Equation.3">
                  <p:embed/>
                </p:oleObj>
              </mc:Choice>
              <mc:Fallback>
                <p:oleObj name="Equation" r:id="rId3" imgW="977476" imgH="58394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4629150"/>
                        <a:ext cx="20415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/>
          <p:cNvGraphicFramePr>
            <a:graphicFrameLocks noChangeAspect="1"/>
          </p:cNvGraphicFramePr>
          <p:nvPr/>
        </p:nvGraphicFramePr>
        <p:xfrm>
          <a:off x="4906963" y="3048000"/>
          <a:ext cx="1546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5" imgW="977476" imgH="304668" progId="Equation.3">
                  <p:embed/>
                </p:oleObj>
              </mc:Choice>
              <mc:Fallback>
                <p:oleObj name="Equation" r:id="rId5" imgW="977476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3048000"/>
                        <a:ext cx="15462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ACE7B2-B1B9-4A85-8341-664040C17545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152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Continuous Variables (Interval or Ratio)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Usually no problem (but see next transparencies); traditional distance functions do a good job…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Illustrating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55242" y="6019800"/>
            <a:ext cx="5951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68275" indent="-168275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2"/>
              </a:buClr>
            </a:pPr>
            <a:r>
              <a:rPr kumimoji="1" lang="en-US" sz="2000" b="0" dirty="0" smtClean="0">
                <a:latin typeface="Tahoma" pitchFamily="34" charset="0"/>
              </a:rPr>
              <a:t>Euclidean </a:t>
            </a:r>
            <a:r>
              <a:rPr kumimoji="1" lang="en-US" sz="2000" b="0" dirty="0">
                <a:latin typeface="Tahoma" pitchFamily="34" charset="0"/>
              </a:rPr>
              <a:t>Distance Based Clustering in 3-D space.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1981200"/>
            <a:ext cx="2762250" cy="822325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Intracluster distances</a:t>
            </a:r>
          </a:p>
          <a:p>
            <a:pPr algn="ctr"/>
            <a:r>
              <a:rPr lang="en-US" sz="2400" b="0">
                <a:latin typeface="Times New Roman" pitchFamily="18" charset="0"/>
              </a:rPr>
              <a:t>are minimized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81600" y="1981200"/>
            <a:ext cx="2762250" cy="822325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Intercluster distances</a:t>
            </a:r>
          </a:p>
          <a:p>
            <a:pPr algn="ctr"/>
            <a:r>
              <a:rPr lang="en-US" sz="2400" b="0">
                <a:latin typeface="Times New Roman" pitchFamily="18" charset="0"/>
              </a:rPr>
              <a:t>are maximized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3276600" y="3200400"/>
            <a:ext cx="3048000" cy="2678113"/>
            <a:chOff x="2160" y="2544"/>
            <a:chExt cx="1920" cy="1687"/>
          </a:xfrm>
        </p:grpSpPr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73646-4B7C-46D1-B918-D1BD39A0D4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B941F2-710A-4684-B5EC-4A87F228460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762000"/>
            <a:ext cx="4735512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Ratio-Scaled Variables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u="sng" smtClean="0"/>
              <a:t>Ratio-scaled variable</a:t>
            </a:r>
            <a:r>
              <a:rPr lang="en-US" sz="2400" smtClean="0"/>
              <a:t>: a positive measurement on a nonlinear scale, approximately at exponential scale, 		such as </a:t>
            </a:r>
            <a:r>
              <a:rPr lang="en-US" sz="2400" i="1" smtClean="0"/>
              <a:t>Ae</a:t>
            </a:r>
            <a:r>
              <a:rPr lang="en-US" sz="2400" i="1" baseline="30000" smtClean="0"/>
              <a:t>Bt</a:t>
            </a:r>
            <a:r>
              <a:rPr lang="en-US" sz="2400" smtClean="0"/>
              <a:t> or </a:t>
            </a:r>
            <a:r>
              <a:rPr lang="en-US" sz="2400" i="1" smtClean="0"/>
              <a:t>Ae</a:t>
            </a:r>
            <a:r>
              <a:rPr lang="en-US" sz="2400" i="1" baseline="30000" smtClean="0"/>
              <a:t>-Bt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Methods: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treat them like interval-scaled variables — </a:t>
            </a:r>
            <a:r>
              <a:rPr lang="en-US" sz="2400" i="1" smtClean="0">
                <a:solidFill>
                  <a:schemeClr val="hlink"/>
                </a:solidFill>
              </a:rPr>
              <a:t>not a good choice! (why?)</a:t>
            </a:r>
            <a:endParaRPr lang="en-US" sz="24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apply logarithmic transformation</a:t>
            </a:r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i="1" smtClean="0"/>
              <a:t>y</a:t>
            </a:r>
            <a:r>
              <a:rPr lang="en-US" sz="2400" i="1" baseline="-25000" smtClean="0"/>
              <a:t>if </a:t>
            </a:r>
            <a:r>
              <a:rPr lang="en-US" sz="2400" smtClean="0"/>
              <a:t>=</a:t>
            </a:r>
            <a:r>
              <a:rPr lang="en-US" sz="2400" i="1" smtClean="0"/>
              <a:t> log(x</a:t>
            </a:r>
            <a:r>
              <a:rPr lang="en-US" sz="2400" i="1" baseline="-25000" smtClean="0"/>
              <a:t>if</a:t>
            </a:r>
            <a:r>
              <a:rPr lang="en-US" sz="2400" i="1" smtClean="0"/>
              <a:t>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treat them as continuous ordinal data treat their rank as interval-scaled.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FA5B6AF-183B-4CCE-8411-D7DF9636ECC9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 --- Normalization</a:t>
            </a:r>
          </a:p>
        </p:txBody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folHlink"/>
                </a:solidFill>
              </a:rPr>
              <a:t>Patient(</a:t>
            </a:r>
            <a:r>
              <a:rPr lang="en-US" sz="2400" dirty="0" err="1" smtClean="0">
                <a:solidFill>
                  <a:schemeClr val="folHlink"/>
                </a:solidFill>
              </a:rPr>
              <a:t>ssn</a:t>
            </a:r>
            <a:r>
              <a:rPr lang="en-US" sz="2400" dirty="0" smtClean="0">
                <a:solidFill>
                  <a:schemeClr val="folHlink"/>
                </a:solidFill>
              </a:rPr>
              <a:t>, weight, height, cancer-</a:t>
            </a:r>
            <a:r>
              <a:rPr lang="en-US" sz="2400" dirty="0" err="1" smtClean="0">
                <a:solidFill>
                  <a:schemeClr val="folHlink"/>
                </a:solidFill>
              </a:rPr>
              <a:t>sev</a:t>
            </a:r>
            <a:r>
              <a:rPr lang="en-US" sz="2400" dirty="0" smtClean="0">
                <a:solidFill>
                  <a:schemeClr val="folHlink"/>
                </a:solidFill>
              </a:rPr>
              <a:t>, eye-color, age)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Attribute Relevance: </a:t>
            </a:r>
            <a:r>
              <a:rPr lang="en-US" sz="2400" dirty="0" err="1" smtClean="0"/>
              <a:t>ssn</a:t>
            </a:r>
            <a:r>
              <a:rPr lang="en-US" sz="2400" dirty="0" smtClean="0"/>
              <a:t> no; eye-color minor; other major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Attribute Normalization: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err="1" smtClean="0"/>
              <a:t>ssn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remove!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weight between 30 and 650;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weight</a:t>
            </a:r>
            <a:r>
              <a:rPr lang="en-US" sz="2400" dirty="0" smtClean="0"/>
              <a:t>=158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weight</a:t>
            </a:r>
            <a:r>
              <a:rPr lang="en-US" sz="2400" dirty="0" smtClean="0"/>
              <a:t>=24.20; </a:t>
            </a:r>
            <a:r>
              <a:rPr lang="en-US" sz="2400" b="1" dirty="0" smtClean="0">
                <a:solidFill>
                  <a:srgbClr val="CC0000"/>
                </a:solidFill>
              </a:rPr>
              <a:t>transform 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weight</a:t>
            </a:r>
            <a:r>
              <a:rPr lang="en-US" sz="2400" dirty="0" smtClean="0"/>
              <a:t>= (x</a:t>
            </a:r>
            <a:r>
              <a:rPr lang="en-US" sz="2400" baseline="-25000" dirty="0" smtClean="0"/>
              <a:t>weight</a:t>
            </a:r>
            <a:r>
              <a:rPr lang="en-US" sz="2400" dirty="0" smtClean="0"/>
              <a:t>-158)/24.20 (alternatively,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weight</a:t>
            </a:r>
            <a:r>
              <a:rPr lang="en-US" sz="2400" dirty="0" smtClean="0"/>
              <a:t>=(x</a:t>
            </a:r>
            <a:r>
              <a:rPr lang="en-US" sz="2400" baseline="-25000" dirty="0" smtClean="0"/>
              <a:t>weight</a:t>
            </a:r>
            <a:r>
              <a:rPr lang="en-US" sz="2400" dirty="0" smtClean="0"/>
              <a:t>-30)/620));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height </a:t>
            </a:r>
            <a:r>
              <a:rPr lang="en-US" sz="2400" b="1" dirty="0" smtClean="0">
                <a:solidFill>
                  <a:srgbClr val="CC0000"/>
                </a:solidFill>
              </a:rPr>
              <a:t>normalize like weight!</a:t>
            </a:r>
            <a:r>
              <a:rPr lang="en-US" sz="2400" b="1" dirty="0" smtClean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err="1" smtClean="0"/>
              <a:t>cancer_sev</a:t>
            </a:r>
            <a:r>
              <a:rPr lang="en-US" sz="2400" dirty="0" smtClean="0"/>
              <a:t>: 4=serious 3=</a:t>
            </a:r>
            <a:r>
              <a:rPr lang="en-US" sz="2400" dirty="0" err="1" smtClean="0"/>
              <a:t>quite_serious</a:t>
            </a:r>
            <a:r>
              <a:rPr lang="en-US" sz="2400" dirty="0" smtClean="0"/>
              <a:t> 2=medium 1=minor; </a:t>
            </a:r>
            <a:r>
              <a:rPr lang="en-US" sz="2400" b="1" dirty="0" smtClean="0">
                <a:solidFill>
                  <a:srgbClr val="CC0000"/>
                </a:solidFill>
              </a:rPr>
              <a:t>transform 4 to 1, 3 to 2/3, 2 to 1/3, 1 to 0 (and maybe normalize it)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age: </a:t>
            </a:r>
            <a:r>
              <a:rPr lang="en-US" sz="2400" b="1" dirty="0" smtClean="0">
                <a:solidFill>
                  <a:srgbClr val="CC0000"/>
                </a:solidFill>
              </a:rPr>
              <a:t>normalize like weight!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3834CB-0707-427C-A33A-F42BA45217B8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 --- Weight Selection </a:t>
            </a:r>
            <a:br>
              <a:rPr lang="en-US" dirty="0" smtClean="0"/>
            </a:br>
            <a:r>
              <a:rPr lang="en-US" dirty="0" smtClean="0"/>
              <a:t>and Distance Measure Selection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238" y="1447800"/>
            <a:ext cx="9144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solidFill>
                  <a:schemeClr val="folHlink"/>
                </a:solidFill>
              </a:rPr>
              <a:t>Patient(</a:t>
            </a:r>
            <a:r>
              <a:rPr lang="en-US" sz="1800" dirty="0" err="1" smtClean="0">
                <a:solidFill>
                  <a:schemeClr val="folHlink"/>
                </a:solidFill>
              </a:rPr>
              <a:t>ssn</a:t>
            </a:r>
            <a:r>
              <a:rPr lang="en-US" sz="1800" dirty="0" smtClean="0">
                <a:solidFill>
                  <a:schemeClr val="folHlink"/>
                </a:solidFill>
              </a:rPr>
              <a:t>, weight, height, cancer-</a:t>
            </a:r>
            <a:r>
              <a:rPr lang="en-US" sz="1800" dirty="0" err="1" smtClean="0">
                <a:solidFill>
                  <a:schemeClr val="folHlink"/>
                </a:solidFill>
              </a:rPr>
              <a:t>sev</a:t>
            </a:r>
            <a:r>
              <a:rPr lang="en-US" sz="1800" dirty="0" smtClean="0">
                <a:solidFill>
                  <a:schemeClr val="folHlink"/>
                </a:solidFill>
              </a:rPr>
              <a:t>, eye-color, age)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 smtClean="0"/>
              <a:t>For </a:t>
            </a:r>
            <a:r>
              <a:rPr lang="en-US" sz="1800" dirty="0" smtClean="0"/>
              <a:t>z-score normalized attributes </a:t>
            </a:r>
            <a:r>
              <a:rPr lang="en-US" sz="1800" b="1" dirty="0" smtClean="0">
                <a:solidFill>
                  <a:srgbClr val="CC0000"/>
                </a:solidFill>
              </a:rPr>
              <a:t>use </a:t>
            </a:r>
            <a:r>
              <a:rPr lang="en-US" sz="1800" b="1" dirty="0" smtClean="0">
                <a:solidFill>
                  <a:srgbClr val="CC0000"/>
                </a:solidFill>
              </a:rPr>
              <a:t>Manhattan distance function</a:t>
            </a:r>
            <a:r>
              <a:rPr lang="en-US" sz="1800" dirty="0" smtClean="0"/>
              <a:t>; e.g.: </a:t>
            </a:r>
          </a:p>
          <a:p>
            <a:pPr eaLnBrk="1" hangingPunct="1">
              <a:lnSpc>
                <a:spcPct val="110000"/>
              </a:lnSpc>
              <a:buFont typeface="Symbol"/>
              <a:buChar char=" "/>
            </a:pPr>
            <a:r>
              <a:rPr lang="en-US" sz="1800" dirty="0" err="1" smtClean="0">
                <a:latin typeface="+mj-lt"/>
              </a:rPr>
              <a:t>d</a:t>
            </a:r>
            <a:r>
              <a:rPr lang="en-US" sz="1800" baseline="-25000" dirty="0" err="1" smtClean="0"/>
              <a:t>weight</a:t>
            </a:r>
            <a:r>
              <a:rPr lang="en-US" sz="1800" dirty="0" smtClean="0"/>
              <a:t>(w1,w2)= | ((w1-158)/24.20) </a:t>
            </a:r>
            <a:r>
              <a:rPr lang="en-US" sz="1800" dirty="0" smtClean="0">
                <a:latin typeface="Symbol" pitchFamily="18" charset="2"/>
              </a:rPr>
              <a:t>-</a:t>
            </a:r>
            <a:r>
              <a:rPr lang="en-US" sz="1800" dirty="0" smtClean="0"/>
              <a:t> ((w2-158)/24.20)|</a:t>
            </a:r>
          </a:p>
          <a:p>
            <a:pPr eaLnBrk="1" hangingPunct="1">
              <a:lnSpc>
                <a:spcPct val="110000"/>
              </a:lnSpc>
              <a:buFont typeface="Symbol"/>
              <a:buChar char=" "/>
            </a:pPr>
            <a:r>
              <a:rPr lang="en-US" sz="1800" dirty="0" err="1" smtClean="0"/>
              <a:t>d</a:t>
            </a:r>
            <a:r>
              <a:rPr lang="en-US" sz="1800" baseline="-25000" dirty="0" err="1" smtClean="0"/>
              <a:t>height</a:t>
            </a:r>
            <a:r>
              <a:rPr lang="en-US" sz="1800" dirty="0" smtClean="0"/>
              <a:t>(w1,w2</a:t>
            </a:r>
            <a:r>
              <a:rPr lang="en-US" sz="1800" dirty="0"/>
              <a:t>)= </a:t>
            </a:r>
            <a:r>
              <a:rPr lang="en-US" sz="1800" dirty="0" smtClean="0"/>
              <a:t>|(w1-w2)/19.2|</a:t>
            </a:r>
          </a:p>
          <a:p>
            <a:pPr eaLnBrk="1" hangingPunct="1">
              <a:lnSpc>
                <a:spcPct val="110000"/>
              </a:lnSpc>
              <a:buFont typeface="Symbol"/>
              <a:buChar char=" "/>
            </a:pPr>
            <a:r>
              <a:rPr lang="en-US" sz="1800" dirty="0" err="1" smtClean="0"/>
              <a:t>d</a:t>
            </a:r>
            <a:r>
              <a:rPr lang="en-US" sz="1800" baseline="-25000" dirty="0" err="1" smtClean="0"/>
              <a:t>age</a:t>
            </a:r>
            <a:r>
              <a:rPr lang="en-US" sz="1800" dirty="0" smtClean="0"/>
              <a:t>(w1,w2</a:t>
            </a:r>
            <a:r>
              <a:rPr lang="en-US" sz="1800" dirty="0"/>
              <a:t>)= | (w1-w2</a:t>
            </a:r>
            <a:r>
              <a:rPr lang="en-US" sz="1800" dirty="0" smtClean="0"/>
              <a:t>)/13.2</a:t>
            </a:r>
            <a:r>
              <a:rPr lang="en-US" sz="1800" dirty="0"/>
              <a:t>|</a:t>
            </a:r>
          </a:p>
          <a:p>
            <a:pPr eaLnBrk="1" hangingPunct="1">
              <a:lnSpc>
                <a:spcPct val="110000"/>
              </a:lnSpc>
              <a:buFont typeface="Symbol"/>
              <a:buChar char=" "/>
            </a:pPr>
            <a:r>
              <a:rPr lang="en-US" sz="1800" dirty="0" err="1" smtClean="0"/>
              <a:t>D</a:t>
            </a:r>
            <a:r>
              <a:rPr lang="en-US" sz="1800" baseline="-25000" dirty="0" err="1" smtClean="0"/>
              <a:t>cancer-sev</a:t>
            </a:r>
            <a:r>
              <a:rPr lang="en-US" sz="1800" dirty="0" smtClean="0"/>
              <a:t>(w1,w2) |</a:t>
            </a:r>
            <a:r>
              <a:rPr lang="en-US" sz="1800" dirty="0" smtClean="0">
                <a:sym typeface="Symbol"/>
              </a:rPr>
              <a:t>(w1)-(w2)|</a:t>
            </a:r>
            <a:endParaRPr lang="en-US" sz="1800" dirty="0"/>
          </a:p>
          <a:p>
            <a:pPr eaLnBrk="1" hangingPunct="1">
              <a:lnSpc>
                <a:spcPct val="110000"/>
              </a:lnSpc>
              <a:buFont typeface="Symbol"/>
              <a:buChar char=" "/>
            </a:pPr>
            <a:r>
              <a:rPr lang="en-US" sz="1800" dirty="0"/>
              <a:t>With </a:t>
            </a:r>
            <a:r>
              <a:rPr lang="en-US" sz="1800" dirty="0" smtClean="0"/>
              <a:t>1=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(</a:t>
            </a:r>
            <a:r>
              <a:rPr lang="en-US" sz="1800" dirty="0" smtClean="0"/>
              <a:t>serious), </a:t>
            </a:r>
            <a:r>
              <a:rPr lang="en-US" sz="1800" dirty="0"/>
              <a:t>2</a:t>
            </a:r>
            <a:r>
              <a:rPr lang="en-US" sz="1800" dirty="0" smtClean="0"/>
              <a:t>/3=</a:t>
            </a:r>
            <a:r>
              <a:rPr lang="en-US" sz="1800" dirty="0" smtClean="0">
                <a:sym typeface="Symbol"/>
              </a:rPr>
              <a:t>(</a:t>
            </a:r>
            <a:r>
              <a:rPr lang="en-US" sz="1800" dirty="0" err="1" smtClean="0"/>
              <a:t>quite_serious</a:t>
            </a:r>
            <a:r>
              <a:rPr lang="en-US" sz="1800" dirty="0" smtClean="0"/>
              <a:t>), 1/3=</a:t>
            </a:r>
            <a:r>
              <a:rPr lang="en-US" sz="1800" dirty="0" smtClean="0">
                <a:sym typeface="Symbol"/>
              </a:rPr>
              <a:t>(</a:t>
            </a:r>
            <a:r>
              <a:rPr lang="en-US" sz="1800" dirty="0" smtClean="0"/>
              <a:t>medium) and 0=</a:t>
            </a:r>
            <a:r>
              <a:rPr lang="en-US" sz="1800" dirty="0" smtClean="0">
                <a:sym typeface="Symbol"/>
              </a:rPr>
              <a:t>(</a:t>
            </a:r>
            <a:r>
              <a:rPr lang="en-US" sz="1800" dirty="0" smtClean="0"/>
              <a:t>minor)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 smtClean="0"/>
              <a:t>For eye-color use: </a:t>
            </a:r>
            <a:r>
              <a:rPr lang="en-US" sz="1800" b="1" dirty="0" err="1" smtClean="0">
                <a:solidFill>
                  <a:srgbClr val="CC0000"/>
                </a:solidFill>
                <a:latin typeface="+mj-lt"/>
              </a:rPr>
              <a:t>d</a:t>
            </a:r>
            <a:r>
              <a:rPr lang="en-US" sz="1800" b="1" baseline="-25000" dirty="0" err="1" smtClean="0">
                <a:solidFill>
                  <a:srgbClr val="CC0000"/>
                </a:solidFill>
              </a:rPr>
              <a:t>eye</a:t>
            </a:r>
            <a:r>
              <a:rPr lang="en-US" sz="1800" b="1" baseline="-25000" dirty="0" smtClean="0">
                <a:solidFill>
                  <a:srgbClr val="CC0000"/>
                </a:solidFill>
              </a:rPr>
              <a:t>-color</a:t>
            </a:r>
            <a:r>
              <a:rPr lang="en-US" sz="1800" dirty="0" smtClean="0"/>
              <a:t>(c1,c2)= if c1=c2 then 0 else 1</a:t>
            </a:r>
            <a:endParaRPr lang="en-US" sz="1800" b="1" dirty="0" smtClean="0"/>
          </a:p>
          <a:p>
            <a:pPr eaLnBrk="1" hangingPunct="1">
              <a:lnSpc>
                <a:spcPct val="110000"/>
              </a:lnSpc>
            </a:pPr>
            <a:r>
              <a:rPr lang="en-US" sz="1800" b="1" dirty="0" smtClean="0">
                <a:solidFill>
                  <a:srgbClr val="CC0000"/>
                </a:solidFill>
              </a:rPr>
              <a:t>Weight Assignment</a:t>
            </a:r>
            <a:r>
              <a:rPr lang="en-US" sz="1800" dirty="0" smtClean="0"/>
              <a:t>: 0.2 for eye-color; 1 for all others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Final Solution --- chosen distance measure </a:t>
            </a:r>
            <a:r>
              <a:rPr lang="en-US" sz="18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d</a:t>
            </a:r>
            <a:r>
              <a:rPr lang="en-US" sz="1800" b="1" dirty="0" smtClean="0">
                <a:solidFill>
                  <a:schemeClr val="accent1"/>
                </a:solidFill>
              </a:rPr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Let o1=(s1,w1,h1,cs1,e1,a1) and o2=(s2,w2,h2,cs2,e2,a2)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sz="1800" b="1" dirty="0">
                <a:solidFill>
                  <a:srgbClr val="C00000"/>
                </a:solidFill>
              </a:rPr>
              <a:t>d</a:t>
            </a:r>
            <a:r>
              <a:rPr lang="en-US" sz="1800" b="1" dirty="0" smtClean="0"/>
              <a:t>(o1,o2):= (</a:t>
            </a:r>
            <a:r>
              <a:rPr lang="en-US" sz="1800" dirty="0" err="1"/>
              <a:t>d</a:t>
            </a:r>
            <a:r>
              <a:rPr lang="en-US" sz="1800" b="1" baseline="-25000" dirty="0" err="1" smtClean="0"/>
              <a:t>weight</a:t>
            </a:r>
            <a:r>
              <a:rPr lang="en-US" sz="1800" b="1" dirty="0" smtClean="0"/>
              <a:t>(w1,w2) + </a:t>
            </a:r>
            <a:r>
              <a:rPr lang="en-US" sz="1800" dirty="0" err="1"/>
              <a:t>d</a:t>
            </a:r>
            <a:r>
              <a:rPr lang="en-US" sz="1800" b="1" baseline="-25000" dirty="0" err="1" smtClean="0"/>
              <a:t>height</a:t>
            </a:r>
            <a:r>
              <a:rPr lang="en-US" sz="1800" b="1" dirty="0" smtClean="0"/>
              <a:t>(h1,h2) + </a:t>
            </a:r>
            <a:r>
              <a:rPr lang="en-US" sz="1800" dirty="0" err="1"/>
              <a:t>d</a:t>
            </a:r>
            <a:r>
              <a:rPr lang="en-US" sz="1800" b="1" baseline="-25000" dirty="0" err="1" smtClean="0"/>
              <a:t>cancer-sev</a:t>
            </a:r>
            <a:r>
              <a:rPr lang="en-US" sz="1800" b="1" dirty="0" smtClean="0"/>
              <a:t>(cs1,cs2) + </a:t>
            </a:r>
            <a:r>
              <a:rPr lang="en-US" sz="1800" dirty="0" err="1"/>
              <a:t>d</a:t>
            </a:r>
            <a:r>
              <a:rPr lang="en-US" sz="1800" b="1" baseline="-25000" dirty="0" err="1" smtClean="0"/>
              <a:t>age</a:t>
            </a:r>
            <a:r>
              <a:rPr lang="en-US" sz="1800" b="1" dirty="0" smtClean="0"/>
              <a:t>(a1,a2) + 0.2* </a:t>
            </a:r>
            <a:r>
              <a:rPr lang="en-US" sz="1800" dirty="0" err="1"/>
              <a:t>d</a:t>
            </a:r>
            <a:r>
              <a:rPr lang="en-US" sz="1800" b="1" baseline="-25000" dirty="0" err="1" smtClean="0"/>
              <a:t>eye</a:t>
            </a:r>
            <a:r>
              <a:rPr lang="en-US" sz="1800" b="1" baseline="-25000" dirty="0" smtClean="0"/>
              <a:t>-color</a:t>
            </a:r>
            <a:r>
              <a:rPr lang="en-US" sz="1800" b="1" dirty="0" smtClean="0"/>
              <a:t>(e1,e2)) /</a:t>
            </a:r>
            <a:r>
              <a:rPr lang="en-US" sz="1800" b="1" dirty="0" smtClean="0"/>
              <a:t>4.2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sz="1700" b="1" dirty="0" smtClean="0"/>
              <a:t>d((111111111,170,182,serious,blue,55),(222222222,160,174,medium,blue,58)=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sz="1700" b="1" dirty="0" smtClean="0"/>
              <a:t>(10/24.2 + 8/19.2 + 2/3 + 0.2*0 + 3/13.2)/</a:t>
            </a:r>
            <a:r>
              <a:rPr lang="en-US" sz="1700" b="1" dirty="0"/>
              <a:t>4.2= 0.4104355</a:t>
            </a:r>
            <a:endParaRPr lang="en-US" sz="1700" b="1" dirty="0" smtClean="0"/>
          </a:p>
          <a:p>
            <a:pPr eaLnBrk="1" hangingPunct="1">
              <a:lnSpc>
                <a:spcPct val="120000"/>
              </a:lnSpc>
              <a:buNone/>
            </a:pPr>
            <a:endParaRPr lang="en-US" sz="1800" b="1" dirty="0" smtClean="0"/>
          </a:p>
          <a:p>
            <a:pPr lvl="1"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ACE7B2-B1B9-4A85-8341-664040C17545}" type="slidenum">
              <a:rPr lang="en-US" sz="1200" smtClean="0"/>
              <a:pPr eaLnBrk="1" hangingPunct="1"/>
              <a:t>23</a:t>
            </a:fld>
            <a:endParaRPr lang="en-US" sz="1200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dirty="0" smtClean="0"/>
              <a:t>Another Example of Creating a Distance Function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6482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1200" b="1" dirty="0"/>
              <a:t>3) Similarity Assessment [9]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Design a distance function to assess the similarity of bank customers; each customer is characterized by the following attributes:</a:t>
            </a:r>
          </a:p>
          <a:p>
            <a:pPr lvl="0"/>
            <a:r>
              <a:rPr lang="en-US" sz="1200" dirty="0" err="1"/>
              <a:t>Ssn</a:t>
            </a:r>
            <a:endParaRPr lang="en-US" sz="1200" dirty="0"/>
          </a:p>
          <a:p>
            <a:pPr lvl="0"/>
            <a:r>
              <a:rPr lang="en-US" sz="1200" i="1" dirty="0"/>
              <a:t>Cr </a:t>
            </a:r>
            <a:r>
              <a:rPr lang="en-US" sz="1200" dirty="0"/>
              <a:t>(“</a:t>
            </a:r>
            <a:r>
              <a:rPr lang="en-US" sz="1200" i="1" dirty="0"/>
              <a:t>credit rating</a:t>
            </a:r>
            <a:r>
              <a:rPr lang="en-US" sz="1200" dirty="0"/>
              <a:t>”) which is ordinal attribute with values ‘very good’, ‘good, ‘medium’, ‘poor’, and ‘very poor’.</a:t>
            </a:r>
          </a:p>
          <a:p>
            <a:pPr lvl="0"/>
            <a:r>
              <a:rPr lang="en-US" sz="1200" i="1" dirty="0"/>
              <a:t>Av-</a:t>
            </a:r>
            <a:r>
              <a:rPr lang="en-US" sz="1200" i="1" dirty="0" err="1"/>
              <a:t>bal</a:t>
            </a:r>
            <a:r>
              <a:rPr lang="en-US" sz="1200" dirty="0"/>
              <a:t>  (</a:t>
            </a:r>
            <a:r>
              <a:rPr lang="en-US" sz="1200" dirty="0" err="1"/>
              <a:t>avg</a:t>
            </a:r>
            <a:r>
              <a:rPr lang="en-US" sz="1200" dirty="0"/>
              <a:t> account balance, which is a real number with mean 7000, standard deviation is 4000, the maximum 3,000,000 and minimum -20,000)</a:t>
            </a:r>
          </a:p>
          <a:p>
            <a:pPr lvl="0"/>
            <a:r>
              <a:rPr lang="en-US" sz="1200" dirty="0"/>
              <a:t>Services (set of bank services the customer uses)</a:t>
            </a:r>
          </a:p>
          <a:p>
            <a:r>
              <a:rPr lang="en-US" sz="1200" dirty="0"/>
              <a:t>Assume that the attributes Cr and Av-</a:t>
            </a:r>
            <a:r>
              <a:rPr lang="en-US" sz="1200" dirty="0" err="1"/>
              <a:t>bal</a:t>
            </a:r>
            <a:r>
              <a:rPr lang="en-US" sz="1200" dirty="0"/>
              <a:t> are of major importance and the attribute Services is of a medium importance.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Using </a:t>
            </a:r>
            <a:r>
              <a:rPr lang="en-US" sz="1200" dirty="0"/>
              <a:t>your distance function compute the distance between the following 2 customers: c1</a:t>
            </a:r>
            <a:r>
              <a:rPr lang="en-US" sz="1200" b="1" dirty="0"/>
              <a:t>=(111111111, good, 7000, {S1,S2})</a:t>
            </a:r>
            <a:r>
              <a:rPr lang="en-US" sz="1200" dirty="0"/>
              <a:t> and </a:t>
            </a:r>
            <a:r>
              <a:rPr lang="en-US" sz="1200" b="1" dirty="0"/>
              <a:t>c2=(222222222, poor, 1000, {S2,S3,S4</a:t>
            </a:r>
            <a:r>
              <a:rPr lang="en-US" sz="1200" b="1" dirty="0" smtClean="0"/>
              <a:t>}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Solution</a:t>
            </a:r>
            <a:r>
              <a:rPr lang="en-US" sz="1200" dirty="0" smtClean="0"/>
              <a:t>: We </a:t>
            </a:r>
            <a:r>
              <a:rPr lang="en-US" sz="1200" dirty="0"/>
              <a:t>convert </a:t>
            </a:r>
            <a:r>
              <a:rPr lang="en-US" sz="1200" dirty="0" err="1"/>
              <a:t>Avbal</a:t>
            </a:r>
            <a:r>
              <a:rPr lang="en-US" sz="1200" dirty="0"/>
              <a:t> into z-score; let </a:t>
            </a:r>
            <a:r>
              <a:rPr lang="en-US" sz="1200" dirty="0" err="1"/>
              <a:t>abl</a:t>
            </a:r>
            <a:r>
              <a:rPr lang="en-US" sz="1200" dirty="0"/>
              <a:t>  be an average balance,  then </a:t>
            </a:r>
          </a:p>
          <a:p>
            <a:pPr marL="0" indent="0">
              <a:buNone/>
            </a:pPr>
            <a:r>
              <a:rPr lang="en-US" sz="1200" dirty="0"/>
              <a:t>z-score(</a:t>
            </a:r>
            <a:r>
              <a:rPr lang="en-US" sz="1200" dirty="0" err="1"/>
              <a:t>abl</a:t>
            </a:r>
            <a:r>
              <a:rPr lang="en-US" sz="1200" dirty="0"/>
              <a:t>)= (abl-7000)/4000</a:t>
            </a:r>
          </a:p>
          <a:p>
            <a:pPr marL="0" indent="0">
              <a:buNone/>
            </a:pPr>
            <a:r>
              <a:rPr lang="en-US" sz="1200" dirty="0"/>
              <a:t>The distance between two average balances can then be computed using</a:t>
            </a:r>
          </a:p>
          <a:p>
            <a:pPr marL="0" indent="0">
              <a:buNone/>
            </a:pPr>
            <a:r>
              <a:rPr lang="en-US" sz="1200" dirty="0" err="1"/>
              <a:t>d</a:t>
            </a:r>
            <a:r>
              <a:rPr lang="en-US" sz="1200" baseline="-25000" dirty="0" err="1"/>
              <a:t>abl</a:t>
            </a:r>
            <a:r>
              <a:rPr lang="en-US" sz="1200" dirty="0"/>
              <a:t>(abl1,abl2)= |abl1-7000-abl2+7000|/4000=|abl1-abl2|/4000</a:t>
            </a:r>
          </a:p>
          <a:p>
            <a:pPr marL="0" indent="0">
              <a:buNone/>
            </a:pPr>
            <a:r>
              <a:rPr lang="en-US" sz="1200" dirty="0"/>
              <a:t>We convert the credit rating values ‘very good’, ‘good, ‘medium’, ‘poor’, and ‘very poor’ to: 0:4 using a function </a:t>
            </a:r>
            <a:r>
              <a:rPr lang="en-US" sz="1200" dirty="0">
                <a:sym typeface="Symbol"/>
              </a:rPr>
              <a:t></a:t>
            </a:r>
            <a:r>
              <a:rPr lang="en-US" sz="1200" dirty="0"/>
              <a:t>; </a:t>
            </a:r>
          </a:p>
          <a:p>
            <a:pPr marL="0" indent="0">
              <a:buNone/>
            </a:pPr>
            <a:r>
              <a:rPr lang="en-US" sz="1200" dirty="0"/>
              <a:t>And use the </a:t>
            </a:r>
            <a:r>
              <a:rPr lang="en-US" sz="1200" dirty="0" err="1"/>
              <a:t>Jaccard</a:t>
            </a:r>
            <a:r>
              <a:rPr lang="en-US" sz="1200" dirty="0"/>
              <a:t> distance function for the </a:t>
            </a:r>
            <a:r>
              <a:rPr lang="en-US" sz="1200" dirty="0" smtClean="0"/>
              <a:t>services:</a:t>
            </a:r>
            <a:r>
              <a:rPr lang="en-US" sz="1200" dirty="0"/>
              <a:t> </a:t>
            </a:r>
            <a:r>
              <a:rPr lang="en-US" sz="1200" dirty="0" err="1" smtClean="0"/>
              <a:t>d</a:t>
            </a:r>
            <a:r>
              <a:rPr lang="en-US" sz="1200" baseline="-25000" dirty="0" err="1" smtClean="0"/>
              <a:t>services</a:t>
            </a:r>
            <a:r>
              <a:rPr lang="en-US" sz="1200" dirty="0" smtClean="0"/>
              <a:t>(ser1,ser2</a:t>
            </a:r>
            <a:r>
              <a:rPr lang="en-US" sz="1200" dirty="0"/>
              <a:t>)= 1- (|ser1</a:t>
            </a:r>
            <a:r>
              <a:rPr lang="en-US" sz="1200" dirty="0">
                <a:sym typeface="Symbol"/>
              </a:rPr>
              <a:t></a:t>
            </a:r>
            <a:r>
              <a:rPr lang="en-US" sz="1200" dirty="0"/>
              <a:t>ser2|)/(|ser1</a:t>
            </a:r>
            <a:r>
              <a:rPr lang="en-US" sz="1200" dirty="0">
                <a:sym typeface="Symbol"/>
              </a:rPr>
              <a:t></a:t>
            </a:r>
            <a:r>
              <a:rPr lang="en-US" sz="1200" dirty="0"/>
              <a:t> ser2|)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Putting this together distance between two customers </a:t>
            </a:r>
            <a:r>
              <a:rPr lang="en-US" sz="1200" dirty="0" smtClean="0"/>
              <a:t> u and v can </a:t>
            </a:r>
            <a:r>
              <a:rPr lang="en-US" sz="1200" dirty="0"/>
              <a:t>be computed as follows: </a:t>
            </a:r>
          </a:p>
          <a:p>
            <a:pPr marL="0" indent="0">
              <a:buNone/>
            </a:pPr>
            <a:r>
              <a:rPr lang="en-US" sz="1200" b="1" dirty="0"/>
              <a:t>d(</a:t>
            </a:r>
            <a:r>
              <a:rPr lang="en-US" sz="1200" b="1" dirty="0" err="1"/>
              <a:t>u,v</a:t>
            </a:r>
            <a:r>
              <a:rPr lang="en-US" sz="1200" b="1" dirty="0" smtClean="0"/>
              <a:t>)=(1* </a:t>
            </a:r>
            <a:r>
              <a:rPr lang="en-US" sz="1200" b="1" dirty="0"/>
              <a:t>|</a:t>
            </a:r>
            <a:r>
              <a:rPr lang="en-US" sz="1200" b="1" dirty="0">
                <a:sym typeface="Symbol"/>
              </a:rPr>
              <a:t></a:t>
            </a:r>
            <a:r>
              <a:rPr lang="en-US" sz="1200" b="1" dirty="0"/>
              <a:t>(</a:t>
            </a:r>
            <a:r>
              <a:rPr lang="en-US" sz="1200" b="1" dirty="0" err="1"/>
              <a:t>u.Cr</a:t>
            </a:r>
            <a:r>
              <a:rPr lang="en-US" sz="1200" b="1" dirty="0"/>
              <a:t>)- </a:t>
            </a:r>
            <a:r>
              <a:rPr lang="en-US" sz="1200" b="1" dirty="0">
                <a:sym typeface="Symbol"/>
              </a:rPr>
              <a:t></a:t>
            </a:r>
            <a:r>
              <a:rPr lang="en-US" sz="1200" b="1" dirty="0"/>
              <a:t>(</a:t>
            </a:r>
            <a:r>
              <a:rPr lang="en-US" sz="1200" b="1" dirty="0" err="1"/>
              <a:t>v.Cr</a:t>
            </a:r>
            <a:r>
              <a:rPr lang="en-US" sz="1200" b="1" dirty="0"/>
              <a:t>)|/4 </a:t>
            </a:r>
            <a:r>
              <a:rPr lang="en-US" sz="1200" b="1" dirty="0" smtClean="0"/>
              <a:t>+ 1* |</a:t>
            </a:r>
            <a:r>
              <a:rPr lang="en-US" sz="1200" b="1" dirty="0" err="1" smtClean="0"/>
              <a:t>u.Av-bal</a:t>
            </a:r>
            <a:r>
              <a:rPr lang="en-US" sz="1200" b="1" dirty="0" smtClean="0"/>
              <a:t> </a:t>
            </a:r>
            <a:r>
              <a:rPr lang="en-US" sz="1200" b="1" dirty="0"/>
              <a:t>- </a:t>
            </a:r>
            <a:r>
              <a:rPr lang="en-US" sz="1200" b="1" dirty="0" err="1" smtClean="0"/>
              <a:t>v.Av-bal</a:t>
            </a:r>
            <a:r>
              <a:rPr lang="en-US" sz="1200" b="1" dirty="0" smtClean="0"/>
              <a:t>|/4000) + </a:t>
            </a:r>
          </a:p>
          <a:p>
            <a:pPr marL="0" indent="0">
              <a:buNone/>
            </a:pPr>
            <a:r>
              <a:rPr lang="en-US" sz="1200" b="1" dirty="0"/>
              <a:t> </a:t>
            </a:r>
            <a:r>
              <a:rPr lang="en-US" sz="1200" b="1" dirty="0" smtClean="0"/>
              <a:t>              0.2</a:t>
            </a:r>
            <a:r>
              <a:rPr lang="en-US" sz="1200" b="1" dirty="0"/>
              <a:t>* (1-(|</a:t>
            </a:r>
            <a:r>
              <a:rPr lang="en-US" sz="1200" b="1" dirty="0" err="1"/>
              <a:t>u.Services</a:t>
            </a:r>
            <a:r>
              <a:rPr lang="en-US" sz="1200" b="1" dirty="0"/>
              <a:t> </a:t>
            </a:r>
            <a:r>
              <a:rPr lang="en-US" sz="1200" b="1" dirty="0">
                <a:sym typeface="Symbol"/>
              </a:rPr>
              <a:t></a:t>
            </a:r>
            <a:r>
              <a:rPr lang="en-US" sz="1200" b="1" dirty="0"/>
              <a:t> </a:t>
            </a:r>
            <a:r>
              <a:rPr lang="en-US" sz="1200" b="1" dirty="0" err="1" smtClean="0"/>
              <a:t>v.Services</a:t>
            </a:r>
            <a:r>
              <a:rPr lang="en-US" sz="1200" b="1" dirty="0"/>
              <a:t>|)/ (|</a:t>
            </a:r>
            <a:r>
              <a:rPr lang="en-US" sz="1200" b="1" dirty="0" err="1"/>
              <a:t>u.Services</a:t>
            </a:r>
            <a:r>
              <a:rPr lang="en-US" sz="1200" b="1" dirty="0"/>
              <a:t> </a:t>
            </a:r>
            <a:r>
              <a:rPr lang="en-US" sz="1200" b="1" dirty="0">
                <a:sym typeface="Symbol"/>
              </a:rPr>
              <a:t></a:t>
            </a:r>
            <a:r>
              <a:rPr lang="en-US" sz="1200" b="1" dirty="0"/>
              <a:t> v. Services|))/</a:t>
            </a:r>
            <a:r>
              <a:rPr lang="en-US" sz="1200" b="1" dirty="0" smtClean="0"/>
              <a:t>2.2)</a:t>
            </a:r>
            <a:endParaRPr lang="en-US" sz="12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For the 2 customer we receive</a:t>
            </a:r>
            <a:r>
              <a:rPr lang="en-US" sz="1200" b="1" dirty="0" smtClean="0"/>
              <a:t>: d(c1,c2</a:t>
            </a:r>
            <a:r>
              <a:rPr lang="en-US" sz="1200" b="1" dirty="0"/>
              <a:t>)= (2/4 + 1.5 +0.2*3/4)/2.2=2.15/2.2</a:t>
            </a:r>
            <a:r>
              <a:rPr lang="en-US" sz="1200" b="1" dirty="0">
                <a:sym typeface="Symbol"/>
              </a:rPr>
              <a:t></a:t>
            </a:r>
            <a:r>
              <a:rPr lang="en-US" sz="1200" b="1" dirty="0"/>
              <a:t>0.98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15845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988"/>
            <a:ext cx="8280400" cy="1268412"/>
          </a:xfrm>
        </p:spPr>
        <p:txBody>
          <a:bodyPr/>
          <a:lstStyle/>
          <a:p>
            <a:pPr algn="ctr"/>
            <a:r>
              <a:rPr lang="en-US" sz="4400" smtClean="0"/>
              <a:t>Goal of Clustering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2860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16000" y="562768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Original Points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3622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930400" y="6261100"/>
            <a:ext cx="487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DBSCAN Result, Eps = 10, MinPts = 4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5054600" y="5619750"/>
            <a:ext cx="333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Point types: </a:t>
            </a:r>
            <a:r>
              <a:rPr lang="en-US" sz="1800" b="1">
                <a:solidFill>
                  <a:schemeClr val="hlink"/>
                </a:solidFill>
                <a:latin typeface="Arial" charset="0"/>
              </a:rPr>
              <a:t>core</a:t>
            </a:r>
            <a:r>
              <a:rPr lang="en-US" sz="1800" b="1">
                <a:latin typeface="Arial" charset="0"/>
              </a:rPr>
              <a:t>, </a:t>
            </a:r>
            <a:r>
              <a:rPr lang="en-US" sz="1800" b="1">
                <a:solidFill>
                  <a:srgbClr val="003399"/>
                </a:solidFill>
                <a:latin typeface="Arial" charset="0"/>
              </a:rPr>
              <a:t>border</a:t>
            </a:r>
            <a:r>
              <a:rPr lang="en-US" sz="1800" b="1">
                <a:latin typeface="Arial" charset="0"/>
              </a:rPr>
              <a:t> and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noise</a:t>
            </a:r>
          </a:p>
        </p:txBody>
      </p:sp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1257300" y="1844675"/>
            <a:ext cx="1203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Objects</a:t>
            </a:r>
          </a:p>
        </p:txBody>
      </p:sp>
      <p:sp>
        <p:nvSpPr>
          <p:cNvPr id="9225" name="TextBox 2"/>
          <p:cNvSpPr txBox="1">
            <a:spLocks noChangeArrowheads="1"/>
          </p:cNvSpPr>
          <p:nvPr/>
        </p:nvSpPr>
        <p:spPr bwMode="auto">
          <a:xfrm>
            <a:off x="3530600" y="1600200"/>
            <a:ext cx="1538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K Clusters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Outliers</a:t>
            </a:r>
          </a:p>
        </p:txBody>
      </p:sp>
      <p:cxnSp>
        <p:nvCxnSpPr>
          <p:cNvPr id="9226" name="Straight Arrow Connector 4"/>
          <p:cNvCxnSpPr>
            <a:cxnSpLocks noChangeShapeType="1"/>
            <a:stCxn id="9224" idx="3"/>
          </p:cNvCxnSpPr>
          <p:nvPr/>
        </p:nvCxnSpPr>
        <p:spPr bwMode="auto">
          <a:xfrm flipV="1">
            <a:off x="2460625" y="1844675"/>
            <a:ext cx="1196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Straight Arrow Connector 6"/>
          <p:cNvCxnSpPr>
            <a:cxnSpLocks noChangeShapeType="1"/>
            <a:stCxn id="9224" idx="3"/>
          </p:cNvCxnSpPr>
          <p:nvPr/>
        </p:nvCxnSpPr>
        <p:spPr bwMode="auto">
          <a:xfrm>
            <a:off x="2460625" y="2076450"/>
            <a:ext cx="1196975" cy="514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C3971-C4E5-4896-9E62-8BE33C2B6ED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6279411-7DCE-489F-8A4C-8E943F662754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Motivation: Why Clustering?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Problem:</a:t>
            </a:r>
            <a:r>
              <a:rPr lang="en-US" dirty="0" smtClean="0"/>
              <a:t> Identify (a small number of) groups of similar objects in a given (large) set of objects.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Goals: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</a:p>
          <a:p>
            <a:pPr eaLnBrk="1" hangingPunct="1"/>
            <a:r>
              <a:rPr lang="en-US" dirty="0" smtClean="0"/>
              <a:t>Find representatives for homogeneous groups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hlink"/>
                </a:solidFill>
                <a:sym typeface="Wingdings" pitchFamily="2" charset="2"/>
              </a:rPr>
              <a:t>Data Compression 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Find “natural” clusters and describe their properties </a:t>
            </a:r>
            <a:r>
              <a:rPr lang="en-US" b="1" dirty="0" smtClean="0">
                <a:solidFill>
                  <a:schemeClr val="hlink"/>
                </a:solidFill>
                <a:sym typeface="Wingdings" pitchFamily="2" charset="2"/>
              </a:rPr>
              <a:t>”natural” Data Types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Find suitable and useful grouping </a:t>
            </a:r>
            <a:r>
              <a:rPr lang="en-US" b="1" dirty="0" smtClean="0">
                <a:solidFill>
                  <a:schemeClr val="hlink"/>
                </a:solidFill>
                <a:sym typeface="Wingdings" pitchFamily="2" charset="2"/>
              </a:rPr>
              <a:t>”useful” Data Classes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Find unusual data object </a:t>
            </a:r>
            <a:r>
              <a:rPr lang="en-US" b="1" dirty="0" smtClean="0">
                <a:solidFill>
                  <a:schemeClr val="hlink"/>
                </a:solidFill>
                <a:sym typeface="Wingdings" pitchFamily="2" charset="2"/>
              </a:rPr>
              <a:t>Outlier Detection</a:t>
            </a:r>
            <a:endParaRPr lang="en-US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7100AB7-5C41-4CB0-A82B-B6814A66371A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41363"/>
            <a:ext cx="8229600" cy="4984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Examples of Clustering Applications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3600" u="sng" dirty="0" smtClean="0"/>
              <a:t>Plant/Animal Classification</a:t>
            </a:r>
            <a:endParaRPr lang="en-US" sz="3600" dirty="0" smtClean="0"/>
          </a:p>
          <a:p>
            <a:pPr eaLnBrk="1" hangingPunct="1">
              <a:lnSpc>
                <a:spcPct val="110000"/>
              </a:lnSpc>
            </a:pPr>
            <a:r>
              <a:rPr lang="en-US" sz="3600" u="sng" dirty="0" smtClean="0"/>
              <a:t>Cloth Sizes</a:t>
            </a:r>
            <a:endParaRPr lang="en-US" sz="3600" dirty="0" smtClean="0"/>
          </a:p>
          <a:p>
            <a:pPr eaLnBrk="1" hangingPunct="1">
              <a:lnSpc>
                <a:spcPct val="110000"/>
              </a:lnSpc>
            </a:pPr>
            <a:r>
              <a:rPr lang="en-US" sz="3600" u="sng" dirty="0" smtClean="0"/>
              <a:t>Fraud Detection</a:t>
            </a:r>
            <a:r>
              <a:rPr lang="en-US" sz="3600" dirty="0" smtClean="0"/>
              <a:t> (Find outlier)</a:t>
            </a:r>
          </a:p>
        </p:txBody>
      </p:sp>
    </p:spTree>
    <p:extLst>
      <p:ext uri="{BB962C8B-B14F-4D97-AF65-F5344CB8AC3E}">
        <p14:creationId xmlns:p14="http://schemas.microsoft.com/office/powerpoint/2010/main" val="260832157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29B0C6-8E7E-414C-B248-B93B643D9362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725" y="685800"/>
            <a:ext cx="7580313" cy="5540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Requirements of Clustering in Data Mining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Scalability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Ability to deal with different types of attributes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Discovery of clusters with arbitrary shape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Minimal requirements for domain knowledge to determine input parameters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Able to deal with noise and outliers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Insensitive to order of input records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High dimensionality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Incorporation of user-specified constraints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Interpretability and usability</a:t>
            </a:r>
          </a:p>
        </p:txBody>
      </p:sp>
    </p:spTree>
    <p:extLst>
      <p:ext uri="{BB962C8B-B14F-4D97-AF65-F5344CB8AC3E}">
        <p14:creationId xmlns:p14="http://schemas.microsoft.com/office/powerpoint/2010/main" val="22257194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28BAC7F-F927-47CE-824F-B858266B9FD9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7031037" cy="609600"/>
          </a:xfrm>
        </p:spPr>
        <p:txBody>
          <a:bodyPr/>
          <a:lstStyle/>
          <a:p>
            <a:pPr eaLnBrk="1" hangingPunct="1"/>
            <a:r>
              <a:rPr lang="en-US" smtClean="0"/>
              <a:t>Data Structures for Clustering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matrix</a:t>
            </a:r>
          </a:p>
          <a:p>
            <a:pPr lvl="1" eaLnBrk="1" hangingPunct="1"/>
            <a:r>
              <a:rPr lang="en-US" smtClean="0"/>
              <a:t>(n objects,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 p attributes)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(Dis)Similarity matrix</a:t>
            </a:r>
          </a:p>
          <a:p>
            <a:pPr lvl="1" eaLnBrk="1" hangingPunct="1"/>
            <a:r>
              <a:rPr lang="en-US" smtClean="0"/>
              <a:t>(nxn)</a:t>
            </a:r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4419600" y="1752600"/>
          <a:ext cx="3124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3" imgW="1778000" imgH="1244600" progId="Equation.3">
                  <p:embed/>
                </p:oleObj>
              </mc:Choice>
              <mc:Fallback>
                <p:oleObj name="Equation" r:id="rId3" imgW="1778000" imgH="1244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3124200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5"/>
          <p:cNvGraphicFramePr>
            <a:graphicFrameLocks noChangeAspect="1"/>
          </p:cNvGraphicFramePr>
          <p:nvPr/>
        </p:nvGraphicFramePr>
        <p:xfrm>
          <a:off x="4419600" y="4191000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5" imgW="1828800" imgH="1143000" progId="Equation.3">
                  <p:embed/>
                </p:oleObj>
              </mc:Choice>
              <mc:Fallback>
                <p:oleObj name="Equation" r:id="rId5" imgW="1828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34290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D60879-CB4A-41A2-BF72-192704FB98F4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3246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Major Clustering Approaches</a:t>
            </a:r>
            <a:endParaRPr 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u="sng" dirty="0" smtClean="0">
                <a:solidFill>
                  <a:srgbClr val="CC0066"/>
                </a:solidFill>
              </a:rPr>
              <a:t>Partitioning algorithms/Representative-based/Prototype-based Clustering Algorithm</a:t>
            </a:r>
            <a:r>
              <a:rPr lang="en-US" sz="2000" dirty="0" smtClean="0"/>
              <a:t>: Construct various partitions and then evaluate them by some criterion or fitness function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u="sng" dirty="0" smtClean="0">
                <a:solidFill>
                  <a:srgbClr val="C00000"/>
                </a:solidFill>
              </a:rPr>
              <a:t>Hierarchical algorithms</a:t>
            </a:r>
            <a:r>
              <a:rPr lang="en-US" sz="2000" dirty="0" smtClean="0"/>
              <a:t>: Create a hierarchical decomposition of the set of data (or objects) using some criterion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u="sng" dirty="0" smtClean="0">
                <a:solidFill>
                  <a:srgbClr val="CC0066"/>
                </a:solidFill>
              </a:rPr>
              <a:t>Density-based</a:t>
            </a:r>
            <a:r>
              <a:rPr lang="en-US" sz="2000" dirty="0" smtClean="0"/>
              <a:t>: based on connectivity and density functions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u="sng" dirty="0" smtClean="0"/>
              <a:t>Grid-based</a:t>
            </a:r>
            <a:r>
              <a:rPr lang="en-US" sz="2000" dirty="0" smtClean="0"/>
              <a:t>: based on a multiple-level granularity structure</a:t>
            </a:r>
            <a:endParaRPr lang="en-US" sz="2000" b="1" dirty="0" smtClean="0"/>
          </a:p>
          <a:p>
            <a:pPr eaLnBrk="1" hangingPunct="1">
              <a:lnSpc>
                <a:spcPct val="130000"/>
              </a:lnSpc>
            </a:pPr>
            <a:r>
              <a:rPr lang="en-US" sz="2000" u="sng" dirty="0" smtClean="0"/>
              <a:t>Model-based</a:t>
            </a:r>
            <a:r>
              <a:rPr lang="en-US" sz="2000" dirty="0" smtClean="0"/>
              <a:t>: A model is hypothesized for each of the clusters and the idea is to find the best fit of that model to the data </a:t>
            </a:r>
            <a:r>
              <a:rPr lang="en-US" sz="2000" dirty="0" err="1" smtClean="0"/>
              <a:t>distibution</a:t>
            </a:r>
            <a:endParaRPr lang="en-US" sz="2000" b="1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DA51957-03D6-4349-BD2A-3F949FC065AE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512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297738" cy="7826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What is Cluster Analysis?</a:t>
            </a:r>
          </a:p>
        </p:txBody>
      </p:sp>
      <p:sp>
        <p:nvSpPr>
          <p:cNvPr id="512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Cluster: a collection of data objects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Cluster analysis</a:t>
            </a:r>
            <a:r>
              <a:rPr lang="en-US" dirty="0" smtClean="0"/>
              <a:t>: Grouping a set of data objects into clusters such that the data objects are</a:t>
            </a:r>
          </a:p>
          <a:p>
            <a:pPr lvl="2" eaLnBrk="1" hangingPunct="1"/>
            <a:r>
              <a:rPr lang="en-US" dirty="0" smtClean="0"/>
              <a:t>similar to one another within the same cluster</a:t>
            </a:r>
          </a:p>
          <a:p>
            <a:pPr lvl="2" eaLnBrk="1" hangingPunct="1"/>
            <a:r>
              <a:rPr lang="en-US" dirty="0" smtClean="0"/>
              <a:t>dissimilar to the objects in other clusters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hlink"/>
                </a:solidFill>
              </a:rPr>
              <a:t>quality </a:t>
            </a:r>
            <a:r>
              <a:rPr lang="en-US" dirty="0" smtClean="0"/>
              <a:t>of a clustering result depends on both the distance measure used and on the clustering method employed, and algorithm parameters.</a:t>
            </a:r>
          </a:p>
          <a:p>
            <a:pPr eaLnBrk="1" hangingPunct="1"/>
            <a:r>
              <a:rPr lang="en-US" dirty="0" smtClean="0"/>
              <a:t>Clustering is </a:t>
            </a:r>
            <a:r>
              <a:rPr lang="en-US" dirty="0" smtClean="0">
                <a:solidFill>
                  <a:schemeClr val="hlink"/>
                </a:solidFill>
              </a:rPr>
              <a:t>unsupervised classification</a:t>
            </a:r>
            <a:r>
              <a:rPr lang="en-US" dirty="0" smtClean="0"/>
              <a:t>: no predefined classes and no classified training examples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0D82009-3AD8-40B6-8177-FB3234CCFD3E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8001000" cy="720725"/>
          </a:xfrm>
        </p:spPr>
        <p:txBody>
          <a:bodyPr/>
          <a:lstStyle/>
          <a:p>
            <a:pPr eaLnBrk="1" hangingPunct="1"/>
            <a:r>
              <a:rPr lang="en-US" i="1" smtClean="0"/>
              <a:t>Representative-Based</a:t>
            </a:r>
            <a:r>
              <a:rPr lang="en-US" smtClean="0"/>
              <a:t> Clustering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132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000" smtClean="0"/>
              <a:t>Aims at finding a set of objects among all objects (called </a:t>
            </a:r>
            <a:r>
              <a:rPr lang="en-US" sz="2000" b="1" smtClean="0"/>
              <a:t>representatives</a:t>
            </a:r>
            <a:r>
              <a:rPr lang="en-US" sz="2000" smtClean="0"/>
              <a:t>) in the data set that best represent the objects in the data set. </a:t>
            </a:r>
            <a:r>
              <a:rPr lang="en-US" sz="2000" smtClean="0">
                <a:sym typeface="Wingdings" pitchFamily="2" charset="2"/>
              </a:rPr>
              <a:t>Each representative corresponds to a cluster.</a:t>
            </a:r>
            <a:endParaRPr lang="en-US" sz="20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000" smtClean="0"/>
              <a:t>The remaining objects in the data set are then clustered around these </a:t>
            </a:r>
            <a:r>
              <a:rPr lang="en-US" sz="2000" i="1" smtClean="0"/>
              <a:t>representatives</a:t>
            </a:r>
            <a:r>
              <a:rPr lang="en-US" sz="2000" smtClean="0"/>
              <a:t> by assigning objects to the cluster of the closest representative.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FF3300"/>
                </a:solidFill>
              </a:rPr>
              <a:t>Remarks</a:t>
            </a:r>
            <a:r>
              <a:rPr lang="en-US" sz="2000" smtClean="0"/>
              <a:t>: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The popular </a:t>
            </a:r>
            <a:r>
              <a:rPr lang="en-US" sz="2000" i="1" smtClean="0"/>
              <a:t>k-medoid algorithm</a:t>
            </a:r>
            <a:r>
              <a:rPr lang="en-US" sz="2000" smtClean="0"/>
              <a:t>, also called</a:t>
            </a:r>
            <a:r>
              <a:rPr lang="en-US" sz="2000" i="1" smtClean="0"/>
              <a:t> PAM</a:t>
            </a:r>
            <a:r>
              <a:rPr lang="en-US" sz="2000" smtClean="0"/>
              <a:t>, is a representative-based clustering algorithm; K-means also shares the characteristics of representative-based clustering, except that the representatives used by k-means not necessarily have to belong to the data set.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If the representative do not need to belong to the dataset we call the algorithms prototype-based clustering. K-means is a </a:t>
            </a:r>
            <a:r>
              <a:rPr lang="en-US" sz="2000" b="1" smtClean="0">
                <a:solidFill>
                  <a:srgbClr val="CC0000"/>
                </a:solidFill>
              </a:rPr>
              <a:t>prototype-based </a:t>
            </a:r>
            <a:r>
              <a:rPr lang="en-US" sz="2000" smtClean="0"/>
              <a:t>clustering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1A7419F-6DC5-455E-82BA-836715DCC880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2800" i="1" smtClean="0"/>
              <a:t>Representative-Based</a:t>
            </a:r>
            <a:r>
              <a:rPr lang="en-US" sz="2800" smtClean="0"/>
              <a:t> Clustering … (Continued)</a:t>
            </a:r>
          </a:p>
        </p:txBody>
      </p:sp>
      <p:sp>
        <p:nvSpPr>
          <p:cNvPr id="32772" name="AutoShape 3"/>
          <p:cNvSpPr>
            <a:spLocks noChangeAspect="1" noChangeArrowheads="1"/>
          </p:cNvSpPr>
          <p:nvPr/>
        </p:nvSpPr>
        <p:spPr bwMode="auto">
          <a:xfrm>
            <a:off x="1524000" y="2667000"/>
            <a:ext cx="49911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1981200" y="3429000"/>
            <a:ext cx="200025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2198688" y="3886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1981200" y="44196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2598738" y="3429000"/>
            <a:ext cx="200025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Oval 8"/>
          <p:cNvSpPr>
            <a:spLocks noChangeArrowheads="1"/>
          </p:cNvSpPr>
          <p:nvPr/>
        </p:nvSpPr>
        <p:spPr bwMode="auto">
          <a:xfrm>
            <a:off x="2438400" y="44958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Oval 9"/>
          <p:cNvSpPr>
            <a:spLocks noChangeArrowheads="1"/>
          </p:cNvSpPr>
          <p:nvPr/>
        </p:nvSpPr>
        <p:spPr bwMode="auto">
          <a:xfrm>
            <a:off x="3048000" y="38862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Oval 10"/>
          <p:cNvSpPr>
            <a:spLocks noChangeArrowheads="1"/>
          </p:cNvSpPr>
          <p:nvPr/>
        </p:nvSpPr>
        <p:spPr bwMode="auto">
          <a:xfrm>
            <a:off x="2598738" y="39624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Oval 11"/>
          <p:cNvSpPr>
            <a:spLocks noChangeArrowheads="1"/>
          </p:cNvSpPr>
          <p:nvPr/>
        </p:nvSpPr>
        <p:spPr bwMode="auto">
          <a:xfrm>
            <a:off x="4038600" y="3505200"/>
            <a:ext cx="200025" cy="1984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Oval 12"/>
          <p:cNvSpPr>
            <a:spLocks noChangeArrowheads="1"/>
          </p:cNvSpPr>
          <p:nvPr/>
        </p:nvSpPr>
        <p:spPr bwMode="auto">
          <a:xfrm>
            <a:off x="4038600" y="44958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495800" y="41910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Oval 14"/>
          <p:cNvSpPr>
            <a:spLocks noChangeArrowheads="1"/>
          </p:cNvSpPr>
          <p:nvPr/>
        </p:nvSpPr>
        <p:spPr bwMode="auto">
          <a:xfrm>
            <a:off x="4800600" y="3733800"/>
            <a:ext cx="198438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Oval 15"/>
          <p:cNvSpPr>
            <a:spLocks noChangeArrowheads="1"/>
          </p:cNvSpPr>
          <p:nvPr/>
        </p:nvSpPr>
        <p:spPr bwMode="auto">
          <a:xfrm>
            <a:off x="4343400" y="38100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Oval 16"/>
          <p:cNvSpPr>
            <a:spLocks noChangeArrowheads="1"/>
          </p:cNvSpPr>
          <p:nvPr/>
        </p:nvSpPr>
        <p:spPr bwMode="auto">
          <a:xfrm>
            <a:off x="5029200" y="4191000"/>
            <a:ext cx="198438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Oval 17"/>
          <p:cNvSpPr>
            <a:spLocks noChangeArrowheads="1"/>
          </p:cNvSpPr>
          <p:nvPr/>
        </p:nvSpPr>
        <p:spPr bwMode="auto">
          <a:xfrm>
            <a:off x="5105400" y="35052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Oval 18"/>
          <p:cNvSpPr>
            <a:spLocks noChangeArrowheads="1"/>
          </p:cNvSpPr>
          <p:nvPr/>
        </p:nvSpPr>
        <p:spPr bwMode="auto">
          <a:xfrm>
            <a:off x="3352800" y="30480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Oval 19"/>
          <p:cNvSpPr>
            <a:spLocks noChangeArrowheads="1"/>
          </p:cNvSpPr>
          <p:nvPr/>
        </p:nvSpPr>
        <p:spPr bwMode="auto">
          <a:xfrm>
            <a:off x="3505200" y="33528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Oval 20"/>
          <p:cNvSpPr>
            <a:spLocks noChangeArrowheads="1"/>
          </p:cNvSpPr>
          <p:nvPr/>
        </p:nvSpPr>
        <p:spPr bwMode="auto">
          <a:xfrm>
            <a:off x="3733800" y="29718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Oval 21"/>
          <p:cNvSpPr>
            <a:spLocks noChangeArrowheads="1"/>
          </p:cNvSpPr>
          <p:nvPr/>
        </p:nvSpPr>
        <p:spPr bwMode="auto">
          <a:xfrm>
            <a:off x="4419600" y="32766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Oval 22"/>
          <p:cNvSpPr>
            <a:spLocks noChangeArrowheads="1"/>
          </p:cNvSpPr>
          <p:nvPr/>
        </p:nvSpPr>
        <p:spPr bwMode="auto">
          <a:xfrm>
            <a:off x="3581400" y="37338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Oval 23"/>
          <p:cNvSpPr>
            <a:spLocks noChangeArrowheads="1"/>
          </p:cNvSpPr>
          <p:nvPr/>
        </p:nvSpPr>
        <p:spPr bwMode="auto">
          <a:xfrm>
            <a:off x="3733800" y="46482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Oval 24"/>
          <p:cNvSpPr>
            <a:spLocks noChangeArrowheads="1"/>
          </p:cNvSpPr>
          <p:nvPr/>
        </p:nvSpPr>
        <p:spPr bwMode="auto">
          <a:xfrm>
            <a:off x="3795713" y="3222625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 flipV="1">
            <a:off x="1524000" y="2895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>
            <a:off x="1524000" y="53340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Text Box 27"/>
          <p:cNvSpPr txBox="1">
            <a:spLocks noChangeArrowheads="1"/>
          </p:cNvSpPr>
          <p:nvPr/>
        </p:nvSpPr>
        <p:spPr bwMode="auto">
          <a:xfrm>
            <a:off x="6400800" y="4953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Attribute2</a:t>
            </a:r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685800" y="2438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Attribute1</a:t>
            </a:r>
          </a:p>
        </p:txBody>
      </p:sp>
      <p:sp>
        <p:nvSpPr>
          <p:cNvPr id="32798" name="Oval 29"/>
          <p:cNvSpPr>
            <a:spLocks noChangeArrowheads="1"/>
          </p:cNvSpPr>
          <p:nvPr/>
        </p:nvSpPr>
        <p:spPr bwMode="auto">
          <a:xfrm>
            <a:off x="3276600" y="3505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Oval 30"/>
          <p:cNvSpPr>
            <a:spLocks noChangeArrowheads="1"/>
          </p:cNvSpPr>
          <p:nvPr/>
        </p:nvSpPr>
        <p:spPr bwMode="auto">
          <a:xfrm>
            <a:off x="4267200" y="48006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Oval 31"/>
          <p:cNvSpPr>
            <a:spLocks noChangeArrowheads="1"/>
          </p:cNvSpPr>
          <p:nvPr/>
        </p:nvSpPr>
        <p:spPr bwMode="auto">
          <a:xfrm>
            <a:off x="3048000" y="32766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Oval 32"/>
          <p:cNvSpPr>
            <a:spLocks noChangeArrowheads="1"/>
          </p:cNvSpPr>
          <p:nvPr/>
        </p:nvSpPr>
        <p:spPr bwMode="auto">
          <a:xfrm>
            <a:off x="2847975" y="4648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Oval 33"/>
          <p:cNvSpPr>
            <a:spLocks noChangeArrowheads="1"/>
          </p:cNvSpPr>
          <p:nvPr/>
        </p:nvSpPr>
        <p:spPr bwMode="auto">
          <a:xfrm>
            <a:off x="1981200" y="4829175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Oval 34"/>
          <p:cNvSpPr>
            <a:spLocks noChangeArrowheads="1"/>
          </p:cNvSpPr>
          <p:nvPr/>
        </p:nvSpPr>
        <p:spPr bwMode="auto">
          <a:xfrm>
            <a:off x="1828800" y="39624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4" name="Oval 35"/>
          <p:cNvSpPr>
            <a:spLocks noChangeArrowheads="1"/>
          </p:cNvSpPr>
          <p:nvPr/>
        </p:nvSpPr>
        <p:spPr bwMode="auto">
          <a:xfrm>
            <a:off x="3657600" y="4981575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5" name="Oval 36"/>
          <p:cNvSpPr>
            <a:spLocks noChangeArrowheads="1"/>
          </p:cNvSpPr>
          <p:nvPr/>
        </p:nvSpPr>
        <p:spPr bwMode="auto">
          <a:xfrm>
            <a:off x="4143375" y="5057775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7"/>
          <p:cNvSpPr>
            <a:spLocks noChangeArrowheads="1"/>
          </p:cNvSpPr>
          <p:nvPr/>
        </p:nvSpPr>
        <p:spPr bwMode="auto">
          <a:xfrm>
            <a:off x="3962400" y="4829175"/>
            <a:ext cx="200025" cy="2000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7" name="Oval 38"/>
          <p:cNvSpPr>
            <a:spLocks noChangeArrowheads="1"/>
          </p:cNvSpPr>
          <p:nvPr/>
        </p:nvSpPr>
        <p:spPr bwMode="auto">
          <a:xfrm>
            <a:off x="3886200" y="47244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39"/>
          <p:cNvSpPr>
            <a:spLocks noChangeArrowheads="1"/>
          </p:cNvSpPr>
          <p:nvPr/>
        </p:nvSpPr>
        <p:spPr bwMode="auto">
          <a:xfrm>
            <a:off x="2133600" y="38100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Oval 40"/>
          <p:cNvSpPr>
            <a:spLocks noChangeArrowheads="1"/>
          </p:cNvSpPr>
          <p:nvPr/>
        </p:nvSpPr>
        <p:spPr bwMode="auto">
          <a:xfrm>
            <a:off x="3429000" y="32766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Oval 41"/>
          <p:cNvSpPr>
            <a:spLocks noChangeArrowheads="1"/>
          </p:cNvSpPr>
          <p:nvPr/>
        </p:nvSpPr>
        <p:spPr bwMode="auto">
          <a:xfrm>
            <a:off x="4724400" y="36576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Text Box 42"/>
          <p:cNvSpPr txBox="1">
            <a:spLocks noChangeArrowheads="1"/>
          </p:cNvSpPr>
          <p:nvPr/>
        </p:nvSpPr>
        <p:spPr bwMode="auto">
          <a:xfrm>
            <a:off x="1524000" y="2895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12" name="Text Box 43"/>
          <p:cNvSpPr txBox="1">
            <a:spLocks noChangeArrowheads="1"/>
          </p:cNvSpPr>
          <p:nvPr/>
        </p:nvSpPr>
        <p:spPr bwMode="auto">
          <a:xfrm>
            <a:off x="3048000" y="2362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2813" name="Text Box 44"/>
          <p:cNvSpPr txBox="1">
            <a:spLocks noChangeArrowheads="1"/>
          </p:cNvSpPr>
          <p:nvPr/>
        </p:nvSpPr>
        <p:spPr bwMode="auto">
          <a:xfrm>
            <a:off x="5638800" y="35956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2814" name="Text Box 45"/>
          <p:cNvSpPr txBox="1">
            <a:spLocks noChangeArrowheads="1"/>
          </p:cNvSpPr>
          <p:nvPr/>
        </p:nvSpPr>
        <p:spPr bwMode="auto">
          <a:xfrm>
            <a:off x="4572000" y="4967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6D87FD-9E7C-4336-B7EE-006E313E9796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15888"/>
            <a:ext cx="7924800" cy="11430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Representative-Based</a:t>
            </a:r>
            <a:r>
              <a:rPr lang="en-US" sz="2800" dirty="0" smtClean="0"/>
              <a:t> Clustering … (continued)</a:t>
            </a:r>
          </a:p>
        </p:txBody>
      </p:sp>
      <p:sp>
        <p:nvSpPr>
          <p:cNvPr id="33796" name="AutoShape 3"/>
          <p:cNvSpPr>
            <a:spLocks noChangeAspect="1" noChangeArrowheads="1"/>
          </p:cNvSpPr>
          <p:nvPr/>
        </p:nvSpPr>
        <p:spPr bwMode="auto">
          <a:xfrm>
            <a:off x="1524000" y="2667000"/>
            <a:ext cx="49911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Oval 4"/>
          <p:cNvSpPr>
            <a:spLocks noChangeArrowheads="1"/>
          </p:cNvSpPr>
          <p:nvPr/>
        </p:nvSpPr>
        <p:spPr bwMode="auto">
          <a:xfrm>
            <a:off x="1981200" y="3429000"/>
            <a:ext cx="200025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2198688" y="3886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Oval 6"/>
          <p:cNvSpPr>
            <a:spLocks noChangeArrowheads="1"/>
          </p:cNvSpPr>
          <p:nvPr/>
        </p:nvSpPr>
        <p:spPr bwMode="auto">
          <a:xfrm>
            <a:off x="1981200" y="44196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2598738" y="3429000"/>
            <a:ext cx="200025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Oval 8"/>
          <p:cNvSpPr>
            <a:spLocks noChangeArrowheads="1"/>
          </p:cNvSpPr>
          <p:nvPr/>
        </p:nvSpPr>
        <p:spPr bwMode="auto">
          <a:xfrm>
            <a:off x="2438400" y="44958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3048000" y="38862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Oval 10"/>
          <p:cNvSpPr>
            <a:spLocks noChangeArrowheads="1"/>
          </p:cNvSpPr>
          <p:nvPr/>
        </p:nvSpPr>
        <p:spPr bwMode="auto">
          <a:xfrm>
            <a:off x="2598738" y="39624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Oval 11"/>
          <p:cNvSpPr>
            <a:spLocks noChangeArrowheads="1"/>
          </p:cNvSpPr>
          <p:nvPr/>
        </p:nvSpPr>
        <p:spPr bwMode="auto">
          <a:xfrm>
            <a:off x="4038600" y="3505200"/>
            <a:ext cx="200025" cy="1984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4038600" y="44958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Oval 13"/>
          <p:cNvSpPr>
            <a:spLocks noChangeArrowheads="1"/>
          </p:cNvSpPr>
          <p:nvPr/>
        </p:nvSpPr>
        <p:spPr bwMode="auto">
          <a:xfrm>
            <a:off x="4495800" y="41910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Oval 14"/>
          <p:cNvSpPr>
            <a:spLocks noChangeArrowheads="1"/>
          </p:cNvSpPr>
          <p:nvPr/>
        </p:nvSpPr>
        <p:spPr bwMode="auto">
          <a:xfrm>
            <a:off x="4800600" y="3733800"/>
            <a:ext cx="198438" cy="1984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Oval 15"/>
          <p:cNvSpPr>
            <a:spLocks noChangeArrowheads="1"/>
          </p:cNvSpPr>
          <p:nvPr/>
        </p:nvSpPr>
        <p:spPr bwMode="auto">
          <a:xfrm>
            <a:off x="4343400" y="38100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Oval 16"/>
          <p:cNvSpPr>
            <a:spLocks noChangeArrowheads="1"/>
          </p:cNvSpPr>
          <p:nvPr/>
        </p:nvSpPr>
        <p:spPr bwMode="auto">
          <a:xfrm>
            <a:off x="5029200" y="4191000"/>
            <a:ext cx="198438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Oval 17"/>
          <p:cNvSpPr>
            <a:spLocks noChangeArrowheads="1"/>
          </p:cNvSpPr>
          <p:nvPr/>
        </p:nvSpPr>
        <p:spPr bwMode="auto">
          <a:xfrm>
            <a:off x="5105400" y="35052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8"/>
          <p:cNvSpPr>
            <a:spLocks noChangeArrowheads="1"/>
          </p:cNvSpPr>
          <p:nvPr/>
        </p:nvSpPr>
        <p:spPr bwMode="auto">
          <a:xfrm>
            <a:off x="3352800" y="30480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Oval 19"/>
          <p:cNvSpPr>
            <a:spLocks noChangeArrowheads="1"/>
          </p:cNvSpPr>
          <p:nvPr/>
        </p:nvSpPr>
        <p:spPr bwMode="auto">
          <a:xfrm>
            <a:off x="3505200" y="33528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Oval 20"/>
          <p:cNvSpPr>
            <a:spLocks noChangeArrowheads="1"/>
          </p:cNvSpPr>
          <p:nvPr/>
        </p:nvSpPr>
        <p:spPr bwMode="auto">
          <a:xfrm>
            <a:off x="3733800" y="29718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Oval 21"/>
          <p:cNvSpPr>
            <a:spLocks noChangeArrowheads="1"/>
          </p:cNvSpPr>
          <p:nvPr/>
        </p:nvSpPr>
        <p:spPr bwMode="auto">
          <a:xfrm>
            <a:off x="4419600" y="32766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Oval 22"/>
          <p:cNvSpPr>
            <a:spLocks noChangeArrowheads="1"/>
          </p:cNvSpPr>
          <p:nvPr/>
        </p:nvSpPr>
        <p:spPr bwMode="auto">
          <a:xfrm>
            <a:off x="3581400" y="3733800"/>
            <a:ext cx="198438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Oval 23"/>
          <p:cNvSpPr>
            <a:spLocks noChangeArrowheads="1"/>
          </p:cNvSpPr>
          <p:nvPr/>
        </p:nvSpPr>
        <p:spPr bwMode="auto">
          <a:xfrm>
            <a:off x="3733800" y="46482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Oval 24"/>
          <p:cNvSpPr>
            <a:spLocks noChangeArrowheads="1"/>
          </p:cNvSpPr>
          <p:nvPr/>
        </p:nvSpPr>
        <p:spPr bwMode="auto">
          <a:xfrm>
            <a:off x="3795713" y="3222625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 flipV="1">
            <a:off x="1524000" y="2895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26"/>
          <p:cNvSpPr>
            <a:spLocks noChangeShapeType="1"/>
          </p:cNvSpPr>
          <p:nvPr/>
        </p:nvSpPr>
        <p:spPr bwMode="auto">
          <a:xfrm>
            <a:off x="1524000" y="53340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Text Box 27"/>
          <p:cNvSpPr txBox="1">
            <a:spLocks noChangeArrowheads="1"/>
          </p:cNvSpPr>
          <p:nvPr/>
        </p:nvSpPr>
        <p:spPr bwMode="auto">
          <a:xfrm>
            <a:off x="6400800" y="4953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Attribute2</a:t>
            </a:r>
          </a:p>
        </p:txBody>
      </p:sp>
      <p:sp>
        <p:nvSpPr>
          <p:cNvPr id="33821" name="Text Box 28"/>
          <p:cNvSpPr txBox="1">
            <a:spLocks noChangeArrowheads="1"/>
          </p:cNvSpPr>
          <p:nvPr/>
        </p:nvSpPr>
        <p:spPr bwMode="auto">
          <a:xfrm>
            <a:off x="685800" y="2438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Attribute1</a:t>
            </a:r>
          </a:p>
        </p:txBody>
      </p:sp>
      <p:sp>
        <p:nvSpPr>
          <p:cNvPr id="33822" name="Oval 29"/>
          <p:cNvSpPr>
            <a:spLocks noChangeArrowheads="1"/>
          </p:cNvSpPr>
          <p:nvPr/>
        </p:nvSpPr>
        <p:spPr bwMode="auto">
          <a:xfrm>
            <a:off x="3276600" y="3505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Oval 30"/>
          <p:cNvSpPr>
            <a:spLocks noChangeArrowheads="1"/>
          </p:cNvSpPr>
          <p:nvPr/>
        </p:nvSpPr>
        <p:spPr bwMode="auto">
          <a:xfrm>
            <a:off x="4267200" y="48006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Oval 31"/>
          <p:cNvSpPr>
            <a:spLocks noChangeArrowheads="1"/>
          </p:cNvSpPr>
          <p:nvPr/>
        </p:nvSpPr>
        <p:spPr bwMode="auto">
          <a:xfrm>
            <a:off x="3048000" y="3276600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Oval 32"/>
          <p:cNvSpPr>
            <a:spLocks noChangeArrowheads="1"/>
          </p:cNvSpPr>
          <p:nvPr/>
        </p:nvSpPr>
        <p:spPr bwMode="auto">
          <a:xfrm>
            <a:off x="2847975" y="46482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Oval 33"/>
          <p:cNvSpPr>
            <a:spLocks noChangeArrowheads="1"/>
          </p:cNvSpPr>
          <p:nvPr/>
        </p:nvSpPr>
        <p:spPr bwMode="auto">
          <a:xfrm>
            <a:off x="1981200" y="4829175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7" name="Oval 34"/>
          <p:cNvSpPr>
            <a:spLocks noChangeArrowheads="1"/>
          </p:cNvSpPr>
          <p:nvPr/>
        </p:nvSpPr>
        <p:spPr bwMode="auto">
          <a:xfrm>
            <a:off x="1828800" y="3962400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8" name="Oval 35"/>
          <p:cNvSpPr>
            <a:spLocks noChangeArrowheads="1"/>
          </p:cNvSpPr>
          <p:nvPr/>
        </p:nvSpPr>
        <p:spPr bwMode="auto">
          <a:xfrm>
            <a:off x="3962400" y="2895600"/>
            <a:ext cx="1600200" cy="1600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36"/>
          <p:cNvSpPr>
            <a:spLocks noChangeArrowheads="1"/>
          </p:cNvSpPr>
          <p:nvPr/>
        </p:nvSpPr>
        <p:spPr bwMode="auto">
          <a:xfrm>
            <a:off x="1524000" y="3276600"/>
            <a:ext cx="1828800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Oval 37"/>
          <p:cNvSpPr>
            <a:spLocks noChangeArrowheads="1"/>
          </p:cNvSpPr>
          <p:nvPr/>
        </p:nvSpPr>
        <p:spPr bwMode="auto">
          <a:xfrm>
            <a:off x="2895600" y="2743200"/>
            <a:ext cx="1219200" cy="1219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Oval 38"/>
          <p:cNvSpPr>
            <a:spLocks noChangeArrowheads="1"/>
          </p:cNvSpPr>
          <p:nvPr/>
        </p:nvSpPr>
        <p:spPr bwMode="auto">
          <a:xfrm>
            <a:off x="3657600" y="4981575"/>
            <a:ext cx="200025" cy="200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2" name="Oval 39"/>
          <p:cNvSpPr>
            <a:spLocks noChangeArrowheads="1"/>
          </p:cNvSpPr>
          <p:nvPr/>
        </p:nvSpPr>
        <p:spPr bwMode="auto">
          <a:xfrm>
            <a:off x="4143375" y="5057775"/>
            <a:ext cx="200025" cy="2000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3" name="Oval 40"/>
          <p:cNvSpPr>
            <a:spLocks noChangeArrowheads="1"/>
          </p:cNvSpPr>
          <p:nvPr/>
        </p:nvSpPr>
        <p:spPr bwMode="auto">
          <a:xfrm>
            <a:off x="3962400" y="4829175"/>
            <a:ext cx="200025" cy="2000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4" name="Oval 41"/>
          <p:cNvSpPr>
            <a:spLocks noChangeArrowheads="1"/>
          </p:cNvSpPr>
          <p:nvPr/>
        </p:nvSpPr>
        <p:spPr bwMode="auto">
          <a:xfrm>
            <a:off x="3429000" y="4343400"/>
            <a:ext cx="1219200" cy="1219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Oval 42"/>
          <p:cNvSpPr>
            <a:spLocks noChangeArrowheads="1"/>
          </p:cNvSpPr>
          <p:nvPr/>
        </p:nvSpPr>
        <p:spPr bwMode="auto">
          <a:xfrm>
            <a:off x="3886200" y="47244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6" name="Oval 43"/>
          <p:cNvSpPr>
            <a:spLocks noChangeArrowheads="1"/>
          </p:cNvSpPr>
          <p:nvPr/>
        </p:nvSpPr>
        <p:spPr bwMode="auto">
          <a:xfrm>
            <a:off x="2133600" y="38100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Oval 44"/>
          <p:cNvSpPr>
            <a:spLocks noChangeArrowheads="1"/>
          </p:cNvSpPr>
          <p:nvPr/>
        </p:nvSpPr>
        <p:spPr bwMode="auto">
          <a:xfrm>
            <a:off x="3429000" y="32766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Oval 45"/>
          <p:cNvSpPr>
            <a:spLocks noChangeArrowheads="1"/>
          </p:cNvSpPr>
          <p:nvPr/>
        </p:nvSpPr>
        <p:spPr bwMode="auto">
          <a:xfrm>
            <a:off x="4724400" y="3657600"/>
            <a:ext cx="381000" cy="381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Text Box 46"/>
          <p:cNvSpPr txBox="1">
            <a:spLocks noChangeArrowheads="1"/>
          </p:cNvSpPr>
          <p:nvPr/>
        </p:nvSpPr>
        <p:spPr bwMode="auto">
          <a:xfrm>
            <a:off x="1524000" y="2895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1 </a:t>
            </a:r>
          </a:p>
        </p:txBody>
      </p:sp>
      <p:sp>
        <p:nvSpPr>
          <p:cNvPr id="33840" name="Text Box 47"/>
          <p:cNvSpPr txBox="1">
            <a:spLocks noChangeArrowheads="1"/>
          </p:cNvSpPr>
          <p:nvPr/>
        </p:nvSpPr>
        <p:spPr bwMode="auto">
          <a:xfrm>
            <a:off x="3048000" y="2362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3841" name="Text Box 48"/>
          <p:cNvSpPr txBox="1">
            <a:spLocks noChangeArrowheads="1"/>
          </p:cNvSpPr>
          <p:nvPr/>
        </p:nvSpPr>
        <p:spPr bwMode="auto">
          <a:xfrm>
            <a:off x="5638800" y="35956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3842" name="Text Box 49"/>
          <p:cNvSpPr txBox="1">
            <a:spLocks noChangeArrowheads="1"/>
          </p:cNvSpPr>
          <p:nvPr/>
        </p:nvSpPr>
        <p:spPr bwMode="auto">
          <a:xfrm>
            <a:off x="4572000" y="4967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3843" name="Text Box 50"/>
          <p:cNvSpPr txBox="1">
            <a:spLocks noChangeArrowheads="1"/>
          </p:cNvSpPr>
          <p:nvPr/>
        </p:nvSpPr>
        <p:spPr bwMode="auto">
          <a:xfrm>
            <a:off x="468313" y="5589588"/>
            <a:ext cx="815800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2200" b="1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Objective of </a:t>
            </a:r>
            <a:r>
              <a:rPr lang="en-US" altLang="zh-CN" sz="2200" b="1" dirty="0" smtClean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RBC</a:t>
            </a:r>
            <a:r>
              <a:rPr lang="en-US" altLang="zh-CN" sz="22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en-US" altLang="zh-CN" sz="2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Find a subset O</a:t>
            </a:r>
            <a:r>
              <a:rPr lang="en-US" altLang="zh-CN" sz="2200" baseline="-300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of O such that the clustering X </a:t>
            </a:r>
          </a:p>
          <a:p>
            <a:pPr eaLnBrk="1" hangingPunct="1"/>
            <a:r>
              <a:rPr lang="en-US" altLang="zh-CN" sz="2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obtained by using the objects in O</a:t>
            </a:r>
            <a:r>
              <a:rPr lang="en-US" altLang="zh-CN" sz="2200" baseline="-300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as representatives minimizes q(X);</a:t>
            </a:r>
          </a:p>
          <a:p>
            <a:pPr eaLnBrk="1" hangingPunct="1"/>
            <a:r>
              <a:rPr lang="en-US" altLang="zh-CN" sz="2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 is an objective/fitness function.</a:t>
            </a:r>
          </a:p>
          <a:p>
            <a:pPr eaLnBrk="1" hangingPunct="1"/>
            <a:endParaRPr lang="en-US" sz="2200" dirty="0">
              <a:latin typeface="Arial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6C48CE-9D00-4E4F-88C8-144FB99355B8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914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Partitioning Algorithms: Basic Concept</a:t>
            </a:r>
            <a:endParaRPr lang="en-US" sz="2800" b="1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u="sng" dirty="0" smtClean="0"/>
              <a:t>Partitioning method:</a:t>
            </a:r>
            <a:r>
              <a:rPr lang="en-US" sz="2400" dirty="0" smtClean="0"/>
              <a:t> Construct a partition of a database </a:t>
            </a:r>
            <a:r>
              <a:rPr lang="en-US" sz="2400" b="1" i="1" dirty="0" smtClean="0"/>
              <a:t>D</a:t>
            </a:r>
            <a:r>
              <a:rPr lang="en-US" sz="2400" dirty="0" smtClean="0"/>
              <a:t> of </a:t>
            </a:r>
            <a:r>
              <a:rPr lang="en-US" sz="2400" b="1" i="1" dirty="0" smtClean="0"/>
              <a:t>n</a:t>
            </a:r>
            <a:r>
              <a:rPr lang="en-US" sz="2400" dirty="0" smtClean="0"/>
              <a:t> objects into a set of </a:t>
            </a:r>
            <a:r>
              <a:rPr lang="en-US" sz="2400" b="1" i="1" dirty="0" smtClean="0"/>
              <a:t>k</a:t>
            </a:r>
            <a:r>
              <a:rPr lang="en-US" sz="2400" dirty="0" smtClean="0"/>
              <a:t> clusters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Given a </a:t>
            </a:r>
            <a:r>
              <a:rPr lang="en-US" sz="2400" i="1" dirty="0" smtClean="0"/>
              <a:t>k</a:t>
            </a:r>
            <a:r>
              <a:rPr lang="en-US" sz="2400" dirty="0" smtClean="0"/>
              <a:t>, find a partition of </a:t>
            </a:r>
            <a:r>
              <a:rPr lang="en-US" sz="2400" i="1" dirty="0" smtClean="0"/>
              <a:t>k clusters </a:t>
            </a:r>
            <a:r>
              <a:rPr lang="en-US" sz="2400" dirty="0" smtClean="0"/>
              <a:t>that optimizes the chosen partitioning criterion or fitness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Global optimal: exhaustively enumerate all partitions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Heuristic methods: </a:t>
            </a:r>
            <a:r>
              <a:rPr lang="en-US" sz="2400" i="1" dirty="0" smtClean="0"/>
              <a:t>k-means</a:t>
            </a:r>
            <a:r>
              <a:rPr lang="en-US" sz="2400" dirty="0" smtClean="0"/>
              <a:t> and </a:t>
            </a:r>
            <a:r>
              <a:rPr lang="en-US" sz="2400" i="1" dirty="0" smtClean="0"/>
              <a:t>k-</a:t>
            </a:r>
            <a:r>
              <a:rPr lang="en-US" sz="2400" i="1" dirty="0" err="1" smtClean="0"/>
              <a:t>medoids</a:t>
            </a:r>
            <a:r>
              <a:rPr lang="en-US" sz="2400" dirty="0" smtClean="0"/>
              <a:t> algorithms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u="sng" dirty="0" smtClean="0"/>
              <a:t>k-means</a:t>
            </a:r>
            <a:r>
              <a:rPr lang="en-US" sz="2400" dirty="0" smtClean="0"/>
              <a:t> (MacQueen’67): Each cluster is represented by the center of the cluster (prototype)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u="sng" dirty="0" smtClean="0"/>
              <a:t>k-</a:t>
            </a:r>
            <a:r>
              <a:rPr lang="en-US" sz="2400" i="1" u="sng" dirty="0" err="1" smtClean="0"/>
              <a:t>medoids</a:t>
            </a:r>
            <a:r>
              <a:rPr lang="en-US" sz="2400" dirty="0" smtClean="0"/>
              <a:t>  or PAM (Partition around </a:t>
            </a:r>
            <a:r>
              <a:rPr lang="en-US" sz="2400" dirty="0" err="1" smtClean="0"/>
              <a:t>medoids</a:t>
            </a:r>
            <a:r>
              <a:rPr lang="en-US" sz="2400" dirty="0" smtClean="0"/>
              <a:t>) (Kaufman &amp; Rousseeuw’87): Each cluster is represented by one of the objects in the cluster; truly representative-based.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BAF8A5C-A71C-44FF-AE3C-AC12128E2BFB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725" y="796925"/>
            <a:ext cx="7296150" cy="650875"/>
          </a:xfrm>
        </p:spPr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i="1" smtClean="0"/>
              <a:t>K-Means</a:t>
            </a:r>
            <a:r>
              <a:rPr lang="en-US" sz="3200" smtClean="0"/>
              <a:t> Clustering Method</a:t>
            </a:r>
            <a:r>
              <a:rPr lang="en-US" sz="2400" b="1" smtClean="0"/>
              <a:t> </a:t>
            </a:r>
            <a:endParaRPr lang="en-US" sz="2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24000"/>
            <a:ext cx="7856538" cy="4881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</a:t>
            </a:r>
            <a:r>
              <a:rPr lang="en-US" i="1" smtClean="0"/>
              <a:t>k</a:t>
            </a:r>
            <a:r>
              <a:rPr lang="en-US" smtClean="0"/>
              <a:t>, the </a:t>
            </a:r>
            <a:r>
              <a:rPr lang="en-US" i="1" smtClean="0"/>
              <a:t>k-means</a:t>
            </a:r>
            <a:r>
              <a:rPr lang="en-US" smtClean="0"/>
              <a:t> algorithm is implemented in 4 steps:</a:t>
            </a:r>
          </a:p>
          <a:p>
            <a:pPr marL="971550" lvl="1" indent="-514350" eaLnBrk="1" hangingPunct="1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Partition objects into </a:t>
            </a:r>
            <a:r>
              <a:rPr lang="en-US" i="1" smtClean="0">
                <a:solidFill>
                  <a:srgbClr val="000000"/>
                </a:solidFill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 nonempty subsets</a:t>
            </a:r>
          </a:p>
          <a:p>
            <a:pPr marL="971550" lvl="1" indent="-514350" eaLnBrk="1" hangingPunct="1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Compute seed points as the centroids of the clusters of the current partition.  The centroid is the center (mean point) of the cluster.</a:t>
            </a:r>
          </a:p>
          <a:p>
            <a:pPr marL="971550" lvl="1" indent="-514350" eaLnBrk="1" hangingPunct="1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Assign each object to the cluster with the nearest seed point.  </a:t>
            </a:r>
          </a:p>
          <a:p>
            <a:pPr marL="971550" lvl="1" indent="-514350" eaLnBrk="1" hangingPunct="1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Go back to Step 2, stop when no more new assignment.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DE0A4C-8B06-4C9B-BA08-45406BB7338D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725" y="796925"/>
            <a:ext cx="7296150" cy="574675"/>
          </a:xfrm>
        </p:spPr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i="1" smtClean="0"/>
              <a:t>K-Means</a:t>
            </a:r>
            <a:r>
              <a:rPr lang="en-US" sz="3200" smtClean="0"/>
              <a:t> Clustering Method</a:t>
            </a:r>
            <a:r>
              <a:rPr lang="en-US" sz="2400" b="1" smtClean="0"/>
              <a:t> </a:t>
            </a:r>
            <a:endParaRPr lang="en-US" sz="280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Example</a:t>
            </a: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1862951" y="2092569"/>
            <a:ext cx="2217697" cy="1987062"/>
            <a:chOff x="560" y="272"/>
            <a:chExt cx="2078" cy="1808"/>
          </a:xfrm>
        </p:grpSpPr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560" y="272"/>
            <a:ext cx="2078" cy="18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6886" name="Freeform 6"/>
            <p:cNvSpPr>
              <a:spLocks/>
            </p:cNvSpPr>
            <p:nvPr/>
          </p:nvSpPr>
          <p:spPr bwMode="auto">
            <a:xfrm>
              <a:off x="1008" y="557"/>
              <a:ext cx="852" cy="1260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7" name="Freeform 7"/>
            <p:cNvSpPr>
              <a:spLocks/>
            </p:cNvSpPr>
            <p:nvPr/>
          </p:nvSpPr>
          <p:spPr bwMode="auto">
            <a:xfrm>
              <a:off x="1587" y="889"/>
              <a:ext cx="768" cy="630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67201" y="2092325"/>
            <a:ext cx="3167063" cy="1987550"/>
            <a:chOff x="2688" y="1318"/>
            <a:chExt cx="1995" cy="1252"/>
          </a:xfrm>
        </p:grpSpPr>
        <p:grpSp>
          <p:nvGrpSpPr>
            <p:cNvPr id="36880" name="Group 9"/>
            <p:cNvGrpSpPr>
              <a:grpSpLocks/>
            </p:cNvGrpSpPr>
            <p:nvPr/>
          </p:nvGrpSpPr>
          <p:grpSpPr bwMode="auto">
            <a:xfrm>
              <a:off x="3286" y="1318"/>
              <a:ext cx="1397" cy="1252"/>
              <a:chOff x="3140" y="272"/>
              <a:chExt cx="2078" cy="1808"/>
            </a:xfrm>
          </p:grpSpPr>
          <p:graphicFrame>
            <p:nvGraphicFramePr>
              <p:cNvPr id="4" name="Object 10"/>
              <p:cNvGraphicFramePr>
                <a:graphicFrameLocks noChangeAspect="1"/>
              </p:cNvGraphicFramePr>
              <p:nvPr/>
            </p:nvGraphicFramePr>
            <p:xfrm>
              <a:off x="3140" y="272"/>
              <a:ext cx="2078" cy="180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6883" name="Freeform 11"/>
              <p:cNvSpPr>
                <a:spLocks/>
              </p:cNvSpPr>
              <p:nvPr/>
            </p:nvSpPr>
            <p:spPr bwMode="auto">
              <a:xfrm>
                <a:off x="3552" y="528"/>
                <a:ext cx="852" cy="1260"/>
              </a:xfrm>
              <a:custGeom>
                <a:avLst/>
                <a:gdLst>
                  <a:gd name="T0" fmla="*/ 518 w 852"/>
                  <a:gd name="T1" fmla="*/ 280 h 1260"/>
                  <a:gd name="T2" fmla="*/ 392 w 852"/>
                  <a:gd name="T3" fmla="*/ 36 h 1260"/>
                  <a:gd name="T4" fmla="*/ 237 w 852"/>
                  <a:gd name="T5" fmla="*/ 21 h 1260"/>
                  <a:gd name="T6" fmla="*/ 133 w 852"/>
                  <a:gd name="T7" fmla="*/ 73 h 1260"/>
                  <a:gd name="T8" fmla="*/ 0 w 852"/>
                  <a:gd name="T9" fmla="*/ 369 h 1260"/>
                  <a:gd name="T10" fmla="*/ 44 w 852"/>
                  <a:gd name="T11" fmla="*/ 688 h 1260"/>
                  <a:gd name="T12" fmla="*/ 362 w 852"/>
                  <a:gd name="T13" fmla="*/ 1117 h 1260"/>
                  <a:gd name="T14" fmla="*/ 429 w 852"/>
                  <a:gd name="T15" fmla="*/ 1139 h 1260"/>
                  <a:gd name="T16" fmla="*/ 451 w 852"/>
                  <a:gd name="T17" fmla="*/ 1154 h 1260"/>
                  <a:gd name="T18" fmla="*/ 525 w 852"/>
                  <a:gd name="T19" fmla="*/ 1176 h 1260"/>
                  <a:gd name="T20" fmla="*/ 622 w 852"/>
                  <a:gd name="T21" fmla="*/ 1228 h 1260"/>
                  <a:gd name="T22" fmla="*/ 792 w 852"/>
                  <a:gd name="T23" fmla="*/ 1243 h 1260"/>
                  <a:gd name="T24" fmla="*/ 785 w 852"/>
                  <a:gd name="T25" fmla="*/ 1021 h 1260"/>
                  <a:gd name="T26" fmla="*/ 748 w 852"/>
                  <a:gd name="T27" fmla="*/ 954 h 1260"/>
                  <a:gd name="T28" fmla="*/ 688 w 852"/>
                  <a:gd name="T29" fmla="*/ 858 h 1260"/>
                  <a:gd name="T30" fmla="*/ 622 w 852"/>
                  <a:gd name="T31" fmla="*/ 762 h 1260"/>
                  <a:gd name="T32" fmla="*/ 607 w 852"/>
                  <a:gd name="T33" fmla="*/ 732 h 1260"/>
                  <a:gd name="T34" fmla="*/ 592 w 852"/>
                  <a:gd name="T35" fmla="*/ 710 h 1260"/>
                  <a:gd name="T36" fmla="*/ 555 w 852"/>
                  <a:gd name="T37" fmla="*/ 643 h 1260"/>
                  <a:gd name="T38" fmla="*/ 540 w 852"/>
                  <a:gd name="T39" fmla="*/ 621 h 1260"/>
                  <a:gd name="T40" fmla="*/ 518 w 852"/>
                  <a:gd name="T41" fmla="*/ 280 h 126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52"/>
                  <a:gd name="T64" fmla="*/ 0 h 1260"/>
                  <a:gd name="T65" fmla="*/ 852 w 852"/>
                  <a:gd name="T66" fmla="*/ 1260 h 126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52" h="1260">
                    <a:moveTo>
                      <a:pt x="518" y="280"/>
                    </a:moveTo>
                    <a:cubicBezTo>
                      <a:pt x="509" y="187"/>
                      <a:pt x="497" y="69"/>
                      <a:pt x="392" y="36"/>
                    </a:cubicBezTo>
                    <a:cubicBezTo>
                      <a:pt x="339" y="0"/>
                      <a:pt x="309" y="15"/>
                      <a:pt x="237" y="21"/>
                    </a:cubicBezTo>
                    <a:cubicBezTo>
                      <a:pt x="194" y="31"/>
                      <a:pt x="168" y="45"/>
                      <a:pt x="133" y="73"/>
                    </a:cubicBezTo>
                    <a:cubicBezTo>
                      <a:pt x="84" y="168"/>
                      <a:pt x="20" y="262"/>
                      <a:pt x="0" y="369"/>
                    </a:cubicBezTo>
                    <a:cubicBezTo>
                      <a:pt x="5" y="481"/>
                      <a:pt x="3" y="584"/>
                      <a:pt x="44" y="688"/>
                    </a:cubicBezTo>
                    <a:cubicBezTo>
                      <a:pt x="78" y="870"/>
                      <a:pt x="173" y="1057"/>
                      <a:pt x="362" y="1117"/>
                    </a:cubicBezTo>
                    <a:cubicBezTo>
                      <a:pt x="415" y="1152"/>
                      <a:pt x="347" y="1112"/>
                      <a:pt x="429" y="1139"/>
                    </a:cubicBezTo>
                    <a:cubicBezTo>
                      <a:pt x="437" y="1142"/>
                      <a:pt x="443" y="1150"/>
                      <a:pt x="451" y="1154"/>
                    </a:cubicBezTo>
                    <a:cubicBezTo>
                      <a:pt x="473" y="1165"/>
                      <a:pt x="501" y="1168"/>
                      <a:pt x="525" y="1176"/>
                    </a:cubicBezTo>
                    <a:cubicBezTo>
                      <a:pt x="562" y="1201"/>
                      <a:pt x="581" y="1218"/>
                      <a:pt x="622" y="1228"/>
                    </a:cubicBezTo>
                    <a:cubicBezTo>
                      <a:pt x="684" y="1260"/>
                      <a:pt x="714" y="1249"/>
                      <a:pt x="792" y="1243"/>
                    </a:cubicBezTo>
                    <a:cubicBezTo>
                      <a:pt x="852" y="1183"/>
                      <a:pt x="819" y="1088"/>
                      <a:pt x="785" y="1021"/>
                    </a:cubicBezTo>
                    <a:cubicBezTo>
                      <a:pt x="770" y="992"/>
                      <a:pt x="773" y="979"/>
                      <a:pt x="748" y="954"/>
                    </a:cubicBezTo>
                    <a:cubicBezTo>
                      <a:pt x="735" y="917"/>
                      <a:pt x="711" y="888"/>
                      <a:pt x="688" y="858"/>
                    </a:cubicBezTo>
                    <a:cubicBezTo>
                      <a:pt x="676" y="821"/>
                      <a:pt x="643" y="795"/>
                      <a:pt x="622" y="762"/>
                    </a:cubicBezTo>
                    <a:cubicBezTo>
                      <a:pt x="616" y="753"/>
                      <a:pt x="613" y="742"/>
                      <a:pt x="607" y="732"/>
                    </a:cubicBezTo>
                    <a:cubicBezTo>
                      <a:pt x="603" y="724"/>
                      <a:pt x="597" y="717"/>
                      <a:pt x="592" y="710"/>
                    </a:cubicBezTo>
                    <a:cubicBezTo>
                      <a:pt x="580" y="671"/>
                      <a:pt x="589" y="694"/>
                      <a:pt x="555" y="643"/>
                    </a:cubicBezTo>
                    <a:cubicBezTo>
                      <a:pt x="550" y="636"/>
                      <a:pt x="540" y="621"/>
                      <a:pt x="540" y="621"/>
                    </a:cubicBezTo>
                    <a:cubicBezTo>
                      <a:pt x="519" y="510"/>
                      <a:pt x="518" y="392"/>
                      <a:pt x="518" y="28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884" name="Freeform 12"/>
              <p:cNvSpPr>
                <a:spLocks/>
              </p:cNvSpPr>
              <p:nvPr/>
            </p:nvSpPr>
            <p:spPr bwMode="auto">
              <a:xfrm>
                <a:off x="4176" y="912"/>
                <a:ext cx="768" cy="630"/>
              </a:xfrm>
              <a:custGeom>
                <a:avLst/>
                <a:gdLst>
                  <a:gd name="T0" fmla="*/ 183 w 768"/>
                  <a:gd name="T1" fmla="*/ 67 h 630"/>
                  <a:gd name="T2" fmla="*/ 72 w 768"/>
                  <a:gd name="T3" fmla="*/ 74 h 630"/>
                  <a:gd name="T4" fmla="*/ 5 w 768"/>
                  <a:gd name="T5" fmla="*/ 170 h 630"/>
                  <a:gd name="T6" fmla="*/ 13 w 768"/>
                  <a:gd name="T7" fmla="*/ 311 h 630"/>
                  <a:gd name="T8" fmla="*/ 57 w 768"/>
                  <a:gd name="T9" fmla="*/ 356 h 630"/>
                  <a:gd name="T10" fmla="*/ 109 w 768"/>
                  <a:gd name="T11" fmla="*/ 415 h 630"/>
                  <a:gd name="T12" fmla="*/ 235 w 768"/>
                  <a:gd name="T13" fmla="*/ 548 h 630"/>
                  <a:gd name="T14" fmla="*/ 257 w 768"/>
                  <a:gd name="T15" fmla="*/ 570 h 630"/>
                  <a:gd name="T16" fmla="*/ 331 w 768"/>
                  <a:gd name="T17" fmla="*/ 593 h 630"/>
                  <a:gd name="T18" fmla="*/ 450 w 768"/>
                  <a:gd name="T19" fmla="*/ 630 h 630"/>
                  <a:gd name="T20" fmla="*/ 598 w 768"/>
                  <a:gd name="T21" fmla="*/ 607 h 630"/>
                  <a:gd name="T22" fmla="*/ 657 w 768"/>
                  <a:gd name="T23" fmla="*/ 585 h 630"/>
                  <a:gd name="T24" fmla="*/ 687 w 768"/>
                  <a:gd name="T25" fmla="*/ 533 h 630"/>
                  <a:gd name="T26" fmla="*/ 717 w 768"/>
                  <a:gd name="T27" fmla="*/ 474 h 630"/>
                  <a:gd name="T28" fmla="*/ 724 w 768"/>
                  <a:gd name="T29" fmla="*/ 437 h 630"/>
                  <a:gd name="T30" fmla="*/ 739 w 768"/>
                  <a:gd name="T31" fmla="*/ 415 h 630"/>
                  <a:gd name="T32" fmla="*/ 768 w 768"/>
                  <a:gd name="T33" fmla="*/ 296 h 630"/>
                  <a:gd name="T34" fmla="*/ 761 w 768"/>
                  <a:gd name="T35" fmla="*/ 178 h 630"/>
                  <a:gd name="T36" fmla="*/ 724 w 768"/>
                  <a:gd name="T37" fmla="*/ 111 h 630"/>
                  <a:gd name="T38" fmla="*/ 465 w 768"/>
                  <a:gd name="T39" fmla="*/ 0 h 630"/>
                  <a:gd name="T40" fmla="*/ 205 w 768"/>
                  <a:gd name="T41" fmla="*/ 30 h 630"/>
                  <a:gd name="T42" fmla="*/ 183 w 768"/>
                  <a:gd name="T43" fmla="*/ 67 h 6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68"/>
                  <a:gd name="T67" fmla="*/ 0 h 630"/>
                  <a:gd name="T68" fmla="*/ 768 w 768"/>
                  <a:gd name="T69" fmla="*/ 630 h 6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68" h="630">
                    <a:moveTo>
                      <a:pt x="183" y="67"/>
                    </a:moveTo>
                    <a:cubicBezTo>
                      <a:pt x="146" y="41"/>
                      <a:pt x="112" y="61"/>
                      <a:pt x="72" y="74"/>
                    </a:cubicBezTo>
                    <a:cubicBezTo>
                      <a:pt x="13" y="114"/>
                      <a:pt x="28" y="107"/>
                      <a:pt x="5" y="170"/>
                    </a:cubicBezTo>
                    <a:cubicBezTo>
                      <a:pt x="8" y="217"/>
                      <a:pt x="0" y="266"/>
                      <a:pt x="13" y="311"/>
                    </a:cubicBezTo>
                    <a:cubicBezTo>
                      <a:pt x="19" y="331"/>
                      <a:pt x="45" y="339"/>
                      <a:pt x="57" y="356"/>
                    </a:cubicBezTo>
                    <a:cubicBezTo>
                      <a:pt x="92" y="407"/>
                      <a:pt x="72" y="390"/>
                      <a:pt x="109" y="415"/>
                    </a:cubicBezTo>
                    <a:cubicBezTo>
                      <a:pt x="145" y="467"/>
                      <a:pt x="187" y="508"/>
                      <a:pt x="235" y="548"/>
                    </a:cubicBezTo>
                    <a:cubicBezTo>
                      <a:pt x="243" y="555"/>
                      <a:pt x="248" y="565"/>
                      <a:pt x="257" y="570"/>
                    </a:cubicBezTo>
                    <a:cubicBezTo>
                      <a:pt x="283" y="584"/>
                      <a:pt x="305" y="583"/>
                      <a:pt x="331" y="593"/>
                    </a:cubicBezTo>
                    <a:cubicBezTo>
                      <a:pt x="371" y="608"/>
                      <a:pt x="408" y="621"/>
                      <a:pt x="450" y="630"/>
                    </a:cubicBezTo>
                    <a:cubicBezTo>
                      <a:pt x="498" y="625"/>
                      <a:pt x="551" y="623"/>
                      <a:pt x="598" y="607"/>
                    </a:cubicBezTo>
                    <a:cubicBezTo>
                      <a:pt x="618" y="600"/>
                      <a:pt x="657" y="585"/>
                      <a:pt x="657" y="585"/>
                    </a:cubicBezTo>
                    <a:cubicBezTo>
                      <a:pt x="675" y="536"/>
                      <a:pt x="651" y="594"/>
                      <a:pt x="687" y="533"/>
                    </a:cubicBezTo>
                    <a:cubicBezTo>
                      <a:pt x="698" y="514"/>
                      <a:pt x="717" y="474"/>
                      <a:pt x="717" y="474"/>
                    </a:cubicBezTo>
                    <a:cubicBezTo>
                      <a:pt x="719" y="462"/>
                      <a:pt x="720" y="449"/>
                      <a:pt x="724" y="437"/>
                    </a:cubicBezTo>
                    <a:cubicBezTo>
                      <a:pt x="727" y="429"/>
                      <a:pt x="736" y="423"/>
                      <a:pt x="739" y="415"/>
                    </a:cubicBezTo>
                    <a:cubicBezTo>
                      <a:pt x="750" y="382"/>
                      <a:pt x="760" y="332"/>
                      <a:pt x="768" y="296"/>
                    </a:cubicBezTo>
                    <a:cubicBezTo>
                      <a:pt x="766" y="257"/>
                      <a:pt x="766" y="217"/>
                      <a:pt x="761" y="178"/>
                    </a:cubicBezTo>
                    <a:cubicBezTo>
                      <a:pt x="754" y="127"/>
                      <a:pt x="750" y="142"/>
                      <a:pt x="724" y="111"/>
                    </a:cubicBezTo>
                    <a:cubicBezTo>
                      <a:pt x="653" y="27"/>
                      <a:pt x="566" y="24"/>
                      <a:pt x="465" y="0"/>
                    </a:cubicBezTo>
                    <a:cubicBezTo>
                      <a:pt x="370" y="4"/>
                      <a:pt x="294" y="6"/>
                      <a:pt x="205" y="30"/>
                    </a:cubicBezTo>
                    <a:cubicBezTo>
                      <a:pt x="154" y="63"/>
                      <a:pt x="144" y="53"/>
                      <a:pt x="183" y="6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6881" name="Line 13"/>
            <p:cNvSpPr>
              <a:spLocks noChangeShapeType="1"/>
            </p:cNvSpPr>
            <p:nvPr/>
          </p:nvSpPr>
          <p:spPr bwMode="auto">
            <a:xfrm>
              <a:off x="2688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308600" y="4191000"/>
            <a:ext cx="2184400" cy="2235200"/>
            <a:chOff x="3344" y="2640"/>
            <a:chExt cx="1376" cy="1408"/>
          </a:xfrm>
        </p:grpSpPr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3344" y="2864"/>
            <a:ext cx="1376" cy="1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6879" name="Line 1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38338" y="4529139"/>
            <a:ext cx="3167063" cy="1912938"/>
            <a:chOff x="1221" y="2853"/>
            <a:chExt cx="1995" cy="1205"/>
          </a:xfrm>
        </p:grpSpPr>
        <p:grpSp>
          <p:nvGrpSpPr>
            <p:cNvPr id="36873" name="Group 18"/>
            <p:cNvGrpSpPr>
              <a:grpSpLocks/>
            </p:cNvGrpSpPr>
            <p:nvPr/>
          </p:nvGrpSpPr>
          <p:grpSpPr bwMode="auto">
            <a:xfrm>
              <a:off x="1221" y="2853"/>
              <a:ext cx="1397" cy="1205"/>
              <a:chOff x="3140" y="2288"/>
              <a:chExt cx="2084" cy="1808"/>
            </a:xfrm>
          </p:grpSpPr>
          <p:graphicFrame>
            <p:nvGraphicFramePr>
              <p:cNvPr id="8" name="Object 19"/>
              <p:cNvGraphicFramePr>
                <a:graphicFrameLocks noChangeAspect="1"/>
              </p:cNvGraphicFramePr>
              <p:nvPr/>
            </p:nvGraphicFramePr>
            <p:xfrm>
              <a:off x="3140" y="2288"/>
              <a:ext cx="2084" cy="180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36876" name="Freeform 20"/>
              <p:cNvSpPr>
                <a:spLocks/>
              </p:cNvSpPr>
              <p:nvPr/>
            </p:nvSpPr>
            <p:spPr bwMode="auto">
              <a:xfrm>
                <a:off x="3638" y="2571"/>
                <a:ext cx="728" cy="896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8"/>
                  <a:gd name="T64" fmla="*/ 0 h 896"/>
                  <a:gd name="T65" fmla="*/ 728 w 728"/>
                  <a:gd name="T66" fmla="*/ 896 h 8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877" name="Freeform 21"/>
              <p:cNvSpPr>
                <a:spLocks/>
              </p:cNvSpPr>
              <p:nvPr/>
            </p:nvSpPr>
            <p:spPr bwMode="auto">
              <a:xfrm>
                <a:off x="4090" y="2934"/>
                <a:ext cx="802" cy="889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2"/>
                  <a:gd name="T79" fmla="*/ 0 h 889"/>
                  <a:gd name="T80" fmla="*/ 802 w 802"/>
                  <a:gd name="T81" fmla="*/ 889 h 8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6874" name="Line 22"/>
            <p:cNvSpPr>
              <a:spLocks noChangeShapeType="1"/>
            </p:cNvSpPr>
            <p:nvPr/>
          </p:nvSpPr>
          <p:spPr bwMode="auto">
            <a:xfrm flipH="1">
              <a:off x="2784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16A8F1-90FC-49F0-922B-2A233D7BF830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More on K-means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K-means minimizes the SSE function: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    where c</a:t>
            </a:r>
            <a:r>
              <a:rPr lang="en-US" baseline="-25000" dirty="0" smtClean="0"/>
              <a:t>i</a:t>
            </a:r>
            <a:r>
              <a:rPr lang="en-US" dirty="0" smtClean="0"/>
              <a:t> is the centroid of cluster C</a:t>
            </a:r>
            <a:r>
              <a:rPr lang="en-US" baseline="-25000" dirty="0" smtClean="0"/>
              <a:t>i</a:t>
            </a:r>
            <a:r>
              <a:rPr lang="en-US" dirty="0" smtClean="0"/>
              <a:t> and k is the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number of clusters and </a:t>
            </a:r>
            <a:r>
              <a:rPr lang="en-US" dirty="0" err="1" smtClean="0"/>
              <a:t>dist</a:t>
            </a:r>
            <a:r>
              <a:rPr lang="en-US" dirty="0" smtClean="0"/>
              <a:t> is a distance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Clustering Notations: Let O </a:t>
            </a:r>
            <a:r>
              <a:rPr lang="en-US" dirty="0"/>
              <a:t>be a dataset; then</a:t>
            </a:r>
          </a:p>
          <a:p>
            <a:pPr marL="400050" lvl="1" indent="0">
              <a:buNone/>
            </a:pPr>
            <a:r>
              <a:rPr lang="en-US" dirty="0"/>
              <a:t>X={C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r>
              <a:rPr lang="en-US" dirty="0"/>
              <a:t>} is a clustering of O with C</a:t>
            </a:r>
            <a:r>
              <a:rPr lang="en-US" baseline="-25000" dirty="0"/>
              <a:t>i</a:t>
            </a:r>
            <a:r>
              <a:rPr lang="en-US" dirty="0">
                <a:sym typeface="Symbol"/>
              </a:rPr>
              <a:t></a:t>
            </a:r>
            <a:r>
              <a:rPr lang="en-US" dirty="0"/>
              <a:t>O (for </a:t>
            </a:r>
            <a:r>
              <a:rPr lang="en-US" dirty="0" err="1"/>
              <a:t>i</a:t>
            </a:r>
            <a:r>
              <a:rPr lang="en-US" dirty="0"/>
              <a:t>=1,…,k), C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…</a:t>
            </a:r>
            <a:r>
              <a:rPr lang="en-US" dirty="0">
                <a:sym typeface="Symbol"/>
              </a:rPr>
              <a:t>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r>
              <a:rPr lang="en-US" dirty="0">
                <a:sym typeface="Symbol"/>
              </a:rPr>
              <a:t></a:t>
            </a:r>
            <a:r>
              <a:rPr lang="en-US" dirty="0"/>
              <a:t>O and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 err="1">
                <a:sym typeface="Symbol"/>
              </a:rPr>
              <a:t>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=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(for </a:t>
            </a:r>
            <a:r>
              <a:rPr lang="en-US" dirty="0" err="1"/>
              <a:t>i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j</a:t>
            </a:r>
            <a:r>
              <a:rPr lang="en-US" dirty="0" smtClean="0"/>
              <a:t>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Demo r-</a:t>
            </a:r>
            <a:r>
              <a:rPr lang="en-US" dirty="0" err="1" smtClean="0"/>
              <a:t>clustering.r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Manual</a:t>
            </a:r>
            <a:r>
              <a:rPr lang="en-US" dirty="0"/>
              <a:t>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stat.ethz.ch/R-manual/R-patched/library/stats/html/kmeans.html</a:t>
            </a:r>
            <a:r>
              <a:rPr lang="en-US" sz="1600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www.rdatamining.com/examples/kmeans-clustering</a:t>
            </a:r>
            <a:r>
              <a:rPr lang="en-US" sz="1600" dirty="0" smtClean="0"/>
              <a:t> 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23383306"/>
              </p:ext>
            </p:extLst>
          </p:nvPr>
        </p:nvGraphicFramePr>
        <p:xfrm>
          <a:off x="1303338" y="1905000"/>
          <a:ext cx="34877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5" imgW="1726920" imgH="457200" progId="Equation.3">
                  <p:embed/>
                </p:oleObj>
              </mc:Choice>
              <mc:Fallback>
                <p:oleObj name="Equation" r:id="rId5" imgW="1726920" imgH="457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1905000"/>
                        <a:ext cx="34877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Empty Clusters 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8D6F3B-0A28-42D6-AEDE-1AF26E6609BE}" type="slidenum">
              <a:rPr lang="en-US" sz="1200" smtClean="0"/>
              <a:pPr eaLnBrk="1" hangingPunct="1"/>
              <a:t>37</a:t>
            </a:fld>
            <a:endParaRPr lang="en-US" sz="1200" smtClean="0"/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1447800" y="2743200"/>
            <a:ext cx="4359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</a:rPr>
              <a:t>X X                                  </a:t>
            </a:r>
            <a:r>
              <a:rPr lang="en-US">
                <a:solidFill>
                  <a:srgbClr val="00B0F0"/>
                </a:solidFill>
              </a:rPr>
              <a:t>X X</a:t>
            </a:r>
          </a:p>
          <a:p>
            <a:pPr eaLnBrk="1" hangingPunct="1"/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X                                     X</a:t>
            </a:r>
          </a:p>
          <a:p>
            <a:pPr eaLnBrk="1" hangingPunct="1"/>
            <a:r>
              <a:rPr lang="en-US">
                <a:solidFill>
                  <a:srgbClr val="00B050"/>
                </a:solidFill>
              </a:rPr>
              <a:t>X X                                  </a:t>
            </a:r>
            <a:r>
              <a:rPr lang="en-US">
                <a:solidFill>
                  <a:srgbClr val="00B0F0"/>
                </a:solidFill>
              </a:rPr>
              <a:t>X X</a:t>
            </a:r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228600" y="4724400"/>
            <a:ext cx="90757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We assume that the k-means initialization assigns the</a:t>
            </a:r>
          </a:p>
          <a:p>
            <a:pPr eaLnBrk="1" hangingPunct="1"/>
            <a:r>
              <a:rPr lang="en-US"/>
              <a:t>green, blue, and brown points to a single cluster; after</a:t>
            </a:r>
          </a:p>
          <a:p>
            <a:pPr eaLnBrk="1" hangingPunct="1"/>
            <a:r>
              <a:rPr lang="en-US"/>
              <a:t>centroids are computed and objects are reassigned,</a:t>
            </a:r>
          </a:p>
          <a:p>
            <a:pPr eaLnBrk="1" hangingPunct="1"/>
            <a:r>
              <a:rPr lang="en-US"/>
              <a:t>it can easily be seen that that the </a:t>
            </a:r>
            <a:r>
              <a:rPr lang="en-US">
                <a:solidFill>
                  <a:srgbClr val="C00000"/>
                </a:solidFill>
              </a:rPr>
              <a:t>brown</a:t>
            </a:r>
            <a:r>
              <a:rPr lang="en-US"/>
              <a:t> cluster becomes empty.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1676400" y="2057400"/>
            <a:ext cx="75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K=3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6B593C1-FF18-407B-8D5E-42D50E18056A}" type="slidenum">
              <a:rPr lang="en-US" sz="1200" smtClean="0"/>
              <a:pPr eaLnBrk="1" hangingPunct="1"/>
              <a:t>38</a:t>
            </a:fld>
            <a:endParaRPr lang="en-US" sz="12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741363"/>
            <a:ext cx="7439025" cy="630237"/>
          </a:xfrm>
        </p:spPr>
        <p:txBody>
          <a:bodyPr/>
          <a:lstStyle/>
          <a:p>
            <a:pPr eaLnBrk="1" hangingPunct="1"/>
            <a:r>
              <a:rPr lang="en-US" sz="3200" smtClean="0"/>
              <a:t>Comments on </a:t>
            </a:r>
            <a:r>
              <a:rPr lang="en-US" sz="3200" i="1" smtClean="0"/>
              <a:t>K-Means</a:t>
            </a:r>
            <a:endParaRPr lang="en-US" sz="2400" b="1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296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700" u="sng" dirty="0" smtClean="0"/>
              <a:t>Strength</a:t>
            </a:r>
            <a:r>
              <a:rPr lang="en-US" sz="1700" dirty="0" smtClean="0"/>
              <a:t> </a:t>
            </a:r>
          </a:p>
          <a:p>
            <a:pPr eaLnBrk="1" hangingPunct="1">
              <a:defRPr/>
            </a:pPr>
            <a:r>
              <a:rPr lang="en-US" sz="1700" i="1" dirty="0" smtClean="0"/>
              <a:t>Relatively efficient</a:t>
            </a:r>
            <a:r>
              <a:rPr lang="en-US" sz="1700" dirty="0" smtClean="0"/>
              <a:t>: </a:t>
            </a:r>
            <a:r>
              <a:rPr lang="en-US" sz="1700" i="1" dirty="0" smtClean="0"/>
              <a:t>O</a:t>
            </a:r>
            <a:r>
              <a:rPr lang="en-US" sz="1700" dirty="0" smtClean="0"/>
              <a:t>(</a:t>
            </a:r>
            <a:r>
              <a:rPr lang="en-US" sz="1700" i="1" dirty="0" smtClean="0"/>
              <a:t>t*k*n*d</a:t>
            </a:r>
            <a:r>
              <a:rPr lang="en-US" sz="1700" dirty="0" smtClean="0"/>
              <a:t>), where </a:t>
            </a:r>
            <a:r>
              <a:rPr lang="en-US" sz="1700" i="1" dirty="0" smtClean="0"/>
              <a:t>n</a:t>
            </a:r>
            <a:r>
              <a:rPr lang="en-US" sz="1700" dirty="0" smtClean="0"/>
              <a:t> is # objects, </a:t>
            </a:r>
            <a:r>
              <a:rPr lang="en-US" sz="1700" i="1" dirty="0" smtClean="0"/>
              <a:t>k</a:t>
            </a:r>
            <a:r>
              <a:rPr lang="en-US" sz="1700" dirty="0" smtClean="0"/>
              <a:t> is # clusters, and </a:t>
            </a:r>
            <a:r>
              <a:rPr lang="en-US" sz="1700" i="1" dirty="0" smtClean="0"/>
              <a:t>t  </a:t>
            </a:r>
            <a:r>
              <a:rPr lang="en-US" sz="1700" dirty="0" smtClean="0"/>
              <a:t>is # iterations, d is the # dimensions. Usually, d, </a:t>
            </a:r>
            <a:r>
              <a:rPr lang="en-US" sz="1700" i="1" dirty="0" smtClean="0"/>
              <a:t>k</a:t>
            </a:r>
            <a:r>
              <a:rPr lang="en-US" sz="1700" dirty="0" smtClean="0"/>
              <a:t>, </a:t>
            </a:r>
            <a:r>
              <a:rPr lang="en-US" sz="1700" i="1" dirty="0" smtClean="0"/>
              <a:t>t</a:t>
            </a:r>
            <a:r>
              <a:rPr lang="en-US" sz="1700" dirty="0" smtClean="0"/>
              <a:t> &lt;&lt; </a:t>
            </a:r>
            <a:r>
              <a:rPr lang="en-US" sz="1700" i="1" dirty="0" smtClean="0"/>
              <a:t>n</a:t>
            </a:r>
            <a:r>
              <a:rPr lang="en-US" sz="1700" dirty="0" smtClean="0"/>
              <a:t>; in this case, K-Mean’s runtime is O(n). </a:t>
            </a:r>
          </a:p>
          <a:p>
            <a:pPr eaLnBrk="1" hangingPunct="1">
              <a:defRPr/>
            </a:pPr>
            <a:r>
              <a:rPr lang="en-US" sz="1700" dirty="0" smtClean="0"/>
              <a:t>Storage only O(n</a:t>
            </a:r>
            <a:r>
              <a:rPr lang="en-US" sz="1700" dirty="0" smtClean="0">
                <a:latin typeface="+mj-lt"/>
              </a:rPr>
              <a:t>)</a:t>
            </a:r>
            <a:r>
              <a:rPr lang="en-US" sz="1700" dirty="0" smtClean="0">
                <a:latin typeface="+mj-lt"/>
                <a:cs typeface="Times New Roman"/>
              </a:rPr>
              <a:t>—in contrast to other representative-based algorithms, only computes distances between </a:t>
            </a:r>
            <a:r>
              <a:rPr lang="en-US" sz="1700" dirty="0" err="1" smtClean="0">
                <a:latin typeface="+mj-lt"/>
                <a:cs typeface="Times New Roman"/>
              </a:rPr>
              <a:t>centroids</a:t>
            </a:r>
            <a:r>
              <a:rPr lang="en-US" sz="1700" dirty="0" smtClean="0">
                <a:latin typeface="+mj-lt"/>
                <a:cs typeface="Times New Roman"/>
              </a:rPr>
              <a:t> and objects in the dataset, and not between objects in the dataset; therefore, the distance matrix does not need to be stored. </a:t>
            </a:r>
            <a:endParaRPr lang="en-US" sz="17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1700" dirty="0" smtClean="0"/>
              <a:t>Easy to use; well studied; we know what to expect </a:t>
            </a:r>
          </a:p>
          <a:p>
            <a:pPr eaLnBrk="1" hangingPunct="1">
              <a:defRPr/>
            </a:pPr>
            <a:r>
              <a:rPr lang="en-US" sz="1700" dirty="0" smtClean="0"/>
              <a:t>Finds l</a:t>
            </a:r>
            <a:r>
              <a:rPr lang="en-US" sz="1700" i="1" dirty="0" smtClean="0"/>
              <a:t>ocal minimum of the SSE fitness function</a:t>
            </a:r>
            <a:r>
              <a:rPr lang="en-US" sz="1700" dirty="0" smtClean="0"/>
              <a:t>. The </a:t>
            </a:r>
            <a:r>
              <a:rPr lang="en-US" sz="1700" i="1" dirty="0" smtClean="0"/>
              <a:t>global optimum</a:t>
            </a:r>
            <a:r>
              <a:rPr lang="en-US" sz="1700" dirty="0" smtClean="0"/>
              <a:t> may be found using techniques such as: </a:t>
            </a:r>
            <a:r>
              <a:rPr lang="en-US" sz="1700" i="1" dirty="0" smtClean="0"/>
              <a:t>deterministic annealing</a:t>
            </a:r>
            <a:r>
              <a:rPr lang="en-US" sz="1700" dirty="0" smtClean="0"/>
              <a:t>  and </a:t>
            </a:r>
            <a:r>
              <a:rPr lang="en-US" sz="1700" i="1" dirty="0" smtClean="0"/>
              <a:t>genetic algorithms</a:t>
            </a:r>
          </a:p>
          <a:p>
            <a:pPr eaLnBrk="1" hangingPunct="1">
              <a:defRPr/>
            </a:pPr>
            <a:r>
              <a:rPr lang="en-US" sz="1700" dirty="0" smtClean="0"/>
              <a:t>Implicitly uses a fitness function (finds a local minimum for SSE see later) --- does not waste time computing fitness values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700" u="sng" dirty="0" smtClean="0"/>
              <a:t>Weakness</a:t>
            </a:r>
            <a:endParaRPr lang="en-US" sz="1700" dirty="0" smtClean="0"/>
          </a:p>
          <a:p>
            <a:pPr eaLnBrk="1" hangingPunct="1">
              <a:defRPr/>
            </a:pPr>
            <a:r>
              <a:rPr lang="en-US" sz="1700" dirty="0" smtClean="0"/>
              <a:t>Applicable only when </a:t>
            </a:r>
            <a:r>
              <a:rPr lang="en-US" sz="1700" i="1" dirty="0" smtClean="0"/>
              <a:t>mean</a:t>
            </a:r>
            <a:r>
              <a:rPr lang="en-US" sz="1700" dirty="0" smtClean="0"/>
              <a:t> is defined --- what about categorical data?</a:t>
            </a:r>
          </a:p>
          <a:p>
            <a:pPr eaLnBrk="1" hangingPunct="1">
              <a:defRPr/>
            </a:pPr>
            <a:r>
              <a:rPr lang="en-US" sz="1700" dirty="0" smtClean="0"/>
              <a:t>Need to specify </a:t>
            </a:r>
            <a:r>
              <a:rPr lang="en-US" sz="1700" i="1" dirty="0" smtClean="0"/>
              <a:t>k, </a:t>
            </a:r>
            <a:r>
              <a:rPr lang="en-US" sz="1700" dirty="0" smtClean="0"/>
              <a:t>the </a:t>
            </a:r>
            <a:r>
              <a:rPr lang="en-US" sz="1700" i="1" dirty="0" smtClean="0"/>
              <a:t>number</a:t>
            </a:r>
            <a:r>
              <a:rPr lang="en-US" sz="1700" dirty="0" smtClean="0"/>
              <a:t> of clusters, in advance</a:t>
            </a:r>
          </a:p>
          <a:p>
            <a:pPr eaLnBrk="1" hangingPunct="1">
              <a:defRPr/>
            </a:pPr>
            <a:r>
              <a:rPr lang="en-US" sz="1700" dirty="0" smtClean="0"/>
              <a:t>Sensitive to </a:t>
            </a:r>
            <a:r>
              <a:rPr lang="en-US" sz="1700" i="1" dirty="0" smtClean="0"/>
              <a:t>outliers; </a:t>
            </a:r>
            <a:r>
              <a:rPr lang="en-US" sz="1700" dirty="0" smtClean="0"/>
              <a:t>does not identify outliers</a:t>
            </a:r>
          </a:p>
          <a:p>
            <a:pPr eaLnBrk="1" hangingPunct="1">
              <a:defRPr/>
            </a:pPr>
            <a:r>
              <a:rPr lang="en-US" sz="1700" dirty="0" smtClean="0"/>
              <a:t>Not suitable to discover clusters with non-convex shapes</a:t>
            </a:r>
          </a:p>
          <a:p>
            <a:pPr eaLnBrk="1" hangingPunct="1">
              <a:defRPr/>
            </a:pPr>
            <a:r>
              <a:rPr lang="en-US" sz="1700" dirty="0" smtClean="0"/>
              <a:t>Sensitive to initialization; bad initialization might lead to bad results.</a:t>
            </a:r>
          </a:p>
          <a:p>
            <a:pPr lvl="1" eaLnBrk="1" hangingPunct="1">
              <a:defRPr/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3000" y="304800"/>
            <a:ext cx="5816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http://stat.ethz.ch/R-manual/R-patched/library/stats/html/kmeans.html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16A8F1-90FC-49F0-922B-2A233D7BF830}" type="slidenum">
              <a:rPr lang="en-US" sz="1200" smtClean="0"/>
              <a:pPr eaLnBrk="1" hangingPunct="1"/>
              <a:t>39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Convex Shape Cluster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Convex Shape: if we take two points belonging to a cluster then all the points on a direct line connecting these two points must also in the cluster.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Shape of K-means/K-mediods clusters are convex polygons</a:t>
            </a:r>
            <a:r>
              <a:rPr lang="en-US" smtClean="0">
                <a:sym typeface="Symbol" pitchFamily="18" charset="2"/>
              </a:rPr>
              <a:t></a:t>
            </a:r>
            <a:r>
              <a:rPr lang="en-US" smtClean="0"/>
              <a:t> Convex Shape.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Shapes of clusters of a representative-based clustering algorithm can be computed as a Voronoi diagram for the set of cluster representatives.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Voronoi cells are always convex, but there are convex shapes that a different from those of Voronoi cells.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27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4AF815-0587-4587-9E43-5B509508AB30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7031037" cy="609600"/>
          </a:xfrm>
        </p:spPr>
        <p:txBody>
          <a:bodyPr/>
          <a:lstStyle/>
          <a:p>
            <a:pPr eaLnBrk="1" hangingPunct="1"/>
            <a:r>
              <a:rPr lang="en-US" smtClean="0"/>
              <a:t>Data Structures for Clustering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matrix</a:t>
            </a:r>
          </a:p>
          <a:p>
            <a:pPr lvl="1" eaLnBrk="1" hangingPunct="1"/>
            <a:r>
              <a:rPr lang="en-US" smtClean="0"/>
              <a:t>(n objects,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 p attributes)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(Dis)Similarity matrix</a:t>
            </a:r>
          </a:p>
          <a:p>
            <a:pPr lvl="1" eaLnBrk="1" hangingPunct="1"/>
            <a:r>
              <a:rPr lang="en-US" smtClean="0"/>
              <a:t>(nxn)</a:t>
            </a:r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4419600" y="1752600"/>
          <a:ext cx="3124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3" imgW="1778000" imgH="1244600" progId="Equation.3">
                  <p:embed/>
                </p:oleObj>
              </mc:Choice>
              <mc:Fallback>
                <p:oleObj name="Equation" r:id="rId3" imgW="1778000" imgH="1244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3124200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4419600" y="4191000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5" imgW="1828800" imgH="1143000" progId="Equation.3">
                  <p:embed/>
                </p:oleObj>
              </mc:Choice>
              <mc:Fallback>
                <p:oleObj name="Equation" r:id="rId5" imgW="1828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34290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6EB126-DA34-40EC-A477-B0F87BBD4A21}" type="slidenum">
              <a:rPr lang="en-US" sz="1200" smtClean="0"/>
              <a:pPr eaLnBrk="1" hangingPunct="1"/>
              <a:t>40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/>
              <a:t>Voronoi Diagram for a </a:t>
            </a:r>
            <a:br>
              <a:rPr lang="en-GB" smtClean="0"/>
            </a:br>
            <a:r>
              <a:rPr lang="en-GB" smtClean="0"/>
              <a:t>Representative-based Clustering</a:t>
            </a:r>
            <a:endParaRPr lang="en-US" smtClean="0"/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508625" y="1412875"/>
            <a:ext cx="28797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latin typeface="Arial" charset="0"/>
              </a:rPr>
              <a:t>Each cell contains one representatives, and every location within the cell is closer to that sample than to any other sample.</a:t>
            </a:r>
          </a:p>
          <a:p>
            <a:pPr eaLnBrk="1" hangingPunct="1">
              <a:spcBef>
                <a:spcPct val="100000"/>
              </a:spcBef>
            </a:pPr>
            <a:r>
              <a:rPr lang="en-GB" sz="1800">
                <a:latin typeface="Arial" charset="0"/>
              </a:rPr>
              <a:t>A </a:t>
            </a:r>
            <a:r>
              <a:rPr lang="en-GB" sz="1800" b="1">
                <a:latin typeface="Arial" charset="0"/>
              </a:rPr>
              <a:t>Voronoi diagram</a:t>
            </a:r>
            <a:r>
              <a:rPr lang="en-GB" sz="1800">
                <a:latin typeface="Arial" charset="0"/>
              </a:rPr>
              <a:t> divides the space into such cells.  </a:t>
            </a:r>
          </a:p>
          <a:p>
            <a:pPr eaLnBrk="1" hangingPunct="1">
              <a:spcBef>
                <a:spcPct val="100000"/>
              </a:spcBef>
            </a:pPr>
            <a:r>
              <a:rPr lang="en-GB" sz="1800">
                <a:latin typeface="Arial" charset="0"/>
              </a:rPr>
              <a:t>Voronoi cells define cluster boundary!</a:t>
            </a:r>
            <a:endParaRPr lang="en-US" sz="1800">
              <a:latin typeface="Arial" charset="0"/>
            </a:endParaRPr>
          </a:p>
        </p:txBody>
      </p:sp>
      <p:pic>
        <p:nvPicPr>
          <p:cNvPr id="40965" name="Picture 5" descr="noEdi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875" y="1546225"/>
            <a:ext cx="4824413" cy="2408238"/>
          </a:xfr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98525" y="4883150"/>
            <a:ext cx="5310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Cluster Representative (e.g. medoid/centroid)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676400" y="36576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CE2946-050F-40FA-ACF6-F07E8578C7C1}" type="slidenum">
              <a:rPr lang="en-US" sz="1200" smtClean="0"/>
              <a:pPr eaLnBrk="1" hangingPunct="1"/>
              <a:t>41</a:t>
            </a:fld>
            <a:endParaRPr lang="en-US" sz="1200" smtClean="0"/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93038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Pseudo Code PAM Algorithm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152400" y="1752600"/>
            <a:ext cx="87630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Add the dataset medoid to curr. Create an initial set of k representatives curr by greedily adding points to curr that increase q(X) the least.</a:t>
            </a:r>
          </a:p>
          <a:p>
            <a:pPr marL="457200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WHILE NOT DONE DO</a:t>
            </a:r>
          </a:p>
          <a:p>
            <a:pPr marL="1371600" lvl="2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Create new solutions S by replacing a single representative in curr by a single non-representative.</a:t>
            </a:r>
          </a:p>
          <a:p>
            <a:pPr marL="1371600" lvl="2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Determine the element s in S for which q(s) is minimal (if there is more than one minimal element, randomly pick one).</a:t>
            </a:r>
          </a:p>
          <a:p>
            <a:pPr marL="1371600" lvl="2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IF q(s)&lt;q(curr) THEN curr:=s</a:t>
            </a:r>
          </a:p>
          <a:p>
            <a:pPr marL="1371600" lvl="2" indent="-457200"/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    ELSE terminate and return curr as the solution for this run.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304800" y="5159375"/>
            <a:ext cx="8353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curr:</a:t>
            </a:r>
            <a:r>
              <a:rPr lang="en-US"/>
              <a:t> current set of cluster representatives</a:t>
            </a:r>
          </a:p>
          <a:p>
            <a:pPr eaLnBrk="1" hangingPunct="1"/>
            <a:r>
              <a:rPr lang="en-US"/>
              <a:t>Remark: commonly SSE is used as the fitness function q;</a:t>
            </a:r>
          </a:p>
          <a:p>
            <a:pPr eaLnBrk="1" hangingPunct="1"/>
            <a:r>
              <a:rPr lang="en-US"/>
              <a:t>PAM was developed by Kaufman and Rousseeuw, 1987</a:t>
            </a:r>
          </a:p>
          <a:p>
            <a:pPr eaLnBrk="1" hangingPunct="1"/>
            <a:r>
              <a:rPr lang="en-US"/>
              <a:t>also called </a:t>
            </a:r>
            <a:r>
              <a:rPr lang="en-US" i="1"/>
              <a:t>k-medoids (</a:t>
            </a:r>
            <a:r>
              <a:rPr lang="en-US" i="1">
                <a:hlinkClick r:id="rId2"/>
              </a:rPr>
              <a:t>http://en.wikipedia.org/wiki/Medoid</a:t>
            </a:r>
            <a:r>
              <a:rPr lang="en-US" i="1"/>
              <a:t> )</a:t>
            </a:r>
          </a:p>
          <a:p>
            <a:pPr eaLnBrk="1" hangingPunct="1"/>
            <a:endParaRPr lang="en-US" i="1"/>
          </a:p>
        </p:txBody>
      </p:sp>
      <p:sp>
        <p:nvSpPr>
          <p:cNvPr id="2" name="TextBox 1"/>
          <p:cNvSpPr txBox="1"/>
          <p:nvPr/>
        </p:nvSpPr>
        <p:spPr>
          <a:xfrm>
            <a:off x="3810000" y="0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Covered!!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67788"/>
            <a:ext cx="6644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Reading Material: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en.wikipedia.org/wiki/K-medoids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2669968-D83F-4ECE-B688-DD7F6F0E7DAB}" type="slidenum">
              <a:rPr lang="en-US" sz="1200" smtClean="0"/>
              <a:pPr eaLnBrk="1" hangingPunct="1"/>
              <a:t>42</a:t>
            </a:fld>
            <a:endParaRPr lang="en-US" sz="12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PAM’s Fitness Function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Most common measure to evaluate a clustering X is the Sum of Squared Error (SSE)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 each point, the error is the distance to the nearest cluster / representative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get SSE, we square these errors and sum them.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x </a:t>
            </a:r>
            <a:r>
              <a:rPr lang="en-US" sz="2400" dirty="0" smtClean="0"/>
              <a:t>is a data point in cluster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and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is the representative point for cluster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MSE-error computes the average value the squared value takes instead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graphicFrame>
        <p:nvGraphicFramePr>
          <p:cNvPr id="4198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3810000"/>
          <a:ext cx="5334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Equation" r:id="rId3" imgW="2641600" imgH="457200" progId="Equation.3">
                  <p:embed/>
                </p:oleObj>
              </mc:Choice>
              <mc:Fallback>
                <p:oleObj name="Equation" r:id="rId3" imgW="2641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53340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76A806-375C-411C-A253-9E06241F2358}" type="slidenum">
              <a:rPr lang="en-US" sz="1200" smtClean="0"/>
              <a:pPr eaLnBrk="1" hangingPunct="1"/>
              <a:t>43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PAM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Distance Matrix: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0 2 4 5 6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0 2 3 3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0 5 5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0 2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Example: Run PAM with k=3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Current set of representatives: R={3,4,5} clusters {1,2,3} {4}{5}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Fitness: 2**2+4**2=20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Create new solutions replacing 3 or 4 or 5 by 1 or 2 (6 new solutions)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e.g.: R6={2,3,4} clusters {1,2} {3} {4,5}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Fitness: 2**2+2**2=8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R6 becomes new set of representatives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6 new solutions will be created and the process continues until there is no more improvement; in this particular case it will terminate with R6.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PAM’s Complexity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r>
              <a:rPr lang="en-US" smtClean="0"/>
              <a:t>Runtime: t*[(n-k)*k]* [(n-k)*k] ≈O(n</a:t>
            </a:r>
            <a:r>
              <a:rPr lang="en-US" baseline="30000" smtClean="0"/>
              <a:t>2 </a:t>
            </a:r>
            <a:r>
              <a:rPr lang="en-US" smtClean="0"/>
              <a:t>) where n is the number of objects, k is the number of clusters, and t is the number of iterations </a:t>
            </a:r>
          </a:p>
          <a:p>
            <a:r>
              <a:rPr lang="en-US" smtClean="0"/>
              <a:t>Storage: O(n</a:t>
            </a:r>
            <a:r>
              <a:rPr lang="en-US" baseline="30000" smtClean="0"/>
              <a:t>2 </a:t>
            </a:r>
            <a:r>
              <a:rPr lang="en-US" smtClean="0"/>
              <a:t>) assuming that the distance matrix is stored</a:t>
            </a:r>
          </a:p>
          <a:p>
            <a:r>
              <a:rPr lang="en-US" smtClean="0"/>
              <a:t>If the distance function is not stored the runtime becomes (distances have to be computed (O(d)) and cannot be look up (O(1))):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t*[(n-k)*k]* [(n-k)*k*d]</a:t>
            </a:r>
          </a:p>
          <a:p>
            <a:r>
              <a:rPr lang="en-US" smtClean="0"/>
              <a:t>Incremental implementations are usually faster!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506C9D-D9EF-4F1E-8089-0B603E2492E2}" type="slidenum">
              <a:rPr lang="en-US" sz="1200" smtClean="0"/>
              <a:pPr eaLnBrk="1" hangingPunct="1"/>
              <a:t>44</a:t>
            </a:fld>
            <a:endParaRPr lang="en-US" sz="1200" smtClean="0"/>
          </a:p>
        </p:txBody>
      </p:sp>
      <p:cxnSp>
        <p:nvCxnSpPr>
          <p:cNvPr id="45061" name="Straight Connector 2"/>
          <p:cNvCxnSpPr>
            <a:cxnSpLocks noChangeShapeType="1"/>
          </p:cNvCxnSpPr>
          <p:nvPr/>
        </p:nvCxnSpPr>
        <p:spPr bwMode="auto">
          <a:xfrm flipV="1">
            <a:off x="3276600" y="1447800"/>
            <a:ext cx="251460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45062" name="TextBox 3"/>
          <p:cNvSpPr txBox="1">
            <a:spLocks noChangeArrowheads="1"/>
          </p:cNvSpPr>
          <p:nvPr/>
        </p:nvSpPr>
        <p:spPr bwMode="auto">
          <a:xfrm>
            <a:off x="5730875" y="1150938"/>
            <a:ext cx="1027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Cluster </a:t>
            </a:r>
          </a:p>
          <a:p>
            <a:pPr eaLnBrk="1" hangingPunct="1"/>
            <a:r>
              <a:rPr lang="en-US" sz="1400"/>
              <a:t>generation</a:t>
            </a:r>
          </a:p>
        </p:txBody>
      </p:sp>
      <p:cxnSp>
        <p:nvCxnSpPr>
          <p:cNvPr id="45063" name="Straight Connector 5"/>
          <p:cNvCxnSpPr>
            <a:cxnSpLocks noChangeShapeType="1"/>
          </p:cNvCxnSpPr>
          <p:nvPr/>
        </p:nvCxnSpPr>
        <p:spPr bwMode="auto">
          <a:xfrm flipV="1">
            <a:off x="5316538" y="1412875"/>
            <a:ext cx="2074862" cy="7207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45064" name="TextBox 6"/>
          <p:cNvSpPr txBox="1">
            <a:spLocks noChangeArrowheads="1"/>
          </p:cNvSpPr>
          <p:nvPr/>
        </p:nvSpPr>
        <p:spPr bwMode="auto">
          <a:xfrm>
            <a:off x="6757988" y="996950"/>
            <a:ext cx="254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Number of clusterings formed</a:t>
            </a:r>
          </a:p>
          <a:p>
            <a:pPr eaLnBrk="1" hangingPunct="1"/>
            <a:r>
              <a:rPr lang="en-US" sz="1400"/>
              <a:t>in one iteration</a:t>
            </a:r>
          </a:p>
        </p:txBody>
      </p:sp>
      <p:sp>
        <p:nvSpPr>
          <p:cNvPr id="45065" name="TextBox 7"/>
          <p:cNvSpPr txBox="1">
            <a:spLocks noChangeArrowheads="1"/>
          </p:cNvSpPr>
          <p:nvPr/>
        </p:nvSpPr>
        <p:spPr bwMode="auto">
          <a:xfrm>
            <a:off x="1371600" y="14478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Number of iterations</a:t>
            </a:r>
          </a:p>
        </p:txBody>
      </p:sp>
      <p:cxnSp>
        <p:nvCxnSpPr>
          <p:cNvPr id="45066" name="Straight Connector 9"/>
          <p:cNvCxnSpPr>
            <a:cxnSpLocks noChangeShapeType="1"/>
            <a:stCxn id="45065" idx="2"/>
          </p:cNvCxnSpPr>
          <p:nvPr/>
        </p:nvCxnSpPr>
        <p:spPr bwMode="auto">
          <a:xfrm>
            <a:off x="2276475" y="1755775"/>
            <a:ext cx="85725" cy="3778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3810000" y="0"/>
            <a:ext cx="11528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Briefly covered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Covariance and Correlation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77200" cy="5029200"/>
          </a:xfrm>
        </p:spPr>
        <p:txBody>
          <a:bodyPr/>
          <a:lstStyle/>
          <a:p>
            <a:r>
              <a:rPr lang="en-US" sz="1600" dirty="0" smtClean="0">
                <a:hlinkClick r:id="rId2"/>
              </a:rPr>
              <a:t>http://en.wikipedia.org/wiki/Correlation</a:t>
            </a:r>
            <a:endParaRPr lang="en-US" sz="1600" dirty="0" smtClean="0"/>
          </a:p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en.wikipedia.org/wiki/Estimation_of_covariance_matrices</a:t>
            </a:r>
            <a:r>
              <a:rPr lang="en-US" sz="1600" dirty="0" smtClean="0"/>
              <a:t>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28564B-F741-4340-976C-675B9F9182DD}" type="slidenum">
              <a:rPr lang="en-US" sz="1200" smtClean="0"/>
              <a:pPr eaLnBrk="1" hangingPunct="1"/>
              <a:t>45</a:t>
            </a:fld>
            <a:endParaRPr lang="en-US" sz="1200" smtClean="0"/>
          </a:p>
        </p:txBody>
      </p:sp>
      <p:pic>
        <p:nvPicPr>
          <p:cNvPr id="47109" name="Picture 4" descr="Cov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6191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5" descr="cov-com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39624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8" descr="f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631348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112" name="Straight Connector 8"/>
          <p:cNvCxnSpPr>
            <a:cxnSpLocks noChangeShapeType="1"/>
          </p:cNvCxnSpPr>
          <p:nvPr/>
        </p:nvCxnSpPr>
        <p:spPr bwMode="auto">
          <a:xfrm rot="10800000">
            <a:off x="838200" y="4800600"/>
            <a:ext cx="1905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3" name="Straight Connector 10"/>
          <p:cNvCxnSpPr>
            <a:cxnSpLocks noChangeShapeType="1"/>
          </p:cNvCxnSpPr>
          <p:nvPr/>
        </p:nvCxnSpPr>
        <p:spPr bwMode="auto">
          <a:xfrm rot="5400000" flipH="1" flipV="1">
            <a:off x="-77787" y="3886200"/>
            <a:ext cx="18303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Straight Arrow Connector 12"/>
          <p:cNvCxnSpPr>
            <a:cxnSpLocks noChangeShapeType="1"/>
          </p:cNvCxnSpPr>
          <p:nvPr/>
        </p:nvCxnSpPr>
        <p:spPr bwMode="auto">
          <a:xfrm flipV="1">
            <a:off x="838200" y="2965450"/>
            <a:ext cx="990600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5" name="TextBox 17"/>
          <p:cNvSpPr txBox="1">
            <a:spLocks noChangeArrowheads="1"/>
          </p:cNvSpPr>
          <p:nvPr/>
        </p:nvSpPr>
        <p:spPr bwMode="auto">
          <a:xfrm>
            <a:off x="1143000" y="4495800"/>
            <a:ext cx="1047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estimates</a:t>
            </a:r>
          </a:p>
        </p:txBody>
      </p:sp>
      <p:pic>
        <p:nvPicPr>
          <p:cNvPr id="47116" name="Picture 19" descr="va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10200"/>
            <a:ext cx="388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56388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76A806-375C-411C-A253-9E06241F2358}" type="slidenum">
              <a:rPr lang="en-US" sz="1200" smtClean="0"/>
              <a:pPr eaLnBrk="1" hangingPunct="1"/>
              <a:t>46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Correlation and Covariance Matrix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Covariance Matrix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A1  A2   A3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1    2    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</a:t>
            </a:r>
            <a:r>
              <a:rPr lang="en-US" sz="1800" dirty="0"/>
              <a:t> </a:t>
            </a:r>
            <a:r>
              <a:rPr lang="en-US" sz="1800" dirty="0" smtClean="0"/>
              <a:t>    4     1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Correlation(A1,A2)= 2/</a:t>
            </a:r>
            <a:r>
              <a:rPr lang="en-US" sz="1800" dirty="0" err="1" smtClean="0"/>
              <a:t>sqrt</a:t>
            </a:r>
            <a:r>
              <a:rPr lang="en-US" sz="1800" dirty="0" smtClean="0"/>
              <a:t>(1)*</a:t>
            </a:r>
            <a:r>
              <a:rPr lang="en-US" sz="1800" dirty="0" err="1" smtClean="0"/>
              <a:t>sqrt</a:t>
            </a:r>
            <a:r>
              <a:rPr lang="en-US" sz="1800" dirty="0" smtClean="0"/>
              <a:t>(4)=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Correlation(A1,A3)=-1/</a:t>
            </a:r>
            <a:r>
              <a:rPr lang="en-US" sz="1800" dirty="0" err="1" smtClean="0"/>
              <a:t>sqrt</a:t>
            </a:r>
            <a:r>
              <a:rPr lang="en-US" sz="1800" dirty="0" smtClean="0"/>
              <a:t>(1)*</a:t>
            </a:r>
            <a:r>
              <a:rPr lang="en-US" sz="1800" dirty="0" err="1" smtClean="0"/>
              <a:t>sqrt</a:t>
            </a:r>
            <a:r>
              <a:rPr lang="en-US" sz="1800" dirty="0" smtClean="0"/>
              <a:t>(4)=-0.5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Correlation (A2,A3)=1/</a:t>
            </a:r>
            <a:r>
              <a:rPr lang="en-US" sz="1800" dirty="0" err="1" smtClean="0"/>
              <a:t>sqrt</a:t>
            </a:r>
            <a:r>
              <a:rPr lang="en-US" sz="1800" dirty="0" smtClean="0"/>
              <a:t>(4)*</a:t>
            </a:r>
            <a:r>
              <a:rPr lang="en-US" sz="1800" dirty="0" err="1" smtClean="0"/>
              <a:t>sqrt</a:t>
            </a:r>
            <a:r>
              <a:rPr lang="en-US" sz="1800" dirty="0" smtClean="0"/>
              <a:t>(4)=0.25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Variance(A1)=1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Variance(A2)=Variance(A3)=4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768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37721D-6DB7-4356-BD43-C8A2EF16347B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7056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dirty="0" smtClean="0"/>
              <a:t>Similarity Assessment Framework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goal of similarity assessment is the definition of distance functions for object </a:t>
            </a:r>
            <a:r>
              <a:rPr lang="en-US" sz="2400" dirty="0" err="1" smtClean="0"/>
              <a:t>u,v</a:t>
            </a:r>
            <a:r>
              <a:rPr lang="en-US" sz="2400" dirty="0" err="1" smtClean="0">
                <a:sym typeface="Symbol"/>
              </a:rPr>
              <a:t>T</a:t>
            </a:r>
            <a:r>
              <a:rPr lang="en-US" dirty="0" smtClean="0"/>
              <a:t> </a:t>
            </a: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b="1" baseline="-25000" dirty="0" smtClean="0"/>
              <a:t> </a:t>
            </a:r>
            <a:r>
              <a:rPr lang="en-US" b="1" dirty="0" smtClean="0"/>
              <a:t>(u</a:t>
            </a:r>
            <a:r>
              <a:rPr lang="en-US" b="1" i="1" dirty="0" smtClean="0"/>
              <a:t>, v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sz="2400" dirty="0" smtClean="0"/>
              <a:t>that belong to the same type T; d: T</a:t>
            </a:r>
            <a:r>
              <a:rPr lang="en-US" sz="2400" dirty="0" smtClean="0">
                <a:sym typeface="Symbol"/>
              </a:rPr>
              <a:t>T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Symbol"/>
              </a:rPr>
              <a:t>[0,)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Useful </a:t>
            </a:r>
            <a:r>
              <a:rPr lang="en-US" sz="2400" dirty="0"/>
              <a:t>Distance Functions: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en.wikipedia.org/wiki/Distance</a:t>
            </a:r>
            <a:r>
              <a:rPr lang="en-US" sz="16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Jaccard</a:t>
            </a:r>
            <a:r>
              <a:rPr lang="en-US" sz="2400" dirty="0" smtClean="0"/>
              <a:t>: </a:t>
            </a:r>
            <a:r>
              <a:rPr lang="en-US" sz="1600" dirty="0" smtClean="0">
                <a:hlinkClick r:id="rId4"/>
              </a:rPr>
              <a:t>http://en.wikipedia.org/wiki/Jaccard_index</a:t>
            </a:r>
            <a:endParaRPr lang="en-US" sz="1600" dirty="0" smtClean="0"/>
          </a:p>
          <a:p>
            <a:pPr marL="0" indent="0" eaLnBrk="1" hangingPunct="1">
              <a:spcBef>
                <a:spcPts val="0"/>
              </a:spcBef>
            </a:pPr>
            <a:r>
              <a:rPr lang="en-US" sz="2400" dirty="0">
                <a:sym typeface="Symbol" pitchFamily="18" charset="2"/>
              </a:rPr>
              <a:t>Other: </a:t>
            </a:r>
            <a:r>
              <a:rPr lang="en-US" sz="1600" dirty="0">
                <a:sym typeface="Symbol" pitchFamily="18" charset="2"/>
                <a:hlinkClick r:id="rId5"/>
              </a:rPr>
              <a:t>http://</a:t>
            </a:r>
            <a:r>
              <a:rPr lang="en-US" sz="1600" dirty="0" smtClean="0">
                <a:sym typeface="Symbol" pitchFamily="18" charset="2"/>
                <a:hlinkClick r:id="rId5"/>
              </a:rPr>
              <a:t>www.quora.com/Graph-Theory/What-is-the-standard-measurement-for-the-distance-between-two-groups-of-nodes-e-g-cliques</a:t>
            </a:r>
            <a:r>
              <a:rPr lang="en-US" sz="1600" dirty="0" smtClean="0">
                <a:sym typeface="Symbol" pitchFamily="18" charset="2"/>
              </a:rPr>
              <a:t> , </a:t>
            </a:r>
            <a:r>
              <a:rPr lang="en-US" sz="1600" dirty="0" smtClean="0">
                <a:sym typeface="Symbol" pitchFamily="18" charset="2"/>
                <a:hlinkClick r:id="rId6"/>
              </a:rPr>
              <a:t>http</a:t>
            </a:r>
            <a:r>
              <a:rPr lang="en-US" sz="1600" dirty="0">
                <a:sym typeface="Symbol" pitchFamily="18" charset="2"/>
                <a:hlinkClick r:id="rId6"/>
              </a:rPr>
              <a:t>://</a:t>
            </a:r>
            <a:r>
              <a:rPr lang="en-US" sz="1600" dirty="0" smtClean="0">
                <a:sym typeface="Symbol" pitchFamily="18" charset="2"/>
                <a:hlinkClick r:id="rId6"/>
              </a:rPr>
              <a:t>crpit.com/confpapers/CRPITV137Wang.pdf</a:t>
            </a:r>
            <a:r>
              <a:rPr lang="en-US" sz="1600" dirty="0" smtClean="0">
                <a:sym typeface="Symbol" pitchFamily="18" charset="2"/>
              </a:rPr>
              <a:t> , </a:t>
            </a:r>
            <a:r>
              <a:rPr lang="en-US" sz="1600" dirty="0">
                <a:sym typeface="Symbol" pitchFamily="18" charset="2"/>
                <a:hlinkClick r:id="rId7"/>
              </a:rPr>
              <a:t>http://</a:t>
            </a:r>
            <a:r>
              <a:rPr lang="en-US" sz="1600" dirty="0" smtClean="0">
                <a:sym typeface="Symbol" pitchFamily="18" charset="2"/>
                <a:hlinkClick r:id="rId7"/>
              </a:rPr>
              <a:t>en.wikipedia.org/wiki/Fr%C3%A9chet_distance</a:t>
            </a:r>
            <a:r>
              <a:rPr lang="en-US" sz="1600" dirty="0">
                <a:sym typeface="Symbol" pitchFamily="18" charset="2"/>
              </a:rPr>
              <a:t>, </a:t>
            </a:r>
            <a:r>
              <a:rPr lang="en-US" sz="1600" dirty="0">
                <a:sym typeface="Symbol" pitchFamily="18" charset="2"/>
                <a:hlinkClick r:id="rId8"/>
              </a:rPr>
              <a:t>http://</a:t>
            </a:r>
            <a:r>
              <a:rPr lang="en-US" sz="1600" dirty="0" smtClean="0">
                <a:sym typeface="Symbol" pitchFamily="18" charset="2"/>
                <a:hlinkClick r:id="rId8"/>
              </a:rPr>
              <a:t>en.wikipedia.org/wiki/Hausdorff_distance</a:t>
            </a:r>
            <a:r>
              <a:rPr lang="en-US" sz="1600" dirty="0">
                <a:sym typeface="Symbol" pitchFamily="18" charset="2"/>
              </a:rPr>
              <a:t>, </a:t>
            </a:r>
            <a:r>
              <a:rPr lang="en-US" sz="1600" dirty="0">
                <a:sym typeface="Symbol" pitchFamily="18" charset="2"/>
                <a:hlinkClick r:id="rId9"/>
              </a:rPr>
              <a:t>http://</a:t>
            </a:r>
            <a:r>
              <a:rPr lang="en-US" sz="1600" dirty="0" smtClean="0">
                <a:sym typeface="Symbol" pitchFamily="18" charset="2"/>
                <a:hlinkClick r:id="rId9"/>
              </a:rPr>
              <a:t>www.google.com/patents/US7299245</a:t>
            </a:r>
            <a:r>
              <a:rPr lang="en-US" sz="1600" dirty="0" smtClean="0">
                <a:sym typeface="Symbol" pitchFamily="18" charset="2"/>
              </a:rPr>
              <a:t>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37721D-6DB7-4356-BD43-C8A2EF16347B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7056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dirty="0" smtClean="0"/>
              <a:t>Similarity Assessment Framework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Dissimilarity/Similarity metric: Similarity is expressed in terms of a normalized distance function d, which is typically metric; typically: </a:t>
            </a:r>
            <a:r>
              <a:rPr lang="en-US" b="1" i="1" dirty="0" smtClean="0">
                <a:latin typeface="Symbol" pitchFamily="18" charset="2"/>
              </a:rPr>
              <a:t>d</a:t>
            </a:r>
            <a:r>
              <a:rPr lang="en-US" b="1" baseline="-25000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o</a:t>
            </a:r>
            <a:r>
              <a:rPr lang="en-US" b="1" i="1" baseline="-25000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 err="1" smtClean="0"/>
              <a:t>o</a:t>
            </a:r>
            <a:r>
              <a:rPr lang="en-US" b="1" i="1" baseline="-25000" dirty="0" err="1" smtClean="0"/>
              <a:t>j</a:t>
            </a:r>
            <a:r>
              <a:rPr lang="en-US" b="1" dirty="0" smtClean="0"/>
              <a:t>)</a:t>
            </a:r>
            <a:r>
              <a:rPr lang="en-US" dirty="0" smtClean="0"/>
              <a:t>  = 1 - </a:t>
            </a: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b="1" baseline="-25000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o</a:t>
            </a:r>
            <a:r>
              <a:rPr lang="en-US" b="1" i="1" baseline="-25000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 err="1" smtClean="0"/>
              <a:t>o</a:t>
            </a:r>
            <a:r>
              <a:rPr lang="en-US" b="1" i="1" baseline="-25000" dirty="0" err="1" smtClean="0"/>
              <a:t>j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definitions of similarity functions are usually very different for interval-scaled,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, categorical, ordinal and ratio-scaled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Weights should be associated with different variables based on applications and data semantics.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Variables need to be normalized to “even their influence”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It is hard to define “similar enough” or “good enough”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 the answer is typically highly subjective.</a:t>
            </a:r>
          </a:p>
        </p:txBody>
      </p:sp>
    </p:spTree>
    <p:extLst>
      <p:ext uri="{BB962C8B-B14F-4D97-AF65-F5344CB8AC3E}">
        <p14:creationId xmlns:p14="http://schemas.microsoft.com/office/powerpoint/2010/main" val="3842566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ADA591-E492-4AB7-993D-FFB71311F6BA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210425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Challenges in Obtaining </a:t>
            </a:r>
            <a:br>
              <a:rPr lang="en-US" sz="3200" smtClean="0"/>
            </a:br>
            <a:r>
              <a:rPr lang="en-US" sz="3200" smtClean="0"/>
              <a:t>Object Similarity Measures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z="2400" smtClean="0">
                <a:solidFill>
                  <a:schemeClr val="hlink"/>
                </a:solidFill>
              </a:rPr>
              <a:t>Many Types</a:t>
            </a:r>
            <a:r>
              <a:rPr lang="en-US" sz="2400" smtClean="0"/>
              <a:t> of Variables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/>
              <a:t>Interval-scaled variables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/>
              <a:t>Binary variables and nominal variables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/>
              <a:t>Ordinal variables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/>
              <a:t>Ratio-scaled variables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smtClean="0"/>
              <a:t>Objects are characterized by variables belonging to different types (</a:t>
            </a:r>
            <a:r>
              <a:rPr lang="en-US" sz="2400" smtClean="0">
                <a:solidFill>
                  <a:schemeClr val="hlink"/>
                </a:solidFill>
              </a:rPr>
              <a:t>mixture</a:t>
            </a:r>
            <a:r>
              <a:rPr lang="en-US" sz="2400" smtClean="0"/>
              <a:t> of variables)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85524D-29A1-4B8B-A461-D7308E02070F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Patient Similarity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following relation is given (with 10000 tuples):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latin typeface="Verdana" pitchFamily="34" charset="0"/>
              </a:rPr>
              <a:t>Patient(ssn, weight, height, cancer-sev, eye-color, age)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Attribute Domains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ssn: 9 digits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weight between 30 and 650; m</a:t>
            </a:r>
            <a:r>
              <a:rPr lang="en-US" sz="2400" baseline="-25000" smtClean="0"/>
              <a:t>weight</a:t>
            </a:r>
            <a:r>
              <a:rPr lang="en-US" sz="2400" smtClean="0"/>
              <a:t>=158 s</a:t>
            </a:r>
            <a:r>
              <a:rPr lang="en-US" sz="2400" baseline="-25000" smtClean="0"/>
              <a:t>weight</a:t>
            </a:r>
            <a:r>
              <a:rPr lang="en-US" sz="2400" smtClean="0"/>
              <a:t>=24.20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height between 0.30 and 2.20 in meters; m</a:t>
            </a:r>
            <a:r>
              <a:rPr lang="en-US" sz="2400" baseline="-25000" smtClean="0"/>
              <a:t>height</a:t>
            </a:r>
            <a:r>
              <a:rPr lang="en-US" sz="2400" smtClean="0"/>
              <a:t>=1.52 s</a:t>
            </a:r>
            <a:r>
              <a:rPr lang="en-US" sz="2400" baseline="-25000" smtClean="0"/>
              <a:t>height</a:t>
            </a:r>
            <a:r>
              <a:rPr lang="en-US" sz="2400" smtClean="0"/>
              <a:t>=19.2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cancer-sev: 4=serious 3=quite_serious 2=medium 1=minor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eye-color: {brown, blue, green, grey}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age: between 3 and 100; m</a:t>
            </a:r>
            <a:r>
              <a:rPr lang="en-US" sz="2400" baseline="-25000" smtClean="0"/>
              <a:t>age</a:t>
            </a:r>
            <a:r>
              <a:rPr lang="en-US" sz="2400" smtClean="0"/>
              <a:t>=45 s</a:t>
            </a:r>
            <a:r>
              <a:rPr lang="en-US" sz="2400" baseline="-25000" smtClean="0"/>
              <a:t>age</a:t>
            </a:r>
            <a:r>
              <a:rPr lang="en-US" sz="2400" smtClean="0"/>
              <a:t>=13.2</a:t>
            </a:r>
          </a:p>
          <a:p>
            <a:pPr lvl="1"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Task</a:t>
            </a:r>
            <a:r>
              <a:rPr lang="en-US" sz="2400" smtClean="0"/>
              <a:t>: </a:t>
            </a:r>
            <a:r>
              <a:rPr lang="en-US" sz="2400" b="1" smtClean="0"/>
              <a:t>Define Patient Similarity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5E852A6-78E7-4F71-81D4-DFB19FE89318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01000" cy="8588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Generating a Global Similarity Measure from Single Variable Similarity Measures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648200"/>
          </a:xfrm>
          <a:noFill/>
        </p:spPr>
        <p:txBody>
          <a:bodyPr lIns="92075" tIns="46038" rIns="92075" bIns="46038"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Assumption: A database may contain up to six types of variables: symmetric binary, asymmetric binary, nominal, ordinal, interval and ratio.</a:t>
            </a:r>
          </a:p>
          <a:p>
            <a:pPr marL="457200" indent="-457200" eaLnBrk="1" hangingPunct="1">
              <a:buSzPct val="95000"/>
              <a:buFont typeface="Wingdings" pitchFamily="2" charset="2"/>
              <a:buAutoNum type="arabicPeriod"/>
            </a:pPr>
            <a:r>
              <a:rPr lang="en-US" dirty="0" smtClean="0"/>
              <a:t>Standardize/Normalize variables and associate similarity measure </a:t>
            </a:r>
            <a:r>
              <a:rPr lang="en-US" b="1" dirty="0" smtClean="0">
                <a:solidFill>
                  <a:srgbClr val="CC0000"/>
                </a:solidFill>
                <a:latin typeface="Symbol" pitchFamily="18" charset="2"/>
              </a:rPr>
              <a:t>d</a:t>
            </a:r>
            <a:r>
              <a:rPr lang="en-US" b="1" baseline="-25000" dirty="0" smtClean="0">
                <a:solidFill>
                  <a:srgbClr val="CC0000"/>
                </a:solidFill>
              </a:rPr>
              <a:t>i</a:t>
            </a:r>
            <a:r>
              <a:rPr lang="en-US" dirty="0" smtClean="0"/>
              <a:t> with the standardized </a:t>
            </a:r>
            <a:r>
              <a:rPr lang="en-US" dirty="0" err="1" smtClean="0"/>
              <a:t>i-th</a:t>
            </a:r>
            <a:r>
              <a:rPr lang="en-US" dirty="0" smtClean="0"/>
              <a:t> variable and determine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of the </a:t>
            </a:r>
            <a:r>
              <a:rPr lang="en-US" dirty="0" err="1" smtClean="0"/>
              <a:t>i-th</a:t>
            </a:r>
            <a:r>
              <a:rPr lang="en-US" dirty="0" smtClean="0"/>
              <a:t> variable.</a:t>
            </a:r>
          </a:p>
          <a:p>
            <a:pPr marL="457200" indent="-457200" eaLnBrk="1" hangingPunct="1">
              <a:buSzPct val="95000"/>
              <a:buFont typeface="Wingdings" pitchFamily="2" charset="2"/>
              <a:buAutoNum type="arabicPeriod"/>
            </a:pPr>
            <a:r>
              <a:rPr lang="en-US" dirty="0" smtClean="0"/>
              <a:t>Create the following global (dis)similarity measure </a:t>
            </a:r>
            <a:r>
              <a:rPr lang="en-US" b="1" dirty="0" smtClean="0">
                <a:solidFill>
                  <a:srgbClr val="CC0000"/>
                </a:solidFill>
                <a:latin typeface="Symbol" pitchFamily="18" charset="2"/>
              </a:rPr>
              <a:t>d</a:t>
            </a:r>
            <a:r>
              <a:rPr lang="en-US" dirty="0" smtClean="0"/>
              <a:t>:</a:t>
            </a:r>
          </a:p>
          <a:p>
            <a:pPr marL="457200" indent="-457200" eaLnBrk="1" hangingPunct="1"/>
            <a:endParaRPr lang="en-US" dirty="0" smtClean="0"/>
          </a:p>
          <a:p>
            <a:pPr marL="457200" indent="-457200" eaLnBrk="1" hangingPunct="1"/>
            <a:endParaRPr lang="en-US" dirty="0" smtClean="0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3082925" y="5461000"/>
          <a:ext cx="484187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3" imgW="2133600" imgH="736600" progId="Equation.3">
                  <p:embed/>
                </p:oleObj>
              </mc:Choice>
              <mc:Fallback>
                <p:oleObj name="Equation" r:id="rId3" imgW="21336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5461000"/>
                        <a:ext cx="484187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7900</TotalTime>
  <Words>3355</Words>
  <Application>Microsoft Office PowerPoint</Application>
  <PresentationFormat>On-screen Show (4:3)</PresentationFormat>
  <Paragraphs>444</Paragraphs>
  <Slides>46</Slides>
  <Notes>10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Blends</vt:lpstr>
      <vt:lpstr>Equation</vt:lpstr>
      <vt:lpstr>2018 Teaching of COSC 4335</vt:lpstr>
      <vt:lpstr>Illustrating Clustering</vt:lpstr>
      <vt:lpstr>What is Cluster Analysis?</vt:lpstr>
      <vt:lpstr>Data Structures for Clustering</vt:lpstr>
      <vt:lpstr>Similarity Assessment Framework </vt:lpstr>
      <vt:lpstr>Similarity Assessment Framework </vt:lpstr>
      <vt:lpstr>Challenges in Obtaining  Object Similarity Measures</vt:lpstr>
      <vt:lpstr>Case Study: Patient Similarity</vt:lpstr>
      <vt:lpstr>Generating a Global Similarity Measure from Single Variable Similarity Measures </vt:lpstr>
      <vt:lpstr>A Methodology to Obtain a Similarity Matrix</vt:lpstr>
      <vt:lpstr>Standardization --- Z-scores</vt:lpstr>
      <vt:lpstr>Normalization in [0,1]</vt:lpstr>
      <vt:lpstr>Similarity Between Objects</vt:lpstr>
      <vt:lpstr>Similarity Between Objects (Cont.)</vt:lpstr>
      <vt:lpstr>Similarity with respect to  a Set of Binary Variables</vt:lpstr>
      <vt:lpstr>Example </vt:lpstr>
      <vt:lpstr>Nominal Variables</vt:lpstr>
      <vt:lpstr>Ordinal Variables</vt:lpstr>
      <vt:lpstr>Continuous Variables (Interval or Ratio)</vt:lpstr>
      <vt:lpstr>Ratio-Scaled Variables</vt:lpstr>
      <vt:lpstr>Case Study --- Normalization</vt:lpstr>
      <vt:lpstr>Case Study --- Weight Selection  and Distance Measure Selection</vt:lpstr>
      <vt:lpstr>Another Example of Creating a Distance Function </vt:lpstr>
      <vt:lpstr>Goal of Clustering</vt:lpstr>
      <vt:lpstr>Motivation: Why Clustering?</vt:lpstr>
      <vt:lpstr>Examples of Clustering Applications</vt:lpstr>
      <vt:lpstr>Requirements of Clustering in Data Mining </vt:lpstr>
      <vt:lpstr>Data Structures for Clustering</vt:lpstr>
      <vt:lpstr>Major Clustering Approaches</vt:lpstr>
      <vt:lpstr>Representative-Based Clustering</vt:lpstr>
      <vt:lpstr>Representative-Based Clustering … (Continued)</vt:lpstr>
      <vt:lpstr>Representative-Based Clustering … (continued)</vt:lpstr>
      <vt:lpstr>Partitioning Algorithms: Basic Concept</vt:lpstr>
      <vt:lpstr>The K-Means Clustering Method </vt:lpstr>
      <vt:lpstr>The K-Means Clustering Method </vt:lpstr>
      <vt:lpstr>More on K-means</vt:lpstr>
      <vt:lpstr>Example: Empty Clusters </vt:lpstr>
      <vt:lpstr>Comments on K-Means</vt:lpstr>
      <vt:lpstr>Convex Shape Cluster</vt:lpstr>
      <vt:lpstr>Voronoi Diagram for a  Representative-based Clustering</vt:lpstr>
      <vt:lpstr>Pseudo Code PAM Algorithm</vt:lpstr>
      <vt:lpstr>PAM’s Fitness Function</vt:lpstr>
      <vt:lpstr>Example PAM</vt:lpstr>
      <vt:lpstr>PAM’s Complexity </vt:lpstr>
      <vt:lpstr>Covariance and Correlation </vt:lpstr>
      <vt:lpstr>Correlation and Covariance Matrix</vt:lpstr>
    </vt:vector>
  </TitlesOfParts>
  <Company>S.F.U.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Christoph Eick</cp:lastModifiedBy>
  <cp:revision>400</cp:revision>
  <cp:lastPrinted>1999-09-10T20:38:56Z</cp:lastPrinted>
  <dcterms:created xsi:type="dcterms:W3CDTF">1998-06-19T04:38:52Z</dcterms:created>
  <dcterms:modified xsi:type="dcterms:W3CDTF">2018-09-17T14:08:05Z</dcterms:modified>
</cp:coreProperties>
</file>