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660" r:id="rId2"/>
    <p:sldId id="612" r:id="rId3"/>
    <p:sldId id="658" r:id="rId4"/>
    <p:sldId id="659" r:id="rId5"/>
    <p:sldId id="645" r:id="rId6"/>
    <p:sldId id="656" r:id="rId7"/>
    <p:sldId id="663" r:id="rId8"/>
    <p:sldId id="613" r:id="rId9"/>
    <p:sldId id="614" r:id="rId10"/>
    <p:sldId id="615" r:id="rId11"/>
    <p:sldId id="616" r:id="rId12"/>
    <p:sldId id="617" r:id="rId13"/>
    <p:sldId id="652" r:id="rId14"/>
    <p:sldId id="646" r:id="rId15"/>
    <p:sldId id="647" r:id="rId16"/>
    <p:sldId id="648" r:id="rId17"/>
    <p:sldId id="649" r:id="rId18"/>
    <p:sldId id="661" r:id="rId19"/>
    <p:sldId id="662" r:id="rId20"/>
    <p:sldId id="651" r:id="rId21"/>
    <p:sldId id="650" r:id="rId22"/>
    <p:sldId id="654" r:id="rId23"/>
    <p:sldId id="657" r:id="rId24"/>
    <p:sldId id="653" r:id="rId25"/>
    <p:sldId id="618" r:id="rId26"/>
  </p:sldIdLst>
  <p:sldSz cx="9144000" cy="6858000" type="screen4x3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8487"/>
    <a:srgbClr val="1C5A61"/>
    <a:srgbClr val="0C6D9C"/>
    <a:srgbClr val="FF0000"/>
    <a:srgbClr val="CC3300"/>
    <a:srgbClr val="F5F5F5"/>
    <a:srgbClr val="F4F4F4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8853" autoAdjust="0"/>
    <p:restoredTop sz="97778" autoAdjust="0"/>
  </p:normalViewPr>
  <p:slideViewPr>
    <p:cSldViewPr>
      <p:cViewPr varScale="1">
        <p:scale>
          <a:sx n="85" d="100"/>
          <a:sy n="85" d="100"/>
        </p:scale>
        <p:origin x="1757" y="48"/>
      </p:cViewPr>
      <p:guideLst>
        <p:guide orient="horz" pos="2160"/>
        <p:guide pos="273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840" y="-66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1.xml"/><Relationship Id="rId3" Type="http://schemas.openxmlformats.org/officeDocument/2006/relationships/slide" Target="slides/slide5.xml"/><Relationship Id="rId7" Type="http://schemas.openxmlformats.org/officeDocument/2006/relationships/slide" Target="slides/slide10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8.xml"/><Relationship Id="rId11" Type="http://schemas.openxmlformats.org/officeDocument/2006/relationships/slide" Target="slides/slide25.xml"/><Relationship Id="rId5" Type="http://schemas.openxmlformats.org/officeDocument/2006/relationships/slide" Target="slides/slide7.xml"/><Relationship Id="rId10" Type="http://schemas.openxmlformats.org/officeDocument/2006/relationships/slide" Target="slides/slide13.xml"/><Relationship Id="rId4" Type="http://schemas.openxmlformats.org/officeDocument/2006/relationships/slide" Target="slides/slide6.xml"/><Relationship Id="rId9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9931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591" y="4416098"/>
            <a:ext cx="5143698" cy="41809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811" tIns="48408" rIns="96811" bIns="48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4850"/>
            <a:ext cx="4629150" cy="3471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407737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54385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4263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9355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49236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3878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286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24238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47977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9569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2362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5078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 Third Level</a:t>
            </a:r>
          </a:p>
        </p:txBody>
      </p:sp>
      <p:grpSp>
        <p:nvGrpSpPr>
          <p:cNvPr id="1028" name="Group 16"/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1030" name="Rectangle 17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" name="Rectangle 18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9" name="Rectangle 24"/>
          <p:cNvSpPr>
            <a:spLocks noChangeArrowheads="1"/>
          </p:cNvSpPr>
          <p:nvPr/>
        </p:nvSpPr>
        <p:spPr bwMode="auto">
          <a:xfrm>
            <a:off x="304800" y="6630565"/>
            <a:ext cx="8364538" cy="227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/>
          <a:p>
            <a:pPr>
              <a:lnSpc>
                <a:spcPts val="2000"/>
              </a:lnSpc>
            </a:pPr>
            <a:r>
              <a:rPr lang="en-US" sz="1200" b="0" dirty="0"/>
              <a:t>Ch. Eick: Introduction to Density-based </a:t>
            </a:r>
            <a:r>
              <a:rPr lang="en-US" sz="1200" b="0"/>
              <a:t>Clustering Centering on DBSCAN</a:t>
            </a:r>
            <a:endParaRPr lang="en-US" sz="1200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Monotype Sort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pitchFamily="34" charset="0"/>
        <a:buChar char="–"/>
        <a:defRPr sz="24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side-r.org/node/59838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#_ftnref1"/><Relationship Id="rId2" Type="http://schemas.openxmlformats.org/officeDocument/2006/relationships/hyperlink" Target="#_ftn1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cs.uh.edu/~ceick/DM/DENCLUE.pdf" TargetMode="External"/><Relationship Id="rId2" Type="http://schemas.openxmlformats.org/officeDocument/2006/relationships/hyperlink" Target="http://www2.cs.uh.edu/~ceick/DM/Denclue2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tatistics" TargetMode="External"/><Relationship Id="rId7" Type="http://schemas.openxmlformats.org/officeDocument/2006/relationships/hyperlink" Target="https://en.wikipedia.org/wiki/Kernel_density_estimation" TargetMode="External"/><Relationship Id="rId2" Type="http://schemas.openxmlformats.org/officeDocument/2006/relationships/hyperlink" Target="https://en.wikipedia.org/wiki/Probabilit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Probability_density_function" TargetMode="External"/><Relationship Id="rId5" Type="http://schemas.openxmlformats.org/officeDocument/2006/relationships/hyperlink" Target="https://en.wikipedia.org/wiki/Data" TargetMode="External"/><Relationship Id="rId4" Type="http://schemas.openxmlformats.org/officeDocument/2006/relationships/hyperlink" Target="https://en.wikipedia.org/wiki/Estimat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cs.uh.edu/~ceick/7363/Papers/dbscan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cs.uh.edu/~ceick/7363/Papers/dbscan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601436"/>
            <a:ext cx="8280400" cy="533400"/>
          </a:xfrm>
        </p:spPr>
        <p:txBody>
          <a:bodyPr/>
          <a:lstStyle/>
          <a:p>
            <a:r>
              <a:rPr lang="en-US" sz="2400" dirty="0"/>
              <a:t>Density Based Clustering Centering on DBSCAN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181600"/>
          </a:xfrm>
        </p:spPr>
        <p:txBody>
          <a:bodyPr/>
          <a:lstStyle/>
          <a:p>
            <a:pPr marL="533400" indent="-533400">
              <a:buFont typeface="Monotype Sorts" pitchFamily="2" charset="2"/>
              <a:buAutoNum type="arabicPeriod"/>
            </a:pPr>
            <a:r>
              <a:rPr lang="en-US" dirty="0"/>
              <a:t>Density-based Clustering </a:t>
            </a:r>
          </a:p>
          <a:p>
            <a:pPr marL="533400" indent="-533400">
              <a:buFont typeface="Monotype Sorts" pitchFamily="2" charset="2"/>
              <a:buAutoNum type="arabicPeriod"/>
            </a:pPr>
            <a:r>
              <a:rPr lang="en-US" dirty="0"/>
              <a:t>DBSCAN</a:t>
            </a:r>
          </a:p>
          <a:p>
            <a:pPr marL="533400" indent="-533400">
              <a:buFont typeface="Monotype Sorts" pitchFamily="2" charset="2"/>
              <a:buAutoNum type="arabicPeriod"/>
            </a:pPr>
            <a:r>
              <a:rPr lang="en-US" dirty="0"/>
              <a:t>Other Density-based Clustering Algorithms </a:t>
            </a:r>
            <a:r>
              <a:rPr lang="en-US" dirty="0">
                <a:solidFill>
                  <a:srgbClr val="C00000"/>
                </a:solidFill>
                <a:latin typeface="Angsana New" panose="020B0502040204020203" pitchFamily="18" charset="-34"/>
                <a:cs typeface="Angsana New" panose="020B0502040204020203" pitchFamily="18" charset="-34"/>
              </a:rPr>
              <a:t>maybe near the end of the semester, if time left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295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sz="2800"/>
              <a:t>DBSCAN: Core, Border and Noise Points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4872038" cy="365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990600" y="5029200"/>
            <a:ext cx="251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Original Points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257800" y="5105400"/>
            <a:ext cx="251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Point types: </a:t>
            </a:r>
            <a:r>
              <a:rPr lang="en-US" sz="1800">
                <a:solidFill>
                  <a:schemeClr val="hlink"/>
                </a:solidFill>
              </a:rPr>
              <a:t>core</a:t>
            </a:r>
            <a:r>
              <a:rPr lang="en-US" sz="1800"/>
              <a:t>, </a:t>
            </a:r>
            <a:r>
              <a:rPr lang="en-US" sz="1800">
                <a:solidFill>
                  <a:srgbClr val="003399"/>
                </a:solidFill>
              </a:rPr>
              <a:t>border</a:t>
            </a:r>
            <a:r>
              <a:rPr lang="en-US" sz="1800"/>
              <a:t> and </a:t>
            </a:r>
            <a:r>
              <a:rPr lang="en-US" sz="1800">
                <a:solidFill>
                  <a:srgbClr val="FF0000"/>
                </a:solidFill>
              </a:rPr>
              <a:t>noise</a:t>
            </a:r>
          </a:p>
        </p:txBody>
      </p:sp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447800"/>
            <a:ext cx="4872038" cy="365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743200" y="5943600"/>
            <a:ext cx="327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Eps = 10, MinPts = 4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sz="2800"/>
              <a:t>When DBSCAN Works Well</a:t>
            </a:r>
          </a:p>
        </p:txBody>
      </p:sp>
      <p:pic>
        <p:nvPicPr>
          <p:cNvPr id="22531" name="Picture 20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81088"/>
            <a:ext cx="4872038" cy="365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Text Box 2052"/>
          <p:cNvSpPr txBox="1">
            <a:spLocks noChangeArrowheads="1"/>
          </p:cNvSpPr>
          <p:nvPr/>
        </p:nvSpPr>
        <p:spPr bwMode="auto">
          <a:xfrm>
            <a:off x="990600" y="4433888"/>
            <a:ext cx="2514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Original Points</a:t>
            </a:r>
          </a:p>
        </p:txBody>
      </p:sp>
      <p:grpSp>
        <p:nvGrpSpPr>
          <p:cNvPr id="2" name="Group 2053"/>
          <p:cNvGrpSpPr>
            <a:grpSpLocks/>
          </p:cNvGrpSpPr>
          <p:nvPr/>
        </p:nvGrpSpPr>
        <p:grpSpPr bwMode="auto">
          <a:xfrm>
            <a:off x="4271963" y="1004888"/>
            <a:ext cx="4872037" cy="3871912"/>
            <a:chOff x="2691" y="633"/>
            <a:chExt cx="3069" cy="2439"/>
          </a:xfrm>
        </p:grpSpPr>
        <p:pic>
          <p:nvPicPr>
            <p:cNvPr id="22535" name="Picture 205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1" y="633"/>
              <a:ext cx="3069" cy="2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6" name="Text Box 2055"/>
            <p:cNvSpPr txBox="1">
              <a:spLocks noChangeArrowheads="1"/>
            </p:cNvSpPr>
            <p:nvPr/>
          </p:nvSpPr>
          <p:spPr bwMode="auto">
            <a:xfrm>
              <a:off x="3312" y="2841"/>
              <a:ext cx="15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Clusters</a:t>
              </a:r>
            </a:p>
          </p:txBody>
        </p:sp>
      </p:grpSp>
      <p:sp>
        <p:nvSpPr>
          <p:cNvPr id="1653768" name="Text Box 2056"/>
          <p:cNvSpPr txBox="1">
            <a:spLocks noChangeArrowheads="1"/>
          </p:cNvSpPr>
          <p:nvPr/>
        </p:nvSpPr>
        <p:spPr bwMode="auto">
          <a:xfrm>
            <a:off x="609600" y="5392738"/>
            <a:ext cx="6629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sz="1800" dirty="0"/>
              <a:t> Resistant to Noise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 dirty="0"/>
              <a:t> Supports Outliers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 dirty="0"/>
              <a:t> Can handle clusters of different shapes and sizes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3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376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sz="2800"/>
              <a:t>When DBSCAN Does NOT Work Well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066800" y="3886200"/>
            <a:ext cx="251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Original Points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048000" y="22288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3557" name="Picture 5" descr="fish_clust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30480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630613" y="27892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23559" name="Object 2"/>
          <p:cNvGraphicFramePr>
            <a:graphicFrameLocks noChangeAspect="1"/>
          </p:cNvGraphicFramePr>
          <p:nvPr/>
        </p:nvGraphicFramePr>
        <p:xfrm>
          <a:off x="4648200" y="1066800"/>
          <a:ext cx="3363913" cy="228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4686706" imgH="3177815" progId="MSPhotoEd.3">
                  <p:embed/>
                </p:oleObj>
              </mc:Choice>
              <mc:Fallback>
                <p:oleObj r:id="rId3" imgW="4686706" imgH="3177815" progId="MSPhotoEd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066800"/>
                        <a:ext cx="3363913" cy="228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4800600" y="3352800"/>
            <a:ext cx="2514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 b="0">
                <a:latin typeface="Times New Roman" pitchFamily="18" charset="0"/>
                <a:cs typeface="Times New Roman" pitchFamily="18" charset="0"/>
              </a:rPr>
              <a:t>(MinPts=4, Eps=9.75).</a:t>
            </a:r>
            <a:r>
              <a:rPr lang="en-US" sz="900" b="0">
                <a:latin typeface="Times New Roman" pitchFamily="18" charset="0"/>
              </a:rPr>
              <a:t> </a:t>
            </a:r>
            <a:endParaRPr lang="en-US" sz="2400" b="0">
              <a:latin typeface="Times New Roman" pitchFamily="18" charset="0"/>
            </a:endParaRP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630613" y="27892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23562" name="Object 3"/>
          <p:cNvGraphicFramePr>
            <a:graphicFrameLocks noChangeAspect="1"/>
          </p:cNvGraphicFramePr>
          <p:nvPr/>
        </p:nvGraphicFramePr>
        <p:xfrm>
          <a:off x="4724400" y="3733800"/>
          <a:ext cx="3363913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4686706" imgH="3177815" progId="MSPhotoEd.3">
                  <p:embed/>
                </p:oleObj>
              </mc:Choice>
              <mc:Fallback>
                <p:oleObj r:id="rId5" imgW="4686706" imgH="3177815" progId="MSPhotoEd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733800"/>
                        <a:ext cx="3363913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724400" y="6019800"/>
            <a:ext cx="2514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 b="0">
                <a:latin typeface="Times New Roman" pitchFamily="18" charset="0"/>
                <a:cs typeface="Times New Roman" pitchFamily="18" charset="0"/>
              </a:rPr>
              <a:t> (MinPts=4, Eps=9.12)</a:t>
            </a:r>
          </a:p>
        </p:txBody>
      </p:sp>
      <p:sp>
        <p:nvSpPr>
          <p:cNvPr id="1654796" name="Text Box 12"/>
          <p:cNvSpPr txBox="1">
            <a:spLocks noChangeArrowheads="1"/>
          </p:cNvSpPr>
          <p:nvPr/>
        </p:nvSpPr>
        <p:spPr bwMode="auto">
          <a:xfrm>
            <a:off x="609600" y="5392738"/>
            <a:ext cx="35052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sz="1800"/>
              <a:t> Varying densities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/>
              <a:t> High-dimensional data</a:t>
            </a:r>
          </a:p>
        </p:txBody>
      </p:sp>
      <p:sp>
        <p:nvSpPr>
          <p:cNvPr id="23565" name="TextBox 12"/>
          <p:cNvSpPr txBox="1">
            <a:spLocks noChangeArrowheads="1"/>
          </p:cNvSpPr>
          <p:nvPr/>
        </p:nvSpPr>
        <p:spPr bwMode="auto">
          <a:xfrm>
            <a:off x="762000" y="4953000"/>
            <a:ext cx="1762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800"/>
              <a:t>Problems with</a:t>
            </a:r>
          </a:p>
        </p:txBody>
      </p:sp>
      <p:cxnSp>
        <p:nvCxnSpPr>
          <p:cNvPr id="23566" name="Straight Arrow Connector 14"/>
          <p:cNvCxnSpPr>
            <a:cxnSpLocks noChangeShapeType="1"/>
          </p:cNvCxnSpPr>
          <p:nvPr/>
        </p:nvCxnSpPr>
        <p:spPr bwMode="auto">
          <a:xfrm rot="5400000" flipH="1" flipV="1">
            <a:off x="1943100" y="2857500"/>
            <a:ext cx="3429000" cy="19812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7" name="Straight Arrow Connector 16"/>
          <p:cNvCxnSpPr>
            <a:cxnSpLocks noChangeShapeType="1"/>
          </p:cNvCxnSpPr>
          <p:nvPr/>
        </p:nvCxnSpPr>
        <p:spPr bwMode="auto">
          <a:xfrm>
            <a:off x="2667000" y="5562600"/>
            <a:ext cx="2057400" cy="15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4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479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sz="2800" dirty="0"/>
              <a:t>DBSCAN in 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9763" y="1143000"/>
            <a:ext cx="8001000" cy="5181600"/>
          </a:xfrm>
          <a:noFill/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dbscan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(iris[3:4], 0.15, 3,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showplot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=1)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dbscan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Pts=150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MinPts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=3 eps=0.15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0  1  2 3  4 5 6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border 20  2  5 0  3 2 1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seed    0 46 54 3  9 1 4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total  20 48 59 3 12 3 5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sz="2400" dirty="0" err="1"/>
              <a:t>dbscan.r</a:t>
            </a:r>
            <a:r>
              <a:rPr lang="en-US" sz="2400" dirty="0"/>
              <a:t>  (demo) 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hlinkClick r:id="rId2"/>
              </a:rPr>
              <a:t>http://www.inside-r.org/node/59838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1034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0450" y="6477000"/>
            <a:ext cx="463550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5EC5212-B4F9-4D03-A1A6-F7AAA4A9915C}" type="slidenum">
              <a:rPr lang="en-US" sz="1200" smtClean="0"/>
              <a:pPr eaLnBrk="1" hangingPunct="1"/>
              <a:t>14</a:t>
            </a:fld>
            <a:endParaRPr lang="en-US" sz="1200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82638" y="228600"/>
            <a:ext cx="8458200" cy="533400"/>
          </a:xfrm>
        </p:spPr>
        <p:txBody>
          <a:bodyPr/>
          <a:lstStyle/>
          <a:p>
            <a:pPr eaLnBrk="1" hangingPunct="1"/>
            <a:r>
              <a:rPr lang="en-US" altLang="zh-CN" dirty="0">
                <a:ea typeface="SimSun" charset="-122"/>
              </a:rPr>
              <a:t>DBSCAN</a:t>
            </a:r>
            <a:r>
              <a:rPr lang="en-US" altLang="zh-CN" dirty="0">
                <a:latin typeface="Lucida Bright"/>
                <a:ea typeface="SimSun" charset="-122"/>
              </a:rPr>
              <a:t>—A Second Introduction</a:t>
            </a:r>
            <a:endParaRPr lang="en-US" altLang="zh-CN" dirty="0">
              <a:ea typeface="SimSun" charset="-122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5344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dirty="0">
                <a:ea typeface="SimSun" charset="-122"/>
              </a:rPr>
              <a:t>Two parameters</a:t>
            </a:r>
            <a:r>
              <a:rPr lang="en-US" altLang="zh-CN" sz="2400" b="1" i="1" dirty="0">
                <a:ea typeface="SimSun" charset="-122"/>
              </a:rPr>
              <a:t>: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 i="1" dirty="0" err="1">
                <a:ea typeface="SimSun" charset="-122"/>
              </a:rPr>
              <a:t>Eps</a:t>
            </a:r>
            <a:r>
              <a:rPr lang="en-US" altLang="zh-CN" sz="2400" dirty="0">
                <a:ea typeface="SimSun" charset="-122"/>
              </a:rPr>
              <a:t>: Maximum radius of the </a:t>
            </a:r>
            <a:r>
              <a:rPr lang="en-US" altLang="zh-CN" sz="2400" dirty="0" err="1">
                <a:ea typeface="SimSun" charset="-122"/>
              </a:rPr>
              <a:t>neighbourhood</a:t>
            </a:r>
            <a:endParaRPr lang="en-US" altLang="zh-CN" sz="2400" dirty="0">
              <a:ea typeface="SimSun" charset="-122"/>
            </a:endParaRP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 i="1" dirty="0" err="1">
                <a:ea typeface="SimSun" charset="-122"/>
              </a:rPr>
              <a:t>MinPts</a:t>
            </a:r>
            <a:r>
              <a:rPr lang="en-US" altLang="zh-CN" sz="2400" dirty="0">
                <a:ea typeface="SimSun" charset="-122"/>
              </a:rPr>
              <a:t>: Minimum number of points in an </a:t>
            </a:r>
            <a:r>
              <a:rPr lang="en-US" altLang="zh-CN" sz="2400" dirty="0" err="1">
                <a:ea typeface="SimSun" charset="-122"/>
              </a:rPr>
              <a:t>Eps-neighbourhood</a:t>
            </a:r>
            <a:r>
              <a:rPr lang="en-US" altLang="zh-CN" sz="2400" dirty="0">
                <a:ea typeface="SimSun" charset="-122"/>
              </a:rPr>
              <a:t> of that point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 i="1" dirty="0" err="1">
                <a:ea typeface="SimSun" charset="-122"/>
              </a:rPr>
              <a:t>N</a:t>
            </a:r>
            <a:r>
              <a:rPr lang="en-US" altLang="zh-CN" sz="2400" b="1" i="1" baseline="-25000" dirty="0" err="1">
                <a:ea typeface="SimSun" charset="-122"/>
              </a:rPr>
              <a:t>Eps</a:t>
            </a:r>
            <a:r>
              <a:rPr lang="en-US" altLang="zh-CN" sz="2400" b="1" i="1" dirty="0">
                <a:ea typeface="SimSun" charset="-122"/>
              </a:rPr>
              <a:t>(p)</a:t>
            </a:r>
            <a:r>
              <a:rPr lang="en-US" altLang="zh-CN" sz="2400" dirty="0">
                <a:ea typeface="SimSun" charset="-122"/>
              </a:rPr>
              <a:t>:	</a:t>
            </a:r>
            <a:r>
              <a:rPr lang="en-US" altLang="zh-CN" sz="2400" b="1" i="1" dirty="0">
                <a:ea typeface="SimSun" charset="-122"/>
              </a:rPr>
              <a:t>{q belongs to D | </a:t>
            </a:r>
            <a:r>
              <a:rPr lang="en-US" altLang="zh-CN" sz="2400" b="1" i="1" dirty="0" err="1">
                <a:ea typeface="SimSun" charset="-122"/>
              </a:rPr>
              <a:t>dist</a:t>
            </a:r>
            <a:r>
              <a:rPr lang="en-US" altLang="zh-CN" sz="2400" b="1" i="1" dirty="0">
                <a:ea typeface="SimSun" charset="-122"/>
              </a:rPr>
              <a:t>(</a:t>
            </a:r>
            <a:r>
              <a:rPr lang="en-US" altLang="zh-CN" sz="2400" b="1" i="1" dirty="0" err="1">
                <a:ea typeface="SimSun" charset="-122"/>
              </a:rPr>
              <a:t>p,q</a:t>
            </a:r>
            <a:r>
              <a:rPr lang="en-US" altLang="zh-CN" sz="2400" b="1" i="1" dirty="0">
                <a:ea typeface="SimSun" charset="-122"/>
              </a:rPr>
              <a:t>) &lt;= </a:t>
            </a:r>
            <a:r>
              <a:rPr lang="en-US" altLang="zh-CN" sz="2400" b="1" i="1" dirty="0" err="1">
                <a:ea typeface="SimSun" charset="-122"/>
              </a:rPr>
              <a:t>Eps</a:t>
            </a:r>
            <a:r>
              <a:rPr lang="en-US" altLang="zh-CN" sz="2400" b="1" i="1" dirty="0">
                <a:ea typeface="SimSun" charset="-122"/>
              </a:rPr>
              <a:t>}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dirty="0">
                <a:ea typeface="SimSun" charset="-122"/>
              </a:rPr>
              <a:t>Directly density-reachable</a:t>
            </a:r>
            <a:r>
              <a:rPr lang="en-US" altLang="zh-CN" sz="2400" b="1" dirty="0">
                <a:ea typeface="SimSun" charset="-122"/>
              </a:rPr>
              <a:t>: </a:t>
            </a:r>
            <a:r>
              <a:rPr lang="en-US" altLang="zh-CN" sz="2400" dirty="0">
                <a:ea typeface="SimSun" charset="-122"/>
              </a:rPr>
              <a:t>A point </a:t>
            </a:r>
            <a:r>
              <a:rPr lang="en-US" altLang="zh-CN" sz="2400" b="1" i="1" dirty="0">
                <a:ea typeface="SimSun" charset="-122"/>
              </a:rPr>
              <a:t>p</a:t>
            </a:r>
            <a:r>
              <a:rPr lang="en-US" altLang="zh-CN" sz="2400" dirty="0">
                <a:ea typeface="SimSun" charset="-122"/>
              </a:rPr>
              <a:t> is directly density-reachable from a point </a:t>
            </a:r>
            <a:r>
              <a:rPr lang="en-US" altLang="zh-CN" sz="2400" b="1" i="1" dirty="0">
                <a:ea typeface="SimSun" charset="-122"/>
              </a:rPr>
              <a:t>q</a:t>
            </a:r>
            <a:r>
              <a:rPr lang="en-US" altLang="zh-CN" sz="2400" dirty="0">
                <a:ea typeface="SimSun" charset="-122"/>
              </a:rPr>
              <a:t> </a:t>
            </a:r>
            <a:r>
              <a:rPr lang="en-US" altLang="zh-CN" sz="2400" dirty="0" err="1">
                <a:ea typeface="SimSun" charset="-122"/>
              </a:rPr>
              <a:t>wrt</a:t>
            </a:r>
            <a:r>
              <a:rPr lang="en-US" altLang="zh-CN" sz="2400" dirty="0">
                <a:ea typeface="SimSun" charset="-122"/>
              </a:rPr>
              <a:t>. </a:t>
            </a:r>
            <a:r>
              <a:rPr lang="en-US" altLang="zh-CN" sz="2400" b="1" i="1" dirty="0" err="1">
                <a:ea typeface="SimSun" charset="-122"/>
              </a:rPr>
              <a:t>Eps</a:t>
            </a:r>
            <a:r>
              <a:rPr lang="en-US" altLang="zh-CN" sz="2400" dirty="0">
                <a:ea typeface="SimSun" charset="-122"/>
              </a:rPr>
              <a:t>, </a:t>
            </a:r>
            <a:r>
              <a:rPr lang="en-US" altLang="zh-CN" sz="2400" b="1" i="1" dirty="0" err="1">
                <a:ea typeface="SimSun" charset="-122"/>
              </a:rPr>
              <a:t>MinPts</a:t>
            </a:r>
            <a:r>
              <a:rPr lang="en-US" altLang="zh-CN" sz="2400" dirty="0">
                <a:ea typeface="SimSun" charset="-122"/>
              </a:rPr>
              <a:t> if 	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dirty="0">
                <a:ea typeface="SimSun" charset="-122"/>
              </a:rPr>
              <a:t>1) </a:t>
            </a:r>
            <a:r>
              <a:rPr lang="en-US" altLang="zh-CN" sz="2400" b="1" i="1" dirty="0">
                <a:ea typeface="SimSun" charset="-122"/>
              </a:rPr>
              <a:t>p</a:t>
            </a:r>
            <a:r>
              <a:rPr lang="en-US" altLang="zh-CN" sz="2400" dirty="0">
                <a:ea typeface="SimSun" charset="-122"/>
              </a:rPr>
              <a:t> belongs to </a:t>
            </a:r>
            <a:r>
              <a:rPr lang="en-US" altLang="zh-CN" sz="2400" b="1" i="1" dirty="0" err="1">
                <a:ea typeface="SimSun" charset="-122"/>
              </a:rPr>
              <a:t>N</a:t>
            </a:r>
            <a:r>
              <a:rPr lang="en-US" altLang="zh-CN" sz="2400" b="1" i="1" baseline="-25000" dirty="0" err="1">
                <a:ea typeface="SimSun" charset="-122"/>
              </a:rPr>
              <a:t>Eps</a:t>
            </a:r>
            <a:r>
              <a:rPr lang="en-US" altLang="zh-CN" sz="2400" b="1" i="1" dirty="0">
                <a:ea typeface="SimSun" charset="-122"/>
              </a:rPr>
              <a:t>(q)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dirty="0">
                <a:ea typeface="SimSun" charset="-122"/>
              </a:rPr>
              <a:t>2) core point condition: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2400" dirty="0">
                <a:ea typeface="SimSun" charset="-122"/>
              </a:rPr>
              <a:t>              </a:t>
            </a:r>
            <a:r>
              <a:rPr lang="en-US" altLang="zh-CN" sz="2400" b="1" dirty="0">
                <a:ea typeface="SimSun" charset="-122"/>
              </a:rPr>
              <a:t>|</a:t>
            </a:r>
            <a:r>
              <a:rPr lang="en-US" altLang="zh-CN" sz="2400" b="1" i="1" dirty="0" err="1">
                <a:ea typeface="SimSun" charset="-122"/>
              </a:rPr>
              <a:t>N</a:t>
            </a:r>
            <a:r>
              <a:rPr lang="en-US" altLang="zh-CN" sz="2400" b="1" i="1" baseline="-25000" dirty="0" err="1">
                <a:ea typeface="SimSun" charset="-122"/>
              </a:rPr>
              <a:t>Eps</a:t>
            </a:r>
            <a:r>
              <a:rPr lang="en-US" altLang="zh-CN" sz="2400" b="1" i="1" dirty="0">
                <a:ea typeface="SimSun" charset="-122"/>
              </a:rPr>
              <a:t> (q)</a:t>
            </a:r>
            <a:r>
              <a:rPr lang="en-US" altLang="zh-CN" sz="2400" b="1" dirty="0">
                <a:ea typeface="SimSun" charset="-122"/>
              </a:rPr>
              <a:t>|</a:t>
            </a:r>
            <a:r>
              <a:rPr lang="en-US" altLang="zh-CN" sz="2400" dirty="0">
                <a:ea typeface="SimSun" charset="-122"/>
              </a:rPr>
              <a:t> &gt;= </a:t>
            </a:r>
            <a:r>
              <a:rPr lang="en-US" altLang="zh-CN" sz="2400" b="1" i="1" dirty="0" err="1">
                <a:ea typeface="SimSun" charset="-122"/>
              </a:rPr>
              <a:t>MinPts</a:t>
            </a:r>
            <a:r>
              <a:rPr lang="en-US" altLang="zh-CN" sz="2400" dirty="0">
                <a:ea typeface="SimSun" charset="-122"/>
              </a:rPr>
              <a:t> </a:t>
            </a:r>
            <a:endParaRPr lang="en-US" altLang="zh-CN" sz="2400" b="1" i="1" dirty="0">
              <a:ea typeface="SimSun" charset="-122"/>
            </a:endParaRPr>
          </a:p>
        </p:txBody>
      </p:sp>
      <p:grpSp>
        <p:nvGrpSpPr>
          <p:cNvPr id="9221" name="Group 4"/>
          <p:cNvGrpSpPr>
            <a:grpSpLocks/>
          </p:cNvGrpSpPr>
          <p:nvPr/>
        </p:nvGrpSpPr>
        <p:grpSpPr bwMode="auto">
          <a:xfrm>
            <a:off x="4800600" y="4800600"/>
            <a:ext cx="3879850" cy="1663700"/>
            <a:chOff x="3316" y="2788"/>
            <a:chExt cx="2444" cy="1048"/>
          </a:xfrm>
        </p:grpSpPr>
        <p:grpSp>
          <p:nvGrpSpPr>
            <p:cNvPr id="9222" name="Group 5"/>
            <p:cNvGrpSpPr>
              <a:grpSpLocks/>
            </p:cNvGrpSpPr>
            <p:nvPr/>
          </p:nvGrpSpPr>
          <p:grpSpPr bwMode="auto">
            <a:xfrm>
              <a:off x="3316" y="2788"/>
              <a:ext cx="1048" cy="1048"/>
              <a:chOff x="3316" y="2788"/>
              <a:chExt cx="1048" cy="1048"/>
            </a:xfrm>
          </p:grpSpPr>
          <p:sp>
            <p:nvSpPr>
              <p:cNvPr id="9224" name="Oval 6"/>
              <p:cNvSpPr>
                <a:spLocks noChangeArrowheads="1"/>
              </p:cNvSpPr>
              <p:nvPr/>
            </p:nvSpPr>
            <p:spPr bwMode="auto">
              <a:xfrm>
                <a:off x="3386" y="3281"/>
                <a:ext cx="63" cy="62"/>
              </a:xfrm>
              <a:prstGeom prst="ellipse">
                <a:avLst/>
              </a:prstGeom>
              <a:solidFill>
                <a:srgbClr val="CC33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5" name="Oval 7"/>
              <p:cNvSpPr>
                <a:spLocks noChangeArrowheads="1"/>
              </p:cNvSpPr>
              <p:nvPr/>
            </p:nvSpPr>
            <p:spPr bwMode="auto">
              <a:xfrm>
                <a:off x="3598" y="3351"/>
                <a:ext cx="62" cy="63"/>
              </a:xfrm>
              <a:prstGeom prst="ellipse">
                <a:avLst/>
              </a:prstGeom>
              <a:solidFill>
                <a:srgbClr val="CC33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6" name="Oval 8"/>
              <p:cNvSpPr>
                <a:spLocks noChangeArrowheads="1"/>
              </p:cNvSpPr>
              <p:nvPr/>
            </p:nvSpPr>
            <p:spPr bwMode="auto">
              <a:xfrm>
                <a:off x="3598" y="3140"/>
                <a:ext cx="62" cy="62"/>
              </a:xfrm>
              <a:prstGeom prst="ellipse">
                <a:avLst/>
              </a:prstGeom>
              <a:solidFill>
                <a:srgbClr val="CC33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7" name="Oval 9"/>
              <p:cNvSpPr>
                <a:spLocks noChangeArrowheads="1"/>
              </p:cNvSpPr>
              <p:nvPr/>
            </p:nvSpPr>
            <p:spPr bwMode="auto">
              <a:xfrm>
                <a:off x="3316" y="3562"/>
                <a:ext cx="62" cy="63"/>
              </a:xfrm>
              <a:prstGeom prst="ellipse">
                <a:avLst/>
              </a:prstGeom>
              <a:solidFill>
                <a:srgbClr val="CC33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8" name="Oval 10"/>
              <p:cNvSpPr>
                <a:spLocks noChangeArrowheads="1"/>
              </p:cNvSpPr>
              <p:nvPr/>
            </p:nvSpPr>
            <p:spPr bwMode="auto">
              <a:xfrm>
                <a:off x="3457" y="3422"/>
                <a:ext cx="62" cy="62"/>
              </a:xfrm>
              <a:prstGeom prst="ellipse">
                <a:avLst/>
              </a:prstGeom>
              <a:solidFill>
                <a:srgbClr val="CC33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9" name="Oval 11"/>
              <p:cNvSpPr>
                <a:spLocks noChangeArrowheads="1"/>
              </p:cNvSpPr>
              <p:nvPr/>
            </p:nvSpPr>
            <p:spPr bwMode="auto">
              <a:xfrm>
                <a:off x="3457" y="3562"/>
                <a:ext cx="62" cy="63"/>
              </a:xfrm>
              <a:prstGeom prst="ellipse">
                <a:avLst/>
              </a:prstGeom>
              <a:solidFill>
                <a:srgbClr val="CC33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0" name="Oval 12"/>
              <p:cNvSpPr>
                <a:spLocks noChangeArrowheads="1"/>
              </p:cNvSpPr>
              <p:nvPr/>
            </p:nvSpPr>
            <p:spPr bwMode="auto">
              <a:xfrm>
                <a:off x="3668" y="3633"/>
                <a:ext cx="62" cy="62"/>
              </a:xfrm>
              <a:prstGeom prst="ellipse">
                <a:avLst/>
              </a:prstGeom>
              <a:solidFill>
                <a:srgbClr val="CC33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1" name="Oval 13"/>
              <p:cNvSpPr>
                <a:spLocks noChangeArrowheads="1"/>
              </p:cNvSpPr>
              <p:nvPr/>
            </p:nvSpPr>
            <p:spPr bwMode="auto">
              <a:xfrm>
                <a:off x="3668" y="2788"/>
                <a:ext cx="696" cy="69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2" name="Oval 14"/>
              <p:cNvSpPr>
                <a:spLocks noChangeArrowheads="1"/>
              </p:cNvSpPr>
              <p:nvPr/>
            </p:nvSpPr>
            <p:spPr bwMode="auto">
              <a:xfrm>
                <a:off x="3668" y="2999"/>
                <a:ext cx="62" cy="63"/>
              </a:xfrm>
              <a:prstGeom prst="ellipse">
                <a:avLst/>
              </a:prstGeom>
              <a:solidFill>
                <a:srgbClr val="CC33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3" name="Oval 15"/>
              <p:cNvSpPr>
                <a:spLocks noChangeArrowheads="1"/>
              </p:cNvSpPr>
              <p:nvPr/>
            </p:nvSpPr>
            <p:spPr bwMode="auto">
              <a:xfrm>
                <a:off x="4090" y="3422"/>
                <a:ext cx="63" cy="62"/>
              </a:xfrm>
              <a:prstGeom prst="ellipse">
                <a:avLst/>
              </a:prstGeom>
              <a:solidFill>
                <a:srgbClr val="CC33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4" name="Oval 16"/>
              <p:cNvSpPr>
                <a:spLocks noChangeArrowheads="1"/>
              </p:cNvSpPr>
              <p:nvPr/>
            </p:nvSpPr>
            <p:spPr bwMode="auto">
              <a:xfrm>
                <a:off x="3950" y="3140"/>
                <a:ext cx="62" cy="62"/>
              </a:xfrm>
              <a:prstGeom prst="ellipse">
                <a:avLst/>
              </a:prstGeom>
              <a:solidFill>
                <a:srgbClr val="CC33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5" name="Oval 17"/>
              <p:cNvSpPr>
                <a:spLocks noChangeArrowheads="1"/>
              </p:cNvSpPr>
              <p:nvPr/>
            </p:nvSpPr>
            <p:spPr bwMode="auto">
              <a:xfrm>
                <a:off x="3598" y="3492"/>
                <a:ext cx="62" cy="62"/>
              </a:xfrm>
              <a:prstGeom prst="ellipse">
                <a:avLst/>
              </a:prstGeom>
              <a:solidFill>
                <a:srgbClr val="CC33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6" name="Oval 18"/>
              <p:cNvSpPr>
                <a:spLocks noChangeArrowheads="1"/>
              </p:cNvSpPr>
              <p:nvPr/>
            </p:nvSpPr>
            <p:spPr bwMode="auto">
              <a:xfrm>
                <a:off x="3738" y="3351"/>
                <a:ext cx="63" cy="63"/>
              </a:xfrm>
              <a:prstGeom prst="ellipse">
                <a:avLst/>
              </a:prstGeom>
              <a:solidFill>
                <a:srgbClr val="CC33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7" name="Oval 19"/>
              <p:cNvSpPr>
                <a:spLocks noChangeArrowheads="1"/>
              </p:cNvSpPr>
              <p:nvPr/>
            </p:nvSpPr>
            <p:spPr bwMode="auto">
              <a:xfrm>
                <a:off x="3879" y="3562"/>
                <a:ext cx="63" cy="63"/>
              </a:xfrm>
              <a:prstGeom prst="ellipse">
                <a:avLst/>
              </a:prstGeom>
              <a:solidFill>
                <a:srgbClr val="CC33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8" name="Oval 20"/>
              <p:cNvSpPr>
                <a:spLocks noChangeArrowheads="1"/>
              </p:cNvSpPr>
              <p:nvPr/>
            </p:nvSpPr>
            <p:spPr bwMode="auto">
              <a:xfrm>
                <a:off x="4231" y="3633"/>
                <a:ext cx="63" cy="62"/>
              </a:xfrm>
              <a:prstGeom prst="ellipse">
                <a:avLst/>
              </a:prstGeom>
              <a:solidFill>
                <a:srgbClr val="CC33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9" name="Oval 21"/>
              <p:cNvSpPr>
                <a:spLocks noChangeArrowheads="1"/>
              </p:cNvSpPr>
              <p:nvPr/>
            </p:nvSpPr>
            <p:spPr bwMode="auto">
              <a:xfrm>
                <a:off x="3457" y="3140"/>
                <a:ext cx="696" cy="69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0" name="Rectangle 22"/>
              <p:cNvSpPr>
                <a:spLocks noChangeArrowheads="1"/>
              </p:cNvSpPr>
              <p:nvPr/>
            </p:nvSpPr>
            <p:spPr bwMode="auto">
              <a:xfrm>
                <a:off x="3984" y="2976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>
                    <a:latin typeface="Times New Roman" pitchFamily="18" charset="0"/>
                    <a:ea typeface="SimSun" charset="-122"/>
                  </a:rPr>
                  <a:t>p</a:t>
                </a:r>
              </a:p>
            </p:txBody>
          </p:sp>
          <p:sp>
            <p:nvSpPr>
              <p:cNvPr id="9241" name="Rectangle 23"/>
              <p:cNvSpPr>
                <a:spLocks noChangeArrowheads="1"/>
              </p:cNvSpPr>
              <p:nvPr/>
            </p:nvSpPr>
            <p:spPr bwMode="auto">
              <a:xfrm>
                <a:off x="3792" y="3216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>
                    <a:latin typeface="Times New Roman" pitchFamily="18" charset="0"/>
                    <a:ea typeface="SimSun" charset="-122"/>
                  </a:rPr>
                  <a:t>q</a:t>
                </a:r>
              </a:p>
            </p:txBody>
          </p:sp>
        </p:grpSp>
        <p:sp>
          <p:nvSpPr>
            <p:cNvPr id="9223" name="Rectangle 24"/>
            <p:cNvSpPr>
              <a:spLocks noChangeArrowheads="1"/>
            </p:cNvSpPr>
            <p:nvPr/>
          </p:nvSpPr>
          <p:spPr bwMode="auto">
            <a:xfrm>
              <a:off x="4608" y="2976"/>
              <a:ext cx="1152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>
                  <a:latin typeface="Times New Roman" pitchFamily="18" charset="0"/>
                  <a:ea typeface="SimSun" charset="-122"/>
                </a:rPr>
                <a:t>MinPts =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altLang="zh-CN">
                  <a:latin typeface="Times New Roman" pitchFamily="18" charset="0"/>
                  <a:ea typeface="SimSun" charset="-122"/>
                </a:rPr>
                <a:t>Eps = 1 cm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2968751"/>
      </p:ext>
    </p:extLst>
  </p:cSld>
  <p:clrMapOvr>
    <a:masterClrMapping/>
  </p:clrMapOvr>
  <p:transition>
    <p:strips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731250" y="6477000"/>
            <a:ext cx="412749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CC710B6-AB6E-45CF-9DD7-F9F7502A2D53}" type="slidenum">
              <a:rPr lang="en-US" sz="1200" smtClean="0"/>
              <a:pPr eaLnBrk="1" hangingPunct="1"/>
              <a:t>15</a:t>
            </a:fld>
            <a:endParaRPr lang="en-US" sz="1200"/>
          </a:p>
        </p:txBody>
      </p:sp>
      <p:sp>
        <p:nvSpPr>
          <p:cNvPr id="1024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763000" cy="8382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zh-CN" dirty="0">
                <a:ea typeface="SimSun" charset="-122"/>
              </a:rPr>
              <a:t>Density-Based Clustering: Background (II)</a:t>
            </a:r>
            <a:endParaRPr lang="en-US" altLang="zh-CN" sz="3200" dirty="0">
              <a:ea typeface="SimSun" charset="-122"/>
            </a:endParaRPr>
          </a:p>
        </p:txBody>
      </p:sp>
      <p:sp>
        <p:nvSpPr>
          <p:cNvPr id="1024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93357" y="1333500"/>
            <a:ext cx="5638800" cy="46482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dirty="0">
                <a:ea typeface="SimSun" charset="-122"/>
              </a:rPr>
              <a:t>Density-reachable: 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dirty="0">
                <a:ea typeface="SimSun" charset="-122"/>
              </a:rPr>
              <a:t>A point </a:t>
            </a:r>
            <a:r>
              <a:rPr lang="en-US" altLang="zh-CN" sz="2400" i="1" dirty="0">
                <a:ea typeface="SimSun" charset="-122"/>
              </a:rPr>
              <a:t>p</a:t>
            </a:r>
            <a:r>
              <a:rPr lang="en-US" altLang="zh-CN" sz="2400" dirty="0">
                <a:ea typeface="SimSun" charset="-122"/>
              </a:rPr>
              <a:t> is density-reachable from a point </a:t>
            </a:r>
            <a:r>
              <a:rPr lang="en-US" altLang="zh-CN" sz="2400" i="1" dirty="0">
                <a:ea typeface="SimSun" charset="-122"/>
              </a:rPr>
              <a:t>q</a:t>
            </a:r>
            <a:r>
              <a:rPr lang="en-US" altLang="zh-CN" sz="2400" dirty="0">
                <a:ea typeface="SimSun" charset="-122"/>
              </a:rPr>
              <a:t> </a:t>
            </a:r>
            <a:r>
              <a:rPr lang="en-US" altLang="zh-CN" sz="2400" dirty="0" err="1">
                <a:ea typeface="SimSun" charset="-122"/>
              </a:rPr>
              <a:t>wrt</a:t>
            </a:r>
            <a:r>
              <a:rPr lang="en-US" altLang="zh-CN" sz="2400" dirty="0">
                <a:ea typeface="SimSun" charset="-122"/>
              </a:rPr>
              <a:t>. </a:t>
            </a:r>
            <a:r>
              <a:rPr lang="en-US" altLang="zh-CN" sz="2400" i="1" dirty="0">
                <a:ea typeface="SimSun" charset="-122"/>
              </a:rPr>
              <a:t>Eps</a:t>
            </a:r>
            <a:r>
              <a:rPr lang="en-US" altLang="zh-CN" sz="2400" dirty="0">
                <a:ea typeface="SimSun" charset="-122"/>
              </a:rPr>
              <a:t>, </a:t>
            </a:r>
            <a:r>
              <a:rPr lang="en-US" altLang="zh-CN" sz="2400" i="1" dirty="0" err="1">
                <a:ea typeface="SimSun" charset="-122"/>
              </a:rPr>
              <a:t>MinPts</a:t>
            </a:r>
            <a:r>
              <a:rPr lang="en-US" altLang="zh-CN" sz="2400" dirty="0">
                <a:ea typeface="SimSun" charset="-122"/>
              </a:rPr>
              <a:t> if there is a chain of points </a:t>
            </a:r>
            <a:r>
              <a:rPr lang="en-US" altLang="zh-CN" sz="2400" i="1" dirty="0">
                <a:ea typeface="SimSun" charset="-122"/>
              </a:rPr>
              <a:t>p</a:t>
            </a:r>
            <a:r>
              <a:rPr lang="en-US" altLang="zh-CN" sz="2400" i="1" baseline="-25000" dirty="0">
                <a:ea typeface="SimSun" charset="-122"/>
              </a:rPr>
              <a:t>1</a:t>
            </a:r>
            <a:r>
              <a:rPr lang="en-US" altLang="zh-CN" sz="2400" dirty="0">
                <a:ea typeface="SimSun" charset="-122"/>
              </a:rPr>
              <a:t>, </a:t>
            </a:r>
            <a:r>
              <a:rPr lang="en-US" altLang="zh-CN" sz="2400" dirty="0">
                <a:latin typeface="Times New Roman" pitchFamily="18" charset="0"/>
                <a:ea typeface="SimSun" charset="-122"/>
              </a:rPr>
              <a:t>…</a:t>
            </a:r>
            <a:r>
              <a:rPr lang="en-US" altLang="zh-CN" sz="2400" dirty="0">
                <a:ea typeface="SimSun" charset="-122"/>
              </a:rPr>
              <a:t>, </a:t>
            </a:r>
            <a:r>
              <a:rPr lang="en-US" altLang="zh-CN" sz="2400" i="1" dirty="0" err="1">
                <a:ea typeface="SimSun" charset="-122"/>
              </a:rPr>
              <a:t>p</a:t>
            </a:r>
            <a:r>
              <a:rPr lang="en-US" altLang="zh-CN" sz="2400" i="1" baseline="-25000" dirty="0" err="1">
                <a:ea typeface="SimSun" charset="-122"/>
              </a:rPr>
              <a:t>n</a:t>
            </a:r>
            <a:r>
              <a:rPr lang="en-US" altLang="zh-CN" sz="2400" dirty="0">
                <a:ea typeface="SimSun" charset="-122"/>
              </a:rPr>
              <a:t>, </a:t>
            </a:r>
            <a:r>
              <a:rPr lang="en-US" altLang="zh-CN" sz="2400" i="1" dirty="0">
                <a:ea typeface="SimSun" charset="-122"/>
              </a:rPr>
              <a:t>p</a:t>
            </a:r>
            <a:r>
              <a:rPr lang="en-US" altLang="zh-CN" sz="2400" i="1" baseline="-25000" dirty="0">
                <a:ea typeface="SimSun" charset="-122"/>
              </a:rPr>
              <a:t>1</a:t>
            </a:r>
            <a:r>
              <a:rPr lang="en-US" altLang="zh-CN" sz="2400" dirty="0">
                <a:ea typeface="SimSun" charset="-122"/>
              </a:rPr>
              <a:t> = </a:t>
            </a:r>
            <a:r>
              <a:rPr lang="en-US" altLang="zh-CN" sz="2400" i="1" dirty="0">
                <a:ea typeface="SimSun" charset="-122"/>
              </a:rPr>
              <a:t>q</a:t>
            </a:r>
            <a:r>
              <a:rPr lang="en-US" altLang="zh-CN" sz="2400" dirty="0">
                <a:ea typeface="SimSun" charset="-122"/>
              </a:rPr>
              <a:t>, </a:t>
            </a:r>
            <a:r>
              <a:rPr lang="en-US" altLang="zh-CN" sz="2400" i="1" dirty="0" err="1">
                <a:ea typeface="SimSun" charset="-122"/>
              </a:rPr>
              <a:t>p</a:t>
            </a:r>
            <a:r>
              <a:rPr lang="en-US" altLang="zh-CN" sz="2400" i="1" baseline="-25000" dirty="0" err="1">
                <a:ea typeface="SimSun" charset="-122"/>
              </a:rPr>
              <a:t>n</a:t>
            </a:r>
            <a:r>
              <a:rPr lang="en-US" altLang="zh-CN" sz="2400" dirty="0">
                <a:ea typeface="SimSun" charset="-122"/>
              </a:rPr>
              <a:t> = </a:t>
            </a:r>
            <a:r>
              <a:rPr lang="en-US" altLang="zh-CN" sz="2400" i="1" dirty="0">
                <a:ea typeface="SimSun" charset="-122"/>
              </a:rPr>
              <a:t>p</a:t>
            </a:r>
            <a:r>
              <a:rPr lang="en-US" altLang="zh-CN" sz="2400" dirty="0">
                <a:ea typeface="SimSun" charset="-122"/>
              </a:rPr>
              <a:t> such that </a:t>
            </a:r>
            <a:r>
              <a:rPr lang="en-US" altLang="zh-CN" sz="2400" i="1" dirty="0">
                <a:ea typeface="SimSun" charset="-122"/>
              </a:rPr>
              <a:t>p</a:t>
            </a:r>
            <a:r>
              <a:rPr lang="en-US" altLang="zh-CN" sz="2400" i="1" baseline="-25000" dirty="0">
                <a:ea typeface="SimSun" charset="-122"/>
              </a:rPr>
              <a:t>i+1</a:t>
            </a:r>
            <a:r>
              <a:rPr lang="en-US" altLang="zh-CN" sz="2400" dirty="0">
                <a:ea typeface="SimSun" charset="-122"/>
              </a:rPr>
              <a:t> is directly density-reachable from </a:t>
            </a:r>
            <a:r>
              <a:rPr lang="en-US" altLang="zh-CN" sz="2400" i="1" dirty="0">
                <a:ea typeface="SimSun" charset="-122"/>
              </a:rPr>
              <a:t>p</a:t>
            </a:r>
            <a:r>
              <a:rPr lang="en-US" altLang="zh-CN" sz="2400" i="1" baseline="-25000" dirty="0">
                <a:ea typeface="SimSun" charset="-122"/>
              </a:rPr>
              <a:t>i</a:t>
            </a:r>
            <a:endParaRPr lang="en-US" altLang="zh-CN" sz="2400" dirty="0">
              <a:ea typeface="SimSun" charset="-122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dirty="0">
                <a:ea typeface="SimSun" charset="-122"/>
              </a:rPr>
              <a:t>Density-connected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dirty="0">
                <a:ea typeface="SimSun" charset="-122"/>
              </a:rPr>
              <a:t>A point </a:t>
            </a:r>
            <a:r>
              <a:rPr lang="en-US" altLang="zh-CN" sz="2400" i="1" dirty="0">
                <a:ea typeface="SimSun" charset="-122"/>
              </a:rPr>
              <a:t>p</a:t>
            </a:r>
            <a:r>
              <a:rPr lang="en-US" altLang="zh-CN" sz="2400" dirty="0">
                <a:ea typeface="SimSun" charset="-122"/>
              </a:rPr>
              <a:t> is density-connected to a point </a:t>
            </a:r>
            <a:r>
              <a:rPr lang="en-US" altLang="zh-CN" sz="2400" i="1" dirty="0">
                <a:ea typeface="SimSun" charset="-122"/>
              </a:rPr>
              <a:t>q</a:t>
            </a:r>
            <a:r>
              <a:rPr lang="en-US" altLang="zh-CN" sz="2400" dirty="0">
                <a:ea typeface="SimSun" charset="-122"/>
              </a:rPr>
              <a:t> </a:t>
            </a:r>
            <a:r>
              <a:rPr lang="en-US" altLang="zh-CN" sz="2400" dirty="0" err="1">
                <a:ea typeface="SimSun" charset="-122"/>
              </a:rPr>
              <a:t>wrt</a:t>
            </a:r>
            <a:r>
              <a:rPr lang="en-US" altLang="zh-CN" sz="2400" dirty="0">
                <a:ea typeface="SimSun" charset="-122"/>
              </a:rPr>
              <a:t>. </a:t>
            </a:r>
            <a:r>
              <a:rPr lang="en-US" altLang="zh-CN" sz="2400" i="1" dirty="0" err="1">
                <a:ea typeface="SimSun" charset="-122"/>
              </a:rPr>
              <a:t>Eps</a:t>
            </a:r>
            <a:r>
              <a:rPr lang="en-US" altLang="zh-CN" sz="2400" dirty="0">
                <a:ea typeface="SimSun" charset="-122"/>
              </a:rPr>
              <a:t>, </a:t>
            </a:r>
            <a:r>
              <a:rPr lang="en-US" altLang="zh-CN" sz="2400" i="1" dirty="0" err="1">
                <a:ea typeface="SimSun" charset="-122"/>
              </a:rPr>
              <a:t>MinPts</a:t>
            </a:r>
            <a:r>
              <a:rPr lang="en-US" altLang="zh-CN" sz="2400" dirty="0">
                <a:ea typeface="SimSun" charset="-122"/>
              </a:rPr>
              <a:t> if there is a point </a:t>
            </a:r>
            <a:r>
              <a:rPr lang="en-US" altLang="zh-CN" sz="2400" i="1" dirty="0">
                <a:ea typeface="SimSun" charset="-122"/>
              </a:rPr>
              <a:t>o </a:t>
            </a:r>
            <a:r>
              <a:rPr lang="en-US" altLang="zh-CN" sz="2400" dirty="0">
                <a:ea typeface="SimSun" charset="-122"/>
              </a:rPr>
              <a:t>such that both, </a:t>
            </a:r>
            <a:r>
              <a:rPr lang="en-US" altLang="zh-CN" sz="2400" i="1" dirty="0">
                <a:ea typeface="SimSun" charset="-122"/>
              </a:rPr>
              <a:t>p</a:t>
            </a:r>
            <a:r>
              <a:rPr lang="en-US" altLang="zh-CN" sz="2400" dirty="0">
                <a:ea typeface="SimSun" charset="-122"/>
              </a:rPr>
              <a:t> and </a:t>
            </a:r>
            <a:r>
              <a:rPr lang="en-US" altLang="zh-CN" sz="2400" i="1" dirty="0">
                <a:ea typeface="SimSun" charset="-122"/>
              </a:rPr>
              <a:t>q</a:t>
            </a:r>
            <a:r>
              <a:rPr lang="en-US" altLang="zh-CN" sz="2400" dirty="0">
                <a:ea typeface="SimSun" charset="-122"/>
              </a:rPr>
              <a:t> are density-reachable from </a:t>
            </a:r>
            <a:r>
              <a:rPr lang="en-US" altLang="zh-CN" sz="2400" i="1" dirty="0">
                <a:ea typeface="SimSun" charset="-122"/>
              </a:rPr>
              <a:t>o</a:t>
            </a:r>
            <a:r>
              <a:rPr lang="en-US" altLang="zh-CN" sz="2400" dirty="0">
                <a:ea typeface="SimSun" charset="-122"/>
              </a:rPr>
              <a:t> </a:t>
            </a:r>
            <a:r>
              <a:rPr lang="en-US" altLang="zh-CN" sz="2400" dirty="0" err="1">
                <a:ea typeface="SimSun" charset="-122"/>
              </a:rPr>
              <a:t>wrt</a:t>
            </a:r>
            <a:r>
              <a:rPr lang="en-US" altLang="zh-CN" sz="2400" dirty="0">
                <a:ea typeface="SimSun" charset="-122"/>
              </a:rPr>
              <a:t>. </a:t>
            </a:r>
            <a:r>
              <a:rPr lang="en-US" altLang="zh-CN" sz="2400" i="1" dirty="0">
                <a:ea typeface="SimSun" charset="-122"/>
              </a:rPr>
              <a:t>Eps</a:t>
            </a:r>
            <a:r>
              <a:rPr lang="en-US" altLang="zh-CN" sz="2400" dirty="0">
                <a:ea typeface="SimSun" charset="-122"/>
              </a:rPr>
              <a:t> and </a:t>
            </a:r>
            <a:r>
              <a:rPr lang="en-US" altLang="zh-CN" sz="2400" i="1" dirty="0" err="1">
                <a:ea typeface="SimSun" charset="-122"/>
              </a:rPr>
              <a:t>MinPts</a:t>
            </a:r>
            <a:r>
              <a:rPr lang="en-US" altLang="zh-CN" sz="2400" dirty="0">
                <a:ea typeface="SimSun" charset="-122"/>
              </a:rPr>
              <a:t>.</a:t>
            </a:r>
            <a:endParaRPr lang="en-US" altLang="zh-CN" dirty="0">
              <a:ea typeface="SimSun" charset="-122"/>
            </a:endParaRPr>
          </a:p>
        </p:txBody>
      </p:sp>
      <p:sp>
        <p:nvSpPr>
          <p:cNvPr id="10245" name="Oval 1028"/>
          <p:cNvSpPr>
            <a:spLocks noChangeArrowheads="1"/>
          </p:cNvSpPr>
          <p:nvPr/>
        </p:nvSpPr>
        <p:spPr bwMode="auto">
          <a:xfrm>
            <a:off x="7019925" y="2459038"/>
            <a:ext cx="100013" cy="98425"/>
          </a:xfrm>
          <a:prstGeom prst="ellipse">
            <a:avLst/>
          </a:prstGeom>
          <a:solidFill>
            <a:srgbClr val="CC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Oval 1029"/>
          <p:cNvSpPr>
            <a:spLocks noChangeArrowheads="1"/>
          </p:cNvSpPr>
          <p:nvPr/>
        </p:nvSpPr>
        <p:spPr bwMode="auto">
          <a:xfrm>
            <a:off x="7356475" y="2570163"/>
            <a:ext cx="98425" cy="100012"/>
          </a:xfrm>
          <a:prstGeom prst="ellipse">
            <a:avLst/>
          </a:prstGeom>
          <a:solidFill>
            <a:srgbClr val="CC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Oval 1030"/>
          <p:cNvSpPr>
            <a:spLocks noChangeArrowheads="1"/>
          </p:cNvSpPr>
          <p:nvPr/>
        </p:nvSpPr>
        <p:spPr bwMode="auto">
          <a:xfrm>
            <a:off x="7356475" y="2235200"/>
            <a:ext cx="98425" cy="98425"/>
          </a:xfrm>
          <a:prstGeom prst="ellipse">
            <a:avLst/>
          </a:prstGeom>
          <a:solidFill>
            <a:srgbClr val="CC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Oval 1031"/>
          <p:cNvSpPr>
            <a:spLocks noChangeArrowheads="1"/>
          </p:cNvSpPr>
          <p:nvPr/>
        </p:nvSpPr>
        <p:spPr bwMode="auto">
          <a:xfrm>
            <a:off x="6908800" y="2905125"/>
            <a:ext cx="98425" cy="100013"/>
          </a:xfrm>
          <a:prstGeom prst="ellipse">
            <a:avLst/>
          </a:prstGeom>
          <a:solidFill>
            <a:srgbClr val="CC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Oval 1032"/>
          <p:cNvSpPr>
            <a:spLocks noChangeArrowheads="1"/>
          </p:cNvSpPr>
          <p:nvPr/>
        </p:nvSpPr>
        <p:spPr bwMode="auto">
          <a:xfrm>
            <a:off x="7132638" y="2682875"/>
            <a:ext cx="98425" cy="98425"/>
          </a:xfrm>
          <a:prstGeom prst="ellipse">
            <a:avLst/>
          </a:prstGeom>
          <a:solidFill>
            <a:srgbClr val="CC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Oval 1033"/>
          <p:cNvSpPr>
            <a:spLocks noChangeArrowheads="1"/>
          </p:cNvSpPr>
          <p:nvPr/>
        </p:nvSpPr>
        <p:spPr bwMode="auto">
          <a:xfrm>
            <a:off x="7132638" y="2905125"/>
            <a:ext cx="98425" cy="100013"/>
          </a:xfrm>
          <a:prstGeom prst="ellipse">
            <a:avLst/>
          </a:prstGeom>
          <a:solidFill>
            <a:srgbClr val="CC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Oval 1034"/>
          <p:cNvSpPr>
            <a:spLocks noChangeArrowheads="1"/>
          </p:cNvSpPr>
          <p:nvPr/>
        </p:nvSpPr>
        <p:spPr bwMode="auto">
          <a:xfrm>
            <a:off x="7467600" y="3017838"/>
            <a:ext cx="98425" cy="98425"/>
          </a:xfrm>
          <a:prstGeom prst="ellipse">
            <a:avLst/>
          </a:prstGeom>
          <a:solidFill>
            <a:srgbClr val="CC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Oval 1035"/>
          <p:cNvSpPr>
            <a:spLocks noChangeArrowheads="1"/>
          </p:cNvSpPr>
          <p:nvPr/>
        </p:nvSpPr>
        <p:spPr bwMode="auto">
          <a:xfrm>
            <a:off x="7467600" y="2011363"/>
            <a:ext cx="98425" cy="100012"/>
          </a:xfrm>
          <a:prstGeom prst="ellipse">
            <a:avLst/>
          </a:prstGeom>
          <a:solidFill>
            <a:srgbClr val="CC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Oval 1036"/>
          <p:cNvSpPr>
            <a:spLocks noChangeArrowheads="1"/>
          </p:cNvSpPr>
          <p:nvPr/>
        </p:nvSpPr>
        <p:spPr bwMode="auto">
          <a:xfrm>
            <a:off x="8137525" y="2682875"/>
            <a:ext cx="100013" cy="98425"/>
          </a:xfrm>
          <a:prstGeom prst="ellipse">
            <a:avLst/>
          </a:prstGeom>
          <a:solidFill>
            <a:srgbClr val="CC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Oval 1037"/>
          <p:cNvSpPr>
            <a:spLocks noChangeArrowheads="1"/>
          </p:cNvSpPr>
          <p:nvPr/>
        </p:nvSpPr>
        <p:spPr bwMode="auto">
          <a:xfrm>
            <a:off x="7915275" y="2235200"/>
            <a:ext cx="98425" cy="98425"/>
          </a:xfrm>
          <a:prstGeom prst="ellipse">
            <a:avLst/>
          </a:prstGeom>
          <a:solidFill>
            <a:srgbClr val="CC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Oval 1038"/>
          <p:cNvSpPr>
            <a:spLocks noChangeArrowheads="1"/>
          </p:cNvSpPr>
          <p:nvPr/>
        </p:nvSpPr>
        <p:spPr bwMode="auto">
          <a:xfrm>
            <a:off x="7356475" y="2794000"/>
            <a:ext cx="98425" cy="98425"/>
          </a:xfrm>
          <a:prstGeom prst="ellipse">
            <a:avLst/>
          </a:prstGeom>
          <a:solidFill>
            <a:srgbClr val="CC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Oval 1039"/>
          <p:cNvSpPr>
            <a:spLocks noChangeArrowheads="1"/>
          </p:cNvSpPr>
          <p:nvPr/>
        </p:nvSpPr>
        <p:spPr bwMode="auto">
          <a:xfrm>
            <a:off x="7578725" y="2570163"/>
            <a:ext cx="100013" cy="100012"/>
          </a:xfrm>
          <a:prstGeom prst="ellipse">
            <a:avLst/>
          </a:prstGeom>
          <a:solidFill>
            <a:srgbClr val="CC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Oval 1040"/>
          <p:cNvSpPr>
            <a:spLocks noChangeArrowheads="1"/>
          </p:cNvSpPr>
          <p:nvPr/>
        </p:nvSpPr>
        <p:spPr bwMode="auto">
          <a:xfrm>
            <a:off x="7802563" y="2905125"/>
            <a:ext cx="100012" cy="100013"/>
          </a:xfrm>
          <a:prstGeom prst="ellipse">
            <a:avLst/>
          </a:prstGeom>
          <a:solidFill>
            <a:srgbClr val="CC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Oval 1041"/>
          <p:cNvSpPr>
            <a:spLocks noChangeArrowheads="1"/>
          </p:cNvSpPr>
          <p:nvPr/>
        </p:nvSpPr>
        <p:spPr bwMode="auto">
          <a:xfrm>
            <a:off x="8361363" y="3017838"/>
            <a:ext cx="100012" cy="98425"/>
          </a:xfrm>
          <a:prstGeom prst="ellipse">
            <a:avLst/>
          </a:prstGeom>
          <a:solidFill>
            <a:srgbClr val="CC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Oval 1042"/>
          <p:cNvSpPr>
            <a:spLocks noChangeArrowheads="1"/>
          </p:cNvSpPr>
          <p:nvPr/>
        </p:nvSpPr>
        <p:spPr bwMode="auto">
          <a:xfrm>
            <a:off x="7086600" y="2438400"/>
            <a:ext cx="1104900" cy="11049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Oval 1043"/>
          <p:cNvSpPr>
            <a:spLocks noChangeArrowheads="1"/>
          </p:cNvSpPr>
          <p:nvPr/>
        </p:nvSpPr>
        <p:spPr bwMode="auto">
          <a:xfrm>
            <a:off x="6370638" y="2311400"/>
            <a:ext cx="1104900" cy="11049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Rectangle 1044"/>
          <p:cNvSpPr>
            <a:spLocks noChangeArrowheads="1"/>
          </p:cNvSpPr>
          <p:nvPr/>
        </p:nvSpPr>
        <p:spPr bwMode="auto">
          <a:xfrm>
            <a:off x="7969250" y="205105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b="1" i="1">
                <a:latin typeface="Times New Roman" pitchFamily="18" charset="0"/>
                <a:ea typeface="SimSun" charset="-122"/>
              </a:rPr>
              <a:t>p</a:t>
            </a:r>
          </a:p>
        </p:txBody>
      </p:sp>
      <p:sp>
        <p:nvSpPr>
          <p:cNvPr id="10262" name="Rectangle 1045"/>
          <p:cNvSpPr>
            <a:spLocks noChangeArrowheads="1"/>
          </p:cNvSpPr>
          <p:nvPr/>
        </p:nvSpPr>
        <p:spPr bwMode="auto">
          <a:xfrm>
            <a:off x="6597650" y="273685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b="1" i="1">
                <a:latin typeface="Times New Roman" pitchFamily="18" charset="0"/>
                <a:ea typeface="SimSun" charset="-122"/>
              </a:rPr>
              <a:t>q</a:t>
            </a:r>
          </a:p>
        </p:txBody>
      </p:sp>
      <p:sp>
        <p:nvSpPr>
          <p:cNvPr id="10263" name="Oval 1046"/>
          <p:cNvSpPr>
            <a:spLocks noChangeArrowheads="1"/>
          </p:cNvSpPr>
          <p:nvPr/>
        </p:nvSpPr>
        <p:spPr bwMode="auto">
          <a:xfrm>
            <a:off x="7315200" y="1752600"/>
            <a:ext cx="1104900" cy="11049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Rectangle 1047"/>
          <p:cNvSpPr>
            <a:spLocks noChangeArrowheads="1"/>
          </p:cNvSpPr>
          <p:nvPr/>
        </p:nvSpPr>
        <p:spPr bwMode="auto">
          <a:xfrm>
            <a:off x="7359650" y="250825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b="1" i="1">
                <a:latin typeface="Times New Roman" pitchFamily="18" charset="0"/>
                <a:ea typeface="SimSun" charset="-122"/>
              </a:rPr>
              <a:t>p</a:t>
            </a:r>
            <a:r>
              <a:rPr lang="en-US" altLang="zh-CN" b="1" i="1" baseline="-25000">
                <a:latin typeface="Times New Roman" pitchFamily="18" charset="0"/>
                <a:ea typeface="SimSun" charset="-122"/>
              </a:rPr>
              <a:t>1</a:t>
            </a:r>
          </a:p>
        </p:txBody>
      </p:sp>
      <p:sp>
        <p:nvSpPr>
          <p:cNvPr id="10265" name="Line 1048"/>
          <p:cNvSpPr>
            <a:spLocks noChangeShapeType="1"/>
          </p:cNvSpPr>
          <p:nvPr/>
        </p:nvSpPr>
        <p:spPr bwMode="auto">
          <a:xfrm flipH="1">
            <a:off x="7435850" y="2355850"/>
            <a:ext cx="4572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lg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66" name="Group 1049"/>
          <p:cNvGrpSpPr>
            <a:grpSpLocks/>
          </p:cNvGrpSpPr>
          <p:nvPr/>
        </p:nvGrpSpPr>
        <p:grpSpPr bwMode="auto">
          <a:xfrm>
            <a:off x="5867400" y="4343400"/>
            <a:ext cx="2863850" cy="1638300"/>
            <a:chOff x="3428" y="2740"/>
            <a:chExt cx="1804" cy="1032"/>
          </a:xfrm>
        </p:grpSpPr>
        <p:sp>
          <p:nvSpPr>
            <p:cNvPr id="10268" name="Oval 1050"/>
            <p:cNvSpPr>
              <a:spLocks noChangeArrowheads="1"/>
            </p:cNvSpPr>
            <p:nvPr/>
          </p:nvSpPr>
          <p:spPr bwMode="auto">
            <a:xfrm>
              <a:off x="3914" y="3089"/>
              <a:ext cx="63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9" name="Oval 1051"/>
            <p:cNvSpPr>
              <a:spLocks noChangeArrowheads="1"/>
            </p:cNvSpPr>
            <p:nvPr/>
          </p:nvSpPr>
          <p:spPr bwMode="auto">
            <a:xfrm>
              <a:off x="4126" y="3159"/>
              <a:ext cx="62" cy="63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0" name="Oval 1052"/>
            <p:cNvSpPr>
              <a:spLocks noChangeArrowheads="1"/>
            </p:cNvSpPr>
            <p:nvPr/>
          </p:nvSpPr>
          <p:spPr bwMode="auto">
            <a:xfrm>
              <a:off x="4126" y="2948"/>
              <a:ext cx="62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1" name="Oval 1053"/>
            <p:cNvSpPr>
              <a:spLocks noChangeArrowheads="1"/>
            </p:cNvSpPr>
            <p:nvPr/>
          </p:nvSpPr>
          <p:spPr bwMode="auto">
            <a:xfrm>
              <a:off x="3844" y="3370"/>
              <a:ext cx="62" cy="63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2" name="Oval 1054"/>
            <p:cNvSpPr>
              <a:spLocks noChangeArrowheads="1"/>
            </p:cNvSpPr>
            <p:nvPr/>
          </p:nvSpPr>
          <p:spPr bwMode="auto">
            <a:xfrm>
              <a:off x="3985" y="3230"/>
              <a:ext cx="62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3" name="Oval 1055"/>
            <p:cNvSpPr>
              <a:spLocks noChangeArrowheads="1"/>
            </p:cNvSpPr>
            <p:nvPr/>
          </p:nvSpPr>
          <p:spPr bwMode="auto">
            <a:xfrm>
              <a:off x="4129" y="3514"/>
              <a:ext cx="62" cy="63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4" name="Oval 1056"/>
            <p:cNvSpPr>
              <a:spLocks noChangeArrowheads="1"/>
            </p:cNvSpPr>
            <p:nvPr/>
          </p:nvSpPr>
          <p:spPr bwMode="auto">
            <a:xfrm>
              <a:off x="4196" y="3297"/>
              <a:ext cx="62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5" name="Oval 1057"/>
            <p:cNvSpPr>
              <a:spLocks noChangeArrowheads="1"/>
            </p:cNvSpPr>
            <p:nvPr/>
          </p:nvSpPr>
          <p:spPr bwMode="auto">
            <a:xfrm>
              <a:off x="4196" y="2807"/>
              <a:ext cx="62" cy="63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6" name="Oval 1058"/>
            <p:cNvSpPr>
              <a:spLocks noChangeArrowheads="1"/>
            </p:cNvSpPr>
            <p:nvPr/>
          </p:nvSpPr>
          <p:spPr bwMode="auto">
            <a:xfrm>
              <a:off x="4618" y="3230"/>
              <a:ext cx="63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7" name="Oval 1059"/>
            <p:cNvSpPr>
              <a:spLocks noChangeArrowheads="1"/>
            </p:cNvSpPr>
            <p:nvPr/>
          </p:nvSpPr>
          <p:spPr bwMode="auto">
            <a:xfrm>
              <a:off x="4478" y="2948"/>
              <a:ext cx="62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8" name="Oval 1060"/>
            <p:cNvSpPr>
              <a:spLocks noChangeArrowheads="1"/>
            </p:cNvSpPr>
            <p:nvPr/>
          </p:nvSpPr>
          <p:spPr bwMode="auto">
            <a:xfrm>
              <a:off x="3694" y="3252"/>
              <a:ext cx="62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9" name="Oval 1061"/>
            <p:cNvSpPr>
              <a:spLocks noChangeArrowheads="1"/>
            </p:cNvSpPr>
            <p:nvPr/>
          </p:nvSpPr>
          <p:spPr bwMode="auto">
            <a:xfrm>
              <a:off x="4266" y="3159"/>
              <a:ext cx="63" cy="63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0" name="Oval 1062"/>
            <p:cNvSpPr>
              <a:spLocks noChangeArrowheads="1"/>
            </p:cNvSpPr>
            <p:nvPr/>
          </p:nvSpPr>
          <p:spPr bwMode="auto">
            <a:xfrm>
              <a:off x="4407" y="3370"/>
              <a:ext cx="63" cy="63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1" name="Oval 1063"/>
            <p:cNvSpPr>
              <a:spLocks noChangeArrowheads="1"/>
            </p:cNvSpPr>
            <p:nvPr/>
          </p:nvSpPr>
          <p:spPr bwMode="auto">
            <a:xfrm>
              <a:off x="4759" y="3441"/>
              <a:ext cx="63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2" name="Rectangle 1064"/>
            <p:cNvSpPr>
              <a:spLocks noChangeArrowheads="1"/>
            </p:cNvSpPr>
            <p:nvPr/>
          </p:nvSpPr>
          <p:spPr bwMode="auto">
            <a:xfrm>
              <a:off x="3504" y="2832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b="1" i="1">
                  <a:latin typeface="Times New Roman" pitchFamily="18" charset="0"/>
                  <a:ea typeface="SimSun" charset="-122"/>
                </a:rPr>
                <a:t>p</a:t>
              </a:r>
            </a:p>
          </p:txBody>
        </p:sp>
        <p:sp>
          <p:nvSpPr>
            <p:cNvPr id="10283" name="Rectangle 1065"/>
            <p:cNvSpPr>
              <a:spLocks noChangeArrowheads="1"/>
            </p:cNvSpPr>
            <p:nvPr/>
          </p:nvSpPr>
          <p:spPr bwMode="auto">
            <a:xfrm>
              <a:off x="4992" y="2832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b="1" i="1">
                  <a:latin typeface="Times New Roman" pitchFamily="18" charset="0"/>
                  <a:ea typeface="SimSun" charset="-122"/>
                </a:rPr>
                <a:t>q</a:t>
              </a:r>
            </a:p>
          </p:txBody>
        </p:sp>
        <p:sp>
          <p:nvSpPr>
            <p:cNvPr id="10284" name="Oval 1066"/>
            <p:cNvSpPr>
              <a:spLocks noChangeArrowheads="1"/>
            </p:cNvSpPr>
            <p:nvPr/>
          </p:nvSpPr>
          <p:spPr bwMode="auto">
            <a:xfrm>
              <a:off x="4858" y="3182"/>
              <a:ext cx="63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5" name="Oval 1067"/>
            <p:cNvSpPr>
              <a:spLocks noChangeArrowheads="1"/>
            </p:cNvSpPr>
            <p:nvPr/>
          </p:nvSpPr>
          <p:spPr bwMode="auto">
            <a:xfrm>
              <a:off x="4506" y="3207"/>
              <a:ext cx="63" cy="63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6" name="Oval 1068"/>
            <p:cNvSpPr>
              <a:spLocks noChangeArrowheads="1"/>
            </p:cNvSpPr>
            <p:nvPr/>
          </p:nvSpPr>
          <p:spPr bwMode="auto">
            <a:xfrm>
              <a:off x="4647" y="3322"/>
              <a:ext cx="63" cy="63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7" name="Oval 1069"/>
            <p:cNvSpPr>
              <a:spLocks noChangeArrowheads="1"/>
            </p:cNvSpPr>
            <p:nvPr/>
          </p:nvSpPr>
          <p:spPr bwMode="auto">
            <a:xfrm>
              <a:off x="4954" y="2942"/>
              <a:ext cx="63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8" name="Oval 1070"/>
            <p:cNvSpPr>
              <a:spLocks noChangeArrowheads="1"/>
            </p:cNvSpPr>
            <p:nvPr/>
          </p:nvSpPr>
          <p:spPr bwMode="auto">
            <a:xfrm>
              <a:off x="4602" y="2871"/>
              <a:ext cx="63" cy="63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9" name="Oval 1071"/>
            <p:cNvSpPr>
              <a:spLocks noChangeArrowheads="1"/>
            </p:cNvSpPr>
            <p:nvPr/>
          </p:nvSpPr>
          <p:spPr bwMode="auto">
            <a:xfrm>
              <a:off x="4791" y="3034"/>
              <a:ext cx="63" cy="63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0" name="Oval 1072"/>
            <p:cNvSpPr>
              <a:spLocks noChangeArrowheads="1"/>
            </p:cNvSpPr>
            <p:nvPr/>
          </p:nvSpPr>
          <p:spPr bwMode="auto">
            <a:xfrm>
              <a:off x="3524" y="2980"/>
              <a:ext cx="696" cy="6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1" name="Oval 1073"/>
            <p:cNvSpPr>
              <a:spLocks noChangeArrowheads="1"/>
            </p:cNvSpPr>
            <p:nvPr/>
          </p:nvSpPr>
          <p:spPr bwMode="auto">
            <a:xfrm>
              <a:off x="3860" y="3076"/>
              <a:ext cx="696" cy="6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2" name="Oval 1074"/>
            <p:cNvSpPr>
              <a:spLocks noChangeArrowheads="1"/>
            </p:cNvSpPr>
            <p:nvPr/>
          </p:nvSpPr>
          <p:spPr bwMode="auto">
            <a:xfrm>
              <a:off x="4244" y="2980"/>
              <a:ext cx="696" cy="6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3" name="Oval 1075"/>
            <p:cNvSpPr>
              <a:spLocks noChangeArrowheads="1"/>
            </p:cNvSpPr>
            <p:nvPr/>
          </p:nvSpPr>
          <p:spPr bwMode="auto">
            <a:xfrm>
              <a:off x="4484" y="2740"/>
              <a:ext cx="696" cy="6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4" name="Line 1076"/>
            <p:cNvSpPr>
              <a:spLocks noChangeShapeType="1"/>
            </p:cNvSpPr>
            <p:nvPr/>
          </p:nvSpPr>
          <p:spPr bwMode="auto">
            <a:xfrm flipV="1">
              <a:off x="3888" y="3312"/>
              <a:ext cx="288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5" name="Line 1077"/>
            <p:cNvSpPr>
              <a:spLocks noChangeShapeType="1"/>
            </p:cNvSpPr>
            <p:nvPr/>
          </p:nvSpPr>
          <p:spPr bwMode="auto">
            <a:xfrm flipH="1">
              <a:off x="4272" y="3264"/>
              <a:ext cx="240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6" name="Oval 1078"/>
            <p:cNvSpPr>
              <a:spLocks noChangeArrowheads="1"/>
            </p:cNvSpPr>
            <p:nvPr/>
          </p:nvSpPr>
          <p:spPr bwMode="auto">
            <a:xfrm>
              <a:off x="3818" y="2993"/>
              <a:ext cx="63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7" name="Oval 1079"/>
            <p:cNvSpPr>
              <a:spLocks noChangeArrowheads="1"/>
            </p:cNvSpPr>
            <p:nvPr/>
          </p:nvSpPr>
          <p:spPr bwMode="auto">
            <a:xfrm>
              <a:off x="3694" y="3044"/>
              <a:ext cx="62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8" name="Oval 1080"/>
            <p:cNvSpPr>
              <a:spLocks noChangeArrowheads="1"/>
            </p:cNvSpPr>
            <p:nvPr/>
          </p:nvSpPr>
          <p:spPr bwMode="auto">
            <a:xfrm>
              <a:off x="3860" y="2807"/>
              <a:ext cx="62" cy="63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9" name="Oval 1081"/>
            <p:cNvSpPr>
              <a:spLocks noChangeArrowheads="1"/>
            </p:cNvSpPr>
            <p:nvPr/>
          </p:nvSpPr>
          <p:spPr bwMode="auto">
            <a:xfrm>
              <a:off x="3428" y="2740"/>
              <a:ext cx="696" cy="6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0" name="Line 1082"/>
            <p:cNvSpPr>
              <a:spLocks noChangeShapeType="1"/>
            </p:cNvSpPr>
            <p:nvPr/>
          </p:nvSpPr>
          <p:spPr bwMode="auto">
            <a:xfrm>
              <a:off x="3744" y="3072"/>
              <a:ext cx="96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1" name="Line 1083"/>
            <p:cNvSpPr>
              <a:spLocks noChangeShapeType="1"/>
            </p:cNvSpPr>
            <p:nvPr/>
          </p:nvSpPr>
          <p:spPr bwMode="auto">
            <a:xfrm flipH="1">
              <a:off x="4560" y="3072"/>
              <a:ext cx="24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2" name="Rectangle 1084"/>
            <p:cNvSpPr>
              <a:spLocks noChangeArrowheads="1"/>
            </p:cNvSpPr>
            <p:nvPr/>
          </p:nvSpPr>
          <p:spPr bwMode="auto">
            <a:xfrm>
              <a:off x="4176" y="3312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b="1" i="1">
                  <a:latin typeface="Times New Roman" pitchFamily="18" charset="0"/>
                  <a:ea typeface="SimSun" charset="-122"/>
                </a:rPr>
                <a:t>o</a:t>
              </a:r>
            </a:p>
          </p:txBody>
        </p:sp>
      </p:grpSp>
      <p:sp>
        <p:nvSpPr>
          <p:cNvPr id="10267" name="Line 1085"/>
          <p:cNvSpPr>
            <a:spLocks noChangeShapeType="1"/>
          </p:cNvSpPr>
          <p:nvPr/>
        </p:nvSpPr>
        <p:spPr bwMode="auto">
          <a:xfrm flipV="1">
            <a:off x="6934200" y="2667000"/>
            <a:ext cx="4572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14303" y="6272989"/>
            <a:ext cx="8729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dirty="0">
                <a:ea typeface="SimSun" charset="-122"/>
              </a:rPr>
              <a:t>Remark: All pairs of points belonging to the same cluster a density connected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37824053"/>
      </p:ext>
    </p:extLst>
  </p:cSld>
  <p:clrMapOvr>
    <a:masterClrMapping/>
  </p:clrMapOvr>
  <p:transition>
    <p:strips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6800" y="6477000"/>
            <a:ext cx="457200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5E22CB4-68FD-4B8A-A55A-262D4777C43E}" type="slidenum">
              <a:rPr lang="en-US" sz="1200" smtClean="0"/>
              <a:pPr eaLnBrk="1" hangingPunct="1"/>
              <a:t>16</a:t>
            </a:fld>
            <a:endParaRPr lang="en-US" sz="1200" dirty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9" y="0"/>
            <a:ext cx="9144000" cy="990600"/>
          </a:xfrm>
        </p:spPr>
        <p:txBody>
          <a:bodyPr/>
          <a:lstStyle/>
          <a:p>
            <a:pPr algn="ctr" eaLnBrk="1" hangingPunct="1"/>
            <a:r>
              <a:rPr lang="en-US" altLang="zh-CN" sz="3200" dirty="0">
                <a:ea typeface="SimSun" charset="-122"/>
              </a:rPr>
              <a:t>DBSCAN: Density Based Spatial Clustering of Applications with Noise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3869" y="1153391"/>
            <a:ext cx="8305800" cy="4876800"/>
          </a:xfrm>
        </p:spPr>
        <p:txBody>
          <a:bodyPr/>
          <a:lstStyle/>
          <a:p>
            <a:pPr eaLnBrk="1" hangingPunct="1"/>
            <a:r>
              <a:rPr lang="en-US" altLang="zh-CN" sz="2400" dirty="0">
                <a:ea typeface="SimSun" charset="-122"/>
              </a:rPr>
              <a:t>Relies on a </a:t>
            </a:r>
            <a:r>
              <a:rPr lang="en-US" altLang="zh-CN" sz="2400" i="1" dirty="0">
                <a:ea typeface="SimSun" charset="-122"/>
              </a:rPr>
              <a:t>density-based</a:t>
            </a:r>
            <a:r>
              <a:rPr lang="en-US" altLang="zh-CN" sz="2400" dirty="0">
                <a:ea typeface="SimSun" charset="-122"/>
              </a:rPr>
              <a:t> notion of cluster:  A </a:t>
            </a:r>
            <a:r>
              <a:rPr lang="en-US" altLang="zh-CN" sz="2400" i="1" dirty="0">
                <a:ea typeface="SimSun" charset="-122"/>
              </a:rPr>
              <a:t>cluster</a:t>
            </a:r>
            <a:r>
              <a:rPr lang="en-US" altLang="zh-CN" sz="2400" dirty="0">
                <a:ea typeface="SimSun" charset="-122"/>
              </a:rPr>
              <a:t> is defined as a maximal set of density-connected points</a:t>
            </a:r>
          </a:p>
          <a:p>
            <a:pPr eaLnBrk="1" hangingPunct="1"/>
            <a:r>
              <a:rPr lang="en-US" altLang="zh-CN" sz="2400" dirty="0">
                <a:ea typeface="SimSun" charset="-122"/>
              </a:rPr>
              <a:t>Capable to discovers clusters of arbitrary shape in spatial datasets with noise </a:t>
            </a:r>
          </a:p>
        </p:txBody>
      </p:sp>
      <p:grpSp>
        <p:nvGrpSpPr>
          <p:cNvPr id="11269" name="Group 4"/>
          <p:cNvGrpSpPr>
            <a:grpSpLocks/>
          </p:cNvGrpSpPr>
          <p:nvPr/>
        </p:nvGrpSpPr>
        <p:grpSpPr bwMode="auto">
          <a:xfrm>
            <a:off x="2057400" y="3505200"/>
            <a:ext cx="6324600" cy="2743200"/>
            <a:chOff x="672" y="1824"/>
            <a:chExt cx="4608" cy="2112"/>
          </a:xfrm>
        </p:grpSpPr>
        <p:sp>
          <p:nvSpPr>
            <p:cNvPr id="11274" name="Oval 5"/>
            <p:cNvSpPr>
              <a:spLocks noChangeArrowheads="1"/>
            </p:cNvSpPr>
            <p:nvPr/>
          </p:nvSpPr>
          <p:spPr bwMode="auto">
            <a:xfrm>
              <a:off x="1872" y="249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Oval 6"/>
            <p:cNvSpPr>
              <a:spLocks noChangeArrowheads="1"/>
            </p:cNvSpPr>
            <p:nvPr/>
          </p:nvSpPr>
          <p:spPr bwMode="auto">
            <a:xfrm>
              <a:off x="1824" y="273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Oval 7"/>
            <p:cNvSpPr>
              <a:spLocks noChangeArrowheads="1"/>
            </p:cNvSpPr>
            <p:nvPr/>
          </p:nvSpPr>
          <p:spPr bwMode="auto">
            <a:xfrm>
              <a:off x="2064" y="278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Oval 8"/>
            <p:cNvSpPr>
              <a:spLocks noChangeArrowheads="1"/>
            </p:cNvSpPr>
            <p:nvPr/>
          </p:nvSpPr>
          <p:spPr bwMode="auto">
            <a:xfrm>
              <a:off x="2160" y="249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Oval 9"/>
            <p:cNvSpPr>
              <a:spLocks noChangeArrowheads="1"/>
            </p:cNvSpPr>
            <p:nvPr/>
          </p:nvSpPr>
          <p:spPr bwMode="auto">
            <a:xfrm>
              <a:off x="2256" y="292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Oval 10"/>
            <p:cNvSpPr>
              <a:spLocks noChangeArrowheads="1"/>
            </p:cNvSpPr>
            <p:nvPr/>
          </p:nvSpPr>
          <p:spPr bwMode="auto">
            <a:xfrm>
              <a:off x="1872" y="297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Oval 11"/>
            <p:cNvSpPr>
              <a:spLocks noChangeArrowheads="1"/>
            </p:cNvSpPr>
            <p:nvPr/>
          </p:nvSpPr>
          <p:spPr bwMode="auto">
            <a:xfrm>
              <a:off x="2064" y="3120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Oval 12"/>
            <p:cNvSpPr>
              <a:spLocks noChangeArrowheads="1"/>
            </p:cNvSpPr>
            <p:nvPr/>
          </p:nvSpPr>
          <p:spPr bwMode="auto">
            <a:xfrm>
              <a:off x="1968" y="3360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Oval 13"/>
            <p:cNvSpPr>
              <a:spLocks noChangeArrowheads="1"/>
            </p:cNvSpPr>
            <p:nvPr/>
          </p:nvSpPr>
          <p:spPr bwMode="auto">
            <a:xfrm>
              <a:off x="2208" y="350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" name="Oval 14"/>
            <p:cNvSpPr>
              <a:spLocks noChangeArrowheads="1"/>
            </p:cNvSpPr>
            <p:nvPr/>
          </p:nvSpPr>
          <p:spPr bwMode="auto">
            <a:xfrm>
              <a:off x="2304" y="369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4" name="Oval 15"/>
            <p:cNvSpPr>
              <a:spLocks noChangeArrowheads="1"/>
            </p:cNvSpPr>
            <p:nvPr/>
          </p:nvSpPr>
          <p:spPr bwMode="auto">
            <a:xfrm>
              <a:off x="2256" y="326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Oval 16"/>
            <p:cNvSpPr>
              <a:spLocks noChangeArrowheads="1"/>
            </p:cNvSpPr>
            <p:nvPr/>
          </p:nvSpPr>
          <p:spPr bwMode="auto">
            <a:xfrm>
              <a:off x="2880" y="1920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Oval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Oval 18"/>
            <p:cNvSpPr>
              <a:spLocks noChangeArrowheads="1"/>
            </p:cNvSpPr>
            <p:nvPr/>
          </p:nvSpPr>
          <p:spPr bwMode="auto">
            <a:xfrm>
              <a:off x="2832" y="268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Oval 19"/>
            <p:cNvSpPr>
              <a:spLocks noChangeArrowheads="1"/>
            </p:cNvSpPr>
            <p:nvPr/>
          </p:nvSpPr>
          <p:spPr bwMode="auto">
            <a:xfrm>
              <a:off x="3168" y="278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Oval 20"/>
            <p:cNvSpPr>
              <a:spLocks noChangeArrowheads="1"/>
            </p:cNvSpPr>
            <p:nvPr/>
          </p:nvSpPr>
          <p:spPr bwMode="auto">
            <a:xfrm>
              <a:off x="3264" y="254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Oval 21"/>
            <p:cNvSpPr>
              <a:spLocks noChangeArrowheads="1"/>
            </p:cNvSpPr>
            <p:nvPr/>
          </p:nvSpPr>
          <p:spPr bwMode="auto">
            <a:xfrm>
              <a:off x="2976" y="2880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Rectangle 22"/>
            <p:cNvSpPr>
              <a:spLocks noChangeArrowheads="1"/>
            </p:cNvSpPr>
            <p:nvPr/>
          </p:nvSpPr>
          <p:spPr bwMode="auto">
            <a:xfrm>
              <a:off x="1392" y="1824"/>
              <a:ext cx="2448" cy="21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Oval 23"/>
            <p:cNvSpPr>
              <a:spLocks noChangeArrowheads="1"/>
            </p:cNvSpPr>
            <p:nvPr/>
          </p:nvSpPr>
          <p:spPr bwMode="auto">
            <a:xfrm>
              <a:off x="1584" y="2304"/>
              <a:ext cx="576" cy="62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" name="Oval 24"/>
            <p:cNvSpPr>
              <a:spLocks noChangeArrowheads="1"/>
            </p:cNvSpPr>
            <p:nvPr/>
          </p:nvSpPr>
          <p:spPr bwMode="auto">
            <a:xfrm>
              <a:off x="1872" y="2880"/>
              <a:ext cx="576" cy="62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Oval 25"/>
            <p:cNvSpPr>
              <a:spLocks noChangeArrowheads="1"/>
            </p:cNvSpPr>
            <p:nvPr/>
          </p:nvSpPr>
          <p:spPr bwMode="auto">
            <a:xfrm>
              <a:off x="2688" y="1824"/>
              <a:ext cx="576" cy="62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AutoShape 26"/>
            <p:cNvSpPr>
              <a:spLocks/>
            </p:cNvSpPr>
            <p:nvPr/>
          </p:nvSpPr>
          <p:spPr bwMode="auto">
            <a:xfrm>
              <a:off x="1094" y="3124"/>
              <a:ext cx="576" cy="360"/>
            </a:xfrm>
            <a:prstGeom prst="borderCallout1">
              <a:avLst>
                <a:gd name="adj1" fmla="val 18750"/>
                <a:gd name="adj2" fmla="val 108333"/>
                <a:gd name="adj3" fmla="val 18750"/>
                <a:gd name="adj4" fmla="val 16875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>
                  <a:latin typeface="Times New Roman" pitchFamily="18" charset="0"/>
                  <a:ea typeface="SimSun" charset="-122"/>
                </a:rPr>
                <a:t>Core</a:t>
              </a:r>
            </a:p>
          </p:txBody>
        </p:sp>
        <p:sp>
          <p:nvSpPr>
            <p:cNvPr id="11296" name="AutoShape 27"/>
            <p:cNvSpPr>
              <a:spLocks/>
            </p:cNvSpPr>
            <p:nvPr/>
          </p:nvSpPr>
          <p:spPr bwMode="auto">
            <a:xfrm>
              <a:off x="672" y="2523"/>
              <a:ext cx="817" cy="359"/>
            </a:xfrm>
            <a:prstGeom prst="borderCallout1">
              <a:avLst>
                <a:gd name="adj1" fmla="val 14458"/>
                <a:gd name="adj2" fmla="val 105884"/>
                <a:gd name="adj3" fmla="val 14458"/>
                <a:gd name="adj4" fmla="val 148528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>
                  <a:latin typeface="Times New Roman" pitchFamily="18" charset="0"/>
                  <a:ea typeface="SimSun" charset="-122"/>
                </a:rPr>
                <a:t>Border</a:t>
              </a:r>
            </a:p>
          </p:txBody>
        </p:sp>
        <p:sp>
          <p:nvSpPr>
            <p:cNvPr id="11297" name="AutoShape 28"/>
            <p:cNvSpPr>
              <a:spLocks/>
            </p:cNvSpPr>
            <p:nvPr/>
          </p:nvSpPr>
          <p:spPr bwMode="auto">
            <a:xfrm>
              <a:off x="3697" y="1921"/>
              <a:ext cx="824" cy="359"/>
            </a:xfrm>
            <a:prstGeom prst="borderCallout1">
              <a:avLst>
                <a:gd name="adj1" fmla="val 24491"/>
                <a:gd name="adj2" fmla="val -5810"/>
                <a:gd name="adj3" fmla="val 21431"/>
                <a:gd name="adj4" fmla="val -8281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>
                  <a:latin typeface="Times New Roman" pitchFamily="18" charset="0"/>
                  <a:ea typeface="SimSun" charset="-122"/>
                </a:rPr>
                <a:t>Outlier</a:t>
              </a:r>
            </a:p>
          </p:txBody>
        </p:sp>
        <p:sp>
          <p:nvSpPr>
            <p:cNvPr id="11298" name="Text Box 29"/>
            <p:cNvSpPr txBox="1">
              <a:spLocks noChangeArrowheads="1"/>
            </p:cNvSpPr>
            <p:nvPr/>
          </p:nvSpPr>
          <p:spPr bwMode="auto">
            <a:xfrm>
              <a:off x="4081" y="2736"/>
              <a:ext cx="1199" cy="7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>
                  <a:latin typeface="Times New Roman" pitchFamily="18" charset="0"/>
                  <a:ea typeface="SimSun" charset="-122"/>
                </a:rPr>
                <a:t>Eps = 1cm</a:t>
              </a:r>
            </a:p>
            <a:p>
              <a:pPr>
                <a:spcBef>
                  <a:spcPct val="50000"/>
                </a:spcBef>
              </a:pPr>
              <a:r>
                <a:rPr lang="en-US" altLang="zh-CN">
                  <a:latin typeface="Times New Roman" pitchFamily="18" charset="0"/>
                  <a:ea typeface="SimSun" charset="-122"/>
                </a:rPr>
                <a:t>MinPts = 5</a:t>
              </a:r>
            </a:p>
          </p:txBody>
        </p:sp>
        <p:sp>
          <p:nvSpPr>
            <p:cNvPr id="11299" name="Oval 30"/>
            <p:cNvSpPr>
              <a:spLocks noChangeArrowheads="1"/>
            </p:cNvSpPr>
            <p:nvPr/>
          </p:nvSpPr>
          <p:spPr bwMode="auto">
            <a:xfrm>
              <a:off x="2400" y="345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70" name="Text Box 31"/>
          <p:cNvSpPr txBox="1">
            <a:spLocks noChangeArrowheads="1"/>
          </p:cNvSpPr>
          <p:nvPr/>
        </p:nvSpPr>
        <p:spPr bwMode="auto">
          <a:xfrm>
            <a:off x="685800" y="3657600"/>
            <a:ext cx="15795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/>
              <a:t>Density reachable</a:t>
            </a:r>
          </a:p>
          <a:p>
            <a:pPr eaLnBrk="1" hangingPunct="1"/>
            <a:r>
              <a:rPr lang="en-US" sz="1400"/>
              <a:t>from core point</a:t>
            </a:r>
          </a:p>
        </p:txBody>
      </p:sp>
      <p:sp>
        <p:nvSpPr>
          <p:cNvPr id="11271" name="Line 32"/>
          <p:cNvSpPr>
            <a:spLocks noChangeShapeType="1"/>
          </p:cNvSpPr>
          <p:nvPr/>
        </p:nvSpPr>
        <p:spPr bwMode="auto">
          <a:xfrm>
            <a:off x="1905000" y="40386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72" name="Text Box 33"/>
          <p:cNvSpPr txBox="1">
            <a:spLocks noChangeArrowheads="1"/>
          </p:cNvSpPr>
          <p:nvPr/>
        </p:nvSpPr>
        <p:spPr bwMode="auto">
          <a:xfrm>
            <a:off x="7256463" y="2895600"/>
            <a:ext cx="18875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/>
              <a:t>Not density reachable</a:t>
            </a:r>
          </a:p>
          <a:p>
            <a:pPr eaLnBrk="1" hangingPunct="1"/>
            <a:r>
              <a:rPr lang="en-US" sz="1400"/>
              <a:t>from core point</a:t>
            </a:r>
          </a:p>
        </p:txBody>
      </p:sp>
      <p:sp>
        <p:nvSpPr>
          <p:cNvPr id="11273" name="Line 34"/>
          <p:cNvSpPr>
            <a:spLocks noChangeShapeType="1"/>
          </p:cNvSpPr>
          <p:nvPr/>
        </p:nvSpPr>
        <p:spPr bwMode="auto">
          <a:xfrm flipH="1">
            <a:off x="6934200" y="33528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13234"/>
      </p:ext>
    </p:extLst>
  </p:cSld>
  <p:clrMapOvr>
    <a:masterClrMapping/>
  </p:clrMapOvr>
  <p:transition>
    <p:strips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763000" y="6477000"/>
            <a:ext cx="381000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CBDEEDB-46FA-4930-AB90-C823013D561D}" type="slidenum">
              <a:rPr lang="en-US" sz="1200" smtClean="0"/>
              <a:pPr eaLnBrk="1" hangingPunct="1"/>
              <a:t>17</a:t>
            </a:fld>
            <a:endParaRPr lang="en-US" sz="1200" dirty="0"/>
          </a:p>
        </p:txBody>
      </p:sp>
      <p:sp>
        <p:nvSpPr>
          <p:cNvPr id="1229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437437" cy="387350"/>
          </a:xfrm>
        </p:spPr>
        <p:txBody>
          <a:bodyPr/>
          <a:lstStyle/>
          <a:p>
            <a:pPr eaLnBrk="1" hangingPunct="1"/>
            <a:r>
              <a:rPr lang="en-US" altLang="zh-CN" dirty="0">
                <a:ea typeface="SimSun" charset="-122"/>
              </a:rPr>
              <a:t>DBSCAN: The Algorithm</a:t>
            </a:r>
            <a:endParaRPr lang="en-US" altLang="zh-CN" sz="3200" dirty="0">
              <a:ea typeface="SimSun" charset="-122"/>
            </a:endParaRPr>
          </a:p>
        </p:txBody>
      </p:sp>
      <p:sp>
        <p:nvSpPr>
          <p:cNvPr id="1229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915400" cy="4876800"/>
          </a:xfrm>
        </p:spPr>
        <p:txBody>
          <a:bodyPr/>
          <a:lstStyle/>
          <a:p>
            <a:pPr marL="914400" lvl="1" indent="-457200" eaLnBrk="1" hangingPunct="1">
              <a:lnSpc>
                <a:spcPct val="120000"/>
              </a:lnSpc>
              <a:spcBef>
                <a:spcPct val="50000"/>
              </a:spcBef>
              <a:buFont typeface="+mj-lt"/>
              <a:buAutoNum type="arabicPeriod"/>
            </a:pPr>
            <a:r>
              <a:rPr lang="en-US" altLang="zh-CN" sz="2400" dirty="0">
                <a:ea typeface="SimSun" charset="-122"/>
              </a:rPr>
              <a:t>Arbitrary select a point </a:t>
            </a:r>
            <a:r>
              <a:rPr lang="en-US" altLang="zh-CN" sz="2400" b="1" i="1" dirty="0">
                <a:ea typeface="SimSun" charset="-122"/>
              </a:rPr>
              <a:t>p</a:t>
            </a:r>
            <a:endParaRPr lang="en-US" altLang="zh-CN" sz="2400" dirty="0">
              <a:ea typeface="SimSun" charset="-122"/>
            </a:endParaRPr>
          </a:p>
          <a:p>
            <a:pPr marL="914400" lvl="1" indent="-457200" eaLnBrk="1" hangingPunct="1">
              <a:lnSpc>
                <a:spcPct val="120000"/>
              </a:lnSpc>
              <a:spcBef>
                <a:spcPct val="50000"/>
              </a:spcBef>
              <a:buFont typeface="+mj-lt"/>
              <a:buAutoNum type="arabicPeriod"/>
            </a:pPr>
            <a:r>
              <a:rPr lang="en-US" altLang="zh-CN" sz="2400" dirty="0">
                <a:ea typeface="SimSun" charset="-122"/>
              </a:rPr>
              <a:t>Retrieve all points density-reachable from </a:t>
            </a:r>
            <a:r>
              <a:rPr lang="en-US" altLang="zh-CN" sz="2400" b="1" i="1" dirty="0">
                <a:ea typeface="SimSun" charset="-122"/>
              </a:rPr>
              <a:t>p</a:t>
            </a:r>
            <a:r>
              <a:rPr lang="en-US" altLang="zh-CN" sz="2400" dirty="0">
                <a:ea typeface="SimSun" charset="-122"/>
              </a:rPr>
              <a:t> </a:t>
            </a:r>
            <a:r>
              <a:rPr lang="en-US" altLang="zh-CN" sz="2400" dirty="0" err="1">
                <a:ea typeface="SimSun" charset="-122"/>
              </a:rPr>
              <a:t>wrt</a:t>
            </a:r>
            <a:r>
              <a:rPr lang="en-US" altLang="zh-CN" sz="2400" dirty="0">
                <a:ea typeface="SimSun" charset="-122"/>
              </a:rPr>
              <a:t> </a:t>
            </a:r>
            <a:r>
              <a:rPr lang="en-US" altLang="zh-CN" sz="2400" b="1" i="1" dirty="0" err="1">
                <a:ea typeface="SimSun" charset="-122"/>
              </a:rPr>
              <a:t>Eps</a:t>
            </a:r>
            <a:r>
              <a:rPr lang="en-US" altLang="zh-CN" sz="2400" dirty="0">
                <a:ea typeface="SimSun" charset="-122"/>
              </a:rPr>
              <a:t> and </a:t>
            </a:r>
            <a:r>
              <a:rPr lang="en-US" altLang="zh-CN" sz="2400" b="1" i="1" dirty="0" err="1">
                <a:ea typeface="SimSun" charset="-122"/>
              </a:rPr>
              <a:t>MinPts</a:t>
            </a:r>
            <a:r>
              <a:rPr lang="en-US" altLang="zh-CN" sz="2400" dirty="0">
                <a:ea typeface="SimSun" charset="-122"/>
              </a:rPr>
              <a:t>.</a:t>
            </a:r>
          </a:p>
          <a:p>
            <a:pPr marL="914400" lvl="1" indent="-457200" eaLnBrk="1" hangingPunct="1">
              <a:lnSpc>
                <a:spcPct val="120000"/>
              </a:lnSpc>
              <a:spcBef>
                <a:spcPct val="50000"/>
              </a:spcBef>
              <a:buFont typeface="+mj-lt"/>
              <a:buAutoNum type="arabicPeriod"/>
            </a:pPr>
            <a:r>
              <a:rPr lang="en-US" altLang="zh-CN" sz="2400" dirty="0">
                <a:ea typeface="SimSun" charset="-122"/>
              </a:rPr>
              <a:t>If </a:t>
            </a:r>
            <a:r>
              <a:rPr lang="en-US" altLang="zh-CN" sz="2400" b="1" i="1" dirty="0">
                <a:ea typeface="SimSun" charset="-122"/>
              </a:rPr>
              <a:t>p</a:t>
            </a:r>
            <a:r>
              <a:rPr lang="en-US" altLang="zh-CN" sz="2400" dirty="0">
                <a:ea typeface="SimSun" charset="-122"/>
              </a:rPr>
              <a:t> is a core point, a cluster is formed.</a:t>
            </a:r>
          </a:p>
          <a:p>
            <a:pPr marL="914400" lvl="1" indent="-457200" eaLnBrk="1" hangingPunct="1">
              <a:lnSpc>
                <a:spcPct val="120000"/>
              </a:lnSpc>
              <a:spcBef>
                <a:spcPct val="50000"/>
              </a:spcBef>
              <a:buFont typeface="+mj-lt"/>
              <a:buAutoNum type="arabicPeriod"/>
            </a:pPr>
            <a:r>
              <a:rPr lang="en-US" altLang="zh-CN" sz="2400" dirty="0">
                <a:ea typeface="SimSun" charset="-122"/>
              </a:rPr>
              <a:t>If </a:t>
            </a:r>
            <a:r>
              <a:rPr lang="en-US" altLang="zh-CN" sz="2400" b="1" i="1" dirty="0">
                <a:ea typeface="SimSun" charset="-122"/>
              </a:rPr>
              <a:t>p</a:t>
            </a:r>
            <a:r>
              <a:rPr lang="en-US" altLang="zh-CN" sz="2400" dirty="0">
                <a:ea typeface="SimSun" charset="-122"/>
              </a:rPr>
              <a:t> </a:t>
            </a:r>
            <a:r>
              <a:rPr lang="en-US" altLang="zh-CN" sz="2400" dirty="0" err="1">
                <a:ea typeface="SimSun" charset="-122"/>
              </a:rPr>
              <a:t>ia</a:t>
            </a:r>
            <a:r>
              <a:rPr lang="en-US" altLang="zh-CN" sz="2400" dirty="0">
                <a:ea typeface="SimSun" charset="-122"/>
              </a:rPr>
              <a:t> not a core point, no points are density-reachable from </a:t>
            </a:r>
            <a:r>
              <a:rPr lang="en-US" altLang="zh-CN" sz="2400" b="1" i="1" dirty="0">
                <a:ea typeface="SimSun" charset="-122"/>
              </a:rPr>
              <a:t>p</a:t>
            </a:r>
            <a:r>
              <a:rPr lang="en-US" altLang="zh-CN" sz="2400" dirty="0">
                <a:ea typeface="SimSun" charset="-122"/>
              </a:rPr>
              <a:t> and DBSCAN visits the next point of the database.</a:t>
            </a:r>
          </a:p>
          <a:p>
            <a:pPr marL="914400" lvl="1" indent="-457200" eaLnBrk="1" hangingPunct="1">
              <a:lnSpc>
                <a:spcPct val="120000"/>
              </a:lnSpc>
              <a:spcBef>
                <a:spcPct val="50000"/>
              </a:spcBef>
              <a:buFont typeface="+mj-lt"/>
              <a:buAutoNum type="arabicPeriod"/>
            </a:pPr>
            <a:r>
              <a:rPr lang="en-US" altLang="zh-CN" sz="2400" dirty="0">
                <a:ea typeface="SimSun" charset="-122"/>
              </a:rPr>
              <a:t>Continue the process until all of the points have been processed.</a:t>
            </a:r>
          </a:p>
          <a:p>
            <a:pPr marL="457200" lvl="1" indent="0" eaLnBrk="1" hangingPunct="1">
              <a:lnSpc>
                <a:spcPct val="120000"/>
              </a:lnSpc>
              <a:spcBef>
                <a:spcPct val="50000"/>
              </a:spcBef>
              <a:buNone/>
            </a:pPr>
            <a:r>
              <a:rPr lang="en-US" altLang="zh-CN" sz="2000" dirty="0">
                <a:ea typeface="SimSun" charset="-122"/>
              </a:rPr>
              <a:t>Remark: Some bookkeeping is needed to make sure that only points that have not been assigned to a cluster yet, will be used in step 2. </a:t>
            </a:r>
            <a:endParaRPr lang="en-US" altLang="zh-CN" dirty="0">
              <a:ea typeface="SimSu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59822941"/>
      </p:ext>
    </p:extLst>
  </p:cSld>
  <p:clrMapOvr>
    <a:masterClrMapping/>
  </p:clrMapOvr>
  <p:transition>
    <p:strips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8486E-A01D-499A-BE53-399BD16AA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DBSCAN Example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CA7638D-D354-45F0-9C26-AC15FC6294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7278629"/>
              </p:ext>
            </p:extLst>
          </p:nvPr>
        </p:nvGraphicFramePr>
        <p:xfrm>
          <a:off x="304801" y="1225550"/>
          <a:ext cx="6705602" cy="26415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7835">
                  <a:extLst>
                    <a:ext uri="{9D8B030D-6E8A-4147-A177-3AD203B41FA5}">
                      <a16:colId xmlns:a16="http://schemas.microsoft.com/office/drawing/2014/main" val="900219417"/>
                    </a:ext>
                  </a:extLst>
                </a:gridCol>
                <a:gridCol w="957835">
                  <a:extLst>
                    <a:ext uri="{9D8B030D-6E8A-4147-A177-3AD203B41FA5}">
                      <a16:colId xmlns:a16="http://schemas.microsoft.com/office/drawing/2014/main" val="1096253667"/>
                    </a:ext>
                  </a:extLst>
                </a:gridCol>
                <a:gridCol w="957835">
                  <a:extLst>
                    <a:ext uri="{9D8B030D-6E8A-4147-A177-3AD203B41FA5}">
                      <a16:colId xmlns:a16="http://schemas.microsoft.com/office/drawing/2014/main" val="3543886549"/>
                    </a:ext>
                  </a:extLst>
                </a:gridCol>
                <a:gridCol w="957835">
                  <a:extLst>
                    <a:ext uri="{9D8B030D-6E8A-4147-A177-3AD203B41FA5}">
                      <a16:colId xmlns:a16="http://schemas.microsoft.com/office/drawing/2014/main" val="515588958"/>
                    </a:ext>
                  </a:extLst>
                </a:gridCol>
                <a:gridCol w="957835">
                  <a:extLst>
                    <a:ext uri="{9D8B030D-6E8A-4147-A177-3AD203B41FA5}">
                      <a16:colId xmlns:a16="http://schemas.microsoft.com/office/drawing/2014/main" val="3004462720"/>
                    </a:ext>
                  </a:extLst>
                </a:gridCol>
                <a:gridCol w="957835">
                  <a:extLst>
                    <a:ext uri="{9D8B030D-6E8A-4147-A177-3AD203B41FA5}">
                      <a16:colId xmlns:a16="http://schemas.microsoft.com/office/drawing/2014/main" val="151553928"/>
                    </a:ext>
                  </a:extLst>
                </a:gridCol>
                <a:gridCol w="958592">
                  <a:extLst>
                    <a:ext uri="{9D8B030D-6E8A-4147-A177-3AD203B41FA5}">
                      <a16:colId xmlns:a16="http://schemas.microsoft.com/office/drawing/2014/main" val="4227499347"/>
                    </a:ext>
                  </a:extLst>
                </a:gridCol>
              </a:tblGrid>
              <a:tr h="3773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distance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3545569"/>
                  </a:ext>
                </a:extLst>
              </a:tr>
              <a:tr h="3773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</a:rPr>
                        <a:t>0</a:t>
                      </a:r>
                      <a:endParaRPr lang="en-US" sz="14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</a:rPr>
                        <a:t>1</a:t>
                      </a:r>
                      <a:endParaRPr lang="en-US" sz="14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</a:rPr>
                        <a:t>2</a:t>
                      </a:r>
                      <a:endParaRPr lang="en-US" sz="14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</a:rPr>
                        <a:t>4</a:t>
                      </a:r>
                      <a:endParaRPr lang="en-US" sz="14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6</a:t>
                      </a:r>
                      <a:endParaRPr lang="en-US" sz="14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7</a:t>
                      </a:r>
                      <a:endParaRPr lang="en-US" sz="14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341821"/>
                  </a:ext>
                </a:extLst>
              </a:tr>
              <a:tr h="3773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 </a:t>
                      </a:r>
                      <a:endParaRPr lang="en-US" sz="14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0</a:t>
                      </a:r>
                      <a:endParaRPr lang="en-US" sz="14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3</a:t>
                      </a:r>
                      <a:endParaRPr lang="en-US" sz="14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</a:rPr>
                        <a:t>8</a:t>
                      </a:r>
                      <a:endParaRPr lang="en-US" sz="14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</a:rPr>
                        <a:t>9</a:t>
                      </a:r>
                      <a:endParaRPr lang="en-US" sz="14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10</a:t>
                      </a:r>
                      <a:endParaRPr lang="en-US" sz="14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6401836"/>
                  </a:ext>
                </a:extLst>
              </a:tr>
              <a:tr h="3773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 </a:t>
                      </a:r>
                      <a:endParaRPr lang="en-US" sz="14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 </a:t>
                      </a:r>
                      <a:endParaRPr lang="en-US" sz="14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0</a:t>
                      </a:r>
                      <a:endParaRPr lang="en-US" sz="14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11</a:t>
                      </a:r>
                      <a:endParaRPr lang="en-US" sz="14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12</a:t>
                      </a:r>
                      <a:endParaRPr lang="en-US" sz="14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</a:rPr>
                        <a:t>13</a:t>
                      </a:r>
                      <a:endParaRPr lang="en-US" sz="14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1096673"/>
                  </a:ext>
                </a:extLst>
              </a:tr>
              <a:tr h="3773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 </a:t>
                      </a:r>
                      <a:endParaRPr lang="en-US" sz="14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 </a:t>
                      </a:r>
                      <a:endParaRPr lang="en-US" sz="14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 </a:t>
                      </a:r>
                      <a:endParaRPr lang="en-US" sz="14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0</a:t>
                      </a:r>
                      <a:endParaRPr lang="en-US" sz="14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14</a:t>
                      </a:r>
                      <a:endParaRPr lang="en-US" sz="14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</a:rPr>
                        <a:t>15</a:t>
                      </a:r>
                      <a:endParaRPr lang="en-US" sz="14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9991196"/>
                  </a:ext>
                </a:extLst>
              </a:tr>
              <a:tr h="3773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 </a:t>
                      </a:r>
                      <a:endParaRPr lang="en-US" sz="14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 </a:t>
                      </a:r>
                      <a:endParaRPr lang="en-US" sz="14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 </a:t>
                      </a:r>
                      <a:endParaRPr lang="en-US" sz="14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 </a:t>
                      </a:r>
                      <a:endParaRPr lang="en-US" sz="14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0</a:t>
                      </a:r>
                      <a:endParaRPr lang="en-US" sz="14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</a:rPr>
                        <a:t>16</a:t>
                      </a:r>
                      <a:endParaRPr lang="en-US" sz="14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5210137"/>
                  </a:ext>
                </a:extLst>
              </a:tr>
              <a:tr h="3773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 </a:t>
                      </a:r>
                      <a:endParaRPr lang="en-US" sz="14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 </a:t>
                      </a:r>
                      <a:endParaRPr lang="en-US" sz="14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 </a:t>
                      </a:r>
                      <a:endParaRPr lang="en-US" sz="14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 </a:t>
                      </a:r>
                      <a:endParaRPr lang="en-US" sz="14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 </a:t>
                      </a:r>
                      <a:endParaRPr lang="en-US" sz="14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</a:rPr>
                        <a:t>0</a:t>
                      </a:r>
                      <a:endParaRPr lang="en-US" sz="14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1972480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C42E9A1B-1B2C-4217-A949-FFA8E1854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917" y="4693530"/>
            <a:ext cx="833048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dataset consisting of object A, B, C, D, E, F with the following distance matrix is given: Assume DBSCAN is run for this dataset with MINPOINTS</a:t>
            </a:r>
            <a:r>
              <a:rPr kumimoji="0" lang="en-US" altLang="en-US" sz="18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[</a:t>
            </a:r>
            <a:r>
              <a:rPr kumimoji="0" lang="en-US" altLang="en-US" sz="1800" b="0" i="0" u="none" strike="noStrike" cap="none" normalizeH="0" baseline="30000" dirty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1]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=3 and epsilon=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=5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. How many clusters will DBSCAN return and how do they look like? Which objects are outliers and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borderpoints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in the clustering result obtained earlier?  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65F9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Symbol" panose="05050102010706020507" pitchFamily="18" charset="2"/>
              </a:rPr>
            </a:b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365F9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  <a:sym typeface="Symbol" panose="05050102010706020507" pitchFamily="18" charset="2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AC080B80-5354-4B7C-8D5A-9C4FA1209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47" y="6172200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955670A-2B92-4840-B6E9-7B45FE3A7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109" y="6292319"/>
            <a:ext cx="78442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[</a:t>
            </a:r>
            <a:r>
              <a:rPr kumimoji="0" lang="en-US" altLang="en-US" sz="1000" b="0" i="0" u="none" strike="noStrike" cap="none" normalizeH="0" baseline="30000" dirty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1</a:t>
            </a:r>
            <a:r>
              <a:rPr kumimoji="0" lang="en-US" altLang="en-US" sz="1200" b="0" i="0" u="none" strike="noStrike" cap="none" normalizeH="0" baseline="30000" dirty="0" bmk="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hlinkClick r:id="rId3"/>
              </a:rPr>
              <a:t>]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The object itself counts towards the number of objects in its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-radius when determining number of  core points!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27754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5D3CD-DF19-43AB-842D-8697557B1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C219C-CC47-4A5D-B329-AA3C2317B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365F9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Symbol" panose="05050102010706020507" pitchFamily="18" charset="2"/>
              </a:rPr>
              <a:t>1 Cluster: {A,B,C,D} [4]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sym typeface="Symbol" panose="05050102010706020507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365F9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Symbol" panose="05050102010706020507" pitchFamily="18" charset="2"/>
              </a:rPr>
              <a:t>Outliers: E &amp; F as they are not core or border points Core points: A, B, C are core points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sym typeface="Symbol" panose="05050102010706020507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365F9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Symbol" panose="05050102010706020507" pitchFamily="18" charset="2"/>
              </a:rPr>
              <a:t>Borderpoint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365F9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Symbol" panose="05050102010706020507" pitchFamily="18" charset="2"/>
              </a:rPr>
              <a:t>: D as it is in the neighborhood of core point (A) but has less than 3 points in its 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365F9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-neighborhood.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532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sz="2800" dirty="0"/>
              <a:t>Density-based Clustering </a:t>
            </a:r>
            <a:endParaRPr lang="en-US" sz="14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066800"/>
            <a:ext cx="8991600" cy="5388256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2300" dirty="0"/>
              <a:t>Density-based Clustering algorithms use </a:t>
            </a:r>
            <a:r>
              <a:rPr lang="en-US" sz="2300" i="1" dirty="0"/>
              <a:t>density-estimation techniques:</a:t>
            </a:r>
            <a:r>
              <a:rPr lang="en-US" sz="2300" dirty="0"/>
              <a:t> 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sz="2300" dirty="0"/>
              <a:t>to obtain density functions over the space of the attributes; then clusters are identified as areas whose density is above a certain threshold</a:t>
            </a:r>
            <a:r>
              <a:rPr lang="en-US" sz="2300" dirty="0">
                <a:sym typeface="Symbol"/>
              </a:rPr>
              <a:t> </a:t>
            </a:r>
            <a:r>
              <a:rPr lang="en-US" sz="2300" dirty="0"/>
              <a:t> (DENCLUE’s Approach)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sz="2300" dirty="0"/>
              <a:t>to create a proximity graph which connects objects whose density is above a certain threshold </a:t>
            </a:r>
            <a:r>
              <a:rPr lang="en-US" sz="2300" dirty="0">
                <a:sym typeface="Symbol"/>
              </a:rPr>
              <a:t> in the neighborhood of an object</a:t>
            </a:r>
            <a:r>
              <a:rPr lang="en-US" sz="2300" dirty="0"/>
              <a:t>; then clustering algorithms identify contiguous, connected subsets in the graph which are dense (DBSCAN’s Approach). DBSCAN employs a naïve density estimation approach to estimate the density of dataset points.  </a:t>
            </a:r>
          </a:p>
        </p:txBody>
      </p:sp>
      <p:pic>
        <p:nvPicPr>
          <p:cNvPr id="4" name="Picture 102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781935"/>
            <a:ext cx="3733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271"/>
          <p:cNvGrpSpPr>
            <a:grpSpLocks/>
          </p:cNvGrpSpPr>
          <p:nvPr/>
        </p:nvGrpSpPr>
        <p:grpSpPr bwMode="auto">
          <a:xfrm>
            <a:off x="189928" y="4852642"/>
            <a:ext cx="3105150" cy="1846668"/>
            <a:chOff x="6019800" y="1536700"/>
            <a:chExt cx="2057400" cy="2184400"/>
          </a:xfrm>
        </p:grpSpPr>
        <p:sp>
          <p:nvSpPr>
            <p:cNvPr id="6" name="Oval 74"/>
            <p:cNvSpPr>
              <a:spLocks noChangeArrowheads="1"/>
            </p:cNvSpPr>
            <p:nvPr/>
          </p:nvSpPr>
          <p:spPr bwMode="auto">
            <a:xfrm>
              <a:off x="6248400" y="2438400"/>
              <a:ext cx="63500" cy="635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75"/>
            <p:cNvGrpSpPr>
              <a:grpSpLocks/>
            </p:cNvGrpSpPr>
            <p:nvPr/>
          </p:nvGrpSpPr>
          <p:grpSpPr bwMode="auto">
            <a:xfrm>
              <a:off x="6553200" y="1905000"/>
              <a:ext cx="292100" cy="533400"/>
              <a:chOff x="4128" y="1200"/>
              <a:chExt cx="184" cy="336"/>
            </a:xfrm>
          </p:grpSpPr>
          <p:sp>
            <p:nvSpPr>
              <p:cNvPr id="71" name="Oval 76"/>
              <p:cNvSpPr>
                <a:spLocks noChangeArrowheads="1"/>
              </p:cNvSpPr>
              <p:nvPr/>
            </p:nvSpPr>
            <p:spPr bwMode="auto">
              <a:xfrm>
                <a:off x="4224" y="1200"/>
                <a:ext cx="40" cy="40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Oval 77"/>
              <p:cNvSpPr>
                <a:spLocks noChangeArrowheads="1"/>
              </p:cNvSpPr>
              <p:nvPr/>
            </p:nvSpPr>
            <p:spPr bwMode="auto">
              <a:xfrm>
                <a:off x="4128" y="1296"/>
                <a:ext cx="40" cy="40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Oval 78"/>
              <p:cNvSpPr>
                <a:spLocks noChangeArrowheads="1"/>
              </p:cNvSpPr>
              <p:nvPr/>
            </p:nvSpPr>
            <p:spPr bwMode="auto">
              <a:xfrm>
                <a:off x="4272" y="1400"/>
                <a:ext cx="40" cy="40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Line 79"/>
              <p:cNvSpPr>
                <a:spLocks noChangeShapeType="1"/>
              </p:cNvSpPr>
              <p:nvPr/>
            </p:nvSpPr>
            <p:spPr bwMode="auto">
              <a:xfrm flipV="1">
                <a:off x="4176" y="1200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Line 80"/>
              <p:cNvSpPr>
                <a:spLocks noChangeShapeType="1"/>
              </p:cNvSpPr>
              <p:nvPr/>
            </p:nvSpPr>
            <p:spPr bwMode="auto">
              <a:xfrm>
                <a:off x="4128" y="1344"/>
                <a:ext cx="144" cy="48"/>
              </a:xfrm>
              <a:prstGeom prst="line">
                <a:avLst/>
              </a:prstGeom>
              <a:noFill/>
              <a:ln w="952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Line 81"/>
              <p:cNvSpPr>
                <a:spLocks noChangeShapeType="1"/>
              </p:cNvSpPr>
              <p:nvPr/>
            </p:nvSpPr>
            <p:spPr bwMode="auto">
              <a:xfrm>
                <a:off x="4272" y="1248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Oval 82"/>
              <p:cNvSpPr>
                <a:spLocks noChangeArrowheads="1"/>
              </p:cNvSpPr>
              <p:nvPr/>
            </p:nvSpPr>
            <p:spPr bwMode="auto">
              <a:xfrm>
                <a:off x="4136" y="1496"/>
                <a:ext cx="40" cy="40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Line 83"/>
              <p:cNvSpPr>
                <a:spLocks noChangeShapeType="1"/>
              </p:cNvSpPr>
              <p:nvPr/>
            </p:nvSpPr>
            <p:spPr bwMode="auto">
              <a:xfrm>
                <a:off x="4128" y="1344"/>
                <a:ext cx="48" cy="192"/>
              </a:xfrm>
              <a:prstGeom prst="line">
                <a:avLst/>
              </a:prstGeom>
              <a:noFill/>
              <a:ln w="952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Line 84"/>
              <p:cNvSpPr>
                <a:spLocks noChangeShapeType="1"/>
              </p:cNvSpPr>
              <p:nvPr/>
            </p:nvSpPr>
            <p:spPr bwMode="auto">
              <a:xfrm flipH="1">
                <a:off x="4176" y="1440"/>
                <a:ext cx="96" cy="48"/>
              </a:xfrm>
              <a:prstGeom prst="line">
                <a:avLst/>
              </a:prstGeom>
              <a:noFill/>
              <a:ln w="952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" name="Oval 85"/>
            <p:cNvSpPr>
              <a:spLocks noChangeArrowheads="1"/>
            </p:cNvSpPr>
            <p:nvPr/>
          </p:nvSpPr>
          <p:spPr bwMode="auto">
            <a:xfrm>
              <a:off x="6337300" y="2679700"/>
              <a:ext cx="63500" cy="635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86"/>
            <p:cNvSpPr>
              <a:spLocks noChangeArrowheads="1"/>
            </p:cNvSpPr>
            <p:nvPr/>
          </p:nvSpPr>
          <p:spPr bwMode="auto">
            <a:xfrm>
              <a:off x="6019800" y="2667000"/>
              <a:ext cx="63500" cy="635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87"/>
            <p:cNvSpPr>
              <a:spLocks noChangeArrowheads="1"/>
            </p:cNvSpPr>
            <p:nvPr/>
          </p:nvSpPr>
          <p:spPr bwMode="auto">
            <a:xfrm>
              <a:off x="6705600" y="2679700"/>
              <a:ext cx="63500" cy="635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88"/>
            <p:cNvSpPr>
              <a:spLocks noChangeArrowheads="1"/>
            </p:cNvSpPr>
            <p:nvPr/>
          </p:nvSpPr>
          <p:spPr bwMode="auto">
            <a:xfrm>
              <a:off x="6489700" y="2971800"/>
              <a:ext cx="63500" cy="635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89"/>
            <p:cNvSpPr>
              <a:spLocks noChangeArrowheads="1"/>
            </p:cNvSpPr>
            <p:nvPr/>
          </p:nvSpPr>
          <p:spPr bwMode="auto">
            <a:xfrm>
              <a:off x="6553200" y="3289300"/>
              <a:ext cx="63500" cy="635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90"/>
            <p:cNvSpPr>
              <a:spLocks noChangeArrowheads="1"/>
            </p:cNvSpPr>
            <p:nvPr/>
          </p:nvSpPr>
          <p:spPr bwMode="auto">
            <a:xfrm>
              <a:off x="6870700" y="3124200"/>
              <a:ext cx="63500" cy="635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91"/>
            <p:cNvSpPr>
              <a:spLocks noChangeShapeType="1"/>
            </p:cNvSpPr>
            <p:nvPr/>
          </p:nvSpPr>
          <p:spPr bwMode="auto">
            <a:xfrm>
              <a:off x="6248400" y="2438400"/>
              <a:ext cx="152400" cy="30480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92"/>
            <p:cNvSpPr>
              <a:spLocks noChangeShapeType="1"/>
            </p:cNvSpPr>
            <p:nvPr/>
          </p:nvSpPr>
          <p:spPr bwMode="auto">
            <a:xfrm flipH="1">
              <a:off x="6019800" y="2438400"/>
              <a:ext cx="228600" cy="22860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93"/>
            <p:cNvSpPr>
              <a:spLocks noChangeShapeType="1"/>
            </p:cNvSpPr>
            <p:nvPr/>
          </p:nvSpPr>
          <p:spPr bwMode="auto">
            <a:xfrm>
              <a:off x="6019800" y="2667000"/>
              <a:ext cx="381000" cy="7620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Oval 94"/>
            <p:cNvSpPr>
              <a:spLocks noChangeArrowheads="1"/>
            </p:cNvSpPr>
            <p:nvPr/>
          </p:nvSpPr>
          <p:spPr bwMode="auto">
            <a:xfrm>
              <a:off x="7086600" y="2971800"/>
              <a:ext cx="63500" cy="635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95"/>
            <p:cNvSpPr>
              <a:spLocks noChangeArrowheads="1"/>
            </p:cNvSpPr>
            <p:nvPr/>
          </p:nvSpPr>
          <p:spPr bwMode="auto">
            <a:xfrm>
              <a:off x="7099300" y="3289300"/>
              <a:ext cx="63500" cy="635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96"/>
            <p:cNvSpPr>
              <a:spLocks noChangeArrowheads="1"/>
            </p:cNvSpPr>
            <p:nvPr/>
          </p:nvSpPr>
          <p:spPr bwMode="auto">
            <a:xfrm>
              <a:off x="7251700" y="1676400"/>
              <a:ext cx="63500" cy="63500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97"/>
            <p:cNvSpPr>
              <a:spLocks noChangeArrowheads="1"/>
            </p:cNvSpPr>
            <p:nvPr/>
          </p:nvSpPr>
          <p:spPr bwMode="auto">
            <a:xfrm>
              <a:off x="7086600" y="2333625"/>
              <a:ext cx="74613" cy="762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98"/>
            <p:cNvSpPr>
              <a:spLocks noChangeArrowheads="1"/>
            </p:cNvSpPr>
            <p:nvPr/>
          </p:nvSpPr>
          <p:spPr bwMode="auto">
            <a:xfrm>
              <a:off x="7467600" y="1536700"/>
              <a:ext cx="63500" cy="63500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99"/>
            <p:cNvSpPr>
              <a:spLocks noChangeArrowheads="1"/>
            </p:cNvSpPr>
            <p:nvPr/>
          </p:nvSpPr>
          <p:spPr bwMode="auto">
            <a:xfrm>
              <a:off x="7467600" y="1828800"/>
              <a:ext cx="63500" cy="63500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100"/>
            <p:cNvSpPr>
              <a:spLocks noChangeArrowheads="1"/>
            </p:cNvSpPr>
            <p:nvPr/>
          </p:nvSpPr>
          <p:spPr bwMode="auto">
            <a:xfrm>
              <a:off x="7315200" y="1905000"/>
              <a:ext cx="63500" cy="63500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101"/>
            <p:cNvSpPr>
              <a:spLocks noChangeArrowheads="1"/>
            </p:cNvSpPr>
            <p:nvPr/>
          </p:nvSpPr>
          <p:spPr bwMode="auto">
            <a:xfrm>
              <a:off x="7315200" y="2257425"/>
              <a:ext cx="74613" cy="762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102"/>
            <p:cNvSpPr>
              <a:spLocks noChangeArrowheads="1"/>
            </p:cNvSpPr>
            <p:nvPr/>
          </p:nvSpPr>
          <p:spPr bwMode="auto">
            <a:xfrm>
              <a:off x="7239000" y="2486025"/>
              <a:ext cx="74613" cy="762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103"/>
            <p:cNvSpPr>
              <a:spLocks noChangeArrowheads="1"/>
            </p:cNvSpPr>
            <p:nvPr/>
          </p:nvSpPr>
          <p:spPr bwMode="auto">
            <a:xfrm>
              <a:off x="7391400" y="2498725"/>
              <a:ext cx="74613" cy="762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104"/>
            <p:cNvSpPr>
              <a:spLocks noChangeArrowheads="1"/>
            </p:cNvSpPr>
            <p:nvPr/>
          </p:nvSpPr>
          <p:spPr bwMode="auto">
            <a:xfrm>
              <a:off x="7315200" y="2638425"/>
              <a:ext cx="74613" cy="762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105"/>
            <p:cNvSpPr>
              <a:spLocks noChangeShapeType="1"/>
            </p:cNvSpPr>
            <p:nvPr/>
          </p:nvSpPr>
          <p:spPr bwMode="auto">
            <a:xfrm flipV="1">
              <a:off x="7315200" y="1600200"/>
              <a:ext cx="152400" cy="7620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106"/>
            <p:cNvSpPr>
              <a:spLocks noChangeShapeType="1"/>
            </p:cNvSpPr>
            <p:nvPr/>
          </p:nvSpPr>
          <p:spPr bwMode="auto">
            <a:xfrm>
              <a:off x="7315200" y="1676400"/>
              <a:ext cx="152400" cy="15240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107"/>
            <p:cNvSpPr>
              <a:spLocks noChangeShapeType="1"/>
            </p:cNvSpPr>
            <p:nvPr/>
          </p:nvSpPr>
          <p:spPr bwMode="auto">
            <a:xfrm>
              <a:off x="7315200" y="1676400"/>
              <a:ext cx="0" cy="22860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108"/>
            <p:cNvSpPr>
              <a:spLocks noChangeShapeType="1"/>
            </p:cNvSpPr>
            <p:nvPr/>
          </p:nvSpPr>
          <p:spPr bwMode="auto">
            <a:xfrm flipV="1">
              <a:off x="7315200" y="1828800"/>
              <a:ext cx="152400" cy="7620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109"/>
            <p:cNvSpPr>
              <a:spLocks noChangeShapeType="1"/>
            </p:cNvSpPr>
            <p:nvPr/>
          </p:nvSpPr>
          <p:spPr bwMode="auto">
            <a:xfrm>
              <a:off x="7288213" y="2498725"/>
              <a:ext cx="114300" cy="15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110"/>
            <p:cNvSpPr>
              <a:spLocks noChangeShapeType="1"/>
            </p:cNvSpPr>
            <p:nvPr/>
          </p:nvSpPr>
          <p:spPr bwMode="auto">
            <a:xfrm>
              <a:off x="7269163" y="2468563"/>
              <a:ext cx="57150" cy="18256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111"/>
            <p:cNvSpPr>
              <a:spLocks noChangeShapeType="1"/>
            </p:cNvSpPr>
            <p:nvPr/>
          </p:nvSpPr>
          <p:spPr bwMode="auto">
            <a:xfrm flipV="1">
              <a:off x="7345363" y="2559050"/>
              <a:ext cx="57150" cy="9207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Oval 112"/>
            <p:cNvSpPr>
              <a:spLocks noChangeArrowheads="1"/>
            </p:cNvSpPr>
            <p:nvPr/>
          </p:nvSpPr>
          <p:spPr bwMode="auto">
            <a:xfrm>
              <a:off x="7785100" y="2298700"/>
              <a:ext cx="63500" cy="635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113"/>
            <p:cNvSpPr>
              <a:spLocks noChangeArrowheads="1"/>
            </p:cNvSpPr>
            <p:nvPr/>
          </p:nvSpPr>
          <p:spPr bwMode="auto">
            <a:xfrm>
              <a:off x="8013700" y="2374900"/>
              <a:ext cx="63500" cy="635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114"/>
            <p:cNvSpPr>
              <a:spLocks noChangeArrowheads="1"/>
            </p:cNvSpPr>
            <p:nvPr/>
          </p:nvSpPr>
          <p:spPr bwMode="auto">
            <a:xfrm>
              <a:off x="7696200" y="2971800"/>
              <a:ext cx="63500" cy="63500"/>
            </a:xfrm>
            <a:prstGeom prst="ellipse">
              <a:avLst/>
            </a:prstGeom>
            <a:solidFill>
              <a:srgbClr val="99CC00"/>
            </a:solidFill>
            <a:ln w="12700">
              <a:solidFill>
                <a:srgbClr val="99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115"/>
            <p:cNvSpPr>
              <a:spLocks noChangeArrowheads="1"/>
            </p:cNvSpPr>
            <p:nvPr/>
          </p:nvSpPr>
          <p:spPr bwMode="auto">
            <a:xfrm>
              <a:off x="7556500" y="3200400"/>
              <a:ext cx="63500" cy="63500"/>
            </a:xfrm>
            <a:prstGeom prst="ellipse">
              <a:avLst/>
            </a:prstGeom>
            <a:solidFill>
              <a:srgbClr val="99CC00"/>
            </a:solidFill>
            <a:ln w="12700">
              <a:solidFill>
                <a:srgbClr val="99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116"/>
            <p:cNvSpPr>
              <a:spLocks noChangeArrowheads="1"/>
            </p:cNvSpPr>
            <p:nvPr/>
          </p:nvSpPr>
          <p:spPr bwMode="auto">
            <a:xfrm>
              <a:off x="7848600" y="3200400"/>
              <a:ext cx="63500" cy="63500"/>
            </a:xfrm>
            <a:prstGeom prst="ellipse">
              <a:avLst/>
            </a:prstGeom>
            <a:solidFill>
              <a:srgbClr val="99CC00"/>
            </a:solidFill>
            <a:ln w="12700">
              <a:solidFill>
                <a:srgbClr val="99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117"/>
            <p:cNvSpPr>
              <a:spLocks noChangeArrowheads="1"/>
            </p:cNvSpPr>
            <p:nvPr/>
          </p:nvSpPr>
          <p:spPr bwMode="auto">
            <a:xfrm>
              <a:off x="7696200" y="3441700"/>
              <a:ext cx="63500" cy="63500"/>
            </a:xfrm>
            <a:prstGeom prst="ellipse">
              <a:avLst/>
            </a:prstGeom>
            <a:solidFill>
              <a:srgbClr val="FF9900"/>
            </a:solidFill>
            <a:ln w="12700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118"/>
            <p:cNvSpPr>
              <a:spLocks noChangeArrowheads="1"/>
            </p:cNvSpPr>
            <p:nvPr/>
          </p:nvSpPr>
          <p:spPr bwMode="auto">
            <a:xfrm>
              <a:off x="7937500" y="2133600"/>
              <a:ext cx="63500" cy="635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119"/>
            <p:cNvSpPr>
              <a:spLocks noChangeArrowheads="1"/>
            </p:cNvSpPr>
            <p:nvPr/>
          </p:nvSpPr>
          <p:spPr bwMode="auto">
            <a:xfrm>
              <a:off x="7620000" y="3594100"/>
              <a:ext cx="63500" cy="63500"/>
            </a:xfrm>
            <a:prstGeom prst="ellipse">
              <a:avLst/>
            </a:prstGeom>
            <a:solidFill>
              <a:srgbClr val="FF9900"/>
            </a:solidFill>
            <a:ln w="12700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Oval 120"/>
            <p:cNvSpPr>
              <a:spLocks noChangeArrowheads="1"/>
            </p:cNvSpPr>
            <p:nvPr/>
          </p:nvSpPr>
          <p:spPr bwMode="auto">
            <a:xfrm>
              <a:off x="7480300" y="3505200"/>
              <a:ext cx="63500" cy="63500"/>
            </a:xfrm>
            <a:prstGeom prst="ellipse">
              <a:avLst/>
            </a:prstGeom>
            <a:solidFill>
              <a:srgbClr val="FF9900"/>
            </a:solidFill>
            <a:ln w="12700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Oval 121"/>
            <p:cNvSpPr>
              <a:spLocks noChangeArrowheads="1"/>
            </p:cNvSpPr>
            <p:nvPr/>
          </p:nvSpPr>
          <p:spPr bwMode="auto">
            <a:xfrm>
              <a:off x="7404100" y="3657600"/>
              <a:ext cx="63500" cy="63500"/>
            </a:xfrm>
            <a:prstGeom prst="ellipse">
              <a:avLst/>
            </a:prstGeom>
            <a:solidFill>
              <a:srgbClr val="FF9900"/>
            </a:solidFill>
            <a:ln w="12700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122"/>
            <p:cNvSpPr>
              <a:spLocks noChangeShapeType="1"/>
            </p:cNvSpPr>
            <p:nvPr/>
          </p:nvSpPr>
          <p:spPr bwMode="auto">
            <a:xfrm>
              <a:off x="7848600" y="2362200"/>
              <a:ext cx="2286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123"/>
            <p:cNvSpPr>
              <a:spLocks noChangeShapeType="1"/>
            </p:cNvSpPr>
            <p:nvPr/>
          </p:nvSpPr>
          <p:spPr bwMode="auto">
            <a:xfrm>
              <a:off x="8001000" y="2133600"/>
              <a:ext cx="762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124"/>
            <p:cNvSpPr>
              <a:spLocks noChangeShapeType="1"/>
            </p:cNvSpPr>
            <p:nvPr/>
          </p:nvSpPr>
          <p:spPr bwMode="auto">
            <a:xfrm flipH="1">
              <a:off x="7467600" y="3505200"/>
              <a:ext cx="76200" cy="152400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125"/>
            <p:cNvSpPr>
              <a:spLocks noChangeShapeType="1"/>
            </p:cNvSpPr>
            <p:nvPr/>
          </p:nvSpPr>
          <p:spPr bwMode="auto">
            <a:xfrm>
              <a:off x="6781800" y="2743200"/>
              <a:ext cx="3048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126"/>
            <p:cNvSpPr>
              <a:spLocks noChangeShapeType="1"/>
            </p:cNvSpPr>
            <p:nvPr/>
          </p:nvSpPr>
          <p:spPr bwMode="auto">
            <a:xfrm>
              <a:off x="6705600" y="2743200"/>
              <a:ext cx="1524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127"/>
            <p:cNvSpPr>
              <a:spLocks noChangeShapeType="1"/>
            </p:cNvSpPr>
            <p:nvPr/>
          </p:nvSpPr>
          <p:spPr bwMode="auto">
            <a:xfrm>
              <a:off x="6858000" y="3124200"/>
              <a:ext cx="3048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128"/>
            <p:cNvSpPr>
              <a:spLocks noChangeShapeType="1"/>
            </p:cNvSpPr>
            <p:nvPr/>
          </p:nvSpPr>
          <p:spPr bwMode="auto">
            <a:xfrm flipV="1">
              <a:off x="6858000" y="3048000"/>
              <a:ext cx="2286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129"/>
            <p:cNvSpPr>
              <a:spLocks noChangeShapeType="1"/>
            </p:cNvSpPr>
            <p:nvPr/>
          </p:nvSpPr>
          <p:spPr bwMode="auto">
            <a:xfrm flipH="1">
              <a:off x="6553200" y="2743200"/>
              <a:ext cx="1524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130"/>
            <p:cNvSpPr>
              <a:spLocks noChangeShapeType="1"/>
            </p:cNvSpPr>
            <p:nvPr/>
          </p:nvSpPr>
          <p:spPr bwMode="auto">
            <a:xfrm>
              <a:off x="6553200" y="30480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131"/>
            <p:cNvSpPr>
              <a:spLocks noChangeShapeType="1"/>
            </p:cNvSpPr>
            <p:nvPr/>
          </p:nvSpPr>
          <p:spPr bwMode="auto">
            <a:xfrm>
              <a:off x="6553200" y="3352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132"/>
            <p:cNvSpPr>
              <a:spLocks noChangeShapeType="1"/>
            </p:cNvSpPr>
            <p:nvPr/>
          </p:nvSpPr>
          <p:spPr bwMode="auto">
            <a:xfrm flipV="1">
              <a:off x="6553200" y="3200400"/>
              <a:ext cx="3048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133"/>
            <p:cNvSpPr>
              <a:spLocks noChangeShapeType="1"/>
            </p:cNvSpPr>
            <p:nvPr/>
          </p:nvSpPr>
          <p:spPr bwMode="auto">
            <a:xfrm>
              <a:off x="6553200" y="2971800"/>
              <a:ext cx="3810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216"/>
            <p:cNvSpPr>
              <a:spLocks noChangeShapeType="1"/>
            </p:cNvSpPr>
            <p:nvPr/>
          </p:nvSpPr>
          <p:spPr bwMode="auto">
            <a:xfrm flipV="1">
              <a:off x="7097713" y="2270125"/>
              <a:ext cx="228600" cy="762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217"/>
            <p:cNvSpPr>
              <a:spLocks noChangeShapeType="1"/>
            </p:cNvSpPr>
            <p:nvPr/>
          </p:nvSpPr>
          <p:spPr bwMode="auto">
            <a:xfrm>
              <a:off x="7097713" y="2346325"/>
              <a:ext cx="228600" cy="1524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239"/>
            <p:cNvSpPr>
              <a:spLocks noChangeShapeType="1"/>
            </p:cNvSpPr>
            <p:nvPr/>
          </p:nvSpPr>
          <p:spPr bwMode="auto">
            <a:xfrm>
              <a:off x="7467600" y="1600200"/>
              <a:ext cx="0" cy="22860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240"/>
            <p:cNvSpPr>
              <a:spLocks noChangeShapeType="1"/>
            </p:cNvSpPr>
            <p:nvPr/>
          </p:nvSpPr>
          <p:spPr bwMode="auto">
            <a:xfrm flipV="1">
              <a:off x="7315200" y="2286000"/>
              <a:ext cx="0" cy="2286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241"/>
            <p:cNvSpPr>
              <a:spLocks noChangeShapeType="1"/>
            </p:cNvSpPr>
            <p:nvPr/>
          </p:nvSpPr>
          <p:spPr bwMode="auto">
            <a:xfrm>
              <a:off x="7315200" y="2286000"/>
              <a:ext cx="76200" cy="2286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242"/>
            <p:cNvSpPr>
              <a:spLocks noChangeShapeType="1"/>
            </p:cNvSpPr>
            <p:nvPr/>
          </p:nvSpPr>
          <p:spPr bwMode="auto">
            <a:xfrm flipV="1">
              <a:off x="7848600" y="2133600"/>
              <a:ext cx="1524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243"/>
            <p:cNvSpPr>
              <a:spLocks noChangeShapeType="1"/>
            </p:cNvSpPr>
            <p:nvPr/>
          </p:nvSpPr>
          <p:spPr bwMode="auto">
            <a:xfrm>
              <a:off x="7086600" y="2971800"/>
              <a:ext cx="76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244"/>
            <p:cNvSpPr>
              <a:spLocks noChangeShapeType="1"/>
            </p:cNvSpPr>
            <p:nvPr/>
          </p:nvSpPr>
          <p:spPr bwMode="auto">
            <a:xfrm flipH="1">
              <a:off x="7620000" y="2971800"/>
              <a:ext cx="76200" cy="228600"/>
            </a:xfrm>
            <a:prstGeom prst="line">
              <a:avLst/>
            </a:prstGeom>
            <a:noFill/>
            <a:ln w="9525">
              <a:solidFill>
                <a:srgbClr val="99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245"/>
            <p:cNvSpPr>
              <a:spLocks noChangeShapeType="1"/>
            </p:cNvSpPr>
            <p:nvPr/>
          </p:nvSpPr>
          <p:spPr bwMode="auto">
            <a:xfrm>
              <a:off x="7620000" y="3200400"/>
              <a:ext cx="228600" cy="0"/>
            </a:xfrm>
            <a:prstGeom prst="line">
              <a:avLst/>
            </a:prstGeom>
            <a:noFill/>
            <a:ln w="9525">
              <a:solidFill>
                <a:srgbClr val="99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246"/>
            <p:cNvSpPr>
              <a:spLocks noChangeShapeType="1"/>
            </p:cNvSpPr>
            <p:nvPr/>
          </p:nvSpPr>
          <p:spPr bwMode="auto">
            <a:xfrm>
              <a:off x="7696200" y="2971800"/>
              <a:ext cx="152400" cy="228600"/>
            </a:xfrm>
            <a:prstGeom prst="line">
              <a:avLst/>
            </a:prstGeom>
            <a:noFill/>
            <a:ln w="9525">
              <a:solidFill>
                <a:srgbClr val="99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247"/>
            <p:cNvSpPr>
              <a:spLocks noChangeShapeType="1"/>
            </p:cNvSpPr>
            <p:nvPr/>
          </p:nvSpPr>
          <p:spPr bwMode="auto">
            <a:xfrm>
              <a:off x="7543800" y="3505200"/>
              <a:ext cx="152400" cy="0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248"/>
            <p:cNvSpPr>
              <a:spLocks noChangeShapeType="1"/>
            </p:cNvSpPr>
            <p:nvPr/>
          </p:nvSpPr>
          <p:spPr bwMode="auto">
            <a:xfrm>
              <a:off x="7467600" y="3657600"/>
              <a:ext cx="152400" cy="0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249"/>
            <p:cNvSpPr>
              <a:spLocks noChangeShapeType="1"/>
            </p:cNvSpPr>
            <p:nvPr/>
          </p:nvSpPr>
          <p:spPr bwMode="auto">
            <a:xfrm flipV="1">
              <a:off x="7620000" y="3505200"/>
              <a:ext cx="76200" cy="152400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256"/>
            <p:cNvSpPr>
              <a:spLocks noChangeShapeType="1"/>
            </p:cNvSpPr>
            <p:nvPr/>
          </p:nvSpPr>
          <p:spPr bwMode="auto">
            <a:xfrm flipH="1" flipV="1">
              <a:off x="7543800" y="3505200"/>
              <a:ext cx="76200" cy="152400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3" name="Straight Connector 2"/>
          <p:cNvCxnSpPr>
            <a:stCxn id="73" idx="0"/>
            <a:endCxn id="58" idx="0"/>
          </p:cNvCxnSpPr>
          <p:nvPr/>
        </p:nvCxnSpPr>
        <p:spPr bwMode="auto">
          <a:xfrm>
            <a:off x="1387903" y="5432410"/>
            <a:ext cx="428875" cy="1046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33" name="Straight Connector 18432"/>
          <p:cNvCxnSpPr>
            <a:stCxn id="26" idx="7"/>
            <a:endCxn id="35" idx="3"/>
          </p:cNvCxnSpPr>
          <p:nvPr/>
        </p:nvCxnSpPr>
        <p:spPr bwMode="auto">
          <a:xfrm flipV="1">
            <a:off x="2356147" y="5542649"/>
            <a:ext cx="512111" cy="1327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61400" y="6477000"/>
            <a:ext cx="482600" cy="533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2B9306E-F554-4843-B32D-54936A432091}" type="slidenum">
              <a:rPr lang="en-US" sz="1200" smtClean="0"/>
              <a:pPr eaLnBrk="1" hangingPunct="1"/>
              <a:t>20</a:t>
            </a:fld>
            <a:endParaRPr lang="en-US" sz="1200" dirty="0"/>
          </a:p>
        </p:txBody>
      </p:sp>
      <p:sp>
        <p:nvSpPr>
          <p:cNvPr id="14339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zh-CN" dirty="0">
                <a:ea typeface="SimSun" charset="-122"/>
              </a:rPr>
              <a:t>DENCLUE: Clustering using density functions</a:t>
            </a:r>
            <a:endParaRPr lang="en-US" altLang="zh-CN" sz="2800" dirty="0">
              <a:ea typeface="SimSun" charset="-122"/>
            </a:endParaRPr>
          </a:p>
        </p:txBody>
      </p:sp>
      <p:sp>
        <p:nvSpPr>
          <p:cNvPr id="1434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5410200"/>
          </a:xfrm>
          <a:noFill/>
        </p:spPr>
        <p:txBody>
          <a:bodyPr lIns="92075" tIns="46038" rIns="92075" bIns="46038"/>
          <a:lstStyle/>
          <a:p>
            <a:pPr marL="0" indent="0" eaLnBrk="1" hangingPunct="1">
              <a:lnSpc>
                <a:spcPct val="110000"/>
              </a:lnSpc>
              <a:buNone/>
            </a:pPr>
            <a:r>
              <a:rPr lang="en-US" altLang="zh-CN" sz="2400" dirty="0" err="1">
                <a:ea typeface="SimSun" charset="-122"/>
              </a:rPr>
              <a:t>DENsity</a:t>
            </a:r>
            <a:r>
              <a:rPr lang="en-US" altLang="zh-CN" sz="2400" dirty="0">
                <a:ea typeface="SimSun" charset="-122"/>
              </a:rPr>
              <a:t>-based </a:t>
            </a:r>
            <a:r>
              <a:rPr lang="en-US" altLang="zh-CN" sz="2400" dirty="0" err="1">
                <a:ea typeface="SimSun" charset="-122"/>
              </a:rPr>
              <a:t>CLUstEring</a:t>
            </a:r>
            <a:r>
              <a:rPr lang="en-US" altLang="zh-CN" sz="2400" dirty="0">
                <a:ea typeface="SimSun" charset="-122"/>
              </a:rPr>
              <a:t> by </a:t>
            </a:r>
            <a:r>
              <a:rPr lang="en-US" altLang="zh-CN" sz="2400" dirty="0" err="1">
                <a:ea typeface="SimSun" charset="-122"/>
              </a:rPr>
              <a:t>Hinneburg</a:t>
            </a:r>
            <a:r>
              <a:rPr lang="en-US" altLang="zh-CN" sz="2400" dirty="0">
                <a:ea typeface="SimSun" charset="-122"/>
              </a:rPr>
              <a:t> &amp; </a:t>
            </a:r>
            <a:r>
              <a:rPr lang="en-US" altLang="zh-CN" sz="2400" dirty="0" err="1">
                <a:ea typeface="SimSun" charset="-122"/>
              </a:rPr>
              <a:t>Keim</a:t>
            </a:r>
            <a:r>
              <a:rPr lang="en-US" altLang="zh-CN" sz="2400" dirty="0">
                <a:ea typeface="SimSun" charset="-122"/>
              </a:rPr>
              <a:t>  (KDD</a:t>
            </a:r>
            <a:r>
              <a:rPr lang="en-US" altLang="zh-CN" sz="2400" dirty="0">
                <a:latin typeface="Times New Roman" pitchFamily="18" charset="0"/>
                <a:ea typeface="SimSun" charset="-122"/>
              </a:rPr>
              <a:t>’</a:t>
            </a:r>
            <a:r>
              <a:rPr lang="en-US" altLang="zh-CN" sz="2400" dirty="0">
                <a:ea typeface="SimSun" charset="-122"/>
              </a:rPr>
              <a:t>98)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dirty="0">
                <a:ea typeface="SimSun" charset="-122"/>
              </a:rPr>
              <a:t>Paper: </a:t>
            </a:r>
            <a:r>
              <a:rPr lang="en-US" altLang="zh-CN" sz="2400" dirty="0">
                <a:ea typeface="SimSun" charset="-122"/>
                <a:hlinkClick r:id="rId2"/>
              </a:rPr>
              <a:t>http://www2.cs.uh.edu/~ceick/DM/Denclue2.pdf</a:t>
            </a:r>
            <a:r>
              <a:rPr lang="en-US" altLang="zh-CN" sz="2400" dirty="0">
                <a:ea typeface="SimSun" charset="-122"/>
              </a:rPr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dirty="0">
                <a:ea typeface="SimSun" charset="-122"/>
              </a:rPr>
              <a:t>Slides </a:t>
            </a:r>
            <a:r>
              <a:rPr lang="it-IT" sz="2400" dirty="0"/>
              <a:t>Morteza Morteza H. Chehreghani Chehreghani </a:t>
            </a:r>
            <a:r>
              <a:rPr lang="en-US" altLang="zh-CN" sz="2400" dirty="0">
                <a:ea typeface="SimSun" charset="-122"/>
              </a:rPr>
              <a:t> from Sharif University: </a:t>
            </a:r>
            <a:r>
              <a:rPr lang="en-US" altLang="zh-CN" sz="2400" dirty="0">
                <a:ea typeface="SimSun" charset="-122"/>
                <a:hlinkClick r:id="rId3"/>
              </a:rPr>
              <a:t>http://www2.cs.uh.edu/~ceick/DM/DENCLUE.pdf</a:t>
            </a:r>
            <a:r>
              <a:rPr lang="en-US" altLang="zh-CN" sz="2400" dirty="0">
                <a:ea typeface="SimSun" charset="-122"/>
              </a:rPr>
              <a:t> </a:t>
            </a:r>
          </a:p>
          <a:p>
            <a:pPr marL="0" indent="0" eaLnBrk="1" hangingPunct="1">
              <a:lnSpc>
                <a:spcPct val="110000"/>
              </a:lnSpc>
              <a:buNone/>
            </a:pPr>
            <a:r>
              <a:rPr lang="en-US" altLang="zh-CN" sz="2400" dirty="0">
                <a:ea typeface="SimSun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892486"/>
      </p:ext>
    </p:extLst>
  </p:cSld>
  <p:clrMapOvr>
    <a:masterClrMapping/>
  </p:clrMapOvr>
  <p:transition>
    <p:strips dir="r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6800" y="6477000"/>
            <a:ext cx="457200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AD08CA2-3A5E-4AFF-8630-680CCE0468D1}" type="slidenum">
              <a:rPr lang="en-US" sz="1200" smtClean="0">
                <a:solidFill>
                  <a:srgbClr val="000000"/>
                </a:solidFill>
              </a:rPr>
              <a:pPr eaLnBrk="1" hangingPunct="1"/>
              <a:t>21</a:t>
            </a:fld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331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21957" y="457200"/>
            <a:ext cx="8534400" cy="387350"/>
          </a:xfrm>
        </p:spPr>
        <p:txBody>
          <a:bodyPr/>
          <a:lstStyle/>
          <a:p>
            <a:pPr eaLnBrk="1" hangingPunct="1"/>
            <a:r>
              <a:rPr lang="en-US" altLang="zh-CN" sz="3200" dirty="0">
                <a:ea typeface="SimSun" charset="-122"/>
              </a:rPr>
              <a:t>Density-based Clustering: Pros and Cons</a:t>
            </a:r>
          </a:p>
        </p:txBody>
      </p:sp>
      <p:sp>
        <p:nvSpPr>
          <p:cNvPr id="1331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10600" cy="5410200"/>
          </a:xfrm>
        </p:spPr>
        <p:txBody>
          <a:bodyPr/>
          <a:lstStyle/>
          <a:p>
            <a:pPr marL="1143000" lvl="1" eaLnBrk="1" hangingPunct="1">
              <a:spcBef>
                <a:spcPts val="300"/>
              </a:spcBef>
              <a:buFont typeface="Wingdings" pitchFamily="2" charset="2"/>
              <a:buChar char="§"/>
              <a:defRPr/>
            </a:pPr>
            <a:r>
              <a:rPr lang="en-US" altLang="zh-CN" sz="2400" dirty="0">
                <a:ea typeface="SimSun" charset="-122"/>
              </a:rPr>
              <a:t>+: can (potentially) discover clusters of arbitrary shape</a:t>
            </a:r>
          </a:p>
          <a:p>
            <a:pPr marL="1143000" lvl="1" eaLnBrk="1" hangingPunct="1">
              <a:spcBef>
                <a:spcPts val="300"/>
              </a:spcBef>
              <a:buFont typeface="Wingdings" pitchFamily="2" charset="2"/>
              <a:buChar char="§"/>
              <a:defRPr/>
            </a:pPr>
            <a:r>
              <a:rPr lang="en-US" altLang="zh-CN" sz="2400" dirty="0">
                <a:ea typeface="SimSun" charset="-122"/>
              </a:rPr>
              <a:t>+: not sensitive to outliers and supports outlier detection</a:t>
            </a:r>
          </a:p>
          <a:p>
            <a:pPr marL="1143000" lvl="1" eaLnBrk="1" hangingPunct="1">
              <a:spcBef>
                <a:spcPts val="300"/>
              </a:spcBef>
              <a:buFont typeface="Wingdings" pitchFamily="2" charset="2"/>
              <a:buChar char="§"/>
              <a:defRPr/>
            </a:pPr>
            <a:r>
              <a:rPr lang="en-US" altLang="zh-CN" sz="2400" dirty="0">
                <a:ea typeface="SimSun" charset="-122"/>
              </a:rPr>
              <a:t>+: can handle noise </a:t>
            </a:r>
          </a:p>
          <a:p>
            <a:pPr marL="1143000" lvl="1" eaLnBrk="1" hangingPunct="1">
              <a:spcBef>
                <a:spcPts val="300"/>
              </a:spcBef>
              <a:buFont typeface="Wingdings" pitchFamily="2" charset="2"/>
              <a:buChar char="§"/>
              <a:defRPr/>
            </a:pPr>
            <a:r>
              <a:rPr lang="en-US" altLang="zh-CN" sz="2400" dirty="0">
                <a:ea typeface="SimSun" charset="-122"/>
              </a:rPr>
              <a:t>+</a:t>
            </a:r>
            <a:r>
              <a:rPr lang="en-US" altLang="zh-CN" sz="2400" dirty="0">
                <a:solidFill>
                  <a:srgbClr val="000000"/>
                </a:solidFill>
                <a:latin typeface="Symbol" pitchFamily="18" charset="2"/>
                <a:ea typeface="SimSun" charset="-122"/>
                <a:cs typeface="+mn-cs"/>
              </a:rPr>
              <a:t>-</a:t>
            </a:r>
            <a:r>
              <a:rPr lang="en-US" altLang="zh-CN" sz="2400" dirty="0">
                <a:ea typeface="SimSun" charset="-122"/>
              </a:rPr>
              <a:t>: medium algorithm complexities O(n**2), O(n*log(n))</a:t>
            </a:r>
          </a:p>
          <a:p>
            <a:pPr marL="1143000" lvl="1" eaLnBrk="1" hangingPunct="1">
              <a:spcBef>
                <a:spcPts val="300"/>
              </a:spcBef>
              <a:buFont typeface="Wingdings" pitchFamily="2" charset="2"/>
              <a:buChar char="§"/>
              <a:defRPr/>
            </a:pPr>
            <a:r>
              <a:rPr lang="en-US" altLang="zh-CN" sz="2400" dirty="0">
                <a:latin typeface="Symbol" pitchFamily="18" charset="2"/>
                <a:ea typeface="SimSun" charset="-122"/>
              </a:rPr>
              <a:t>-</a:t>
            </a:r>
            <a:r>
              <a:rPr lang="en-US" altLang="zh-CN" sz="2400" dirty="0">
                <a:ea typeface="SimSun" charset="-122"/>
              </a:rPr>
              <a:t>: finding good density estimation parameters is frequently difficult; more difficult than using K-means. </a:t>
            </a:r>
          </a:p>
          <a:p>
            <a:pPr marL="1143000" lvl="1" eaLnBrk="1" hangingPunct="1">
              <a:spcBef>
                <a:spcPts val="300"/>
              </a:spcBef>
              <a:buFont typeface="Wingdings" pitchFamily="2" charset="2"/>
              <a:buChar char="§"/>
              <a:defRPr/>
            </a:pPr>
            <a:r>
              <a:rPr lang="en-US" altLang="zh-CN" sz="2400" dirty="0">
                <a:latin typeface="Symbol" pitchFamily="18" charset="2"/>
                <a:ea typeface="SimSun" charset="-122"/>
              </a:rPr>
              <a:t>-</a:t>
            </a:r>
            <a:r>
              <a:rPr lang="en-US" altLang="zh-CN" sz="2400" dirty="0">
                <a:ea typeface="SimSun" charset="-122"/>
              </a:rPr>
              <a:t>: usually, does not do well in clustering high-dimensional datasets. </a:t>
            </a:r>
          </a:p>
          <a:p>
            <a:pPr marL="1143000" lvl="1" eaLnBrk="1" hangingPunct="1">
              <a:spcBef>
                <a:spcPts val="300"/>
              </a:spcBef>
              <a:buFont typeface="Wingdings" pitchFamily="2" charset="2"/>
              <a:buChar char="§"/>
              <a:defRPr/>
            </a:pPr>
            <a:r>
              <a:rPr lang="en-US" altLang="zh-CN" sz="2400" dirty="0">
                <a:ea typeface="SimSun" charset="-122"/>
              </a:rPr>
              <a:t> </a:t>
            </a:r>
            <a:r>
              <a:rPr lang="en-US" altLang="zh-CN" sz="2400" dirty="0">
                <a:latin typeface="Symbol" pitchFamily="18" charset="2"/>
                <a:ea typeface="SimSun" charset="-122"/>
              </a:rPr>
              <a:t>-</a:t>
            </a:r>
            <a:r>
              <a:rPr lang="en-US" altLang="zh-CN" sz="2400" dirty="0">
                <a:ea typeface="SimSun" charset="-122"/>
              </a:rPr>
              <a:t>: cluster models are not well understood (yet) </a:t>
            </a:r>
          </a:p>
        </p:txBody>
      </p:sp>
    </p:spTree>
    <p:extLst>
      <p:ext uri="{BB962C8B-B14F-4D97-AF65-F5344CB8AC3E}">
        <p14:creationId xmlns:p14="http://schemas.microsoft.com/office/powerpoint/2010/main" val="2580629224"/>
      </p:ext>
    </p:extLst>
  </p:cSld>
  <p:clrMapOvr>
    <a:masterClrMapping/>
  </p:clrMapOvr>
  <p:transition>
    <p:strips dir="r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686800" cy="533400"/>
          </a:xfrm>
        </p:spPr>
        <p:txBody>
          <a:bodyPr/>
          <a:lstStyle/>
          <a:p>
            <a:r>
              <a:rPr lang="en-US" dirty="0"/>
              <a:t>DBSCAN Questions from Previous Exams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799" cy="5410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000" dirty="0"/>
              <a:t>Assume you have two core points a and b, and a is density reachable from b, and b is density reachable from a; what will happen to a and b when DBSCAN clusters the data?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Assume we have a border point a that is within the radius of two core points b and c that are not density connected. What happens with this border point? Create an example dataset which matches this situation! </a:t>
            </a:r>
          </a:p>
          <a:p>
            <a:pPr marL="457200" lvl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Assume you run </a:t>
            </a:r>
            <a:r>
              <a:rPr lang="en-US" sz="2000" dirty="0" err="1"/>
              <a:t>dbscan</a:t>
            </a:r>
            <a:r>
              <a:rPr lang="en-US" sz="2000" dirty="0"/>
              <a:t>(iris[3:4], 0.15, 3) in R and obtain.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0  1  2 3  4 5 6</a:t>
            </a:r>
          </a:p>
          <a:p>
            <a:pPr marL="0" indent="0">
              <a:spcBef>
                <a:spcPts val="50"/>
              </a:spcBef>
              <a:spcAft>
                <a:spcPts val="50"/>
              </a:spcAft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border 20  2  5 0  3 2 1</a:t>
            </a:r>
          </a:p>
          <a:p>
            <a:pPr marL="0" indent="0">
              <a:spcBef>
                <a:spcPts val="50"/>
              </a:spcBef>
              <a:spcAft>
                <a:spcPts val="50"/>
              </a:spcAft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seed    0 46 54 3  9 1 4</a:t>
            </a:r>
          </a:p>
          <a:p>
            <a:pPr marL="0" indent="0">
              <a:spcBef>
                <a:spcPts val="50"/>
              </a:spcBef>
              <a:spcAft>
                <a:spcPts val="50"/>
              </a:spcAft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total  20 48 59 3 12 3 5</a:t>
            </a:r>
            <a:endParaRPr lang="en-US" sz="2000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What does the displayed result mean with respect to number of clusters, outliers, border points and core points?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Now you run DBSCAM, increasing </a:t>
            </a:r>
            <a:r>
              <a:rPr lang="en-US" sz="2000" dirty="0" err="1"/>
              <a:t>MinPoints</a:t>
            </a:r>
            <a:r>
              <a:rPr lang="en-US" sz="2000" dirty="0"/>
              <a:t> to 5: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/>
              <a:t>dbscan</a:t>
            </a:r>
            <a:r>
              <a:rPr lang="en-US" sz="2000" dirty="0"/>
              <a:t>(iris[3:4], 0.15, 5).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How do you expect the clustering results to change?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Next, we run DBSCAN changing epsilon to 0.25; how do the results change? [6]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3889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3999" cy="5410200"/>
          </a:xfrm>
        </p:spPr>
        <p:txBody>
          <a:bodyPr/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3600" dirty="0"/>
              <a:t>Disregard the remaining slides of this slide show! We might discuss more density-based clustering algorithms in late November, if any time left. </a:t>
            </a:r>
          </a:p>
        </p:txBody>
      </p:sp>
    </p:spTree>
    <p:extLst>
      <p:ext uri="{BB962C8B-B14F-4D97-AF65-F5344CB8AC3E}">
        <p14:creationId xmlns:p14="http://schemas.microsoft.com/office/powerpoint/2010/main" val="369696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 DENCLUE Questions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63" y="914400"/>
            <a:ext cx="8318500" cy="5410200"/>
          </a:xfrm>
        </p:spPr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en-US" sz="1900" dirty="0"/>
              <a:t>What is a density attractor and how are density attractors computed by DENCLUE?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1900" dirty="0"/>
              <a:t>What is a cluster in DENCLUE?  How are clusters formed by DENCLUE?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1900" dirty="0"/>
              <a:t>What is a path in DENCLUE? How are paths computed in DENCLUE? What algorithm is used to determine which clusters are merged?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1900" dirty="0"/>
              <a:t>DENCLUE places a (hyper)grid on the top of the dataset… Why??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1900" dirty="0"/>
              <a:t>How does DENCLUE’s hill climbing procedure work? How was it enhanced in DENCLUE 2.0 in comparison of its older version?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1900" dirty="0"/>
              <a:t>What objects in the dataset does DENCLUE classify as outliers?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48400" y="265211"/>
            <a:ext cx="29610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92D050"/>
                </a:solidFill>
              </a:rPr>
              <a:t>Source code of DENCLUE??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0165" y="6365157"/>
            <a:ext cx="76255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Remark: Dr. Eick will only listen, and maybe make some comments after </a:t>
            </a:r>
            <a:r>
              <a:rPr lang="en-US"/>
              <a:t>the discussion.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107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sz="2800"/>
              <a:t>DBSCAN: Determining EPS and MinPts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9763" y="1143000"/>
            <a:ext cx="8001000" cy="5181600"/>
          </a:xfrm>
          <a:noFill/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sz="2400" dirty="0"/>
              <a:t>Idea is that for points in a cluster, their k</a:t>
            </a:r>
            <a:r>
              <a:rPr lang="en-US" sz="2400" baseline="30000" dirty="0"/>
              <a:t>th</a:t>
            </a:r>
            <a:r>
              <a:rPr lang="en-US" sz="2400" dirty="0"/>
              <a:t> nearest neighbors are at roughly the same distance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sz="2400" dirty="0"/>
              <a:t>Noise points have the k</a:t>
            </a:r>
            <a:r>
              <a:rPr lang="en-US" sz="2400" baseline="30000" dirty="0"/>
              <a:t>th</a:t>
            </a:r>
            <a:r>
              <a:rPr lang="en-US" sz="2400" dirty="0"/>
              <a:t> nearest neighbor at farther distance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sz="2400" dirty="0"/>
              <a:t>So, plot sorted distance of every point to its k</a:t>
            </a:r>
            <a:r>
              <a:rPr lang="en-US" sz="2400" baseline="30000" dirty="0"/>
              <a:t>th</a:t>
            </a:r>
            <a:r>
              <a:rPr lang="en-US" sz="2400" dirty="0"/>
              <a:t> nearest neighbor</a:t>
            </a:r>
            <a:endParaRPr lang="en-US" dirty="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505200"/>
            <a:ext cx="3656013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Line 2"/>
          <p:cNvSpPr>
            <a:spLocks noChangeShapeType="1"/>
          </p:cNvSpPr>
          <p:nvPr/>
        </p:nvSpPr>
        <p:spPr bwMode="auto">
          <a:xfrm>
            <a:off x="4267200" y="3581400"/>
            <a:ext cx="0" cy="2438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Text Box 3"/>
          <p:cNvSpPr txBox="1">
            <a:spLocks noChangeArrowheads="1"/>
          </p:cNvSpPr>
          <p:nvPr/>
        </p:nvSpPr>
        <p:spPr bwMode="auto">
          <a:xfrm>
            <a:off x="4267200" y="4267200"/>
            <a:ext cx="1581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/>
              <a:t>Non-Core-points</a:t>
            </a:r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2879725" y="4278313"/>
            <a:ext cx="1177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/>
              <a:t>Core-points</a:t>
            </a:r>
          </a:p>
        </p:txBody>
      </p:sp>
      <p:sp>
        <p:nvSpPr>
          <p:cNvPr id="26632" name="Text Box 5"/>
          <p:cNvSpPr txBox="1">
            <a:spLocks noChangeArrowheads="1"/>
          </p:cNvSpPr>
          <p:nvPr/>
        </p:nvSpPr>
        <p:spPr bwMode="auto">
          <a:xfrm>
            <a:off x="2971800" y="3352800"/>
            <a:ext cx="3009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>
                <a:solidFill>
                  <a:schemeClr val="accent1"/>
                </a:solidFill>
              </a:rPr>
              <a:t>Run DBSCAN for Minp=4 and </a:t>
            </a:r>
            <a:r>
              <a:rPr lang="en-US">
                <a:solidFill>
                  <a:schemeClr val="accent1"/>
                </a:solidFill>
                <a:sym typeface="Symbol" pitchFamily="18" charset="2"/>
              </a:rPr>
              <a:t></a:t>
            </a:r>
            <a:r>
              <a:rPr lang="en-US">
                <a:solidFill>
                  <a:schemeClr val="accent1"/>
                </a:solidFill>
              </a:rPr>
              <a:t>=5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8A8E4F2-996A-4337-8F8F-40D161239E2F}"/>
              </a:ext>
            </a:extLst>
          </p:cNvPr>
          <p:cNvSpPr txBox="1"/>
          <p:nvPr/>
        </p:nvSpPr>
        <p:spPr>
          <a:xfrm>
            <a:off x="6096000" y="4278313"/>
            <a:ext cx="29258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Will be discussed in move detail</a:t>
            </a:r>
          </a:p>
          <a:p>
            <a:r>
              <a:rPr lang="en-US" dirty="0"/>
              <a:t>Nov. 10!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Density Estimation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9120809" cy="5181600"/>
          </a:xfrm>
        </p:spPr>
        <p:txBody>
          <a:bodyPr/>
          <a:lstStyle/>
          <a:p>
            <a:r>
              <a:rPr lang="en-US" sz="2200" dirty="0"/>
              <a:t>In </a:t>
            </a:r>
            <a:r>
              <a:rPr lang="en-US" sz="2200" dirty="0">
                <a:hlinkClick r:id="rId2" tooltip="Probability"/>
              </a:rPr>
              <a:t>probability</a:t>
            </a:r>
            <a:r>
              <a:rPr lang="en-US" sz="2200" dirty="0"/>
              <a:t> and </a:t>
            </a:r>
            <a:r>
              <a:rPr lang="en-US" sz="2200" dirty="0">
                <a:hlinkClick r:id="rId3" tooltip="Statistics"/>
              </a:rPr>
              <a:t>statistics</a:t>
            </a:r>
            <a:r>
              <a:rPr lang="en-US" sz="2200" dirty="0"/>
              <a:t>, </a:t>
            </a:r>
            <a:r>
              <a:rPr lang="en-US" sz="2200" b="1" dirty="0"/>
              <a:t>density estimation</a:t>
            </a:r>
            <a:r>
              <a:rPr lang="en-US" sz="2200" dirty="0"/>
              <a:t> is the construction of an </a:t>
            </a:r>
            <a:r>
              <a:rPr lang="en-US" sz="2200" dirty="0">
                <a:hlinkClick r:id="rId4" tooltip="Estimate"/>
              </a:rPr>
              <a:t>estimate</a:t>
            </a:r>
            <a:r>
              <a:rPr lang="en-US" sz="2200" dirty="0"/>
              <a:t>, based on observed </a:t>
            </a:r>
            <a:r>
              <a:rPr lang="en-US" sz="2200" dirty="0">
                <a:hlinkClick r:id="rId5" tooltip="Data"/>
              </a:rPr>
              <a:t>data</a:t>
            </a:r>
            <a:r>
              <a:rPr lang="en-US" sz="2200" dirty="0"/>
              <a:t>, of an unobservable underlying </a:t>
            </a:r>
            <a:r>
              <a:rPr lang="en-US" sz="2200" dirty="0">
                <a:hlinkClick r:id="rId6" tooltip="Probability density function"/>
              </a:rPr>
              <a:t>probability density function</a:t>
            </a:r>
            <a:r>
              <a:rPr lang="en-US" sz="2200" dirty="0"/>
              <a:t>. The unobservable density function is thought of as the density according to which a large population is distributed; the data are usually thought of as a random sample from that population (Wikipedia)</a:t>
            </a:r>
          </a:p>
          <a:p>
            <a:r>
              <a:rPr lang="en-US" sz="2200" dirty="0"/>
              <a:t>Different Density Estimation Approaches:</a:t>
            </a:r>
          </a:p>
          <a:p>
            <a:pPr lvl="1"/>
            <a:r>
              <a:rPr lang="en-US" sz="2200" dirty="0"/>
              <a:t>Naïve Approaches which estimate density by counting the number of objects in grids or other shapes. </a:t>
            </a:r>
          </a:p>
          <a:p>
            <a:pPr lvl="1"/>
            <a:r>
              <a:rPr lang="en-US" sz="2200" dirty="0"/>
              <a:t>Parametric approaches which employ Gaussian or other models as density functions.  </a:t>
            </a:r>
          </a:p>
          <a:p>
            <a:pPr lvl="1"/>
            <a:r>
              <a:rPr lang="en-US" sz="2200" dirty="0"/>
              <a:t>Non-parametric approach which use the points in the dataset in influence functions to estimate the density in a query point. Most popular approach: Kernel density estimation(</a:t>
            </a:r>
            <a:r>
              <a:rPr lang="en-US" sz="2000" dirty="0">
                <a:hlinkClick r:id="rId7"/>
              </a:rPr>
              <a:t>Kernel density estimation - Wikipedia</a:t>
            </a:r>
            <a:r>
              <a:rPr lang="en-US" sz="2200" dirty="0"/>
              <a:t>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056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477000"/>
            <a:ext cx="1905000" cy="381000"/>
          </a:xfrm>
          <a:prstGeom prst="rect">
            <a:avLst/>
          </a:prstGeom>
          <a:noFill/>
        </p:spPr>
        <p:txBody>
          <a:bodyPr/>
          <a:lstStyle/>
          <a:p>
            <a:fld id="{8D4DC3FA-F2B5-46CF-9C3B-D3350F14177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739774" y="-421490"/>
            <a:ext cx="8229600" cy="1219200"/>
          </a:xfrm>
        </p:spPr>
        <p:txBody>
          <a:bodyPr/>
          <a:lstStyle/>
          <a:p>
            <a:pPr eaLnBrk="1" hangingPunct="1"/>
            <a:r>
              <a:rPr lang="en-US" dirty="0"/>
              <a:t>Non-Parametric </a:t>
            </a:r>
            <a:r>
              <a:rPr lang="en-US" sz="3200" dirty="0"/>
              <a:t>Density Estimation 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248478" y="1255227"/>
            <a:ext cx="8626475" cy="2451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D={x1,x2,x3,x4}</a:t>
            </a:r>
          </a:p>
          <a:p>
            <a:r>
              <a:rPr lang="en-US" sz="2000" dirty="0" err="1"/>
              <a:t>f</a:t>
            </a:r>
            <a:r>
              <a:rPr lang="en-US" sz="2000" baseline="30000" dirty="0" err="1"/>
              <a:t>D</a:t>
            </a:r>
            <a:r>
              <a:rPr lang="en-US" sz="2000" baseline="-25000" dirty="0" err="1"/>
              <a:t>Gaussian</a:t>
            </a:r>
            <a:r>
              <a:rPr lang="en-US" sz="2000" dirty="0"/>
              <a:t>(x)= influence(x1,x) + influence(x2,x) + </a:t>
            </a:r>
          </a:p>
          <a:p>
            <a:r>
              <a:rPr lang="en-US" sz="2000" dirty="0"/>
              <a:t>influence(x3,x) + influence(x4)= 0.04+0.06+0.08+0.6=0.78</a:t>
            </a:r>
          </a:p>
          <a:p>
            <a:endParaRPr lang="en-US" sz="2000" baseline="30000" dirty="0"/>
          </a:p>
          <a:p>
            <a:r>
              <a:rPr lang="en-US" sz="2000" b="0" dirty="0"/>
              <a:t>Key Idea: if a point y is closer to x it has a stronger influence on x; that is, the values of influence(</a:t>
            </a:r>
            <a:r>
              <a:rPr lang="en-US" sz="2000" b="0" dirty="0" err="1"/>
              <a:t>x,y</a:t>
            </a:r>
            <a:r>
              <a:rPr lang="en-US" sz="2000" b="0" dirty="0"/>
              <a:t>) decrease as the distance between x and y increases.  </a:t>
            </a:r>
          </a:p>
          <a:p>
            <a:endParaRPr lang="en-US" sz="2000" dirty="0"/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1431925" y="3843338"/>
            <a:ext cx="50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x1</a:t>
            </a: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1660525" y="5062538"/>
            <a:ext cx="50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x2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2727325" y="4148138"/>
            <a:ext cx="50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x3</a:t>
            </a: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5241925" y="5138738"/>
            <a:ext cx="50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x4</a:t>
            </a:r>
          </a:p>
        </p:txBody>
      </p:sp>
      <p:sp>
        <p:nvSpPr>
          <p:cNvPr id="16393" name="Text Box 8"/>
          <p:cNvSpPr txBox="1">
            <a:spLocks noChangeArrowheads="1"/>
          </p:cNvSpPr>
          <p:nvPr/>
        </p:nvSpPr>
        <p:spPr bwMode="auto">
          <a:xfrm>
            <a:off x="4710112" y="5653087"/>
            <a:ext cx="334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16394" name="Line 9"/>
          <p:cNvSpPr>
            <a:spLocks noChangeShapeType="1"/>
          </p:cNvSpPr>
          <p:nvPr/>
        </p:nvSpPr>
        <p:spPr bwMode="auto">
          <a:xfrm flipV="1">
            <a:off x="4953000" y="5410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395" name="Line 10"/>
          <p:cNvSpPr>
            <a:spLocks noChangeShapeType="1"/>
          </p:cNvSpPr>
          <p:nvPr/>
        </p:nvSpPr>
        <p:spPr bwMode="auto">
          <a:xfrm flipH="1" flipV="1">
            <a:off x="3048000" y="4495800"/>
            <a:ext cx="1905000" cy="1219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396" name="Line 11"/>
          <p:cNvSpPr>
            <a:spLocks noChangeShapeType="1"/>
          </p:cNvSpPr>
          <p:nvPr/>
        </p:nvSpPr>
        <p:spPr bwMode="auto">
          <a:xfrm flipH="1" flipV="1">
            <a:off x="2057400" y="5334000"/>
            <a:ext cx="28956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397" name="Line 12"/>
          <p:cNvSpPr>
            <a:spLocks noChangeShapeType="1"/>
          </p:cNvSpPr>
          <p:nvPr/>
        </p:nvSpPr>
        <p:spPr bwMode="auto">
          <a:xfrm flipH="1" flipV="1">
            <a:off x="1752600" y="4191000"/>
            <a:ext cx="3200400" cy="1524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398" name="Text Box 13"/>
          <p:cNvSpPr txBox="1">
            <a:spLocks noChangeArrowheads="1"/>
          </p:cNvSpPr>
          <p:nvPr/>
        </p:nvSpPr>
        <p:spPr bwMode="auto">
          <a:xfrm>
            <a:off x="5165725" y="549275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0.6</a:t>
            </a:r>
          </a:p>
        </p:txBody>
      </p:sp>
      <p:sp>
        <p:nvSpPr>
          <p:cNvPr id="16399" name="Text Box 14"/>
          <p:cNvSpPr txBox="1">
            <a:spLocks noChangeArrowheads="1"/>
          </p:cNvSpPr>
          <p:nvPr/>
        </p:nvSpPr>
        <p:spPr bwMode="auto">
          <a:xfrm>
            <a:off x="3260725" y="4398963"/>
            <a:ext cx="579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0.08</a:t>
            </a:r>
          </a:p>
        </p:txBody>
      </p:sp>
      <p:sp>
        <p:nvSpPr>
          <p:cNvPr id="16400" name="Text Box 15"/>
          <p:cNvSpPr txBox="1">
            <a:spLocks noChangeArrowheads="1"/>
          </p:cNvSpPr>
          <p:nvPr/>
        </p:nvSpPr>
        <p:spPr bwMode="auto">
          <a:xfrm>
            <a:off x="2362200" y="5410200"/>
            <a:ext cx="579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0.06</a:t>
            </a:r>
          </a:p>
        </p:txBody>
      </p:sp>
      <p:sp>
        <p:nvSpPr>
          <p:cNvPr id="16401" name="Text Box 16"/>
          <p:cNvSpPr txBox="1">
            <a:spLocks noChangeArrowheads="1"/>
          </p:cNvSpPr>
          <p:nvPr/>
        </p:nvSpPr>
        <p:spPr bwMode="auto">
          <a:xfrm>
            <a:off x="1889125" y="4246563"/>
            <a:ext cx="579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0.04</a:t>
            </a:r>
          </a:p>
        </p:txBody>
      </p:sp>
      <p:sp>
        <p:nvSpPr>
          <p:cNvPr id="16402" name="Text Box 17"/>
          <p:cNvSpPr txBox="1">
            <a:spLocks noChangeArrowheads="1"/>
          </p:cNvSpPr>
          <p:nvPr/>
        </p:nvSpPr>
        <p:spPr bwMode="auto">
          <a:xfrm>
            <a:off x="1660525" y="45291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16403" name="Text Box 18"/>
          <p:cNvSpPr txBox="1">
            <a:spLocks noChangeArrowheads="1"/>
          </p:cNvSpPr>
          <p:nvPr/>
        </p:nvSpPr>
        <p:spPr bwMode="auto">
          <a:xfrm>
            <a:off x="228600" y="6110287"/>
            <a:ext cx="8397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dirty="0">
                <a:solidFill>
                  <a:srgbClr val="CC6600"/>
                </a:solidFill>
              </a:rPr>
              <a:t>Remark</a:t>
            </a:r>
            <a:r>
              <a:rPr lang="en-US" sz="2000" b="0" dirty="0"/>
              <a:t>: the estimated density of y would be larger than the one for x</a:t>
            </a:r>
          </a:p>
        </p:txBody>
      </p:sp>
    </p:spTree>
    <p:extLst>
      <p:ext uri="{BB962C8B-B14F-4D97-AF65-F5344CB8AC3E}">
        <p14:creationId xmlns:p14="http://schemas.microsoft.com/office/powerpoint/2010/main" val="1374303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sz="2800"/>
              <a:t>DBSCAN </a:t>
            </a:r>
            <a:r>
              <a:rPr lang="en-US" sz="1400"/>
              <a:t>(</a:t>
            </a:r>
            <a:r>
              <a:rPr lang="en-US" sz="1400">
                <a:hlinkClick r:id="rId2"/>
              </a:rPr>
              <a:t>http://www2.cs.uh.edu/~ceick/7363/Papers/dbscan.pdf</a:t>
            </a:r>
            <a:r>
              <a:rPr lang="en-US" sz="1400"/>
              <a:t> 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9763" y="1143000"/>
            <a:ext cx="8001000" cy="51816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dirty="0"/>
              <a:t>DBSCAN is a density-based algorithm.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</a:pPr>
            <a:r>
              <a:rPr lang="en-US" sz="2000" dirty="0"/>
              <a:t>Density = number of points within a specified radius (</a:t>
            </a:r>
            <a:r>
              <a:rPr lang="en-US" sz="2000" dirty="0" err="1"/>
              <a:t>Eps</a:t>
            </a:r>
            <a:r>
              <a:rPr lang="en-US" sz="2000" dirty="0"/>
              <a:t>)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</a:pPr>
            <a:r>
              <a:rPr lang="en-US" sz="2000" dirty="0"/>
              <a:t>Input parameter: </a:t>
            </a:r>
            <a:r>
              <a:rPr lang="en-US" sz="2000" dirty="0" err="1"/>
              <a:t>MinPts</a:t>
            </a:r>
            <a:r>
              <a:rPr lang="en-US" sz="2000" dirty="0"/>
              <a:t> and </a:t>
            </a:r>
            <a:r>
              <a:rPr lang="en-US" sz="2000" dirty="0" err="1"/>
              <a:t>Eps</a:t>
            </a:r>
            <a:endParaRPr lang="en-US" sz="1800" dirty="0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</a:pPr>
            <a:r>
              <a:rPr lang="en-US" sz="2000" dirty="0"/>
              <a:t>A point is a </a:t>
            </a:r>
            <a:r>
              <a:rPr lang="en-US" sz="2000" dirty="0">
                <a:solidFill>
                  <a:srgbClr val="FF0000"/>
                </a:solidFill>
              </a:rPr>
              <a:t>core point</a:t>
            </a:r>
            <a:r>
              <a:rPr lang="en-US" sz="2000" dirty="0"/>
              <a:t> if it has more than a specified number of points (</a:t>
            </a:r>
            <a:r>
              <a:rPr lang="en-US" sz="2000" dirty="0" err="1"/>
              <a:t>MinPts</a:t>
            </a:r>
            <a:r>
              <a:rPr lang="en-US" sz="2000" dirty="0"/>
              <a:t>) within </a:t>
            </a:r>
            <a:r>
              <a:rPr lang="en-US" sz="2000" dirty="0" err="1"/>
              <a:t>Eps</a:t>
            </a:r>
            <a:r>
              <a:rPr lang="en-US" dirty="0"/>
              <a:t> </a:t>
            </a:r>
          </a:p>
          <a:p>
            <a:pPr marL="1295400" lvl="2" indent="-381000"/>
            <a:r>
              <a:rPr lang="en-US" dirty="0"/>
              <a:t>These are points that are at the interior of a cluster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</a:pPr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</a:rPr>
              <a:t>border point</a:t>
            </a:r>
            <a:r>
              <a:rPr lang="en-US" sz="2000" dirty="0"/>
              <a:t> has fewer than </a:t>
            </a:r>
            <a:r>
              <a:rPr lang="en-US" sz="2000" dirty="0" err="1"/>
              <a:t>MinPts</a:t>
            </a:r>
            <a:r>
              <a:rPr lang="en-US" sz="2000" dirty="0"/>
              <a:t> within </a:t>
            </a:r>
            <a:r>
              <a:rPr lang="en-US" sz="2000" dirty="0" err="1"/>
              <a:t>Eps</a:t>
            </a:r>
            <a:r>
              <a:rPr lang="en-US" sz="2000" dirty="0"/>
              <a:t>, but is in the neighborhood of a core point</a:t>
            </a:r>
            <a:endParaRPr lang="en-US" sz="1800" dirty="0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</a:pPr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</a:rPr>
              <a:t>noise point</a:t>
            </a:r>
            <a:r>
              <a:rPr lang="en-US" sz="2000" dirty="0"/>
              <a:t> is any point that is not a core point or a border point. 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1755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80400" cy="552450"/>
          </a:xfrm>
        </p:spPr>
        <p:txBody>
          <a:bodyPr/>
          <a:lstStyle/>
          <a:p>
            <a:r>
              <a:rPr lang="en-US" altLang="en-US" sz="2800" dirty="0"/>
              <a:t>DBSCAN: Core, Border, and Noise Points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" y="1295400"/>
            <a:ext cx="9144000" cy="49562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1322832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MinPts</a:t>
            </a:r>
            <a:r>
              <a:rPr lang="en-US" sz="1600" dirty="0"/>
              <a:t> = 5</a:t>
            </a:r>
          </a:p>
        </p:txBody>
      </p:sp>
    </p:spTree>
    <p:extLst>
      <p:ext uri="{BB962C8B-B14F-4D97-AF65-F5344CB8AC3E}">
        <p14:creationId xmlns:p14="http://schemas.microsoft.com/office/powerpoint/2010/main" val="1395292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sz="2800" dirty="0"/>
              <a:t>News October 19, 2023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839200" cy="5181600"/>
          </a:xfrm>
          <a:noFill/>
        </p:spPr>
        <p:txBody>
          <a:bodyPr/>
          <a:lstStyle/>
          <a:p>
            <a:pPr marL="533400" indent="-533400">
              <a:spcBef>
                <a:spcPts val="0"/>
              </a:spcBef>
              <a:spcAft>
                <a:spcPts val="0"/>
              </a:spcAft>
            </a:pPr>
            <a:r>
              <a:rPr lang="en-US" sz="2200" dirty="0"/>
              <a:t>We are in the process of finalizing the grades for Midterm1 and number grades will be posted early next week. We will also post Midterm1 solution sketches next week. </a:t>
            </a:r>
          </a:p>
          <a:p>
            <a:pPr marL="533400" indent="-533400">
              <a:spcBef>
                <a:spcPts val="0"/>
              </a:spcBef>
              <a:spcAft>
                <a:spcPts val="0"/>
              </a:spcAft>
            </a:pPr>
            <a:r>
              <a:rPr lang="en-US" sz="2200" dirty="0"/>
              <a:t>I suggest you start working on Task3…</a:t>
            </a:r>
          </a:p>
          <a:p>
            <a:pPr marL="533400" indent="-533400">
              <a:spcBef>
                <a:spcPts val="0"/>
              </a:spcBef>
              <a:spcAft>
                <a:spcPts val="0"/>
              </a:spcAft>
            </a:pPr>
            <a:r>
              <a:rPr lang="en-US" sz="2200" dirty="0"/>
              <a:t>If you have questions about the group project/Task3 contact Raunak/Janet. </a:t>
            </a:r>
          </a:p>
          <a:p>
            <a:pPr marL="533400" indent="-533400">
              <a:spcBef>
                <a:spcPts val="0"/>
              </a:spcBef>
              <a:spcAft>
                <a:spcPts val="0"/>
              </a:spcAft>
            </a:pPr>
            <a:r>
              <a:rPr lang="en-US" sz="2200" dirty="0"/>
              <a:t>GHC: Groups H and I will present on Thursday</a:t>
            </a:r>
            <a:r>
              <a:rPr lang="en-US" sz="2200"/>
              <a:t>, October 26!</a:t>
            </a:r>
            <a:endParaRPr lang="en-US" sz="2200" dirty="0"/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sz="2200" dirty="0"/>
              <a:t>Today’s Topics</a:t>
            </a:r>
          </a:p>
          <a:p>
            <a:pPr marL="10795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lphaLcPeriod"/>
            </a:pPr>
            <a:r>
              <a:rPr lang="en-US" sz="2200" dirty="0"/>
              <a:t>Density-based Clustering, centering on DBSCAN</a:t>
            </a:r>
          </a:p>
          <a:p>
            <a:pPr marL="10795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lphaLcPeriod"/>
            </a:pPr>
            <a:r>
              <a:rPr lang="en-US" sz="2200" dirty="0"/>
              <a:t>Task3</a:t>
            </a:r>
          </a:p>
          <a:p>
            <a:pPr marL="10795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lphaLcPeriod"/>
            </a:pPr>
            <a:r>
              <a:rPr lang="en-US" sz="2200" dirty="0"/>
              <a:t>Hierarchical Clustering </a:t>
            </a:r>
          </a:p>
        </p:txBody>
      </p:sp>
    </p:spTree>
    <p:extLst>
      <p:ext uri="{BB962C8B-B14F-4D97-AF65-F5344CB8AC3E}">
        <p14:creationId xmlns:p14="http://schemas.microsoft.com/office/powerpoint/2010/main" val="4242406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sz="2800"/>
              <a:t>DBSCAN: Core, Border, and Noise Points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11"/>
          <a:stretch>
            <a:fillRect/>
          </a:stretch>
        </p:blipFill>
        <p:spPr bwMode="auto">
          <a:xfrm>
            <a:off x="762000" y="990600"/>
            <a:ext cx="7313613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/>
          <p:nvPr/>
        </p:nvCxnSpPr>
        <p:spPr bwMode="auto">
          <a:xfrm flipH="1">
            <a:off x="4419600" y="4038600"/>
            <a:ext cx="990600" cy="76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" name="Straight Arrow Connector 4"/>
          <p:cNvCxnSpPr/>
          <p:nvPr/>
        </p:nvCxnSpPr>
        <p:spPr bwMode="auto">
          <a:xfrm flipH="1" flipV="1">
            <a:off x="4953000" y="3810000"/>
            <a:ext cx="4572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-94491" y="6023586"/>
            <a:ext cx="92384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1"/>
                </a:solidFill>
              </a:rPr>
              <a:t>Remark: Noise and border points have no outgoing edges in the assumed graph.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Moreover, if there is an edge from a to b then b is </a:t>
            </a:r>
            <a:r>
              <a:rPr lang="en-US" sz="1800" dirty="0">
                <a:solidFill>
                  <a:srgbClr val="C00000"/>
                </a:solidFill>
              </a:rPr>
              <a:t>directly density reachable </a:t>
            </a:r>
            <a:r>
              <a:rPr lang="en-US" sz="1800" dirty="0">
                <a:solidFill>
                  <a:schemeClr val="accent1"/>
                </a:solidFill>
              </a:rPr>
              <a:t>from a!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533400"/>
          </a:xfrm>
        </p:spPr>
        <p:txBody>
          <a:bodyPr/>
          <a:lstStyle/>
          <a:p>
            <a:r>
              <a:rPr lang="en-US" sz="2600"/>
              <a:t>DBSCAN Algorithm (simplified view for teaching)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839200" cy="5410200"/>
          </a:xfrm>
        </p:spPr>
        <p:txBody>
          <a:bodyPr/>
          <a:lstStyle/>
          <a:p>
            <a:pPr marL="533400" indent="-533400">
              <a:buFont typeface="Monotype Sorts" pitchFamily="2" charset="2"/>
              <a:buAutoNum type="arabicPeriod"/>
            </a:pPr>
            <a:r>
              <a:rPr lang="en-US" sz="2400"/>
              <a:t>Create a graph whose nodes are the points to be clustered</a:t>
            </a:r>
          </a:p>
          <a:p>
            <a:pPr marL="533400" indent="-533400">
              <a:buFont typeface="Monotype Sorts" pitchFamily="2" charset="2"/>
              <a:buAutoNum type="arabicPeriod"/>
            </a:pPr>
            <a:r>
              <a:rPr lang="en-US" sz="2400"/>
              <a:t>For each core-point c create an edge from c to every point p in the </a:t>
            </a:r>
            <a:r>
              <a:rPr lang="en-US" sz="2400">
                <a:sym typeface="Symbol" pitchFamily="18" charset="2"/>
              </a:rPr>
              <a:t>-neighborhood of c</a:t>
            </a:r>
          </a:p>
          <a:p>
            <a:pPr marL="533400" indent="-533400">
              <a:buFont typeface="Monotype Sorts" pitchFamily="2" charset="2"/>
              <a:buAutoNum type="arabicPeriod"/>
            </a:pPr>
            <a:r>
              <a:rPr lang="en-US" sz="2400">
                <a:sym typeface="Symbol" pitchFamily="18" charset="2"/>
              </a:rPr>
              <a:t>Set N to the nodes of the graph; </a:t>
            </a:r>
          </a:p>
          <a:p>
            <a:pPr marL="533400" indent="-533400">
              <a:buFont typeface="Monotype Sorts" pitchFamily="2" charset="2"/>
              <a:buAutoNum type="arabicPeriod"/>
            </a:pPr>
            <a:r>
              <a:rPr lang="en-US" sz="2400">
                <a:sym typeface="Symbol" pitchFamily="18" charset="2"/>
              </a:rPr>
              <a:t>If N does not contain any core points terminate</a:t>
            </a:r>
          </a:p>
          <a:p>
            <a:pPr marL="533400" indent="-533400">
              <a:buFont typeface="Monotype Sorts" pitchFamily="2" charset="2"/>
              <a:buAutoNum type="arabicPeriod"/>
            </a:pPr>
            <a:r>
              <a:rPr lang="en-US" sz="2400">
                <a:sym typeface="Symbol" pitchFamily="18" charset="2"/>
              </a:rPr>
              <a:t>Pick a core point c in N</a:t>
            </a:r>
          </a:p>
          <a:p>
            <a:pPr marL="533400" indent="-533400">
              <a:buFont typeface="Monotype Sorts" pitchFamily="2" charset="2"/>
              <a:buAutoNum type="arabicPeriod"/>
            </a:pPr>
            <a:r>
              <a:rPr lang="en-US" sz="2400">
                <a:sym typeface="Symbol" pitchFamily="18" charset="2"/>
              </a:rPr>
              <a:t>Let X be the set of nodes that can be reached from c by going forward; </a:t>
            </a:r>
          </a:p>
          <a:p>
            <a:pPr marL="914400" lvl="1" indent="-457200">
              <a:buFont typeface="Monotype Sorts" pitchFamily="2" charset="2"/>
              <a:buAutoNum type="arabicPeriod"/>
            </a:pPr>
            <a:r>
              <a:rPr lang="en-US">
                <a:sym typeface="Symbol" pitchFamily="18" charset="2"/>
              </a:rPr>
              <a:t>create a cluster containing X{c}</a:t>
            </a:r>
          </a:p>
          <a:p>
            <a:pPr marL="914400" lvl="1" indent="-457200">
              <a:buFont typeface="Monotype Sorts" pitchFamily="2" charset="2"/>
              <a:buAutoNum type="arabicPeriod"/>
            </a:pPr>
            <a:r>
              <a:rPr lang="en-US">
                <a:sym typeface="Symbol" pitchFamily="18" charset="2"/>
              </a:rPr>
              <a:t>N=N/(X{c}) </a:t>
            </a:r>
          </a:p>
          <a:p>
            <a:pPr marL="533400" indent="-533400">
              <a:buFont typeface="Monotype Sorts" pitchFamily="2" charset="2"/>
              <a:buAutoNum type="arabicPeriod"/>
            </a:pPr>
            <a:r>
              <a:rPr lang="en-US" sz="2400">
                <a:sym typeface="Symbol" pitchFamily="18" charset="2"/>
              </a:rPr>
              <a:t>Continue with step 4</a:t>
            </a:r>
          </a:p>
          <a:p>
            <a:pPr marL="914400" lvl="1" indent="-457200">
              <a:buFont typeface="Monotype Sorts" pitchFamily="2" charset="2"/>
              <a:buAutoNum type="arabicPeriod"/>
            </a:pPr>
            <a:endParaRPr lang="en-US">
              <a:sym typeface="Symbol" pitchFamily="18" charset="2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57200" y="5638800"/>
            <a:ext cx="8258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600">
                <a:solidFill>
                  <a:srgbClr val="FF0000"/>
                </a:solidFill>
              </a:rPr>
              <a:t>Remarks</a:t>
            </a:r>
            <a:r>
              <a:rPr lang="en-US" sz="1600"/>
              <a:t>: points that are not assigned to any cluster are outliers;</a:t>
            </a:r>
          </a:p>
          <a:p>
            <a:r>
              <a:rPr lang="en-US">
                <a:hlinkClick r:id="rId2"/>
              </a:rPr>
              <a:t>http://www2.cs.uh.edu/~ceick/7363/Papers/dbscan.pdf</a:t>
            </a:r>
            <a:r>
              <a:rPr lang="en-US"/>
              <a:t> gives a more efficient implementation by </a:t>
            </a:r>
          </a:p>
          <a:p>
            <a:r>
              <a:rPr lang="en-US"/>
              <a:t>performing steps 2 and 6 in parallel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Porky:Words:ASCI:PSE:Budgets FY97:LC.BRev.FY97</Template>
  <TotalTime>146481177</TotalTime>
  <Pages>3</Pages>
  <Words>2088</Words>
  <Application>Microsoft Office PowerPoint</Application>
  <PresentationFormat>On-screen Show (4:3)</PresentationFormat>
  <Paragraphs>250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Angsana New</vt:lpstr>
      <vt:lpstr>Arial</vt:lpstr>
      <vt:lpstr>Calibri</vt:lpstr>
      <vt:lpstr>Courier New</vt:lpstr>
      <vt:lpstr>Lucida Bright</vt:lpstr>
      <vt:lpstr>Monotype Sorts</vt:lpstr>
      <vt:lpstr>Symbol</vt:lpstr>
      <vt:lpstr>Tahoma</vt:lpstr>
      <vt:lpstr>Times New Roman</vt:lpstr>
      <vt:lpstr>Wingdings</vt:lpstr>
      <vt:lpstr>LC.BRev.FY97</vt:lpstr>
      <vt:lpstr>MSPhotoEd.3</vt:lpstr>
      <vt:lpstr>Density Based Clustering Centering on DBSCAN </vt:lpstr>
      <vt:lpstr>Density-based Clustering </vt:lpstr>
      <vt:lpstr>Density Estimation </vt:lpstr>
      <vt:lpstr>Non-Parametric Density Estimation </vt:lpstr>
      <vt:lpstr>DBSCAN (http://www2.cs.uh.edu/~ceick/7363/Papers/dbscan.pdf )</vt:lpstr>
      <vt:lpstr>DBSCAN: Core, Border, and Noise Points</vt:lpstr>
      <vt:lpstr>News October 19, 2023</vt:lpstr>
      <vt:lpstr>DBSCAN: Core, Border, and Noise Points</vt:lpstr>
      <vt:lpstr>DBSCAN Algorithm (simplified view for teaching)</vt:lpstr>
      <vt:lpstr>DBSCAN: Core, Border and Noise Points</vt:lpstr>
      <vt:lpstr>When DBSCAN Works Well</vt:lpstr>
      <vt:lpstr>When DBSCAN Does NOT Work Well</vt:lpstr>
      <vt:lpstr>DBSCAN in R</vt:lpstr>
      <vt:lpstr>DBSCAN—A Second Introduction</vt:lpstr>
      <vt:lpstr>Density-Based Clustering: Background (II)</vt:lpstr>
      <vt:lpstr>DBSCAN: Density Based Spatial Clustering of Applications with Noise</vt:lpstr>
      <vt:lpstr>DBSCAN: The Algorithm</vt:lpstr>
      <vt:lpstr>DBSCAN Example </vt:lpstr>
      <vt:lpstr>Answer </vt:lpstr>
      <vt:lpstr>DENCLUE: Clustering using density functions</vt:lpstr>
      <vt:lpstr>Density-based Clustering: Pros and Cons</vt:lpstr>
      <vt:lpstr>DBSCAN Questions from Previous Exams</vt:lpstr>
      <vt:lpstr> </vt:lpstr>
      <vt:lpstr>  DENCLUE Questions </vt:lpstr>
      <vt:lpstr>DBSCAN: Determining EPS and MinPts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Steven F. Ashby Center for Applied Scientific Computing  Month DD, 1997</dc:title>
  <dc:creator>Computations</dc:creator>
  <cp:lastModifiedBy>Eick, Christoph F</cp:lastModifiedBy>
  <cp:revision>551</cp:revision>
  <cp:lastPrinted>2020-11-18T14:31:00Z</cp:lastPrinted>
  <dcterms:created xsi:type="dcterms:W3CDTF">1998-03-18T13:44:31Z</dcterms:created>
  <dcterms:modified xsi:type="dcterms:W3CDTF">2023-10-19T14:56:56Z</dcterms:modified>
</cp:coreProperties>
</file>