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48" r:id="rId2"/>
    <p:sldId id="641" r:id="rId3"/>
    <p:sldId id="649" r:id="rId4"/>
    <p:sldId id="642" r:id="rId5"/>
    <p:sldId id="644" r:id="rId6"/>
    <p:sldId id="645" r:id="rId7"/>
    <p:sldId id="654" r:id="rId8"/>
    <p:sldId id="655" r:id="rId9"/>
    <p:sldId id="643" r:id="rId10"/>
    <p:sldId id="646" r:id="rId11"/>
    <p:sldId id="650" r:id="rId12"/>
    <p:sldId id="651" r:id="rId13"/>
    <p:sldId id="652" r:id="rId14"/>
    <p:sldId id="653" r:id="rId15"/>
    <p:sldId id="647" r:id="rId16"/>
  </p:sldIdLst>
  <p:sldSz cx="9144000" cy="6858000" type="screen4x3"/>
  <p:notesSz cx="6858000" cy="91995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00CC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8853" autoAdjust="0"/>
    <p:restoredTop sz="94541" autoAdjust="0"/>
  </p:normalViewPr>
  <p:slideViewPr>
    <p:cSldViewPr>
      <p:cViewPr varScale="1">
        <p:scale>
          <a:sx n="80" d="100"/>
          <a:sy n="80" d="100"/>
        </p:scale>
        <p:origin x="1884" y="43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89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87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70388"/>
            <a:ext cx="5033963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27" tIns="47666" rIns="95327" bIns="47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98500"/>
            <a:ext cx="4578350" cy="3433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80860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9729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65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21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477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818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19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441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838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20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71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75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29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0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nsity_estimation" TargetMode="External"/><Relationship Id="rId2" Type="http://schemas.openxmlformats.org/officeDocument/2006/relationships/hyperlink" Target="https://stats.stackexchange.com/questions/30788/whats-a-good-way-to-use-r-to-make-a-scatterplot-that-separates-the-data-by-tre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en.wikipedia.org/wiki/Maximum_likelihood" TargetMode="External"/><Relationship Id="rId4" Type="http://schemas.openxmlformats.org/officeDocument/2006/relationships/hyperlink" Target="http://en.wikipedia.org/wiki/Kernel_density_estim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Histogram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207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c) Interpret the following histogram that captures the percentage of body-fat in a </a:t>
            </a:r>
            <a:r>
              <a:rPr lang="en-US" dirty="0" err="1"/>
              <a:t>testgroup</a:t>
            </a:r>
            <a:r>
              <a:rPr lang="en-US" dirty="0"/>
              <a:t> [4]: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pic>
        <p:nvPicPr>
          <p:cNvPr id="5" name="Picture 4" descr="https://cdn2.content.compendiumblog.com/uploads/user/458939f4-fe08-4dbc-b271-efca0f5a2682/742d7708-efd3-492c-abff-6044d78e3bbd/Image/bbe01eeb3b653c2604969041c1bdbcf6/histogram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5919787" cy="371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16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algn="ctr"/>
            <a:r>
              <a:rPr lang="en-US" altLang="en-US"/>
              <a:t>On Interpreting II (</a:t>
            </a:r>
            <a:r>
              <a:rPr lang="en-US" altLang="en-US">
                <a:solidFill>
                  <a:schemeClr val="accent1"/>
                </a:solidFill>
              </a:rPr>
              <a:t>pedal length/width</a:t>
            </a:r>
            <a:r>
              <a:rPr lang="en-US" altLang="en-US"/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Interpreting Scatter Plots and Similar Display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Characterize the distribution of each class in the attribute space; is it unimodal or mult-imodal? </a:t>
            </a:r>
            <a:r>
              <a:rPr lang="en-US" altLang="en-US" sz="1800">
                <a:solidFill>
                  <a:schemeClr val="accent1"/>
                </a:solidFill>
              </a:rPr>
              <a:t>Unimodal each.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000"/>
              <a:t>Characterize the overall distribution (including all examples); do you observe any correlation or other characteristics? </a:t>
            </a:r>
            <a:r>
              <a:rPr lang="en-US" altLang="en-US" sz="2000">
                <a:solidFill>
                  <a:schemeClr val="accent1"/>
                </a:solidFill>
              </a:rPr>
              <a:t>quite strong positive correlation between the two attributes.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Analyze the separation of a single class from all the other classes. Analyze the separation between pairs of classes. </a:t>
            </a:r>
            <a:r>
              <a:rPr lang="en-US" altLang="en-US" sz="2000">
                <a:solidFill>
                  <a:schemeClr val="accent1"/>
                </a:solidFill>
              </a:rPr>
              <a:t>Blue is clearly separated from the two other; red and green only slightly overlap; 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000"/>
              <a:t>If classes overlap characterize the extend to which they overlap.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If decision boundaries between classes can be inferred characterize those decision boundaries. </a:t>
            </a:r>
            <a:r>
              <a:rPr lang="en-US" altLang="en-US" sz="2000">
                <a:solidFill>
                  <a:schemeClr val="accent1"/>
                </a:solidFill>
              </a:rPr>
              <a:t>Test using just sepal length will mostly do a good job. 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000"/>
              <a:t>Assess the difficulty of the classification based on your findings of looking at a set of scatter plots. </a:t>
            </a:r>
            <a:r>
              <a:rPr lang="en-US" altLang="en-US" sz="2000">
                <a:solidFill>
                  <a:schemeClr val="accent1"/>
                </a:solidFill>
              </a:rPr>
              <a:t>Easy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Supervised Scatter Plot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7380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d) Interpret the supervised scatter plot depicted below; moreover, assess the difficulty of separating </a:t>
            </a:r>
          </a:p>
          <a:p>
            <a:r>
              <a:rPr lang="en-US" dirty="0"/>
              <a:t>signals and background using attributes x and y based on the scatter plot! [4]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pic>
        <p:nvPicPr>
          <p:cNvPr id="4" name="Picture 3" descr="http://www.ire.pw.edu.pl/~rsulej/NetMaker/manual/e01_simple/very_simple_training_set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4830445" cy="43246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596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763000" cy="533400"/>
          </a:xfrm>
        </p:spPr>
        <p:txBody>
          <a:bodyPr/>
          <a:lstStyle/>
          <a:p>
            <a:r>
              <a:rPr lang="en-US" altLang="en-US" dirty="0"/>
              <a:t>Interpreting the Supervised Scatter Plot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92824" y="1219200"/>
            <a:ext cx="9286517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The signal class is centered in a single area (</a:t>
            </a:r>
            <a:r>
              <a:rPr lang="en-US" dirty="0" err="1"/>
              <a:t>uni</a:t>
            </a:r>
            <a:r>
              <a:rPr lang="en-US" dirty="0"/>
              <a:t>-modal) near (2.5,-1) [1] the background class is </a:t>
            </a:r>
          </a:p>
          <a:p>
            <a:r>
              <a:rPr lang="en-US" dirty="0"/>
              <a:t>centered in 2 areas (bi-modal) and focused in two separate regions at (0.5, -2.25) and (2, 0.5) [1] </a:t>
            </a:r>
          </a:p>
          <a:p>
            <a:r>
              <a:rPr lang="en-US" dirty="0"/>
              <a:t>with in-between regions dominated by red examples[0.5]; the classes are separated although some </a:t>
            </a:r>
          </a:p>
          <a:p>
            <a:r>
              <a:rPr lang="en-US" dirty="0"/>
              <a:t>overlap/contamination with example of other classes occurs, particularly near the boundaries [1]; the </a:t>
            </a:r>
          </a:p>
          <a:p>
            <a:r>
              <a:rPr lang="en-US" dirty="0"/>
              <a:t>second region of the background class is very dense[0.5]  has a moon-like shape [0.5] and is enclosed </a:t>
            </a:r>
          </a:p>
          <a:p>
            <a:r>
              <a:rPr lang="en-US" dirty="0"/>
              <a:t>by region dominated by signal examples [0.5]. The variable x seems to be more useful in separating the </a:t>
            </a:r>
          </a:p>
          <a:p>
            <a:r>
              <a:rPr lang="en-US" dirty="0"/>
              <a:t>2 classes; for example, most points less than 1 belong to the background class [1]; however, the variable </a:t>
            </a:r>
          </a:p>
          <a:p>
            <a:r>
              <a:rPr lang="en-US" dirty="0"/>
              <a:t>y is still necessary to correctly classify the examples in moon-like dense are of the background class [0.5]. 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183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B702-A392-4DAC-879B-53F95C34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Interpreting on More Supervised Scatter Plot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E893A0A-3D56-4A58-8890-F7E537A04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164" y="1186934"/>
            <a:ext cx="845552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Interpret the supervised scatter plot depicted below that consists of instances of 3 classes;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moreover, assess the difficulty of separating instances of the 3 classes  using attributes V1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V7 based on the scatter plot! [7]</a:t>
            </a:r>
            <a:endParaRPr kumimoji="0" lang="en-US" altLang="zh-C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2" descr="Image result for Supervised Scatterplot Photos">
            <a:extLst>
              <a:ext uri="{FF2B5EF4-FFF2-40B4-BE49-F238E27FC236}">
                <a16:creationId xmlns:a16="http://schemas.microsoft.com/office/drawing/2014/main" id="{7BD50AE8-7C35-497F-A60E-B9B7D8860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54864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718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ECAF-93C8-40CE-9CE4-4B3D574B8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Supervised Scatter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A68BB-1BCE-4DD3-891D-7542554F2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distribution of all three classes is unimodal [2] with no major gaps in the data density [0.5]. Attribute V7 is useful to separate the green class from the other 2 classes[1]; if V1 is less than 1.2 objects mostly belong to the green class[0.5]; Attribute V1 is useful to separate the purple class from the blue class[1]; all the example whose V1 value is above 12.8 are blue[0.5]; additionally using attribute V7 requiring that instances whose attribute values for V1 that lie in [1.2,2.2] leads to a even clearer distinction between the two classes [0.5]. Moreover, using the fact that the V1 value is a higher than 12.2 for instances of the green class, leads to a clearer separation of the green and purple class [0.5] By combining those rules [0.5], the classification task should not be too difficult as the examples are well separated although there are a few exceptions.[1] </a:t>
            </a:r>
            <a:endParaRPr lang="en-US" altLang="en-US" sz="1800" dirty="0"/>
          </a:p>
          <a:p>
            <a:pPr marL="0" lvl="0" inden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they describe where the instances of the red, green, and purple are concentrated with respect to the V1/V7 coordinate system: [0.5] for each description of the location of the three classes </a:t>
            </a:r>
            <a:endParaRPr lang="en-US" alt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83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title"/>
          </p:nvPr>
        </p:nvSpPr>
        <p:spPr>
          <a:xfrm>
            <a:off x="393700" y="381000"/>
            <a:ext cx="8280400" cy="533400"/>
          </a:xfrm>
        </p:spPr>
        <p:txBody>
          <a:bodyPr/>
          <a:lstStyle/>
          <a:p>
            <a:pPr algn="ctr"/>
            <a:r>
              <a:rPr lang="en-US" altLang="en-US" dirty="0"/>
              <a:t>Density Estimation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04237" cy="5486400"/>
          </a:xfrm>
        </p:spPr>
        <p:txBody>
          <a:bodyPr/>
          <a:lstStyle/>
          <a:p>
            <a:r>
              <a:rPr lang="en-US" altLang="en-US" sz="2000" dirty="0"/>
              <a:t>Examples and R-Code: </a:t>
            </a:r>
            <a:r>
              <a:rPr lang="en-US" altLang="en-US" sz="1000" dirty="0">
                <a:hlinkClick r:id="rId2"/>
              </a:rPr>
              <a:t>https://stats.stackexchange.com/questions/30788/whats-a-good-way-to-use-r-to-make-a-scatterplot-that-separates-the-data-by-trea</a:t>
            </a:r>
            <a:endParaRPr lang="en-US" altLang="en-US" sz="1000" dirty="0"/>
          </a:p>
          <a:p>
            <a:r>
              <a:rPr lang="en-US" altLang="en-US" sz="2000" dirty="0"/>
              <a:t>Density estimation techniques where used to create the plots; the goal of </a:t>
            </a:r>
            <a:r>
              <a:rPr lang="en-US" altLang="en-US" sz="2000" i="1" dirty="0"/>
              <a:t>density estimation </a:t>
            </a:r>
            <a:r>
              <a:rPr lang="en-US" altLang="en-US" sz="2000" dirty="0"/>
              <a:t>is to generate a density functions for a given set of samples; usually, non-parametric density estimation approaches are used to create such density plots. </a:t>
            </a:r>
          </a:p>
          <a:p>
            <a:r>
              <a:rPr lang="en-US" altLang="en-US" sz="2000" dirty="0">
                <a:hlinkClick r:id="rId3"/>
              </a:rPr>
              <a:t>http://en.wikipedia.org/wiki/Density_estimation</a:t>
            </a:r>
            <a:endParaRPr lang="en-US" altLang="en-US" sz="2000" dirty="0"/>
          </a:p>
          <a:p>
            <a:r>
              <a:rPr lang="en-US" altLang="en-US" sz="2000" dirty="0">
                <a:hlinkClick r:id="rId4"/>
              </a:rPr>
              <a:t>http://en.wikipedia.org/wiki/Kernel_density_estimation</a:t>
            </a:r>
            <a:endParaRPr lang="en-US" altLang="en-US" sz="2000" dirty="0"/>
          </a:p>
          <a:p>
            <a:r>
              <a:rPr lang="en-US" altLang="en-US" sz="2000" dirty="0"/>
              <a:t>Parametric density estimation: </a:t>
            </a:r>
            <a:r>
              <a:rPr lang="en-US" altLang="en-US" sz="2000" dirty="0">
                <a:hlinkClick r:id="rId5"/>
              </a:rPr>
              <a:t>http://en.wikipedia.org/wiki/Maximum_likelihood</a:t>
            </a:r>
            <a:endParaRPr lang="en-US" altLang="en-US" sz="2000" dirty="0"/>
          </a:p>
          <a:p>
            <a:endParaRPr lang="en-US" altLang="en-US" sz="2400" dirty="0"/>
          </a:p>
          <a:p>
            <a:endParaRPr lang="en-US" altLang="en-US" sz="2000" dirty="0"/>
          </a:p>
          <a:p>
            <a:pPr lvl="1"/>
            <a:endParaRPr lang="en-US" altLang="en-US" sz="2000" dirty="0"/>
          </a:p>
        </p:txBody>
      </p:sp>
      <p:pic>
        <p:nvPicPr>
          <p:cNvPr id="2052" name="Picture 2" descr="densit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46588"/>
            <a:ext cx="4724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On Interpreting I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04237" cy="5486400"/>
          </a:xfrm>
        </p:spPr>
        <p:txBody>
          <a:bodyPr/>
          <a:lstStyle/>
          <a:p>
            <a:r>
              <a:rPr lang="en-US" altLang="en-US" sz="2400" dirty="0"/>
              <a:t>Interpreting Histograms, Density Functions, distributions of a single attribute</a:t>
            </a:r>
          </a:p>
          <a:p>
            <a:pPr lvl="1"/>
            <a:r>
              <a:rPr lang="en-US" altLang="en-US" sz="2000" dirty="0"/>
              <a:t>What is the type of the attribute? </a:t>
            </a:r>
          </a:p>
          <a:p>
            <a:pPr lvl="1"/>
            <a:r>
              <a:rPr lang="en-US" altLang="en-US" sz="2000" dirty="0"/>
              <a:t>What is the mean value; what is the mode?</a:t>
            </a:r>
          </a:p>
          <a:p>
            <a:pPr lvl="1"/>
            <a:r>
              <a:rPr lang="en-US" altLang="en-US" sz="2000" dirty="0"/>
              <a:t>Is the a lot of spread or not (compute the standard deviation) </a:t>
            </a:r>
          </a:p>
          <a:p>
            <a:pPr lvl="1"/>
            <a:r>
              <a:rPr lang="en-US" altLang="en-US" sz="2000" dirty="0"/>
              <a:t>Is the distribution unimodal (one hill or no hill)) or multi-modal (multiple hills)?</a:t>
            </a:r>
          </a:p>
          <a:p>
            <a:pPr lvl="1"/>
            <a:r>
              <a:rPr lang="en-US" altLang="en-US" sz="2000" dirty="0"/>
              <a:t>Is the distribution skewed (e.g. compare mean with median)? </a:t>
            </a:r>
          </a:p>
          <a:p>
            <a:pPr lvl="1"/>
            <a:r>
              <a:rPr lang="en-US" altLang="en-US" sz="2000" dirty="0"/>
              <a:t>Are there any outliers?</a:t>
            </a:r>
          </a:p>
          <a:p>
            <a:pPr lvl="1"/>
            <a:r>
              <a:rPr lang="en-US" altLang="en-US" sz="2000" dirty="0"/>
              <a:t>Are there any duplicate values? </a:t>
            </a:r>
          </a:p>
          <a:p>
            <a:pPr lvl="1"/>
            <a:r>
              <a:rPr lang="en-US" altLang="en-US" sz="2000" dirty="0"/>
              <a:t>Are there any gaps in the attribute value distribution?</a:t>
            </a:r>
          </a:p>
          <a:p>
            <a:pPr lvl="1"/>
            <a:r>
              <a:rPr lang="en-US" altLang="en-US" sz="2000" dirty="0"/>
              <a:t>Characterize the shape of the density function!</a:t>
            </a:r>
          </a:p>
          <a:p>
            <a:pPr lvl="1"/>
            <a:r>
              <a:rPr lang="en-US" altLang="en-US" sz="2000" dirty="0"/>
              <a:t>When comparing 2 histograms, identify agreements and significant differences in the density, gaps, local maxima, and density function slope. </a:t>
            </a:r>
          </a:p>
          <a:p>
            <a:pPr lvl="1"/>
            <a:endParaRPr lang="en-US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Interpreting the  Histogram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219200"/>
            <a:ext cx="92926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Bimodal, peaks at 27.5 and 37.5 [2.5], one gap/outlier at 45/50[1], somewhat skewed [0.5], somewhat </a:t>
            </a:r>
          </a:p>
          <a:p>
            <a:r>
              <a:rPr lang="en-US" dirty="0"/>
              <a:t>continuous, no large jumps in the frequency[1]; Tri-modal is also correct distinguishing between hills at 20 </a:t>
            </a:r>
          </a:p>
          <a:p>
            <a:r>
              <a:rPr lang="en-US" dirty="0"/>
              <a:t>and 25 is also fine!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4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On Interpreting 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r>
              <a:rPr lang="en-US" altLang="en-US" sz="2000" dirty="0"/>
              <a:t>Interpreting Supervised Scatter Plots and Similar Display</a:t>
            </a:r>
          </a:p>
          <a:p>
            <a:pPr lvl="1"/>
            <a:r>
              <a:rPr lang="en-US" altLang="en-US" sz="2000" dirty="0"/>
              <a:t>Characterize the distribution of each class in the attribute space; is it unimodal or multi-modal?</a:t>
            </a:r>
          </a:p>
          <a:p>
            <a:pPr lvl="1"/>
            <a:r>
              <a:rPr lang="en-US" altLang="en-US" sz="2000" dirty="0"/>
              <a:t>Characterize the overall distribution (including all examples); do you observe any correlation or other characteristics?</a:t>
            </a:r>
          </a:p>
          <a:p>
            <a:pPr lvl="1"/>
            <a:r>
              <a:rPr lang="en-US" altLang="en-US" sz="2000" dirty="0"/>
              <a:t>Analyze the separation of a single class from all the other classes. Analyze the separation between pairs of classes.</a:t>
            </a:r>
          </a:p>
          <a:p>
            <a:pPr lvl="1"/>
            <a:r>
              <a:rPr lang="en-US" altLang="en-US" sz="2000" dirty="0"/>
              <a:t>If classes overlap characterize the extend to which they overlap and where they overlap in the attribute space</a:t>
            </a:r>
          </a:p>
          <a:p>
            <a:pPr lvl="1"/>
            <a:r>
              <a:rPr lang="en-US" altLang="en-US" sz="2000" dirty="0"/>
              <a:t>If decision boundaries between classes can be inferred characterize those decision boundaries. </a:t>
            </a:r>
          </a:p>
          <a:p>
            <a:pPr lvl="1"/>
            <a:r>
              <a:rPr lang="en-US" altLang="en-US" sz="2000" dirty="0"/>
              <a:t>Describe the region(s) where instances of each particular class are concentrated.</a:t>
            </a:r>
          </a:p>
          <a:p>
            <a:pPr lvl="1"/>
            <a:r>
              <a:rPr lang="en-US" altLang="en-US" sz="2000" dirty="0"/>
              <a:t>Assess the difficulty of the classification based on your findings of looking at a set of scatter plots.</a:t>
            </a:r>
          </a:p>
          <a:p>
            <a:pPr lvl="1"/>
            <a:r>
              <a:rPr lang="en-US" altLang="en-US" sz="2000" dirty="0"/>
              <a:t>Assess the usefulness of the two attributes to predict the correct class.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Body fat Histogram</a:t>
            </a: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696200" cy="57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On Interpreting 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04237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Interpreting Histograms, Density Functions, distributions of a single attribute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What is the type of the attribute? </a:t>
            </a:r>
            <a:r>
              <a:rPr lang="en-US" altLang="en-US" sz="2000">
                <a:solidFill>
                  <a:schemeClr val="accent1"/>
                </a:solidFill>
              </a:rPr>
              <a:t>Positive real numbers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What is the mean value; what is the mode?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Is the a lot of spread or not (compute the standard deviation)? </a:t>
            </a:r>
            <a:r>
              <a:rPr lang="en-US" altLang="en-US" sz="2000">
                <a:solidFill>
                  <a:schemeClr val="accent1"/>
                </a:solidFill>
              </a:rPr>
              <a:t>Not much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000"/>
              <a:t>Is the distribution unimodal (one hill or no hill)) or multi-modal (multiple hills)? </a:t>
            </a:r>
            <a:r>
              <a:rPr lang="en-US" altLang="en-US" sz="2000">
                <a:solidFill>
                  <a:schemeClr val="accent1"/>
                </a:solidFill>
              </a:rPr>
              <a:t>One hill or two hills, depending on how you interpret the data. The second hill is not very well separated; therefore I would say unimodal.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Is the distribution skewed (e.g. compare mean with median)?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Are there any outliers? </a:t>
            </a:r>
            <a:r>
              <a:rPr lang="en-US" altLang="en-US" sz="2000">
                <a:solidFill>
                  <a:schemeClr val="accent1"/>
                </a:solidFill>
              </a:rPr>
              <a:t>Yes values above 45…</a:t>
            </a:r>
            <a:r>
              <a:rPr lang="en-US" altLang="en-US" sz="2000"/>
              <a:t>?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Are there any duplicate values?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Are there any gaps in the attribute value distribution? </a:t>
            </a:r>
            <a:r>
              <a:rPr lang="en-US" altLang="en-US" sz="2000">
                <a:solidFill>
                  <a:schemeClr val="accent1"/>
                </a:solidFill>
              </a:rPr>
              <a:t>Yes two gaps: 1)… 2)…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000"/>
              <a:t>Characterize the shape of the density function! </a:t>
            </a:r>
            <a:r>
              <a:rPr lang="en-US" altLang="en-US" sz="2000">
                <a:solidFill>
                  <a:schemeClr val="accent1"/>
                </a:solidFill>
              </a:rPr>
              <a:t>Bell Curve 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BF6B-3259-49B4-8D3E-0ACF5E1D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2 Histograms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C4580-CE89-4446-A613-68503D10B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14400"/>
            <a:ext cx="8318500" cy="5181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 the following 2 histograms and their relationships which describe the male and female age distribution in the US, based on Census Data. </a:t>
            </a:r>
            <a:endParaRPr lang="en-US" altLang="en-US" sz="2400" dirty="0"/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32C0809-D511-4434-915B-532542602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4">
            <a:extLst>
              <a:ext uri="{FF2B5EF4-FFF2-40B4-BE49-F238E27FC236}">
                <a16:creationId xmlns:a16="http://schemas.microsoft.com/office/drawing/2014/main" id="{D321C7BC-2766-406D-A429-0F240562B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5" y="2082006"/>
            <a:ext cx="7371251" cy="477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ADCF2E8-6B31-43A2-9B48-2FE505C3D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3271208"/>
            <a:ext cx="1847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2150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01DB5-2B66-46D0-A1BB-1A7FD2CE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2 Histogram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102FE-5BAD-4365-A24F-7A0DC637F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Both histograms: curves are continuous with no gabs or outliers, and somewhat smooth[1], bimodal with 2 (1??; 0??) not well separated maxima at 5-19 and 35-44 [1.5], values significantly drop beyond age 55[1]</a:t>
            </a:r>
            <a:r>
              <a:rPr lang="en-US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skewed distribution</a:t>
            </a:r>
            <a:endParaRPr lang="en-US" altLang="en-US" sz="800" dirty="0">
              <a:sym typeface="Wingdings" panose="05000000000000000000" pitchFamily="2" charset="2"/>
            </a:endParaRPr>
          </a:p>
          <a:p>
            <a:pPr marL="0" lvl="0" inden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Comparison: Curves are somewhat similar until age 55 [1] (although there are more males initially [0.5]);e.g. shape of the density function and the 2 local maxima match; however, the decline in the male curve is significantly steeper: women live longer[1].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99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8" b="2779"/>
          <a:stretch>
            <a:fillRect/>
          </a:stretch>
        </p:blipFill>
        <p:spPr bwMode="auto">
          <a:xfrm>
            <a:off x="381000" y="1066800"/>
            <a:ext cx="7989888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Scatter Plot Array of Iris Attributes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146479492</TotalTime>
  <Pages>3</Pages>
  <Words>1139</Words>
  <Application>Microsoft Office PowerPoint</Application>
  <PresentationFormat>On-screen Show (4:3)</PresentationFormat>
  <Paragraphs>92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Monotype Sorts</vt:lpstr>
      <vt:lpstr>Tahoma</vt:lpstr>
      <vt:lpstr>Times New Roman</vt:lpstr>
      <vt:lpstr>Wingdings</vt:lpstr>
      <vt:lpstr>LC.BRev.FY97</vt:lpstr>
      <vt:lpstr>Example Histogram</vt:lpstr>
      <vt:lpstr>On Interpreting I</vt:lpstr>
      <vt:lpstr>Interpreting the  Histogram</vt:lpstr>
      <vt:lpstr>On Interpreting II</vt:lpstr>
      <vt:lpstr>Body fat Histogram</vt:lpstr>
      <vt:lpstr>On Interpreting I</vt:lpstr>
      <vt:lpstr>Comparing 2 Histograms</vt:lpstr>
      <vt:lpstr>Comparing 2 Histogram Comparison</vt:lpstr>
      <vt:lpstr>Scatter Plot Array of Iris Attributes</vt:lpstr>
      <vt:lpstr>On Interpreting II (pedal length/width)</vt:lpstr>
      <vt:lpstr>Example Supervised Scatter Plot </vt:lpstr>
      <vt:lpstr>Interpreting the Supervised Scatter Plot</vt:lpstr>
      <vt:lpstr>Interpreting on More Supervised Scatter Plot</vt:lpstr>
      <vt:lpstr>Interpretation Supervised Scatter Plot</vt:lpstr>
      <vt:lpstr>Density Estimation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Eick, Christoph F</cp:lastModifiedBy>
  <cp:revision>480</cp:revision>
  <cp:lastPrinted>2001-08-28T17:59:37Z</cp:lastPrinted>
  <dcterms:created xsi:type="dcterms:W3CDTF">1998-03-18T13:44:31Z</dcterms:created>
  <dcterms:modified xsi:type="dcterms:W3CDTF">2019-09-16T13:31:15Z</dcterms:modified>
</cp:coreProperties>
</file>