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74" r:id="rId2"/>
    <p:sldId id="665" r:id="rId3"/>
    <p:sldId id="582" r:id="rId4"/>
    <p:sldId id="583" r:id="rId5"/>
    <p:sldId id="584" r:id="rId6"/>
    <p:sldId id="586" r:id="rId7"/>
    <p:sldId id="593" r:id="rId8"/>
    <p:sldId id="585" r:id="rId9"/>
    <p:sldId id="595" r:id="rId10"/>
    <p:sldId id="596" r:id="rId11"/>
    <p:sldId id="597" r:id="rId12"/>
    <p:sldId id="676" r:id="rId13"/>
    <p:sldId id="677" r:id="rId14"/>
    <p:sldId id="679" r:id="rId15"/>
    <p:sldId id="667" r:id="rId16"/>
    <p:sldId id="668" r:id="rId17"/>
    <p:sldId id="669" r:id="rId18"/>
    <p:sldId id="670" r:id="rId19"/>
    <p:sldId id="671" r:id="rId20"/>
    <p:sldId id="672" r:id="rId21"/>
    <p:sldId id="673" r:id="rId22"/>
    <p:sldId id="598" r:id="rId23"/>
    <p:sldId id="599" r:id="rId24"/>
    <p:sldId id="666" r:id="rId25"/>
    <p:sldId id="675" r:id="rId26"/>
  </p:sldIdLst>
  <p:sldSz cx="9144000" cy="6858000" type="screen4x3"/>
  <p:notesSz cx="6946900" cy="9232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2" autoAdjust="0"/>
    <p:restoredTop sz="94551" autoAdjust="0"/>
  </p:normalViewPr>
  <p:slideViewPr>
    <p:cSldViewPr>
      <p:cViewPr>
        <p:scale>
          <a:sx n="100" d="100"/>
          <a:sy n="100" d="100"/>
        </p:scale>
        <p:origin x="-534" y="0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10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6263"/>
            <a:ext cx="5097463" cy="4151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66" tIns="48035" rIns="96066" bIns="48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700088"/>
            <a:ext cx="4597400" cy="3448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757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5325"/>
            <a:ext cx="4611687" cy="3459163"/>
          </a:xfrm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86263"/>
            <a:ext cx="5095875" cy="41513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865" tIns="45428" rIns="90865" bIns="454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956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34969" y="8769264"/>
            <a:ext cx="3010323" cy="462043"/>
          </a:xfrm>
          <a:prstGeom prst="rect">
            <a:avLst/>
          </a:prstGeom>
          <a:ln/>
        </p:spPr>
        <p:txBody>
          <a:bodyPr lIns="92135" tIns="46067" rIns="92135" bIns="46067"/>
          <a:lstStyle/>
          <a:p>
            <a:fld id="{9DB79155-9155-4B6A-9CB4-B2E069E9627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0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7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9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4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16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1116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0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7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0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059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0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4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44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15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0" y="6569273"/>
            <a:ext cx="9067800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02/14/2018		</a:t>
            </a:r>
            <a:r>
              <a:rPr lang="en-US" sz="1100" baseline="0" dirty="0" smtClean="0"/>
              <a:t>      </a:t>
            </a:r>
            <a:r>
              <a:rPr lang="en-US" sz="1100" dirty="0" smtClean="0"/>
              <a:t>Introduction to Data Mining, 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 Edition with a few slides added by Dr. </a:t>
            </a:r>
            <a:r>
              <a:rPr lang="en-US" sz="1100" dirty="0" err="1" smtClean="0"/>
              <a:t>Eick</a:t>
            </a:r>
            <a:r>
              <a:rPr lang="en-US" sz="1100" dirty="0" smtClean="0"/>
              <a:t>                                           </a:t>
            </a:r>
            <a:fld id="{D85E90EB-AD9D-48EC-8D84-2576A3EA70C6}" type="slidenum">
              <a:rPr lang="en-US" sz="11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100" dirty="0" smtClean="0"/>
          </a:p>
          <a:p>
            <a:pPr>
              <a:spcBef>
                <a:spcPct val="50000"/>
              </a:spcBef>
              <a:defRPr/>
            </a:pPr>
            <a:r>
              <a:rPr lang="en-US" sz="1100" dirty="0" smtClean="0"/>
              <a:t>	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r>
              <a:rPr lang="en-US" altLang="en-US" sz="2600" dirty="0" smtClean="0"/>
              <a:t>COSC 4335: Part2: Other Classification Techniques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 smtClean="0">
                <a:solidFill>
                  <a:schemeClr val="accent1"/>
                </a:solidFill>
              </a:rPr>
              <a:t>Neural Networks 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 smtClean="0"/>
              <a:t>Nearest Neighbor Classifiers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 smtClean="0"/>
              <a:t>Support Vector Machines</a:t>
            </a:r>
          </a:p>
          <a:p>
            <a:pPr marL="1168400" lvl="1" indent="-711200">
              <a:buFont typeface="Monotype Sorts" pitchFamily="2" charset="2"/>
              <a:buAutoNum type="arabicPeriod"/>
            </a:pPr>
            <a:r>
              <a:rPr lang="en-US" altLang="en-US" dirty="0" smtClean="0"/>
              <a:t>Ensemble Methods and </a:t>
            </a:r>
            <a:r>
              <a:rPr lang="en-US" altLang="en-US" dirty="0" err="1" smtClean="0"/>
              <a:t>Adaboost</a:t>
            </a:r>
            <a:endParaRPr lang="en-US" altLang="en-US" dirty="0" smtClean="0"/>
          </a:p>
          <a:p>
            <a:pPr marL="457200" lvl="1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22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Gradient Descent for Multilayer NN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Weight update: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 Error function: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Activation function f must be differentiable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For sigmoid function: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Stochastic gradient descent (update the weight immediately)</a:t>
            </a:r>
          </a:p>
        </p:txBody>
      </p:sp>
      <p:graphicFrame>
        <p:nvGraphicFramePr>
          <p:cNvPr id="1741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29000" y="1066800"/>
          <a:ext cx="28956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3" imgW="1282700" imgH="444500" progId="Equation.3">
                  <p:embed/>
                </p:oleObj>
              </mc:Choice>
              <mc:Fallback>
                <p:oleObj name="Equation" r:id="rId3" imgW="12827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066800"/>
                        <a:ext cx="2895600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29000" y="1981200"/>
          <a:ext cx="34290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tion" r:id="rId5" imgW="1663700" imgH="482600" progId="Equation.3">
                  <p:embed/>
                </p:oleObj>
              </mc:Choice>
              <mc:Fallback>
                <p:oleObj name="Equation" r:id="rId5" imgW="16637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81200"/>
                        <a:ext cx="34290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209800" y="4648200"/>
          <a:ext cx="49530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tion" r:id="rId7" imgW="2298700" imgH="342900" progId="Equation.3">
                  <p:embed/>
                </p:oleObj>
              </mc:Choice>
              <mc:Fallback>
                <p:oleObj name="Equation" r:id="rId7" imgW="22987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49530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Gradient Descent for MultiLayer NN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smtClean="0"/>
              <a:t>For output neurons, weight update formula is the same as before (gradient descent for perceptron)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For hidden neurons:</a:t>
            </a:r>
          </a:p>
        </p:txBody>
      </p:sp>
      <p:graphicFrame>
        <p:nvGraphicFramePr>
          <p:cNvPr id="18436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62000" y="4311650"/>
          <a:ext cx="5334000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3" imgW="2501900" imgH="1016000" progId="Equation.3">
                  <p:embed/>
                </p:oleObj>
              </mc:Choice>
              <mc:Fallback>
                <p:oleObj name="Equation" r:id="rId3" imgW="2501900" imgH="1016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11650"/>
                        <a:ext cx="5334000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800600" y="1143000"/>
          <a:ext cx="4006850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Visio" r:id="rId5" imgW="6912153" imgH="5175951" progId="Visio.Drawing.6">
                  <p:embed/>
                </p:oleObj>
              </mc:Choice>
              <mc:Fallback>
                <p:oleObj name="Visio" r:id="rId5" imgW="6912153" imgH="5175951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4006850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NN Comp.</a:t>
            </a:r>
            <a:endParaRPr lang="en-US" altLang="en-US" dirty="0"/>
          </a:p>
        </p:txBody>
      </p:sp>
      <p:sp>
        <p:nvSpPr>
          <p:cNvPr id="280579" name="Oval 3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I1</a:t>
            </a:r>
          </a:p>
        </p:txBody>
      </p:sp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I2</a:t>
            </a:r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80582" name="Oval 6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80583" name="Oval 7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2220773" y="5105400"/>
            <a:ext cx="5248553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900" dirty="0"/>
              <a:t>a4=g(z4)=g(x1*w14+x2*w24)=g(0.2)=0.550</a:t>
            </a:r>
          </a:p>
          <a:p>
            <a:r>
              <a:rPr lang="en-US" altLang="en-US" sz="1900" dirty="0"/>
              <a:t>a3=g(z3)=g(x1*w13+x2*w23)=g(0.2)=0.550</a:t>
            </a:r>
          </a:p>
          <a:p>
            <a:r>
              <a:rPr lang="en-US" altLang="en-US" sz="1900" dirty="0"/>
              <a:t>a5=g(z5)=g(a3*w35+a4*w45)=g(0.605)=</a:t>
            </a:r>
            <a:r>
              <a:rPr lang="en-US" altLang="en-US" sz="1900" dirty="0" smtClean="0"/>
              <a:t>0.647</a:t>
            </a:r>
          </a:p>
          <a:p>
            <a:r>
              <a:rPr lang="en-US" altLang="en-US" sz="1900" dirty="0" smtClean="0"/>
              <a:t>error(a5)=1-0.647=0.353</a:t>
            </a:r>
            <a:endParaRPr lang="en-US" altLang="en-US" sz="1900" dirty="0"/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76200" y="4045550"/>
            <a:ext cx="5562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dirty="0" smtClean="0"/>
              <a:t>Example: all weights are 0.1 except w45=1; </a:t>
            </a:r>
            <a:r>
              <a:rPr lang="en-US" altLang="en-US" sz="1800" dirty="0" smtClean="0">
                <a:latin typeface="Symbol" pitchFamily="18" charset="2"/>
              </a:rPr>
              <a:t>g</a:t>
            </a:r>
            <a:r>
              <a:rPr lang="en-US" altLang="en-US" sz="1800" dirty="0" smtClean="0"/>
              <a:t>=0.2</a:t>
            </a:r>
          </a:p>
          <a:p>
            <a:r>
              <a:rPr lang="en-US" altLang="en-US" sz="1800" dirty="0" smtClean="0"/>
              <a:t>Training Example: (x1=1,x2=1;a5=1)</a:t>
            </a:r>
          </a:p>
          <a:p>
            <a:r>
              <a:rPr lang="en-US" altLang="en-US" sz="1800" dirty="0" smtClean="0"/>
              <a:t>g is the sigmoid activation function</a:t>
            </a:r>
            <a:endParaRPr lang="en-US" altLang="en-US" sz="1800" dirty="0"/>
          </a:p>
        </p:txBody>
      </p:sp>
      <p:sp>
        <p:nvSpPr>
          <p:cNvPr id="24" name="Text Box 1054"/>
          <p:cNvSpPr txBox="1">
            <a:spLocks noChangeArrowheads="1"/>
          </p:cNvSpPr>
          <p:nvPr/>
        </p:nvSpPr>
        <p:spPr bwMode="auto">
          <a:xfrm>
            <a:off x="6115050" y="3953217"/>
            <a:ext cx="291147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dirty="0"/>
              <a:t>g(x)= 1/(1+e</a:t>
            </a:r>
            <a:r>
              <a:rPr lang="en-US" altLang="en-US" sz="2200" baseline="30000" dirty="0">
                <a:latin typeface="Symbol" pitchFamily="18" charset="2"/>
              </a:rPr>
              <a:t>-</a:t>
            </a:r>
            <a:r>
              <a:rPr lang="en-US" altLang="en-US" sz="2200" baseline="30000" dirty="0"/>
              <a:t>x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)</a:t>
            </a:r>
          </a:p>
          <a:p>
            <a:r>
              <a:rPr lang="en-US" altLang="en-US" sz="2200" dirty="0" smtClean="0"/>
              <a:t>g’(x)= g(x)*(1-g(x))</a:t>
            </a:r>
            <a:endParaRPr lang="en-US" altLang="en-US" sz="2200" dirty="0"/>
          </a:p>
          <a:p>
            <a:r>
              <a:rPr lang="en-US" altLang="en-US" sz="2200" b="1" dirty="0">
                <a:latin typeface="Symbol" pitchFamily="18" charset="2"/>
              </a:rPr>
              <a:t>g</a:t>
            </a:r>
            <a:r>
              <a:rPr lang="en-US" altLang="en-US" sz="2200" dirty="0"/>
              <a:t> is the learning rate</a:t>
            </a:r>
          </a:p>
        </p:txBody>
      </p:sp>
    </p:spTree>
    <p:extLst>
      <p:ext uri="{BB962C8B-B14F-4D97-AF65-F5344CB8AC3E}">
        <p14:creationId xmlns:p14="http://schemas.microsoft.com/office/powerpoint/2010/main" val="40555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Neural Network Terminology</a:t>
            </a:r>
          </a:p>
        </p:txBody>
      </p:sp>
      <p:sp>
        <p:nvSpPr>
          <p:cNvPr id="276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3999" cy="5257800"/>
          </a:xfrm>
        </p:spPr>
        <p:txBody>
          <a:bodyPr/>
          <a:lstStyle/>
          <a:p>
            <a:r>
              <a:rPr lang="en-US" altLang="en-US" sz="1900" dirty="0"/>
              <a:t>A neural network is composed of a number of </a:t>
            </a:r>
            <a:r>
              <a:rPr lang="en-US" altLang="en-US" sz="1900" b="1" dirty="0"/>
              <a:t>units</a:t>
            </a:r>
            <a:r>
              <a:rPr lang="en-US" altLang="en-US" sz="1900" dirty="0"/>
              <a:t> (nodes) that are connected by </a:t>
            </a:r>
            <a:r>
              <a:rPr lang="en-US" altLang="en-US" sz="1900" b="1" dirty="0"/>
              <a:t>links. </a:t>
            </a:r>
            <a:r>
              <a:rPr lang="en-US" altLang="en-US" sz="1900" dirty="0"/>
              <a:t>Each link has a </a:t>
            </a:r>
            <a:r>
              <a:rPr lang="en-US" altLang="en-US" sz="1900" b="1" dirty="0"/>
              <a:t>weight</a:t>
            </a:r>
            <a:r>
              <a:rPr lang="en-US" altLang="en-US" sz="1900" dirty="0"/>
              <a:t> associated with it. Each unit has an </a:t>
            </a:r>
            <a:r>
              <a:rPr lang="en-US" altLang="en-US" sz="1900" b="1" dirty="0"/>
              <a:t>activation level </a:t>
            </a:r>
            <a:r>
              <a:rPr lang="en-US" altLang="en-US" sz="1900" dirty="0"/>
              <a:t>and a means to compute the activation level at the next step in time.</a:t>
            </a:r>
          </a:p>
          <a:p>
            <a:r>
              <a:rPr lang="en-US" altLang="en-US" sz="1900" dirty="0"/>
              <a:t>Most neural networks are decomposed of a linear component called </a:t>
            </a:r>
            <a:r>
              <a:rPr lang="en-US" altLang="en-US" sz="1900" b="1" dirty="0"/>
              <a:t>input function</a:t>
            </a:r>
            <a:r>
              <a:rPr lang="en-US" altLang="en-US" sz="1900" dirty="0"/>
              <a:t>, and a non-linear component call </a:t>
            </a:r>
            <a:r>
              <a:rPr lang="en-US" altLang="en-US" sz="1900" b="1" dirty="0"/>
              <a:t>activation function</a:t>
            </a:r>
            <a:r>
              <a:rPr lang="en-US" altLang="en-US" sz="1900" dirty="0"/>
              <a:t>. Popular activation functions include: step-function, sign-function, and sigmoid function.</a:t>
            </a:r>
          </a:p>
          <a:p>
            <a:r>
              <a:rPr lang="en-US" altLang="en-US" sz="1900" dirty="0"/>
              <a:t>The </a:t>
            </a:r>
            <a:r>
              <a:rPr lang="en-US" altLang="en-US" sz="1900" b="1" dirty="0"/>
              <a:t>architecture</a:t>
            </a:r>
            <a:r>
              <a:rPr lang="en-US" altLang="en-US" sz="1900" dirty="0"/>
              <a:t> of a neural network determines how units are connected and what activation function are used for the network computations. Architectures are subdivided into </a:t>
            </a:r>
            <a:r>
              <a:rPr lang="en-US" altLang="en-US" sz="1900" b="1" dirty="0"/>
              <a:t>feed-forward</a:t>
            </a:r>
            <a:r>
              <a:rPr lang="en-US" altLang="en-US" sz="1900" dirty="0"/>
              <a:t> and </a:t>
            </a:r>
            <a:r>
              <a:rPr lang="en-US" altLang="en-US" sz="1900" b="1" dirty="0"/>
              <a:t>recurrent networks</a:t>
            </a:r>
            <a:r>
              <a:rPr lang="en-US" altLang="en-US" sz="1900" dirty="0"/>
              <a:t>. Moreover, </a:t>
            </a:r>
            <a:r>
              <a:rPr lang="en-US" altLang="en-US" sz="1900" b="1" dirty="0"/>
              <a:t>single layer</a:t>
            </a:r>
            <a:r>
              <a:rPr lang="en-US" altLang="en-US" sz="1900" dirty="0"/>
              <a:t> and </a:t>
            </a:r>
            <a:r>
              <a:rPr lang="en-US" altLang="en-US" sz="1900" b="1" dirty="0"/>
              <a:t>multi-layer</a:t>
            </a:r>
            <a:r>
              <a:rPr lang="en-US" altLang="en-US" sz="1900" dirty="0"/>
              <a:t> neural networks (that contain </a:t>
            </a:r>
            <a:r>
              <a:rPr lang="en-US" altLang="en-US" sz="1900" b="1" dirty="0"/>
              <a:t>hidden units</a:t>
            </a:r>
            <a:r>
              <a:rPr lang="en-US" altLang="en-US" sz="1900" dirty="0"/>
              <a:t>) are distinguished.</a:t>
            </a:r>
          </a:p>
          <a:p>
            <a:r>
              <a:rPr lang="en-US" altLang="en-US" sz="1900" b="1" dirty="0"/>
              <a:t>Learning in the context of neural networks</a:t>
            </a:r>
            <a:r>
              <a:rPr lang="en-US" altLang="en-US" sz="1900" dirty="0"/>
              <a:t> </a:t>
            </a:r>
            <a:r>
              <a:rPr lang="en-US" altLang="en-US" sz="1900" dirty="0" smtClean="0"/>
              <a:t>centers </a:t>
            </a:r>
            <a:r>
              <a:rPr lang="en-US" altLang="en-US" sz="1900" dirty="0"/>
              <a:t>on finding “good” weights for a given architecture so that the error in performing a particular task is minimized. Most approaches center on learning a function from a set of training examples, and use hill-climbing and steepest decent hill-climbing approaches to find the best values for the </a:t>
            </a:r>
            <a:r>
              <a:rPr lang="en-US" altLang="en-US" sz="1900" dirty="0" smtClean="0"/>
              <a:t>weights. </a:t>
            </a:r>
            <a:endParaRPr lang="en-US" altLang="en-US" sz="1900" dirty="0"/>
          </a:p>
          <a:p>
            <a:pPr>
              <a:buFont typeface="Wingdings" pitchFamily="2" charset="2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647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Learning Multi-layer Neural Network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Neural network learning computes error term e = y-f(</a:t>
            </a:r>
            <a:r>
              <a:rPr lang="en-US" altLang="en-US" dirty="0" err="1" smtClean="0"/>
              <a:t>w,x</a:t>
            </a:r>
            <a:r>
              <a:rPr lang="en-US" altLang="en-US" dirty="0" smtClean="0"/>
              <a:t>) and updates weights accordingly moving in the direction that reduces the error the most following the direction of the steepest gradient. </a:t>
            </a:r>
          </a:p>
          <a:p>
            <a:pPr marL="1139825" lvl="1" indent="-339725">
              <a:lnSpc>
                <a:spcPct val="90000"/>
              </a:lnSpc>
            </a:pPr>
            <a:r>
              <a:rPr lang="en-US" altLang="en-US" dirty="0" smtClean="0"/>
              <a:t>Problem: how to determine the true value of y for hidden nodes?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Approximate error in hidden nodes by error in the output nodes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 Problem: </a:t>
            </a:r>
          </a:p>
          <a:p>
            <a:pPr lvl="3">
              <a:lnSpc>
                <a:spcPct val="90000"/>
              </a:lnSpc>
            </a:pPr>
            <a:r>
              <a:rPr lang="en-US" altLang="en-US" sz="2400" dirty="0" smtClean="0"/>
              <a:t>Not clear how adjustment in the hidden nodes affect overall error </a:t>
            </a:r>
          </a:p>
          <a:p>
            <a:pPr lvl="3">
              <a:lnSpc>
                <a:spcPct val="90000"/>
              </a:lnSpc>
            </a:pPr>
            <a:r>
              <a:rPr lang="en-US" altLang="en-US" sz="2400" dirty="0" smtClean="0"/>
              <a:t>No guarantee of convergence to optimal solution</a:t>
            </a:r>
          </a:p>
        </p:txBody>
      </p:sp>
    </p:spTree>
    <p:extLst>
      <p:ext uri="{BB962C8B-B14F-4D97-AF65-F5344CB8AC3E}">
        <p14:creationId xmlns:p14="http://schemas.microsoft.com/office/powerpoint/2010/main" val="15290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990600"/>
          </a:xfrm>
        </p:spPr>
        <p:txBody>
          <a:bodyPr/>
          <a:lstStyle/>
          <a:p>
            <a:pPr algn="ctr"/>
            <a:r>
              <a:rPr lang="en-US" altLang="en-US" sz="2000" dirty="0"/>
              <a:t>Neural Network Learning </a:t>
            </a:r>
            <a:r>
              <a:rPr lang="en-US" altLang="en-US" sz="2000" dirty="0" smtClean="0"/>
              <a:t>---Mostly </a:t>
            </a:r>
            <a:r>
              <a:rPr lang="en-US" altLang="en-US" sz="2000" dirty="0"/>
              <a:t>Steepest Descent Hill Climbing</a:t>
            </a:r>
            <a:br>
              <a:rPr lang="en-US" altLang="en-US" sz="2000" dirty="0"/>
            </a:br>
            <a:r>
              <a:rPr lang="en-US" altLang="en-US" sz="2000" dirty="0"/>
              <a:t>on a Differentiable Error Function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914400" y="1881188"/>
            <a:ext cx="2522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Current Weight Vector</a:t>
            </a:r>
          </a:p>
        </p:txBody>
      </p:sp>
      <p:sp>
        <p:nvSpPr>
          <p:cNvPr id="291845" name="Line 5"/>
          <p:cNvSpPr>
            <a:spLocks noChangeShapeType="1"/>
          </p:cNvSpPr>
          <p:nvPr/>
        </p:nvSpPr>
        <p:spPr bwMode="auto">
          <a:xfrm>
            <a:off x="2225675" y="2324100"/>
            <a:ext cx="4267200" cy="2667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2978640" y="3405188"/>
            <a:ext cx="33137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 smtClean="0"/>
              <a:t>Gradient of the Error Function</a:t>
            </a:r>
            <a:endParaRPr lang="en-US" altLang="en-US" sz="2000" dirty="0"/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5943600" y="4876800"/>
            <a:ext cx="222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New Weight Vector</a:t>
            </a: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4543425" y="1676400"/>
            <a:ext cx="46005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/>
              <a:t>Important: How far you </a:t>
            </a:r>
            <a:r>
              <a:rPr lang="en-US" altLang="en-US" sz="2000" dirty="0" smtClean="0"/>
              <a:t>jump </a:t>
            </a:r>
            <a:r>
              <a:rPr lang="en-US" altLang="en-US" sz="2000" dirty="0"/>
              <a:t>depends </a:t>
            </a:r>
            <a:r>
              <a:rPr lang="en-US" altLang="en-US" sz="2000" dirty="0" smtClean="0"/>
              <a:t>on: </a:t>
            </a:r>
            <a:endParaRPr lang="en-US" altLang="en-US" sz="2000" dirty="0"/>
          </a:p>
          <a:p>
            <a:pPr>
              <a:buFontTx/>
              <a:buChar char="•"/>
            </a:pPr>
            <a:r>
              <a:rPr lang="en-US" altLang="en-US" sz="2000" dirty="0"/>
              <a:t> the learning rate </a:t>
            </a:r>
            <a:r>
              <a:rPr lang="en-US" altLang="en-US" sz="2000" dirty="0">
                <a:latin typeface="Symbol" pitchFamily="18" charset="2"/>
              </a:rPr>
              <a:t>a</a:t>
            </a:r>
            <a:r>
              <a:rPr lang="en-US" altLang="en-US" sz="2000" dirty="0"/>
              <a:t>.</a:t>
            </a:r>
          </a:p>
          <a:p>
            <a:pPr>
              <a:buFontTx/>
              <a:buChar char="•"/>
            </a:pPr>
            <a:r>
              <a:rPr lang="en-US" altLang="en-US" sz="2000" dirty="0"/>
              <a:t> On the error |T-O</a:t>
            </a:r>
            <a:r>
              <a:rPr lang="en-US" altLang="en-US" sz="2000" dirty="0" smtClean="0"/>
              <a:t>|</a:t>
            </a:r>
          </a:p>
          <a:p>
            <a:pPr>
              <a:buFontTx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The input activation of the node</a:t>
            </a:r>
            <a:endParaRPr lang="en-US" altLang="en-US" sz="2000" dirty="0"/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838200" y="4922838"/>
            <a:ext cx="3705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Remarks on </a:t>
            </a:r>
            <a:r>
              <a:rPr lang="en-US" altLang="en-US" sz="2000">
                <a:latin typeface="Symbol" pitchFamily="18" charset="2"/>
              </a:rPr>
              <a:t>a</a:t>
            </a:r>
            <a:r>
              <a:rPr lang="en-US" altLang="en-US" sz="2000"/>
              <a:t>:</a:t>
            </a:r>
          </a:p>
          <a:p>
            <a:pPr>
              <a:buFontTx/>
              <a:buChar char="•"/>
            </a:pPr>
            <a:r>
              <a:rPr lang="en-US" altLang="en-US" sz="2000"/>
              <a:t> too low </a:t>
            </a:r>
            <a:r>
              <a:rPr lang="en-US" altLang="en-US" sz="2000">
                <a:sym typeface="Wingdings" pitchFamily="2" charset="2"/>
              </a:rPr>
              <a:t> slow convergence</a:t>
            </a:r>
          </a:p>
          <a:p>
            <a:pPr>
              <a:buFontTx/>
              <a:buChar char="•"/>
            </a:pPr>
            <a:r>
              <a:rPr lang="en-US" altLang="en-US" sz="2000">
                <a:sym typeface="Wingdings" pitchFamily="2" charset="2"/>
              </a:rPr>
              <a:t> too high  might overshoot goal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4382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423" y="-533400"/>
            <a:ext cx="8915400" cy="1447800"/>
          </a:xfrm>
        </p:spPr>
        <p:txBody>
          <a:bodyPr/>
          <a:lstStyle/>
          <a:p>
            <a:r>
              <a:rPr lang="en-US" altLang="en-US" sz="3000" dirty="0" smtClean="0"/>
              <a:t>Error Function Gradient based on 2 Weights</a:t>
            </a:r>
            <a:endParaRPr lang="en-US" altLang="en-US" sz="3000" dirty="0"/>
          </a:p>
        </p:txBody>
      </p:sp>
      <p:pic>
        <p:nvPicPr>
          <p:cNvPr id="1026" name="Picture 2" descr="https://i.ytimg.com/vi/mAebo3FvW54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" y="1143000"/>
            <a:ext cx="9104488" cy="512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12" y="5983069"/>
            <a:ext cx="9142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Remark: To minimize the error function we will walk in the inverse direction of the arrows! </a:t>
            </a:r>
          </a:p>
          <a:p>
            <a:r>
              <a:rPr lang="en-US" dirty="0" smtClean="0"/>
              <a:t>If the steepest gradient is for example (1,2) then the second weight contributes more to the error. </a:t>
            </a:r>
          </a:p>
        </p:txBody>
      </p:sp>
    </p:spTree>
    <p:extLst>
      <p:ext uri="{BB962C8B-B14F-4D97-AF65-F5344CB8AC3E}">
        <p14:creationId xmlns:p14="http://schemas.microsoft.com/office/powerpoint/2010/main" val="24457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Propagation Algorithm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pPr marL="381000" indent="-381000">
              <a:buFont typeface="Wingdings" pitchFamily="2" charset="2"/>
              <a:buNone/>
            </a:pPr>
            <a:endParaRPr lang="en-US" altLang="en-US"/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 sz="2400"/>
              <a:t>Initialize the weights in the network (often randomly) </a:t>
            </a:r>
          </a:p>
          <a:p>
            <a:pPr marL="381000" indent="-381000">
              <a:buFont typeface="Wingdings" pitchFamily="2" charset="2"/>
              <a:buAutoNum type="arabicPeriod"/>
            </a:pPr>
            <a:r>
              <a:rPr lang="en-US" altLang="en-US" sz="2400" b="1"/>
              <a:t>repeat</a:t>
            </a:r>
            <a:r>
              <a:rPr lang="en-US" altLang="en-US" sz="2400"/>
              <a:t> </a:t>
            </a:r>
            <a:r>
              <a:rPr lang="en-US" altLang="en-US" sz="2400" b="1"/>
              <a:t>for each</a:t>
            </a:r>
            <a:r>
              <a:rPr lang="en-US" altLang="en-US" sz="2400"/>
              <a:t> example </a:t>
            </a:r>
            <a:r>
              <a:rPr lang="en-US" altLang="en-US" sz="2400" i="1"/>
              <a:t>e</a:t>
            </a:r>
            <a:r>
              <a:rPr lang="en-US" altLang="en-US" sz="2400"/>
              <a:t> in the training set </a:t>
            </a:r>
            <a:r>
              <a:rPr lang="en-US" altLang="en-US" sz="2400" b="1"/>
              <a:t>do</a:t>
            </a:r>
            <a:r>
              <a:rPr lang="en-US" altLang="en-US" sz="2400"/>
              <a:t>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b="1"/>
              <a:t>O</a:t>
            </a:r>
            <a:r>
              <a:rPr lang="en-US" altLang="en-US" sz="2400"/>
              <a:t> = neural-net-output(network, e) ; forward pass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 b="1"/>
              <a:t>T</a:t>
            </a:r>
            <a:r>
              <a:rPr lang="en-US" altLang="en-US" sz="2400"/>
              <a:t> = teacher output for </a:t>
            </a:r>
            <a:r>
              <a:rPr lang="en-US" altLang="en-US" sz="2400" i="1"/>
              <a:t>e</a:t>
            </a:r>
            <a:r>
              <a:rPr lang="en-US" altLang="en-US" sz="2400"/>
              <a:t>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/>
              <a:t>Calculate error (</a:t>
            </a:r>
            <a:r>
              <a:rPr lang="en-US" altLang="en-US" sz="2400" b="1"/>
              <a:t>T - O</a:t>
            </a:r>
            <a:r>
              <a:rPr lang="en-US" altLang="en-US" sz="2400"/>
              <a:t>) at the output units 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/>
              <a:t>Compute error term 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i</a:t>
            </a:r>
            <a:r>
              <a:rPr lang="en-US" altLang="en-US" sz="2400"/>
              <a:t> for  the output node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/>
              <a:t>Compute error term 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i </a:t>
            </a:r>
            <a:r>
              <a:rPr lang="en-US" altLang="en-US" sz="2400"/>
              <a:t>for nodes of the intermediate layer</a:t>
            </a:r>
          </a:p>
          <a:p>
            <a:pPr marL="800100" lvl="1" indent="-342900">
              <a:buFont typeface="Wingdings" pitchFamily="2" charset="2"/>
              <a:buAutoNum type="alphaLcPeriod"/>
            </a:pPr>
            <a:r>
              <a:rPr lang="en-US" altLang="en-US" sz="2400"/>
              <a:t>Update the weights in the network 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/>
              <a:t>w</a:t>
            </a:r>
            <a:r>
              <a:rPr lang="en-US" altLang="en-US" sz="2400" baseline="-25000"/>
              <a:t>ij</a:t>
            </a:r>
            <a:r>
              <a:rPr lang="en-US" altLang="en-US" sz="2400"/>
              <a:t>=</a:t>
            </a:r>
            <a:r>
              <a:rPr lang="en-US" altLang="en-US" sz="2400">
                <a:latin typeface="Symbol" pitchFamily="18" charset="2"/>
              </a:rPr>
              <a:t>a</a:t>
            </a:r>
            <a:r>
              <a:rPr lang="en-US" altLang="en-US" sz="2400"/>
              <a:t>*a</a:t>
            </a:r>
            <a:r>
              <a:rPr lang="en-US" altLang="en-US" sz="2400" baseline="-25000"/>
              <a:t>i</a:t>
            </a:r>
            <a:r>
              <a:rPr lang="en-US" altLang="en-US" sz="2400"/>
              <a:t>*</a:t>
            </a:r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j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altLang="en-US" sz="2400" b="1"/>
              <a:t>     until</a:t>
            </a:r>
            <a:r>
              <a:rPr lang="en-US" altLang="en-US" sz="2400"/>
              <a:t> all examples classified correctly or stopping criterion satisfied </a:t>
            </a:r>
          </a:p>
          <a:p>
            <a:pPr marL="381000" indent="-381000">
              <a:buFont typeface="Wingdings" pitchFamily="2" charset="2"/>
              <a:buAutoNum type="arabicPeriod" startAt="3"/>
            </a:pPr>
            <a:r>
              <a:rPr lang="en-US" altLang="en-US" sz="2400" b="1"/>
              <a:t>return</a:t>
            </a:r>
            <a:r>
              <a:rPr lang="en-US" altLang="en-US" sz="2400"/>
              <a:t>(network)</a:t>
            </a:r>
          </a:p>
        </p:txBody>
      </p:sp>
    </p:spTree>
    <p:extLst>
      <p:ext uri="{BB962C8B-B14F-4D97-AF65-F5344CB8AC3E}">
        <p14:creationId xmlns:p14="http://schemas.microsoft.com/office/powerpoint/2010/main" val="344946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Updating Weights in Neural Networks</a:t>
            </a:r>
          </a:p>
        </p:txBody>
      </p:sp>
      <p:sp>
        <p:nvSpPr>
          <p:cNvPr id="286723" name="Oval 3"/>
          <p:cNvSpPr>
            <a:spLocks noChangeArrowheads="1"/>
          </p:cNvSpPr>
          <p:nvPr/>
        </p:nvSpPr>
        <p:spPr bwMode="auto">
          <a:xfrm>
            <a:off x="228600" y="38481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a1</a:t>
            </a:r>
          </a:p>
        </p:txBody>
      </p:sp>
      <p:sp>
        <p:nvSpPr>
          <p:cNvPr id="286724" name="Oval 4"/>
          <p:cNvSpPr>
            <a:spLocks noChangeArrowheads="1"/>
          </p:cNvSpPr>
          <p:nvPr/>
        </p:nvSpPr>
        <p:spPr bwMode="auto">
          <a:xfrm>
            <a:off x="228600" y="5372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a2</a:t>
            </a:r>
          </a:p>
        </p:txBody>
      </p:sp>
      <p:sp>
        <p:nvSpPr>
          <p:cNvPr id="286725" name="Oval 5"/>
          <p:cNvSpPr>
            <a:spLocks noChangeArrowheads="1"/>
          </p:cNvSpPr>
          <p:nvPr/>
        </p:nvSpPr>
        <p:spPr bwMode="auto">
          <a:xfrm>
            <a:off x="2514600" y="3848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a3</a:t>
            </a:r>
          </a:p>
        </p:txBody>
      </p:sp>
      <p:sp>
        <p:nvSpPr>
          <p:cNvPr id="286726" name="Oval 6"/>
          <p:cNvSpPr>
            <a:spLocks noChangeArrowheads="1"/>
          </p:cNvSpPr>
          <p:nvPr/>
        </p:nvSpPr>
        <p:spPr bwMode="auto">
          <a:xfrm>
            <a:off x="2590800" y="53721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a4</a:t>
            </a:r>
          </a:p>
        </p:txBody>
      </p:sp>
      <p:sp>
        <p:nvSpPr>
          <p:cNvPr id="286727" name="Oval 7"/>
          <p:cNvSpPr>
            <a:spLocks noChangeArrowheads="1"/>
          </p:cNvSpPr>
          <p:nvPr/>
        </p:nvSpPr>
        <p:spPr bwMode="auto">
          <a:xfrm>
            <a:off x="3810000" y="45720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a5</a:t>
            </a:r>
          </a:p>
        </p:txBody>
      </p:sp>
      <p:sp>
        <p:nvSpPr>
          <p:cNvPr id="286728" name="Line 8"/>
          <p:cNvSpPr>
            <a:spLocks noChangeShapeType="1"/>
          </p:cNvSpPr>
          <p:nvPr/>
        </p:nvSpPr>
        <p:spPr bwMode="auto">
          <a:xfrm>
            <a:off x="1219200" y="40767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1219200" y="40767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 flipV="1">
            <a:off x="1219200" y="40767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1" name="Line 11"/>
          <p:cNvSpPr>
            <a:spLocks noChangeShapeType="1"/>
          </p:cNvSpPr>
          <p:nvPr/>
        </p:nvSpPr>
        <p:spPr bwMode="auto">
          <a:xfrm flipV="1">
            <a:off x="1219200" y="55245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2" name="Line 12"/>
          <p:cNvSpPr>
            <a:spLocks noChangeShapeType="1"/>
          </p:cNvSpPr>
          <p:nvPr/>
        </p:nvSpPr>
        <p:spPr bwMode="auto">
          <a:xfrm>
            <a:off x="3429000" y="4152900"/>
            <a:ext cx="304800" cy="6477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 flipV="1">
            <a:off x="3505200" y="4800600"/>
            <a:ext cx="304800" cy="838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1431925" y="3657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6735" name="Text Box 15"/>
          <p:cNvSpPr txBox="1">
            <a:spLocks noChangeArrowheads="1"/>
          </p:cNvSpPr>
          <p:nvPr/>
        </p:nvSpPr>
        <p:spPr bwMode="auto">
          <a:xfrm>
            <a:off x="2057400" y="4495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1905000" y="4991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6737" name="Text Box 17"/>
          <p:cNvSpPr txBox="1">
            <a:spLocks noChangeArrowheads="1"/>
          </p:cNvSpPr>
          <p:nvPr/>
        </p:nvSpPr>
        <p:spPr bwMode="auto">
          <a:xfrm>
            <a:off x="1508125" y="57150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6738" name="Text Box 18"/>
          <p:cNvSpPr txBox="1">
            <a:spLocks noChangeArrowheads="1"/>
          </p:cNvSpPr>
          <p:nvPr/>
        </p:nvSpPr>
        <p:spPr bwMode="auto">
          <a:xfrm>
            <a:off x="3581400" y="51816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6739" name="Text Box 19"/>
          <p:cNvSpPr txBox="1">
            <a:spLocks noChangeArrowheads="1"/>
          </p:cNvSpPr>
          <p:nvPr/>
        </p:nvSpPr>
        <p:spPr bwMode="auto">
          <a:xfrm>
            <a:off x="3352800" y="4343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6740" name="Oval 20"/>
          <p:cNvSpPr>
            <a:spLocks noChangeArrowheads="1"/>
          </p:cNvSpPr>
          <p:nvPr/>
        </p:nvSpPr>
        <p:spPr bwMode="auto">
          <a:xfrm>
            <a:off x="6019800" y="4343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a1</a:t>
            </a:r>
          </a:p>
        </p:txBody>
      </p:sp>
      <p:sp>
        <p:nvSpPr>
          <p:cNvPr id="286741" name="Oval 21"/>
          <p:cNvSpPr>
            <a:spLocks noChangeArrowheads="1"/>
          </p:cNvSpPr>
          <p:nvPr/>
        </p:nvSpPr>
        <p:spPr bwMode="auto">
          <a:xfrm>
            <a:off x="6019800" y="54102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a2</a:t>
            </a:r>
          </a:p>
        </p:txBody>
      </p:sp>
      <p:sp>
        <p:nvSpPr>
          <p:cNvPr id="286742" name="Oval 22"/>
          <p:cNvSpPr>
            <a:spLocks noChangeArrowheads="1"/>
          </p:cNvSpPr>
          <p:nvPr/>
        </p:nvSpPr>
        <p:spPr bwMode="auto">
          <a:xfrm>
            <a:off x="7924800" y="48768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CC"/>
                </a:solidFill>
              </a:rPr>
              <a:t>a3</a:t>
            </a:r>
          </a:p>
        </p:txBody>
      </p:sp>
      <p:sp>
        <p:nvSpPr>
          <p:cNvPr id="286744" name="Line 24"/>
          <p:cNvSpPr>
            <a:spLocks noChangeShapeType="1"/>
          </p:cNvSpPr>
          <p:nvPr/>
        </p:nvSpPr>
        <p:spPr bwMode="auto">
          <a:xfrm flipV="1">
            <a:off x="7010400" y="5105400"/>
            <a:ext cx="990600" cy="533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5" name="Line 25"/>
          <p:cNvSpPr>
            <a:spLocks noChangeShapeType="1"/>
          </p:cNvSpPr>
          <p:nvPr/>
        </p:nvSpPr>
        <p:spPr bwMode="auto">
          <a:xfrm>
            <a:off x="7010400" y="4572000"/>
            <a:ext cx="914400" cy="457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6" name="Text Box 26"/>
          <p:cNvSpPr txBox="1">
            <a:spLocks noChangeArrowheads="1"/>
          </p:cNvSpPr>
          <p:nvPr/>
        </p:nvSpPr>
        <p:spPr bwMode="auto">
          <a:xfrm>
            <a:off x="7239000" y="44958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6747" name="Text Box 27"/>
          <p:cNvSpPr txBox="1">
            <a:spLocks noChangeArrowheads="1"/>
          </p:cNvSpPr>
          <p:nvPr/>
        </p:nvSpPr>
        <p:spPr bwMode="auto">
          <a:xfrm>
            <a:off x="7239000" y="54102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6748" name="Text Box 28"/>
          <p:cNvSpPr txBox="1">
            <a:spLocks noChangeArrowheads="1"/>
          </p:cNvSpPr>
          <p:nvPr/>
        </p:nvSpPr>
        <p:spPr bwMode="auto">
          <a:xfrm>
            <a:off x="6629400" y="6096000"/>
            <a:ext cx="207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Perceptron</a:t>
            </a:r>
          </a:p>
        </p:txBody>
      </p:sp>
      <p:sp>
        <p:nvSpPr>
          <p:cNvPr id="286749" name="Text Box 29"/>
          <p:cNvSpPr txBox="1">
            <a:spLocks noChangeArrowheads="1"/>
          </p:cNvSpPr>
          <p:nvPr/>
        </p:nvSpPr>
        <p:spPr bwMode="auto">
          <a:xfrm>
            <a:off x="533400" y="617220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FF"/>
                </a:solidFill>
                <a:latin typeface="Verdana" pitchFamily="34" charset="0"/>
              </a:rPr>
              <a:t>Multi-layer Network</a:t>
            </a:r>
          </a:p>
        </p:txBody>
      </p:sp>
      <p:sp>
        <p:nvSpPr>
          <p:cNvPr id="286750" name="Text Box 30"/>
          <p:cNvSpPr txBox="1">
            <a:spLocks noChangeArrowheads="1"/>
          </p:cNvSpPr>
          <p:nvPr/>
        </p:nvSpPr>
        <p:spPr bwMode="auto">
          <a:xfrm>
            <a:off x="7162800" y="4267200"/>
            <a:ext cx="83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  <a:latin typeface="Verdana" pitchFamily="34" charset="0"/>
              </a:rPr>
              <a:t>error</a:t>
            </a:r>
          </a:p>
        </p:txBody>
      </p:sp>
      <p:sp>
        <p:nvSpPr>
          <p:cNvPr id="286752" name="Text Box 32"/>
          <p:cNvSpPr txBox="1">
            <a:spLocks noChangeArrowheads="1"/>
          </p:cNvSpPr>
          <p:nvPr/>
        </p:nvSpPr>
        <p:spPr bwMode="auto">
          <a:xfrm>
            <a:off x="6858000" y="5105400"/>
            <a:ext cx="83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  <a:latin typeface="Verdana" pitchFamily="34" charset="0"/>
              </a:rPr>
              <a:t>error</a:t>
            </a:r>
          </a:p>
        </p:txBody>
      </p:sp>
      <p:sp>
        <p:nvSpPr>
          <p:cNvPr id="286753" name="Text Box 33"/>
          <p:cNvSpPr txBox="1">
            <a:spLocks noChangeArrowheads="1"/>
          </p:cNvSpPr>
          <p:nvPr/>
        </p:nvSpPr>
        <p:spPr bwMode="auto">
          <a:xfrm>
            <a:off x="3505200" y="4090988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286754" name="Text Box 34"/>
          <p:cNvSpPr txBox="1">
            <a:spLocks noChangeArrowheads="1"/>
          </p:cNvSpPr>
          <p:nvPr/>
        </p:nvSpPr>
        <p:spPr bwMode="auto">
          <a:xfrm>
            <a:off x="3429000" y="49530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286755" name="Text Box 35"/>
          <p:cNvSpPr txBox="1">
            <a:spLocks noChangeArrowheads="1"/>
          </p:cNvSpPr>
          <p:nvPr/>
        </p:nvSpPr>
        <p:spPr bwMode="auto">
          <a:xfrm>
            <a:off x="1981200" y="3733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86756" name="Text Box 36"/>
          <p:cNvSpPr txBox="1">
            <a:spLocks noChangeArrowheads="1"/>
          </p:cNvSpPr>
          <p:nvPr/>
        </p:nvSpPr>
        <p:spPr bwMode="auto">
          <a:xfrm>
            <a:off x="2133600" y="42672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86757" name="Text Box 37"/>
          <p:cNvSpPr txBox="1">
            <a:spLocks noChangeArrowheads="1"/>
          </p:cNvSpPr>
          <p:nvPr/>
        </p:nvSpPr>
        <p:spPr bwMode="auto">
          <a:xfrm>
            <a:off x="1219200" y="4495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286758" name="Text Box 38"/>
          <p:cNvSpPr txBox="1">
            <a:spLocks noChangeArrowheads="1"/>
          </p:cNvSpPr>
          <p:nvPr/>
        </p:nvSpPr>
        <p:spPr bwMode="auto">
          <a:xfrm>
            <a:off x="1600200" y="5257800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F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286759" name="Text Box 39"/>
          <p:cNvSpPr txBox="1">
            <a:spLocks noChangeArrowheads="1"/>
          </p:cNvSpPr>
          <p:nvPr/>
        </p:nvSpPr>
        <p:spPr bwMode="auto">
          <a:xfrm>
            <a:off x="381000" y="1219200"/>
            <a:ext cx="8355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 Narrow" pitchFamily="34" charset="0"/>
              </a:rPr>
              <a:t>w</a:t>
            </a:r>
            <a:r>
              <a:rPr lang="en-US" altLang="en-US" sz="3200" baseline="-25000">
                <a:latin typeface="Arial Narrow" pitchFamily="34" charset="0"/>
              </a:rPr>
              <a:t>ij</a:t>
            </a:r>
            <a:r>
              <a:rPr lang="en-US" altLang="en-US" sz="3200">
                <a:latin typeface="Arial Narrow" pitchFamily="34" charset="0"/>
              </a:rPr>
              <a:t>:= Old_w</a:t>
            </a:r>
            <a:r>
              <a:rPr lang="en-US" altLang="en-US" sz="3200" baseline="-25000">
                <a:latin typeface="Arial Narrow" pitchFamily="34" charset="0"/>
              </a:rPr>
              <a:t>ij</a:t>
            </a:r>
            <a:r>
              <a:rPr lang="en-US" altLang="en-US" sz="3200">
                <a:latin typeface="Arial Narrow" pitchFamily="34" charset="0"/>
              </a:rPr>
              <a:t> + </a:t>
            </a:r>
            <a:r>
              <a:rPr lang="en-US" altLang="en-US" sz="3200" b="1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US" altLang="en-US" sz="3200">
                <a:latin typeface="Symbol" pitchFamily="18" charset="2"/>
              </a:rPr>
              <a:t>*</a:t>
            </a:r>
            <a:r>
              <a:rPr lang="en-US" altLang="en-US" sz="3200" b="1">
                <a:solidFill>
                  <a:srgbClr val="0000CC"/>
                </a:solidFill>
                <a:latin typeface="Arial Narrow" pitchFamily="34" charset="0"/>
              </a:rPr>
              <a:t>input_activation</a:t>
            </a:r>
            <a:r>
              <a:rPr lang="en-US" altLang="en-US" sz="3200" b="1" baseline="-25000">
                <a:solidFill>
                  <a:srgbClr val="0000CC"/>
                </a:solidFill>
                <a:latin typeface="Arial Narrow" pitchFamily="34" charset="0"/>
              </a:rPr>
              <a:t>i</a:t>
            </a:r>
            <a:r>
              <a:rPr lang="en-US" altLang="en-US" sz="3200">
                <a:latin typeface="Symbol" pitchFamily="18" charset="2"/>
              </a:rPr>
              <a:t>*</a:t>
            </a:r>
            <a:r>
              <a:rPr lang="en-US" altLang="en-US" sz="3200" b="1">
                <a:solidFill>
                  <a:srgbClr val="FF0000"/>
                </a:solidFill>
                <a:latin typeface="Arial Narrow" pitchFamily="34" charset="0"/>
              </a:rPr>
              <a:t>associated_error</a:t>
            </a:r>
            <a:r>
              <a:rPr lang="en-US" altLang="en-US" sz="3200" b="1" baseline="-25000">
                <a:solidFill>
                  <a:srgbClr val="FF0000"/>
                </a:solidFill>
                <a:latin typeface="Arial Narrow" pitchFamily="34" charset="0"/>
              </a:rPr>
              <a:t>j</a:t>
            </a:r>
          </a:p>
        </p:txBody>
      </p:sp>
      <p:sp>
        <p:nvSpPr>
          <p:cNvPr id="286760" name="Text Box 40"/>
          <p:cNvSpPr txBox="1">
            <a:spLocks noChangeArrowheads="1"/>
          </p:cNvSpPr>
          <p:nvPr/>
        </p:nvSpPr>
        <p:spPr bwMode="auto">
          <a:xfrm>
            <a:off x="441325" y="43053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I1</a:t>
            </a:r>
          </a:p>
        </p:txBody>
      </p:sp>
      <p:sp>
        <p:nvSpPr>
          <p:cNvPr id="286761" name="Text Box 41"/>
          <p:cNvSpPr txBox="1">
            <a:spLocks noChangeArrowheads="1"/>
          </p:cNvSpPr>
          <p:nvPr/>
        </p:nvSpPr>
        <p:spPr bwMode="auto">
          <a:xfrm>
            <a:off x="457200" y="58674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I2</a:t>
            </a:r>
          </a:p>
        </p:txBody>
      </p:sp>
      <p:sp>
        <p:nvSpPr>
          <p:cNvPr id="286762" name="Text Box 42"/>
          <p:cNvSpPr txBox="1">
            <a:spLocks noChangeArrowheads="1"/>
          </p:cNvSpPr>
          <p:nvPr/>
        </p:nvSpPr>
        <p:spPr bwMode="auto">
          <a:xfrm>
            <a:off x="5927725" y="46863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I1</a:t>
            </a:r>
          </a:p>
        </p:txBody>
      </p:sp>
      <p:sp>
        <p:nvSpPr>
          <p:cNvPr id="286763" name="Text Box 43"/>
          <p:cNvSpPr txBox="1">
            <a:spLocks noChangeArrowheads="1"/>
          </p:cNvSpPr>
          <p:nvPr/>
        </p:nvSpPr>
        <p:spPr bwMode="auto">
          <a:xfrm>
            <a:off x="5943600" y="57150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I2</a:t>
            </a:r>
          </a:p>
        </p:txBody>
      </p:sp>
      <p:sp>
        <p:nvSpPr>
          <p:cNvPr id="286764" name="Text Box 44"/>
          <p:cNvSpPr txBox="1">
            <a:spLocks noChangeArrowheads="1"/>
          </p:cNvSpPr>
          <p:nvPr/>
        </p:nvSpPr>
        <p:spPr bwMode="auto">
          <a:xfrm>
            <a:off x="136525" y="2147888"/>
            <a:ext cx="789671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b="1" dirty="0">
                <a:solidFill>
                  <a:schemeClr val="accent2"/>
                </a:solidFill>
              </a:rPr>
              <a:t>Perceptron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Associated_Error</a:t>
            </a:r>
            <a:r>
              <a:rPr lang="en-US" altLang="en-US" sz="2000" dirty="0"/>
              <a:t>:=(</a:t>
            </a:r>
            <a:r>
              <a:rPr lang="en-US" altLang="en-US" sz="2000" dirty="0" smtClean="0"/>
              <a:t>T-O)</a:t>
            </a:r>
            <a:endParaRPr lang="en-US" altLang="en-US" sz="2000" dirty="0"/>
          </a:p>
          <a:p>
            <a:r>
              <a:rPr lang="en-US" altLang="en-US" sz="2000" b="1" dirty="0">
                <a:solidFill>
                  <a:schemeClr val="tx2"/>
                </a:solidFill>
              </a:rPr>
              <a:t>2-layer Network</a:t>
            </a:r>
            <a:r>
              <a:rPr lang="en-US" altLang="en-US" sz="2000" dirty="0"/>
              <a:t>:    </a:t>
            </a:r>
            <a:r>
              <a:rPr lang="en-US" altLang="en-US" sz="2000" dirty="0" err="1"/>
              <a:t>Associated_Error</a:t>
            </a:r>
            <a:r>
              <a:rPr lang="en-US" altLang="en-US" sz="2000" dirty="0"/>
              <a:t>:= </a:t>
            </a:r>
          </a:p>
          <a:p>
            <a:pPr lvl="1">
              <a:buFontTx/>
              <a:buAutoNum type="arabicPeriod"/>
            </a:pPr>
            <a:r>
              <a:rPr lang="en-US" altLang="en-US" sz="2000" dirty="0"/>
              <a:t>Output Node i: g</a:t>
            </a:r>
            <a:r>
              <a:rPr lang="en-US" altLang="en-US" sz="2000" dirty="0" smtClean="0"/>
              <a:t>’(</a:t>
            </a:r>
            <a:r>
              <a:rPr lang="en-US" altLang="en-US" sz="2000" dirty="0" err="1" smtClean="0"/>
              <a:t>z</a:t>
            </a:r>
            <a:r>
              <a:rPr lang="en-US" altLang="en-US" sz="2000" baseline="-25000" dirty="0" err="1" smtClean="0"/>
              <a:t>i</a:t>
            </a:r>
            <a:r>
              <a:rPr lang="en-US" altLang="en-US" sz="2000" dirty="0"/>
              <a:t>)*(</a:t>
            </a:r>
            <a:r>
              <a:rPr lang="en-US" altLang="en-US" sz="2000" dirty="0" smtClean="0"/>
              <a:t>T-O)   </a:t>
            </a:r>
            <a:endParaRPr lang="en-US" altLang="en-US" sz="2000" dirty="0"/>
          </a:p>
          <a:p>
            <a:pPr lvl="1">
              <a:buFontTx/>
              <a:buAutoNum type="arabicPeriod"/>
            </a:pPr>
            <a:r>
              <a:rPr lang="en-US" altLang="en-US" sz="2000" dirty="0"/>
              <a:t>Intermediate Node k connected to i:   g</a:t>
            </a:r>
            <a:r>
              <a:rPr lang="en-US" altLang="en-US" sz="2000" dirty="0" smtClean="0"/>
              <a:t>’(</a:t>
            </a:r>
            <a:r>
              <a:rPr lang="en-US" altLang="en-US" sz="2000" dirty="0" err="1" smtClean="0"/>
              <a:t>z</a:t>
            </a:r>
            <a:r>
              <a:rPr lang="en-US" altLang="en-US" sz="2000" baseline="-25000" dirty="0" err="1" smtClean="0"/>
              <a:t>i</a:t>
            </a:r>
            <a:r>
              <a:rPr lang="en-US" altLang="en-US" sz="2000" dirty="0" smtClean="0"/>
              <a:t>)*</a:t>
            </a:r>
            <a:r>
              <a:rPr lang="en-US" altLang="en-US" sz="2000" dirty="0"/>
              <a:t>w </a:t>
            </a:r>
            <a:r>
              <a:rPr lang="en-US" altLang="en-US" sz="2000" baseline="-25000" dirty="0" err="1"/>
              <a:t>ki</a:t>
            </a:r>
            <a:r>
              <a:rPr lang="en-US" altLang="en-US" sz="2000" dirty="0"/>
              <a:t> *</a:t>
            </a:r>
            <a:r>
              <a:rPr lang="en-US" altLang="en-US" sz="2000" dirty="0" err="1"/>
              <a:t>error_at_node_i</a:t>
            </a:r>
            <a:endParaRPr lang="en-US" alt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3968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Propagation Formula Example</a:t>
            </a:r>
          </a:p>
        </p:txBody>
      </p:sp>
      <p:sp>
        <p:nvSpPr>
          <p:cNvPr id="279556" name="Oval 1028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I1</a:t>
            </a:r>
          </a:p>
        </p:txBody>
      </p:sp>
      <p:sp>
        <p:nvSpPr>
          <p:cNvPr id="279557" name="Oval 1029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I2</a:t>
            </a:r>
          </a:p>
        </p:txBody>
      </p:sp>
      <p:sp>
        <p:nvSpPr>
          <p:cNvPr id="279558" name="Oval 1030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79559" name="Oval 1031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79567" name="Oval 1039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79568" name="Line 1040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9" name="Line 1041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0" name="Line 1042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1" name="Line 1043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2" name="Line 1044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3" name="Line 1045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4" name="Text Box 1046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79575" name="Text Box 1047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79576" name="Text Box 1048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79577" name="Text Box 1049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79578" name="Text Box 1050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79579" name="Text Box 1051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79580" name="Text Box 1052"/>
          <p:cNvSpPr txBox="1">
            <a:spLocks noChangeArrowheads="1"/>
          </p:cNvSpPr>
          <p:nvPr/>
        </p:nvSpPr>
        <p:spPr bwMode="auto">
          <a:xfrm>
            <a:off x="517525" y="3976688"/>
            <a:ext cx="43703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a4=g(z4)=g(x1*w14+x2*w24)</a:t>
            </a:r>
          </a:p>
          <a:p>
            <a:r>
              <a:rPr lang="en-US" altLang="en-US" sz="2000" dirty="0"/>
              <a:t>a3=g(z3)=g(x1*w13+x2*w23)</a:t>
            </a:r>
          </a:p>
          <a:p>
            <a:r>
              <a:rPr lang="en-US" altLang="en-US" sz="2000" dirty="0"/>
              <a:t>a5=g(z5)=g(a3*w35+a4*w45)</a:t>
            </a:r>
          </a:p>
          <a:p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5=</a:t>
            </a:r>
            <a:r>
              <a:rPr lang="en-US" altLang="en-US" sz="2000" i="1" dirty="0"/>
              <a:t>error</a:t>
            </a:r>
            <a:r>
              <a:rPr lang="en-US" altLang="en-US" sz="2000" dirty="0"/>
              <a:t>*g</a:t>
            </a:r>
            <a:r>
              <a:rPr lang="en-US" altLang="en-US" sz="2000" dirty="0" smtClean="0"/>
              <a:t>’(z5</a:t>
            </a:r>
            <a:r>
              <a:rPr lang="en-US" altLang="en-US" sz="2000" dirty="0"/>
              <a:t>)=</a:t>
            </a:r>
            <a:r>
              <a:rPr lang="en-US" altLang="en-US" sz="2000" i="1" dirty="0"/>
              <a:t>error</a:t>
            </a:r>
            <a:r>
              <a:rPr lang="en-US" altLang="en-US" sz="2000" dirty="0"/>
              <a:t>*a5*(1-a5)</a:t>
            </a:r>
          </a:p>
          <a:p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4= 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5*w45*g</a:t>
            </a:r>
            <a:r>
              <a:rPr lang="en-US" altLang="en-US" sz="2000" dirty="0" smtClean="0"/>
              <a:t>’(z4</a:t>
            </a:r>
            <a:r>
              <a:rPr lang="en-US" altLang="en-US" sz="2000" dirty="0"/>
              <a:t>)=</a:t>
            </a:r>
            <a:r>
              <a:rPr lang="en-US" altLang="en-US" sz="2000" dirty="0" smtClean="0">
                <a:latin typeface="Symbol" pitchFamily="18" charset="2"/>
              </a:rPr>
              <a:t>D</a:t>
            </a:r>
            <a:r>
              <a:rPr lang="en-US" altLang="en-US" sz="2000" dirty="0" smtClean="0"/>
              <a:t>5*w45*a4</a:t>
            </a:r>
            <a:r>
              <a:rPr lang="en-US" altLang="en-US" sz="2000" dirty="0"/>
              <a:t>*(</a:t>
            </a:r>
            <a:r>
              <a:rPr lang="en-US" altLang="en-US" sz="2000" dirty="0" smtClean="0"/>
              <a:t>1-a4</a:t>
            </a:r>
            <a:r>
              <a:rPr lang="en-US" altLang="en-US" sz="2000" dirty="0"/>
              <a:t>)</a:t>
            </a:r>
          </a:p>
          <a:p>
            <a:r>
              <a:rPr lang="en-US" altLang="en-US" sz="2000" dirty="0" smtClean="0">
                <a:latin typeface="Symbol" pitchFamily="18" charset="2"/>
              </a:rPr>
              <a:t>D</a:t>
            </a:r>
            <a:r>
              <a:rPr lang="en-US" altLang="en-US" sz="2000" dirty="0" smtClean="0"/>
              <a:t>3=</a:t>
            </a:r>
            <a:r>
              <a:rPr lang="en-US" altLang="en-US" sz="2000" dirty="0" smtClean="0">
                <a:latin typeface="Symbol" pitchFamily="18" charset="2"/>
              </a:rPr>
              <a:t>D</a:t>
            </a:r>
            <a:r>
              <a:rPr lang="en-US" altLang="en-US" sz="2000" dirty="0" smtClean="0"/>
              <a:t>5*w35*a3*(1-a3</a:t>
            </a:r>
            <a:r>
              <a:rPr lang="en-US" altLang="en-US" sz="2000" dirty="0"/>
              <a:t>)</a:t>
            </a:r>
          </a:p>
          <a:p>
            <a:endParaRPr lang="en-US" altLang="en-US" sz="2000" dirty="0"/>
          </a:p>
        </p:txBody>
      </p:sp>
      <p:sp>
        <p:nvSpPr>
          <p:cNvPr id="279581" name="Text Box 1053"/>
          <p:cNvSpPr txBox="1">
            <a:spLocks noChangeArrowheads="1"/>
          </p:cNvSpPr>
          <p:nvPr/>
        </p:nvSpPr>
        <p:spPr bwMode="auto">
          <a:xfrm>
            <a:off x="6461125" y="3733800"/>
            <a:ext cx="26828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w35= w35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*a3*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</a:t>
            </a:r>
          </a:p>
          <a:p>
            <a:r>
              <a:rPr lang="en-US" altLang="en-US" sz="2000"/>
              <a:t>w45= w45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*a4*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5</a:t>
            </a:r>
          </a:p>
          <a:p>
            <a:endParaRPr lang="en-US" altLang="en-US" sz="2000"/>
          </a:p>
          <a:p>
            <a:r>
              <a:rPr lang="en-US" altLang="en-US" sz="2000"/>
              <a:t>w13= w13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</a:t>
            </a:r>
          </a:p>
          <a:p>
            <a:r>
              <a:rPr lang="en-US" altLang="en-US" sz="2000"/>
              <a:t>w23= w23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3</a:t>
            </a:r>
          </a:p>
          <a:p>
            <a:r>
              <a:rPr lang="en-US" altLang="en-US" sz="2000"/>
              <a:t>w14= w14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*x1*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</a:t>
            </a:r>
          </a:p>
          <a:p>
            <a:r>
              <a:rPr lang="en-US" altLang="en-US" sz="2000"/>
              <a:t>w24= w24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*x2*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4</a:t>
            </a:r>
          </a:p>
          <a:p>
            <a:endParaRPr lang="en-US" altLang="en-US" sz="2000"/>
          </a:p>
        </p:txBody>
      </p:sp>
      <p:sp>
        <p:nvSpPr>
          <p:cNvPr id="279582" name="Text Box 1054"/>
          <p:cNvSpPr txBox="1">
            <a:spLocks noChangeArrowheads="1"/>
          </p:cNvSpPr>
          <p:nvPr/>
        </p:nvSpPr>
        <p:spPr bwMode="auto">
          <a:xfrm>
            <a:off x="5715000" y="1161424"/>
            <a:ext cx="291147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200" dirty="0"/>
              <a:t>g(x)= 1/(1+e</a:t>
            </a:r>
            <a:r>
              <a:rPr lang="en-US" altLang="en-US" sz="2200" baseline="30000" dirty="0">
                <a:latin typeface="Symbol" pitchFamily="18" charset="2"/>
              </a:rPr>
              <a:t>-</a:t>
            </a:r>
            <a:r>
              <a:rPr lang="en-US" altLang="en-US" sz="2200" baseline="30000" dirty="0"/>
              <a:t>x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)</a:t>
            </a:r>
          </a:p>
          <a:p>
            <a:r>
              <a:rPr lang="en-US" altLang="en-US" sz="2200" dirty="0" smtClean="0"/>
              <a:t>g’(x)= g(x)*(1-g(x))</a:t>
            </a:r>
            <a:endParaRPr lang="en-US" altLang="en-US" sz="2200" dirty="0"/>
          </a:p>
          <a:p>
            <a:r>
              <a:rPr lang="en-US" altLang="en-US" sz="2200" b="1" dirty="0">
                <a:latin typeface="Symbol" pitchFamily="18" charset="2"/>
              </a:rPr>
              <a:t>g</a:t>
            </a:r>
            <a:r>
              <a:rPr lang="en-US" altLang="en-US" sz="2200" dirty="0"/>
              <a:t> is the learning rate</a:t>
            </a:r>
          </a:p>
        </p:txBody>
      </p:sp>
    </p:spTree>
    <p:extLst>
      <p:ext uri="{BB962C8B-B14F-4D97-AF65-F5344CB8AC3E}">
        <p14:creationId xmlns:p14="http://schemas.microsoft.com/office/powerpoint/2010/main" val="32053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763000" cy="838200"/>
          </a:xfrm>
        </p:spPr>
        <p:txBody>
          <a:bodyPr/>
          <a:lstStyle/>
          <a:p>
            <a:r>
              <a:rPr lang="en-US" altLang="en-US" smtClean="0"/>
              <a:t>Data Mining</a:t>
            </a:r>
            <a:endParaRPr lang="en-US" altLang="en-US" sz="2800" smtClean="0"/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381000" y="1056899"/>
            <a:ext cx="8229600" cy="506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 dirty="0"/>
              <a:t>Lecture Notes for Chapter </a:t>
            </a:r>
            <a:r>
              <a:rPr lang="en-US" altLang="en-US" sz="3200" b="0" dirty="0" smtClean="0"/>
              <a:t>4</a:t>
            </a: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None/>
            </a:pPr>
            <a:r>
              <a:rPr lang="en-US" altLang="en-US" sz="3200" b="0" dirty="0"/>
              <a:t> </a:t>
            </a:r>
            <a:br>
              <a:rPr lang="en-US" altLang="en-US" sz="3200" b="0" dirty="0"/>
            </a:br>
            <a:r>
              <a:rPr lang="en-US" altLang="en-US" sz="3200" b="0" dirty="0" smtClean="0"/>
              <a:t>Artificial Neural </a:t>
            </a:r>
            <a:r>
              <a:rPr lang="en-US" altLang="en-US" sz="3200" b="0" dirty="0"/>
              <a:t>Networks</a:t>
            </a:r>
            <a:endParaRPr lang="en-US" altLang="en-US" sz="14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Tan, Steinbach, </a:t>
            </a:r>
            <a:r>
              <a:rPr lang="en-US" altLang="en-US" b="0" dirty="0" smtClean="0"/>
              <a:t>Karpatne, Kumar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 smtClean="0"/>
              <a:t>Slides 12-16 added by Dr. </a:t>
            </a:r>
            <a:r>
              <a:rPr lang="en-US" altLang="en-US" b="0" dirty="0" err="1" smtClean="0"/>
              <a:t>Eick</a:t>
            </a:r>
            <a:endParaRPr lang="en-US" altLang="en-US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Example BP</a:t>
            </a:r>
          </a:p>
        </p:txBody>
      </p:sp>
      <p:sp>
        <p:nvSpPr>
          <p:cNvPr id="280579" name="Oval 3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I1</a:t>
            </a:r>
          </a:p>
        </p:txBody>
      </p:sp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I2</a:t>
            </a:r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80582" name="Oval 6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80583" name="Oval 7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228600" y="4114800"/>
            <a:ext cx="524855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900" dirty="0"/>
              <a:t>a4=g(z4)=g(x1*w14+x2*w24)=g(0.2)=0.550</a:t>
            </a:r>
          </a:p>
          <a:p>
            <a:r>
              <a:rPr lang="en-US" altLang="en-US" sz="1900" dirty="0"/>
              <a:t>a3=g(z3)=g(x1*w13+x2*w23)=g(0.2)=0.550</a:t>
            </a:r>
          </a:p>
          <a:p>
            <a:r>
              <a:rPr lang="en-US" altLang="en-US" sz="1900" dirty="0"/>
              <a:t>a5=g(z5)=g(a3*w35+a4*w45)=g(0.605)=</a:t>
            </a:r>
            <a:r>
              <a:rPr lang="en-US" altLang="en-US" sz="1900" dirty="0" smtClean="0"/>
              <a:t>0.647</a:t>
            </a:r>
          </a:p>
          <a:p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5=</a:t>
            </a:r>
            <a:r>
              <a:rPr lang="en-US" altLang="en-US" sz="1900" i="1" dirty="0" smtClean="0"/>
              <a:t>error</a:t>
            </a:r>
            <a:r>
              <a:rPr lang="en-US" altLang="en-US" sz="1900" dirty="0" smtClean="0"/>
              <a:t>*g’(a5)=</a:t>
            </a:r>
            <a:r>
              <a:rPr lang="en-US" altLang="en-US" sz="1900" i="1" dirty="0" smtClean="0"/>
              <a:t>error</a:t>
            </a:r>
            <a:r>
              <a:rPr lang="en-US" altLang="en-US" sz="1900" dirty="0" smtClean="0"/>
              <a:t>*a5*(1-a5)=</a:t>
            </a:r>
          </a:p>
          <a:p>
            <a:r>
              <a:rPr lang="en-US" altLang="en-US" sz="1900" dirty="0" smtClean="0"/>
              <a:t>0.353*0.353*0.647=0.08</a:t>
            </a:r>
          </a:p>
          <a:p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4=</a:t>
            </a:r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5*w45*a4*(1-a4)=0.02</a:t>
            </a:r>
          </a:p>
          <a:p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3=</a:t>
            </a:r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5*w35*a3*(1-a3)=0.002</a:t>
            </a:r>
          </a:p>
          <a:p>
            <a:endParaRPr lang="en-US" altLang="en-US" sz="2000" dirty="0"/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5334000" y="3108325"/>
            <a:ext cx="38100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900" dirty="0" smtClean="0"/>
              <a:t>w35= w35 + </a:t>
            </a:r>
            <a:r>
              <a:rPr lang="en-US" altLang="en-US" sz="1900" dirty="0" smtClean="0">
                <a:latin typeface="Symbol" pitchFamily="18" charset="2"/>
              </a:rPr>
              <a:t>g</a:t>
            </a:r>
            <a:r>
              <a:rPr lang="en-US" altLang="en-US" sz="1900" dirty="0" smtClean="0"/>
              <a:t>*a3*</a:t>
            </a:r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5=</a:t>
            </a:r>
          </a:p>
          <a:p>
            <a:r>
              <a:rPr lang="en-US" altLang="en-US" sz="1900" dirty="0" smtClean="0"/>
              <a:t>0.1+0.2*0.55*0.08=0.109</a:t>
            </a:r>
          </a:p>
          <a:p>
            <a:r>
              <a:rPr lang="en-US" altLang="en-US" sz="1900" dirty="0" smtClean="0"/>
              <a:t>w45= w45 + </a:t>
            </a:r>
            <a:r>
              <a:rPr lang="en-US" altLang="en-US" sz="1900" dirty="0" smtClean="0">
                <a:latin typeface="Symbol" pitchFamily="18" charset="2"/>
              </a:rPr>
              <a:t>g</a:t>
            </a:r>
            <a:r>
              <a:rPr lang="en-US" altLang="en-US" sz="1900" dirty="0" smtClean="0"/>
              <a:t>*a4*</a:t>
            </a:r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5=1.009</a:t>
            </a:r>
          </a:p>
          <a:p>
            <a:endParaRPr lang="en-US" altLang="en-US" sz="1900" dirty="0" smtClean="0"/>
          </a:p>
          <a:p>
            <a:r>
              <a:rPr lang="en-US" altLang="en-US" sz="1900" dirty="0" smtClean="0"/>
              <a:t>w13= w13 + </a:t>
            </a:r>
            <a:r>
              <a:rPr lang="en-US" altLang="en-US" sz="1900" dirty="0" smtClean="0">
                <a:latin typeface="Symbol" pitchFamily="18" charset="2"/>
              </a:rPr>
              <a:t>g</a:t>
            </a:r>
            <a:r>
              <a:rPr lang="en-US" altLang="en-US" sz="1900" dirty="0" smtClean="0"/>
              <a:t>*x1*</a:t>
            </a:r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3=0.1004</a:t>
            </a:r>
          </a:p>
          <a:p>
            <a:r>
              <a:rPr lang="en-US" altLang="en-US" sz="1900" dirty="0" smtClean="0"/>
              <a:t>w23= w23 + </a:t>
            </a:r>
            <a:r>
              <a:rPr lang="en-US" altLang="en-US" sz="1900" dirty="0" smtClean="0">
                <a:latin typeface="Symbol" pitchFamily="18" charset="2"/>
              </a:rPr>
              <a:t>g</a:t>
            </a:r>
            <a:r>
              <a:rPr lang="en-US" altLang="en-US" sz="1900" dirty="0" smtClean="0"/>
              <a:t>*x2*</a:t>
            </a:r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3=0.1004</a:t>
            </a:r>
          </a:p>
          <a:p>
            <a:r>
              <a:rPr lang="en-US" altLang="en-US" sz="1900" dirty="0" smtClean="0"/>
              <a:t>w14= w14 + </a:t>
            </a:r>
            <a:r>
              <a:rPr lang="en-US" altLang="en-US" sz="1900" dirty="0" smtClean="0">
                <a:latin typeface="Symbol" pitchFamily="18" charset="2"/>
              </a:rPr>
              <a:t>g</a:t>
            </a:r>
            <a:r>
              <a:rPr lang="en-US" altLang="en-US" sz="1900" dirty="0" smtClean="0"/>
              <a:t>*x1*</a:t>
            </a:r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4=0.104</a:t>
            </a:r>
          </a:p>
          <a:p>
            <a:r>
              <a:rPr lang="en-US" altLang="en-US" sz="1900" dirty="0" smtClean="0"/>
              <a:t>w24= w24 + </a:t>
            </a:r>
            <a:r>
              <a:rPr lang="en-US" altLang="en-US" sz="1900" dirty="0" smtClean="0">
                <a:latin typeface="Symbol" pitchFamily="18" charset="2"/>
              </a:rPr>
              <a:t>g</a:t>
            </a:r>
            <a:r>
              <a:rPr lang="en-US" altLang="en-US" sz="1900" dirty="0" smtClean="0"/>
              <a:t>*x2*</a:t>
            </a:r>
            <a:r>
              <a:rPr lang="en-US" altLang="en-US" sz="1900" dirty="0" smtClean="0">
                <a:latin typeface="Symbol" pitchFamily="18" charset="2"/>
              </a:rPr>
              <a:t>D</a:t>
            </a:r>
            <a:r>
              <a:rPr lang="en-US" altLang="en-US" sz="1900" dirty="0" smtClean="0"/>
              <a:t>4=0.104</a:t>
            </a:r>
          </a:p>
          <a:p>
            <a:r>
              <a:rPr lang="en-US" altLang="en-US" sz="1900" b="1" dirty="0" smtClean="0">
                <a:solidFill>
                  <a:schemeClr val="tx2"/>
                </a:solidFill>
              </a:rPr>
              <a:t>a4’=g(0.208)=0.551</a:t>
            </a:r>
          </a:p>
          <a:p>
            <a:r>
              <a:rPr lang="en-US" altLang="en-US" sz="1900" b="1" dirty="0" smtClean="0">
                <a:solidFill>
                  <a:schemeClr val="tx2"/>
                </a:solidFill>
              </a:rPr>
              <a:t>a3’=g(0.2008)=0.551</a:t>
            </a:r>
          </a:p>
          <a:p>
            <a:r>
              <a:rPr lang="en-US" altLang="en-US" sz="1900" b="1" dirty="0" smtClean="0">
                <a:solidFill>
                  <a:schemeClr val="tx2"/>
                </a:solidFill>
              </a:rPr>
              <a:t>a5’=g(0.611554)=0.6483</a:t>
            </a:r>
          </a:p>
          <a:p>
            <a:endParaRPr lang="en-US" altLang="en-US" sz="1900" b="1" dirty="0">
              <a:solidFill>
                <a:schemeClr val="tx2"/>
              </a:solidFill>
            </a:endParaRP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3619500" y="0"/>
            <a:ext cx="5562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dirty="0"/>
              <a:t>Example: all weights are 0.1 except w45=1; </a:t>
            </a:r>
            <a:r>
              <a:rPr lang="en-US" altLang="en-US" sz="1800" dirty="0">
                <a:latin typeface="Symbol" pitchFamily="18" charset="2"/>
              </a:rPr>
              <a:t>g</a:t>
            </a:r>
            <a:r>
              <a:rPr lang="en-US" altLang="en-US" sz="1800" dirty="0"/>
              <a:t>=0.2</a:t>
            </a:r>
          </a:p>
          <a:p>
            <a:r>
              <a:rPr lang="en-US" altLang="en-US" sz="1800" dirty="0"/>
              <a:t>Training Example: (x1=1,x2=1;a5=1)</a:t>
            </a:r>
          </a:p>
          <a:p>
            <a:r>
              <a:rPr lang="en-US" altLang="en-US" sz="1800" dirty="0"/>
              <a:t>g is the sigmoid function</a:t>
            </a:r>
          </a:p>
        </p:txBody>
      </p:sp>
      <p:sp>
        <p:nvSpPr>
          <p:cNvPr id="280599" name="Text Box 23"/>
          <p:cNvSpPr txBox="1">
            <a:spLocks noChangeArrowheads="1"/>
          </p:cNvSpPr>
          <p:nvPr/>
        </p:nvSpPr>
        <p:spPr bwMode="auto">
          <a:xfrm>
            <a:off x="6400800" y="2466975"/>
            <a:ext cx="3111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chemeClr val="tx2"/>
                </a:solidFill>
              </a:rPr>
              <a:t>a5 is 0.6483 with the adjusted 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weights!</a:t>
            </a:r>
          </a:p>
        </p:txBody>
      </p:sp>
    </p:spTree>
    <p:extLst>
      <p:ext uri="{BB962C8B-B14F-4D97-AF65-F5344CB8AC3E}">
        <p14:creationId xmlns:p14="http://schemas.microsoft.com/office/powerpoint/2010/main" val="7548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Example BP</a:t>
            </a:r>
          </a:p>
        </p:txBody>
      </p:sp>
      <p:sp>
        <p:nvSpPr>
          <p:cNvPr id="282627" name="Oval 3"/>
          <p:cNvSpPr>
            <a:spLocks noChangeArrowheads="1"/>
          </p:cNvSpPr>
          <p:nvPr/>
        </p:nvSpPr>
        <p:spPr bwMode="auto">
          <a:xfrm>
            <a:off x="762000" y="1676400"/>
            <a:ext cx="990600" cy="4572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I1</a:t>
            </a:r>
          </a:p>
        </p:txBody>
      </p:sp>
      <p:sp>
        <p:nvSpPr>
          <p:cNvPr id="282628" name="Oval 4"/>
          <p:cNvSpPr>
            <a:spLocks noChangeArrowheads="1"/>
          </p:cNvSpPr>
          <p:nvPr/>
        </p:nvSpPr>
        <p:spPr bwMode="auto">
          <a:xfrm>
            <a:off x="7620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I2</a:t>
            </a:r>
          </a:p>
        </p:txBody>
      </p:sp>
      <p:sp>
        <p:nvSpPr>
          <p:cNvPr id="282629" name="Oval 5"/>
          <p:cNvSpPr>
            <a:spLocks noChangeArrowheads="1"/>
          </p:cNvSpPr>
          <p:nvPr/>
        </p:nvSpPr>
        <p:spPr bwMode="auto">
          <a:xfrm>
            <a:off x="3048000" y="1676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a3</a:t>
            </a:r>
          </a:p>
        </p:txBody>
      </p:sp>
      <p:sp>
        <p:nvSpPr>
          <p:cNvPr id="282630" name="Oval 6"/>
          <p:cNvSpPr>
            <a:spLocks noChangeArrowheads="1"/>
          </p:cNvSpPr>
          <p:nvPr/>
        </p:nvSpPr>
        <p:spPr bwMode="auto">
          <a:xfrm>
            <a:off x="3124200" y="3200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a4</a:t>
            </a:r>
          </a:p>
        </p:txBody>
      </p:sp>
      <p:sp>
        <p:nvSpPr>
          <p:cNvPr id="282631" name="Oval 7"/>
          <p:cNvSpPr>
            <a:spLocks noChangeArrowheads="1"/>
          </p:cNvSpPr>
          <p:nvPr/>
        </p:nvSpPr>
        <p:spPr bwMode="auto">
          <a:xfrm>
            <a:off x="5410200" y="2438400"/>
            <a:ext cx="990600" cy="533400"/>
          </a:xfrm>
          <a:prstGeom prst="ellipse">
            <a:avLst/>
          </a:prstGeom>
          <a:solidFill>
            <a:schemeClr val="accent1"/>
          </a:solidFill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a5</a:t>
            </a:r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1752600" y="1905000"/>
            <a:ext cx="1371600" cy="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1752600" y="1905000"/>
            <a:ext cx="1371600" cy="1447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 flipV="1">
            <a:off x="1752600" y="1905000"/>
            <a:ext cx="1371600" cy="16002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5" name="Line 11"/>
          <p:cNvSpPr>
            <a:spLocks noChangeShapeType="1"/>
          </p:cNvSpPr>
          <p:nvPr/>
        </p:nvSpPr>
        <p:spPr bwMode="auto">
          <a:xfrm flipV="1">
            <a:off x="1752600" y="3352800"/>
            <a:ext cx="1371600" cy="1524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>
            <a:off x="3962400" y="1981200"/>
            <a:ext cx="1447800" cy="6858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 flipV="1">
            <a:off x="4038600" y="2667000"/>
            <a:ext cx="1371600" cy="762000"/>
          </a:xfrm>
          <a:prstGeom prst="line">
            <a:avLst/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8" name="Text Box 14"/>
          <p:cNvSpPr txBox="1">
            <a:spLocks noChangeArrowheads="1"/>
          </p:cNvSpPr>
          <p:nvPr/>
        </p:nvSpPr>
        <p:spPr bwMode="auto">
          <a:xfrm>
            <a:off x="1965325" y="1485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w13</a:t>
            </a:r>
          </a:p>
        </p:txBody>
      </p: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2651125" y="23241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w23</a:t>
            </a: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2438400" y="28194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w14</a:t>
            </a:r>
          </a:p>
        </p:txBody>
      </p:sp>
      <p:sp>
        <p:nvSpPr>
          <p:cNvPr id="282641" name="Text Box 17"/>
          <p:cNvSpPr txBox="1">
            <a:spLocks noChangeArrowheads="1"/>
          </p:cNvSpPr>
          <p:nvPr/>
        </p:nvSpPr>
        <p:spPr bwMode="auto">
          <a:xfrm>
            <a:off x="2041525" y="35433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w24</a:t>
            </a:r>
          </a:p>
        </p:txBody>
      </p:sp>
      <p:sp>
        <p:nvSpPr>
          <p:cNvPr id="282642" name="Text Box 18"/>
          <p:cNvSpPr txBox="1">
            <a:spLocks noChangeArrowheads="1"/>
          </p:cNvSpPr>
          <p:nvPr/>
        </p:nvSpPr>
        <p:spPr bwMode="auto">
          <a:xfrm>
            <a:off x="4556125" y="3009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w45</a:t>
            </a:r>
          </a:p>
        </p:txBody>
      </p:sp>
      <p:sp>
        <p:nvSpPr>
          <p:cNvPr id="282643" name="Text Box 19"/>
          <p:cNvSpPr txBox="1">
            <a:spLocks noChangeArrowheads="1"/>
          </p:cNvSpPr>
          <p:nvPr/>
        </p:nvSpPr>
        <p:spPr bwMode="auto">
          <a:xfrm>
            <a:off x="4556125" y="1866900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w35</a:t>
            </a:r>
          </a:p>
        </p:txBody>
      </p:sp>
      <p:sp>
        <p:nvSpPr>
          <p:cNvPr id="282644" name="Text Box 20"/>
          <p:cNvSpPr txBox="1">
            <a:spLocks noChangeArrowheads="1"/>
          </p:cNvSpPr>
          <p:nvPr/>
        </p:nvSpPr>
        <p:spPr bwMode="auto">
          <a:xfrm>
            <a:off x="228600" y="4114800"/>
            <a:ext cx="5248553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900" dirty="0"/>
              <a:t>a4=g(z4)=g(x1*w14+x2*w24)=g(0.2)=0.550</a:t>
            </a:r>
          </a:p>
          <a:p>
            <a:r>
              <a:rPr lang="en-US" altLang="en-US" sz="1900" dirty="0"/>
              <a:t>a3=g(z3)=g(x1*w13+x2*w23)=g(0.2)=0.550</a:t>
            </a:r>
          </a:p>
          <a:p>
            <a:r>
              <a:rPr lang="en-US" altLang="en-US" sz="1900" dirty="0"/>
              <a:t>a5=g(z5)=g(a3*w35+a4*w45)=g(0.605)=0.647</a:t>
            </a:r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5=</a:t>
            </a:r>
            <a:r>
              <a:rPr lang="en-US" altLang="en-US" sz="1900" i="1" dirty="0"/>
              <a:t>error</a:t>
            </a:r>
            <a:r>
              <a:rPr lang="en-US" altLang="en-US" sz="1900" dirty="0"/>
              <a:t>*g’(z5)=</a:t>
            </a:r>
            <a:r>
              <a:rPr lang="en-US" altLang="en-US" sz="1900" i="1" dirty="0"/>
              <a:t>error</a:t>
            </a:r>
            <a:r>
              <a:rPr lang="en-US" altLang="en-US" sz="1900" dirty="0"/>
              <a:t>*a5*(1-a5)=</a:t>
            </a:r>
          </a:p>
          <a:p>
            <a:r>
              <a:rPr lang="en-US" altLang="en-US" sz="1900" dirty="0"/>
              <a:t>*</a:t>
            </a:r>
            <a:r>
              <a:rPr lang="en-US" altLang="en-US" sz="1900" dirty="0" smtClean="0"/>
              <a:t>0.353*0.647*0.353=0.08</a:t>
            </a:r>
            <a:endParaRPr lang="en-US" altLang="en-US" sz="1900" dirty="0"/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4=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5*w45*a4*(1-a4)=0.02</a:t>
            </a:r>
          </a:p>
          <a:p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3=</a:t>
            </a:r>
            <a:r>
              <a:rPr lang="en-US" altLang="en-US" sz="1900" dirty="0">
                <a:latin typeface="Symbol" pitchFamily="18" charset="2"/>
              </a:rPr>
              <a:t>D</a:t>
            </a:r>
            <a:r>
              <a:rPr lang="en-US" altLang="en-US" sz="1900" dirty="0"/>
              <a:t>5*w35*a3*(1-a3)=0.002</a:t>
            </a:r>
          </a:p>
          <a:p>
            <a:endParaRPr lang="en-US" altLang="en-US" sz="1900" dirty="0"/>
          </a:p>
        </p:txBody>
      </p:sp>
      <p:sp>
        <p:nvSpPr>
          <p:cNvPr id="282645" name="Text Box 21"/>
          <p:cNvSpPr txBox="1">
            <a:spLocks noChangeArrowheads="1"/>
          </p:cNvSpPr>
          <p:nvPr/>
        </p:nvSpPr>
        <p:spPr bwMode="auto">
          <a:xfrm>
            <a:off x="5334000" y="3108325"/>
            <a:ext cx="3810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/>
              <a:t>w35= w35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*a3*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5=</a:t>
            </a:r>
          </a:p>
          <a:p>
            <a:r>
              <a:rPr lang="en-US" altLang="en-US" sz="2000" dirty="0" smtClean="0"/>
              <a:t>0.1+1*0.55*0.08=0.145</a:t>
            </a:r>
            <a:endParaRPr lang="en-US" altLang="en-US" sz="2000" dirty="0"/>
          </a:p>
          <a:p>
            <a:r>
              <a:rPr lang="en-US" altLang="en-US" sz="2000" dirty="0"/>
              <a:t>w45= w45 + </a:t>
            </a:r>
            <a:r>
              <a:rPr lang="en-US" altLang="en-US" sz="2000" dirty="0" smtClean="0">
                <a:latin typeface="Symbol" pitchFamily="18" charset="2"/>
              </a:rPr>
              <a:t>g</a:t>
            </a:r>
            <a:r>
              <a:rPr lang="en-US" altLang="en-US" sz="2000" dirty="0" smtClean="0"/>
              <a:t>*a4*</a:t>
            </a:r>
            <a:r>
              <a:rPr lang="en-US" altLang="en-US" sz="2000" dirty="0" smtClean="0">
                <a:latin typeface="Symbol" pitchFamily="18" charset="2"/>
              </a:rPr>
              <a:t>D</a:t>
            </a:r>
            <a:r>
              <a:rPr lang="en-US" altLang="en-US" sz="2000" dirty="0" smtClean="0"/>
              <a:t>5=1.045</a:t>
            </a:r>
            <a:endParaRPr lang="en-US" altLang="en-US" sz="2000" dirty="0"/>
          </a:p>
          <a:p>
            <a:r>
              <a:rPr lang="en-US" altLang="en-US" sz="2000" dirty="0"/>
              <a:t>w13= w13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*x1*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3=0.102</a:t>
            </a:r>
          </a:p>
          <a:p>
            <a:r>
              <a:rPr lang="en-US" altLang="en-US" sz="2000" dirty="0"/>
              <a:t>w23= w23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*x2*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3=0.102</a:t>
            </a:r>
          </a:p>
          <a:p>
            <a:r>
              <a:rPr lang="en-US" altLang="en-US" sz="2000" dirty="0"/>
              <a:t>w14= w14 + </a:t>
            </a:r>
            <a:r>
              <a:rPr lang="en-US" altLang="en-US" sz="2000" dirty="0">
                <a:latin typeface="Symbol" pitchFamily="18" charset="2"/>
              </a:rPr>
              <a:t>g</a:t>
            </a:r>
            <a:r>
              <a:rPr lang="en-US" altLang="en-US" sz="2000" dirty="0"/>
              <a:t>*x1*</a:t>
            </a:r>
            <a:r>
              <a:rPr lang="en-US" altLang="en-US" sz="2000" dirty="0">
                <a:latin typeface="Symbol" pitchFamily="18" charset="2"/>
              </a:rPr>
              <a:t>D</a:t>
            </a:r>
            <a:r>
              <a:rPr lang="en-US" altLang="en-US" sz="2000" dirty="0"/>
              <a:t>4=0.12</a:t>
            </a:r>
          </a:p>
          <a:p>
            <a:r>
              <a:rPr lang="en-US" altLang="en-US" sz="2000" dirty="0"/>
              <a:t>w24= w24 + </a:t>
            </a:r>
            <a:r>
              <a:rPr lang="en-US" altLang="en-US" sz="2000" dirty="0" smtClean="0">
                <a:latin typeface="Symbol" pitchFamily="18" charset="2"/>
              </a:rPr>
              <a:t>g</a:t>
            </a:r>
            <a:r>
              <a:rPr lang="en-US" altLang="en-US" sz="2000" dirty="0" smtClean="0"/>
              <a:t>*x2*</a:t>
            </a:r>
            <a:r>
              <a:rPr lang="en-US" altLang="en-US" sz="2000" dirty="0" smtClean="0">
                <a:latin typeface="Symbol" pitchFamily="18" charset="2"/>
              </a:rPr>
              <a:t>D</a:t>
            </a:r>
            <a:r>
              <a:rPr lang="en-US" altLang="en-US" sz="2000" dirty="0" smtClean="0"/>
              <a:t>4=0.12</a:t>
            </a:r>
            <a:endParaRPr lang="en-US" altLang="en-US" sz="2000" dirty="0"/>
          </a:p>
          <a:p>
            <a:r>
              <a:rPr lang="en-US" altLang="en-US" sz="2000" b="1" dirty="0">
                <a:solidFill>
                  <a:schemeClr val="accent2"/>
                </a:solidFill>
              </a:rPr>
              <a:t>a4’=</a:t>
            </a:r>
            <a:r>
              <a:rPr lang="en-US" altLang="en-US" sz="2000" b="1" dirty="0" smtClean="0">
                <a:solidFill>
                  <a:schemeClr val="accent2"/>
                </a:solidFill>
              </a:rPr>
              <a:t>g(0.24)=0.557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r>
              <a:rPr lang="en-US" altLang="en-US" sz="2000" b="1" dirty="0">
                <a:solidFill>
                  <a:schemeClr val="accent2"/>
                </a:solidFill>
              </a:rPr>
              <a:t>a3’=</a:t>
            </a:r>
            <a:r>
              <a:rPr lang="en-US" altLang="en-US" sz="2000" b="1" dirty="0" smtClean="0">
                <a:solidFill>
                  <a:schemeClr val="accent2"/>
                </a:solidFill>
              </a:rPr>
              <a:t>g(0.204)=0.554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r>
              <a:rPr lang="en-US" altLang="en-US" sz="2000" b="1" dirty="0">
                <a:solidFill>
                  <a:schemeClr val="accent2"/>
                </a:solidFill>
              </a:rPr>
              <a:t>a5’=g(0.66045)=</a:t>
            </a:r>
            <a:r>
              <a:rPr lang="en-US" altLang="en-US" sz="2000" b="1" dirty="0" smtClean="0">
                <a:solidFill>
                  <a:schemeClr val="accent2"/>
                </a:solidFill>
              </a:rPr>
              <a:t>0.66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endParaRPr lang="en-US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82646" name="Text Box 22"/>
          <p:cNvSpPr txBox="1">
            <a:spLocks noChangeArrowheads="1"/>
          </p:cNvSpPr>
          <p:nvPr/>
        </p:nvSpPr>
        <p:spPr bwMode="auto">
          <a:xfrm>
            <a:off x="3629025" y="0"/>
            <a:ext cx="5562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dirty="0"/>
              <a:t>Example: all weights are 0.1 except w45=1; </a:t>
            </a:r>
            <a:r>
              <a:rPr lang="en-US" altLang="en-US" sz="1800" dirty="0" smtClean="0">
                <a:latin typeface="Symbol" pitchFamily="18" charset="2"/>
              </a:rPr>
              <a:t>g</a:t>
            </a:r>
            <a:r>
              <a:rPr lang="en-US" altLang="en-US" sz="1800" dirty="0" smtClean="0"/>
              <a:t>=1 Training </a:t>
            </a:r>
            <a:r>
              <a:rPr lang="en-US" altLang="en-US" sz="1800" dirty="0"/>
              <a:t>Example: (x1=1,x2=1;a5=1)</a:t>
            </a:r>
          </a:p>
          <a:p>
            <a:r>
              <a:rPr lang="en-US" altLang="en-US" sz="1800" dirty="0"/>
              <a:t>g is the sigmoid function</a:t>
            </a:r>
          </a:p>
        </p:txBody>
      </p:sp>
      <p:sp>
        <p:nvSpPr>
          <p:cNvPr id="282647" name="Text Box 23"/>
          <p:cNvSpPr txBox="1">
            <a:spLocks noChangeArrowheads="1"/>
          </p:cNvSpPr>
          <p:nvPr/>
        </p:nvSpPr>
        <p:spPr bwMode="auto">
          <a:xfrm>
            <a:off x="5699125" y="1409700"/>
            <a:ext cx="3111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tx2"/>
                </a:solidFill>
              </a:rPr>
              <a:t>a5 is 0.6594 with the adjusted 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weights!</a:t>
            </a:r>
          </a:p>
        </p:txBody>
      </p:sp>
    </p:spTree>
    <p:extLst>
      <p:ext uri="{BB962C8B-B14F-4D97-AF65-F5344CB8AC3E}">
        <p14:creationId xmlns:p14="http://schemas.microsoft.com/office/powerpoint/2010/main" val="22171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Issues in ANN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Number of nodes in input layer </a:t>
            </a:r>
          </a:p>
          <a:p>
            <a:pPr lvl="1"/>
            <a:r>
              <a:rPr lang="en-US" altLang="en-US" dirty="0" smtClean="0"/>
              <a:t>One input node per binary/continuous attribute</a:t>
            </a:r>
          </a:p>
          <a:p>
            <a:pPr lvl="1"/>
            <a:r>
              <a:rPr lang="en-US" altLang="en-US" dirty="0" smtClean="0"/>
              <a:t>k or log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k nodes for each categorical attribute with k values</a:t>
            </a:r>
          </a:p>
          <a:p>
            <a:r>
              <a:rPr lang="en-US" altLang="en-US" dirty="0" smtClean="0"/>
              <a:t>Number of nodes in output layer</a:t>
            </a:r>
          </a:p>
          <a:p>
            <a:pPr lvl="1"/>
            <a:r>
              <a:rPr lang="en-US" altLang="en-US" dirty="0" smtClean="0"/>
              <a:t>One output for binary class problem</a:t>
            </a:r>
          </a:p>
          <a:p>
            <a:pPr lvl="1"/>
            <a:r>
              <a:rPr lang="en-US" altLang="en-US" dirty="0" smtClean="0"/>
              <a:t>k for k-class problem</a:t>
            </a:r>
          </a:p>
          <a:p>
            <a:pPr lvl="1"/>
            <a:r>
              <a:rPr lang="en-US" altLang="en-US" sz="2000" dirty="0" smtClean="0">
                <a:latin typeface="Lucida Handwriting" panose="03010101010101010101" pitchFamily="66" charset="0"/>
              </a:rPr>
              <a:t>Many other possibilities </a:t>
            </a:r>
          </a:p>
          <a:p>
            <a:r>
              <a:rPr lang="en-US" altLang="en-US" dirty="0" smtClean="0"/>
              <a:t>Number of nodes in hidden layer</a:t>
            </a:r>
          </a:p>
          <a:p>
            <a:r>
              <a:rPr lang="en-US" altLang="en-US" dirty="0" smtClean="0"/>
              <a:t>Initial weights and biases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Characteristics of ANN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 smtClean="0"/>
              <a:t>Multilayer ANN are universal </a:t>
            </a:r>
            <a:r>
              <a:rPr lang="en-US" altLang="en-US" sz="2400" dirty="0" err="1" smtClean="0"/>
              <a:t>approximators</a:t>
            </a:r>
            <a:r>
              <a:rPr lang="en-US" altLang="en-US" sz="2400" dirty="0" smtClean="0"/>
              <a:t> but could suffer from </a:t>
            </a:r>
            <a:r>
              <a:rPr lang="en-US" altLang="en-US" sz="2400" dirty="0" err="1" smtClean="0"/>
              <a:t>overfitting</a:t>
            </a:r>
            <a:r>
              <a:rPr lang="en-US" altLang="en-US" sz="2400" dirty="0" smtClean="0"/>
              <a:t> if the network is too large</a:t>
            </a:r>
          </a:p>
          <a:p>
            <a:r>
              <a:rPr lang="en-US" altLang="en-US" sz="2400" dirty="0"/>
              <a:t>Gradient descent may converge to local </a:t>
            </a:r>
            <a:r>
              <a:rPr lang="en-US" altLang="en-US" sz="2400" dirty="0" smtClean="0"/>
              <a:t>minimum</a:t>
            </a:r>
          </a:p>
          <a:p>
            <a:r>
              <a:rPr lang="en-US" altLang="en-US" sz="2400" dirty="0" smtClean="0"/>
              <a:t>Model </a:t>
            </a:r>
            <a:r>
              <a:rPr lang="en-US" altLang="en-US" sz="2400" dirty="0"/>
              <a:t>building can be very time consuming, but testing can be very fast </a:t>
            </a:r>
            <a:endParaRPr lang="en-US" altLang="en-US" sz="2400" dirty="0" smtClean="0"/>
          </a:p>
          <a:p>
            <a:r>
              <a:rPr lang="en-US" altLang="en-US" sz="2400" dirty="0" smtClean="0"/>
              <a:t>Can handle redundant attributes because weights are automatically learnt</a:t>
            </a:r>
          </a:p>
          <a:p>
            <a:r>
              <a:rPr lang="en-US" altLang="en-US" sz="2400" dirty="0" smtClean="0"/>
              <a:t>Sensitive to noise in training data</a:t>
            </a:r>
          </a:p>
          <a:p>
            <a:r>
              <a:rPr lang="en-US" altLang="en-US" sz="2400" dirty="0" smtClean="0"/>
              <a:t>Difficult to handle missing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Noteworthy Developments in 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 deep learning and unsupervised </a:t>
            </a:r>
            <a:r>
              <a:rPr lang="en-US" dirty="0"/>
              <a:t>feature learning </a:t>
            </a:r>
            <a:endParaRPr lang="en-US" dirty="0" smtClean="0"/>
          </a:p>
          <a:p>
            <a:pPr lvl="1"/>
            <a:r>
              <a:rPr lang="en-US" dirty="0" smtClean="0"/>
              <a:t>Seek to automatically </a:t>
            </a:r>
            <a:r>
              <a:rPr lang="en-US" dirty="0"/>
              <a:t>learn a good representation of the input from unlabeled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Google Brain project </a:t>
            </a:r>
          </a:p>
          <a:p>
            <a:pPr lvl="1"/>
            <a:r>
              <a:rPr lang="en-US" dirty="0" smtClean="0"/>
              <a:t>Learned the concept of a ‘cat’ by looking at unlabeled pictures from YouTube</a:t>
            </a:r>
          </a:p>
          <a:p>
            <a:pPr lvl="1"/>
            <a:r>
              <a:rPr lang="en-US" dirty="0" smtClean="0"/>
              <a:t>One billion connection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A little more about Deep Learning in the last lecture of the course on Dec. </a:t>
            </a:r>
            <a:r>
              <a:rPr lang="en-US" smtClean="0"/>
              <a:t>3.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8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715000"/>
          </a:xfrm>
        </p:spPr>
        <p:txBody>
          <a:bodyPr/>
          <a:lstStyle/>
          <a:p>
            <a:r>
              <a:rPr lang="en-US" altLang="en-US" sz="2000" dirty="0"/>
              <a:t>10-fold cross validation is the most popular technique to evaluate </a:t>
            </a:r>
            <a:r>
              <a:rPr lang="en-US" altLang="en-US" sz="2000" dirty="0" smtClean="0"/>
              <a:t>classifiers</a:t>
            </a:r>
          </a:p>
          <a:p>
            <a:r>
              <a:rPr lang="en-US" altLang="en-US" sz="2000" dirty="0" smtClean="0"/>
              <a:t>Leave one out and stratified cross validation also has some popularity </a:t>
            </a:r>
            <a:endParaRPr lang="en-US" altLang="en-US" sz="2000" dirty="0"/>
          </a:p>
          <a:p>
            <a:r>
              <a:rPr lang="en-US" altLang="en-US" sz="2000" dirty="0"/>
              <a:t>Cross validation is usually perform class stratified (frequencies of examples of a particular class are approximately the same in each fold).</a:t>
            </a:r>
          </a:p>
          <a:p>
            <a:r>
              <a:rPr lang="en-US" altLang="en-US" sz="2000" dirty="0"/>
              <a:t>Example should be assigned to folds randomly (if not </a:t>
            </a:r>
            <a:r>
              <a:rPr lang="en-US" altLang="en-US" sz="2000" dirty="0">
                <a:sym typeface="Wingdings" pitchFamily="2" charset="2"/>
              </a:rPr>
              <a:t> </a:t>
            </a:r>
            <a:r>
              <a:rPr lang="en-US" altLang="en-US" sz="2000" i="1" dirty="0">
                <a:sym typeface="Wingdings" pitchFamily="2" charset="2"/>
              </a:rPr>
              <a:t>cheating</a:t>
            </a:r>
            <a:r>
              <a:rPr lang="en-US" altLang="en-US" sz="2000" dirty="0">
                <a:sym typeface="Wingdings" pitchFamily="2" charset="2"/>
              </a:rPr>
              <a:t>!)</a:t>
            </a:r>
            <a:endParaRPr lang="en-US" altLang="en-US" sz="2000" dirty="0"/>
          </a:p>
          <a:p>
            <a:r>
              <a:rPr lang="en-US" altLang="en-US" sz="2000" dirty="0"/>
              <a:t>Accuracy:= % of testing examples classified correctly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Example: 3-fold Cross-validation; examples of the dataset are subdivided into 3 joints sets (preserving class frequencies); then training/test-set pairs are constructed as follows:</a:t>
            </a:r>
          </a:p>
          <a:p>
            <a:pPr>
              <a:buFont typeface="Wingdings" pitchFamily="2" charset="2"/>
              <a:buNone/>
            </a:pPr>
            <a:endParaRPr lang="en-US" altLang="en-US" b="1" dirty="0"/>
          </a:p>
          <a:p>
            <a:pPr>
              <a:buFont typeface="Wingdings" pitchFamily="2" charset="2"/>
              <a:buNone/>
            </a:pPr>
            <a:endParaRPr lang="en-US" altLang="en-US" b="1" dirty="0"/>
          </a:p>
        </p:txBody>
      </p:sp>
      <p:sp useBgFill="1">
        <p:nvSpPr>
          <p:cNvPr id="289795" name="Rectangle 3"/>
          <p:cNvSpPr>
            <a:spLocks noChangeArrowheads="1"/>
          </p:cNvSpPr>
          <p:nvPr/>
        </p:nvSpPr>
        <p:spPr bwMode="auto">
          <a:xfrm>
            <a:off x="609600" y="152400"/>
            <a:ext cx="7762875" cy="68103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 anchor="ctr">
            <a:spAutoFit/>
          </a:bodyPr>
          <a:lstStyle>
            <a:lvl1pPr algn="ctr">
              <a:defRPr kumimoji="1" sz="4800">
                <a:solidFill>
                  <a:schemeClr val="tx2"/>
                </a:solidFill>
                <a:latin typeface="Arial Narrow" pitchFamily="34" charset="0"/>
              </a:defRPr>
            </a:lvl1pPr>
            <a:lvl2pPr algn="ctr">
              <a:defRPr kumimoji="1" sz="4800">
                <a:solidFill>
                  <a:schemeClr val="tx2"/>
                </a:solidFill>
                <a:latin typeface="Arial Narrow" pitchFamily="34" charset="0"/>
              </a:defRPr>
            </a:lvl2pPr>
            <a:lvl3pPr algn="ctr">
              <a:defRPr kumimoji="1" sz="4800">
                <a:solidFill>
                  <a:schemeClr val="tx2"/>
                </a:solidFill>
                <a:latin typeface="Arial Narrow" pitchFamily="34" charset="0"/>
              </a:defRPr>
            </a:lvl3pPr>
            <a:lvl4pPr algn="ctr">
              <a:defRPr kumimoji="1" sz="4800">
                <a:solidFill>
                  <a:schemeClr val="tx2"/>
                </a:solidFill>
                <a:latin typeface="Arial Narrow" pitchFamily="34" charset="0"/>
              </a:defRPr>
            </a:lvl4pPr>
            <a:lvl5pPr algn="ctr">
              <a:defRPr kumimoji="1" sz="48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en-US" altLang="en-US" sz="3800" b="1"/>
              <a:t>N-Fold Cross Validation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1828800" y="4419600"/>
            <a:ext cx="914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2743200" y="4419600"/>
            <a:ext cx="914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2209800" y="5334000"/>
            <a:ext cx="914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289800" name="Text Box 8"/>
          <p:cNvSpPr txBox="1">
            <a:spLocks noChangeArrowheads="1"/>
          </p:cNvSpPr>
          <p:nvPr/>
        </p:nvSpPr>
        <p:spPr bwMode="auto">
          <a:xfrm>
            <a:off x="609600" y="48006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Training:</a:t>
            </a:r>
          </a:p>
        </p:txBody>
      </p:sp>
      <p:sp>
        <p:nvSpPr>
          <p:cNvPr id="289801" name="Text Box 9"/>
          <p:cNvSpPr txBox="1">
            <a:spLocks noChangeArrowheads="1"/>
          </p:cNvSpPr>
          <p:nvPr/>
        </p:nvSpPr>
        <p:spPr bwMode="auto">
          <a:xfrm>
            <a:off x="609600" y="57912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Testing:</a:t>
            </a:r>
          </a:p>
        </p:txBody>
      </p: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4191000" y="4419600"/>
            <a:ext cx="9144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289803" name="Rectangle 11"/>
          <p:cNvSpPr>
            <a:spLocks noChangeArrowheads="1"/>
          </p:cNvSpPr>
          <p:nvPr/>
        </p:nvSpPr>
        <p:spPr bwMode="auto">
          <a:xfrm>
            <a:off x="5105400" y="4419600"/>
            <a:ext cx="9144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289804" name="Rectangle 12"/>
          <p:cNvSpPr>
            <a:spLocks noChangeArrowheads="1"/>
          </p:cNvSpPr>
          <p:nvPr/>
        </p:nvSpPr>
        <p:spPr bwMode="auto">
          <a:xfrm>
            <a:off x="4572000" y="5410200"/>
            <a:ext cx="9144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89805" name="Rectangle 13"/>
          <p:cNvSpPr>
            <a:spLocks noChangeArrowheads="1"/>
          </p:cNvSpPr>
          <p:nvPr/>
        </p:nvSpPr>
        <p:spPr bwMode="auto">
          <a:xfrm>
            <a:off x="6400800" y="4495800"/>
            <a:ext cx="914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7315200" y="4495800"/>
            <a:ext cx="914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289807" name="Rectangle 15"/>
          <p:cNvSpPr>
            <a:spLocks noChangeArrowheads="1"/>
          </p:cNvSpPr>
          <p:nvPr/>
        </p:nvSpPr>
        <p:spPr bwMode="auto">
          <a:xfrm>
            <a:off x="6781800" y="5410200"/>
            <a:ext cx="914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6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Neural Networks (ANN)</a:t>
            </a:r>
          </a:p>
        </p:txBody>
      </p:sp>
      <p:graphicFrame>
        <p:nvGraphicFramePr>
          <p:cNvPr id="307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3400" y="1219200"/>
          <a:ext cx="8078788" cy="350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Visio" r:id="rId3" imgW="8939428" imgH="3877354" progId="Visio.Drawing.6">
                  <p:embed/>
                </p:oleObj>
              </mc:Choice>
              <mc:Fallback>
                <p:oleObj name="Visio" r:id="rId3" imgW="8939428" imgH="387735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8078788" cy="350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5334000"/>
            <a:ext cx="670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Output Y is 1 if at least two of the three inputs are equal to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Neural Networks (ANN)</a:t>
            </a:r>
          </a:p>
        </p:txBody>
      </p:sp>
      <p:graphicFrame>
        <p:nvGraphicFramePr>
          <p:cNvPr id="4099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30225" y="1144588"/>
          <a:ext cx="8078788" cy="350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Visio" r:id="rId3" imgW="8939428" imgH="3877354" progId="Visio.Drawing.6">
                  <p:embed/>
                </p:oleObj>
              </mc:Choice>
              <mc:Fallback>
                <p:oleObj name="Visio" r:id="rId3" imgW="8939428" imgH="387735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144588"/>
                        <a:ext cx="8078788" cy="350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1931988" y="4953000"/>
          <a:ext cx="53467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5" imgW="2362200" imgH="711200" progId="Equation.3">
                  <p:embed/>
                </p:oleObj>
              </mc:Choice>
              <mc:Fallback>
                <p:oleObj name="Equation" r:id="rId5" imgW="23622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4953000"/>
                        <a:ext cx="534670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Neural Networks (ANN)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smtClean="0"/>
              <a:t>Model is an assembly of inter-connected nodes and weighted links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Output node sums up each of its input value according to the weights of its links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Compare output node against some threshold t</a:t>
            </a:r>
          </a:p>
        </p:txBody>
      </p:sp>
      <p:graphicFrame>
        <p:nvGraphicFramePr>
          <p:cNvPr id="512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67200" y="990600"/>
          <a:ext cx="4800600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Visio" r:id="rId3" imgW="6766001" imgH="4291319" progId="Visio.Drawing.6">
                  <p:embed/>
                </p:oleObj>
              </mc:Choice>
              <mc:Fallback>
                <p:oleObj name="Visio" r:id="rId3" imgW="6766001" imgH="4291319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90600"/>
                        <a:ext cx="4800600" cy="304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0" y="39624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Perceptron Model</a:t>
            </a:r>
          </a:p>
        </p:txBody>
      </p:sp>
      <p:graphicFrame>
        <p:nvGraphicFramePr>
          <p:cNvPr id="5126" name="Object 3"/>
          <p:cNvGraphicFramePr>
            <a:graphicFrameLocks noChangeAspect="1"/>
          </p:cNvGraphicFramePr>
          <p:nvPr/>
        </p:nvGraphicFramePr>
        <p:xfrm>
          <a:off x="5410200" y="4419600"/>
          <a:ext cx="290195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5" imgW="1333500" imgH="889000" progId="Equation.3">
                  <p:embed/>
                </p:oleObj>
              </mc:Choice>
              <mc:Fallback>
                <p:oleObj name="Equation" r:id="rId5" imgW="1333500" imgH="889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419600"/>
                        <a:ext cx="2901950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Artificial Neural Networks (ANN)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Various types of neural network topology</a:t>
            </a:r>
          </a:p>
          <a:p>
            <a:pPr lvl="1"/>
            <a:r>
              <a:rPr lang="en-US" altLang="en-US" dirty="0" smtClean="0"/>
              <a:t>single-layered network (perceptron) versus </a:t>
            </a:r>
            <a:br>
              <a:rPr lang="en-US" altLang="en-US" dirty="0" smtClean="0"/>
            </a:br>
            <a:r>
              <a:rPr lang="en-US" altLang="en-US" dirty="0" smtClean="0"/>
              <a:t>multi-layered network</a:t>
            </a:r>
          </a:p>
          <a:p>
            <a:pPr lvl="1"/>
            <a:r>
              <a:rPr lang="en-US" altLang="en-US" dirty="0" smtClean="0"/>
              <a:t>Feed-forward versus recurrent network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Various types of </a:t>
            </a:r>
            <a:br>
              <a:rPr lang="en-US" altLang="en-US" dirty="0" smtClean="0"/>
            </a:br>
            <a:r>
              <a:rPr lang="en-US" altLang="en-US" dirty="0" smtClean="0"/>
              <a:t>activation functions (f)</a:t>
            </a:r>
          </a:p>
          <a:p>
            <a:pPr lvl="1"/>
            <a:endParaRPr lang="en-US" altLang="en-US" dirty="0" smtClean="0"/>
          </a:p>
        </p:txBody>
      </p:sp>
      <p:graphicFrame>
        <p:nvGraphicFramePr>
          <p:cNvPr id="717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66800" y="4957763"/>
          <a:ext cx="24034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3" imgW="990360" imgH="342720" progId="Equation.3">
                  <p:embed/>
                </p:oleObj>
              </mc:Choice>
              <mc:Fallback>
                <p:oleObj name="Equation" r:id="rId3" imgW="990360" imgH="342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57763"/>
                        <a:ext cx="24034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3262313"/>
            <a:ext cx="4083050" cy="30622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Multilayer Neural Network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Hidden layers</a:t>
            </a:r>
          </a:p>
          <a:p>
            <a:pPr lvl="1"/>
            <a:r>
              <a:rPr lang="en-US" altLang="en-US" dirty="0" smtClean="0"/>
              <a:t>intermediary layers between input &amp; output layers</a:t>
            </a:r>
          </a:p>
          <a:p>
            <a:pPr marL="0" indent="0">
              <a:buNone/>
            </a:pPr>
            <a:endParaRPr lang="en-US" altLang="en-US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More general activation functions (sigmoid, linear,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Structure of ANN</a:t>
            </a:r>
          </a:p>
        </p:txBody>
      </p:sp>
      <p:graphicFrame>
        <p:nvGraphicFramePr>
          <p:cNvPr id="6147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0" y="1981200"/>
          <a:ext cx="441960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Visio" r:id="rId3" imgW="7962595" imgH="4433250" progId="Visio.Drawing.11">
                  <p:embed/>
                </p:oleObj>
              </mc:Choice>
              <mc:Fallback>
                <p:oleObj name="Visio" r:id="rId3" imgW="7962595" imgH="443325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4419600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1143000"/>
          <a:ext cx="39052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Visio" r:id="rId5" imgW="5417922" imgH="6555254" progId="Visio.Drawing.6">
                  <p:embed/>
                </p:oleObj>
              </mc:Choice>
              <mc:Fallback>
                <p:oleObj name="Visio" r:id="rId5" imgW="5417922" imgH="6555254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390525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0" y="4800600"/>
            <a:ext cx="350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Training ANN means learning the weights of the neurons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429000" y="3886200"/>
            <a:ext cx="2743200" cy="685800"/>
          </a:xfrm>
          <a:prstGeom prst="curvedUpArrow">
            <a:avLst>
              <a:gd name="adj1" fmla="val 44296"/>
              <a:gd name="adj2" fmla="val 124296"/>
              <a:gd name="adj3" fmla="val 3729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1326867"/>
              </p:ext>
            </p:extLst>
          </p:nvPr>
        </p:nvGraphicFramePr>
        <p:xfrm>
          <a:off x="6248400" y="5638800"/>
          <a:ext cx="24034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7" imgW="990170" imgH="342751" progId="Equation.3">
                  <p:embed/>
                </p:oleObj>
              </mc:Choice>
              <mc:Fallback>
                <p:oleObj name="Equation" r:id="rId7" imgW="990170" imgH="342751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638800"/>
                        <a:ext cx="24034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Learning Multi-layer Neural Network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Neural network learning computes error term e = y-f(</a:t>
            </a:r>
            <a:r>
              <a:rPr lang="en-US" altLang="en-US" dirty="0" err="1" smtClean="0"/>
              <a:t>w,x</a:t>
            </a:r>
            <a:r>
              <a:rPr lang="en-US" altLang="en-US" dirty="0" smtClean="0"/>
              <a:t>) and updates weights accordingly moving in the direction that reduces the error the most following the direction of the steepest gradient. </a:t>
            </a:r>
          </a:p>
          <a:p>
            <a:pPr marL="1139825" lvl="1" indent="-339725">
              <a:lnSpc>
                <a:spcPct val="90000"/>
              </a:lnSpc>
            </a:pPr>
            <a:r>
              <a:rPr lang="en-US" altLang="en-US" dirty="0" smtClean="0"/>
              <a:t>Problem: how to determine the true value of y for hidden nodes?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Approximate error in hidden nodes by error in the output nodes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 Problem: </a:t>
            </a:r>
          </a:p>
          <a:p>
            <a:pPr lvl="3">
              <a:lnSpc>
                <a:spcPct val="90000"/>
              </a:lnSpc>
            </a:pPr>
            <a:r>
              <a:rPr lang="en-US" altLang="en-US" sz="2400" dirty="0" smtClean="0"/>
              <a:t>Not clear how adjustment in the hidden nodes affect overall error </a:t>
            </a:r>
          </a:p>
          <a:p>
            <a:pPr lvl="3">
              <a:lnSpc>
                <a:spcPct val="90000"/>
              </a:lnSpc>
            </a:pPr>
            <a:r>
              <a:rPr lang="en-US" altLang="en-US" sz="2400" dirty="0" smtClean="0"/>
              <a:t>No guarantee of convergence to optimal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146477300</TotalTime>
  <Pages>3</Pages>
  <Words>1573</Words>
  <Application>Microsoft Office PowerPoint</Application>
  <PresentationFormat>On-screen Show (4:3)</PresentationFormat>
  <Paragraphs>295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LC.BRev.FY97</vt:lpstr>
      <vt:lpstr>Visio</vt:lpstr>
      <vt:lpstr>Equation</vt:lpstr>
      <vt:lpstr>COSC 4335: Part2: Other Classification Techniques</vt:lpstr>
      <vt:lpstr>Data Mining</vt:lpstr>
      <vt:lpstr>Artificial Neural Networks (ANN)</vt:lpstr>
      <vt:lpstr>Artificial Neural Networks (ANN)</vt:lpstr>
      <vt:lpstr>Artificial Neural Networks (ANN)</vt:lpstr>
      <vt:lpstr>Artificial Neural Networks (ANN)</vt:lpstr>
      <vt:lpstr>Multilayer Neural Network</vt:lpstr>
      <vt:lpstr>General Structure of ANN</vt:lpstr>
      <vt:lpstr>Learning Multi-layer Neural Network</vt:lpstr>
      <vt:lpstr>Gradient Descent for Multilayer NN</vt:lpstr>
      <vt:lpstr>Gradient Descent for MultiLayer NN</vt:lpstr>
      <vt:lpstr>NN Comp.</vt:lpstr>
      <vt:lpstr>Neural Network Terminology</vt:lpstr>
      <vt:lpstr>Learning Multi-layer Neural Network</vt:lpstr>
      <vt:lpstr>Neural Network Learning ---Mostly Steepest Descent Hill Climbing on a Differentiable Error Function</vt:lpstr>
      <vt:lpstr>Error Function Gradient based on 2 Weights</vt:lpstr>
      <vt:lpstr>Back Propagation Algorithm</vt:lpstr>
      <vt:lpstr>Updating Weights in Neural Networks</vt:lpstr>
      <vt:lpstr>Back Propagation Formula Example</vt:lpstr>
      <vt:lpstr>Example BP</vt:lpstr>
      <vt:lpstr>Example BP</vt:lpstr>
      <vt:lpstr>Design Issues in ANN</vt:lpstr>
      <vt:lpstr>Characteristics of ANN</vt:lpstr>
      <vt:lpstr>Recent Noteworthy Developments in ANN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Christoph Eick</cp:lastModifiedBy>
  <cp:revision>394</cp:revision>
  <cp:lastPrinted>2001-08-28T17:59:37Z</cp:lastPrinted>
  <dcterms:created xsi:type="dcterms:W3CDTF">1998-03-18T13:44:31Z</dcterms:created>
  <dcterms:modified xsi:type="dcterms:W3CDTF">2018-10-24T16:47:11Z</dcterms:modified>
</cp:coreProperties>
</file>