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615" r:id="rId2"/>
    <p:sldId id="617" r:id="rId3"/>
    <p:sldId id="569" r:id="rId4"/>
    <p:sldId id="570" r:id="rId5"/>
    <p:sldId id="628" r:id="rId6"/>
    <p:sldId id="630" r:id="rId7"/>
    <p:sldId id="572" r:id="rId8"/>
    <p:sldId id="573" r:id="rId9"/>
    <p:sldId id="616" r:id="rId10"/>
    <p:sldId id="575" r:id="rId11"/>
    <p:sldId id="576" r:id="rId12"/>
    <p:sldId id="577" r:id="rId13"/>
    <p:sldId id="619" r:id="rId14"/>
    <p:sldId id="579" r:id="rId15"/>
    <p:sldId id="631" r:id="rId16"/>
    <p:sldId id="601" r:id="rId17"/>
    <p:sldId id="602" r:id="rId18"/>
    <p:sldId id="603" r:id="rId19"/>
    <p:sldId id="604" r:id="rId20"/>
    <p:sldId id="605" r:id="rId21"/>
    <p:sldId id="606" r:id="rId22"/>
    <p:sldId id="620" r:id="rId23"/>
    <p:sldId id="621" r:id="rId24"/>
    <p:sldId id="608" r:id="rId25"/>
    <p:sldId id="609" r:id="rId26"/>
    <p:sldId id="622" r:id="rId27"/>
    <p:sldId id="623" r:id="rId28"/>
    <p:sldId id="610" r:id="rId29"/>
    <p:sldId id="611" r:id="rId30"/>
    <p:sldId id="612" r:id="rId31"/>
    <p:sldId id="624" r:id="rId32"/>
    <p:sldId id="625" r:id="rId33"/>
    <p:sldId id="613" r:id="rId34"/>
    <p:sldId id="626" r:id="rId35"/>
    <p:sldId id="627" r:id="rId36"/>
    <p:sldId id="614" r:id="rId37"/>
    <p:sldId id="618" r:id="rId38"/>
    <p:sldId id="629" r:id="rId39"/>
  </p:sldIdLst>
  <p:sldSz cx="9144000" cy="6858000" type="screen4x3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121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99" d="100"/>
          <a:sy n="99" d="100"/>
        </p:scale>
        <p:origin x="994" y="5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89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10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70388"/>
            <a:ext cx="5030787" cy="413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335" tIns="47670" rIns="95335" bIns="47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98500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84804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1460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14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52400"/>
            <a:ext cx="2079625" cy="6934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86475" cy="6934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0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10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79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7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262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8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4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08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638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41325" y="6688138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1000"/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4927600" y="6629400"/>
            <a:ext cx="4216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/>
              <a:t>Tan, Steinbach, Kumar, Eick: NN-Classifiers and Support Vector Machines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image" Target="../media/image14.e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5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se-based_reasoning" TargetMode="External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ot_produc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rning-with-kernels.org/" TargetMode="External"/><Relationship Id="rId3" Type="http://schemas.openxmlformats.org/officeDocument/2006/relationships/hyperlink" Target="http://cerium.raunvis.hi.is/~tpr/courseware/svm/kraekjur.html" TargetMode="External"/><Relationship Id="rId7" Type="http://schemas.openxmlformats.org/officeDocument/2006/relationships/hyperlink" Target="http://www.svms.org/survey/Camp00.pdf" TargetMode="External"/><Relationship Id="rId2" Type="http://schemas.openxmlformats.org/officeDocument/2006/relationships/hyperlink" Target="http://www.ics.uci.edu/~welling/teaching/KernelsICS273B/Kernels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upport-vector.net/icml-tutorial.pdf" TargetMode="External"/><Relationship Id="rId11" Type="http://schemas.openxmlformats.org/officeDocument/2006/relationships/hyperlink" Target="http://www.support-vector.net/tutorial.html" TargetMode="External"/><Relationship Id="rId5" Type="http://schemas.openxmlformats.org/officeDocument/2006/relationships/hyperlink" Target="http://www.kyb.tuebingen.mpg.de/bs/people/spider/index.html" TargetMode="External"/><Relationship Id="rId10" Type="http://schemas.openxmlformats.org/officeDocument/2006/relationships/hyperlink" Target="http://kernel-machines.org/publications.html" TargetMode="External"/><Relationship Id="rId4" Type="http://schemas.openxmlformats.org/officeDocument/2006/relationships/hyperlink" Target="http://www.csie.ntu.edu.tw/~cjlin/libsvm/" TargetMode="External"/><Relationship Id="rId9" Type="http://schemas.openxmlformats.org/officeDocument/2006/relationships/hyperlink" Target="http://www.kernel-machines.org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 sz="2800" dirty="0"/>
              <a:t>COSC 3337: Other Classification 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Nearest Neighbor Classifiers (brief)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Support Vector Machines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/>
              <a:t>Introduction to Neural Networks</a:t>
            </a:r>
            <a:endParaRPr lang="en-US" altLang="en-US" dirty="0">
              <a:solidFill>
                <a:srgbClr val="FF0000"/>
              </a:solidFill>
            </a:endParaRP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chemeClr val="accent5">
                    <a:lumMod val="90000"/>
                  </a:schemeClr>
                </a:solidFill>
              </a:rPr>
              <a:t>Ensemble Methods and </a:t>
            </a:r>
            <a:r>
              <a:rPr lang="en-US" altLang="en-US" dirty="0" err="1">
                <a:solidFill>
                  <a:schemeClr val="accent5">
                    <a:lumMod val="90000"/>
                  </a:schemeClr>
                </a:solidFill>
              </a:rPr>
              <a:t>Adaboost</a:t>
            </a:r>
            <a:r>
              <a:rPr lang="en-US" altLang="en-US" dirty="0">
                <a:solidFill>
                  <a:schemeClr val="accent5">
                    <a:lumMod val="90000"/>
                  </a:schemeClr>
                </a:solidFill>
              </a:rPr>
              <a:t> (not covered in 2023!)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/>
              <a:t>A little Later: Some Exposure to Deep Learning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Compute distance between two points:</a:t>
            </a:r>
          </a:p>
          <a:p>
            <a:pPr lvl="1"/>
            <a:r>
              <a:rPr lang="en-US" altLang="en-US"/>
              <a:t>Euclidean distance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r>
              <a:rPr lang="en-US" altLang="en-US"/>
              <a:t>Determine the class from nearest neighbor list</a:t>
            </a:r>
          </a:p>
          <a:p>
            <a:pPr lvl="1"/>
            <a:r>
              <a:rPr lang="en-US" altLang="en-US"/>
              <a:t>take the majority vote of class labels among the k-nearest neighbors</a:t>
            </a:r>
          </a:p>
          <a:p>
            <a:pPr lvl="1"/>
            <a:r>
              <a:rPr lang="en-US" altLang="en-US"/>
              <a:t>Weigh the vote according to distance</a:t>
            </a:r>
          </a:p>
          <a:p>
            <a:pPr lvl="2"/>
            <a:r>
              <a:rPr lang="en-US" altLang="en-US"/>
              <a:t> weight factor, w = 1/d</a:t>
            </a:r>
            <a:r>
              <a:rPr lang="en-US" altLang="en-US" baseline="30000"/>
              <a:t>2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905000" y="2438400"/>
          <a:ext cx="4876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457200" progId="Equation.3">
                  <p:embed/>
                </p:oleObj>
              </mc:Choice>
              <mc:Fallback>
                <p:oleObj name="Equation" r:id="rId2" imgW="2705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48768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Choosing the value of k:</a:t>
            </a:r>
          </a:p>
          <a:p>
            <a:pPr lvl="1"/>
            <a:r>
              <a:rPr lang="en-US" altLang="en-US" sz="2400"/>
              <a:t>If k is too small, sensitive to noise points</a:t>
            </a:r>
          </a:p>
          <a:p>
            <a:pPr lvl="1"/>
            <a:r>
              <a:rPr lang="en-US" altLang="en-US" sz="2400"/>
              <a:t>If k is too large, neighborhood may include points from other classes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582512" imgH="5298053" progId="Visio.Drawing.6">
                  <p:embed/>
                </p:oleObj>
              </mc:Choice>
              <mc:Fallback>
                <p:oleObj name="Visio" r:id="rId2" imgW="6582512" imgH="529805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8163"/>
                        <a:ext cx="3738563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5943600"/>
          </a:xfrm>
        </p:spPr>
        <p:txBody>
          <a:bodyPr/>
          <a:lstStyle/>
          <a:p>
            <a:r>
              <a:rPr lang="en-US" altLang="en-US" dirty="0"/>
              <a:t>Scaling issues (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sz="1200" dirty="0">
                <a:latin typeface="Lucida Handwriting" panose="03010101010101010101" pitchFamily="66" charset="0"/>
                <a:sym typeface="Wingdings" panose="05000000000000000000" pitchFamily="2" charset="2"/>
              </a:rPr>
              <a:t>we already introduced z-scores to deal with scaling issues</a:t>
            </a:r>
            <a:r>
              <a:rPr lang="en-US" altLang="en-US" dirty="0">
                <a:sym typeface="Wingdings" panose="05000000000000000000" pitchFamily="2" charset="2"/>
              </a:rPr>
              <a:t>)</a:t>
            </a:r>
            <a:endParaRPr lang="en-US" altLang="en-US" dirty="0"/>
          </a:p>
          <a:p>
            <a:pPr lvl="1"/>
            <a:r>
              <a:rPr lang="en-US" altLang="en-US" dirty="0"/>
              <a:t>Attributes may have to be scaled to prevent distance measures from being dominated by one of the attributes</a:t>
            </a:r>
          </a:p>
          <a:p>
            <a:pPr lvl="1"/>
            <a:r>
              <a:rPr lang="en-US" altLang="en-US" dirty="0"/>
              <a:t>Example:</a:t>
            </a:r>
          </a:p>
          <a:p>
            <a:pPr lvl="2"/>
            <a:r>
              <a:rPr lang="en-US" altLang="en-US" dirty="0"/>
              <a:t> height of a person may vary from 1.5m to 1.8m</a:t>
            </a:r>
          </a:p>
          <a:p>
            <a:pPr lvl="2"/>
            <a:r>
              <a:rPr lang="en-US" altLang="en-US" dirty="0"/>
              <a:t> weight of a person may vary from 90lb to 300lb</a:t>
            </a:r>
          </a:p>
          <a:p>
            <a:pPr lvl="2"/>
            <a:r>
              <a:rPr lang="en-US" altLang="en-US" dirty="0"/>
              <a:t> income of a person may vary from $10K to $1M</a:t>
            </a:r>
          </a:p>
          <a:p>
            <a:pPr lvl="2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 sz="2800" dirty="0"/>
              <a:t>How can we get a good distance function?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/>
              <a:t>Distance Metric Learning</a:t>
            </a:r>
          </a:p>
          <a:p>
            <a:pPr marL="1968500" lvl="3" indent="-711200"/>
            <a:r>
              <a:rPr lang="en-US" altLang="en-US" sz="2800" dirty="0"/>
              <a:t>Based on training sets of pairs of instances with the distance</a:t>
            </a:r>
          </a:p>
          <a:p>
            <a:pPr marL="1968500" lvl="3" indent="-711200"/>
            <a:r>
              <a:rPr lang="en-US" altLang="en-US" sz="2800" dirty="0"/>
              <a:t>Based on approach that seeks of an “optimal” distance metric that maximizes the purity of a  clustering result / the accuracy of a KNN-classifier (e.g. use the approach we employed for project2)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Design it manually and enhance it based on the feedback of a domain expert.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400" i="1" dirty="0">
                <a:solidFill>
                  <a:srgbClr val="FF0000"/>
                </a:solidFill>
              </a:rPr>
              <a:t>More about to design distance functions in early November!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83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Nearest Neighbor Classifiers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k-NN classifiers are lazy learners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Unlike eager learners such as decision tree induction and rule-based systems, it does not build models explicitly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Classifying unknown records is relatively expensive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k-NN classifiers rely on a distance function; the quality of the distance function is critical for the performance of a K-NN classifier.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k-NN classifiers obtain high accuracies and are quite popular in some fields, such as text data mining and in information retrieval, in general.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 sz="2800" dirty="0"/>
              <a:t>COSC 3337: Other Classification 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Nearest Neighbor Classifiers (brief)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Support Vector Machines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/>
              <a:t>Introduction to Neural Networks</a:t>
            </a:r>
            <a:endParaRPr lang="en-US" altLang="en-US" dirty="0">
              <a:solidFill>
                <a:srgbClr val="FF0000"/>
              </a:solidFill>
            </a:endParaRP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chemeClr val="accent5">
                    <a:lumMod val="90000"/>
                  </a:schemeClr>
                </a:solidFill>
              </a:rPr>
              <a:t>Ensemble Methods and </a:t>
            </a:r>
            <a:r>
              <a:rPr lang="en-US" altLang="en-US" dirty="0" err="1">
                <a:solidFill>
                  <a:schemeClr val="accent5">
                    <a:lumMod val="90000"/>
                  </a:schemeClr>
                </a:solidFill>
              </a:rPr>
              <a:t>Adaboost</a:t>
            </a:r>
            <a:r>
              <a:rPr lang="en-US" altLang="en-US" dirty="0">
                <a:solidFill>
                  <a:schemeClr val="accent5">
                    <a:lumMod val="90000"/>
                  </a:schemeClr>
                </a:solidFill>
              </a:rPr>
              <a:t> (not covered in 2023!)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/>
              <a:t>A little Later: Some Exposure to Deep Learning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305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/>
              <a:t>2. Support Vector Machines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60960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One Possible Solution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066800"/>
          <a:ext cx="4876800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066800"/>
                        <a:ext cx="4876800" cy="528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Another possible solution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914400"/>
          <a:ext cx="4876800" cy="52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14400"/>
                        <a:ext cx="4876800" cy="527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60960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Other possible solutions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066800"/>
          <a:ext cx="4876800" cy="52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066800"/>
                        <a:ext cx="4876800" cy="527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7493" name="Line 5"/>
          <p:cNvSpPr>
            <a:spLocks noChangeShapeType="1"/>
          </p:cNvSpPr>
          <p:nvPr/>
        </p:nvSpPr>
        <p:spPr bwMode="auto">
          <a:xfrm>
            <a:off x="2667000" y="28194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4" name="Line 6"/>
          <p:cNvSpPr>
            <a:spLocks noChangeShapeType="1"/>
          </p:cNvSpPr>
          <p:nvPr/>
        </p:nvSpPr>
        <p:spPr bwMode="auto">
          <a:xfrm>
            <a:off x="2667000" y="25908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5" name="Line 7"/>
          <p:cNvSpPr>
            <a:spLocks noChangeShapeType="1"/>
          </p:cNvSpPr>
          <p:nvPr/>
        </p:nvSpPr>
        <p:spPr bwMode="auto">
          <a:xfrm>
            <a:off x="2667000" y="2209800"/>
            <a:ext cx="4191000" cy="2209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6" name="Line 8"/>
          <p:cNvSpPr>
            <a:spLocks noChangeShapeType="1"/>
          </p:cNvSpPr>
          <p:nvPr/>
        </p:nvSpPr>
        <p:spPr bwMode="auto">
          <a:xfrm>
            <a:off x="2667000" y="2667000"/>
            <a:ext cx="4191000" cy="1905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7" name="Line 9"/>
          <p:cNvSpPr>
            <a:spLocks noChangeShapeType="1"/>
          </p:cNvSpPr>
          <p:nvPr/>
        </p:nvSpPr>
        <p:spPr bwMode="auto">
          <a:xfrm>
            <a:off x="2667000" y="2438400"/>
            <a:ext cx="4191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3" grpId="0" animBg="1"/>
      <p:bldP spid="1087494" grpId="0" animBg="1"/>
      <p:bldP spid="1087495" grpId="0" animBg="1"/>
      <p:bldP spid="1087496" grpId="0" animBg="1"/>
      <p:bldP spid="10874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638800"/>
            <a:ext cx="8534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Which one is better? B1 or B2?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How do you define better?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505200" y="1066800"/>
          <a:ext cx="48768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066800"/>
                        <a:ext cx="4876800" cy="480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Classification and Decision Boundaries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Classification can be viewed as “</a:t>
            </a:r>
            <a:r>
              <a:rPr lang="en-US" altLang="en-US" i="1"/>
              <a:t>learning good decision boundaries</a:t>
            </a:r>
            <a:r>
              <a:rPr lang="en-US" altLang="en-US"/>
              <a:t>” that separate the examples belonging to different classes in a data set.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4800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3093" name="Arc 5"/>
          <p:cNvSpPr>
            <a:spLocks/>
          </p:cNvSpPr>
          <p:nvPr/>
        </p:nvSpPr>
        <p:spPr bwMode="auto">
          <a:xfrm rot="-8313467">
            <a:off x="3743325" y="3709988"/>
            <a:ext cx="3090863" cy="1900237"/>
          </a:xfrm>
          <a:custGeom>
            <a:avLst/>
            <a:gdLst>
              <a:gd name="T0" fmla="*/ 45457438 w 21600"/>
              <a:gd name="T1" fmla="*/ 0 h 42961"/>
              <a:gd name="T2" fmla="*/ 47423140 w 21600"/>
              <a:gd name="T3" fmla="*/ 84050657 h 42961"/>
              <a:gd name="T4" fmla="*/ 0 w 21600"/>
              <a:gd name="T5" fmla="*/ 42036099 h 42961"/>
              <a:gd name="T6" fmla="*/ 0 60000 65536"/>
              <a:gd name="T7" fmla="*/ 0 60000 65536"/>
              <a:gd name="T8" fmla="*/ 0 60000 65536"/>
              <a:gd name="T9" fmla="*/ 0 w 21600"/>
              <a:gd name="T10" fmla="*/ 0 h 42961"/>
              <a:gd name="T11" fmla="*/ 21600 w 21600"/>
              <a:gd name="T12" fmla="*/ 42961 h 42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61" fill="none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2518"/>
                  <a:pt x="13285" y="41778"/>
                  <a:pt x="2316" y="42961"/>
                </a:cubicBezTo>
              </a:path>
              <a:path w="21600" h="42961" stroke="0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2518"/>
                  <a:pt x="13285" y="41778"/>
                  <a:pt x="2316" y="42961"/>
                </a:cubicBezTo>
                <a:lnTo>
                  <a:pt x="0" y="21486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5486400" y="2590800"/>
            <a:ext cx="1600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553200" y="2362200"/>
            <a:ext cx="177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</a:rPr>
              <a:t>Decision boundary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0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61722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Find hyperplane </a:t>
            </a:r>
            <a:r>
              <a:rPr lang="en-US" altLang="en-US" sz="2000">
                <a:solidFill>
                  <a:srgbClr val="FF0000"/>
                </a:solidFill>
              </a:rPr>
              <a:t>maximizes</a:t>
            </a:r>
            <a:r>
              <a:rPr lang="en-US" altLang="en-US" sz="2000"/>
              <a:t> the margin =&gt; B1 is better than B2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0" y="1295400"/>
          <a:ext cx="48768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95400"/>
                        <a:ext cx="4876800" cy="480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09800" y="1143000"/>
          <a:ext cx="48768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4876800" cy="480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4"/>
          <p:cNvSpPr>
            <a:spLocks noChangeShapeType="1"/>
          </p:cNvSpPr>
          <p:nvPr/>
        </p:nvSpPr>
        <p:spPr bwMode="auto">
          <a:xfrm flipH="1">
            <a:off x="1828800" y="19050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6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04800" y="2590800"/>
          <a:ext cx="14351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177480" progId="Equation.3">
                  <p:embed/>
                </p:oleObj>
              </mc:Choice>
              <mc:Fallback>
                <p:oleObj name="Equation" r:id="rId4" imgW="7999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14351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Line 6"/>
          <p:cNvSpPr>
            <a:spLocks noChangeShapeType="1"/>
          </p:cNvSpPr>
          <p:nvPr/>
        </p:nvSpPr>
        <p:spPr bwMode="auto">
          <a:xfrm flipH="1">
            <a:off x="1828800" y="2438400"/>
            <a:ext cx="1295400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236538" y="3186113"/>
          <a:ext cx="15716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177480" progId="Equation.3">
                  <p:embed/>
                </p:oleObj>
              </mc:Choice>
              <mc:Fallback>
                <p:oleObj name="Equation" r:id="rId6" imgW="8762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186113"/>
                        <a:ext cx="15716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Line 8"/>
          <p:cNvSpPr>
            <a:spLocks noChangeShapeType="1"/>
          </p:cNvSpPr>
          <p:nvPr/>
        </p:nvSpPr>
        <p:spPr bwMode="auto">
          <a:xfrm flipV="1">
            <a:off x="6096000" y="3429000"/>
            <a:ext cx="1447800" cy="928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7267575" y="3048000"/>
          <a:ext cx="15716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6240" imgH="177480" progId="Equation.3">
                  <p:embed/>
                </p:oleObj>
              </mc:Choice>
              <mc:Fallback>
                <p:oleObj name="Equation" r:id="rId8" imgW="8762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3048000"/>
                        <a:ext cx="15716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0"/>
          <p:cNvGraphicFramePr>
            <a:graphicFrameLocks noChangeAspect="1"/>
          </p:cNvGraphicFramePr>
          <p:nvPr/>
        </p:nvGraphicFramePr>
        <p:xfrm>
          <a:off x="228600" y="5638800"/>
          <a:ext cx="38576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41400" imgH="457200" progId="Equation.3">
                  <p:embed/>
                </p:oleObj>
              </mc:Choice>
              <mc:Fallback>
                <p:oleObj name="Equation" r:id="rId10" imgW="18414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38576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1"/>
          <p:cNvGraphicFramePr>
            <a:graphicFrameLocks noChangeAspect="1"/>
          </p:cNvGraphicFramePr>
          <p:nvPr/>
        </p:nvGraphicFramePr>
        <p:xfrm>
          <a:off x="7050088" y="5575300"/>
          <a:ext cx="17986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02960" imgH="419040" progId="Equation.3">
                  <p:embed/>
                </p:oleObj>
              </mc:Choice>
              <mc:Fallback>
                <p:oleObj name="Equation" r:id="rId12" imgW="100296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5575300"/>
                        <a:ext cx="17986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162800" y="1447800"/>
            <a:ext cx="1600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Examples are;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(x1,..,xn,y) with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y</a:t>
            </a:r>
            <a:r>
              <a:rPr lang="en-US" altLang="en-US">
                <a:sym typeface="Symbol" pitchFamily="18" charset="2"/>
              </a:rPr>
              <a:t>{-1.1}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Linear SVM</a:t>
            </a: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939800"/>
            <a:ext cx="8318500" cy="5943600"/>
          </a:xfrm>
        </p:spPr>
        <p:txBody>
          <a:bodyPr/>
          <a:lstStyle/>
          <a:p>
            <a:r>
              <a:rPr lang="en-US" altLang="en-US" dirty="0"/>
              <a:t>Objective is to maximize: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Which is equivalent to minimizing:</a:t>
            </a:r>
          </a:p>
          <a:p>
            <a:pPr lvl="1"/>
            <a:r>
              <a:rPr lang="en-US" altLang="en-US" dirty="0"/>
              <a:t>Subject to the following constraints: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>
              <a:buFont typeface="Arial" charset="0"/>
              <a:buNone/>
            </a:pPr>
            <a:r>
              <a:rPr lang="en-US" altLang="en-US" dirty="0"/>
              <a:t>   or</a:t>
            </a:r>
          </a:p>
          <a:p>
            <a:pPr lvl="1">
              <a:buFont typeface="Arial" charset="0"/>
              <a:buNone/>
            </a:pPr>
            <a:endParaRPr lang="en-US" altLang="en-US" dirty="0"/>
          </a:p>
          <a:p>
            <a:pPr lvl="2">
              <a:buNone/>
            </a:pPr>
            <a:r>
              <a:rPr lang="en-US" altLang="en-US" sz="2000" dirty="0"/>
              <a:t>This is a constrained convex quadratic optimization problem that can be solved in </a:t>
            </a:r>
            <a:r>
              <a:rPr lang="en-US" altLang="en-US" sz="2000" dirty="0" err="1"/>
              <a:t>polynominal</a:t>
            </a:r>
            <a:r>
              <a:rPr lang="en-US" altLang="en-US" sz="2000" dirty="0"/>
              <a:t> time</a:t>
            </a:r>
          </a:p>
          <a:p>
            <a:pPr lvl="3"/>
            <a:r>
              <a:rPr lang="en-US" altLang="en-US" sz="1800" dirty="0"/>
              <a:t>Numerical approaches to solve it (e.g., quadratic programming) exist</a:t>
            </a:r>
          </a:p>
          <a:p>
            <a:pPr lvl="3"/>
            <a:r>
              <a:rPr lang="en-US" altLang="en-US" sz="1800" dirty="0"/>
              <a:t>The function to be optimized has only a single minimum </a:t>
            </a:r>
            <a:r>
              <a:rPr lang="en-US" altLang="en-US" sz="1800" dirty="0">
                <a:sym typeface="Wingdings" pitchFamily="2" charset="2"/>
              </a:rPr>
              <a:t>no local minimum problem</a:t>
            </a:r>
            <a:endParaRPr lang="en-US" altLang="en-US" sz="1800" dirty="0"/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876800" y="990600"/>
          <a:ext cx="21415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800" imgH="419100" progId="Equation.3">
                  <p:embed/>
                </p:oleObj>
              </mc:Choice>
              <mc:Fallback>
                <p:oleObj name="Equation" r:id="rId2" imgW="939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90600"/>
                        <a:ext cx="21415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1981200" y="3276600"/>
          <a:ext cx="4267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482600" progId="Equation.3">
                  <p:embed/>
                </p:oleObj>
              </mc:Choice>
              <mc:Fallback>
                <p:oleObj name="Equation" r:id="rId4" imgW="1790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4267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6858000" y="1939925"/>
          <a:ext cx="19383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531" imgH="418918" progId="Equation.3">
                  <p:embed/>
                </p:oleObj>
              </mc:Choice>
              <mc:Fallback>
                <p:oleObj name="Equation" r:id="rId6" imgW="85053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39925"/>
                        <a:ext cx="19383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81200" y="4527550"/>
          <a:ext cx="43703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30400" imgH="228600" progId="Equation.3">
                  <p:embed/>
                </p:oleObj>
              </mc:Choice>
              <mc:Fallback>
                <p:oleObj name="Equation" r:id="rId8" imgW="193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27550"/>
                        <a:ext cx="43703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85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Linear SVM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876800" y="3581400"/>
          <a:ext cx="403860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051300" imgH="2349500" progId="Visio.Drawing.6">
                  <p:embed/>
                </p:oleObj>
              </mc:Choice>
              <mc:Fallback>
                <p:oleObj name="Visio" r:id="rId2" imgW="4051300" imgH="23495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81400"/>
                        <a:ext cx="4038600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990600"/>
          <a:ext cx="4648200" cy="359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350000" imgH="4673600" progId="Visio.Drawing.6">
                  <p:embed/>
                </p:oleObj>
              </mc:Choice>
              <mc:Fallback>
                <p:oleObj name="Visio" r:id="rId4" imgW="6350000" imgH="46736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85" t="4062" r="5971"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648200" cy="359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Oval 11"/>
          <p:cNvSpPr>
            <a:spLocks noChangeArrowheads="1"/>
          </p:cNvSpPr>
          <p:nvPr/>
        </p:nvSpPr>
        <p:spPr bwMode="auto">
          <a:xfrm>
            <a:off x="7924800" y="3886200"/>
            <a:ext cx="1066800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365" name="Line 12"/>
          <p:cNvSpPr>
            <a:spLocks noChangeShapeType="1"/>
          </p:cNvSpPr>
          <p:nvPr/>
        </p:nvSpPr>
        <p:spPr bwMode="auto">
          <a:xfrm flipH="1" flipV="1">
            <a:off x="7924800" y="2667000"/>
            <a:ext cx="304800" cy="1219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6324600" y="2286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Support vectors</a:t>
            </a:r>
          </a:p>
        </p:txBody>
      </p:sp>
    </p:spTree>
    <p:extLst>
      <p:ext uri="{BB962C8B-B14F-4D97-AF65-F5344CB8AC3E}">
        <p14:creationId xmlns:p14="http://schemas.microsoft.com/office/powerpoint/2010/main" val="1802777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problem is not linearly separable?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0" y="1752600"/>
          <a:ext cx="4724400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32040" imgH="7017225" progId="Visio.Drawing.6">
                  <p:embed/>
                </p:oleObj>
              </mc:Choice>
              <mc:Fallback>
                <p:oleObj name="Visio" r:id="rId2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4724400" cy="489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0800" y="2667000"/>
            <a:ext cx="4038600" cy="3124200"/>
            <a:chOff x="1584" y="1632"/>
            <a:chExt cx="2544" cy="1968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altLang="en-US" sz="2800"/>
              <a:t>Linear SVM for Non-linearly Separable Problems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18500" cy="5867400"/>
          </a:xfrm>
        </p:spPr>
        <p:txBody>
          <a:bodyPr/>
          <a:lstStyle/>
          <a:p>
            <a:r>
              <a:rPr lang="en-US" altLang="en-US"/>
              <a:t>What if the problem is not linearly separable?</a:t>
            </a:r>
          </a:p>
          <a:p>
            <a:pPr lvl="1"/>
            <a:r>
              <a:rPr lang="en-US" altLang="en-US"/>
              <a:t>Introduce slack variables</a:t>
            </a:r>
          </a:p>
          <a:p>
            <a:pPr lvl="2"/>
            <a:r>
              <a:rPr lang="en-US" altLang="en-US"/>
              <a:t> Need to minimize: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  <a:p>
            <a:pPr lvl="2">
              <a:buFont typeface="Wingdings" pitchFamily="2" charset="2"/>
              <a:buNone/>
            </a:pPr>
            <a:endParaRPr lang="en-US" altLang="en-US"/>
          </a:p>
          <a:p>
            <a:pPr lvl="2">
              <a:buFont typeface="Wingdings" pitchFamily="2" charset="2"/>
              <a:buNone/>
            </a:pPr>
            <a:endParaRPr lang="en-US" altLang="en-US"/>
          </a:p>
          <a:p>
            <a:pPr lvl="2"/>
            <a:r>
              <a:rPr lang="en-US" altLang="en-US"/>
              <a:t> Subject to (i=1,..,N): 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  <a:p>
            <a:pPr lvl="2"/>
            <a:endParaRPr lang="en-US" altLang="en-US"/>
          </a:p>
          <a:p>
            <a:pPr lvl="2"/>
            <a:r>
              <a:rPr lang="en-US" altLang="en-US"/>
              <a:t> C is chosen using a validation set trying to keep the margins wide while keeping the training error low.</a:t>
            </a:r>
          </a:p>
          <a:p>
            <a:pPr lvl="2"/>
            <a:endParaRPr lang="en-US" altLang="en-US"/>
          </a:p>
          <a:p>
            <a:pPr lvl="2">
              <a:buFont typeface="Wingdings" pitchFamily="2" charset="2"/>
              <a:buNone/>
            </a:pPr>
            <a:endParaRPr lang="en-US" altLang="en-US"/>
          </a:p>
          <a:p>
            <a:pPr lvl="2"/>
            <a:endParaRPr lang="en-US" altLang="en-US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362200" y="4419600"/>
          <a:ext cx="45608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482400" progId="Equation.3">
                  <p:embed/>
                </p:oleObj>
              </mc:Choice>
              <mc:Fallback>
                <p:oleObj name="Equation" r:id="rId2" imgW="17776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45608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4648200" y="2133600"/>
          <a:ext cx="35877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57200" progId="Equation.3">
                  <p:embed/>
                </p:oleObj>
              </mc:Choice>
              <mc:Fallback>
                <p:oleObj name="Equation" r:id="rId4" imgW="1574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35877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842125" y="3516313"/>
            <a:ext cx="2095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Measures testing error</a:t>
            </a:r>
            <a:endParaRPr lang="de-DE" altLang="en-US">
              <a:solidFill>
                <a:srgbClr val="FF0000"/>
              </a:solidFill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4479925" y="3440113"/>
            <a:ext cx="2046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Inverse size of margin</a:t>
            </a:r>
          </a:p>
          <a:p>
            <a:r>
              <a:rPr lang="en-US" altLang="en-US">
                <a:solidFill>
                  <a:srgbClr val="FF0000"/>
                </a:solidFill>
              </a:rPr>
              <a:t>between hyperplanes</a:t>
            </a:r>
            <a:endParaRPr lang="de-DE" altLang="en-US">
              <a:solidFill>
                <a:srgbClr val="FF0000"/>
              </a:solidFill>
            </a:endParaRP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5334000" y="26670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7620000" y="2971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6553200" y="1600200"/>
            <a:ext cx="1054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Parameter</a:t>
            </a:r>
            <a:endParaRPr lang="de-DE" altLang="en-US">
              <a:solidFill>
                <a:srgbClr val="FF0000"/>
              </a:solidFill>
            </a:endParaRPr>
          </a:p>
        </p:txBody>
      </p:sp>
      <p:sp>
        <p:nvSpPr>
          <p:cNvPr id="14347" name="Line 14"/>
          <p:cNvSpPr>
            <a:spLocks noChangeShapeType="1"/>
          </p:cNvSpPr>
          <p:nvPr/>
        </p:nvSpPr>
        <p:spPr bwMode="auto">
          <a:xfrm flipH="1">
            <a:off x="6934200" y="1828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6918325" y="3973513"/>
            <a:ext cx="1366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Slack variable</a:t>
            </a:r>
            <a:endParaRPr lang="de-DE" altLang="en-US">
              <a:solidFill>
                <a:srgbClr val="FF0000"/>
              </a:solidFill>
            </a:endParaRPr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 flipV="1">
            <a:off x="6705600" y="4191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7010400" y="18288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51" name="Straight Connector 15"/>
          <p:cNvCxnSpPr>
            <a:cxnSpLocks noChangeShapeType="1"/>
          </p:cNvCxnSpPr>
          <p:nvPr/>
        </p:nvCxnSpPr>
        <p:spPr bwMode="auto">
          <a:xfrm rot="16200000" flipH="1">
            <a:off x="6781800" y="4724400"/>
            <a:ext cx="38100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2" name="TextBox 16"/>
          <p:cNvSpPr txBox="1">
            <a:spLocks noChangeArrowheads="1"/>
          </p:cNvSpPr>
          <p:nvPr/>
        </p:nvSpPr>
        <p:spPr bwMode="auto">
          <a:xfrm>
            <a:off x="6684963" y="5181600"/>
            <a:ext cx="245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allows constraint violation</a:t>
            </a:r>
          </a:p>
          <a:p>
            <a:r>
              <a:rPr lang="en-US" altLang="en-US">
                <a:solidFill>
                  <a:srgbClr val="FF0000"/>
                </a:solidFill>
              </a:rPr>
              <a:t>to a certain degree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decision boundary is not linear?</a:t>
            </a:r>
          </a:p>
        </p:txBody>
      </p:sp>
      <p:pic>
        <p:nvPicPr>
          <p:cNvPr id="20483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3" r="6154"/>
          <a:stretch>
            <a:fillRect/>
          </a:stretch>
        </p:blipFill>
        <p:spPr>
          <a:xfrm>
            <a:off x="2133600" y="1828800"/>
            <a:ext cx="4648200" cy="3562350"/>
          </a:xfrm>
          <a:noFill/>
        </p:spPr>
      </p:pic>
      <p:pic>
        <p:nvPicPr>
          <p:cNvPr id="20484" name="Picture 1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5397500"/>
            <a:ext cx="5676900" cy="1003300"/>
          </a:xfrm>
          <a:noFill/>
        </p:spPr>
      </p:pic>
    </p:spTree>
    <p:extLst>
      <p:ext uri="{BB962C8B-B14F-4D97-AF65-F5344CB8AC3E}">
        <p14:creationId xmlns:p14="http://schemas.microsoft.com/office/powerpoint/2010/main" val="3308156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Trick: Transform data into higher dimensional space</a:t>
            </a:r>
          </a:p>
        </p:txBody>
      </p:sp>
      <p:pic>
        <p:nvPicPr>
          <p:cNvPr id="21507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3402013"/>
            <a:ext cx="4114800" cy="498475"/>
          </a:xfrm>
          <a:noFill/>
        </p:spPr>
      </p:pic>
      <p:pic>
        <p:nvPicPr>
          <p:cNvPr id="21508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/>
          <a:stretch>
            <a:fillRect/>
          </a:stretch>
        </p:blipFill>
        <p:spPr>
          <a:xfrm>
            <a:off x="0" y="2057400"/>
            <a:ext cx="4876800" cy="3886200"/>
          </a:xfrm>
          <a:noFill/>
        </p:spPr>
      </p:pic>
      <p:pic>
        <p:nvPicPr>
          <p:cNvPr id="21509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14600"/>
            <a:ext cx="3429000" cy="627063"/>
          </a:xfrm>
          <a:noFill/>
        </p:spPr>
      </p:pic>
      <p:pic>
        <p:nvPicPr>
          <p:cNvPr id="21510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114800"/>
            <a:ext cx="4343400" cy="523875"/>
          </a:xfrm>
          <a:noFill/>
        </p:spPr>
      </p:pic>
      <p:graphicFrame>
        <p:nvGraphicFramePr>
          <p:cNvPr id="2151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486400" y="5508625"/>
          <a:ext cx="297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254" imgH="203112" progId="Equation.3">
                  <p:embed/>
                </p:oleObj>
              </mc:Choice>
              <mc:Fallback>
                <p:oleObj name="Equation" r:id="rId6" imgW="102825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508625"/>
                        <a:ext cx="297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5029200" y="4953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Decision boundary:</a:t>
            </a:r>
          </a:p>
        </p:txBody>
      </p:sp>
    </p:spTree>
    <p:extLst>
      <p:ext uri="{BB962C8B-B14F-4D97-AF65-F5344CB8AC3E}">
        <p14:creationId xmlns:p14="http://schemas.microsoft.com/office/powerpoint/2010/main" val="1621394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85800"/>
          </a:xfrm>
        </p:spPr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18500" cy="5562600"/>
          </a:xfrm>
        </p:spPr>
        <p:txBody>
          <a:bodyPr/>
          <a:lstStyle/>
          <a:p>
            <a:r>
              <a:rPr lang="en-US" altLang="en-US"/>
              <a:t>What if decision boundary is not linear?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44663"/>
            <a:ext cx="5943600" cy="5113337"/>
          </a:xfrm>
          <a:noFill/>
        </p:spPr>
      </p:pic>
      <p:sp>
        <p:nvSpPr>
          <p:cNvPr id="1094661" name="Arc 5"/>
          <p:cNvSpPr>
            <a:spLocks/>
          </p:cNvSpPr>
          <p:nvPr/>
        </p:nvSpPr>
        <p:spPr bwMode="auto">
          <a:xfrm rot="-8137647">
            <a:off x="3048000" y="3581400"/>
            <a:ext cx="3962400" cy="2176463"/>
          </a:xfrm>
          <a:custGeom>
            <a:avLst/>
            <a:gdLst>
              <a:gd name="T0" fmla="*/ 74707196 w 21600"/>
              <a:gd name="T1" fmla="*/ 0 h 42318"/>
              <a:gd name="T2" fmla="*/ 192152162 w 21600"/>
              <a:gd name="T3" fmla="*/ 111937933 h 42318"/>
              <a:gd name="T4" fmla="*/ 0 w 21600"/>
              <a:gd name="T5" fmla="*/ 56833935 h 42318"/>
              <a:gd name="T6" fmla="*/ 0 60000 65536"/>
              <a:gd name="T7" fmla="*/ 0 60000 65536"/>
              <a:gd name="T8" fmla="*/ 0 60000 65536"/>
              <a:gd name="T9" fmla="*/ 0 w 21600"/>
              <a:gd name="T10" fmla="*/ 0 h 42318"/>
              <a:gd name="T11" fmla="*/ 21600 w 21600"/>
              <a:gd name="T12" fmla="*/ 42318 h 42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318" fill="none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</a:path>
              <a:path w="21600" h="42318" stroke="0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  <a:lnTo>
                  <a:pt x="0" y="21486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12725" y="3135313"/>
            <a:ext cx="1905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Alternative 1:</a:t>
            </a:r>
          </a:p>
          <a:p>
            <a:r>
              <a:rPr lang="en-US" altLang="en-US">
                <a:solidFill>
                  <a:srgbClr val="FF0000"/>
                </a:solidFill>
              </a:rPr>
              <a:t>Use technique that</a:t>
            </a:r>
          </a:p>
          <a:p>
            <a:r>
              <a:rPr lang="en-US" altLang="en-US">
                <a:solidFill>
                  <a:srgbClr val="FF0000"/>
                </a:solidFill>
              </a:rPr>
              <a:t>Employs non-linear</a:t>
            </a:r>
          </a:p>
          <a:p>
            <a:r>
              <a:rPr lang="en-US" altLang="en-US">
                <a:solidFill>
                  <a:srgbClr val="FF0000"/>
                </a:solidFill>
              </a:rPr>
              <a:t>decision boundaries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5638800" y="2286000"/>
            <a:ext cx="2057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162800" y="1981200"/>
            <a:ext cx="180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Non-linear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 sz="2300"/>
              <a:t>Transform data into higher dimensional space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 sz="2300"/>
              <a:t> Find the best hyperplane using the methods introduced earlier</a:t>
            </a:r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771650"/>
            <a:ext cx="6172200" cy="5086350"/>
          </a:xfr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005638" y="2895600"/>
            <a:ext cx="213836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Alternative 2:</a:t>
            </a:r>
          </a:p>
          <a:p>
            <a:r>
              <a:rPr lang="en-US" altLang="en-US">
                <a:solidFill>
                  <a:srgbClr val="FF0000"/>
                </a:solidFill>
              </a:rPr>
              <a:t>Transform into a higher dimensional</a:t>
            </a:r>
          </a:p>
          <a:p>
            <a:r>
              <a:rPr lang="en-US" altLang="en-US">
                <a:solidFill>
                  <a:srgbClr val="FF0000"/>
                </a:solidFill>
              </a:rPr>
              <a:t>attribute space and </a:t>
            </a:r>
          </a:p>
          <a:p>
            <a:r>
              <a:rPr lang="en-US" altLang="en-US">
                <a:solidFill>
                  <a:srgbClr val="FF0000"/>
                </a:solidFill>
              </a:rPr>
              <a:t>find  linear decision boundaries in this space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 flipV="1">
            <a:off x="6477000" y="533400"/>
            <a:ext cx="114300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Instance-Based Classifiers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28600" y="1066800"/>
          <a:ext cx="4572000" cy="530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571640" imgH="5304600" progId="Visio.Drawing.6">
                  <p:embed/>
                </p:oleObj>
              </mc:Choice>
              <mc:Fallback>
                <p:oleObj name="VISIO" r:id="rId2" imgW="4571640" imgH="53046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4572000" cy="530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114800" y="2989263"/>
          <a:ext cx="2209800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782440" imgH="2637360" progId="Visio.Drawing.6">
                  <p:embed/>
                </p:oleObj>
              </mc:Choice>
              <mc:Fallback>
                <p:oleObj name="VISIO" r:id="rId4" imgW="2782440" imgH="26373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89263"/>
                        <a:ext cx="2209800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6096000" y="3352800"/>
          <a:ext cx="3227388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3227400" imgH="2032920" progId="Visio.Drawing.6">
                  <p:embed/>
                </p:oleObj>
              </mc:Choice>
              <mc:Fallback>
                <p:oleObj name="VISIO" r:id="rId6" imgW="3227400" imgH="203292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3227388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334000" y="1371600"/>
            <a:ext cx="35814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Store the training records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Use training records to </a:t>
            </a:r>
            <a:br>
              <a:rPr lang="en-US" altLang="en-US" sz="1800"/>
            </a:br>
            <a:r>
              <a:rPr lang="en-US" altLang="en-US" sz="1800"/>
              <a:t>   predict the class label of </a:t>
            </a:r>
            <a:br>
              <a:rPr lang="en-US" altLang="en-US" sz="1800"/>
            </a:br>
            <a:r>
              <a:rPr lang="en-US" altLang="en-US" sz="1800"/>
              <a:t>   unseen cases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248400"/>
            <a:ext cx="830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Related Topic: </a:t>
            </a:r>
            <a:r>
              <a:rPr lang="en-US" sz="2000"/>
              <a:t>Case-based Reasoning</a:t>
            </a:r>
            <a:r>
              <a:rPr lang="en-US" sz="1100"/>
              <a:t>(</a:t>
            </a:r>
            <a:r>
              <a:rPr lang="en-US" sz="1100">
                <a:hlinkClick r:id="rId8"/>
              </a:rPr>
              <a:t>http://en.wikipedia.org/wiki/Case-based_reasoning</a:t>
            </a:r>
            <a:r>
              <a:rPr lang="en-US" sz="1100"/>
              <a:t> )</a:t>
            </a:r>
            <a:endParaRPr lang="en-US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85800"/>
          </a:xfrm>
        </p:spPr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marL="990600" lvl="1" indent="-533400">
              <a:buFont typeface="Arial" charset="0"/>
              <a:buAutoNum type="arabicPeriod"/>
            </a:pPr>
            <a:r>
              <a:rPr lang="en-US" altLang="en-US"/>
              <a:t>Choose a non-linear kernel function </a:t>
            </a:r>
            <a:r>
              <a:rPr lang="en-US" altLang="en-US">
                <a:latin typeface="Symbol" pitchFamily="18" charset="2"/>
              </a:rPr>
              <a:t>f</a:t>
            </a:r>
            <a:r>
              <a:rPr lang="en-US" altLang="en-US"/>
              <a:t> to transform into a different, usually higher dimensional, attribute space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n-US" altLang="en-US"/>
              <a:t>Minimize                    </a:t>
            </a:r>
          </a:p>
          <a:p>
            <a:pPr marL="990600" lvl="1" indent="-533400">
              <a:buFont typeface="Arial" charset="0"/>
              <a:buNone/>
            </a:pPr>
            <a:endParaRPr lang="en-US" altLang="en-US"/>
          </a:p>
          <a:p>
            <a:pPr marL="533400" indent="-533400"/>
            <a:endParaRPr lang="en-US" altLang="en-US"/>
          </a:p>
          <a:p>
            <a:pPr marL="990600" lvl="1" indent="-533400"/>
            <a:r>
              <a:rPr lang="en-US" altLang="en-US"/>
              <a:t>but subjected to the following N constraints:</a:t>
            </a:r>
          </a:p>
          <a:p>
            <a:pPr marL="990600" lvl="1" indent="-533400"/>
            <a:endParaRPr lang="en-US" altLang="en-US"/>
          </a:p>
          <a:p>
            <a:pPr marL="990600" lvl="1" indent="-533400"/>
            <a:endParaRPr lang="en-US" altLang="en-US"/>
          </a:p>
          <a:p>
            <a:pPr marL="990600" lvl="1" indent="-533400"/>
            <a:endParaRPr lang="en-US" altLang="en-US"/>
          </a:p>
          <a:p>
            <a:pPr marL="1371600" lvl="2" indent="-457200">
              <a:buFont typeface="Wingdings" pitchFamily="2" charset="2"/>
              <a:buNone/>
            </a:pPr>
            <a:endParaRPr lang="en-US" altLang="en-US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2209800" y="4724400"/>
          <a:ext cx="5343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457200" progId="Equation.3">
                  <p:embed/>
                </p:oleObj>
              </mc:Choice>
              <mc:Fallback>
                <p:oleObj name="Equation" r:id="rId2" imgW="2082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724400"/>
                        <a:ext cx="53435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2576513" y="2286000"/>
          <a:ext cx="19685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419040" progId="Equation.3">
                  <p:embed/>
                </p:oleObj>
              </mc:Choice>
              <mc:Fallback>
                <p:oleObj name="Equation" r:id="rId4" imgW="8632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2286000"/>
                        <a:ext cx="19685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4419600" y="2667000"/>
            <a:ext cx="1905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4953000" y="3429000"/>
            <a:ext cx="13716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6248400" y="3200400"/>
            <a:ext cx="2290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Find a good hyperplane</a:t>
            </a:r>
          </a:p>
          <a:p>
            <a:r>
              <a:rPr lang="en-US" altLang="en-US">
                <a:solidFill>
                  <a:srgbClr val="FF0000"/>
                </a:solidFill>
              </a:rPr>
              <a:t>In the transformed space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Issues:</a:t>
            </a:r>
          </a:p>
          <a:p>
            <a:pPr lvl="1"/>
            <a:r>
              <a:rPr lang="en-US" altLang="en-US" dirty="0"/>
              <a:t>What type of mapping function </a:t>
            </a:r>
            <a:r>
              <a:rPr lang="en-US" altLang="en-US" dirty="0">
                <a:sym typeface="Symbol" pitchFamily="18" charset="2"/>
              </a:rPr>
              <a:t> should be used?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How to do the computation in high dimensional space?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 Most computations involve the dot product (x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) (</a:t>
            </a:r>
            <a:r>
              <a:rPr lang="en-US" altLang="en-US" dirty="0" err="1">
                <a:sym typeface="Symbol" pitchFamily="18" charset="2"/>
              </a:rPr>
              <a:t>x</a:t>
            </a:r>
            <a:r>
              <a:rPr lang="en-US" altLang="en-US" baseline="-25000" dirty="0" err="1">
                <a:sym typeface="Symbol" pitchFamily="18" charset="2"/>
              </a:rPr>
              <a:t>j</a:t>
            </a:r>
            <a:r>
              <a:rPr lang="en-US" altLang="en-US" dirty="0">
                <a:sym typeface="Symbol" pitchFamily="18" charset="2"/>
              </a:rPr>
              <a:t>) and nothing else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  <a:hlinkClick r:id="rId2"/>
              </a:rPr>
              <a:t>https://en.wikipedia.org/wiki/Dot_product</a:t>
            </a:r>
            <a:r>
              <a:rPr lang="en-US" altLang="en-US" dirty="0">
                <a:sym typeface="Symbol" pitchFamily="18" charset="2"/>
              </a:rPr>
              <a:t> 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 Curse of dimensionality?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 As we discuss later, the curse of dimensionality can be overcome by finding a function K that operates in the original space with: </a:t>
            </a:r>
            <a:r>
              <a:rPr lang="en-US" altLang="en-US" dirty="0"/>
              <a:t>K(</a:t>
            </a:r>
            <a:r>
              <a:rPr lang="en-US" altLang="en-US" dirty="0" err="1"/>
              <a:t>u,v</a:t>
            </a:r>
            <a:r>
              <a:rPr lang="en-US" altLang="en-US" dirty="0"/>
              <a:t>)=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(u)</a:t>
            </a: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(v)</a:t>
            </a:r>
            <a:endParaRPr lang="en-US" altLang="en-US" dirty="0">
              <a:sym typeface="Symbol" pitchFamily="18" charset="2"/>
            </a:endParaRPr>
          </a:p>
          <a:p>
            <a:pPr lvl="2">
              <a:buNone/>
            </a:pPr>
            <a:endParaRPr lang="en-US" alt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7812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Kernel Trick:</a:t>
            </a:r>
          </a:p>
          <a:p>
            <a:pPr lvl="1">
              <a:spcAft>
                <a:spcPts val="1000"/>
              </a:spcAft>
            </a:pPr>
            <a:r>
              <a:rPr lang="en-US" altLang="en-US">
                <a:sym typeface="Symbol" pitchFamily="18" charset="2"/>
              </a:rPr>
              <a:t>(x</a:t>
            </a:r>
            <a:r>
              <a:rPr lang="en-US" altLang="en-US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) (x</a:t>
            </a:r>
            <a:r>
              <a:rPr lang="en-US" altLang="en-US" baseline="-25000">
                <a:sym typeface="Symbol" pitchFamily="18" charset="2"/>
              </a:rPr>
              <a:t>j</a:t>
            </a:r>
            <a:r>
              <a:rPr lang="en-US" altLang="en-US">
                <a:sym typeface="Symbol" pitchFamily="18" charset="2"/>
              </a:rPr>
              <a:t>) = </a:t>
            </a:r>
            <a:r>
              <a:rPr lang="en-US" altLang="en-US"/>
              <a:t>K(</a:t>
            </a:r>
            <a:r>
              <a:rPr lang="en-US" altLang="en-US">
                <a:sym typeface="Symbol" pitchFamily="18" charset="2"/>
              </a:rPr>
              <a:t>x</a:t>
            </a:r>
            <a:r>
              <a:rPr lang="en-US" altLang="en-US" baseline="-25000">
                <a:sym typeface="Symbol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itchFamily="18" charset="2"/>
              </a:rPr>
              <a:t>x</a:t>
            </a:r>
            <a:r>
              <a:rPr lang="en-US" altLang="en-US" baseline="-25000">
                <a:sym typeface="Symbol" pitchFamily="18" charset="2"/>
              </a:rPr>
              <a:t>j</a:t>
            </a:r>
            <a:r>
              <a:rPr lang="en-US" altLang="en-US"/>
              <a:t>) </a:t>
            </a:r>
            <a:endParaRPr lang="en-US" altLang="en-US">
              <a:sym typeface="Symbol" pitchFamily="18" charset="2"/>
            </a:endParaRPr>
          </a:p>
          <a:p>
            <a:pPr lvl="1">
              <a:spcAft>
                <a:spcPts val="1000"/>
              </a:spcAft>
            </a:pPr>
            <a:r>
              <a:rPr lang="en-US" altLang="en-US"/>
              <a:t>K(</a:t>
            </a:r>
            <a:r>
              <a:rPr lang="en-US" altLang="en-US">
                <a:sym typeface="Symbol" pitchFamily="18" charset="2"/>
              </a:rPr>
              <a:t>x</a:t>
            </a:r>
            <a:r>
              <a:rPr lang="en-US" altLang="en-US" baseline="-25000">
                <a:sym typeface="Symbol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itchFamily="18" charset="2"/>
              </a:rPr>
              <a:t>x</a:t>
            </a:r>
            <a:r>
              <a:rPr lang="en-US" altLang="en-US" baseline="-25000">
                <a:sym typeface="Symbol" pitchFamily="18" charset="2"/>
              </a:rPr>
              <a:t>j</a:t>
            </a:r>
            <a:r>
              <a:rPr lang="en-US" altLang="en-US"/>
              <a:t>) is a kernel function (expressed in terms of the coordinates in the original space)</a:t>
            </a:r>
          </a:p>
          <a:p>
            <a:pPr lvl="2">
              <a:spcAft>
                <a:spcPts val="1000"/>
              </a:spcAft>
            </a:pPr>
            <a:r>
              <a:rPr lang="en-US" altLang="en-US"/>
              <a:t> Examples: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810000"/>
            <a:ext cx="4038600" cy="1657350"/>
          </a:xfrm>
          <a:noFill/>
        </p:spPr>
      </p:pic>
    </p:spTree>
    <p:extLst>
      <p:ext uri="{BB962C8B-B14F-4D97-AF65-F5344CB8AC3E}">
        <p14:creationId xmlns:p14="http://schemas.microsoft.com/office/powerpoint/2010/main" val="2973914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85800"/>
          </a:xfrm>
        </p:spPr>
        <p:txBody>
          <a:bodyPr/>
          <a:lstStyle/>
          <a:p>
            <a:r>
              <a:rPr lang="en-US" altLang="en-US"/>
              <a:t>Example: Polynomial Kernal Function</a:t>
            </a:r>
            <a:endParaRPr lang="de-DE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Polynomial Kernel Function: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(x1,x2)=(x1</a:t>
            </a:r>
            <a:r>
              <a:rPr lang="en-US" altLang="en-US" baseline="30000" dirty="0"/>
              <a:t>2</a:t>
            </a:r>
            <a:r>
              <a:rPr lang="en-US" altLang="en-US" dirty="0"/>
              <a:t>,x2</a:t>
            </a:r>
            <a:r>
              <a:rPr lang="en-US" altLang="en-US" baseline="30000" dirty="0"/>
              <a:t>2</a:t>
            </a:r>
            <a:r>
              <a:rPr lang="en-US" altLang="en-US" dirty="0"/>
              <a:t>,sqrt(2)*x1,sqrt(2)*x2,1)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K(</a:t>
            </a:r>
            <a:r>
              <a:rPr lang="en-US" altLang="en-US" dirty="0" err="1"/>
              <a:t>u,v</a:t>
            </a:r>
            <a:r>
              <a:rPr lang="en-US" altLang="en-US" dirty="0"/>
              <a:t>)=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(u)</a:t>
            </a: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(v)= (</a:t>
            </a:r>
            <a:r>
              <a:rPr lang="en-US" altLang="en-US" dirty="0" err="1"/>
              <a:t>u</a:t>
            </a:r>
            <a:r>
              <a:rPr lang="en-US" altLang="en-US" dirty="0" err="1">
                <a:sym typeface="Symbol" pitchFamily="18" charset="2"/>
              </a:rPr>
              <a:t></a:t>
            </a:r>
            <a:r>
              <a:rPr lang="en-US" altLang="en-US" dirty="0" err="1"/>
              <a:t>v</a:t>
            </a:r>
            <a:r>
              <a:rPr lang="en-US" altLang="en-US" dirty="0"/>
              <a:t> + 1)</a:t>
            </a:r>
            <a:r>
              <a:rPr lang="en-US" altLang="en-US" baseline="30000" dirty="0"/>
              <a:t>2</a:t>
            </a:r>
          </a:p>
          <a:p>
            <a:pPr>
              <a:buFont typeface="Wingdings" pitchFamily="2" charset="2"/>
              <a:buNone/>
            </a:pPr>
            <a:endParaRPr lang="en-US" altLang="en-US" baseline="30000" dirty="0"/>
          </a:p>
          <a:p>
            <a:pPr>
              <a:buFont typeface="Wingdings" pitchFamily="2" charset="2"/>
              <a:buNone/>
            </a:pPr>
            <a:endParaRPr lang="en-US" altLang="en-US" baseline="300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A Support Vector Machine with polynomial kernel function classifies a new example z as follows: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sign((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Symbol" pitchFamily="18" charset="2"/>
              </a:rPr>
              <a:t>l</a:t>
            </a:r>
            <a:r>
              <a:rPr lang="en-US" altLang="en-US" sz="2400" baseline="-25000" dirty="0" err="1"/>
              <a:t>i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i</a:t>
            </a:r>
            <a:r>
              <a:rPr lang="en-US" altLang="en-US" sz="2400" dirty="0">
                <a:latin typeface="Symbol" pitchFamily="18" charset="2"/>
              </a:rPr>
              <a:t>*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sz="2400" dirty="0"/>
              <a:t>(x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)</a:t>
            </a: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sz="2400" dirty="0"/>
              <a:t>(z))+b) </a:t>
            </a:r>
            <a:r>
              <a:rPr lang="en-US" altLang="en-US" sz="2400" dirty="0">
                <a:solidFill>
                  <a:srgbClr val="FF0000"/>
                </a:solidFill>
              </a:rPr>
              <a:t>=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sign((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Symbol" pitchFamily="18" charset="2"/>
              </a:rPr>
              <a:t>l</a:t>
            </a:r>
            <a:r>
              <a:rPr lang="en-US" altLang="en-US" sz="2400" baseline="-25000" dirty="0" err="1"/>
              <a:t>i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/>
              <a:t> </a:t>
            </a:r>
            <a:r>
              <a:rPr lang="en-US" altLang="en-US" sz="2400" dirty="0">
                <a:latin typeface="Symbol" pitchFamily="18" charset="2"/>
              </a:rPr>
              <a:t>*</a:t>
            </a:r>
            <a:r>
              <a:rPr lang="en-US" altLang="en-US" sz="2400" dirty="0"/>
              <a:t>(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i</a:t>
            </a:r>
            <a:r>
              <a:rPr lang="en-US" altLang="en-US" dirty="0" err="1">
                <a:sym typeface="Symbol" pitchFamily="18" charset="2"/>
              </a:rPr>
              <a:t></a:t>
            </a:r>
            <a:r>
              <a:rPr lang="en-US" altLang="en-US" sz="2400" dirty="0" err="1"/>
              <a:t>z</a:t>
            </a:r>
            <a:r>
              <a:rPr lang="en-US" altLang="en-US" sz="2400" dirty="0"/>
              <a:t> +1)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))+b)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Remark: </a:t>
            </a:r>
            <a:r>
              <a:rPr lang="en-US" altLang="en-US" sz="2400" dirty="0">
                <a:latin typeface="Symbol" pitchFamily="18" charset="2"/>
              </a:rPr>
              <a:t>l</a:t>
            </a:r>
            <a:r>
              <a:rPr lang="en-US" altLang="en-US" sz="2400" baseline="-25000" dirty="0"/>
              <a:t>i </a:t>
            </a:r>
            <a:r>
              <a:rPr lang="en-US" altLang="en-US" sz="2400" dirty="0"/>
              <a:t>and b are determined using the methods for linear SVMs that were discussed earlier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de-DE" altLang="en-US" sz="2400" dirty="0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V="1">
            <a:off x="4267200" y="2895600"/>
            <a:ext cx="838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953000" y="2667000"/>
            <a:ext cx="38957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Kernel function trick</a:t>
            </a:r>
            <a:r>
              <a:rPr lang="en-US" altLang="en-US"/>
              <a:t>: </a:t>
            </a:r>
            <a:r>
              <a:rPr lang="en-US" altLang="en-US">
                <a:solidFill>
                  <a:srgbClr val="FF0000"/>
                </a:solidFill>
              </a:rPr>
              <a:t>perform computations</a:t>
            </a:r>
          </a:p>
          <a:p>
            <a:r>
              <a:rPr lang="en-US" altLang="en-US">
                <a:solidFill>
                  <a:srgbClr val="FF0000"/>
                </a:solidFill>
              </a:rPr>
              <a:t>in the original space, although we solve an</a:t>
            </a:r>
          </a:p>
          <a:p>
            <a:r>
              <a:rPr lang="en-US" altLang="en-US">
                <a:solidFill>
                  <a:srgbClr val="FF0000"/>
                </a:solidFill>
              </a:rPr>
              <a:t>optimization problem in the transformed </a:t>
            </a:r>
          </a:p>
          <a:p>
            <a:r>
              <a:rPr lang="en-US" altLang="en-US">
                <a:solidFill>
                  <a:srgbClr val="FF0000"/>
                </a:solidFill>
              </a:rPr>
              <a:t>space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 more efficient!!</a:t>
            </a:r>
            <a:endParaRPr lang="de-DE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Nonlinear SVM</a:t>
            </a:r>
          </a:p>
        </p:txBody>
      </p:sp>
      <p:pic>
        <p:nvPicPr>
          <p:cNvPr id="2560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5638800" cy="4227513"/>
          </a:xfrm>
          <a:noFill/>
        </p:spPr>
      </p:pic>
      <p:sp>
        <p:nvSpPr>
          <p:cNvPr id="25603" name="Text Box 12"/>
          <p:cNvSpPr txBox="1">
            <a:spLocks noChangeArrowheads="1"/>
          </p:cNvSpPr>
          <p:nvPr/>
        </p:nvSpPr>
        <p:spPr bwMode="auto">
          <a:xfrm>
            <a:off x="6248400" y="30480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SVM with polynomial degree 2 kernel</a:t>
            </a:r>
          </a:p>
        </p:txBody>
      </p:sp>
    </p:spTree>
    <p:extLst>
      <p:ext uri="{BB962C8B-B14F-4D97-AF65-F5344CB8AC3E}">
        <p14:creationId xmlns:p14="http://schemas.microsoft.com/office/powerpoint/2010/main" val="2133482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Advantages of using kernel:</a:t>
            </a:r>
          </a:p>
          <a:p>
            <a:pPr lvl="1"/>
            <a:r>
              <a:rPr lang="en-US" altLang="en-US" dirty="0"/>
              <a:t>Don’t have to know the mapping function </a:t>
            </a:r>
            <a:r>
              <a:rPr lang="en-US" altLang="en-US" dirty="0">
                <a:sym typeface="Symbol" pitchFamily="18" charset="2"/>
              </a:rPr>
              <a:t>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Computing dot product (x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) (</a:t>
            </a:r>
            <a:r>
              <a:rPr lang="en-US" altLang="en-US" dirty="0" err="1">
                <a:sym typeface="Symbol" pitchFamily="18" charset="2"/>
              </a:rPr>
              <a:t>x</a:t>
            </a:r>
            <a:r>
              <a:rPr lang="en-US" altLang="en-US" baseline="-25000" dirty="0" err="1">
                <a:sym typeface="Symbol" pitchFamily="18" charset="2"/>
              </a:rPr>
              <a:t>j</a:t>
            </a:r>
            <a:r>
              <a:rPr lang="en-US" altLang="en-US" dirty="0">
                <a:sym typeface="Symbol" pitchFamily="18" charset="2"/>
              </a:rPr>
              <a:t>) in the original space avoids curse of dimensionality</a:t>
            </a:r>
          </a:p>
          <a:p>
            <a:pPr lvl="2"/>
            <a:endParaRPr lang="en-US" altLang="en-US" dirty="0">
              <a:sym typeface="Symbol" pitchFamily="18" charset="2"/>
            </a:endParaRPr>
          </a:p>
          <a:p>
            <a:r>
              <a:rPr lang="en-US" altLang="en-US" dirty="0">
                <a:sym typeface="Symbol" pitchFamily="18" charset="2"/>
              </a:rPr>
              <a:t>Not all functions  can be kernels</a:t>
            </a:r>
          </a:p>
          <a:p>
            <a:pPr lvl="1"/>
            <a:r>
              <a:rPr lang="en-US" altLang="en-US" dirty="0"/>
              <a:t>Finding K(</a:t>
            </a:r>
            <a:r>
              <a:rPr lang="en-US" altLang="en-US" dirty="0" err="1"/>
              <a:t>u,v</a:t>
            </a:r>
            <a:r>
              <a:rPr lang="en-US" altLang="en-US" dirty="0"/>
              <a:t>)=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(u)</a:t>
            </a: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>
                <a:latin typeface="Symbol" pitchFamily="18" charset="2"/>
              </a:rPr>
              <a:t>F</a:t>
            </a:r>
            <a:r>
              <a:rPr lang="en-US" altLang="en-US" dirty="0"/>
              <a:t>(v) is challenging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K(</a:t>
            </a:r>
            <a:r>
              <a:rPr lang="en-US" altLang="en-US" dirty="0" err="1">
                <a:sym typeface="Symbol" pitchFamily="18" charset="2"/>
              </a:rPr>
              <a:t>u,v</a:t>
            </a:r>
            <a:r>
              <a:rPr lang="en-US" altLang="en-US" dirty="0">
                <a:sym typeface="Symbol" pitchFamily="18" charset="2"/>
              </a:rPr>
              <a:t>) might not exist for a particular function </a:t>
            </a:r>
            <a:r>
              <a:rPr lang="en-US" altLang="en-US" dirty="0">
                <a:latin typeface="Symbol" pitchFamily="18" charset="2"/>
              </a:rPr>
              <a:t>F</a:t>
            </a:r>
            <a:endParaRPr lang="en-US" alt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6943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85800"/>
          </a:xfrm>
        </p:spPr>
        <p:txBody>
          <a:bodyPr/>
          <a:lstStyle/>
          <a:p>
            <a:r>
              <a:rPr lang="en-US" altLang="en-US"/>
              <a:t>Summary Support Vector Machines</a:t>
            </a:r>
            <a:endParaRPr lang="de-DE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/>
              <a:t>Support vector machines learn hyperplanes that separate two classes maximizing the </a:t>
            </a:r>
            <a:r>
              <a:rPr lang="en-US" altLang="en-US" sz="2200" i="1" dirty="0"/>
              <a:t>margin between them</a:t>
            </a:r>
            <a:r>
              <a:rPr lang="en-US" altLang="en-US" sz="2200" dirty="0"/>
              <a:t> (</a:t>
            </a:r>
            <a:r>
              <a:rPr lang="en-US" altLang="en-US" sz="2200" i="1" dirty="0"/>
              <a:t>the empty space between the instances of the two classes)</a:t>
            </a:r>
            <a:r>
              <a:rPr lang="en-US" altLang="en-US" sz="22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Support vector machines introduce slack variables, in the case that classes are not linear separable and trying to maximize margins while keeping the training error low.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The most popular versions of SVMs use non-linear kernel functions to map the attribute space into a higher dimensional space to facilitate finding “good” linear decision boundaries in the modified space.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Support vector machines find “margin optimal” hyperplanes by solving a convex quadratic optimization problem. The complexity of this optimization problem is high; however, as computer got faster using SVMs on large datasets is no longer a major challenge.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In general, support vector machines accomplish quite high accuracies, if compared to other techniques.</a:t>
            </a:r>
          </a:p>
          <a:p>
            <a:pPr>
              <a:lnSpc>
                <a:spcPct val="90000"/>
              </a:lnSpc>
            </a:pPr>
            <a:endParaRPr lang="de-DE" altLang="en-US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/>
              <a:t>Useful Support Vector Machine Links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609600" y="973138"/>
            <a:ext cx="8001000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0"/>
              <a:t>Lecture notes are much more helpful to understand the basic ideas:</a:t>
            </a:r>
            <a:r>
              <a:rPr lang="en-US" altLang="en-US" b="0"/>
              <a:t> </a:t>
            </a:r>
            <a:r>
              <a:rPr lang="en-US" altLang="en-US" b="0">
                <a:hlinkClick r:id="rId2"/>
              </a:rPr>
              <a:t>http://www.ics.uci.edu/~welling/teaching/KernelsICS273B/Kernels.html</a:t>
            </a:r>
            <a:r>
              <a:rPr lang="en-US" altLang="en-US" b="0"/>
              <a:t>  </a:t>
            </a:r>
          </a:p>
          <a:p>
            <a:r>
              <a:rPr lang="en-US" altLang="en-US" b="0">
                <a:hlinkClick r:id="rId3"/>
              </a:rPr>
              <a:t>http://cerium.raunvis.hi.is/~tpr/courseware/svm/kraekjur.html</a:t>
            </a:r>
            <a:endParaRPr lang="en-US" altLang="en-US" b="0"/>
          </a:p>
          <a:p>
            <a:r>
              <a:rPr lang="en-US" altLang="en-US" b="0"/>
              <a:t> </a:t>
            </a:r>
          </a:p>
          <a:p>
            <a:r>
              <a:rPr lang="en-US" altLang="en-US" sz="1800" b="0"/>
              <a:t>Some tools are often used in publications</a:t>
            </a:r>
          </a:p>
          <a:p>
            <a:r>
              <a:rPr lang="en-US" altLang="en-US" b="0"/>
              <a:t>                 </a:t>
            </a:r>
            <a:r>
              <a:rPr lang="en-US" altLang="en-US" sz="1800" b="0"/>
              <a:t>livsvm:</a:t>
            </a:r>
            <a:r>
              <a:rPr lang="en-US" altLang="en-US" b="0"/>
              <a:t>     </a:t>
            </a:r>
            <a:r>
              <a:rPr lang="en-US" altLang="en-US" b="0">
                <a:hlinkClick r:id="rId4"/>
              </a:rPr>
              <a:t>http://www.csie.ntu.edu.tw/~cjlin/libsvm/</a:t>
            </a:r>
            <a:endParaRPr lang="en-US" altLang="en-US" b="0"/>
          </a:p>
          <a:p>
            <a:r>
              <a:rPr lang="en-US" altLang="en-US" b="0"/>
              <a:t> </a:t>
            </a:r>
          </a:p>
          <a:p>
            <a:r>
              <a:rPr lang="en-US" altLang="en-US" b="0"/>
              <a:t>                </a:t>
            </a:r>
            <a:r>
              <a:rPr lang="en-US" altLang="en-US" sz="1800" b="0"/>
              <a:t>spider: </a:t>
            </a:r>
            <a:r>
              <a:rPr lang="en-US" altLang="en-US" b="0"/>
              <a:t>    </a:t>
            </a:r>
            <a:r>
              <a:rPr lang="en-US" altLang="en-US" b="0">
                <a:hlinkClick r:id="rId5"/>
              </a:rPr>
              <a:t>http://www.kyb.tuebingen.mpg.de/bs/people/spider/index.html</a:t>
            </a:r>
            <a:endParaRPr lang="en-US" altLang="en-US" b="0"/>
          </a:p>
          <a:p>
            <a:r>
              <a:rPr lang="en-US" altLang="en-US" sz="1800" b="0"/>
              <a:t> </a:t>
            </a:r>
          </a:p>
          <a:p>
            <a:r>
              <a:rPr lang="en-US" altLang="en-US" sz="1800" b="0"/>
              <a:t>Tutorial Slides:</a:t>
            </a:r>
            <a:r>
              <a:rPr lang="en-US" altLang="en-US" b="0"/>
              <a:t>      </a:t>
            </a:r>
            <a:r>
              <a:rPr lang="en-US" altLang="en-US" b="0">
                <a:hlinkClick r:id="rId6"/>
              </a:rPr>
              <a:t>http://www.support-vector.net/icml-tutorial.pdf</a:t>
            </a:r>
            <a:endParaRPr lang="en-US" altLang="en-US" b="0"/>
          </a:p>
          <a:p>
            <a:r>
              <a:rPr lang="en-US" altLang="en-US" b="0"/>
              <a:t> </a:t>
            </a:r>
          </a:p>
          <a:p>
            <a:r>
              <a:rPr lang="en-US" altLang="en-US" sz="1800" b="0"/>
              <a:t>Surveys</a:t>
            </a:r>
            <a:r>
              <a:rPr lang="en-US" altLang="en-US" b="0"/>
              <a:t>:                </a:t>
            </a:r>
            <a:r>
              <a:rPr lang="en-US" altLang="en-US" b="0">
                <a:hlinkClick r:id="rId7"/>
              </a:rPr>
              <a:t>http://www.svms.org/survey/Camp00.pdf</a:t>
            </a:r>
            <a:endParaRPr lang="en-US" altLang="en-US" b="0"/>
          </a:p>
          <a:p>
            <a:r>
              <a:rPr lang="en-US" altLang="en-US" b="0"/>
              <a:t> </a:t>
            </a:r>
          </a:p>
          <a:p>
            <a:r>
              <a:rPr lang="en-US" altLang="en-US" sz="1800" b="0"/>
              <a:t>More General Material</a:t>
            </a:r>
            <a:r>
              <a:rPr lang="en-US" altLang="en-US" b="0"/>
              <a:t>: </a:t>
            </a:r>
          </a:p>
          <a:p>
            <a:r>
              <a:rPr lang="en-US" altLang="en-US" b="0">
                <a:hlinkClick r:id="rId8"/>
              </a:rPr>
              <a:t>http://www.learning-with-kernels.org/</a:t>
            </a:r>
            <a:r>
              <a:rPr lang="en-US" altLang="en-US" b="0"/>
              <a:t> </a:t>
            </a:r>
          </a:p>
          <a:p>
            <a:r>
              <a:rPr lang="en-US" altLang="en-US" b="0">
                <a:hlinkClick r:id="rId9"/>
              </a:rPr>
              <a:t>http://www.kernel-machines.org/</a:t>
            </a:r>
            <a:endParaRPr lang="en-US" altLang="en-US" b="0"/>
          </a:p>
          <a:p>
            <a:r>
              <a:rPr lang="en-US" altLang="en-US" b="0">
                <a:hlinkClick r:id="rId10"/>
              </a:rPr>
              <a:t>http://kernel-machines.org/publications.html</a:t>
            </a:r>
            <a:endParaRPr lang="en-US" altLang="en-US" b="0"/>
          </a:p>
          <a:p>
            <a:r>
              <a:rPr lang="en-US" altLang="en-US" b="0">
                <a:hlinkClick r:id="rId11"/>
              </a:rPr>
              <a:t>http://www.support-vector.net/tutorial.html</a:t>
            </a:r>
            <a:endParaRPr lang="en-US" altLang="en-US" b="0"/>
          </a:p>
          <a:p>
            <a:r>
              <a:rPr lang="en-US" altLang="en-US" b="0"/>
              <a:t> </a:t>
            </a:r>
          </a:p>
          <a:p>
            <a:r>
              <a:rPr lang="en-US" altLang="en-US" b="0"/>
              <a:t> </a:t>
            </a:r>
          </a:p>
          <a:p>
            <a:r>
              <a:rPr lang="en-US" altLang="en-US" b="0"/>
              <a:t> </a:t>
            </a:r>
          </a:p>
          <a:p>
            <a:r>
              <a:rPr lang="en-US" altLang="en-US" b="0"/>
              <a:t> </a:t>
            </a:r>
          </a:p>
          <a:p>
            <a:r>
              <a:rPr lang="en-US" altLang="en-US" b="0"/>
              <a:t> </a:t>
            </a:r>
            <a:r>
              <a:rPr lang="en-US" altLang="en-US"/>
              <a:t> 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81000" y="6145213"/>
            <a:ext cx="5921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Remarks</a:t>
            </a:r>
            <a:r>
              <a:rPr lang="en-US" altLang="en-US" sz="1600"/>
              <a:t>: Thanks to Chaofan Sun for providing these links!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 sz="2800" dirty="0"/>
              <a:t>2023 Group Project Sept. 26-November 8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Topic: Early Warning Systems for Steaming Spatial Events (will scan through the first draft of its specification soon)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You can either form you own group of 4 students (requests with other group sizes will be rejected) and e-mail the group information to Raunak no later than Monday, Sept. 25, noon; alternatively, Raunak will assign you to a group Monday afternoon. Group compositions will be posted an the course website before the lecture on Sept. 26!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You can use any software as part of the group project; you just need to acknowledge all software you used in the system you developed.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054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/>
              <a:t>Instance Based Classifiers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Instance-based Classifiers</a:t>
            </a:r>
            <a:r>
              <a:rPr lang="en-US" altLang="en-US" dirty="0"/>
              <a:t>: do not create a model but use training examples directly to classify unseen examples (“</a:t>
            </a:r>
            <a:r>
              <a:rPr lang="en-US" altLang="en-US" i="1" dirty="0"/>
              <a:t>lazy</a:t>
            </a:r>
            <a:r>
              <a:rPr lang="en-US" altLang="en-US" dirty="0"/>
              <a:t>” classifiers).</a:t>
            </a:r>
          </a:p>
          <a:p>
            <a:r>
              <a:rPr lang="en-US" altLang="en-US" dirty="0"/>
              <a:t>Example:</a:t>
            </a:r>
          </a:p>
          <a:p>
            <a:pPr lvl="1"/>
            <a:r>
              <a:rPr lang="en-US" altLang="en-US" dirty="0"/>
              <a:t>Nearest neighbor</a:t>
            </a:r>
          </a:p>
          <a:p>
            <a:pPr lvl="2"/>
            <a:r>
              <a:rPr lang="en-US" altLang="en-US" dirty="0"/>
              <a:t> Uses k “closest” points (nearest neighbors) for performing classification</a:t>
            </a:r>
          </a:p>
          <a:p>
            <a:r>
              <a:rPr lang="en-US" altLang="en-US" dirty="0"/>
              <a:t>Other popular lazy approaches in DS: non-parametric density estimation </a:t>
            </a:r>
          </a:p>
          <a:p>
            <a:pPr lvl="2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609600"/>
          </a:xfrm>
        </p:spPr>
        <p:txBody>
          <a:bodyPr/>
          <a:lstStyle/>
          <a:p>
            <a:r>
              <a:rPr lang="en-US" altLang="en-US" sz="2800" dirty="0"/>
              <a:t>COSC 3337 News Sept. 25, 2022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Today’s background: Huacachina Oasis, Peru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GHC Tasks gave been assigned to groups E and F who will present Sept. 29.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The first course exam has been scheduled for Tuesday, October 4, 11:30a-12:45p in a UH classroom; we will use "classical paper exams“: no multiple choice questions! A review list for the exam will be posted on Sept. 29 on the 3337 website; more details about the exam will also be discussed in the Sept. 29 lecture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Today’s Lecture Organization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altLang="en-US" dirty="0">
                <a:latin typeface="+mj-lt"/>
              </a:rPr>
              <a:t>K-nearest Neighbor Classifiers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altLang="en-US" dirty="0">
                <a:latin typeface="+mj-lt"/>
              </a:rPr>
              <a:t>2022 Group Project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altLang="en-US" dirty="0">
                <a:latin typeface="+mj-lt"/>
              </a:rPr>
              <a:t>Support Vector Machines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altLang="en-US" dirty="0">
                <a:latin typeface="+mj-lt"/>
              </a:rPr>
              <a:t>Maybe, Neural Networks 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425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2BFE-C1A8-49AF-8E4A-50871411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COSC 3337 Exam Dates and Places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3FA09-0E7D-40A9-B8D0-8A106BF74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Tues, October 4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1130AM-1PM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MH 170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(capacity = 200+)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Thurs, November 3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1130AM-1PM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CEMO 101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(capacity = 80)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CBB 124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(capacity = 80)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FINAL EXAM: Tues, Dec 13, 11AM-2PM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SR2 130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(capacity = 130)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9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/>
              <a:t>1. Nearest-Neighbor Classifiers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029200" y="1143000"/>
            <a:ext cx="396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/>
              <a:t>Requires three things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The set of stored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Distance Metric to compute distance between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The value of </a:t>
            </a:r>
            <a:r>
              <a:rPr lang="en-US" altLang="en-US" sz="1800" b="0" i="1"/>
              <a:t>k</a:t>
            </a:r>
            <a:r>
              <a:rPr lang="en-US" altLang="en-US" sz="1800" b="0"/>
              <a:t>, the number of nearest neighbors to retrieve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endParaRPr lang="en-US" altLang="en-US" sz="1800" b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/>
              <a:t>To classify an unknown record: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Compute distance to other training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Identify </a:t>
            </a:r>
            <a:r>
              <a:rPr lang="en-US" altLang="en-US" sz="1800" b="0" i="1"/>
              <a:t>k</a:t>
            </a:r>
            <a:r>
              <a:rPr lang="en-US" altLang="en-US" sz="1800" b="0"/>
              <a:t> nearest neighbors 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/>
              <a:t>Use class labels of nearest neighbors to determine the class label of unknown record (e.g., by taking majority vote)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1143000"/>
          <a:ext cx="43164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07454" imgH="8108144" progId="Visio.Drawing.6">
                  <p:embed/>
                </p:oleObj>
              </mc:Choice>
              <mc:Fallback>
                <p:oleObj name="Visio" r:id="rId2" imgW="7007454" imgH="81081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431641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Nearest Neighbor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56360" imgH="4523760" progId="Visio.Drawing.6">
                  <p:embed/>
                </p:oleObj>
              </mc:Choice>
              <mc:Fallback>
                <p:oleObj name="VISIO" r:id="rId2" imgW="9756360" imgH="45237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8486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    K-nearest neighbors of a record x are data points that have the k smallest distance to 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609600"/>
          </a:xfrm>
        </p:spPr>
        <p:txBody>
          <a:bodyPr/>
          <a:lstStyle/>
          <a:p>
            <a:r>
              <a:rPr lang="en-GB" altLang="en-US"/>
              <a:t>Voronoi Diagrams for NN-Classifiers</a:t>
            </a:r>
            <a:endParaRPr lang="en-US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08625" y="1412875"/>
            <a:ext cx="28797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0"/>
              <a:t>Each cell contains one sample, and every location within the cell is closer to that sample than to any other sample.</a:t>
            </a:r>
          </a:p>
          <a:p>
            <a:pPr eaLnBrk="1" hangingPunct="1">
              <a:spcBef>
                <a:spcPct val="100000"/>
              </a:spcBef>
            </a:pPr>
            <a:r>
              <a:rPr lang="en-GB" altLang="en-US" sz="1800" b="0"/>
              <a:t>A Voronoi diagram divides the space into such cells.  </a:t>
            </a:r>
            <a:endParaRPr lang="en-US" altLang="en-US" sz="1800" b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4149725"/>
            <a:ext cx="8372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1800" b="0"/>
              <a:t>Every query point will be assigned the classification of the sample within that cell. The </a:t>
            </a:r>
            <a:r>
              <a:rPr lang="en-GB" altLang="en-US" sz="1800" b="0" i="1"/>
              <a:t>decision boundary</a:t>
            </a:r>
            <a:r>
              <a:rPr lang="en-GB" altLang="en-US" sz="1800" b="0"/>
              <a:t> separates the class regions based on the 1-NN decision rule.</a:t>
            </a:r>
          </a:p>
          <a:p>
            <a:pPr eaLnBrk="1" hangingPunct="1">
              <a:spcAft>
                <a:spcPct val="50000"/>
              </a:spcAft>
            </a:pPr>
            <a:r>
              <a:rPr lang="en-GB" altLang="en-US" sz="1800" b="0"/>
              <a:t>Knowledge of this boundary is sufficient to classify new points.</a:t>
            </a:r>
          </a:p>
          <a:p>
            <a:pPr eaLnBrk="1" hangingPunct="1">
              <a:spcAft>
                <a:spcPct val="50000"/>
              </a:spcAft>
            </a:pPr>
            <a:r>
              <a:rPr lang="en-GB" altLang="en-US" sz="1800">
                <a:solidFill>
                  <a:srgbClr val="00B0F0"/>
                </a:solidFill>
              </a:rPr>
              <a:t>Remarks</a:t>
            </a:r>
            <a:r>
              <a:rPr lang="en-GB" altLang="en-US" sz="1800" b="0"/>
              <a:t>: Voronoi diagrams can be computed in lower dimensional spaces; in feasible for higher dimensional spaced. They also represent models for clusters that have been generate by representative-based clustering algorithms. </a:t>
            </a:r>
          </a:p>
        </p:txBody>
      </p:sp>
      <p:pic>
        <p:nvPicPr>
          <p:cNvPr id="20485" name="Picture 5" descr="noEdi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875" y="1546225"/>
            <a:ext cx="4824413" cy="2408238"/>
          </a:xfr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146476848</TotalTime>
  <Pages>3</Pages>
  <Words>2096</Words>
  <Application>Microsoft Office PowerPoint</Application>
  <PresentationFormat>On-screen Show (4:3)</PresentationFormat>
  <Paragraphs>248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Calibri</vt:lpstr>
      <vt:lpstr>Lucida Handwriting</vt:lpstr>
      <vt:lpstr>Monotype Sorts</vt:lpstr>
      <vt:lpstr>Symbol</vt:lpstr>
      <vt:lpstr>Tahoma</vt:lpstr>
      <vt:lpstr>Times New Roman</vt:lpstr>
      <vt:lpstr>Wingdings</vt:lpstr>
      <vt:lpstr>LC.BRev.FY97</vt:lpstr>
      <vt:lpstr>VISIO</vt:lpstr>
      <vt:lpstr>Visio</vt:lpstr>
      <vt:lpstr>Equation</vt:lpstr>
      <vt:lpstr>COSC 3337: Other Classification Techniques</vt:lpstr>
      <vt:lpstr>Classification and Decision Boundaries</vt:lpstr>
      <vt:lpstr>Instance-Based Classifiers</vt:lpstr>
      <vt:lpstr>Instance Based Classifiers</vt:lpstr>
      <vt:lpstr>COSC 3337 News Sept. 25, 2022</vt:lpstr>
      <vt:lpstr>COSC 3337 Exam Dates and Places </vt:lpstr>
      <vt:lpstr>1. Nearest-Neighbor Classifiers</vt:lpstr>
      <vt:lpstr>Definition of Nearest Neighbor</vt:lpstr>
      <vt:lpstr>Voronoi Diagrams for NN-Classifiers</vt:lpstr>
      <vt:lpstr>Nearest Neighbor Classification</vt:lpstr>
      <vt:lpstr>Nearest Neighbor Classification…</vt:lpstr>
      <vt:lpstr>Nearest Neighbor Classification…</vt:lpstr>
      <vt:lpstr>How can we get a good distance function?</vt:lpstr>
      <vt:lpstr>Summary Nearest Neighbor Classifiers</vt:lpstr>
      <vt:lpstr>COSC 3337: Other Classification Techniques</vt:lpstr>
      <vt:lpstr>2. 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Learning Linear SVM</vt:lpstr>
      <vt:lpstr>Example of Linear SVM</vt:lpstr>
      <vt:lpstr>Support Vector Machines</vt:lpstr>
      <vt:lpstr>Linear SVM for Non-linearly Separable Problems</vt:lpstr>
      <vt:lpstr>Nonlinear Support Vector Machines</vt:lpstr>
      <vt:lpstr>Nonlinear Support Vector Machines</vt:lpstr>
      <vt:lpstr>Nonlinear Support Vector Machines</vt:lpstr>
      <vt:lpstr>Nonlinear Support Vector Machines</vt:lpstr>
      <vt:lpstr>Nonlinear Support Vector Machines</vt:lpstr>
      <vt:lpstr>Learning NonLinear SVM</vt:lpstr>
      <vt:lpstr>Learning Nonlinear SVM</vt:lpstr>
      <vt:lpstr>Example: Polynomial Kernal Function</vt:lpstr>
      <vt:lpstr>Example of Nonlinear SVM</vt:lpstr>
      <vt:lpstr>Learning Nonlinear SVM</vt:lpstr>
      <vt:lpstr>Summary Support Vector Machines</vt:lpstr>
      <vt:lpstr>Useful Support Vector Machine Links</vt:lpstr>
      <vt:lpstr>2023 Group Project Sept. 26-November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388</cp:revision>
  <cp:lastPrinted>2001-08-28T17:59:37Z</cp:lastPrinted>
  <dcterms:created xsi:type="dcterms:W3CDTF">1998-03-18T13:44:31Z</dcterms:created>
  <dcterms:modified xsi:type="dcterms:W3CDTF">2023-09-19T15:17:38Z</dcterms:modified>
</cp:coreProperties>
</file>