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632" r:id="rId2"/>
    <p:sldId id="613" r:id="rId3"/>
    <p:sldId id="614" r:id="rId4"/>
    <p:sldId id="615" r:id="rId5"/>
    <p:sldId id="616" r:id="rId6"/>
    <p:sldId id="617" r:id="rId7"/>
    <p:sldId id="618" r:id="rId8"/>
    <p:sldId id="619" r:id="rId9"/>
    <p:sldId id="620" r:id="rId10"/>
    <p:sldId id="633" r:id="rId11"/>
    <p:sldId id="621" r:id="rId12"/>
    <p:sldId id="622" r:id="rId13"/>
    <p:sldId id="635" r:id="rId14"/>
    <p:sldId id="636" r:id="rId15"/>
    <p:sldId id="634" r:id="rId16"/>
    <p:sldId id="637" r:id="rId17"/>
  </p:sldIdLst>
  <p:sldSz cx="9144000" cy="6858000" type="screen4x3"/>
  <p:notesSz cx="6858000" cy="919956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898">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853" autoAdjust="0"/>
    <p:restoredTop sz="94541" autoAdjust="0"/>
  </p:normalViewPr>
  <p:slideViewPr>
    <p:cSldViewPr>
      <p:cViewPr varScale="1">
        <p:scale>
          <a:sx n="80" d="100"/>
          <a:sy n="80" d="100"/>
        </p:scale>
        <p:origin x="1884" y="41"/>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840" y="-66"/>
      </p:cViewPr>
      <p:guideLst>
        <p:guide orient="horz" pos="289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189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2813" y="4370388"/>
            <a:ext cx="5030787" cy="4137025"/>
          </a:xfrm>
          <a:prstGeom prst="rect">
            <a:avLst/>
          </a:prstGeom>
          <a:noFill/>
          <a:ln w="12700">
            <a:noFill/>
            <a:miter lim="800000"/>
            <a:headEnd/>
            <a:tailEnd/>
          </a:ln>
          <a:effectLst/>
        </p:spPr>
        <p:txBody>
          <a:bodyPr vert="horz" wrap="square" lIns="95335" tIns="47670" rIns="95335" bIns="4767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1" name="Rectangle 3"/>
          <p:cNvSpPr>
            <a:spLocks noGrp="1" noRot="1" noChangeAspect="1" noChangeArrowheads="1" noTextEdit="1"/>
          </p:cNvSpPr>
          <p:nvPr>
            <p:ph type="sldImg" idx="2"/>
          </p:nvPr>
        </p:nvSpPr>
        <p:spPr bwMode="auto">
          <a:xfrm>
            <a:off x="1141413" y="698500"/>
            <a:ext cx="4578350" cy="3433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09475040"/>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9940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455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6604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547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379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91914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95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199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0244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015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230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03680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41116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8196" name="Group 16"/>
          <p:cNvGrpSpPr>
            <a:grpSpLocks/>
          </p:cNvGrpSpPr>
          <p:nvPr/>
        </p:nvGrpSpPr>
        <p:grpSpPr bwMode="auto">
          <a:xfrm>
            <a:off x="304800" y="838200"/>
            <a:ext cx="8534400" cy="152400"/>
            <a:chOff x="264" y="788"/>
            <a:chExt cx="5232" cy="124"/>
          </a:xfrm>
        </p:grpSpPr>
        <p:sp>
          <p:nvSpPr>
            <p:cNvPr id="1041" name="Rectangle 17"/>
            <p:cNvSpPr>
              <a:spLocks noChangeArrowheads="1"/>
            </p:cNvSpPr>
            <p:nvPr/>
          </p:nvSpPr>
          <p:spPr bwMode="auto">
            <a:xfrm>
              <a:off x="264" y="788"/>
              <a:ext cx="5232" cy="61"/>
            </a:xfrm>
            <a:prstGeom prst="rect">
              <a:avLst/>
            </a:prstGeom>
            <a:gradFill rotWithShape="0">
              <a:gsLst>
                <a:gs pos="0">
                  <a:srgbClr val="12C2E9">
                    <a:gamma/>
                    <a:shade val="80000"/>
                    <a:invGamma/>
                  </a:srgbClr>
                </a:gs>
                <a:gs pos="50000">
                  <a:srgbClr val="12C2E9"/>
                </a:gs>
                <a:gs pos="100000">
                  <a:srgbClr val="12C2E9">
                    <a:gamma/>
                    <a:shade val="80000"/>
                    <a:invGamma/>
                  </a:srgbClr>
                </a:gs>
              </a:gsLst>
              <a:lin ang="5400000" scaled="1"/>
            </a:gra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264" y="881"/>
              <a:ext cx="5232" cy="31"/>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w="12700">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charset="0"/>
        <a:buChar char="–"/>
        <a:defRPr sz="28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8.bin"/><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cholarpedia.org/article/Ensemble_learning" TargetMode="External"/><Relationship Id="rId2" Type="http://schemas.openxmlformats.org/officeDocument/2006/relationships/hyperlink" Target="http://www.phillong.info/publications/LS10_potenti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52400"/>
            <a:ext cx="8280400" cy="609600"/>
          </a:xfrm>
        </p:spPr>
        <p:txBody>
          <a:bodyPr/>
          <a:lstStyle/>
          <a:p>
            <a:r>
              <a:rPr lang="en-US" altLang="en-US" sz="2300" dirty="0"/>
              <a:t>Other Classification Techniques covered in COSC 3337</a:t>
            </a:r>
          </a:p>
        </p:txBody>
      </p:sp>
      <p:sp>
        <p:nvSpPr>
          <p:cNvPr id="9219" name="Rectangle 3"/>
          <p:cNvSpPr>
            <a:spLocks noGrp="1" noChangeArrowheads="1"/>
          </p:cNvSpPr>
          <p:nvPr>
            <p:ph type="body" idx="1"/>
          </p:nvPr>
        </p:nvSpPr>
        <p:spPr/>
        <p:txBody>
          <a:bodyPr/>
          <a:lstStyle/>
          <a:p>
            <a:pPr marL="1168400" lvl="1" indent="-711200">
              <a:buFont typeface="Monotype Sorts" pitchFamily="2" charset="2"/>
              <a:buAutoNum type="arabicPeriod"/>
            </a:pPr>
            <a:r>
              <a:rPr lang="en-US" altLang="en-US" dirty="0">
                <a:solidFill>
                  <a:srgbClr val="0C6D9C"/>
                </a:solidFill>
              </a:rPr>
              <a:t>Nearest Neighbor Classifiers</a:t>
            </a:r>
          </a:p>
          <a:p>
            <a:pPr marL="1168400" lvl="1" indent="-711200">
              <a:buFont typeface="Monotype Sorts" pitchFamily="2" charset="2"/>
              <a:buAutoNum type="arabicPeriod"/>
            </a:pPr>
            <a:r>
              <a:rPr lang="en-US" altLang="en-US" dirty="0">
                <a:solidFill>
                  <a:srgbClr val="0C6D9C"/>
                </a:solidFill>
              </a:rPr>
              <a:t>Support Vector Machines</a:t>
            </a:r>
          </a:p>
          <a:p>
            <a:pPr marL="1168400" lvl="1" indent="-711200">
              <a:buFont typeface="Monotype Sorts" pitchFamily="2" charset="2"/>
              <a:buAutoNum type="arabicPeriod"/>
            </a:pPr>
            <a:r>
              <a:rPr lang="en-US" altLang="en-US" dirty="0">
                <a:solidFill>
                  <a:srgbClr val="0C6D9C"/>
                </a:solidFill>
              </a:rPr>
              <a:t>Neural Networks </a:t>
            </a:r>
          </a:p>
          <a:p>
            <a:pPr marL="1168400" lvl="1" indent="-711200">
              <a:buFont typeface="Monotype Sorts" pitchFamily="2" charset="2"/>
              <a:buAutoNum type="arabicPeriod"/>
            </a:pPr>
            <a:r>
              <a:rPr lang="en-US" altLang="en-US" dirty="0">
                <a:solidFill>
                  <a:srgbClr val="FF0000"/>
                </a:solidFill>
              </a:rPr>
              <a:t>Ensemble Methods</a:t>
            </a:r>
          </a:p>
          <a:p>
            <a:pPr marL="1168400" lvl="1" indent="-711200">
              <a:buFont typeface="Monotype Sorts" pitchFamily="2" charset="2"/>
              <a:buAutoNum type="arabicPeriod"/>
            </a:pPr>
            <a:r>
              <a:rPr lang="en-US" altLang="en-US" dirty="0">
                <a:solidFill>
                  <a:srgbClr val="0C6D9C"/>
                </a:solidFill>
              </a:rPr>
              <a:t>Naïve Bayes</a:t>
            </a:r>
          </a:p>
          <a:p>
            <a:pPr marL="1168400" lvl="1" indent="-711200">
              <a:buFont typeface="Monotype Sorts" pitchFamily="2" charset="2"/>
              <a:buAutoNum type="arabicPeriod"/>
            </a:pPr>
            <a:endParaRPr lang="en-US" altLang="en-US" dirty="0">
              <a:solidFill>
                <a:srgbClr val="FF0000"/>
              </a:solidFill>
            </a:endParaRPr>
          </a:p>
          <a:p>
            <a:pPr marL="711200" indent="-711200">
              <a:buFont typeface="Monotype Sorts" pitchFamily="2" charset="2"/>
              <a:buNone/>
            </a:pP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152400"/>
            <a:ext cx="8915400" cy="533400"/>
          </a:xfrm>
        </p:spPr>
        <p:txBody>
          <a:bodyPr/>
          <a:lstStyle/>
          <a:p>
            <a:r>
              <a:rPr lang="en-US" altLang="en-US"/>
              <a:t>Basic AdaBoost Loop (Alg. 5.7 textbook)</a:t>
            </a:r>
          </a:p>
        </p:txBody>
      </p:sp>
      <p:sp>
        <p:nvSpPr>
          <p:cNvPr id="3" name="Content Placeholder 2"/>
          <p:cNvSpPr>
            <a:spLocks noGrp="1"/>
          </p:cNvSpPr>
          <p:nvPr>
            <p:ph idx="1"/>
          </p:nvPr>
        </p:nvSpPr>
        <p:spPr>
          <a:xfrm>
            <a:off x="228600" y="1143000"/>
            <a:ext cx="8763000" cy="5181600"/>
          </a:xfrm>
        </p:spPr>
        <p:txBody>
          <a:bodyPr/>
          <a:lstStyle/>
          <a:p>
            <a:pPr>
              <a:buFont typeface="Monotype Sorts" pitchFamily="2" charset="2"/>
              <a:buNone/>
              <a:defRPr/>
            </a:pPr>
            <a:r>
              <a:rPr lang="en-US" sz="2300" dirty="0"/>
              <a:t>D</a:t>
            </a:r>
            <a:r>
              <a:rPr lang="en-US" sz="2300" baseline="-25000" dirty="0"/>
              <a:t>1</a:t>
            </a:r>
            <a:r>
              <a:rPr lang="en-US" sz="2300" dirty="0"/>
              <a:t>= initial dataset with equal weights</a:t>
            </a:r>
          </a:p>
          <a:p>
            <a:pPr>
              <a:buFont typeface="Monotype Sorts" pitchFamily="2" charset="2"/>
              <a:buNone/>
              <a:defRPr/>
            </a:pPr>
            <a:r>
              <a:rPr lang="en-US" sz="2300" dirty="0"/>
              <a:t>FOR </a:t>
            </a:r>
            <a:r>
              <a:rPr lang="en-US" sz="2300" dirty="0" err="1"/>
              <a:t>i</a:t>
            </a:r>
            <a:r>
              <a:rPr lang="en-US" sz="2300" dirty="0"/>
              <a:t>=1 to k DO</a:t>
            </a:r>
          </a:p>
          <a:p>
            <a:pPr>
              <a:buFont typeface="Monotype Sorts" pitchFamily="2" charset="2"/>
              <a:buNone/>
              <a:defRPr/>
            </a:pPr>
            <a:r>
              <a:rPr lang="en-US" sz="2300" dirty="0"/>
              <a:t>Learn new classifier </a:t>
            </a:r>
            <a:r>
              <a:rPr lang="en-US" sz="2300" dirty="0" err="1"/>
              <a:t>C</a:t>
            </a:r>
            <a:r>
              <a:rPr lang="en-US" sz="2300" baseline="-25000" dirty="0" err="1"/>
              <a:t>i</a:t>
            </a:r>
            <a:r>
              <a:rPr lang="en-US" sz="2300" baseline="-25000" dirty="0"/>
              <a:t>;</a:t>
            </a:r>
          </a:p>
          <a:p>
            <a:pPr>
              <a:buFont typeface="Monotype Sorts" pitchFamily="2" charset="2"/>
              <a:buNone/>
              <a:defRPr/>
            </a:pPr>
            <a:r>
              <a:rPr lang="en-US" sz="2300" baseline="-25000" dirty="0"/>
              <a:t>  </a:t>
            </a:r>
            <a:r>
              <a:rPr lang="en-US" sz="2300" dirty="0"/>
              <a:t>Computer </a:t>
            </a:r>
            <a:r>
              <a:rPr lang="en-US" sz="2300" dirty="0" err="1">
                <a:latin typeface="Symbol" pitchFamily="18" charset="2"/>
              </a:rPr>
              <a:t>a</a:t>
            </a:r>
            <a:r>
              <a:rPr lang="en-US" sz="2300" baseline="-25000" dirty="0" err="1"/>
              <a:t>i</a:t>
            </a:r>
            <a:r>
              <a:rPr lang="en-US" sz="2300" dirty="0"/>
              <a:t>;</a:t>
            </a:r>
          </a:p>
          <a:p>
            <a:pPr>
              <a:buFont typeface="Monotype Sorts" pitchFamily="2" charset="2"/>
              <a:buNone/>
              <a:defRPr/>
            </a:pPr>
            <a:r>
              <a:rPr lang="en-US" sz="2300" dirty="0"/>
              <a:t>  Update example weights; </a:t>
            </a:r>
          </a:p>
          <a:p>
            <a:pPr>
              <a:buFont typeface="Monotype Sorts" pitchFamily="2" charset="2"/>
              <a:buNone/>
              <a:defRPr/>
            </a:pPr>
            <a:r>
              <a:rPr lang="en-US" sz="2300" dirty="0"/>
              <a:t>  Create new training set D</a:t>
            </a:r>
            <a:r>
              <a:rPr lang="en-US" sz="2300" baseline="-25000" dirty="0"/>
              <a:t>i+1</a:t>
            </a:r>
            <a:r>
              <a:rPr lang="en-US" sz="2300" dirty="0"/>
              <a:t> (using weighted sampling)</a:t>
            </a:r>
          </a:p>
          <a:p>
            <a:pPr>
              <a:buFont typeface="Monotype Sorts" pitchFamily="2" charset="2"/>
              <a:buNone/>
              <a:defRPr/>
            </a:pPr>
            <a:r>
              <a:rPr lang="en-US" sz="2300" dirty="0"/>
              <a:t> END FOR</a:t>
            </a:r>
          </a:p>
          <a:p>
            <a:pPr>
              <a:buFont typeface="Monotype Sorts" pitchFamily="2" charset="2"/>
              <a:buNone/>
              <a:defRPr/>
            </a:pPr>
            <a:r>
              <a:rPr lang="en-US" sz="2300" dirty="0"/>
              <a:t>Return Ensemble classifier that uses </a:t>
            </a:r>
            <a:r>
              <a:rPr lang="en-US" sz="2300" dirty="0" err="1"/>
              <a:t>C</a:t>
            </a:r>
            <a:r>
              <a:rPr lang="en-US" sz="2300" baseline="-25000" dirty="0" err="1"/>
              <a:t>i</a:t>
            </a:r>
            <a:r>
              <a:rPr lang="en-US" sz="2300" dirty="0">
                <a:latin typeface="Symbol" pitchFamily="18" charset="2"/>
              </a:rPr>
              <a:t> </a:t>
            </a:r>
            <a:r>
              <a:rPr lang="en-US" sz="2300" dirty="0">
                <a:latin typeface="+mj-lt"/>
              </a:rPr>
              <a:t>weighted by </a:t>
            </a:r>
            <a:r>
              <a:rPr lang="en-US" sz="2300" dirty="0" err="1">
                <a:latin typeface="Symbol" pitchFamily="18" charset="2"/>
              </a:rPr>
              <a:t>a</a:t>
            </a:r>
            <a:r>
              <a:rPr lang="en-US" sz="2300" baseline="-25000" dirty="0" err="1"/>
              <a:t>i</a:t>
            </a:r>
            <a:r>
              <a:rPr lang="en-US" sz="2300" dirty="0"/>
              <a:t> (</a:t>
            </a:r>
            <a:r>
              <a:rPr lang="en-US" sz="2300" dirty="0" err="1"/>
              <a:t>i</a:t>
            </a:r>
            <a:r>
              <a:rPr lang="en-US" sz="2300" dirty="0"/>
              <a:t>=1,k)</a:t>
            </a:r>
          </a:p>
          <a:p>
            <a:pPr>
              <a:buFont typeface="Monotype Sorts" pitchFamily="2" charset="2"/>
              <a:buNone/>
              <a:defRPr/>
            </a:pPr>
            <a:endParaRPr lang="en-US" sz="2500" dirty="0"/>
          </a:p>
          <a:p>
            <a:pPr>
              <a:buFont typeface="Monotype Sorts" pitchFamily="2" charset="2"/>
              <a:buNone/>
              <a:defRPr/>
            </a:pPr>
            <a:r>
              <a:rPr lang="en-US" sz="2500" dirty="0"/>
              <a:t>  </a:t>
            </a:r>
            <a:endParaRPr lang="en-US" sz="2500" baseline="-25000" dirty="0"/>
          </a:p>
          <a:p>
            <a:pPr>
              <a:buFont typeface="Monotype Sorts" pitchFamily="2" charset="2"/>
              <a:buNone/>
              <a:defRPr/>
            </a:pPr>
            <a:r>
              <a:rPr lang="en-US" baseline="-25000" dirty="0"/>
              <a:t>  </a:t>
            </a:r>
          </a:p>
          <a:p>
            <a:pPr>
              <a:buFont typeface="Monotype Sorts" pitchFamily="2" charset="2"/>
              <a:buNone/>
              <a:defRPr/>
            </a:pP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5922" name="Object 2"/>
          <p:cNvGraphicFramePr>
            <a:graphicFrameLocks noChangeAspect="1"/>
          </p:cNvGraphicFramePr>
          <p:nvPr/>
        </p:nvGraphicFramePr>
        <p:xfrm>
          <a:off x="228600" y="3657600"/>
          <a:ext cx="8763000" cy="1644650"/>
        </p:xfrm>
        <a:graphic>
          <a:graphicData uri="http://schemas.openxmlformats.org/presentationml/2006/ole">
            <mc:AlternateContent xmlns:mc="http://schemas.openxmlformats.org/markup-compatibility/2006">
              <mc:Choice xmlns:v="urn:schemas-microsoft-com:vml" Requires="v">
                <p:oleObj spid="_x0000_s5163" name="Visio" r:id="rId3" imgW="6986829" imgH="1311120" progId="Visio.Drawing.6">
                  <p:embed/>
                </p:oleObj>
              </mc:Choice>
              <mc:Fallback>
                <p:oleObj name="Visio" r:id="rId3" imgW="6986829" imgH="1311120" progId="Visio.Drawing.6">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657600"/>
                        <a:ext cx="8763000" cy="164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4" name="Rectangle 3"/>
          <p:cNvSpPr>
            <a:spLocks noGrp="1" noChangeArrowheads="1"/>
          </p:cNvSpPr>
          <p:nvPr>
            <p:ph type="title"/>
          </p:nvPr>
        </p:nvSpPr>
        <p:spPr/>
        <p:txBody>
          <a:bodyPr/>
          <a:lstStyle/>
          <a:p>
            <a:r>
              <a:rPr lang="en-US" altLang="en-US"/>
              <a:t>Illustrating AdaBoost</a:t>
            </a:r>
          </a:p>
        </p:txBody>
      </p:sp>
      <p:grpSp>
        <p:nvGrpSpPr>
          <p:cNvPr id="2" name="Group 4"/>
          <p:cNvGrpSpPr>
            <a:grpSpLocks/>
          </p:cNvGrpSpPr>
          <p:nvPr/>
        </p:nvGrpSpPr>
        <p:grpSpPr bwMode="auto">
          <a:xfrm>
            <a:off x="1828800" y="1295400"/>
            <a:ext cx="6781800" cy="1752600"/>
            <a:chOff x="1152" y="816"/>
            <a:chExt cx="4272" cy="1104"/>
          </a:xfrm>
        </p:grpSpPr>
        <p:grpSp>
          <p:nvGrpSpPr>
            <p:cNvPr id="5138" name="Group 5"/>
            <p:cNvGrpSpPr>
              <a:grpSpLocks/>
            </p:cNvGrpSpPr>
            <p:nvPr/>
          </p:nvGrpSpPr>
          <p:grpSpPr bwMode="auto">
            <a:xfrm>
              <a:off x="1152" y="1584"/>
              <a:ext cx="2784" cy="336"/>
              <a:chOff x="1152" y="1584"/>
              <a:chExt cx="2784" cy="336"/>
            </a:xfrm>
          </p:grpSpPr>
          <p:sp>
            <p:nvSpPr>
              <p:cNvPr id="5141" name="Rectangle 6"/>
              <p:cNvSpPr>
                <a:spLocks noChangeArrowheads="1"/>
              </p:cNvSpPr>
              <p:nvPr/>
            </p:nvSpPr>
            <p:spPr bwMode="auto">
              <a:xfrm>
                <a:off x="1152" y="1584"/>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42" name="Rectangle 7"/>
              <p:cNvSpPr>
                <a:spLocks noChangeArrowheads="1"/>
              </p:cNvSpPr>
              <p:nvPr/>
            </p:nvSpPr>
            <p:spPr bwMode="auto">
              <a:xfrm>
                <a:off x="1632" y="1584"/>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43" name="Rectangle 8"/>
              <p:cNvSpPr>
                <a:spLocks noChangeArrowheads="1"/>
              </p:cNvSpPr>
              <p:nvPr/>
            </p:nvSpPr>
            <p:spPr bwMode="auto">
              <a:xfrm>
                <a:off x="2352" y="1584"/>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44" name="Rectangle 9"/>
              <p:cNvSpPr>
                <a:spLocks noChangeArrowheads="1"/>
              </p:cNvSpPr>
              <p:nvPr/>
            </p:nvSpPr>
            <p:spPr bwMode="auto">
              <a:xfrm>
                <a:off x="2592" y="1584"/>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45" name="Rectangle 10"/>
              <p:cNvSpPr>
                <a:spLocks noChangeArrowheads="1"/>
              </p:cNvSpPr>
              <p:nvPr/>
            </p:nvSpPr>
            <p:spPr bwMode="auto">
              <a:xfrm>
                <a:off x="3072" y="1584"/>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46" name="Rectangle 11"/>
              <p:cNvSpPr>
                <a:spLocks noChangeArrowheads="1"/>
              </p:cNvSpPr>
              <p:nvPr/>
            </p:nvSpPr>
            <p:spPr bwMode="auto">
              <a:xfrm>
                <a:off x="3696" y="1584"/>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grpSp>
        <p:sp>
          <p:nvSpPr>
            <p:cNvPr id="5139" name="Line 12"/>
            <p:cNvSpPr>
              <a:spLocks noChangeShapeType="1"/>
            </p:cNvSpPr>
            <p:nvPr/>
          </p:nvSpPr>
          <p:spPr bwMode="auto">
            <a:xfrm flipV="1">
              <a:off x="3936" y="1152"/>
              <a:ext cx="480" cy="48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0" name="Text Box 13"/>
            <p:cNvSpPr txBox="1">
              <a:spLocks noChangeArrowheads="1"/>
            </p:cNvSpPr>
            <p:nvPr/>
          </p:nvSpPr>
          <p:spPr bwMode="auto">
            <a:xfrm>
              <a:off x="4464" y="816"/>
              <a:ext cx="9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b="0"/>
                <a:t>Data points for training</a:t>
              </a:r>
            </a:p>
          </p:txBody>
        </p:sp>
      </p:grpSp>
      <p:grpSp>
        <p:nvGrpSpPr>
          <p:cNvPr id="4" name="Group 14"/>
          <p:cNvGrpSpPr>
            <a:grpSpLocks/>
          </p:cNvGrpSpPr>
          <p:nvPr/>
        </p:nvGrpSpPr>
        <p:grpSpPr bwMode="auto">
          <a:xfrm>
            <a:off x="304800" y="1295400"/>
            <a:ext cx="6781800" cy="1752600"/>
            <a:chOff x="192" y="816"/>
            <a:chExt cx="4272" cy="1104"/>
          </a:xfrm>
        </p:grpSpPr>
        <p:sp>
          <p:nvSpPr>
            <p:cNvPr id="5136" name="AutoShape 15"/>
            <p:cNvSpPr>
              <a:spLocks/>
            </p:cNvSpPr>
            <p:nvPr/>
          </p:nvSpPr>
          <p:spPr bwMode="auto">
            <a:xfrm rot="-5400000">
              <a:off x="2520" y="-15"/>
              <a:ext cx="240" cy="2496"/>
            </a:xfrm>
            <a:prstGeom prst="rightBrace">
              <a:avLst>
                <a:gd name="adj1" fmla="val 86667"/>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37" name="Text Box 16"/>
            <p:cNvSpPr txBox="1">
              <a:spLocks noChangeArrowheads="1"/>
            </p:cNvSpPr>
            <p:nvPr/>
          </p:nvSpPr>
          <p:spPr bwMode="auto">
            <a:xfrm>
              <a:off x="1488" y="816"/>
              <a:ext cx="24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b="0"/>
                <a:t>Initial weights for each data point</a:t>
              </a:r>
            </a:p>
          </p:txBody>
        </p:sp>
        <p:graphicFrame>
          <p:nvGraphicFramePr>
            <p:cNvPr id="5123" name="Object 17"/>
            <p:cNvGraphicFramePr>
              <a:graphicFrameLocks noChangeAspect="1"/>
            </p:cNvGraphicFramePr>
            <p:nvPr/>
          </p:nvGraphicFramePr>
          <p:xfrm>
            <a:off x="192" y="1373"/>
            <a:ext cx="4272" cy="547"/>
          </p:xfrm>
          <a:graphic>
            <a:graphicData uri="http://schemas.openxmlformats.org/presentationml/2006/ole">
              <mc:AlternateContent xmlns:mc="http://schemas.openxmlformats.org/markup-compatibility/2006">
                <mc:Choice xmlns:v="urn:schemas-microsoft-com:vml" Requires="v">
                  <p:oleObj spid="_x0000_s5164" name="Visio" r:id="rId5" imgW="5441391" imgH="704436" progId="Visio.Drawing.6">
                    <p:embed/>
                  </p:oleObj>
                </mc:Choice>
                <mc:Fallback>
                  <p:oleObj name="Visio" r:id="rId5" imgW="5441391" imgH="704436" progId="Visio.Drawing.6">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 y="1373"/>
                          <a:ext cx="4272" cy="5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 name="Group 18"/>
          <p:cNvGrpSpPr>
            <a:grpSpLocks/>
          </p:cNvGrpSpPr>
          <p:nvPr/>
        </p:nvGrpSpPr>
        <p:grpSpPr bwMode="auto">
          <a:xfrm>
            <a:off x="2209800" y="2057400"/>
            <a:ext cx="5486400" cy="2895600"/>
            <a:chOff x="1392" y="1296"/>
            <a:chExt cx="3456" cy="1824"/>
          </a:xfrm>
        </p:grpSpPr>
        <p:grpSp>
          <p:nvGrpSpPr>
            <p:cNvPr id="5128" name="Group 19"/>
            <p:cNvGrpSpPr>
              <a:grpSpLocks/>
            </p:cNvGrpSpPr>
            <p:nvPr/>
          </p:nvGrpSpPr>
          <p:grpSpPr bwMode="auto">
            <a:xfrm>
              <a:off x="1392" y="2784"/>
              <a:ext cx="2544" cy="336"/>
              <a:chOff x="1392" y="2496"/>
              <a:chExt cx="2544" cy="336"/>
            </a:xfrm>
          </p:grpSpPr>
          <p:sp>
            <p:nvSpPr>
              <p:cNvPr id="5130" name="Rectangle 20"/>
              <p:cNvSpPr>
                <a:spLocks noChangeArrowheads="1"/>
              </p:cNvSpPr>
              <p:nvPr/>
            </p:nvSpPr>
            <p:spPr bwMode="auto">
              <a:xfrm>
                <a:off x="3456" y="2496"/>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31" name="Rectangle 21"/>
              <p:cNvSpPr>
                <a:spLocks noChangeArrowheads="1"/>
              </p:cNvSpPr>
              <p:nvPr/>
            </p:nvSpPr>
            <p:spPr bwMode="auto">
              <a:xfrm>
                <a:off x="3696" y="2496"/>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32" name="Rectangle 22"/>
              <p:cNvSpPr>
                <a:spLocks noChangeArrowheads="1"/>
              </p:cNvSpPr>
              <p:nvPr/>
            </p:nvSpPr>
            <p:spPr bwMode="auto">
              <a:xfrm>
                <a:off x="2592" y="2496"/>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33" name="Rectangle 23"/>
              <p:cNvSpPr>
                <a:spLocks noChangeArrowheads="1"/>
              </p:cNvSpPr>
              <p:nvPr/>
            </p:nvSpPr>
            <p:spPr bwMode="auto">
              <a:xfrm>
                <a:off x="3072" y="2496"/>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34" name="Rectangle 24"/>
              <p:cNvSpPr>
                <a:spLocks noChangeArrowheads="1"/>
              </p:cNvSpPr>
              <p:nvPr/>
            </p:nvSpPr>
            <p:spPr bwMode="auto">
              <a:xfrm>
                <a:off x="2112" y="2496"/>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5135" name="Rectangle 25"/>
              <p:cNvSpPr>
                <a:spLocks noChangeArrowheads="1"/>
              </p:cNvSpPr>
              <p:nvPr/>
            </p:nvSpPr>
            <p:spPr bwMode="auto">
              <a:xfrm>
                <a:off x="1392" y="2496"/>
                <a:ext cx="240" cy="336"/>
              </a:xfrm>
              <a:prstGeom prst="rect">
                <a:avLst/>
              </a:prstGeom>
              <a:noFill/>
              <a:ln w="317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grpSp>
        <p:sp>
          <p:nvSpPr>
            <p:cNvPr id="5129" name="Line 26"/>
            <p:cNvSpPr>
              <a:spLocks noChangeShapeType="1"/>
            </p:cNvSpPr>
            <p:nvPr/>
          </p:nvSpPr>
          <p:spPr bwMode="auto">
            <a:xfrm flipV="1">
              <a:off x="3936" y="1296"/>
              <a:ext cx="912" cy="14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059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a:t>Illustrating AdaBoost</a:t>
            </a:r>
          </a:p>
        </p:txBody>
      </p:sp>
      <p:graphicFrame>
        <p:nvGraphicFramePr>
          <p:cNvPr id="6146" name="Object 3"/>
          <p:cNvGraphicFramePr>
            <a:graphicFrameLocks noGrp="1" noChangeAspect="1"/>
          </p:cNvGraphicFramePr>
          <p:nvPr>
            <p:ph idx="1"/>
          </p:nvPr>
        </p:nvGraphicFramePr>
        <p:xfrm>
          <a:off x="1066800" y="1066800"/>
          <a:ext cx="6961188" cy="5181600"/>
        </p:xfrm>
        <a:graphic>
          <a:graphicData uri="http://schemas.openxmlformats.org/presentationml/2006/ole">
            <mc:AlternateContent xmlns:mc="http://schemas.openxmlformats.org/markup-compatibility/2006">
              <mc:Choice xmlns:v="urn:schemas-microsoft-com:vml" Requires="v">
                <p:oleObj spid="_x0000_s6168" name="Visio" r:id="rId3" imgW="7014921" imgH="5220826" progId="Visio.Drawing.6">
                  <p:embed/>
                </p:oleObj>
              </mc:Choice>
              <mc:Fallback>
                <p:oleObj name="Visio" r:id="rId3" imgW="7014921" imgH="5220826" progId="Visio.Drawing.6">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066800"/>
                        <a:ext cx="6961188"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Rectangle 4"/>
          <p:cNvSpPr>
            <a:spLocks noChangeArrowheads="1"/>
          </p:cNvSpPr>
          <p:nvPr/>
        </p:nvSpPr>
        <p:spPr bwMode="auto">
          <a:xfrm>
            <a:off x="2590800" y="16002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49" name="Rectangle 5"/>
          <p:cNvSpPr>
            <a:spLocks noChangeArrowheads="1"/>
          </p:cNvSpPr>
          <p:nvPr/>
        </p:nvSpPr>
        <p:spPr bwMode="auto">
          <a:xfrm>
            <a:off x="4114800" y="16002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0" name="Rectangle 6"/>
          <p:cNvSpPr>
            <a:spLocks noChangeArrowheads="1"/>
          </p:cNvSpPr>
          <p:nvPr/>
        </p:nvSpPr>
        <p:spPr bwMode="auto">
          <a:xfrm>
            <a:off x="5181600" y="16002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1" name="Rectangle 7"/>
          <p:cNvSpPr>
            <a:spLocks noChangeArrowheads="1"/>
          </p:cNvSpPr>
          <p:nvPr/>
        </p:nvSpPr>
        <p:spPr bwMode="auto">
          <a:xfrm>
            <a:off x="4724400" y="16002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2" name="Rectangle 8"/>
          <p:cNvSpPr>
            <a:spLocks noChangeArrowheads="1"/>
          </p:cNvSpPr>
          <p:nvPr/>
        </p:nvSpPr>
        <p:spPr bwMode="auto">
          <a:xfrm>
            <a:off x="5486400" y="16002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3" name="Rectangle 9"/>
          <p:cNvSpPr>
            <a:spLocks noChangeArrowheads="1"/>
          </p:cNvSpPr>
          <p:nvPr/>
        </p:nvSpPr>
        <p:spPr bwMode="auto">
          <a:xfrm>
            <a:off x="3505200" y="16002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4" name="Rectangle 10"/>
          <p:cNvSpPr>
            <a:spLocks noChangeArrowheads="1"/>
          </p:cNvSpPr>
          <p:nvPr/>
        </p:nvSpPr>
        <p:spPr bwMode="auto">
          <a:xfrm>
            <a:off x="2286000" y="29718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5" name="Rectangle 11"/>
          <p:cNvSpPr>
            <a:spLocks noChangeArrowheads="1"/>
          </p:cNvSpPr>
          <p:nvPr/>
        </p:nvSpPr>
        <p:spPr bwMode="auto">
          <a:xfrm>
            <a:off x="2590800" y="29718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6" name="Rectangle 12"/>
          <p:cNvSpPr>
            <a:spLocks noChangeArrowheads="1"/>
          </p:cNvSpPr>
          <p:nvPr/>
        </p:nvSpPr>
        <p:spPr bwMode="auto">
          <a:xfrm>
            <a:off x="2895600" y="29718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7" name="Rectangle 13"/>
          <p:cNvSpPr>
            <a:spLocks noChangeArrowheads="1"/>
          </p:cNvSpPr>
          <p:nvPr/>
        </p:nvSpPr>
        <p:spPr bwMode="auto">
          <a:xfrm>
            <a:off x="5181600" y="29718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8" name="Rectangle 14"/>
          <p:cNvSpPr>
            <a:spLocks noChangeArrowheads="1"/>
          </p:cNvSpPr>
          <p:nvPr/>
        </p:nvSpPr>
        <p:spPr bwMode="auto">
          <a:xfrm>
            <a:off x="5486400" y="29718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6159" name="Rectangle 15"/>
          <p:cNvSpPr>
            <a:spLocks noChangeArrowheads="1"/>
          </p:cNvSpPr>
          <p:nvPr/>
        </p:nvSpPr>
        <p:spPr bwMode="auto">
          <a:xfrm>
            <a:off x="4114800" y="2971800"/>
            <a:ext cx="304800" cy="3810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4294967295"/>
          </p:nvPr>
        </p:nvSpPr>
        <p:spPr>
          <a:xfrm>
            <a:off x="152400" y="5943600"/>
            <a:ext cx="6048375" cy="215900"/>
          </a:xfrm>
          <a:prstGeom prst="rect">
            <a:avLst/>
          </a:prstGeom>
        </p:spPr>
        <p:txBody>
          <a:bodyPr/>
          <a:lstStyle/>
          <a:p>
            <a:pPr>
              <a:defRPr/>
            </a:pPr>
            <a:r>
              <a:rPr lang="tr-TR" dirty="0"/>
              <a:t>Lecture Notes for E Alpaydın 2004 Introduction to Machine Learning © The MIT Press (V1.1)</a:t>
            </a:r>
          </a:p>
        </p:txBody>
      </p:sp>
      <p:sp>
        <p:nvSpPr>
          <p:cNvPr id="22531" name="Slide Number Placeholder 4"/>
          <p:cNvSpPr>
            <a:spLocks noGrp="1"/>
          </p:cNvSpPr>
          <p:nvPr>
            <p:ph type="sldNum" sz="quarter" idx="4294967295"/>
          </p:nvPr>
        </p:nvSpPr>
        <p:spPr>
          <a:xfrm>
            <a:off x="6588125" y="6237288"/>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0"/>
              </a:spcBef>
              <a:spcAft>
                <a:spcPct val="0"/>
              </a:spcAft>
              <a:defRPr sz="3200">
                <a:solidFill>
                  <a:schemeClr val="tx1"/>
                </a:solidFill>
                <a:latin typeface="Palatino Linotype" pitchFamily="18" charset="0"/>
              </a:defRPr>
            </a:lvl6pPr>
            <a:lvl7pPr marL="2971800" indent="-228600" eaLnBrk="0" fontAlgn="base" hangingPunct="0">
              <a:spcBef>
                <a:spcPct val="0"/>
              </a:spcBef>
              <a:spcAft>
                <a:spcPct val="0"/>
              </a:spcAft>
              <a:defRPr sz="3200">
                <a:solidFill>
                  <a:schemeClr val="tx1"/>
                </a:solidFill>
                <a:latin typeface="Palatino Linotype" pitchFamily="18" charset="0"/>
              </a:defRPr>
            </a:lvl7pPr>
            <a:lvl8pPr marL="3429000" indent="-228600" eaLnBrk="0" fontAlgn="base" hangingPunct="0">
              <a:spcBef>
                <a:spcPct val="0"/>
              </a:spcBef>
              <a:spcAft>
                <a:spcPct val="0"/>
              </a:spcAft>
              <a:defRPr sz="3200">
                <a:solidFill>
                  <a:schemeClr val="tx1"/>
                </a:solidFill>
                <a:latin typeface="Palatino Linotype" pitchFamily="18" charset="0"/>
              </a:defRPr>
            </a:lvl8pPr>
            <a:lvl9pPr marL="3886200" indent="-228600" eaLnBrk="0" fontAlgn="base" hangingPunct="0">
              <a:spcBef>
                <a:spcPct val="0"/>
              </a:spcBef>
              <a:spcAft>
                <a:spcPct val="0"/>
              </a:spcAft>
              <a:defRPr sz="3200">
                <a:solidFill>
                  <a:schemeClr val="tx1"/>
                </a:solidFill>
                <a:latin typeface="Palatino Linotype" pitchFamily="18" charset="0"/>
              </a:defRPr>
            </a:lvl9pPr>
          </a:lstStyle>
          <a:p>
            <a:pPr eaLnBrk="1" hangingPunct="1"/>
            <a:fld id="{3B4C2C9A-F75E-4904-B0C3-264AFC65E582}" type="slidenum">
              <a:rPr lang="tr-TR" altLang="en-US" sz="1400" smtClean="0"/>
              <a:pPr eaLnBrk="1" hangingPunct="1"/>
              <a:t>13</a:t>
            </a:fld>
            <a:endParaRPr lang="tr-TR" altLang="en-US" sz="1400"/>
          </a:p>
        </p:txBody>
      </p:sp>
      <p:sp>
        <p:nvSpPr>
          <p:cNvPr id="22532" name="Rectangle 2"/>
          <p:cNvSpPr>
            <a:spLocks noGrp="1" noChangeArrowheads="1"/>
          </p:cNvSpPr>
          <p:nvPr>
            <p:ph type="title"/>
          </p:nvPr>
        </p:nvSpPr>
        <p:spPr/>
        <p:txBody>
          <a:bodyPr/>
          <a:lstStyle/>
          <a:p>
            <a:pPr eaLnBrk="1" hangingPunct="1"/>
            <a:r>
              <a:rPr lang="tr-TR" altLang="en-US"/>
              <a:t>Stacking</a:t>
            </a:r>
          </a:p>
        </p:txBody>
      </p:sp>
      <p:sp>
        <p:nvSpPr>
          <p:cNvPr id="22533" name="Rectangle 3"/>
          <p:cNvSpPr>
            <a:spLocks noGrp="1" noChangeArrowheads="1"/>
          </p:cNvSpPr>
          <p:nvPr>
            <p:ph type="body" idx="1"/>
          </p:nvPr>
        </p:nvSpPr>
        <p:spPr>
          <a:xfrm>
            <a:off x="457200" y="1981200"/>
            <a:ext cx="3394075" cy="3886200"/>
          </a:xfrm>
        </p:spPr>
        <p:txBody>
          <a:bodyPr/>
          <a:lstStyle/>
          <a:p>
            <a:pPr eaLnBrk="1" hangingPunct="1"/>
            <a:r>
              <a:rPr lang="tr-TR" altLang="en-US"/>
              <a:t>Combiner </a:t>
            </a:r>
            <a:r>
              <a:rPr lang="tr-TR" altLang="en-US" i="1"/>
              <a:t>f </a:t>
            </a:r>
            <a:r>
              <a:rPr lang="tr-TR" altLang="en-US"/>
              <a:t>() is another learner (Wolpert, 1992)</a:t>
            </a:r>
          </a:p>
        </p:txBody>
      </p:sp>
      <p:pic>
        <p:nvPicPr>
          <p:cNvPr id="22534" name="Picture 4" descr="Comb-sg_c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0213" y="874713"/>
            <a:ext cx="43418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4090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4294967295"/>
          </p:nvPr>
        </p:nvSpPr>
        <p:spPr>
          <a:xfrm>
            <a:off x="217487" y="6364288"/>
            <a:ext cx="6048375" cy="215900"/>
          </a:xfrm>
          <a:prstGeom prst="rect">
            <a:avLst/>
          </a:prstGeom>
        </p:spPr>
        <p:txBody>
          <a:bodyPr/>
          <a:lstStyle/>
          <a:p>
            <a:pPr>
              <a:defRPr/>
            </a:pPr>
            <a:r>
              <a:rPr lang="tr-TR" dirty="0"/>
              <a:t>Lecture Notes for E Alpaydın 2004 Introduction to Machine Learning © The MIT Press (V1.1)</a:t>
            </a:r>
          </a:p>
        </p:txBody>
      </p:sp>
      <p:sp>
        <p:nvSpPr>
          <p:cNvPr id="23555" name="Slide Number Placeholder 4"/>
          <p:cNvSpPr>
            <a:spLocks noGrp="1"/>
          </p:cNvSpPr>
          <p:nvPr>
            <p:ph type="sldNum" sz="quarter" idx="4294967295"/>
          </p:nvPr>
        </p:nvSpPr>
        <p:spPr>
          <a:xfrm>
            <a:off x="3773488" y="6157913"/>
            <a:ext cx="4527550" cy="5254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0"/>
              </a:spcBef>
              <a:spcAft>
                <a:spcPct val="0"/>
              </a:spcAft>
              <a:defRPr sz="3200">
                <a:solidFill>
                  <a:schemeClr val="tx1"/>
                </a:solidFill>
                <a:latin typeface="Palatino Linotype" pitchFamily="18" charset="0"/>
              </a:defRPr>
            </a:lvl6pPr>
            <a:lvl7pPr marL="2971800" indent="-228600" eaLnBrk="0" fontAlgn="base" hangingPunct="0">
              <a:spcBef>
                <a:spcPct val="0"/>
              </a:spcBef>
              <a:spcAft>
                <a:spcPct val="0"/>
              </a:spcAft>
              <a:defRPr sz="3200">
                <a:solidFill>
                  <a:schemeClr val="tx1"/>
                </a:solidFill>
                <a:latin typeface="Palatino Linotype" pitchFamily="18" charset="0"/>
              </a:defRPr>
            </a:lvl7pPr>
            <a:lvl8pPr marL="3429000" indent="-228600" eaLnBrk="0" fontAlgn="base" hangingPunct="0">
              <a:spcBef>
                <a:spcPct val="0"/>
              </a:spcBef>
              <a:spcAft>
                <a:spcPct val="0"/>
              </a:spcAft>
              <a:defRPr sz="3200">
                <a:solidFill>
                  <a:schemeClr val="tx1"/>
                </a:solidFill>
                <a:latin typeface="Palatino Linotype" pitchFamily="18" charset="0"/>
              </a:defRPr>
            </a:lvl8pPr>
            <a:lvl9pPr marL="3886200" indent="-228600" eaLnBrk="0" fontAlgn="base" hangingPunct="0">
              <a:spcBef>
                <a:spcPct val="0"/>
              </a:spcBef>
              <a:spcAft>
                <a:spcPct val="0"/>
              </a:spcAft>
              <a:defRPr sz="3200">
                <a:solidFill>
                  <a:schemeClr val="tx1"/>
                </a:solidFill>
                <a:latin typeface="Palatino Linotype" pitchFamily="18" charset="0"/>
              </a:defRPr>
            </a:lvl9pPr>
          </a:lstStyle>
          <a:p>
            <a:pPr eaLnBrk="1" hangingPunct="1"/>
            <a:endParaRPr lang="en-US" altLang="en-US" sz="1400"/>
          </a:p>
          <a:p>
            <a:pPr eaLnBrk="1" hangingPunct="1"/>
            <a:endParaRPr lang="tr-TR" altLang="en-US" sz="1400"/>
          </a:p>
        </p:txBody>
      </p:sp>
      <p:sp>
        <p:nvSpPr>
          <p:cNvPr id="23556" name="Rectangle 2"/>
          <p:cNvSpPr>
            <a:spLocks noGrp="1" noChangeArrowheads="1"/>
          </p:cNvSpPr>
          <p:nvPr>
            <p:ph type="title"/>
          </p:nvPr>
        </p:nvSpPr>
        <p:spPr/>
        <p:txBody>
          <a:bodyPr/>
          <a:lstStyle/>
          <a:p>
            <a:pPr eaLnBrk="1" hangingPunct="1"/>
            <a:r>
              <a:rPr lang="tr-TR" altLang="en-US"/>
              <a:t>Cascading</a:t>
            </a:r>
          </a:p>
        </p:txBody>
      </p:sp>
      <p:sp>
        <p:nvSpPr>
          <p:cNvPr id="23557" name="Rectangle 3"/>
          <p:cNvSpPr>
            <a:spLocks noGrp="1" noChangeArrowheads="1"/>
          </p:cNvSpPr>
          <p:nvPr>
            <p:ph type="body" idx="1"/>
          </p:nvPr>
        </p:nvSpPr>
        <p:spPr>
          <a:xfrm>
            <a:off x="457200" y="1981200"/>
            <a:ext cx="3149600" cy="3886200"/>
          </a:xfrm>
        </p:spPr>
        <p:txBody>
          <a:bodyPr/>
          <a:lstStyle/>
          <a:p>
            <a:pPr marL="0" indent="0" eaLnBrk="1" hangingPunct="1">
              <a:buFont typeface="Wingdings" pitchFamily="2" charset="2"/>
              <a:buNone/>
            </a:pPr>
            <a:r>
              <a:rPr lang="tr-TR" altLang="en-US"/>
              <a:t>Use </a:t>
            </a:r>
            <a:r>
              <a:rPr lang="tr-TR" altLang="en-US" i="1"/>
              <a:t>d</a:t>
            </a:r>
            <a:r>
              <a:rPr lang="tr-TR" altLang="en-US" i="1" baseline="-25000"/>
              <a:t>j</a:t>
            </a:r>
            <a:r>
              <a:rPr lang="tr-TR" altLang="en-US"/>
              <a:t> only if preceding ones are not confident</a:t>
            </a:r>
          </a:p>
          <a:p>
            <a:pPr marL="0" indent="0" eaLnBrk="1" hangingPunct="1">
              <a:buFont typeface="Wingdings" pitchFamily="2" charset="2"/>
              <a:buNone/>
            </a:pPr>
            <a:endParaRPr lang="tr-TR" altLang="en-US"/>
          </a:p>
          <a:p>
            <a:pPr marL="0" indent="0" eaLnBrk="1" hangingPunct="1">
              <a:buFont typeface="Wingdings" pitchFamily="2" charset="2"/>
              <a:buNone/>
            </a:pPr>
            <a:r>
              <a:rPr lang="tr-TR" altLang="en-US"/>
              <a:t>Cascade learners in order of complexity</a:t>
            </a:r>
          </a:p>
        </p:txBody>
      </p:sp>
      <p:pic>
        <p:nvPicPr>
          <p:cNvPr id="23558" name="Picture 4" descr="Comb-casc_c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750" y="577850"/>
            <a:ext cx="5381625" cy="532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TextBox 6"/>
          <p:cNvSpPr txBox="1">
            <a:spLocks noChangeArrowheads="1"/>
          </p:cNvSpPr>
          <p:nvPr/>
        </p:nvSpPr>
        <p:spPr bwMode="auto">
          <a:xfrm>
            <a:off x="479425" y="5934075"/>
            <a:ext cx="242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0"/>
              </a:spcBef>
              <a:spcAft>
                <a:spcPct val="0"/>
              </a:spcAft>
              <a:defRPr sz="3200">
                <a:solidFill>
                  <a:schemeClr val="tx1"/>
                </a:solidFill>
                <a:latin typeface="Palatino Linotype" pitchFamily="18" charset="0"/>
              </a:defRPr>
            </a:lvl6pPr>
            <a:lvl7pPr marL="2971800" indent="-228600" eaLnBrk="0" fontAlgn="base" hangingPunct="0">
              <a:spcBef>
                <a:spcPct val="0"/>
              </a:spcBef>
              <a:spcAft>
                <a:spcPct val="0"/>
              </a:spcAft>
              <a:defRPr sz="3200">
                <a:solidFill>
                  <a:schemeClr val="tx1"/>
                </a:solidFill>
                <a:latin typeface="Palatino Linotype" pitchFamily="18" charset="0"/>
              </a:defRPr>
            </a:lvl7pPr>
            <a:lvl8pPr marL="3429000" indent="-228600" eaLnBrk="0" fontAlgn="base" hangingPunct="0">
              <a:spcBef>
                <a:spcPct val="0"/>
              </a:spcBef>
              <a:spcAft>
                <a:spcPct val="0"/>
              </a:spcAft>
              <a:defRPr sz="3200">
                <a:solidFill>
                  <a:schemeClr val="tx1"/>
                </a:solidFill>
                <a:latin typeface="Palatino Linotype" pitchFamily="18" charset="0"/>
              </a:defRPr>
            </a:lvl8pPr>
            <a:lvl9pPr marL="3886200" indent="-228600" eaLnBrk="0" fontAlgn="base" hangingPunct="0">
              <a:spcBef>
                <a:spcPct val="0"/>
              </a:spcBef>
              <a:spcAft>
                <a:spcPct val="0"/>
              </a:spcAft>
              <a:defRPr sz="3200">
                <a:solidFill>
                  <a:schemeClr val="tx1"/>
                </a:solidFill>
                <a:latin typeface="Palatino Linotype" pitchFamily="18" charset="0"/>
              </a:defRPr>
            </a:lvl9pPr>
          </a:lstStyle>
          <a:p>
            <a:pPr eaLnBrk="1" hangingPunct="1"/>
            <a:endParaRPr lang="en-US" altLang="en-US" sz="1800"/>
          </a:p>
          <a:p>
            <a:pPr eaLnBrk="1" hangingPunct="1"/>
            <a:r>
              <a:rPr lang="en-US" altLang="en-US" sz="1800"/>
              <a:t> </a:t>
            </a:r>
          </a:p>
        </p:txBody>
      </p:sp>
    </p:spTree>
    <p:extLst>
      <p:ext uri="{BB962C8B-B14F-4D97-AF65-F5344CB8AC3E}">
        <p14:creationId xmlns:p14="http://schemas.microsoft.com/office/powerpoint/2010/main" val="102193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0"/>
            <a:ext cx="9144000" cy="914400"/>
          </a:xfrm>
        </p:spPr>
        <p:txBody>
          <a:bodyPr/>
          <a:lstStyle/>
          <a:p>
            <a:pPr algn="ctr" eaLnBrk="1" hangingPunct="1"/>
            <a:r>
              <a:rPr lang="en-US" altLang="en-US" sz="2400" dirty="0"/>
              <a:t>What is the Main Challenge for </a:t>
            </a:r>
            <a:br>
              <a:rPr lang="en-US" altLang="en-US" sz="2400" dirty="0"/>
            </a:br>
            <a:r>
              <a:rPr lang="en-US" altLang="en-US" sz="2400" dirty="0"/>
              <a:t>Developing Ensemble Models?</a:t>
            </a:r>
          </a:p>
        </p:txBody>
      </p:sp>
      <p:sp>
        <p:nvSpPr>
          <p:cNvPr id="16387" name="Rectangle 3"/>
          <p:cNvSpPr>
            <a:spLocks noGrp="1" noChangeArrowheads="1"/>
          </p:cNvSpPr>
          <p:nvPr>
            <p:ph type="body" idx="1"/>
          </p:nvPr>
        </p:nvSpPr>
        <p:spPr>
          <a:xfrm>
            <a:off x="36513" y="1066800"/>
            <a:ext cx="9107487" cy="5972175"/>
          </a:xfrm>
        </p:spPr>
        <p:txBody>
          <a:bodyPr/>
          <a:lstStyle/>
          <a:p>
            <a:pPr eaLnBrk="1" hangingPunct="1"/>
            <a:r>
              <a:rPr lang="en-US" altLang="en-US" dirty="0"/>
              <a:t>The main challenge is </a:t>
            </a:r>
            <a:r>
              <a:rPr lang="en-US" altLang="en-US" dirty="0">
                <a:solidFill>
                  <a:srgbClr val="00B050"/>
                </a:solidFill>
              </a:rPr>
              <a:t>not </a:t>
            </a:r>
            <a:r>
              <a:rPr lang="en-US" altLang="en-US" dirty="0"/>
              <a:t>to obtain </a:t>
            </a:r>
            <a:r>
              <a:rPr lang="en-US" altLang="en-US" dirty="0">
                <a:solidFill>
                  <a:srgbClr val="00B050"/>
                </a:solidFill>
              </a:rPr>
              <a:t>highly accurate base models</a:t>
            </a:r>
            <a:r>
              <a:rPr lang="en-US" altLang="en-US" dirty="0"/>
              <a:t>, but rather to </a:t>
            </a:r>
            <a:r>
              <a:rPr lang="en-US" altLang="en-US" dirty="0">
                <a:solidFill>
                  <a:srgbClr val="FF0000"/>
                </a:solidFill>
              </a:rPr>
              <a:t>obtain base models which make different kinds of errors</a:t>
            </a:r>
            <a:r>
              <a:rPr lang="en-US" altLang="en-US" dirty="0"/>
              <a:t>. </a:t>
            </a:r>
          </a:p>
          <a:p>
            <a:pPr eaLnBrk="1" hangingPunct="1"/>
            <a:r>
              <a:rPr lang="en-US" altLang="en-US" dirty="0"/>
              <a:t>For example, if ensembles are used for classification, high accuracies can be accomplished if </a:t>
            </a:r>
            <a:r>
              <a:rPr lang="en-US" altLang="en-US" dirty="0">
                <a:solidFill>
                  <a:srgbClr val="FF0000"/>
                </a:solidFill>
              </a:rPr>
              <a:t>different base models misclassify different training examples</a:t>
            </a:r>
            <a:r>
              <a:rPr lang="en-US" altLang="en-US" dirty="0"/>
              <a:t>, even if the base classifier accuracy is low. Independence between two base classifiers can be assessed in this case by measuring the degree of overlap in training examples they misclassify (|A</a:t>
            </a:r>
            <a:r>
              <a:rPr lang="en-US" altLang="en-US" dirty="0">
                <a:sym typeface="Symbol" pitchFamily="18" charset="2"/>
              </a:rPr>
              <a:t>B|/|AB|)</a:t>
            </a:r>
            <a:r>
              <a:rPr lang="en-US" altLang="en-US" dirty="0"/>
              <a:t>—more overlap means less independence between two models.</a:t>
            </a:r>
          </a:p>
        </p:txBody>
      </p:sp>
      <p:sp>
        <p:nvSpPr>
          <p:cNvPr id="16388" name="TextBox 3"/>
          <p:cNvSpPr txBox="1">
            <a:spLocks noChangeArrowheads="1"/>
          </p:cNvSpPr>
          <p:nvPr/>
        </p:nvSpPr>
        <p:spPr bwMode="auto">
          <a:xfrm>
            <a:off x="6713538" y="6519863"/>
            <a:ext cx="24304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0"/>
              </a:spcBef>
              <a:spcAft>
                <a:spcPct val="0"/>
              </a:spcAft>
              <a:defRPr sz="3200">
                <a:solidFill>
                  <a:schemeClr val="tx1"/>
                </a:solidFill>
                <a:latin typeface="Palatino Linotype" pitchFamily="18" charset="0"/>
              </a:defRPr>
            </a:lvl6pPr>
            <a:lvl7pPr marL="2971800" indent="-228600" eaLnBrk="0" fontAlgn="base" hangingPunct="0">
              <a:spcBef>
                <a:spcPct val="0"/>
              </a:spcBef>
              <a:spcAft>
                <a:spcPct val="0"/>
              </a:spcAft>
              <a:defRPr sz="3200">
                <a:solidFill>
                  <a:schemeClr val="tx1"/>
                </a:solidFill>
                <a:latin typeface="Palatino Linotype" pitchFamily="18" charset="0"/>
              </a:defRPr>
            </a:lvl7pPr>
            <a:lvl8pPr marL="3429000" indent="-228600" eaLnBrk="0" fontAlgn="base" hangingPunct="0">
              <a:spcBef>
                <a:spcPct val="0"/>
              </a:spcBef>
              <a:spcAft>
                <a:spcPct val="0"/>
              </a:spcAft>
              <a:defRPr sz="3200">
                <a:solidFill>
                  <a:schemeClr val="tx1"/>
                </a:solidFill>
                <a:latin typeface="Palatino Linotype" pitchFamily="18" charset="0"/>
              </a:defRPr>
            </a:lvl8pPr>
            <a:lvl9pPr marL="3886200" indent="-228600" eaLnBrk="0" fontAlgn="base" hangingPunct="0">
              <a:spcBef>
                <a:spcPct val="0"/>
              </a:spcBef>
              <a:spcAft>
                <a:spcPct val="0"/>
              </a:spcAft>
              <a:defRPr sz="3200">
                <a:solidFill>
                  <a:schemeClr val="tx1"/>
                </a:solidFill>
                <a:latin typeface="Palatino Linotype" pitchFamily="18" charset="0"/>
              </a:defRPr>
            </a:lvl9pPr>
          </a:lstStyle>
          <a:p>
            <a:pPr eaLnBrk="1" hangingPunct="1"/>
            <a:r>
              <a:rPr lang="en-US" altLang="en-US" sz="1600">
                <a:solidFill>
                  <a:srgbClr val="C00000"/>
                </a:solidFill>
              </a:rPr>
              <a:t>Eick: Ensemble Learning</a:t>
            </a:r>
          </a:p>
        </p:txBody>
      </p:sp>
    </p:spTree>
    <p:extLst>
      <p:ext uri="{BB962C8B-B14F-4D97-AF65-F5344CB8AC3E}">
        <p14:creationId xmlns:p14="http://schemas.microsoft.com/office/powerpoint/2010/main" val="2144273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268288" y="0"/>
            <a:ext cx="8686800" cy="682625"/>
          </a:xfrm>
        </p:spPr>
        <p:txBody>
          <a:bodyPr/>
          <a:lstStyle/>
          <a:p>
            <a:pPr eaLnBrk="1" hangingPunct="1"/>
            <a:r>
              <a:rPr lang="en-US" altLang="en-US" b="1">
                <a:solidFill>
                  <a:srgbClr val="FF0000"/>
                </a:solidFill>
              </a:rPr>
              <a:t>Summary Ensemble Learning</a:t>
            </a:r>
            <a:endParaRPr lang="tr-TR" altLang="en-US" b="1">
              <a:solidFill>
                <a:srgbClr val="FF0000"/>
              </a:solidFill>
            </a:endParaRPr>
          </a:p>
        </p:txBody>
      </p:sp>
      <p:sp>
        <p:nvSpPr>
          <p:cNvPr id="24580" name="Rectangle 3"/>
          <p:cNvSpPr>
            <a:spLocks noGrp="1" noChangeArrowheads="1"/>
          </p:cNvSpPr>
          <p:nvPr>
            <p:ph type="body" idx="1"/>
          </p:nvPr>
        </p:nvSpPr>
        <p:spPr>
          <a:xfrm>
            <a:off x="0" y="1066800"/>
            <a:ext cx="9144000" cy="5486400"/>
          </a:xfrm>
        </p:spPr>
        <p:txBody>
          <a:bodyPr/>
          <a:lstStyle/>
          <a:p>
            <a:pPr eaLnBrk="1" hangingPunct="1"/>
            <a:r>
              <a:rPr lang="en-US" altLang="en-US" sz="1900" dirty="0"/>
              <a:t>Ensemble approaches use multiple models in their decision making. They frequently accomplish high accuracies, are less likely to over-fit and exhibit a low variance. They have been successfully used in the Netflix contest and for other tasks. However, some research suggest that they are sensitive to noise </a:t>
            </a:r>
            <a:r>
              <a:rPr lang="en-US" altLang="en-US" sz="1400" dirty="0"/>
              <a:t>(</a:t>
            </a:r>
            <a:r>
              <a:rPr lang="en-US" altLang="en-US" sz="1400" dirty="0">
                <a:hlinkClick r:id="rId2"/>
              </a:rPr>
              <a:t>http://www.phillong.info/publications/LS10_potential.pdf</a:t>
            </a:r>
            <a:r>
              <a:rPr lang="en-US" altLang="en-US" sz="1400" dirty="0"/>
              <a:t> ).</a:t>
            </a:r>
          </a:p>
          <a:p>
            <a:pPr eaLnBrk="1" hangingPunct="1"/>
            <a:r>
              <a:rPr lang="en-US" altLang="en-US" sz="1900" dirty="0"/>
              <a:t>The key of designing ensembles is diversity and not necessarily high accuracy of the base classifiers: Members of the ensemble should vary in the examples they misclassify. Therefore, most ensemble approaches, such as </a:t>
            </a:r>
            <a:r>
              <a:rPr lang="en-US" altLang="en-US" sz="1900" dirty="0" err="1"/>
              <a:t>AdaBoost</a:t>
            </a:r>
            <a:r>
              <a:rPr lang="en-US" altLang="en-US" sz="1900" dirty="0"/>
              <a:t>, seek to promote diversity among the models they combine.</a:t>
            </a:r>
          </a:p>
          <a:p>
            <a:pPr eaLnBrk="1" hangingPunct="1"/>
            <a:r>
              <a:rPr lang="en-US" altLang="en-US" sz="1900" dirty="0"/>
              <a:t>The trained ensemble represents a single hypothesis. This hypothesis, however, is not necessarily contained within the hypothesis space of the models from which it is built. Thus, ensembles can be shown to have more flexibility in the functions they can represent. Example: </a:t>
            </a:r>
            <a:r>
              <a:rPr lang="en-US" altLang="en-US" sz="1400" dirty="0">
                <a:hlinkClick r:id="rId3"/>
              </a:rPr>
              <a:t>http://www.scholarpedia.org/article/Ensemble_learning</a:t>
            </a:r>
            <a:endParaRPr lang="en-US" altLang="en-US" sz="1400" dirty="0"/>
          </a:p>
          <a:p>
            <a:pPr eaLnBrk="1" hangingPunct="1"/>
            <a:r>
              <a:rPr lang="en-US" altLang="en-US" sz="1900" dirty="0"/>
              <a:t>Current research on ensembles centers on: more complex ways to combine models, understanding the convergence behavior of ensemble learning algorithms, parameter learning,  understanding over-fitting in ensemble learning, characterization of ensemble models, sensitivity to noise.</a:t>
            </a:r>
          </a:p>
        </p:txBody>
      </p:sp>
      <p:sp>
        <p:nvSpPr>
          <p:cNvPr id="24581" name="TextBox 6"/>
          <p:cNvSpPr txBox="1">
            <a:spLocks noChangeArrowheads="1"/>
          </p:cNvSpPr>
          <p:nvPr/>
        </p:nvSpPr>
        <p:spPr bwMode="auto">
          <a:xfrm>
            <a:off x="6713538" y="6519863"/>
            <a:ext cx="24304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Palatino Linotype" pitchFamily="18" charset="0"/>
              </a:defRPr>
            </a:lvl1pPr>
            <a:lvl2pPr marL="742950" indent="-285750" eaLnBrk="0" hangingPunct="0">
              <a:defRPr sz="3200">
                <a:solidFill>
                  <a:schemeClr val="tx1"/>
                </a:solidFill>
                <a:latin typeface="Palatino Linotype" pitchFamily="18" charset="0"/>
              </a:defRPr>
            </a:lvl2pPr>
            <a:lvl3pPr marL="1143000" indent="-228600" eaLnBrk="0" hangingPunct="0">
              <a:defRPr sz="3200">
                <a:solidFill>
                  <a:schemeClr val="tx1"/>
                </a:solidFill>
                <a:latin typeface="Palatino Linotype" pitchFamily="18" charset="0"/>
              </a:defRPr>
            </a:lvl3pPr>
            <a:lvl4pPr marL="1600200" indent="-228600" eaLnBrk="0" hangingPunct="0">
              <a:defRPr sz="3200">
                <a:solidFill>
                  <a:schemeClr val="tx1"/>
                </a:solidFill>
                <a:latin typeface="Palatino Linotype" pitchFamily="18" charset="0"/>
              </a:defRPr>
            </a:lvl4pPr>
            <a:lvl5pPr marL="2057400" indent="-228600" eaLnBrk="0" hangingPunct="0">
              <a:defRPr sz="3200">
                <a:solidFill>
                  <a:schemeClr val="tx1"/>
                </a:solidFill>
                <a:latin typeface="Palatino Linotype" pitchFamily="18" charset="0"/>
              </a:defRPr>
            </a:lvl5pPr>
            <a:lvl6pPr marL="2514600" indent="-228600" eaLnBrk="0" fontAlgn="base" hangingPunct="0">
              <a:spcBef>
                <a:spcPct val="0"/>
              </a:spcBef>
              <a:spcAft>
                <a:spcPct val="0"/>
              </a:spcAft>
              <a:defRPr sz="3200">
                <a:solidFill>
                  <a:schemeClr val="tx1"/>
                </a:solidFill>
                <a:latin typeface="Palatino Linotype" pitchFamily="18" charset="0"/>
              </a:defRPr>
            </a:lvl6pPr>
            <a:lvl7pPr marL="2971800" indent="-228600" eaLnBrk="0" fontAlgn="base" hangingPunct="0">
              <a:spcBef>
                <a:spcPct val="0"/>
              </a:spcBef>
              <a:spcAft>
                <a:spcPct val="0"/>
              </a:spcAft>
              <a:defRPr sz="3200">
                <a:solidFill>
                  <a:schemeClr val="tx1"/>
                </a:solidFill>
                <a:latin typeface="Palatino Linotype" pitchFamily="18" charset="0"/>
              </a:defRPr>
            </a:lvl7pPr>
            <a:lvl8pPr marL="3429000" indent="-228600" eaLnBrk="0" fontAlgn="base" hangingPunct="0">
              <a:spcBef>
                <a:spcPct val="0"/>
              </a:spcBef>
              <a:spcAft>
                <a:spcPct val="0"/>
              </a:spcAft>
              <a:defRPr sz="3200">
                <a:solidFill>
                  <a:schemeClr val="tx1"/>
                </a:solidFill>
                <a:latin typeface="Palatino Linotype" pitchFamily="18" charset="0"/>
              </a:defRPr>
            </a:lvl8pPr>
            <a:lvl9pPr marL="3886200" indent="-228600" eaLnBrk="0" fontAlgn="base" hangingPunct="0">
              <a:spcBef>
                <a:spcPct val="0"/>
              </a:spcBef>
              <a:spcAft>
                <a:spcPct val="0"/>
              </a:spcAft>
              <a:defRPr sz="3200">
                <a:solidFill>
                  <a:schemeClr val="tx1"/>
                </a:solidFill>
                <a:latin typeface="Palatino Linotype" pitchFamily="18" charset="0"/>
              </a:defRPr>
            </a:lvl9pPr>
          </a:lstStyle>
          <a:p>
            <a:pPr eaLnBrk="1" hangingPunct="1"/>
            <a:r>
              <a:rPr lang="en-US" altLang="en-US" sz="1600">
                <a:solidFill>
                  <a:srgbClr val="C00000"/>
                </a:solidFill>
              </a:rPr>
              <a:t>Eick: Ensemble Learning</a:t>
            </a:r>
          </a:p>
        </p:txBody>
      </p:sp>
    </p:spTree>
    <p:extLst>
      <p:ext uri="{BB962C8B-B14F-4D97-AF65-F5344CB8AC3E}">
        <p14:creationId xmlns:p14="http://schemas.microsoft.com/office/powerpoint/2010/main" val="3266225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altLang="en-US"/>
              <a:t>General Idea</a:t>
            </a:r>
          </a:p>
        </p:txBody>
      </p:sp>
      <p:graphicFrame>
        <p:nvGraphicFramePr>
          <p:cNvPr id="1026" name="Object 3"/>
          <p:cNvGraphicFramePr>
            <a:graphicFrameLocks noGrp="1" noChangeAspect="1"/>
          </p:cNvGraphicFramePr>
          <p:nvPr>
            <p:ph idx="1"/>
          </p:nvPr>
        </p:nvGraphicFramePr>
        <p:xfrm>
          <a:off x="1122363" y="1143000"/>
          <a:ext cx="6896100" cy="5181600"/>
        </p:xfrm>
        <a:graphic>
          <a:graphicData uri="http://schemas.openxmlformats.org/presentationml/2006/ole">
            <mc:AlternateContent xmlns:mc="http://schemas.openxmlformats.org/markup-compatibility/2006">
              <mc:Choice xmlns:v="urn:schemas-microsoft-com:vml" Requires="v">
                <p:oleObj spid="_x0000_s1036" name="Visio" r:id="rId3" imgW="9740951" imgH="7320219" progId="Visio.Drawing.6">
                  <p:embed/>
                </p:oleObj>
              </mc:Choice>
              <mc:Fallback>
                <p:oleObj name="Visio" r:id="rId3" imgW="9740951" imgH="7320219" progId="Visio.Drawing.6">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2363" y="1143000"/>
                        <a:ext cx="68961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US" altLang="en-US"/>
              <a:t>Why does it work?</a:t>
            </a:r>
          </a:p>
        </p:txBody>
      </p:sp>
      <p:sp>
        <p:nvSpPr>
          <p:cNvPr id="2052" name="Rectangle 3"/>
          <p:cNvSpPr>
            <a:spLocks noGrp="1" noChangeArrowheads="1"/>
          </p:cNvSpPr>
          <p:nvPr>
            <p:ph type="body" idx="1"/>
          </p:nvPr>
        </p:nvSpPr>
        <p:spPr/>
        <p:txBody>
          <a:bodyPr/>
          <a:lstStyle/>
          <a:p>
            <a:r>
              <a:rPr lang="en-US" altLang="en-US"/>
              <a:t>Suppose there are 25 base classifiers</a:t>
            </a:r>
          </a:p>
          <a:p>
            <a:pPr lvl="1"/>
            <a:r>
              <a:rPr lang="en-US" altLang="en-US"/>
              <a:t>Each classifier has error rate, </a:t>
            </a:r>
            <a:r>
              <a:rPr lang="en-US" altLang="en-US">
                <a:sym typeface="Symbol" pitchFamily="18" charset="2"/>
              </a:rPr>
              <a:t></a:t>
            </a:r>
            <a:r>
              <a:rPr lang="en-US" altLang="en-US"/>
              <a:t> = 0.35</a:t>
            </a:r>
          </a:p>
          <a:p>
            <a:pPr lvl="1"/>
            <a:r>
              <a:rPr lang="en-US" altLang="en-US"/>
              <a:t>Assume classifiers are independent</a:t>
            </a:r>
          </a:p>
          <a:p>
            <a:pPr lvl="1"/>
            <a:r>
              <a:rPr lang="en-US" altLang="en-US"/>
              <a:t>Probability that the ensemble classifier makes a wrong prediction:</a:t>
            </a:r>
          </a:p>
        </p:txBody>
      </p:sp>
      <p:graphicFrame>
        <p:nvGraphicFramePr>
          <p:cNvPr id="2050" name="Object 4"/>
          <p:cNvGraphicFramePr>
            <a:graphicFrameLocks noGrp="1" noChangeAspect="1"/>
          </p:cNvGraphicFramePr>
          <p:nvPr>
            <p:ph sz="half" idx="4294967295"/>
          </p:nvPr>
        </p:nvGraphicFramePr>
        <p:xfrm>
          <a:off x="2590800" y="3810000"/>
          <a:ext cx="3657600" cy="1028700"/>
        </p:xfrm>
        <a:graphic>
          <a:graphicData uri="http://schemas.openxmlformats.org/presentationml/2006/ole">
            <mc:AlternateContent xmlns:mc="http://schemas.openxmlformats.org/markup-compatibility/2006">
              <mc:Choice xmlns:v="urn:schemas-microsoft-com:vml" Requires="v">
                <p:oleObj spid="_x0000_s2061" name="Equation" r:id="rId3" imgW="1625400" imgH="457200" progId="Equation.3">
                  <p:embed/>
                </p:oleObj>
              </mc:Choice>
              <mc:Fallback>
                <p:oleObj name="Equation" r:id="rId3" imgW="16254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810000"/>
                        <a:ext cx="36576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Examples of Ensemble Methods</a:t>
            </a:r>
          </a:p>
        </p:txBody>
      </p:sp>
      <p:sp>
        <p:nvSpPr>
          <p:cNvPr id="10243" name="Rectangle 1027"/>
          <p:cNvSpPr>
            <a:spLocks noGrp="1" noChangeArrowheads="1"/>
          </p:cNvSpPr>
          <p:nvPr>
            <p:ph type="body" idx="1"/>
          </p:nvPr>
        </p:nvSpPr>
        <p:spPr/>
        <p:txBody>
          <a:bodyPr/>
          <a:lstStyle/>
          <a:p>
            <a:r>
              <a:rPr lang="en-US" altLang="en-US"/>
              <a:t>How to generate an ensemble of classifiers?</a:t>
            </a:r>
          </a:p>
          <a:p>
            <a:pPr lvl="1"/>
            <a:r>
              <a:rPr lang="en-US" altLang="en-US"/>
              <a:t>Bagging</a:t>
            </a:r>
          </a:p>
          <a:p>
            <a:endParaRPr lang="en-US" altLang="en-US"/>
          </a:p>
          <a:p>
            <a:pPr lvl="1"/>
            <a:r>
              <a:rPr lang="en-US" altLang="en-US"/>
              <a:t>Boosting</a:t>
            </a:r>
          </a:p>
          <a:p>
            <a:pPr>
              <a:buFont typeface="Monotype Sorts" pitchFamily="2" charset="2"/>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Bagging</a:t>
            </a:r>
          </a:p>
        </p:txBody>
      </p:sp>
      <p:sp>
        <p:nvSpPr>
          <p:cNvPr id="11267" name="Rectangle 3"/>
          <p:cNvSpPr>
            <a:spLocks noGrp="1" noChangeArrowheads="1"/>
          </p:cNvSpPr>
          <p:nvPr>
            <p:ph type="body" idx="1"/>
          </p:nvPr>
        </p:nvSpPr>
        <p:spPr/>
        <p:txBody>
          <a:bodyPr/>
          <a:lstStyle/>
          <a:p>
            <a:r>
              <a:rPr lang="en-US" altLang="en-US"/>
              <a:t>Sampling with replacement</a:t>
            </a:r>
          </a:p>
          <a:p>
            <a:endParaRPr lang="en-US" altLang="en-US"/>
          </a:p>
          <a:p>
            <a:endParaRPr lang="en-US" altLang="en-US"/>
          </a:p>
          <a:p>
            <a:endParaRPr lang="en-US" altLang="en-US"/>
          </a:p>
          <a:p>
            <a:endParaRPr lang="en-US" altLang="en-US"/>
          </a:p>
          <a:p>
            <a:r>
              <a:rPr lang="en-US" altLang="en-US"/>
              <a:t>Build classifier on each bootstrap sample</a:t>
            </a:r>
          </a:p>
          <a:p>
            <a:endParaRPr lang="en-US" altLang="en-US"/>
          </a:p>
          <a:p>
            <a:r>
              <a:rPr lang="en-US" altLang="en-US"/>
              <a:t>Each sample has probability (1 – 1/n)</a:t>
            </a:r>
            <a:r>
              <a:rPr lang="en-US" altLang="en-US" baseline="30000"/>
              <a:t>n</a:t>
            </a:r>
            <a:r>
              <a:rPr lang="en-US" altLang="en-US"/>
              <a:t> of being selected</a:t>
            </a:r>
            <a:endParaRPr lang="en-US" altLang="en-US" baseline="30000"/>
          </a:p>
        </p:txBody>
      </p:sp>
      <p:pic>
        <p:nvPicPr>
          <p:cNvPr id="11268" name="Picture 4"/>
          <p:cNvPicPr>
            <a:picLocks noGrp="1" noChangeAspect="1" noChangeArrowheads="1"/>
          </p:cNvPicPr>
          <p:nvPr>
            <p:ph sz="half" idx="4294967295"/>
          </p:nvPr>
        </p:nvPicPr>
        <p:blipFill>
          <a:blip r:embed="rId2" cstate="print">
            <a:extLst>
              <a:ext uri="{28A0092B-C50C-407E-A947-70E740481C1C}">
                <a14:useLocalDpi xmlns:a14="http://schemas.microsoft.com/office/drawing/2010/main" val="0"/>
              </a:ext>
            </a:extLst>
          </a:blip>
          <a:srcRect/>
          <a:stretch>
            <a:fillRect/>
          </a:stretch>
        </p:blipFill>
        <p:spPr>
          <a:xfrm>
            <a:off x="838200" y="2271713"/>
            <a:ext cx="7239000" cy="852487"/>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Boosting</a:t>
            </a:r>
          </a:p>
        </p:txBody>
      </p:sp>
      <p:sp>
        <p:nvSpPr>
          <p:cNvPr id="12291" name="Rectangle 3"/>
          <p:cNvSpPr>
            <a:spLocks noGrp="1" noChangeArrowheads="1"/>
          </p:cNvSpPr>
          <p:nvPr>
            <p:ph type="body" idx="1"/>
          </p:nvPr>
        </p:nvSpPr>
        <p:spPr/>
        <p:txBody>
          <a:bodyPr/>
          <a:lstStyle/>
          <a:p>
            <a:r>
              <a:rPr lang="en-US" altLang="en-US"/>
              <a:t>An iterative procedure to adaptively change distribution of training data by focusing more on previously misclassified records</a:t>
            </a:r>
          </a:p>
          <a:p>
            <a:pPr lvl="1"/>
            <a:r>
              <a:rPr lang="en-US" altLang="en-US"/>
              <a:t>Initially, all N records are assigned equal weights</a:t>
            </a:r>
          </a:p>
          <a:p>
            <a:pPr lvl="1"/>
            <a:r>
              <a:rPr lang="en-US" altLang="en-US"/>
              <a:t>Unlike bagging, weights may change at the end of boosting round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Boosting</a:t>
            </a:r>
          </a:p>
        </p:txBody>
      </p:sp>
      <p:sp>
        <p:nvSpPr>
          <p:cNvPr id="13315" name="Rectangle 3"/>
          <p:cNvSpPr>
            <a:spLocks noGrp="1" noChangeArrowheads="1"/>
          </p:cNvSpPr>
          <p:nvPr>
            <p:ph type="body" idx="1"/>
          </p:nvPr>
        </p:nvSpPr>
        <p:spPr/>
        <p:txBody>
          <a:bodyPr/>
          <a:lstStyle/>
          <a:p>
            <a:r>
              <a:rPr lang="en-US" altLang="en-US"/>
              <a:t>Records that are wrongly classified will have their weights increased</a:t>
            </a:r>
          </a:p>
          <a:p>
            <a:r>
              <a:rPr lang="en-US" altLang="en-US"/>
              <a:t>Records that are classified correctly will have their weights decreased</a:t>
            </a:r>
          </a:p>
        </p:txBody>
      </p:sp>
      <p:pic>
        <p:nvPicPr>
          <p:cNvPr id="13316" name="Picture 4"/>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533400" y="3594100"/>
            <a:ext cx="8077200" cy="952500"/>
          </a:xfrm>
          <a:noFill/>
        </p:spPr>
      </p:pic>
      <p:sp>
        <p:nvSpPr>
          <p:cNvPr id="13317" name="Oval 5"/>
          <p:cNvSpPr>
            <a:spLocks noChangeArrowheads="1"/>
          </p:cNvSpPr>
          <p:nvPr/>
        </p:nvSpPr>
        <p:spPr bwMode="auto">
          <a:xfrm>
            <a:off x="2743200" y="4279900"/>
            <a:ext cx="304800" cy="304800"/>
          </a:xfrm>
          <a:prstGeom prst="ellipse">
            <a:avLst/>
          </a:prstGeom>
          <a:noFill/>
          <a:ln w="508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13318" name="Oval 6"/>
          <p:cNvSpPr>
            <a:spLocks noChangeArrowheads="1"/>
          </p:cNvSpPr>
          <p:nvPr/>
        </p:nvSpPr>
        <p:spPr bwMode="auto">
          <a:xfrm>
            <a:off x="3352800" y="4279900"/>
            <a:ext cx="304800" cy="304800"/>
          </a:xfrm>
          <a:prstGeom prst="ellipse">
            <a:avLst/>
          </a:prstGeom>
          <a:noFill/>
          <a:ln w="508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13319" name="Oval 7"/>
          <p:cNvSpPr>
            <a:spLocks noChangeArrowheads="1"/>
          </p:cNvSpPr>
          <p:nvPr/>
        </p:nvSpPr>
        <p:spPr bwMode="auto">
          <a:xfrm>
            <a:off x="5105400" y="4279900"/>
            <a:ext cx="304800" cy="304800"/>
          </a:xfrm>
          <a:prstGeom prst="ellipse">
            <a:avLst/>
          </a:prstGeom>
          <a:noFill/>
          <a:ln w="508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13320" name="Oval 8"/>
          <p:cNvSpPr>
            <a:spLocks noChangeArrowheads="1"/>
          </p:cNvSpPr>
          <p:nvPr/>
        </p:nvSpPr>
        <p:spPr bwMode="auto">
          <a:xfrm>
            <a:off x="6324600" y="4279900"/>
            <a:ext cx="304800" cy="304800"/>
          </a:xfrm>
          <a:prstGeom prst="ellipse">
            <a:avLst/>
          </a:prstGeom>
          <a:noFill/>
          <a:ln w="508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13321" name="Oval 9"/>
          <p:cNvSpPr>
            <a:spLocks noChangeArrowheads="1"/>
          </p:cNvSpPr>
          <p:nvPr/>
        </p:nvSpPr>
        <p:spPr bwMode="auto">
          <a:xfrm>
            <a:off x="8153400" y="4279900"/>
            <a:ext cx="304800" cy="304800"/>
          </a:xfrm>
          <a:prstGeom prst="ellipse">
            <a:avLst/>
          </a:prstGeom>
          <a:noFill/>
          <a:ln w="508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endParaRPr lang="en-US" altLang="en-US"/>
          </a:p>
        </p:txBody>
      </p:sp>
      <p:sp>
        <p:nvSpPr>
          <p:cNvPr id="13322" name="Text Box 10"/>
          <p:cNvSpPr txBox="1">
            <a:spLocks noChangeArrowheads="1"/>
          </p:cNvSpPr>
          <p:nvPr/>
        </p:nvSpPr>
        <p:spPr bwMode="auto">
          <a:xfrm>
            <a:off x="3429000" y="4813300"/>
            <a:ext cx="50292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buFontTx/>
              <a:buChar char="•"/>
            </a:pPr>
            <a:r>
              <a:rPr lang="en-US" altLang="en-US" sz="1800" b="0"/>
              <a:t> Example 4 is hard to classify</a:t>
            </a:r>
          </a:p>
          <a:p>
            <a:pPr>
              <a:spcBef>
                <a:spcPct val="50000"/>
              </a:spcBef>
              <a:buFontTx/>
              <a:buChar char="•"/>
            </a:pPr>
            <a:r>
              <a:rPr lang="en-US" altLang="en-US" sz="1800" b="0"/>
              <a:t> Its weight is increased, therefore it is more likely to be chosen again in subsequent rounds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altLang="en-US"/>
              <a:t>Example: AdaBoost</a:t>
            </a:r>
          </a:p>
        </p:txBody>
      </p:sp>
      <p:sp>
        <p:nvSpPr>
          <p:cNvPr id="3077" name="Rectangle 3"/>
          <p:cNvSpPr>
            <a:spLocks noGrp="1" noChangeArrowheads="1"/>
          </p:cNvSpPr>
          <p:nvPr>
            <p:ph type="body" sz="half" idx="1"/>
          </p:nvPr>
        </p:nvSpPr>
        <p:spPr>
          <a:xfrm>
            <a:off x="411163" y="1143000"/>
            <a:ext cx="4770437" cy="5181600"/>
          </a:xfrm>
        </p:spPr>
        <p:txBody>
          <a:bodyPr/>
          <a:lstStyle/>
          <a:p>
            <a:r>
              <a:rPr lang="en-US" altLang="en-US" sz="2400"/>
              <a:t>Base classifiers: C</a:t>
            </a:r>
            <a:r>
              <a:rPr lang="en-US" altLang="en-US" sz="2400" baseline="-25000"/>
              <a:t>1</a:t>
            </a:r>
            <a:r>
              <a:rPr lang="en-US" altLang="en-US" sz="2400"/>
              <a:t>, C</a:t>
            </a:r>
            <a:r>
              <a:rPr lang="en-US" altLang="en-US" sz="2400" baseline="-25000"/>
              <a:t>2</a:t>
            </a:r>
            <a:r>
              <a:rPr lang="en-US" altLang="en-US" sz="2400"/>
              <a:t>, …, C</a:t>
            </a:r>
            <a:r>
              <a:rPr lang="en-US" altLang="en-US" sz="2400" baseline="-25000"/>
              <a:t>T</a:t>
            </a:r>
          </a:p>
          <a:p>
            <a:pPr lvl="4"/>
            <a:endParaRPr lang="en-US" altLang="en-US" sz="1800"/>
          </a:p>
          <a:p>
            <a:r>
              <a:rPr lang="en-US" altLang="en-US" sz="2400"/>
              <a:t>Error rate:</a:t>
            </a:r>
          </a:p>
          <a:p>
            <a:endParaRPr lang="en-US" altLang="en-US" sz="2400"/>
          </a:p>
          <a:p>
            <a:endParaRPr lang="en-US" altLang="en-US" sz="2400"/>
          </a:p>
          <a:p>
            <a:endParaRPr lang="en-US" altLang="en-US" sz="2400"/>
          </a:p>
          <a:p>
            <a:pPr lvl="4"/>
            <a:endParaRPr lang="en-US" altLang="en-US" sz="1800"/>
          </a:p>
          <a:p>
            <a:r>
              <a:rPr lang="en-US" altLang="en-US" sz="2400"/>
              <a:t>Importance of a classifier: </a:t>
            </a:r>
          </a:p>
          <a:p>
            <a:pPr lvl="4"/>
            <a:endParaRPr lang="en-US" altLang="en-US" sz="1800"/>
          </a:p>
        </p:txBody>
      </p:sp>
      <p:graphicFrame>
        <p:nvGraphicFramePr>
          <p:cNvPr id="3074" name="Object 4"/>
          <p:cNvGraphicFramePr>
            <a:graphicFrameLocks noGrp="1" noChangeAspect="1"/>
          </p:cNvGraphicFramePr>
          <p:nvPr>
            <p:ph sz="half" idx="4294967295"/>
          </p:nvPr>
        </p:nvGraphicFramePr>
        <p:xfrm>
          <a:off x="685800" y="2667000"/>
          <a:ext cx="3962400" cy="1050925"/>
        </p:xfrm>
        <a:graphic>
          <a:graphicData uri="http://schemas.openxmlformats.org/presentationml/2006/ole">
            <mc:AlternateContent xmlns:mc="http://schemas.openxmlformats.org/markup-compatibility/2006">
              <mc:Choice xmlns:v="urn:schemas-microsoft-com:vml" Requires="v">
                <p:oleObj spid="_x0000_s3095" name="Equation" r:id="rId3" imgW="1676160" imgH="444240" progId="Equation.3">
                  <p:embed/>
                </p:oleObj>
              </mc:Choice>
              <mc:Fallback>
                <p:oleObj name="Equation" r:id="rId3" imgW="1676160" imgH="4442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667000"/>
                        <a:ext cx="3962400"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5"/>
          <p:cNvGraphicFramePr>
            <a:graphicFrameLocks noChangeAspect="1"/>
          </p:cNvGraphicFramePr>
          <p:nvPr/>
        </p:nvGraphicFramePr>
        <p:xfrm>
          <a:off x="1219200" y="4724400"/>
          <a:ext cx="2492375" cy="1141413"/>
        </p:xfrm>
        <a:graphic>
          <a:graphicData uri="http://schemas.openxmlformats.org/presentationml/2006/ole">
            <mc:AlternateContent xmlns:mc="http://schemas.openxmlformats.org/markup-compatibility/2006">
              <mc:Choice xmlns:v="urn:schemas-microsoft-com:vml" Requires="v">
                <p:oleObj spid="_x0000_s3096" name="Equation" r:id="rId5" imgW="1054080" imgH="482400" progId="Equation.3">
                  <p:embed/>
                </p:oleObj>
              </mc:Choice>
              <mc:Fallback>
                <p:oleObj name="Equation" r:id="rId5" imgW="1054080" imgH="482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4724400"/>
                        <a:ext cx="249237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078" name="Picture 6"/>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r="6688"/>
          <a:stretch>
            <a:fillRect/>
          </a:stretch>
        </p:blipFill>
        <p:spPr>
          <a:xfrm>
            <a:off x="4800600" y="2514600"/>
            <a:ext cx="4191000" cy="3641725"/>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altLang="en-US"/>
              <a:t>Example: AdaBoost</a:t>
            </a:r>
          </a:p>
        </p:txBody>
      </p:sp>
      <p:sp>
        <p:nvSpPr>
          <p:cNvPr id="4101" name="Rectangle 3"/>
          <p:cNvSpPr>
            <a:spLocks noGrp="1" noChangeArrowheads="1"/>
          </p:cNvSpPr>
          <p:nvPr>
            <p:ph type="body" idx="1"/>
          </p:nvPr>
        </p:nvSpPr>
        <p:spPr/>
        <p:txBody>
          <a:bodyPr/>
          <a:lstStyle/>
          <a:p>
            <a:r>
              <a:rPr lang="en-US" altLang="en-US"/>
              <a:t>Weight update:</a:t>
            </a:r>
          </a:p>
          <a:p>
            <a:endParaRPr lang="en-US" altLang="en-US"/>
          </a:p>
          <a:p>
            <a:endParaRPr lang="en-US" altLang="en-US"/>
          </a:p>
          <a:p>
            <a:endParaRPr lang="en-US" altLang="en-US"/>
          </a:p>
          <a:p>
            <a:pPr lvl="4"/>
            <a:endParaRPr lang="en-US" altLang="en-US"/>
          </a:p>
          <a:p>
            <a:r>
              <a:rPr lang="en-US" altLang="en-US"/>
              <a:t>If any intermediate rounds produce error rate higher than 50%, the weights are reverted back to 1/n and the re-sampling procedure is repeated</a:t>
            </a:r>
          </a:p>
          <a:p>
            <a:r>
              <a:rPr lang="en-US" altLang="en-US"/>
              <a:t>Classification:</a:t>
            </a:r>
          </a:p>
        </p:txBody>
      </p:sp>
      <p:graphicFrame>
        <p:nvGraphicFramePr>
          <p:cNvPr id="4098" name="Object 4"/>
          <p:cNvGraphicFramePr>
            <a:graphicFrameLocks noGrp="1" noChangeAspect="1"/>
          </p:cNvGraphicFramePr>
          <p:nvPr>
            <p:ph sz="half" idx="4294967295"/>
          </p:nvPr>
        </p:nvGraphicFramePr>
        <p:xfrm>
          <a:off x="1295400" y="1752600"/>
          <a:ext cx="5257800" cy="1800225"/>
        </p:xfrm>
        <a:graphic>
          <a:graphicData uri="http://schemas.openxmlformats.org/presentationml/2006/ole">
            <mc:AlternateContent xmlns:mc="http://schemas.openxmlformats.org/markup-compatibility/2006">
              <mc:Choice xmlns:v="urn:schemas-microsoft-com:vml" Requires="v">
                <p:oleObj spid="_x0000_s4120" name="Equation" r:id="rId3" imgW="2298600" imgH="787320" progId="Equation.3">
                  <p:embed/>
                </p:oleObj>
              </mc:Choice>
              <mc:Fallback>
                <p:oleObj name="Equation" r:id="rId3" imgW="2298600" imgH="7873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752600"/>
                        <a:ext cx="5257800" cy="180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5"/>
          <p:cNvGraphicFramePr>
            <a:graphicFrameLocks noGrp="1" noChangeAspect="1"/>
          </p:cNvGraphicFramePr>
          <p:nvPr>
            <p:ph sz="half" idx="4294967295"/>
          </p:nvPr>
        </p:nvGraphicFramePr>
        <p:xfrm>
          <a:off x="2590800" y="5257800"/>
          <a:ext cx="5791200" cy="1165225"/>
        </p:xfrm>
        <a:graphic>
          <a:graphicData uri="http://schemas.openxmlformats.org/presentationml/2006/ole">
            <mc:AlternateContent xmlns:mc="http://schemas.openxmlformats.org/markup-compatibility/2006">
              <mc:Choice xmlns:v="urn:schemas-microsoft-com:vml" Requires="v">
                <p:oleObj spid="_x0000_s4121" name="Equation" r:id="rId5" imgW="2209680" imgH="444240" progId="Equation.3">
                  <p:embed/>
                </p:oleObj>
              </mc:Choice>
              <mc:Fallback>
                <p:oleObj name="Equation" r:id="rId5" imgW="2209680" imgH="4442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5257800"/>
                        <a:ext cx="5791200"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4102" name="Straight Connector 6"/>
          <p:cNvCxnSpPr>
            <a:cxnSpLocks noChangeShapeType="1"/>
          </p:cNvCxnSpPr>
          <p:nvPr/>
        </p:nvCxnSpPr>
        <p:spPr bwMode="auto">
          <a:xfrm rot="10800000" flipV="1">
            <a:off x="4038600" y="1371600"/>
            <a:ext cx="1143000" cy="990600"/>
          </a:xfrm>
          <a:prstGeom prst="line">
            <a:avLst/>
          </a:prstGeom>
          <a:noFill/>
          <a:ln w="12700" algn="ctr">
            <a:solidFill>
              <a:schemeClr val="tx1"/>
            </a:solidFill>
            <a:round/>
            <a:headEnd/>
            <a:tailEnd/>
          </a:ln>
        </p:spPr>
      </p:cxnSp>
      <p:sp>
        <p:nvSpPr>
          <p:cNvPr id="4103" name="TextBox 7"/>
          <p:cNvSpPr txBox="1">
            <a:spLocks noChangeArrowheads="1"/>
          </p:cNvSpPr>
          <p:nvPr/>
        </p:nvSpPr>
        <p:spPr bwMode="auto">
          <a:xfrm>
            <a:off x="5029200" y="1066800"/>
            <a:ext cx="324326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r>
              <a:rPr lang="en-US" altLang="en-US" sz="1300"/>
              <a:t>Increase weight if misclassification;</a:t>
            </a:r>
          </a:p>
          <a:p>
            <a:r>
              <a:rPr lang="en-US" altLang="en-US" sz="1300"/>
              <a:t>Increase is proportional to classifiers  </a:t>
            </a:r>
          </a:p>
          <a:p>
            <a:r>
              <a:rPr lang="en-US" altLang="en-US" sz="1300"/>
              <a:t>Importance. </a:t>
            </a:r>
          </a:p>
        </p:txBody>
      </p:sp>
    </p:spTree>
  </p:cSld>
  <p:clrMapOvr>
    <a:masterClrMapping/>
  </p:clrMapOvr>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146476575</TotalTime>
  <Pages>3</Pages>
  <Words>731</Words>
  <Application>Microsoft Office PowerPoint</Application>
  <PresentationFormat>On-screen Show (4:3)</PresentationFormat>
  <Paragraphs>93</Paragraphs>
  <Slides>16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Arial</vt:lpstr>
      <vt:lpstr>Monotype Sorts</vt:lpstr>
      <vt:lpstr>Palatino Linotype</vt:lpstr>
      <vt:lpstr>Symbol</vt:lpstr>
      <vt:lpstr>Tahoma</vt:lpstr>
      <vt:lpstr>Times New Roman</vt:lpstr>
      <vt:lpstr>Wingdings</vt:lpstr>
      <vt:lpstr>LC.BRev.FY97</vt:lpstr>
      <vt:lpstr>Visio</vt:lpstr>
      <vt:lpstr>Equation</vt:lpstr>
      <vt:lpstr>Other Classification Techniques covered in COSC 3337</vt:lpstr>
      <vt:lpstr>General Idea</vt:lpstr>
      <vt:lpstr>Why does it work?</vt:lpstr>
      <vt:lpstr>Examples of Ensemble Methods</vt:lpstr>
      <vt:lpstr>Bagging</vt:lpstr>
      <vt:lpstr>Boosting</vt:lpstr>
      <vt:lpstr>Boosting</vt:lpstr>
      <vt:lpstr>Example: AdaBoost</vt:lpstr>
      <vt:lpstr>Example: AdaBoost</vt:lpstr>
      <vt:lpstr>Basic AdaBoost Loop (Alg. 5.7 textbook)</vt:lpstr>
      <vt:lpstr>Illustrating AdaBoost</vt:lpstr>
      <vt:lpstr>Illustrating AdaBoost</vt:lpstr>
      <vt:lpstr>Stacking</vt:lpstr>
      <vt:lpstr>Cascading</vt:lpstr>
      <vt:lpstr>What is the Main Challenge for  Developing Ensemble Models?</vt:lpstr>
      <vt:lpstr>Summary Ensemble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346</cp:revision>
  <cp:lastPrinted>2001-08-28T17:59:37Z</cp:lastPrinted>
  <dcterms:created xsi:type="dcterms:W3CDTF">1998-03-18T13:44:31Z</dcterms:created>
  <dcterms:modified xsi:type="dcterms:W3CDTF">2019-10-16T18:16:55Z</dcterms:modified>
</cp:coreProperties>
</file>