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634" r:id="rId2"/>
    <p:sldId id="569" r:id="rId3"/>
    <p:sldId id="532" r:id="rId4"/>
    <p:sldId id="549" r:id="rId5"/>
    <p:sldId id="550" r:id="rId6"/>
    <p:sldId id="534" r:id="rId7"/>
    <p:sldId id="552" r:id="rId8"/>
    <p:sldId id="636" r:id="rId9"/>
    <p:sldId id="551" r:id="rId10"/>
    <p:sldId id="553" r:id="rId11"/>
    <p:sldId id="560" r:id="rId12"/>
    <p:sldId id="573" r:id="rId13"/>
    <p:sldId id="538" r:id="rId14"/>
    <p:sldId id="539" r:id="rId15"/>
    <p:sldId id="540" r:id="rId16"/>
    <p:sldId id="558" r:id="rId17"/>
    <p:sldId id="561" r:id="rId18"/>
    <p:sldId id="567" r:id="rId19"/>
    <p:sldId id="568" r:id="rId20"/>
    <p:sldId id="566" r:id="rId21"/>
    <p:sldId id="637" r:id="rId22"/>
    <p:sldId id="559" r:id="rId23"/>
    <p:sldId id="556" r:id="rId24"/>
    <p:sldId id="564" r:id="rId25"/>
    <p:sldId id="627" r:id="rId26"/>
    <p:sldId id="628" r:id="rId27"/>
    <p:sldId id="629" r:id="rId28"/>
    <p:sldId id="547" r:id="rId29"/>
    <p:sldId id="574" r:id="rId30"/>
    <p:sldId id="631" r:id="rId31"/>
    <p:sldId id="632" r:id="rId32"/>
    <p:sldId id="635" r:id="rId33"/>
    <p:sldId id="633" r:id="rId34"/>
  </p:sldIdLst>
  <p:sldSz cx="9144000" cy="6858000" type="screen4x3"/>
  <p:notesSz cx="7315200" cy="9601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1400"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Arial" pitchFamily="34" charset="0"/>
        <a:ea typeface="+mn-ea"/>
        <a:cs typeface="+mn-cs"/>
      </a:defRPr>
    </a:lvl5pPr>
    <a:lvl6pPr marL="2286000" algn="l" defTabSz="914400" rtl="0" eaLnBrk="1" latinLnBrk="0" hangingPunct="1">
      <a:defRPr sz="1400" b="1" kern="1200">
        <a:solidFill>
          <a:schemeClr val="tx1"/>
        </a:solidFill>
        <a:latin typeface="Arial" pitchFamily="34" charset="0"/>
        <a:ea typeface="+mn-ea"/>
        <a:cs typeface="+mn-cs"/>
      </a:defRPr>
    </a:lvl6pPr>
    <a:lvl7pPr marL="2743200" algn="l" defTabSz="914400" rtl="0" eaLnBrk="1" latinLnBrk="0" hangingPunct="1">
      <a:defRPr sz="1400" b="1" kern="1200">
        <a:solidFill>
          <a:schemeClr val="tx1"/>
        </a:solidFill>
        <a:latin typeface="Arial" pitchFamily="34" charset="0"/>
        <a:ea typeface="+mn-ea"/>
        <a:cs typeface="+mn-cs"/>
      </a:defRPr>
    </a:lvl7pPr>
    <a:lvl8pPr marL="3200400" algn="l" defTabSz="914400" rtl="0" eaLnBrk="1" latinLnBrk="0" hangingPunct="1">
      <a:defRPr sz="1400" b="1" kern="1200">
        <a:solidFill>
          <a:schemeClr val="tx1"/>
        </a:solidFill>
        <a:latin typeface="Arial" pitchFamily="34" charset="0"/>
        <a:ea typeface="+mn-ea"/>
        <a:cs typeface="+mn-cs"/>
      </a:defRPr>
    </a:lvl8pPr>
    <a:lvl9pPr marL="3657600" algn="l" defTabSz="914400" rtl="0" eaLnBrk="1" latinLnBrk="0" hangingPunct="1">
      <a:defRPr sz="1400" b="1"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736">
          <p15:clr>
            <a:srgbClr val="A4A3A4"/>
          </p15:clr>
        </p15:guide>
      </p15:sldGuideLst>
    </p:ext>
    <p:ext uri="{2D200454-40CA-4A62-9FC3-DE9A4176ACB9}">
      <p15:notesGuideLst xmlns:p15="http://schemas.microsoft.com/office/powerpoint/2012/main">
        <p15:guide id="1" orient="horz" pos="3025">
          <p15:clr>
            <a:srgbClr val="A4A3A4"/>
          </p15:clr>
        </p15:guide>
        <p15:guide id="2" pos="230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A8487"/>
    <a:srgbClr val="1C5A61"/>
    <a:srgbClr val="0C6D9C"/>
    <a:srgbClr val="FF0000"/>
    <a:srgbClr val="CC3300"/>
    <a:srgbClr val="F5F5F5"/>
    <a:srgbClr val="F4F4F4"/>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853" autoAdjust="0"/>
    <p:restoredTop sz="94573" autoAdjust="0"/>
  </p:normalViewPr>
  <p:slideViewPr>
    <p:cSldViewPr>
      <p:cViewPr varScale="1">
        <p:scale>
          <a:sx n="84" d="100"/>
          <a:sy n="84" d="100"/>
        </p:scale>
        <p:origin x="360" y="72"/>
      </p:cViewPr>
      <p:guideLst>
        <p:guide orient="horz" pos="2160"/>
        <p:guide pos="2736"/>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5" d="100"/>
          <a:sy n="75" d="100"/>
        </p:scale>
        <p:origin x="-2118" y="-114"/>
      </p:cViewPr>
      <p:guideLst>
        <p:guide orient="horz" pos="3025"/>
        <p:guide pos="230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56478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73138" y="4560888"/>
            <a:ext cx="5367337" cy="4318000"/>
          </a:xfrm>
          <a:prstGeom prst="rect">
            <a:avLst/>
          </a:prstGeom>
          <a:noFill/>
          <a:ln w="12700">
            <a:noFill/>
            <a:miter lim="800000"/>
            <a:headEnd/>
            <a:tailEnd/>
          </a:ln>
          <a:effectLst/>
        </p:spPr>
        <p:txBody>
          <a:bodyPr vert="horz" wrap="square" lIns="100437" tIns="50221" rIns="100437" bIns="50221"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4035" name="Rectangle 3"/>
          <p:cNvSpPr>
            <a:spLocks noGrp="1" noRot="1" noChangeAspect="1" noChangeArrowheads="1" noTextEdit="1"/>
          </p:cNvSpPr>
          <p:nvPr>
            <p:ph type="sldImg" idx="2"/>
          </p:nvPr>
        </p:nvSpPr>
        <p:spPr bwMode="auto">
          <a:xfrm>
            <a:off x="1268413" y="728663"/>
            <a:ext cx="4781550" cy="3584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403768170"/>
      </p:ext>
    </p:extLst>
  </p:cSld>
  <p:clrMap bg1="lt1" tx1="dk1" bg2="lt2" tx2="dk2" accent1="accent1" accent2="accent2" accent3="accent3" accent4="accent4" accent5="accent5" accent6="accent6" hlink="hlink" folHlink="folHlink"/>
  <p:notesStyle>
    <a:lvl1pPr algn="l" defTabSz="963613" rtl="0" eaLnBrk="0" fontAlgn="base" hangingPunct="0">
      <a:spcBef>
        <a:spcPct val="30000"/>
      </a:spcBef>
      <a:spcAft>
        <a:spcPct val="0"/>
      </a:spcAft>
      <a:defRPr sz="1200" kern="1200">
        <a:solidFill>
          <a:schemeClr val="tx1"/>
        </a:solidFill>
        <a:latin typeface="Arial" pitchFamily="34" charset="0"/>
        <a:ea typeface="+mn-ea"/>
        <a:cs typeface="+mn-cs"/>
      </a:defRPr>
    </a:lvl1pPr>
    <a:lvl2pPr marL="469900" algn="l" defTabSz="963613" rtl="0" eaLnBrk="0" fontAlgn="base" hangingPunct="0">
      <a:spcBef>
        <a:spcPct val="30000"/>
      </a:spcBef>
      <a:spcAft>
        <a:spcPct val="0"/>
      </a:spcAft>
      <a:defRPr sz="1200" kern="1200">
        <a:solidFill>
          <a:schemeClr val="tx1"/>
        </a:solidFill>
        <a:latin typeface="Arial" pitchFamily="34" charset="0"/>
        <a:ea typeface="+mn-ea"/>
        <a:cs typeface="+mn-cs"/>
      </a:defRPr>
    </a:lvl2pPr>
    <a:lvl3pPr marL="938213" algn="l" defTabSz="963613" rtl="0" eaLnBrk="0" fontAlgn="base" hangingPunct="0">
      <a:spcBef>
        <a:spcPct val="30000"/>
      </a:spcBef>
      <a:spcAft>
        <a:spcPct val="0"/>
      </a:spcAft>
      <a:defRPr sz="1200" kern="1200">
        <a:solidFill>
          <a:schemeClr val="tx1"/>
        </a:solidFill>
        <a:latin typeface="Arial" pitchFamily="34" charset="0"/>
        <a:ea typeface="+mn-ea"/>
        <a:cs typeface="+mn-cs"/>
      </a:defRPr>
    </a:lvl3pPr>
    <a:lvl4pPr marL="1408113" algn="l" defTabSz="963613" rtl="0" eaLnBrk="0" fontAlgn="base" hangingPunct="0">
      <a:spcBef>
        <a:spcPct val="30000"/>
      </a:spcBef>
      <a:spcAft>
        <a:spcPct val="0"/>
      </a:spcAft>
      <a:defRPr sz="1200" kern="1200">
        <a:solidFill>
          <a:schemeClr val="tx1"/>
        </a:solidFill>
        <a:latin typeface="Arial" pitchFamily="34" charset="0"/>
        <a:ea typeface="+mn-ea"/>
        <a:cs typeface="+mn-cs"/>
      </a:defRPr>
    </a:lvl4pPr>
    <a:lvl5pPr marL="1876425" algn="l" defTabSz="963613"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262063" y="722313"/>
            <a:ext cx="4795837" cy="3597275"/>
          </a:xfrm>
          <a:ln/>
        </p:spPr>
      </p:sp>
      <p:sp>
        <p:nvSpPr>
          <p:cNvPr id="45059" name="Rectangle 3"/>
          <p:cNvSpPr>
            <a:spLocks noGrp="1" noChangeArrowheads="1"/>
          </p:cNvSpPr>
          <p:nvPr>
            <p:ph type="body" idx="1"/>
          </p:nvPr>
        </p:nvSpPr>
        <p:spPr>
          <a:xfrm>
            <a:off x="974725" y="4560888"/>
            <a:ext cx="5365750" cy="43180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007" tIns="47499" rIns="95007" bIns="47499"/>
          <a:lstStyle/>
          <a:p>
            <a:endParaRPr lang="en-US" altLang="en-US"/>
          </a:p>
        </p:txBody>
      </p:sp>
    </p:spTree>
    <p:extLst>
      <p:ext uri="{BB962C8B-B14F-4D97-AF65-F5344CB8AC3E}">
        <p14:creationId xmlns:p14="http://schemas.microsoft.com/office/powerpoint/2010/main" val="13275569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xfrm>
            <a:off x="1260475" y="720725"/>
            <a:ext cx="4799013" cy="3598863"/>
          </a:xfrm>
          <a:ln/>
        </p:spPr>
      </p:sp>
      <p:sp>
        <p:nvSpPr>
          <p:cNvPr id="54275" name="Rectangle 3"/>
          <p:cNvSpPr>
            <a:spLocks noGrp="1" noChangeArrowheads="1"/>
          </p:cNvSpPr>
          <p:nvPr>
            <p:ph type="body" idx="1"/>
          </p:nvPr>
        </p:nvSpPr>
        <p:spPr>
          <a:xfrm>
            <a:off x="974725" y="4559300"/>
            <a:ext cx="5365750" cy="4321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034" tIns="47516" rIns="95034" bIns="47516"/>
          <a:lstStyle/>
          <a:p>
            <a:endParaRPr lang="en-US" altLang="en-US"/>
          </a:p>
        </p:txBody>
      </p:sp>
    </p:spTree>
    <p:extLst>
      <p:ext uri="{BB962C8B-B14F-4D97-AF65-F5344CB8AC3E}">
        <p14:creationId xmlns:p14="http://schemas.microsoft.com/office/powerpoint/2010/main" val="8627940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1260475" y="720725"/>
            <a:ext cx="4799013" cy="3598863"/>
          </a:xfrm>
          <a:ln/>
        </p:spPr>
      </p:sp>
      <p:sp>
        <p:nvSpPr>
          <p:cNvPr id="55299" name="Rectangle 3"/>
          <p:cNvSpPr>
            <a:spLocks noGrp="1" noChangeArrowheads="1"/>
          </p:cNvSpPr>
          <p:nvPr>
            <p:ph type="body" idx="1"/>
          </p:nvPr>
        </p:nvSpPr>
        <p:spPr>
          <a:xfrm>
            <a:off x="974725" y="4559300"/>
            <a:ext cx="5365750" cy="4321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034" tIns="47516" rIns="95034" bIns="47516"/>
          <a:lstStyle/>
          <a:p>
            <a:endParaRPr lang="en-US" altLang="en-US"/>
          </a:p>
        </p:txBody>
      </p:sp>
    </p:spTree>
    <p:extLst>
      <p:ext uri="{BB962C8B-B14F-4D97-AF65-F5344CB8AC3E}">
        <p14:creationId xmlns:p14="http://schemas.microsoft.com/office/powerpoint/2010/main" val="19415006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026"/>
          <p:cNvSpPr>
            <a:spLocks noGrp="1" noRot="1" noChangeAspect="1" noChangeArrowheads="1" noTextEdit="1"/>
          </p:cNvSpPr>
          <p:nvPr>
            <p:ph type="sldImg"/>
          </p:nvPr>
        </p:nvSpPr>
        <p:spPr>
          <a:xfrm>
            <a:off x="1260475" y="720725"/>
            <a:ext cx="4799013" cy="3598863"/>
          </a:xfrm>
          <a:ln/>
        </p:spPr>
      </p:sp>
      <p:sp>
        <p:nvSpPr>
          <p:cNvPr id="56323" name="Rectangle 1027"/>
          <p:cNvSpPr>
            <a:spLocks noGrp="1" noChangeArrowheads="1"/>
          </p:cNvSpPr>
          <p:nvPr>
            <p:ph type="body" idx="1"/>
          </p:nvPr>
        </p:nvSpPr>
        <p:spPr>
          <a:xfrm>
            <a:off x="974725" y="4559300"/>
            <a:ext cx="5365750" cy="4321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034" tIns="47516" rIns="95034" bIns="47516"/>
          <a:lstStyle/>
          <a:p>
            <a:endParaRPr lang="en-US" altLang="en-US"/>
          </a:p>
        </p:txBody>
      </p:sp>
    </p:spTree>
    <p:extLst>
      <p:ext uri="{BB962C8B-B14F-4D97-AF65-F5344CB8AC3E}">
        <p14:creationId xmlns:p14="http://schemas.microsoft.com/office/powerpoint/2010/main" val="839082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1260475" y="720725"/>
            <a:ext cx="4799013" cy="3598863"/>
          </a:xfrm>
          <a:ln/>
        </p:spPr>
      </p:sp>
      <p:sp>
        <p:nvSpPr>
          <p:cNvPr id="46083" name="Rectangle 3"/>
          <p:cNvSpPr>
            <a:spLocks noGrp="1" noChangeArrowheads="1"/>
          </p:cNvSpPr>
          <p:nvPr>
            <p:ph type="body" idx="1"/>
          </p:nvPr>
        </p:nvSpPr>
        <p:spPr>
          <a:xfrm>
            <a:off x="974725" y="4559300"/>
            <a:ext cx="5365750" cy="4321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034" tIns="47516" rIns="95034" bIns="47516"/>
          <a:lstStyle/>
          <a:p>
            <a:endParaRPr lang="en-US" altLang="en-US"/>
          </a:p>
        </p:txBody>
      </p:sp>
    </p:spTree>
    <p:extLst>
      <p:ext uri="{BB962C8B-B14F-4D97-AF65-F5344CB8AC3E}">
        <p14:creationId xmlns:p14="http://schemas.microsoft.com/office/powerpoint/2010/main" val="1372263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1260475" y="720725"/>
            <a:ext cx="4799013" cy="3598863"/>
          </a:xfrm>
          <a:ln/>
        </p:spPr>
      </p:sp>
      <p:sp>
        <p:nvSpPr>
          <p:cNvPr id="47107" name="Rectangle 3"/>
          <p:cNvSpPr>
            <a:spLocks noGrp="1" noChangeArrowheads="1"/>
          </p:cNvSpPr>
          <p:nvPr>
            <p:ph type="body" idx="1"/>
          </p:nvPr>
        </p:nvSpPr>
        <p:spPr>
          <a:xfrm>
            <a:off x="974725" y="4559300"/>
            <a:ext cx="5365750" cy="4321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034" tIns="47516" rIns="95034" bIns="47516"/>
          <a:lstStyle/>
          <a:p>
            <a:endParaRPr lang="en-US" altLang="en-US"/>
          </a:p>
        </p:txBody>
      </p:sp>
    </p:spTree>
    <p:extLst>
      <p:ext uri="{BB962C8B-B14F-4D97-AF65-F5344CB8AC3E}">
        <p14:creationId xmlns:p14="http://schemas.microsoft.com/office/powerpoint/2010/main" val="2490335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1260475" y="720725"/>
            <a:ext cx="4799013" cy="3598863"/>
          </a:xfrm>
          <a:ln/>
        </p:spPr>
      </p:sp>
      <p:sp>
        <p:nvSpPr>
          <p:cNvPr id="48131" name="Rectangle 3"/>
          <p:cNvSpPr>
            <a:spLocks noGrp="1" noChangeArrowheads="1"/>
          </p:cNvSpPr>
          <p:nvPr>
            <p:ph type="body" idx="1"/>
          </p:nvPr>
        </p:nvSpPr>
        <p:spPr>
          <a:xfrm>
            <a:off x="974725" y="4559300"/>
            <a:ext cx="5365750" cy="4321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034" tIns="47516" rIns="95034" bIns="47516"/>
          <a:lstStyle/>
          <a:p>
            <a:endParaRPr lang="en-US" altLang="en-US"/>
          </a:p>
        </p:txBody>
      </p:sp>
    </p:spTree>
    <p:extLst>
      <p:ext uri="{BB962C8B-B14F-4D97-AF65-F5344CB8AC3E}">
        <p14:creationId xmlns:p14="http://schemas.microsoft.com/office/powerpoint/2010/main" val="2982698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1260475" y="720725"/>
            <a:ext cx="4799013" cy="3598863"/>
          </a:xfrm>
          <a:ln/>
        </p:spPr>
      </p:sp>
      <p:sp>
        <p:nvSpPr>
          <p:cNvPr id="49155" name="Rectangle 3"/>
          <p:cNvSpPr>
            <a:spLocks noGrp="1" noChangeArrowheads="1"/>
          </p:cNvSpPr>
          <p:nvPr>
            <p:ph type="body" idx="1"/>
          </p:nvPr>
        </p:nvSpPr>
        <p:spPr>
          <a:xfrm>
            <a:off x="974725" y="4559300"/>
            <a:ext cx="5365750" cy="4321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034" tIns="47516" rIns="95034" bIns="47516"/>
          <a:lstStyle/>
          <a:p>
            <a:endParaRPr lang="en-US" altLang="en-US"/>
          </a:p>
        </p:txBody>
      </p:sp>
    </p:spTree>
    <p:extLst>
      <p:ext uri="{BB962C8B-B14F-4D97-AF65-F5344CB8AC3E}">
        <p14:creationId xmlns:p14="http://schemas.microsoft.com/office/powerpoint/2010/main" val="3362813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1260475" y="720725"/>
            <a:ext cx="4799013" cy="3598863"/>
          </a:xfrm>
          <a:ln/>
        </p:spPr>
      </p:sp>
      <p:sp>
        <p:nvSpPr>
          <p:cNvPr id="50179" name="Rectangle 3"/>
          <p:cNvSpPr>
            <a:spLocks noGrp="1" noChangeArrowheads="1"/>
          </p:cNvSpPr>
          <p:nvPr>
            <p:ph type="body" idx="1"/>
          </p:nvPr>
        </p:nvSpPr>
        <p:spPr>
          <a:xfrm>
            <a:off x="974725" y="4559300"/>
            <a:ext cx="5365750" cy="4321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034" tIns="47516" rIns="95034" bIns="47516"/>
          <a:lstStyle/>
          <a:p>
            <a:endParaRPr lang="en-US" altLang="en-US"/>
          </a:p>
        </p:txBody>
      </p:sp>
    </p:spTree>
    <p:extLst>
      <p:ext uri="{BB962C8B-B14F-4D97-AF65-F5344CB8AC3E}">
        <p14:creationId xmlns:p14="http://schemas.microsoft.com/office/powerpoint/2010/main" val="1511788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260475" y="720725"/>
            <a:ext cx="4799013" cy="3598863"/>
          </a:xfrm>
          <a:ln/>
        </p:spPr>
      </p:sp>
      <p:sp>
        <p:nvSpPr>
          <p:cNvPr id="51203" name="Rectangle 3"/>
          <p:cNvSpPr>
            <a:spLocks noGrp="1" noChangeArrowheads="1"/>
          </p:cNvSpPr>
          <p:nvPr>
            <p:ph type="body" idx="1"/>
          </p:nvPr>
        </p:nvSpPr>
        <p:spPr>
          <a:xfrm>
            <a:off x="974725" y="4559300"/>
            <a:ext cx="5365750" cy="4321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034" tIns="47516" rIns="95034" bIns="47516"/>
          <a:lstStyle/>
          <a:p>
            <a:endParaRPr lang="en-US" altLang="en-US"/>
          </a:p>
        </p:txBody>
      </p:sp>
    </p:spTree>
    <p:extLst>
      <p:ext uri="{BB962C8B-B14F-4D97-AF65-F5344CB8AC3E}">
        <p14:creationId xmlns:p14="http://schemas.microsoft.com/office/powerpoint/2010/main" val="16726027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260475" y="720725"/>
            <a:ext cx="4799013" cy="3598863"/>
          </a:xfrm>
          <a:ln/>
        </p:spPr>
      </p:sp>
      <p:sp>
        <p:nvSpPr>
          <p:cNvPr id="52227" name="Rectangle 3"/>
          <p:cNvSpPr>
            <a:spLocks noGrp="1" noChangeArrowheads="1"/>
          </p:cNvSpPr>
          <p:nvPr>
            <p:ph type="body" idx="1"/>
          </p:nvPr>
        </p:nvSpPr>
        <p:spPr>
          <a:xfrm>
            <a:off x="974725" y="4559300"/>
            <a:ext cx="5365750" cy="4321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034" tIns="47516" rIns="95034" bIns="47516"/>
          <a:lstStyle/>
          <a:p>
            <a:endParaRPr lang="en-US" altLang="en-US"/>
          </a:p>
        </p:txBody>
      </p:sp>
    </p:spTree>
    <p:extLst>
      <p:ext uri="{BB962C8B-B14F-4D97-AF65-F5344CB8AC3E}">
        <p14:creationId xmlns:p14="http://schemas.microsoft.com/office/powerpoint/2010/main" val="3823888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260475" y="720725"/>
            <a:ext cx="4799013" cy="3598863"/>
          </a:xfrm>
          <a:ln/>
        </p:spPr>
      </p:sp>
      <p:sp>
        <p:nvSpPr>
          <p:cNvPr id="53251" name="Rectangle 3"/>
          <p:cNvSpPr>
            <a:spLocks noGrp="1" noChangeArrowheads="1"/>
          </p:cNvSpPr>
          <p:nvPr>
            <p:ph type="body" idx="1"/>
          </p:nvPr>
        </p:nvSpPr>
        <p:spPr>
          <a:xfrm>
            <a:off x="974725" y="4559300"/>
            <a:ext cx="5365750" cy="4321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034" tIns="47516" rIns="95034" bIns="47516"/>
          <a:lstStyle/>
          <a:p>
            <a:endParaRPr lang="en-US" altLang="en-US"/>
          </a:p>
        </p:txBody>
      </p:sp>
    </p:spTree>
    <p:extLst>
      <p:ext uri="{BB962C8B-B14F-4D97-AF65-F5344CB8AC3E}">
        <p14:creationId xmlns:p14="http://schemas.microsoft.com/office/powerpoint/2010/main" val="1058627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145158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58193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3688" y="152400"/>
            <a:ext cx="2085975"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152400"/>
            <a:ext cx="6110288"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26949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80400" cy="533400"/>
          </a:xfrm>
        </p:spPr>
        <p:txBody>
          <a:bodyPr/>
          <a:lstStyle/>
          <a:p>
            <a:r>
              <a:rPr lang="en-US"/>
              <a:t>Click to edit Master title style</a:t>
            </a:r>
          </a:p>
        </p:txBody>
      </p:sp>
      <p:sp>
        <p:nvSpPr>
          <p:cNvPr id="3" name="Text Placeholder 2"/>
          <p:cNvSpPr>
            <a:spLocks noGrp="1"/>
          </p:cNvSpPr>
          <p:nvPr>
            <p:ph type="body" sz="half" idx="1"/>
          </p:nvPr>
        </p:nvSpPr>
        <p:spPr>
          <a:xfrm>
            <a:off x="411163" y="1143000"/>
            <a:ext cx="408305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143000"/>
            <a:ext cx="408305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13489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3935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61966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11163" y="1143000"/>
            <a:ext cx="408305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143000"/>
            <a:ext cx="408305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7718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07412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31489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8883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68656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79967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152400"/>
            <a:ext cx="8280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11163" y="1143000"/>
            <a:ext cx="83185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 Third Level</a:t>
            </a:r>
          </a:p>
        </p:txBody>
      </p:sp>
      <p:grpSp>
        <p:nvGrpSpPr>
          <p:cNvPr id="1028" name="Group 16"/>
          <p:cNvGrpSpPr>
            <a:grpSpLocks/>
          </p:cNvGrpSpPr>
          <p:nvPr userDrawn="1"/>
        </p:nvGrpSpPr>
        <p:grpSpPr bwMode="auto">
          <a:xfrm>
            <a:off x="304800" y="838200"/>
            <a:ext cx="8534400" cy="152400"/>
            <a:chOff x="264" y="788"/>
            <a:chExt cx="5232" cy="124"/>
          </a:xfrm>
        </p:grpSpPr>
        <p:sp>
          <p:nvSpPr>
            <p:cNvPr id="1032" name="Rectangle 17"/>
            <p:cNvSpPr>
              <a:spLocks noChangeArrowheads="1"/>
            </p:cNvSpPr>
            <p:nvPr/>
          </p:nvSpPr>
          <p:spPr bwMode="auto">
            <a:xfrm>
              <a:off x="264" y="788"/>
              <a:ext cx="5232" cy="61"/>
            </a:xfrm>
            <a:prstGeom prst="rect">
              <a:avLst/>
            </a:prstGeom>
            <a:gradFill rotWithShape="0">
              <a:gsLst>
                <a:gs pos="0">
                  <a:srgbClr val="0E9BBA"/>
                </a:gs>
                <a:gs pos="50000">
                  <a:srgbClr val="12C2E9"/>
                </a:gs>
                <a:gs pos="100000">
                  <a:srgbClr val="0E9BBA"/>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033" name="Rectangle 18"/>
            <p:cNvSpPr>
              <a:spLocks noChangeArrowheads="1"/>
            </p:cNvSpPr>
            <p:nvPr/>
          </p:nvSpPr>
          <p:spPr bwMode="auto">
            <a:xfrm>
              <a:off x="264" y="881"/>
              <a:ext cx="5232" cy="31"/>
            </a:xfrm>
            <a:prstGeom prst="rect">
              <a:avLst/>
            </a:prstGeom>
            <a:gradFill rotWithShape="0">
              <a:gsLst>
                <a:gs pos="0">
                  <a:srgbClr val="B200B2"/>
                </a:gs>
                <a:gs pos="50000">
                  <a:srgbClr val="FF00FF"/>
                </a:gs>
                <a:gs pos="100000">
                  <a:srgbClr val="B200B2"/>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grpSp>
      <p:sp>
        <p:nvSpPr>
          <p:cNvPr id="1031" name="Rectangle 21"/>
          <p:cNvSpPr>
            <a:spLocks noChangeArrowheads="1"/>
          </p:cNvSpPr>
          <p:nvPr/>
        </p:nvSpPr>
        <p:spPr bwMode="auto">
          <a:xfrm>
            <a:off x="0" y="6636464"/>
            <a:ext cx="9144000" cy="221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0" tIns="0" rIns="0" bIns="0" anchor="b">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lnSpc>
                <a:spcPts val="2000"/>
              </a:lnSpc>
            </a:pPr>
            <a:r>
              <a:rPr lang="en-US" altLang="en-US" sz="1000" b="0" dirty="0"/>
              <a:t>© </a:t>
            </a:r>
            <a:r>
              <a:rPr lang="en-US" altLang="en-US" sz="1000" b="0" dirty="0" err="1"/>
              <a:t>Tan,Steinbach</a:t>
            </a:r>
            <a:r>
              <a:rPr lang="en-US" altLang="en-US" sz="1000" b="0" dirty="0"/>
              <a:t>, Kumar  </a:t>
            </a:r>
            <a:r>
              <a:rPr lang="en-US" altLang="en-US" sz="1000" b="0" i="1" dirty="0"/>
              <a:t>edited</a:t>
            </a:r>
            <a:r>
              <a:rPr lang="en-US" altLang="en-US" sz="1000" b="0" i="1" baseline="0" dirty="0"/>
              <a:t> by Ch. Eick     </a:t>
            </a:r>
            <a:r>
              <a:rPr lang="en-US" altLang="en-US" sz="1000" b="0" baseline="0" dirty="0"/>
              <a:t>                                       </a:t>
            </a:r>
            <a:r>
              <a:rPr lang="en-US" altLang="en-US" sz="1000" b="0" dirty="0"/>
              <a:t>Preprocessing</a:t>
            </a:r>
            <a:r>
              <a:rPr lang="en-US" altLang="en-US" sz="1000" b="0" baseline="0" dirty="0"/>
              <a:t> in </a:t>
            </a:r>
            <a:r>
              <a:rPr lang="en-US" altLang="en-US" sz="1000" b="0" dirty="0"/>
              <a:t>Data Mining</a:t>
            </a:r>
            <a:r>
              <a:rPr lang="en-US" altLang="en-US" sz="1000" b="0" baseline="0" dirty="0"/>
              <a:t> </a:t>
            </a:r>
            <a:r>
              <a:rPr lang="en-US" altLang="en-US" sz="1000" b="0" dirty="0"/>
              <a:t>                                                                              8/29/2023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lnSpc>
          <a:spcPts val="3600"/>
        </a:lnSpc>
        <a:spcBef>
          <a:spcPct val="0"/>
        </a:spcBef>
        <a:spcAft>
          <a:spcPct val="0"/>
        </a:spcAft>
        <a:defRPr sz="3200" b="1">
          <a:solidFill>
            <a:schemeClr val="tx1"/>
          </a:solidFill>
          <a:latin typeface="+mj-lt"/>
          <a:ea typeface="+mj-ea"/>
          <a:cs typeface="+mj-cs"/>
        </a:defRPr>
      </a:lvl1pPr>
      <a:lvl2pPr algn="l" rtl="0" eaLnBrk="0" fontAlgn="base" hangingPunct="0">
        <a:lnSpc>
          <a:spcPts val="3600"/>
        </a:lnSpc>
        <a:spcBef>
          <a:spcPct val="0"/>
        </a:spcBef>
        <a:spcAft>
          <a:spcPct val="0"/>
        </a:spcAft>
        <a:defRPr sz="3200" b="1">
          <a:solidFill>
            <a:schemeClr val="tx1"/>
          </a:solidFill>
          <a:latin typeface="Tahoma" pitchFamily="34" charset="0"/>
        </a:defRPr>
      </a:lvl2pPr>
      <a:lvl3pPr algn="l" rtl="0" eaLnBrk="0" fontAlgn="base" hangingPunct="0">
        <a:lnSpc>
          <a:spcPts val="3600"/>
        </a:lnSpc>
        <a:spcBef>
          <a:spcPct val="0"/>
        </a:spcBef>
        <a:spcAft>
          <a:spcPct val="0"/>
        </a:spcAft>
        <a:defRPr sz="3200" b="1">
          <a:solidFill>
            <a:schemeClr val="tx1"/>
          </a:solidFill>
          <a:latin typeface="Tahoma" pitchFamily="34" charset="0"/>
        </a:defRPr>
      </a:lvl3pPr>
      <a:lvl4pPr algn="l" rtl="0" eaLnBrk="0" fontAlgn="base" hangingPunct="0">
        <a:lnSpc>
          <a:spcPts val="3600"/>
        </a:lnSpc>
        <a:spcBef>
          <a:spcPct val="0"/>
        </a:spcBef>
        <a:spcAft>
          <a:spcPct val="0"/>
        </a:spcAft>
        <a:defRPr sz="3200" b="1">
          <a:solidFill>
            <a:schemeClr val="tx1"/>
          </a:solidFill>
          <a:latin typeface="Tahoma" pitchFamily="34" charset="0"/>
        </a:defRPr>
      </a:lvl4pPr>
      <a:lvl5pPr algn="l" rtl="0" eaLnBrk="0" fontAlgn="base" hangingPunct="0">
        <a:lnSpc>
          <a:spcPts val="3600"/>
        </a:lnSpc>
        <a:spcBef>
          <a:spcPct val="0"/>
        </a:spcBef>
        <a:spcAft>
          <a:spcPct val="0"/>
        </a:spcAft>
        <a:defRPr sz="3200" b="1">
          <a:solidFill>
            <a:schemeClr val="tx1"/>
          </a:solidFill>
          <a:latin typeface="Tahoma" pitchFamily="34" charset="0"/>
        </a:defRPr>
      </a:lvl5pPr>
      <a:lvl6pPr marL="457200" algn="l" rtl="0" eaLnBrk="0" fontAlgn="base" hangingPunct="0">
        <a:lnSpc>
          <a:spcPts val="3600"/>
        </a:lnSpc>
        <a:spcBef>
          <a:spcPct val="0"/>
        </a:spcBef>
        <a:spcAft>
          <a:spcPct val="0"/>
        </a:spcAft>
        <a:defRPr sz="3200" b="1">
          <a:solidFill>
            <a:schemeClr val="tx1"/>
          </a:solidFill>
          <a:latin typeface="Tahoma" pitchFamily="34" charset="0"/>
        </a:defRPr>
      </a:lvl6pPr>
      <a:lvl7pPr marL="914400" algn="l" rtl="0" eaLnBrk="0" fontAlgn="base" hangingPunct="0">
        <a:lnSpc>
          <a:spcPts val="3600"/>
        </a:lnSpc>
        <a:spcBef>
          <a:spcPct val="0"/>
        </a:spcBef>
        <a:spcAft>
          <a:spcPct val="0"/>
        </a:spcAft>
        <a:defRPr sz="3200" b="1">
          <a:solidFill>
            <a:schemeClr val="tx1"/>
          </a:solidFill>
          <a:latin typeface="Tahoma" pitchFamily="34" charset="0"/>
        </a:defRPr>
      </a:lvl7pPr>
      <a:lvl8pPr marL="1371600" algn="l" rtl="0" eaLnBrk="0" fontAlgn="base" hangingPunct="0">
        <a:lnSpc>
          <a:spcPts val="3600"/>
        </a:lnSpc>
        <a:spcBef>
          <a:spcPct val="0"/>
        </a:spcBef>
        <a:spcAft>
          <a:spcPct val="0"/>
        </a:spcAft>
        <a:defRPr sz="3200" b="1">
          <a:solidFill>
            <a:schemeClr val="tx1"/>
          </a:solidFill>
          <a:latin typeface="Tahoma" pitchFamily="34" charset="0"/>
        </a:defRPr>
      </a:lvl8pPr>
      <a:lvl9pPr marL="1828800" algn="l" rtl="0" eaLnBrk="0" fontAlgn="base" hangingPunct="0">
        <a:lnSpc>
          <a:spcPts val="3600"/>
        </a:lnSpc>
        <a:spcBef>
          <a:spcPct val="0"/>
        </a:spcBef>
        <a:spcAft>
          <a:spcPct val="0"/>
        </a:spcAft>
        <a:defRPr sz="3200" b="1">
          <a:solidFill>
            <a:schemeClr val="tx1"/>
          </a:solidFill>
          <a:latin typeface="Tahoma" pitchFamily="34" charset="0"/>
        </a:defRPr>
      </a:lvl9pPr>
    </p:titleStyle>
    <p:bodyStyle>
      <a:lvl1pPr marL="292100" indent="-292100" algn="l" rtl="0" eaLnBrk="0" fontAlgn="base" hangingPunct="0">
        <a:spcBef>
          <a:spcPct val="10000"/>
        </a:spcBef>
        <a:spcAft>
          <a:spcPts val="400"/>
        </a:spcAft>
        <a:buClr>
          <a:srgbClr val="0C7B9C"/>
        </a:buClr>
        <a:buSzPct val="75000"/>
        <a:buFont typeface="Monotype Sorts" pitchFamily="2" charset="2"/>
        <a:buChar char="l"/>
        <a:defRPr sz="2800">
          <a:solidFill>
            <a:schemeClr val="tx1"/>
          </a:solidFill>
          <a:latin typeface="+mn-lt"/>
          <a:ea typeface="+mn-ea"/>
          <a:cs typeface="+mn-cs"/>
        </a:defRPr>
      </a:lvl1pPr>
      <a:lvl2pPr marL="800100" indent="-342900" algn="l" rtl="0" eaLnBrk="0" fontAlgn="base" hangingPunct="0">
        <a:spcBef>
          <a:spcPct val="10000"/>
        </a:spcBef>
        <a:spcAft>
          <a:spcPts val="400"/>
        </a:spcAft>
        <a:buClr>
          <a:srgbClr val="0C7B9C"/>
        </a:buClr>
        <a:buSzPct val="100000"/>
        <a:buFont typeface="Arial" pitchFamily="34" charset="0"/>
        <a:buChar char="–"/>
        <a:defRPr sz="2400">
          <a:solidFill>
            <a:schemeClr val="tx1"/>
          </a:solidFill>
          <a:latin typeface="+mn-lt"/>
        </a:defRPr>
      </a:lvl2pPr>
      <a:lvl3pPr marL="914400" algn="l" rtl="0" eaLnBrk="0" fontAlgn="base" hangingPunct="0">
        <a:spcBef>
          <a:spcPct val="10000"/>
        </a:spcBef>
        <a:spcAft>
          <a:spcPts val="400"/>
        </a:spcAft>
        <a:buClr>
          <a:srgbClr val="0C7B9C"/>
        </a:buClr>
        <a:buSzPct val="70000"/>
        <a:buFont typeface="Wingdings" pitchFamily="2" charset="2"/>
        <a:buChar char="u"/>
        <a:defRPr sz="20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SzPct val="100000"/>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SzPct val="100000"/>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en.wikipedia.org/wiki/Isomap"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ath.stackexchange.com/questions/2919631/finding-correlation-coefficient-from-covariance-matrix" TargetMode="External"/><Relationship Id="rId2" Type="http://schemas.openxmlformats.org/officeDocument/2006/relationships/hyperlink" Target="https://en.wikipedia.org/wiki/Covariance_matri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en.wikipedia.org/wiki/Kernel_method"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29.xml.rels><?xml version="1.0" encoding="UTF-8" standalone="yes"?>
<Relationships xmlns="http://schemas.openxmlformats.org/package/2006/relationships"><Relationship Id="rId3" Type="http://schemas.openxmlformats.org/officeDocument/2006/relationships/hyperlink" Target="https://en.wikipedia.org/wiki/Mathematic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hyperlink" Target="https://en.wiktionary.org/wiki/discrete" TargetMode="External"/><Relationship Id="rId4" Type="http://schemas.openxmlformats.org/officeDocument/2006/relationships/hyperlink" Target="https://en.wikipedia.org/wiki/Continuous_function"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uh.edu/nsm/computer-science/undergraduate/research/"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uh.edu/nsm/computer-science/undergraduate/research/course-credit/"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2.cs.uh.edu/~ceick/white/UH-DAIS-Research-2023.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library.ahima.org/xpedio/groups/public/documents/ahima/bok1_044000.hcsp?dDocName=bok1_04400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82BD9-D110-2500-F170-8A97C3B87526}"/>
              </a:ext>
            </a:extLst>
          </p:cNvPr>
          <p:cNvSpPr>
            <a:spLocks noGrp="1"/>
          </p:cNvSpPr>
          <p:nvPr>
            <p:ph type="ctrTitle"/>
          </p:nvPr>
        </p:nvSpPr>
        <p:spPr>
          <a:xfrm>
            <a:off x="838200" y="-609600"/>
            <a:ext cx="7772400" cy="1470025"/>
          </a:xfrm>
        </p:spPr>
        <p:txBody>
          <a:bodyPr/>
          <a:lstStyle/>
          <a:p>
            <a:pPr algn="ctr"/>
            <a:r>
              <a:rPr lang="en-US" dirty="0"/>
              <a:t>Preprocessing and </a:t>
            </a:r>
            <a:br>
              <a:rPr lang="en-US" dirty="0"/>
            </a:br>
            <a:r>
              <a:rPr lang="en-US" dirty="0"/>
              <a:t>Undergraduate Research</a:t>
            </a:r>
          </a:p>
        </p:txBody>
      </p:sp>
    </p:spTree>
    <p:extLst>
      <p:ext uri="{BB962C8B-B14F-4D97-AF65-F5344CB8AC3E}">
        <p14:creationId xmlns:p14="http://schemas.microsoft.com/office/powerpoint/2010/main" val="515789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a:t>Aggregation</a:t>
            </a:r>
          </a:p>
        </p:txBody>
      </p:sp>
      <p:sp>
        <p:nvSpPr>
          <p:cNvPr id="9219" name="Rectangle 3"/>
          <p:cNvSpPr>
            <a:spLocks noGrp="1" noChangeArrowheads="1"/>
          </p:cNvSpPr>
          <p:nvPr>
            <p:ph type="body" idx="1"/>
          </p:nvPr>
        </p:nvSpPr>
        <p:spPr/>
        <p:txBody>
          <a:bodyPr/>
          <a:lstStyle/>
          <a:p>
            <a:r>
              <a:rPr lang="en-US" altLang="en-US" dirty="0"/>
              <a:t>Combining two or more attributes (or objects) into a single attribute (or object)</a:t>
            </a:r>
          </a:p>
          <a:p>
            <a:r>
              <a:rPr lang="en-US" altLang="en-US" dirty="0"/>
              <a:t>Purpose</a:t>
            </a:r>
          </a:p>
          <a:p>
            <a:pPr lvl="1"/>
            <a:r>
              <a:rPr lang="en-US" altLang="en-US" dirty="0"/>
              <a:t>Data reduction</a:t>
            </a:r>
          </a:p>
          <a:p>
            <a:pPr lvl="2"/>
            <a:r>
              <a:rPr lang="en-US" altLang="en-US" dirty="0"/>
              <a:t> Reduce the number of attributes or objects</a:t>
            </a:r>
          </a:p>
          <a:p>
            <a:pPr lvl="1"/>
            <a:r>
              <a:rPr lang="en-US" altLang="en-US" dirty="0"/>
              <a:t>Change of scale</a:t>
            </a:r>
          </a:p>
          <a:p>
            <a:pPr lvl="2"/>
            <a:r>
              <a:rPr lang="en-US" altLang="en-US" dirty="0"/>
              <a:t> Cities aggregated into regions, states, countries, </a:t>
            </a:r>
            <a:r>
              <a:rPr lang="en-US" altLang="en-US" dirty="0" err="1"/>
              <a:t>etc</a:t>
            </a:r>
            <a:endParaRPr lang="en-US" altLang="en-US" dirty="0"/>
          </a:p>
          <a:p>
            <a:pPr lvl="1"/>
            <a:r>
              <a:rPr lang="en-US" altLang="en-US" dirty="0"/>
              <a:t>More “stable” data</a:t>
            </a:r>
          </a:p>
          <a:p>
            <a:pPr lvl="2"/>
            <a:r>
              <a:rPr lang="en-US" altLang="en-US" dirty="0"/>
              <a:t> Aggregated data tends to have less variability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a:t>Aggregation</a:t>
            </a:r>
          </a:p>
        </p:txBody>
      </p:sp>
      <p:sp>
        <p:nvSpPr>
          <p:cNvPr id="10243" name="Text Box 4"/>
          <p:cNvSpPr txBox="1">
            <a:spLocks noChangeArrowheads="1"/>
          </p:cNvSpPr>
          <p:nvPr/>
        </p:nvSpPr>
        <p:spPr bwMode="auto">
          <a:xfrm>
            <a:off x="1676400" y="3657600"/>
            <a:ext cx="1600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endParaRPr lang="en-US" altLang="en-US"/>
          </a:p>
        </p:txBody>
      </p:sp>
      <p:sp>
        <p:nvSpPr>
          <p:cNvPr id="10244" name="Text Box 5"/>
          <p:cNvSpPr txBox="1">
            <a:spLocks noChangeArrowheads="1"/>
          </p:cNvSpPr>
          <p:nvPr/>
        </p:nvSpPr>
        <p:spPr bwMode="auto">
          <a:xfrm>
            <a:off x="838200" y="5654675"/>
            <a:ext cx="2895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r>
              <a:rPr lang="en-US" altLang="en-US"/>
              <a:t>Standard Deviation of Average Monthly Precipitation</a:t>
            </a:r>
          </a:p>
        </p:txBody>
      </p:sp>
      <p:sp>
        <p:nvSpPr>
          <p:cNvPr id="10245" name="Rectangle 6"/>
          <p:cNvSpPr>
            <a:spLocks noChangeArrowheads="1"/>
          </p:cNvSpPr>
          <p:nvPr/>
        </p:nvSpPr>
        <p:spPr bwMode="auto">
          <a:xfrm>
            <a:off x="1717675" y="5984875"/>
            <a:ext cx="1841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endParaRPr lang="en-US" altLang="en-US"/>
          </a:p>
        </p:txBody>
      </p:sp>
      <p:sp>
        <p:nvSpPr>
          <p:cNvPr id="10246" name="Text Box 7"/>
          <p:cNvSpPr txBox="1">
            <a:spLocks noChangeArrowheads="1"/>
          </p:cNvSpPr>
          <p:nvPr/>
        </p:nvSpPr>
        <p:spPr bwMode="auto">
          <a:xfrm>
            <a:off x="5410200" y="5654675"/>
            <a:ext cx="2895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r>
              <a:rPr lang="en-US" altLang="en-US"/>
              <a:t>Standard Deviation of Average Yearly Precipitation</a:t>
            </a:r>
          </a:p>
        </p:txBody>
      </p:sp>
      <p:pic>
        <p:nvPicPr>
          <p:cNvPr id="10247" name="Picture 8"/>
          <p:cNvPicPr>
            <a:picLocks noChangeAspect="1" noChangeArrowheads="1"/>
          </p:cNvPicPr>
          <p:nvPr/>
        </p:nvPicPr>
        <p:blipFill>
          <a:blip r:embed="rId3">
            <a:extLst>
              <a:ext uri="{28A0092B-C50C-407E-A947-70E740481C1C}">
                <a14:useLocalDpi xmlns:a14="http://schemas.microsoft.com/office/drawing/2010/main" val="0"/>
              </a:ext>
            </a:extLst>
          </a:blip>
          <a:srcRect l="2975" r="18164"/>
          <a:stretch>
            <a:fillRect/>
          </a:stretch>
        </p:blipFill>
        <p:spPr bwMode="auto">
          <a:xfrm>
            <a:off x="152400" y="1768475"/>
            <a:ext cx="4038600" cy="384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0248"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l="7861" r="5850"/>
          <a:stretch>
            <a:fillRect/>
          </a:stretch>
        </p:blipFill>
        <p:spPr bwMode="auto">
          <a:xfrm>
            <a:off x="4648200" y="1768475"/>
            <a:ext cx="4495800" cy="384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0249" name="Text Box 10"/>
          <p:cNvSpPr txBox="1">
            <a:spLocks noChangeArrowheads="1"/>
          </p:cNvSpPr>
          <p:nvPr/>
        </p:nvSpPr>
        <p:spPr bwMode="auto">
          <a:xfrm>
            <a:off x="533400" y="1143000"/>
            <a:ext cx="4800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r>
              <a:rPr lang="en-US" altLang="en-US" sz="2000"/>
              <a:t>Variation of Precipitation in Australia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8600" y="0"/>
            <a:ext cx="8585200" cy="685800"/>
          </a:xfrm>
        </p:spPr>
        <p:txBody>
          <a:bodyPr/>
          <a:lstStyle/>
          <a:p>
            <a:r>
              <a:rPr lang="en-US" altLang="en-US"/>
              <a:t>Sampling </a:t>
            </a:r>
          </a:p>
        </p:txBody>
      </p:sp>
      <p:sp>
        <p:nvSpPr>
          <p:cNvPr id="11267" name="Rectangle 3"/>
          <p:cNvSpPr>
            <a:spLocks noGrp="1" noChangeArrowheads="1"/>
          </p:cNvSpPr>
          <p:nvPr>
            <p:ph type="body" idx="1"/>
          </p:nvPr>
        </p:nvSpPr>
        <p:spPr>
          <a:xfrm>
            <a:off x="146050" y="990600"/>
            <a:ext cx="8394700" cy="5029200"/>
          </a:xfrm>
          <a:noFill/>
        </p:spPr>
        <p:txBody>
          <a:bodyPr/>
          <a:lstStyle/>
          <a:p>
            <a:pPr marL="285750" indent="-285750" algn="just">
              <a:lnSpc>
                <a:spcPct val="95000"/>
              </a:lnSpc>
              <a:spcBef>
                <a:spcPct val="20000"/>
              </a:spcBef>
            </a:pPr>
            <a:r>
              <a:rPr lang="en-US" altLang="en-US" sz="2400" b="1" dirty="0">
                <a:latin typeface="Times New Roman" pitchFamily="18" charset="0"/>
                <a:ea typeface="MS Mincho" pitchFamily="49" charset="-128"/>
              </a:rPr>
              <a:t>Sampling is the main technique employed for data selection.</a:t>
            </a:r>
          </a:p>
          <a:p>
            <a:pPr lvl="1" algn="just">
              <a:lnSpc>
                <a:spcPct val="95000"/>
              </a:lnSpc>
              <a:spcBef>
                <a:spcPct val="20000"/>
              </a:spcBef>
            </a:pPr>
            <a:r>
              <a:rPr lang="en-US" altLang="en-US" sz="2000" b="1" dirty="0">
                <a:latin typeface="Times New Roman" pitchFamily="18" charset="0"/>
                <a:ea typeface="MS Mincho" pitchFamily="49" charset="-128"/>
              </a:rPr>
              <a:t>It is often used for both the preliminary investigation of the data and the final data analysis.</a:t>
            </a:r>
          </a:p>
          <a:p>
            <a:pPr lvl="1" algn="just">
              <a:lnSpc>
                <a:spcPct val="95000"/>
              </a:lnSpc>
              <a:spcBef>
                <a:spcPct val="20000"/>
              </a:spcBef>
              <a:buFont typeface="Arial" pitchFamily="34" charset="0"/>
              <a:buNone/>
            </a:pPr>
            <a:r>
              <a:rPr lang="en-US" altLang="en-US" sz="2000" b="1" dirty="0">
                <a:latin typeface="Times New Roman" pitchFamily="18" charset="0"/>
                <a:ea typeface="MS Mincho" pitchFamily="49" charset="-128"/>
              </a:rPr>
              <a:t> </a:t>
            </a:r>
            <a:endParaRPr lang="en-US" altLang="en-US" sz="2000" b="1" dirty="0">
              <a:latin typeface="Times New Roman" pitchFamily="18" charset="0"/>
              <a:cs typeface="Times New Roman" pitchFamily="18" charset="0"/>
            </a:endParaRPr>
          </a:p>
          <a:p>
            <a:pPr marL="285750" indent="-285750" algn="just">
              <a:lnSpc>
                <a:spcPct val="95000"/>
              </a:lnSpc>
              <a:spcBef>
                <a:spcPct val="20000"/>
              </a:spcBef>
            </a:pPr>
            <a:r>
              <a:rPr lang="en-US" altLang="en-US" sz="2400" b="1" dirty="0">
                <a:latin typeface="Times New Roman" pitchFamily="18" charset="0"/>
                <a:cs typeface="Times New Roman" pitchFamily="18" charset="0"/>
              </a:rPr>
              <a:t>Statisticians sample because </a:t>
            </a:r>
            <a:r>
              <a:rPr lang="en-US" altLang="en-US" sz="2400" b="1" dirty="0">
                <a:solidFill>
                  <a:srgbClr val="CC3300"/>
                </a:solidFill>
                <a:latin typeface="Times New Roman" pitchFamily="18" charset="0"/>
                <a:cs typeface="Times New Roman" pitchFamily="18" charset="0"/>
              </a:rPr>
              <a:t>obtaining</a:t>
            </a:r>
            <a:r>
              <a:rPr lang="en-US" altLang="en-US" sz="2400" b="1" dirty="0">
                <a:latin typeface="Times New Roman" pitchFamily="18" charset="0"/>
                <a:cs typeface="Times New Roman" pitchFamily="18" charset="0"/>
              </a:rPr>
              <a:t> the entire set of data of interest is too expensive or time consuming.</a:t>
            </a:r>
          </a:p>
          <a:p>
            <a:pPr marL="285750" indent="-285750" algn="just">
              <a:lnSpc>
                <a:spcPct val="95000"/>
              </a:lnSpc>
              <a:spcBef>
                <a:spcPct val="20000"/>
              </a:spcBef>
              <a:buFont typeface="Monotype Sorts" pitchFamily="2" charset="2"/>
              <a:buNone/>
            </a:pPr>
            <a:r>
              <a:rPr lang="en-US" altLang="en-US" sz="2400" b="1" dirty="0">
                <a:latin typeface="Times New Roman" pitchFamily="18" charset="0"/>
                <a:cs typeface="Times New Roman" pitchFamily="18" charset="0"/>
              </a:rPr>
              <a:t> </a:t>
            </a:r>
          </a:p>
          <a:p>
            <a:pPr marL="285750" indent="-285750" algn="just">
              <a:lnSpc>
                <a:spcPct val="95000"/>
              </a:lnSpc>
              <a:spcBef>
                <a:spcPct val="20000"/>
              </a:spcBef>
            </a:pPr>
            <a:r>
              <a:rPr lang="en-US" altLang="en-US" sz="2400" b="1" dirty="0">
                <a:latin typeface="Times New Roman" pitchFamily="18" charset="0"/>
                <a:cs typeface="Times New Roman" pitchFamily="18" charset="0"/>
              </a:rPr>
              <a:t>Sampling is used in data mining/data science because </a:t>
            </a:r>
            <a:r>
              <a:rPr lang="en-US" altLang="en-US" sz="2400" b="1" dirty="0">
                <a:solidFill>
                  <a:srgbClr val="CC3300"/>
                </a:solidFill>
                <a:latin typeface="Times New Roman" pitchFamily="18" charset="0"/>
                <a:cs typeface="Times New Roman" pitchFamily="18" charset="0"/>
              </a:rPr>
              <a:t>processing</a:t>
            </a:r>
            <a:r>
              <a:rPr lang="en-US" altLang="en-US" sz="2400" b="1" dirty="0">
                <a:latin typeface="Times New Roman" pitchFamily="18" charset="0"/>
                <a:cs typeface="Times New Roman" pitchFamily="18" charset="0"/>
              </a:rPr>
              <a:t> the entire set of data of interest is too expensive or time consuming.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8"/>
          <p:cNvSpPr>
            <a:spLocks noGrp="1" noChangeArrowheads="1"/>
          </p:cNvSpPr>
          <p:nvPr>
            <p:ph type="title"/>
          </p:nvPr>
        </p:nvSpPr>
        <p:spPr/>
        <p:txBody>
          <a:bodyPr/>
          <a:lstStyle/>
          <a:p>
            <a:r>
              <a:rPr lang="en-US" altLang="en-US"/>
              <a:t>Sampling … </a:t>
            </a:r>
          </a:p>
        </p:txBody>
      </p:sp>
      <p:sp>
        <p:nvSpPr>
          <p:cNvPr id="12291" name="Rectangle 1029"/>
          <p:cNvSpPr>
            <a:spLocks noGrp="1" noChangeArrowheads="1"/>
          </p:cNvSpPr>
          <p:nvPr>
            <p:ph type="body" idx="1"/>
          </p:nvPr>
        </p:nvSpPr>
        <p:spPr/>
        <p:txBody>
          <a:bodyPr/>
          <a:lstStyle/>
          <a:p>
            <a:r>
              <a:rPr lang="en-US" altLang="en-US"/>
              <a:t>The key principle for effective sampling is the following: </a:t>
            </a:r>
          </a:p>
          <a:p>
            <a:pPr lvl="1"/>
            <a:r>
              <a:rPr lang="en-US" altLang="en-US"/>
              <a:t>using a sample will work almost as well as using the entire data sets, if the sample is representative</a:t>
            </a:r>
            <a:br>
              <a:rPr lang="en-US" altLang="en-US"/>
            </a:br>
            <a:endParaRPr lang="en-US" altLang="en-US"/>
          </a:p>
          <a:p>
            <a:pPr lvl="1"/>
            <a:r>
              <a:rPr lang="en-US" altLang="en-US"/>
              <a:t>A sample is representative if it has approximately the same property (of interest) as the original set of data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p:txBody>
          <a:bodyPr/>
          <a:lstStyle/>
          <a:p>
            <a:r>
              <a:rPr lang="en-US" altLang="en-US"/>
              <a:t>Types of Sampling</a:t>
            </a:r>
          </a:p>
        </p:txBody>
      </p:sp>
      <p:sp>
        <p:nvSpPr>
          <p:cNvPr id="13315" name="Rectangle 5"/>
          <p:cNvSpPr>
            <a:spLocks noGrp="1" noChangeArrowheads="1"/>
          </p:cNvSpPr>
          <p:nvPr>
            <p:ph type="body" idx="1"/>
          </p:nvPr>
        </p:nvSpPr>
        <p:spPr/>
        <p:txBody>
          <a:bodyPr/>
          <a:lstStyle/>
          <a:p>
            <a:pPr>
              <a:lnSpc>
                <a:spcPct val="90000"/>
              </a:lnSpc>
            </a:pPr>
            <a:r>
              <a:rPr lang="en-US" altLang="en-US" sz="2400"/>
              <a:t>Sampling without replacement</a:t>
            </a:r>
          </a:p>
          <a:p>
            <a:pPr lvl="1">
              <a:lnSpc>
                <a:spcPct val="90000"/>
              </a:lnSpc>
            </a:pPr>
            <a:r>
              <a:rPr lang="en-US" altLang="en-US" sz="2000"/>
              <a:t>As each item is selected, it is removed from the population</a:t>
            </a:r>
          </a:p>
          <a:p>
            <a:pPr lvl="4">
              <a:lnSpc>
                <a:spcPct val="90000"/>
              </a:lnSpc>
            </a:pPr>
            <a:endParaRPr lang="en-US" altLang="en-US" sz="1800"/>
          </a:p>
          <a:p>
            <a:pPr>
              <a:lnSpc>
                <a:spcPct val="90000"/>
              </a:lnSpc>
            </a:pPr>
            <a:r>
              <a:rPr lang="en-US" altLang="en-US" sz="2400"/>
              <a:t>Sampling with replacement</a:t>
            </a:r>
          </a:p>
          <a:p>
            <a:pPr lvl="1">
              <a:lnSpc>
                <a:spcPct val="90000"/>
              </a:lnSpc>
            </a:pPr>
            <a:r>
              <a:rPr lang="en-US" altLang="en-US" sz="2000"/>
              <a:t>Objects are not removed from the population as they are selected for the sample.   </a:t>
            </a:r>
          </a:p>
          <a:p>
            <a:pPr lvl="2">
              <a:lnSpc>
                <a:spcPct val="90000"/>
              </a:lnSpc>
            </a:pPr>
            <a:r>
              <a:rPr lang="en-US" altLang="en-US" sz="1800"/>
              <a:t>  In sampling with replacement, the same object can be picked up more than once</a:t>
            </a:r>
          </a:p>
          <a:p>
            <a:pPr lvl="4">
              <a:lnSpc>
                <a:spcPct val="90000"/>
              </a:lnSpc>
            </a:pPr>
            <a:endParaRPr lang="en-US" altLang="en-US" sz="1800"/>
          </a:p>
          <a:p>
            <a:pPr>
              <a:lnSpc>
                <a:spcPct val="90000"/>
              </a:lnSpc>
            </a:pPr>
            <a:r>
              <a:rPr lang="en-US" altLang="en-US" sz="2400"/>
              <a:t>Stratified sampling</a:t>
            </a:r>
          </a:p>
          <a:p>
            <a:pPr lvl="1">
              <a:lnSpc>
                <a:spcPct val="90000"/>
              </a:lnSpc>
            </a:pPr>
            <a:r>
              <a:rPr lang="en-US" altLang="en-US" sz="2000"/>
              <a:t>Split the data into several partitions; then draw random samples from each partition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050"/>
          <p:cNvSpPr>
            <a:spLocks noGrp="1" noChangeArrowheads="1"/>
          </p:cNvSpPr>
          <p:nvPr>
            <p:ph type="title"/>
          </p:nvPr>
        </p:nvSpPr>
        <p:spPr>
          <a:xfrm>
            <a:off x="228600" y="0"/>
            <a:ext cx="8585200" cy="685800"/>
          </a:xfrm>
        </p:spPr>
        <p:txBody>
          <a:bodyPr/>
          <a:lstStyle/>
          <a:p>
            <a:r>
              <a:rPr lang="en-US" altLang="en-US"/>
              <a:t>Sample Size</a:t>
            </a:r>
          </a:p>
        </p:txBody>
      </p:sp>
      <p:sp>
        <p:nvSpPr>
          <p:cNvPr id="14339" name="Rectangle 2051"/>
          <p:cNvSpPr>
            <a:spLocks noGrp="1" noChangeArrowheads="1"/>
          </p:cNvSpPr>
          <p:nvPr>
            <p:ph type="body" idx="1"/>
          </p:nvPr>
        </p:nvSpPr>
        <p:spPr>
          <a:xfrm>
            <a:off x="146050" y="990600"/>
            <a:ext cx="8394700" cy="5029200"/>
          </a:xfrm>
          <a:noFill/>
        </p:spPr>
        <p:txBody>
          <a:bodyPr/>
          <a:lstStyle/>
          <a:p>
            <a:pPr marL="285750" indent="-285750" algn="just">
              <a:lnSpc>
                <a:spcPct val="95000"/>
              </a:lnSpc>
              <a:spcBef>
                <a:spcPct val="20000"/>
              </a:spcBef>
            </a:pPr>
            <a:endParaRPr lang="en-US" altLang="en-US" b="1">
              <a:latin typeface="Times New Roman" pitchFamily="18" charset="0"/>
              <a:cs typeface="Times New Roman" pitchFamily="18" charset="0"/>
            </a:endParaRPr>
          </a:p>
          <a:p>
            <a:pPr marL="285750" indent="-285750" algn="just">
              <a:lnSpc>
                <a:spcPct val="95000"/>
              </a:lnSpc>
              <a:spcBef>
                <a:spcPct val="20000"/>
              </a:spcBef>
              <a:buFont typeface="Monotype Sorts" pitchFamily="2" charset="2"/>
              <a:buNone/>
            </a:pPr>
            <a:r>
              <a:rPr lang="en-US" altLang="en-US" b="1">
                <a:latin typeface="Times New Roman" pitchFamily="18" charset="0"/>
                <a:cs typeface="Times New Roman" pitchFamily="18" charset="0"/>
              </a:rPr>
              <a:t> </a:t>
            </a:r>
          </a:p>
        </p:txBody>
      </p:sp>
      <p:pic>
        <p:nvPicPr>
          <p:cNvPr id="14340" name="Picture 2052"/>
          <p:cNvPicPr>
            <a:picLocks noChangeAspect="1" noChangeArrowheads="1"/>
          </p:cNvPicPr>
          <p:nvPr/>
        </p:nvPicPr>
        <p:blipFill>
          <a:blip r:embed="rId3">
            <a:extLst>
              <a:ext uri="{28A0092B-C50C-407E-A947-70E740481C1C}">
                <a14:useLocalDpi xmlns:a14="http://schemas.microsoft.com/office/drawing/2010/main" val="0"/>
              </a:ext>
            </a:extLst>
          </a:blip>
          <a:srcRect l="10422" r="12462"/>
          <a:stretch>
            <a:fillRect/>
          </a:stretch>
        </p:blipFill>
        <p:spPr bwMode="auto">
          <a:xfrm>
            <a:off x="457200" y="1752600"/>
            <a:ext cx="2819400" cy="274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4341" name="Picture 2053"/>
          <p:cNvPicPr>
            <a:picLocks noChangeAspect="1" noChangeArrowheads="1"/>
          </p:cNvPicPr>
          <p:nvPr/>
        </p:nvPicPr>
        <p:blipFill>
          <a:blip r:embed="rId4">
            <a:extLst>
              <a:ext uri="{28A0092B-C50C-407E-A947-70E740481C1C}">
                <a14:useLocalDpi xmlns:a14="http://schemas.microsoft.com/office/drawing/2010/main" val="0"/>
              </a:ext>
            </a:extLst>
          </a:blip>
          <a:srcRect l="10422" t="13898" r="14546" b="11060"/>
          <a:stretch>
            <a:fillRect/>
          </a:stretch>
        </p:blipFill>
        <p:spPr bwMode="auto">
          <a:xfrm>
            <a:off x="3276600" y="2209800"/>
            <a:ext cx="27432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4342" name="Picture 2054"/>
          <p:cNvPicPr>
            <a:picLocks noChangeAspect="1" noChangeArrowheads="1"/>
          </p:cNvPicPr>
          <p:nvPr/>
        </p:nvPicPr>
        <p:blipFill>
          <a:blip r:embed="rId5">
            <a:extLst>
              <a:ext uri="{28A0092B-C50C-407E-A947-70E740481C1C}">
                <a14:useLocalDpi xmlns:a14="http://schemas.microsoft.com/office/drawing/2010/main" val="0"/>
              </a:ext>
            </a:extLst>
          </a:blip>
          <a:srcRect l="11681" r="13287"/>
          <a:stretch>
            <a:fillRect/>
          </a:stretch>
        </p:blipFill>
        <p:spPr bwMode="auto">
          <a:xfrm>
            <a:off x="6096000" y="1828800"/>
            <a:ext cx="2743200" cy="274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4343" name="Text Box 2055"/>
          <p:cNvSpPr txBox="1">
            <a:spLocks noChangeArrowheads="1"/>
          </p:cNvSpPr>
          <p:nvPr/>
        </p:nvSpPr>
        <p:spPr bwMode="auto">
          <a:xfrm>
            <a:off x="914400" y="4495800"/>
            <a:ext cx="807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r>
              <a:rPr lang="en-US" altLang="en-US"/>
              <a:t>8000 points		         2000 Points			500 Points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9"/>
          <p:cNvSpPr>
            <a:spLocks noGrp="1" noChangeArrowheads="1"/>
          </p:cNvSpPr>
          <p:nvPr>
            <p:ph type="title"/>
          </p:nvPr>
        </p:nvSpPr>
        <p:spPr/>
        <p:txBody>
          <a:bodyPr/>
          <a:lstStyle/>
          <a:p>
            <a:r>
              <a:rPr lang="en-US" altLang="en-US"/>
              <a:t>Curse of Dimensionality</a:t>
            </a:r>
          </a:p>
        </p:txBody>
      </p:sp>
      <p:sp>
        <p:nvSpPr>
          <p:cNvPr id="15363" name="Rectangle 10"/>
          <p:cNvSpPr>
            <a:spLocks noGrp="1" noChangeArrowheads="1"/>
          </p:cNvSpPr>
          <p:nvPr>
            <p:ph type="body" sz="half" idx="1"/>
          </p:nvPr>
        </p:nvSpPr>
        <p:spPr/>
        <p:txBody>
          <a:bodyPr/>
          <a:lstStyle/>
          <a:p>
            <a:r>
              <a:rPr lang="en-US" altLang="en-US" sz="2400"/>
              <a:t>When dimensionality increases, data becomes increasingly sparse in the space that it occupies</a:t>
            </a:r>
          </a:p>
          <a:p>
            <a:endParaRPr lang="en-US" altLang="en-US" sz="2400"/>
          </a:p>
          <a:p>
            <a:r>
              <a:rPr lang="en-US" altLang="en-US" sz="2400"/>
              <a:t>Definitions of density and distance between points, which is critical for clustering and outlier detection, become less meaningful</a:t>
            </a:r>
          </a:p>
        </p:txBody>
      </p:sp>
      <p:sp>
        <p:nvSpPr>
          <p:cNvPr id="15364" name="Text Box 4"/>
          <p:cNvSpPr txBox="1">
            <a:spLocks noChangeArrowheads="1"/>
          </p:cNvSpPr>
          <p:nvPr/>
        </p:nvSpPr>
        <p:spPr bwMode="auto">
          <a:xfrm>
            <a:off x="1676400" y="3657600"/>
            <a:ext cx="1600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endParaRPr lang="en-US" altLang="en-US"/>
          </a:p>
        </p:txBody>
      </p:sp>
      <p:sp>
        <p:nvSpPr>
          <p:cNvPr id="15365" name="Rectangle 5"/>
          <p:cNvSpPr>
            <a:spLocks noChangeArrowheads="1"/>
          </p:cNvSpPr>
          <p:nvPr/>
        </p:nvSpPr>
        <p:spPr bwMode="auto">
          <a:xfrm>
            <a:off x="1717675" y="5984875"/>
            <a:ext cx="1841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endParaRPr lang="en-US" altLang="en-US"/>
          </a:p>
        </p:txBody>
      </p:sp>
      <p:pic>
        <p:nvPicPr>
          <p:cNvPr id="15366" name="Picture 11"/>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572000" y="1447800"/>
            <a:ext cx="4572000" cy="3429000"/>
          </a:xfrm>
          <a:noFill/>
        </p:spPr>
      </p:pic>
      <p:sp>
        <p:nvSpPr>
          <p:cNvPr id="15367" name="Text Box 13"/>
          <p:cNvSpPr txBox="1">
            <a:spLocks noChangeArrowheads="1"/>
          </p:cNvSpPr>
          <p:nvPr/>
        </p:nvSpPr>
        <p:spPr bwMode="auto">
          <a:xfrm>
            <a:off x="4648200" y="5181600"/>
            <a:ext cx="403860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114300" indent="-114300">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buFontTx/>
              <a:buChar char="•"/>
            </a:pPr>
            <a:r>
              <a:rPr lang="en-US" altLang="en-US"/>
              <a:t>Randomly generate 500 points</a:t>
            </a:r>
          </a:p>
          <a:p>
            <a:pPr>
              <a:spcBef>
                <a:spcPct val="50000"/>
              </a:spcBef>
              <a:buFontTx/>
              <a:buChar char="•"/>
            </a:pPr>
            <a:r>
              <a:rPr lang="en-US" altLang="en-US"/>
              <a:t>Compute difference between max and min distance between any pair of points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p:txBody>
          <a:bodyPr/>
          <a:lstStyle/>
          <a:p>
            <a:r>
              <a:rPr lang="en-US" altLang="en-US"/>
              <a:t>Dimensionality Reduction</a:t>
            </a:r>
          </a:p>
        </p:txBody>
      </p:sp>
      <p:sp>
        <p:nvSpPr>
          <p:cNvPr id="16387" name="Rectangle 1027"/>
          <p:cNvSpPr>
            <a:spLocks noGrp="1" noChangeArrowheads="1"/>
          </p:cNvSpPr>
          <p:nvPr>
            <p:ph type="body" idx="1"/>
          </p:nvPr>
        </p:nvSpPr>
        <p:spPr/>
        <p:txBody>
          <a:bodyPr/>
          <a:lstStyle/>
          <a:p>
            <a:pPr>
              <a:lnSpc>
                <a:spcPct val="90000"/>
              </a:lnSpc>
            </a:pPr>
            <a:r>
              <a:rPr lang="en-US" altLang="en-US" dirty="0"/>
              <a:t>Purpose:</a:t>
            </a:r>
          </a:p>
          <a:p>
            <a:pPr lvl="1">
              <a:lnSpc>
                <a:spcPct val="90000"/>
              </a:lnSpc>
            </a:pPr>
            <a:r>
              <a:rPr lang="en-US" altLang="en-US" dirty="0"/>
              <a:t>Avoid curse of dimensionality</a:t>
            </a:r>
          </a:p>
          <a:p>
            <a:pPr lvl="1">
              <a:lnSpc>
                <a:spcPct val="90000"/>
              </a:lnSpc>
            </a:pPr>
            <a:r>
              <a:rPr lang="en-US" altLang="en-US" dirty="0"/>
              <a:t>Reduce amount of time and memory required by data mining algorithms</a:t>
            </a:r>
          </a:p>
          <a:p>
            <a:pPr lvl="1">
              <a:lnSpc>
                <a:spcPct val="90000"/>
              </a:lnSpc>
            </a:pPr>
            <a:r>
              <a:rPr lang="en-US" altLang="en-US" dirty="0"/>
              <a:t>Allow data to be more easily visualized</a:t>
            </a:r>
          </a:p>
          <a:p>
            <a:pPr lvl="1">
              <a:lnSpc>
                <a:spcPct val="90000"/>
              </a:lnSpc>
            </a:pPr>
            <a:r>
              <a:rPr lang="en-US" altLang="en-US" dirty="0"/>
              <a:t>May help to eliminate irrelevant features or reduce noise</a:t>
            </a:r>
          </a:p>
          <a:p>
            <a:pPr lvl="4">
              <a:lnSpc>
                <a:spcPct val="90000"/>
              </a:lnSpc>
            </a:pPr>
            <a:endParaRPr lang="en-US" altLang="en-US" dirty="0"/>
          </a:p>
          <a:p>
            <a:pPr>
              <a:lnSpc>
                <a:spcPct val="90000"/>
              </a:lnSpc>
            </a:pPr>
            <a:r>
              <a:rPr lang="en-US" altLang="en-US" dirty="0"/>
              <a:t>Techniques</a:t>
            </a:r>
          </a:p>
          <a:p>
            <a:pPr lvl="1">
              <a:lnSpc>
                <a:spcPct val="90000"/>
              </a:lnSpc>
            </a:pPr>
            <a:r>
              <a:rPr lang="en-US" altLang="en-US" dirty="0"/>
              <a:t>Principle Component Analysis</a:t>
            </a:r>
          </a:p>
          <a:p>
            <a:pPr lvl="1">
              <a:lnSpc>
                <a:spcPct val="90000"/>
              </a:lnSpc>
            </a:pPr>
            <a:r>
              <a:rPr lang="en-US" altLang="en-US" dirty="0"/>
              <a:t>Singular Value Decomposition</a:t>
            </a:r>
          </a:p>
          <a:p>
            <a:pPr lvl="1">
              <a:lnSpc>
                <a:spcPct val="90000"/>
              </a:lnSpc>
            </a:pPr>
            <a:r>
              <a:rPr lang="en-US" altLang="en-US" dirty="0"/>
              <a:t>Multi-dimensional Scaling</a:t>
            </a:r>
          </a:p>
          <a:p>
            <a:pPr lvl="1">
              <a:lnSpc>
                <a:spcPct val="90000"/>
              </a:lnSpc>
            </a:pPr>
            <a:r>
              <a:rPr lang="en-US" altLang="en-US" dirty="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2"/>
          <p:cNvSpPr>
            <a:spLocks noGrp="1" noChangeArrowheads="1"/>
          </p:cNvSpPr>
          <p:nvPr>
            <p:ph type="title"/>
          </p:nvPr>
        </p:nvSpPr>
        <p:spPr/>
        <p:txBody>
          <a:bodyPr/>
          <a:lstStyle/>
          <a:p>
            <a:r>
              <a:rPr lang="en-US" altLang="en-US"/>
              <a:t>Dimensionality Reduction: PCA</a:t>
            </a:r>
          </a:p>
        </p:txBody>
      </p:sp>
      <p:sp>
        <p:nvSpPr>
          <p:cNvPr id="17411" name="Rectangle 33"/>
          <p:cNvSpPr>
            <a:spLocks noGrp="1" noChangeArrowheads="1"/>
          </p:cNvSpPr>
          <p:nvPr>
            <p:ph type="body" idx="1"/>
          </p:nvPr>
        </p:nvSpPr>
        <p:spPr/>
        <p:txBody>
          <a:bodyPr/>
          <a:lstStyle/>
          <a:p>
            <a:r>
              <a:rPr lang="en-US" altLang="en-US"/>
              <a:t>Goal is to find a projection that captures the largest  amount of variation in data</a:t>
            </a:r>
          </a:p>
          <a:p>
            <a:endParaRPr lang="en-US" altLang="en-US"/>
          </a:p>
        </p:txBody>
      </p:sp>
      <p:sp>
        <p:nvSpPr>
          <p:cNvPr id="17412" name="Line 35"/>
          <p:cNvSpPr>
            <a:spLocks noChangeShapeType="1"/>
          </p:cNvSpPr>
          <p:nvPr/>
        </p:nvSpPr>
        <p:spPr bwMode="auto">
          <a:xfrm flipV="1">
            <a:off x="2889250" y="2641600"/>
            <a:ext cx="0" cy="262890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413" name="Line 36"/>
          <p:cNvSpPr>
            <a:spLocks noChangeShapeType="1"/>
          </p:cNvSpPr>
          <p:nvPr/>
        </p:nvSpPr>
        <p:spPr bwMode="auto">
          <a:xfrm>
            <a:off x="2889250" y="5270500"/>
            <a:ext cx="2717800" cy="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414" name="Line 37"/>
          <p:cNvSpPr>
            <a:spLocks noChangeShapeType="1"/>
          </p:cNvSpPr>
          <p:nvPr/>
        </p:nvSpPr>
        <p:spPr bwMode="auto">
          <a:xfrm flipV="1">
            <a:off x="2901950" y="3856038"/>
            <a:ext cx="2590800" cy="1400175"/>
          </a:xfrm>
          <a:prstGeom prst="line">
            <a:avLst/>
          </a:prstGeom>
          <a:noFill/>
          <a:ln w="28575">
            <a:solidFill>
              <a:schemeClr val="tx2"/>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415" name="Oval 39"/>
          <p:cNvSpPr>
            <a:spLocks noChangeArrowheads="1"/>
          </p:cNvSpPr>
          <p:nvPr/>
        </p:nvSpPr>
        <p:spPr bwMode="auto">
          <a:xfrm>
            <a:off x="3435350" y="4676775"/>
            <a:ext cx="74613" cy="77788"/>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7416" name="Oval 40"/>
          <p:cNvSpPr>
            <a:spLocks noChangeArrowheads="1"/>
          </p:cNvSpPr>
          <p:nvPr/>
        </p:nvSpPr>
        <p:spPr bwMode="auto">
          <a:xfrm>
            <a:off x="3714750" y="4452938"/>
            <a:ext cx="74613" cy="77787"/>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7417" name="Oval 41"/>
          <p:cNvSpPr>
            <a:spLocks noChangeArrowheads="1"/>
          </p:cNvSpPr>
          <p:nvPr/>
        </p:nvSpPr>
        <p:spPr bwMode="auto">
          <a:xfrm>
            <a:off x="3244850" y="4967288"/>
            <a:ext cx="74613" cy="77787"/>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7418" name="Oval 42"/>
          <p:cNvSpPr>
            <a:spLocks noChangeArrowheads="1"/>
          </p:cNvSpPr>
          <p:nvPr/>
        </p:nvSpPr>
        <p:spPr bwMode="auto">
          <a:xfrm>
            <a:off x="3854450" y="4559300"/>
            <a:ext cx="74613" cy="76200"/>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7419" name="Oval 43"/>
          <p:cNvSpPr>
            <a:spLocks noChangeArrowheads="1"/>
          </p:cNvSpPr>
          <p:nvPr/>
        </p:nvSpPr>
        <p:spPr bwMode="auto">
          <a:xfrm>
            <a:off x="3702050" y="4664075"/>
            <a:ext cx="74613" cy="77788"/>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7420" name="Oval 44"/>
          <p:cNvSpPr>
            <a:spLocks noChangeArrowheads="1"/>
          </p:cNvSpPr>
          <p:nvPr/>
        </p:nvSpPr>
        <p:spPr bwMode="auto">
          <a:xfrm>
            <a:off x="4273550" y="4651375"/>
            <a:ext cx="74613" cy="77788"/>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7421" name="Oval 45"/>
          <p:cNvSpPr>
            <a:spLocks noChangeArrowheads="1"/>
          </p:cNvSpPr>
          <p:nvPr/>
        </p:nvSpPr>
        <p:spPr bwMode="auto">
          <a:xfrm>
            <a:off x="4146550" y="4981575"/>
            <a:ext cx="74613" cy="77788"/>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7422" name="Oval 46"/>
          <p:cNvSpPr>
            <a:spLocks noChangeArrowheads="1"/>
          </p:cNvSpPr>
          <p:nvPr/>
        </p:nvSpPr>
        <p:spPr bwMode="auto">
          <a:xfrm>
            <a:off x="3917950" y="4875213"/>
            <a:ext cx="74613" cy="77787"/>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7423" name="Oval 47"/>
          <p:cNvSpPr>
            <a:spLocks noChangeArrowheads="1"/>
          </p:cNvSpPr>
          <p:nvPr/>
        </p:nvSpPr>
        <p:spPr bwMode="auto">
          <a:xfrm>
            <a:off x="4108450" y="4333875"/>
            <a:ext cx="74613" cy="77788"/>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7424" name="Oval 48"/>
          <p:cNvSpPr>
            <a:spLocks noChangeArrowheads="1"/>
          </p:cNvSpPr>
          <p:nvPr/>
        </p:nvSpPr>
        <p:spPr bwMode="auto">
          <a:xfrm>
            <a:off x="4705350" y="4452938"/>
            <a:ext cx="74613" cy="77787"/>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7425" name="Oval 49"/>
          <p:cNvSpPr>
            <a:spLocks noChangeArrowheads="1"/>
          </p:cNvSpPr>
          <p:nvPr/>
        </p:nvSpPr>
        <p:spPr bwMode="auto">
          <a:xfrm>
            <a:off x="5086350" y="3937000"/>
            <a:ext cx="74613" cy="77788"/>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7426" name="Oval 50"/>
          <p:cNvSpPr>
            <a:spLocks noChangeArrowheads="1"/>
          </p:cNvSpPr>
          <p:nvPr/>
        </p:nvSpPr>
        <p:spPr bwMode="auto">
          <a:xfrm>
            <a:off x="3549650" y="5006975"/>
            <a:ext cx="74613" cy="77788"/>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7427" name="Oval 51"/>
          <p:cNvSpPr>
            <a:spLocks noChangeArrowheads="1"/>
          </p:cNvSpPr>
          <p:nvPr/>
        </p:nvSpPr>
        <p:spPr bwMode="auto">
          <a:xfrm>
            <a:off x="4375150" y="4306888"/>
            <a:ext cx="74613" cy="77787"/>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7428" name="Oval 52"/>
          <p:cNvSpPr>
            <a:spLocks noChangeArrowheads="1"/>
          </p:cNvSpPr>
          <p:nvPr/>
        </p:nvSpPr>
        <p:spPr bwMode="auto">
          <a:xfrm>
            <a:off x="4654550" y="4016375"/>
            <a:ext cx="74613" cy="77788"/>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7429" name="Oval 53"/>
          <p:cNvSpPr>
            <a:spLocks noChangeArrowheads="1"/>
          </p:cNvSpPr>
          <p:nvPr/>
        </p:nvSpPr>
        <p:spPr bwMode="auto">
          <a:xfrm>
            <a:off x="3892550" y="4346575"/>
            <a:ext cx="74613" cy="77788"/>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7430" name="Oval 54"/>
          <p:cNvSpPr>
            <a:spLocks noChangeArrowheads="1"/>
          </p:cNvSpPr>
          <p:nvPr/>
        </p:nvSpPr>
        <p:spPr bwMode="auto">
          <a:xfrm>
            <a:off x="4502150" y="4149725"/>
            <a:ext cx="74613" cy="76200"/>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7431" name="Oval 55"/>
          <p:cNvSpPr>
            <a:spLocks noChangeArrowheads="1"/>
          </p:cNvSpPr>
          <p:nvPr/>
        </p:nvSpPr>
        <p:spPr bwMode="auto">
          <a:xfrm>
            <a:off x="4616450" y="4691063"/>
            <a:ext cx="74613" cy="77787"/>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7432" name="Freeform 56"/>
          <p:cNvSpPr>
            <a:spLocks/>
          </p:cNvSpPr>
          <p:nvPr/>
        </p:nvSpPr>
        <p:spPr bwMode="auto">
          <a:xfrm>
            <a:off x="3060700" y="3824288"/>
            <a:ext cx="2312988" cy="1597025"/>
          </a:xfrm>
          <a:custGeom>
            <a:avLst/>
            <a:gdLst>
              <a:gd name="T0" fmla="*/ 2147483647 w 1457"/>
              <a:gd name="T1" fmla="*/ 2147483647 h 968"/>
              <a:gd name="T2" fmla="*/ 2147483647 w 1457"/>
              <a:gd name="T3" fmla="*/ 2147483647 h 968"/>
              <a:gd name="T4" fmla="*/ 2147483647 w 1457"/>
              <a:gd name="T5" fmla="*/ 2147483647 h 968"/>
              <a:gd name="T6" fmla="*/ 2147483647 w 1457"/>
              <a:gd name="T7" fmla="*/ 2147483647 h 968"/>
              <a:gd name="T8" fmla="*/ 2147483647 w 1457"/>
              <a:gd name="T9" fmla="*/ 2147483647 h 968"/>
              <a:gd name="T10" fmla="*/ 2147483647 w 1457"/>
              <a:gd name="T11" fmla="*/ 2147483647 h 968"/>
              <a:gd name="T12" fmla="*/ 2147483647 w 1457"/>
              <a:gd name="T13" fmla="*/ 2147483647 h 968"/>
              <a:gd name="T14" fmla="*/ 2147483647 w 1457"/>
              <a:gd name="T15" fmla="*/ 2147483647 h 968"/>
              <a:gd name="T16" fmla="*/ 0 60000 65536"/>
              <a:gd name="T17" fmla="*/ 0 60000 65536"/>
              <a:gd name="T18" fmla="*/ 0 60000 65536"/>
              <a:gd name="T19" fmla="*/ 0 60000 65536"/>
              <a:gd name="T20" fmla="*/ 0 60000 65536"/>
              <a:gd name="T21" fmla="*/ 0 60000 65536"/>
              <a:gd name="T22" fmla="*/ 0 60000 65536"/>
              <a:gd name="T23" fmla="*/ 0 60000 65536"/>
              <a:gd name="T24" fmla="*/ 0 w 1457"/>
              <a:gd name="T25" fmla="*/ 0 h 968"/>
              <a:gd name="T26" fmla="*/ 1457 w 1457"/>
              <a:gd name="T27" fmla="*/ 968 h 96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57" h="968">
                <a:moveTo>
                  <a:pt x="4" y="796"/>
                </a:moveTo>
                <a:cubicBezTo>
                  <a:pt x="8" y="703"/>
                  <a:pt x="93" y="499"/>
                  <a:pt x="212" y="388"/>
                </a:cubicBezTo>
                <a:cubicBezTo>
                  <a:pt x="331" y="277"/>
                  <a:pt x="525" y="193"/>
                  <a:pt x="716" y="132"/>
                </a:cubicBezTo>
                <a:cubicBezTo>
                  <a:pt x="907" y="71"/>
                  <a:pt x="1255" y="0"/>
                  <a:pt x="1356" y="20"/>
                </a:cubicBezTo>
                <a:cubicBezTo>
                  <a:pt x="1457" y="40"/>
                  <a:pt x="1393" y="139"/>
                  <a:pt x="1324" y="252"/>
                </a:cubicBezTo>
                <a:cubicBezTo>
                  <a:pt x="1255" y="365"/>
                  <a:pt x="1129" y="584"/>
                  <a:pt x="940" y="700"/>
                </a:cubicBezTo>
                <a:cubicBezTo>
                  <a:pt x="751" y="816"/>
                  <a:pt x="344" y="928"/>
                  <a:pt x="188" y="948"/>
                </a:cubicBezTo>
                <a:cubicBezTo>
                  <a:pt x="32" y="968"/>
                  <a:pt x="0" y="889"/>
                  <a:pt x="4" y="796"/>
                </a:cubicBezTo>
                <a:close/>
              </a:path>
            </a:pathLst>
          </a:custGeom>
          <a:noFill/>
          <a:ln w="19050" cap="flat" cmpd="sng">
            <a:solidFill>
              <a:srgbClr val="FF0000"/>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33" name="Oval 57"/>
          <p:cNvSpPr>
            <a:spLocks noChangeArrowheads="1"/>
          </p:cNvSpPr>
          <p:nvPr/>
        </p:nvSpPr>
        <p:spPr bwMode="auto">
          <a:xfrm>
            <a:off x="3371850" y="5192713"/>
            <a:ext cx="74613" cy="77787"/>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7434" name="Text Box 61"/>
          <p:cNvSpPr txBox="1">
            <a:spLocks noChangeArrowheads="1"/>
          </p:cNvSpPr>
          <p:nvPr/>
        </p:nvSpPr>
        <p:spPr bwMode="auto">
          <a:xfrm>
            <a:off x="2378075" y="2590800"/>
            <a:ext cx="438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a14:hiddenLine>
            </a:ext>
          </a:extLst>
        </p:spPr>
        <p:txBody>
          <a:bodyPr wrap="none" anchor="ct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lgn="ctr"/>
            <a:r>
              <a:rPr lang="en-US" altLang="en-US" sz="2400" b="0">
                <a:latin typeface="Times New Roman" pitchFamily="18" charset="0"/>
              </a:rPr>
              <a:t>x</a:t>
            </a:r>
            <a:r>
              <a:rPr lang="en-US" altLang="en-US" sz="2400" b="0" baseline="-25000">
                <a:latin typeface="Times New Roman" pitchFamily="18" charset="0"/>
              </a:rPr>
              <a:t>2</a:t>
            </a:r>
          </a:p>
        </p:txBody>
      </p:sp>
      <p:sp>
        <p:nvSpPr>
          <p:cNvPr id="17435" name="Text Box 62"/>
          <p:cNvSpPr txBox="1">
            <a:spLocks noChangeArrowheads="1"/>
          </p:cNvSpPr>
          <p:nvPr/>
        </p:nvSpPr>
        <p:spPr bwMode="auto">
          <a:xfrm>
            <a:off x="5486400" y="5334000"/>
            <a:ext cx="438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a14:hiddenLine>
            </a:ext>
          </a:extLst>
        </p:spPr>
        <p:txBody>
          <a:bodyPr wrap="none" anchor="ct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lgn="ctr"/>
            <a:r>
              <a:rPr lang="en-US" altLang="en-US" sz="2400" b="0">
                <a:latin typeface="Times New Roman" pitchFamily="18" charset="0"/>
              </a:rPr>
              <a:t>x</a:t>
            </a:r>
            <a:r>
              <a:rPr lang="en-US" altLang="en-US" sz="2400" b="0" baseline="-25000">
                <a:latin typeface="Times New Roman" pitchFamily="18" charset="0"/>
              </a:rPr>
              <a:t>1</a:t>
            </a:r>
          </a:p>
        </p:txBody>
      </p:sp>
      <p:sp>
        <p:nvSpPr>
          <p:cNvPr id="17436" name="Text Box 63"/>
          <p:cNvSpPr txBox="1">
            <a:spLocks noChangeArrowheads="1"/>
          </p:cNvSpPr>
          <p:nvPr/>
        </p:nvSpPr>
        <p:spPr bwMode="auto">
          <a:xfrm>
            <a:off x="5562600" y="35052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a14:hiddenLine>
            </a:ext>
          </a:extLst>
        </p:spPr>
        <p:txBody>
          <a:bodyPr wrap="none" anchor="ct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lgn="ctr"/>
            <a:r>
              <a:rPr lang="en-US" altLang="en-US" sz="2400" b="0">
                <a:latin typeface="Times New Roman" pitchFamily="18" charset="0"/>
              </a:rPr>
              <a:t>e</a:t>
            </a:r>
            <a:endParaRPr lang="en-US" altLang="en-US" sz="2400" b="0" baseline="-25000">
              <a:latin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2"/>
          <p:cNvSpPr>
            <a:spLocks noGrp="1" noChangeArrowheads="1"/>
          </p:cNvSpPr>
          <p:nvPr>
            <p:ph type="title"/>
          </p:nvPr>
        </p:nvSpPr>
        <p:spPr/>
        <p:txBody>
          <a:bodyPr/>
          <a:lstStyle/>
          <a:p>
            <a:r>
              <a:rPr lang="en-US" altLang="en-US"/>
              <a:t>Dimensionality Reduction: PCA</a:t>
            </a:r>
          </a:p>
        </p:txBody>
      </p:sp>
      <p:sp>
        <p:nvSpPr>
          <p:cNvPr id="18435" name="Rectangle 33"/>
          <p:cNvSpPr>
            <a:spLocks noGrp="1" noChangeArrowheads="1"/>
          </p:cNvSpPr>
          <p:nvPr>
            <p:ph type="body" idx="1"/>
          </p:nvPr>
        </p:nvSpPr>
        <p:spPr>
          <a:xfrm>
            <a:off x="411163" y="914400"/>
            <a:ext cx="8318500" cy="5410200"/>
          </a:xfrm>
        </p:spPr>
        <p:txBody>
          <a:bodyPr/>
          <a:lstStyle/>
          <a:p>
            <a:r>
              <a:rPr lang="en-US" altLang="en-US" sz="2400" dirty="0"/>
              <a:t>Find the m eigenvectors of the covariance matrix</a:t>
            </a:r>
          </a:p>
          <a:p>
            <a:r>
              <a:rPr lang="en-US" altLang="en-US" sz="2400" dirty="0"/>
              <a:t>The eigenvectors define the new space</a:t>
            </a:r>
          </a:p>
          <a:p>
            <a:r>
              <a:rPr lang="en-US" altLang="en-US" sz="2400" dirty="0"/>
              <a:t>Select only those m eigenvectors that contribute the most to the variation in the dataset (m&lt;n)</a:t>
            </a:r>
          </a:p>
          <a:p>
            <a:r>
              <a:rPr lang="en-US" altLang="en-US" sz="2400" dirty="0"/>
              <a:t>Relies on linear transformations </a:t>
            </a:r>
          </a:p>
          <a:p>
            <a:endParaRPr lang="en-US" altLang="en-US" dirty="0"/>
          </a:p>
        </p:txBody>
      </p:sp>
      <p:sp>
        <p:nvSpPr>
          <p:cNvPr id="18436" name="Line 34"/>
          <p:cNvSpPr>
            <a:spLocks noChangeShapeType="1"/>
          </p:cNvSpPr>
          <p:nvPr/>
        </p:nvSpPr>
        <p:spPr bwMode="auto">
          <a:xfrm flipV="1">
            <a:off x="2889250" y="3098800"/>
            <a:ext cx="0" cy="262890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37" name="Line 35"/>
          <p:cNvSpPr>
            <a:spLocks noChangeShapeType="1"/>
          </p:cNvSpPr>
          <p:nvPr/>
        </p:nvSpPr>
        <p:spPr bwMode="auto">
          <a:xfrm>
            <a:off x="2889250" y="5727700"/>
            <a:ext cx="2717800" cy="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38" name="Line 36"/>
          <p:cNvSpPr>
            <a:spLocks noChangeShapeType="1"/>
          </p:cNvSpPr>
          <p:nvPr/>
        </p:nvSpPr>
        <p:spPr bwMode="auto">
          <a:xfrm flipV="1">
            <a:off x="2901950" y="4313238"/>
            <a:ext cx="2590800" cy="1400175"/>
          </a:xfrm>
          <a:prstGeom prst="line">
            <a:avLst/>
          </a:prstGeom>
          <a:noFill/>
          <a:ln w="28575">
            <a:solidFill>
              <a:schemeClr val="tx2"/>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39" name="Oval 37"/>
          <p:cNvSpPr>
            <a:spLocks noChangeArrowheads="1"/>
          </p:cNvSpPr>
          <p:nvPr/>
        </p:nvSpPr>
        <p:spPr bwMode="auto">
          <a:xfrm>
            <a:off x="3435350" y="5133975"/>
            <a:ext cx="74613" cy="77788"/>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8440" name="Oval 38"/>
          <p:cNvSpPr>
            <a:spLocks noChangeArrowheads="1"/>
          </p:cNvSpPr>
          <p:nvPr/>
        </p:nvSpPr>
        <p:spPr bwMode="auto">
          <a:xfrm>
            <a:off x="3714750" y="4910138"/>
            <a:ext cx="74613" cy="77787"/>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8441" name="Oval 39"/>
          <p:cNvSpPr>
            <a:spLocks noChangeArrowheads="1"/>
          </p:cNvSpPr>
          <p:nvPr/>
        </p:nvSpPr>
        <p:spPr bwMode="auto">
          <a:xfrm>
            <a:off x="3244850" y="5424488"/>
            <a:ext cx="74613" cy="77787"/>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8442" name="Oval 40"/>
          <p:cNvSpPr>
            <a:spLocks noChangeArrowheads="1"/>
          </p:cNvSpPr>
          <p:nvPr/>
        </p:nvSpPr>
        <p:spPr bwMode="auto">
          <a:xfrm>
            <a:off x="3854450" y="5016500"/>
            <a:ext cx="74613" cy="76200"/>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8443" name="Oval 41"/>
          <p:cNvSpPr>
            <a:spLocks noChangeArrowheads="1"/>
          </p:cNvSpPr>
          <p:nvPr/>
        </p:nvSpPr>
        <p:spPr bwMode="auto">
          <a:xfrm>
            <a:off x="3702050" y="5121275"/>
            <a:ext cx="74613" cy="77788"/>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8444" name="Oval 42"/>
          <p:cNvSpPr>
            <a:spLocks noChangeArrowheads="1"/>
          </p:cNvSpPr>
          <p:nvPr/>
        </p:nvSpPr>
        <p:spPr bwMode="auto">
          <a:xfrm>
            <a:off x="4273550" y="5108575"/>
            <a:ext cx="74613" cy="77788"/>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8445" name="Oval 43"/>
          <p:cNvSpPr>
            <a:spLocks noChangeArrowheads="1"/>
          </p:cNvSpPr>
          <p:nvPr/>
        </p:nvSpPr>
        <p:spPr bwMode="auto">
          <a:xfrm>
            <a:off x="4146550" y="5438775"/>
            <a:ext cx="74613" cy="77788"/>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8446" name="Oval 44"/>
          <p:cNvSpPr>
            <a:spLocks noChangeArrowheads="1"/>
          </p:cNvSpPr>
          <p:nvPr/>
        </p:nvSpPr>
        <p:spPr bwMode="auto">
          <a:xfrm>
            <a:off x="3967163" y="5330826"/>
            <a:ext cx="74613" cy="77787"/>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8447" name="Oval 45"/>
          <p:cNvSpPr>
            <a:spLocks noChangeArrowheads="1"/>
          </p:cNvSpPr>
          <p:nvPr/>
        </p:nvSpPr>
        <p:spPr bwMode="auto">
          <a:xfrm>
            <a:off x="4108450" y="4791075"/>
            <a:ext cx="74613" cy="77788"/>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8448" name="Oval 46"/>
          <p:cNvSpPr>
            <a:spLocks noChangeArrowheads="1"/>
          </p:cNvSpPr>
          <p:nvPr/>
        </p:nvSpPr>
        <p:spPr bwMode="auto">
          <a:xfrm>
            <a:off x="4705350" y="4910138"/>
            <a:ext cx="74613" cy="77787"/>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8449" name="Oval 47"/>
          <p:cNvSpPr>
            <a:spLocks noChangeArrowheads="1"/>
          </p:cNvSpPr>
          <p:nvPr/>
        </p:nvSpPr>
        <p:spPr bwMode="auto">
          <a:xfrm>
            <a:off x="5086350" y="4394200"/>
            <a:ext cx="74613" cy="77788"/>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8450" name="Oval 48"/>
          <p:cNvSpPr>
            <a:spLocks noChangeArrowheads="1"/>
          </p:cNvSpPr>
          <p:nvPr/>
        </p:nvSpPr>
        <p:spPr bwMode="auto">
          <a:xfrm>
            <a:off x="3549650" y="5464175"/>
            <a:ext cx="74613" cy="77788"/>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8451" name="Oval 49"/>
          <p:cNvSpPr>
            <a:spLocks noChangeArrowheads="1"/>
          </p:cNvSpPr>
          <p:nvPr/>
        </p:nvSpPr>
        <p:spPr bwMode="auto">
          <a:xfrm>
            <a:off x="4375150" y="4764088"/>
            <a:ext cx="74613" cy="77787"/>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8452" name="Oval 50"/>
          <p:cNvSpPr>
            <a:spLocks noChangeArrowheads="1"/>
          </p:cNvSpPr>
          <p:nvPr/>
        </p:nvSpPr>
        <p:spPr bwMode="auto">
          <a:xfrm>
            <a:off x="4654550" y="4473575"/>
            <a:ext cx="74613" cy="77788"/>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8453" name="Oval 51"/>
          <p:cNvSpPr>
            <a:spLocks noChangeArrowheads="1"/>
          </p:cNvSpPr>
          <p:nvPr/>
        </p:nvSpPr>
        <p:spPr bwMode="auto">
          <a:xfrm>
            <a:off x="3892550" y="4803775"/>
            <a:ext cx="74613" cy="77788"/>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8454" name="Oval 52"/>
          <p:cNvSpPr>
            <a:spLocks noChangeArrowheads="1"/>
          </p:cNvSpPr>
          <p:nvPr/>
        </p:nvSpPr>
        <p:spPr bwMode="auto">
          <a:xfrm>
            <a:off x="4502150" y="4606925"/>
            <a:ext cx="74613" cy="76200"/>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8455" name="Oval 53"/>
          <p:cNvSpPr>
            <a:spLocks noChangeArrowheads="1"/>
          </p:cNvSpPr>
          <p:nvPr/>
        </p:nvSpPr>
        <p:spPr bwMode="auto">
          <a:xfrm>
            <a:off x="4616450" y="5148263"/>
            <a:ext cx="74613" cy="77787"/>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8456" name="Freeform 54"/>
          <p:cNvSpPr>
            <a:spLocks/>
          </p:cNvSpPr>
          <p:nvPr/>
        </p:nvSpPr>
        <p:spPr bwMode="auto">
          <a:xfrm>
            <a:off x="3060700" y="4281488"/>
            <a:ext cx="2312988" cy="1597025"/>
          </a:xfrm>
          <a:custGeom>
            <a:avLst/>
            <a:gdLst>
              <a:gd name="T0" fmla="*/ 2147483647 w 1457"/>
              <a:gd name="T1" fmla="*/ 2147483647 h 968"/>
              <a:gd name="T2" fmla="*/ 2147483647 w 1457"/>
              <a:gd name="T3" fmla="*/ 2147483647 h 968"/>
              <a:gd name="T4" fmla="*/ 2147483647 w 1457"/>
              <a:gd name="T5" fmla="*/ 2147483647 h 968"/>
              <a:gd name="T6" fmla="*/ 2147483647 w 1457"/>
              <a:gd name="T7" fmla="*/ 2147483647 h 968"/>
              <a:gd name="T8" fmla="*/ 2147483647 w 1457"/>
              <a:gd name="T9" fmla="*/ 2147483647 h 968"/>
              <a:gd name="T10" fmla="*/ 2147483647 w 1457"/>
              <a:gd name="T11" fmla="*/ 2147483647 h 968"/>
              <a:gd name="T12" fmla="*/ 2147483647 w 1457"/>
              <a:gd name="T13" fmla="*/ 2147483647 h 968"/>
              <a:gd name="T14" fmla="*/ 2147483647 w 1457"/>
              <a:gd name="T15" fmla="*/ 2147483647 h 968"/>
              <a:gd name="T16" fmla="*/ 0 60000 65536"/>
              <a:gd name="T17" fmla="*/ 0 60000 65536"/>
              <a:gd name="T18" fmla="*/ 0 60000 65536"/>
              <a:gd name="T19" fmla="*/ 0 60000 65536"/>
              <a:gd name="T20" fmla="*/ 0 60000 65536"/>
              <a:gd name="T21" fmla="*/ 0 60000 65536"/>
              <a:gd name="T22" fmla="*/ 0 60000 65536"/>
              <a:gd name="T23" fmla="*/ 0 60000 65536"/>
              <a:gd name="T24" fmla="*/ 0 w 1457"/>
              <a:gd name="T25" fmla="*/ 0 h 968"/>
              <a:gd name="T26" fmla="*/ 1457 w 1457"/>
              <a:gd name="T27" fmla="*/ 968 h 96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57" h="968">
                <a:moveTo>
                  <a:pt x="4" y="796"/>
                </a:moveTo>
                <a:cubicBezTo>
                  <a:pt x="8" y="703"/>
                  <a:pt x="93" y="499"/>
                  <a:pt x="212" y="388"/>
                </a:cubicBezTo>
                <a:cubicBezTo>
                  <a:pt x="331" y="277"/>
                  <a:pt x="525" y="193"/>
                  <a:pt x="716" y="132"/>
                </a:cubicBezTo>
                <a:cubicBezTo>
                  <a:pt x="907" y="71"/>
                  <a:pt x="1255" y="0"/>
                  <a:pt x="1356" y="20"/>
                </a:cubicBezTo>
                <a:cubicBezTo>
                  <a:pt x="1457" y="40"/>
                  <a:pt x="1393" y="139"/>
                  <a:pt x="1324" y="252"/>
                </a:cubicBezTo>
                <a:cubicBezTo>
                  <a:pt x="1255" y="365"/>
                  <a:pt x="1129" y="584"/>
                  <a:pt x="940" y="700"/>
                </a:cubicBezTo>
                <a:cubicBezTo>
                  <a:pt x="751" y="816"/>
                  <a:pt x="344" y="928"/>
                  <a:pt x="188" y="948"/>
                </a:cubicBezTo>
                <a:cubicBezTo>
                  <a:pt x="32" y="968"/>
                  <a:pt x="0" y="889"/>
                  <a:pt x="4" y="796"/>
                </a:cubicBezTo>
                <a:close/>
              </a:path>
            </a:pathLst>
          </a:custGeom>
          <a:noFill/>
          <a:ln w="19050" cap="flat" cmpd="sng">
            <a:solidFill>
              <a:srgbClr val="FF0000"/>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457" name="Oval 55"/>
          <p:cNvSpPr>
            <a:spLocks noChangeArrowheads="1"/>
          </p:cNvSpPr>
          <p:nvPr/>
        </p:nvSpPr>
        <p:spPr bwMode="auto">
          <a:xfrm>
            <a:off x="3371850" y="5649913"/>
            <a:ext cx="74613" cy="77787"/>
          </a:xfrm>
          <a:prstGeom prst="ellipse">
            <a:avLst/>
          </a:prstGeom>
          <a:solidFill>
            <a:schemeClr val="accent1"/>
          </a:solidFill>
          <a:ln w="12700">
            <a:solidFill>
              <a:schemeClr val="tx1"/>
            </a:solidFill>
            <a:round/>
            <a:headEnd type="none" w="sm" len="sm"/>
            <a:tailEnd type="none" w="sm" len="sm"/>
          </a:ln>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18458" name="Text Box 56"/>
          <p:cNvSpPr txBox="1">
            <a:spLocks noChangeArrowheads="1"/>
          </p:cNvSpPr>
          <p:nvPr/>
        </p:nvSpPr>
        <p:spPr bwMode="auto">
          <a:xfrm>
            <a:off x="2378075" y="3048000"/>
            <a:ext cx="438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a14:hiddenLine>
            </a:ext>
          </a:extLst>
        </p:spPr>
        <p:txBody>
          <a:bodyPr wrap="none" anchor="ct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lgn="ctr"/>
            <a:r>
              <a:rPr lang="en-US" altLang="en-US" sz="2400" b="0">
                <a:latin typeface="Times New Roman" pitchFamily="18" charset="0"/>
              </a:rPr>
              <a:t>x</a:t>
            </a:r>
            <a:r>
              <a:rPr lang="en-US" altLang="en-US" sz="2400" b="0" baseline="-25000">
                <a:latin typeface="Times New Roman" pitchFamily="18" charset="0"/>
              </a:rPr>
              <a:t>2</a:t>
            </a:r>
          </a:p>
        </p:txBody>
      </p:sp>
      <p:sp>
        <p:nvSpPr>
          <p:cNvPr id="18459" name="Text Box 57"/>
          <p:cNvSpPr txBox="1">
            <a:spLocks noChangeArrowheads="1"/>
          </p:cNvSpPr>
          <p:nvPr/>
        </p:nvSpPr>
        <p:spPr bwMode="auto">
          <a:xfrm>
            <a:off x="5486400" y="5791200"/>
            <a:ext cx="438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a14:hiddenLine>
            </a:ext>
          </a:extLst>
        </p:spPr>
        <p:txBody>
          <a:bodyPr wrap="none" anchor="ct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lgn="ctr"/>
            <a:r>
              <a:rPr lang="en-US" altLang="en-US" sz="2400" b="0">
                <a:latin typeface="Times New Roman" pitchFamily="18" charset="0"/>
              </a:rPr>
              <a:t>x</a:t>
            </a:r>
            <a:r>
              <a:rPr lang="en-US" altLang="en-US" sz="2400" b="0" baseline="-25000">
                <a:latin typeface="Times New Roman" pitchFamily="18" charset="0"/>
              </a:rPr>
              <a:t>1</a:t>
            </a:r>
          </a:p>
        </p:txBody>
      </p:sp>
      <p:sp>
        <p:nvSpPr>
          <p:cNvPr id="18460" name="Text Box 58"/>
          <p:cNvSpPr txBox="1">
            <a:spLocks noChangeArrowheads="1"/>
          </p:cNvSpPr>
          <p:nvPr/>
        </p:nvSpPr>
        <p:spPr bwMode="auto">
          <a:xfrm>
            <a:off x="5562600" y="39624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a14:hiddenLine>
            </a:ext>
          </a:extLst>
        </p:spPr>
        <p:txBody>
          <a:bodyPr wrap="none" anchor="ct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lgn="ctr"/>
            <a:r>
              <a:rPr lang="en-US" altLang="en-US" sz="2400" b="0">
                <a:latin typeface="Times New Roman" pitchFamily="18" charset="0"/>
              </a:rPr>
              <a:t>e</a:t>
            </a:r>
            <a:endParaRPr lang="en-US" altLang="en-US" sz="2400" b="0" baseline="-25000">
              <a:latin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228600" y="-152400"/>
            <a:ext cx="8839200" cy="838200"/>
          </a:xfrm>
        </p:spPr>
        <p:txBody>
          <a:bodyPr/>
          <a:lstStyle/>
          <a:p>
            <a:pPr algn="ctr"/>
            <a:r>
              <a:rPr lang="en-US" altLang="en-US" dirty="0"/>
              <a:t>COSC 3337: Data Quality &amp; Preprocessing</a:t>
            </a:r>
            <a:endParaRPr lang="en-US" altLang="en-US" sz="2800" dirty="0"/>
          </a:p>
        </p:txBody>
      </p:sp>
      <p:sp>
        <p:nvSpPr>
          <p:cNvPr id="2051" name="Rectangle 3"/>
          <p:cNvSpPr>
            <a:spLocks noChangeArrowheads="1"/>
          </p:cNvSpPr>
          <p:nvPr/>
        </p:nvSpPr>
        <p:spPr bwMode="auto">
          <a:xfrm>
            <a:off x="0" y="1355714"/>
            <a:ext cx="9144000" cy="624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457200" indent="-457200">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371600" indent="-4572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lgn="ctr" eaLnBrk="1" hangingPunct="1">
              <a:spcBef>
                <a:spcPct val="20000"/>
              </a:spcBef>
              <a:buClr>
                <a:schemeClr val="folHlink"/>
              </a:buClr>
              <a:buSzPct val="60000"/>
              <a:buFont typeface="Wingdings" pitchFamily="2" charset="2"/>
              <a:buNone/>
            </a:pPr>
            <a:r>
              <a:rPr lang="en-US" altLang="en-US" sz="3200" b="0" dirty="0"/>
              <a:t>Organization</a:t>
            </a:r>
          </a:p>
          <a:p>
            <a:pPr eaLnBrk="1" hangingPunct="1">
              <a:spcBef>
                <a:spcPct val="20000"/>
              </a:spcBef>
              <a:buClr>
                <a:schemeClr val="folHlink"/>
              </a:buClr>
              <a:buSzPct val="60000"/>
              <a:buFont typeface="Wingdings" pitchFamily="2" charset="2"/>
              <a:buNone/>
            </a:pPr>
            <a:r>
              <a:rPr lang="en-US" altLang="en-US" sz="2400" dirty="0"/>
              <a:t>1. Data Quality </a:t>
            </a:r>
          </a:p>
          <a:p>
            <a:pPr marL="0" indent="0" eaLnBrk="1" hangingPunct="1">
              <a:spcBef>
                <a:spcPct val="20000"/>
              </a:spcBef>
              <a:buClr>
                <a:schemeClr val="folHlink"/>
              </a:buClr>
              <a:buSzPct val="60000"/>
            </a:pPr>
            <a:r>
              <a:rPr lang="en-US" altLang="en-US" sz="2400" dirty="0"/>
              <a:t>2. Data Preprocessing Methods</a:t>
            </a:r>
          </a:p>
          <a:p>
            <a:pPr lvl="2">
              <a:spcBef>
                <a:spcPct val="10000"/>
              </a:spcBef>
              <a:spcAft>
                <a:spcPts val="400"/>
              </a:spcAft>
              <a:buClr>
                <a:srgbClr val="0C7B9C"/>
              </a:buClr>
              <a:buSzPct val="75000"/>
              <a:buFont typeface="Monotype Sorts" pitchFamily="2" charset="2"/>
              <a:buChar char="l"/>
            </a:pPr>
            <a:r>
              <a:rPr lang="en-US" altLang="en-US" sz="2200" b="0" dirty="0"/>
              <a:t>Aggregation</a:t>
            </a:r>
          </a:p>
          <a:p>
            <a:pPr lvl="2">
              <a:spcBef>
                <a:spcPct val="10000"/>
              </a:spcBef>
              <a:spcAft>
                <a:spcPts val="400"/>
              </a:spcAft>
              <a:buClr>
                <a:srgbClr val="0C7B9C"/>
              </a:buClr>
              <a:buSzPct val="75000"/>
              <a:buFont typeface="Monotype Sorts" pitchFamily="2" charset="2"/>
              <a:buChar char="l"/>
            </a:pPr>
            <a:r>
              <a:rPr lang="en-US" altLang="en-US" sz="2200" b="0" dirty="0"/>
              <a:t>Sampling</a:t>
            </a:r>
          </a:p>
          <a:p>
            <a:pPr lvl="2">
              <a:spcBef>
                <a:spcPct val="10000"/>
              </a:spcBef>
              <a:spcAft>
                <a:spcPts val="400"/>
              </a:spcAft>
              <a:buClr>
                <a:srgbClr val="0C7B9C"/>
              </a:buClr>
              <a:buSzPct val="75000"/>
              <a:buFont typeface="Monotype Sorts" pitchFamily="2" charset="2"/>
              <a:buChar char="l"/>
            </a:pPr>
            <a:r>
              <a:rPr lang="en-US" altLang="en-US" sz="2200" b="0" dirty="0"/>
              <a:t>Dimensionality Reduction</a:t>
            </a:r>
          </a:p>
          <a:p>
            <a:pPr lvl="2">
              <a:spcBef>
                <a:spcPct val="10000"/>
              </a:spcBef>
              <a:spcAft>
                <a:spcPts val="400"/>
              </a:spcAft>
              <a:buClr>
                <a:srgbClr val="0C7B9C"/>
              </a:buClr>
              <a:buSzPct val="75000"/>
              <a:buFont typeface="Monotype Sorts" pitchFamily="2" charset="2"/>
              <a:buChar char="l"/>
            </a:pPr>
            <a:r>
              <a:rPr lang="en-US" altLang="en-US" sz="2200" b="0" dirty="0"/>
              <a:t>Feature subset selection</a:t>
            </a:r>
          </a:p>
          <a:p>
            <a:pPr lvl="2">
              <a:spcBef>
                <a:spcPct val="10000"/>
              </a:spcBef>
              <a:spcAft>
                <a:spcPts val="400"/>
              </a:spcAft>
              <a:buClr>
                <a:srgbClr val="0C7B9C"/>
              </a:buClr>
              <a:buSzPct val="75000"/>
              <a:buFont typeface="Monotype Sorts" pitchFamily="2" charset="2"/>
              <a:buChar char="l"/>
            </a:pPr>
            <a:r>
              <a:rPr lang="en-US" altLang="en-US" sz="2200" b="0" dirty="0"/>
              <a:t>Feature creation </a:t>
            </a:r>
          </a:p>
          <a:p>
            <a:pPr lvl="2">
              <a:spcBef>
                <a:spcPct val="10000"/>
              </a:spcBef>
              <a:spcAft>
                <a:spcPts val="400"/>
              </a:spcAft>
              <a:buClr>
                <a:srgbClr val="0C7B9C"/>
              </a:buClr>
              <a:buSzPct val="75000"/>
              <a:buFont typeface="Monotype Sorts" pitchFamily="2" charset="2"/>
              <a:buChar char="l"/>
            </a:pPr>
            <a:r>
              <a:rPr lang="en-US" altLang="en-US" sz="2200" b="0" dirty="0"/>
              <a:t>Attribute Transformation</a:t>
            </a:r>
          </a:p>
          <a:p>
            <a:pPr lvl="2">
              <a:spcBef>
                <a:spcPct val="10000"/>
              </a:spcBef>
              <a:spcAft>
                <a:spcPts val="400"/>
              </a:spcAft>
              <a:buClr>
                <a:srgbClr val="0C7B9C"/>
              </a:buClr>
              <a:buSzPct val="75000"/>
              <a:buFont typeface="Monotype Sorts" pitchFamily="2" charset="2"/>
              <a:buChar char="l"/>
            </a:pPr>
            <a:r>
              <a:rPr lang="en-US" altLang="en-US" sz="2200" b="0" dirty="0"/>
              <a:t>Discretization</a:t>
            </a:r>
          </a:p>
          <a:p>
            <a:pPr algn="ctr"/>
            <a:endParaRPr lang="en-US" altLang="en-US" sz="2400" b="0" dirty="0">
              <a:solidFill>
                <a:srgbClr val="0000FF"/>
              </a:solidFill>
            </a:endParaRPr>
          </a:p>
          <a:p>
            <a:pPr algn="ctr"/>
            <a:endParaRPr lang="en-US" altLang="en-US" sz="2400" b="0" dirty="0"/>
          </a:p>
          <a:p>
            <a:pPr algn="ctr"/>
            <a:endParaRPr lang="en-US" altLang="en-US" sz="2400" b="0" dirty="0"/>
          </a:p>
          <a:p>
            <a:pPr algn="ctr"/>
            <a:endParaRPr lang="en-US" altLang="en-US" sz="1600" b="0" dirty="0"/>
          </a:p>
          <a:p>
            <a:endParaRPr lang="en-US" altLang="en-US" sz="2000" b="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title"/>
          </p:nvPr>
        </p:nvSpPr>
        <p:spPr/>
        <p:txBody>
          <a:bodyPr/>
          <a:lstStyle/>
          <a:p>
            <a:r>
              <a:rPr lang="en-CA" altLang="zh-CN">
                <a:ea typeface="SimSun" pitchFamily="2" charset="-122"/>
              </a:rPr>
              <a:t>Dimensionality Reduction: ISOMAP</a:t>
            </a:r>
            <a:endParaRPr lang="en-US" altLang="en-US"/>
          </a:p>
        </p:txBody>
      </p:sp>
      <p:sp>
        <p:nvSpPr>
          <p:cNvPr id="19459" name="Rectangle 8"/>
          <p:cNvSpPr>
            <a:spLocks noGrp="1" noChangeArrowheads="1"/>
          </p:cNvSpPr>
          <p:nvPr>
            <p:ph type="body" idx="1"/>
          </p:nvPr>
        </p:nvSpPr>
        <p:spPr>
          <a:xfrm>
            <a:off x="190500" y="3200400"/>
            <a:ext cx="8318500" cy="1981200"/>
          </a:xfrm>
        </p:spPr>
        <p:txBody>
          <a:bodyPr/>
          <a:lstStyle/>
          <a:p>
            <a:r>
              <a:rPr lang="en-CA" altLang="zh-CN" sz="2100" dirty="0">
                <a:ea typeface="SimSun" pitchFamily="2" charset="-122"/>
              </a:rPr>
              <a:t>Construct a neighbourhood graph</a:t>
            </a:r>
          </a:p>
          <a:p>
            <a:r>
              <a:rPr lang="en-CA" altLang="zh-CN" sz="2100" dirty="0">
                <a:ea typeface="SimSun" pitchFamily="2" charset="-122"/>
              </a:rPr>
              <a:t>For each pair of points in the graph, compute the shortest path distances – geodesic distances</a:t>
            </a:r>
          </a:p>
          <a:p>
            <a:r>
              <a:rPr lang="en-CA" altLang="zh-CN" sz="2100" dirty="0">
                <a:ea typeface="SimSun" pitchFamily="2" charset="-122"/>
              </a:rPr>
              <a:t>Map the objects in the dataset—similarly to multi-dimensional scaling— into a lower dimensional space, preserving their geodesic distances. </a:t>
            </a:r>
          </a:p>
          <a:p>
            <a:r>
              <a:rPr lang="en-CA" altLang="zh-CN" sz="2100" dirty="0">
                <a:ea typeface="SimSun" pitchFamily="2" charset="-122"/>
              </a:rPr>
              <a:t>ISOMAP is a non-linear dimensionality reduction technique</a:t>
            </a:r>
          </a:p>
          <a:p>
            <a:r>
              <a:rPr lang="en-CA" altLang="zh-CN" sz="2100" dirty="0">
                <a:ea typeface="SimSun" pitchFamily="2" charset="-122"/>
                <a:hlinkClick r:id="rId2"/>
              </a:rPr>
              <a:t>http://en.wikipedia.org/wiki/Isomap</a:t>
            </a:r>
            <a:r>
              <a:rPr lang="en-CA" altLang="zh-CN" sz="2100" dirty="0">
                <a:ea typeface="SimSun" pitchFamily="2" charset="-122"/>
              </a:rPr>
              <a:t> </a:t>
            </a:r>
          </a:p>
          <a:p>
            <a:endParaRPr lang="en-CA" altLang="zh-CN" sz="2200" dirty="0">
              <a:ea typeface="SimSun" pitchFamily="2" charset="-122"/>
            </a:endParaRPr>
          </a:p>
        </p:txBody>
      </p:sp>
      <p:sp>
        <p:nvSpPr>
          <p:cNvPr id="19460" name="Rectangle 6"/>
          <p:cNvSpPr>
            <a:spLocks noChangeArrowheads="1"/>
          </p:cNvSpPr>
          <p:nvPr/>
        </p:nvSpPr>
        <p:spPr bwMode="auto">
          <a:xfrm>
            <a:off x="685800" y="1219200"/>
            <a:ext cx="3505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lgn="r" eaLnBrk="1" hangingPunct="1">
              <a:spcBef>
                <a:spcPct val="20000"/>
              </a:spcBef>
            </a:pPr>
            <a:r>
              <a:rPr lang="en-US" altLang="en-US" sz="2400" b="0">
                <a:latin typeface="Times New Roman" pitchFamily="18" charset="0"/>
              </a:rPr>
              <a:t>By: Tenenbaum, de Silva, Langford (2000)</a:t>
            </a:r>
          </a:p>
        </p:txBody>
      </p:sp>
      <p:pic>
        <p:nvPicPr>
          <p:cNvPr id="1946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71308" y="1143000"/>
            <a:ext cx="2637692"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5FB82-1309-BDBA-B64D-BD1F4849AFD5}"/>
              </a:ext>
            </a:extLst>
          </p:cNvPr>
          <p:cNvSpPr>
            <a:spLocks noGrp="1"/>
          </p:cNvSpPr>
          <p:nvPr>
            <p:ph type="title"/>
          </p:nvPr>
        </p:nvSpPr>
        <p:spPr/>
        <p:txBody>
          <a:bodyPr/>
          <a:lstStyle/>
          <a:p>
            <a:r>
              <a:rPr lang="en-US" dirty="0"/>
              <a:t>COSC 3337 News Sept. 7, 2023</a:t>
            </a:r>
          </a:p>
        </p:txBody>
      </p:sp>
      <p:sp>
        <p:nvSpPr>
          <p:cNvPr id="3" name="Content Placeholder 2">
            <a:extLst>
              <a:ext uri="{FF2B5EF4-FFF2-40B4-BE49-F238E27FC236}">
                <a16:creationId xmlns:a16="http://schemas.microsoft.com/office/drawing/2014/main" id="{0E92C795-9D0B-567B-55D9-63F0640BF1E5}"/>
              </a:ext>
            </a:extLst>
          </p:cNvPr>
          <p:cNvSpPr>
            <a:spLocks noGrp="1"/>
          </p:cNvSpPr>
          <p:nvPr>
            <p:ph idx="1"/>
          </p:nvPr>
        </p:nvSpPr>
        <p:spPr>
          <a:xfrm>
            <a:off x="0" y="914400"/>
            <a:ext cx="9144000" cy="5257800"/>
          </a:xfrm>
        </p:spPr>
        <p:txBody>
          <a:bodyPr/>
          <a:lstStyle/>
          <a:p>
            <a:r>
              <a:rPr lang="en-US" sz="2000" dirty="0"/>
              <a:t>Task1 carries a weight of about 30% and Task2 carries a weight of a about 20% of the available points for the problem sets. There will be 4 problem set tasks! Weights: about 30%, group project about 15%, exams (3) 49%, attendance and GHC: 3%.</a:t>
            </a:r>
          </a:p>
          <a:p>
            <a:r>
              <a:rPr lang="en-US" sz="2000" dirty="0"/>
              <a:t>Group Homework Credit Tasks for Group A (Sept. 12) and Group B (Sept. 14) have been posted. Groups introduce their members; you have 11-14 minutes for your presentation, you make your presentation inside MS Teams as part of the COSC 3337 lecture meeting; share your screen-</a:t>
            </a:r>
            <a:r>
              <a:rPr lang="en-US" sz="2000" dirty="0" err="1"/>
              <a:t>open_your_mike_mute</a:t>
            </a:r>
            <a:r>
              <a:rPr lang="en-US" sz="2000" dirty="0"/>
              <a:t>, most group members should be involved in the </a:t>
            </a:r>
            <a:r>
              <a:rPr lang="en-US" sz="2000"/>
              <a:t>presentation.</a:t>
            </a:r>
            <a:endParaRPr lang="en-US" sz="2000" dirty="0"/>
          </a:p>
          <a:p>
            <a:pPr>
              <a:spcBef>
                <a:spcPts val="100"/>
              </a:spcBef>
              <a:spcAft>
                <a:spcPts val="100"/>
              </a:spcAft>
            </a:pPr>
            <a:r>
              <a:rPr lang="en-US" sz="2000" dirty="0"/>
              <a:t>Today’s Class</a:t>
            </a:r>
          </a:p>
          <a:p>
            <a:pPr lvl="1">
              <a:spcBef>
                <a:spcPts val="100"/>
              </a:spcBef>
              <a:spcAft>
                <a:spcPts val="100"/>
              </a:spcAft>
            </a:pPr>
            <a:r>
              <a:rPr lang="en-US" sz="2000" dirty="0">
                <a:hlinkClick r:id="rId2"/>
              </a:rPr>
              <a:t>Covariance matrix – Wikipedia</a:t>
            </a:r>
            <a:r>
              <a:rPr lang="en-US" sz="2000" dirty="0"/>
              <a:t>  </a:t>
            </a:r>
            <a:r>
              <a:rPr lang="en-US" sz="2000" dirty="0">
                <a:hlinkClick r:id="rId3"/>
              </a:rPr>
              <a:t>probability - Finding correlation coefficient from covariance matrix - Mathematics Stack Exchange</a:t>
            </a:r>
            <a:endParaRPr lang="en-US" sz="2000" dirty="0"/>
          </a:p>
          <a:p>
            <a:pPr lvl="1">
              <a:spcBef>
                <a:spcPts val="100"/>
              </a:spcBef>
              <a:spcAft>
                <a:spcPts val="100"/>
              </a:spcAft>
            </a:pPr>
            <a:r>
              <a:rPr lang="en-US" sz="2000" dirty="0"/>
              <a:t>Decision Trees for EDA</a:t>
            </a:r>
          </a:p>
          <a:p>
            <a:pPr lvl="1">
              <a:spcBef>
                <a:spcPts val="100"/>
              </a:spcBef>
              <a:spcAft>
                <a:spcPts val="100"/>
              </a:spcAft>
            </a:pPr>
            <a:r>
              <a:rPr lang="en-US" sz="2000" dirty="0"/>
              <a:t>Quick Walk ThroughTask1</a:t>
            </a:r>
          </a:p>
          <a:p>
            <a:pPr lvl="1">
              <a:spcBef>
                <a:spcPts val="100"/>
              </a:spcBef>
              <a:spcAft>
                <a:spcPts val="100"/>
              </a:spcAft>
            </a:pPr>
            <a:r>
              <a:rPr lang="en-US" sz="2000" dirty="0"/>
              <a:t>New Topic: Classification </a:t>
            </a:r>
          </a:p>
          <a:p>
            <a:r>
              <a:rPr lang="en-US" sz="2000" dirty="0"/>
              <a:t>EDA: will demo R code useful for Task1 in the Sept. 12 week.</a:t>
            </a:r>
          </a:p>
          <a:p>
            <a:endParaRPr lang="en-US" sz="2100" dirty="0"/>
          </a:p>
          <a:p>
            <a:endParaRPr lang="en-US" dirty="0"/>
          </a:p>
        </p:txBody>
      </p:sp>
    </p:spTree>
    <p:extLst>
      <p:ext uri="{BB962C8B-B14F-4D97-AF65-F5344CB8AC3E}">
        <p14:creationId xmlns:p14="http://schemas.microsoft.com/office/powerpoint/2010/main" val="21270319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Grp="1" noChangeArrowheads="1"/>
          </p:cNvSpPr>
          <p:nvPr>
            <p:ph type="title"/>
          </p:nvPr>
        </p:nvSpPr>
        <p:spPr/>
        <p:txBody>
          <a:bodyPr/>
          <a:lstStyle/>
          <a:p>
            <a:r>
              <a:rPr lang="en-US" altLang="en-US"/>
              <a:t>Feature Subset Selection</a:t>
            </a:r>
          </a:p>
        </p:txBody>
      </p:sp>
      <p:sp>
        <p:nvSpPr>
          <p:cNvPr id="20483" name="Rectangle 7"/>
          <p:cNvSpPr>
            <a:spLocks noGrp="1" noChangeArrowheads="1"/>
          </p:cNvSpPr>
          <p:nvPr>
            <p:ph type="body" idx="1"/>
          </p:nvPr>
        </p:nvSpPr>
        <p:spPr/>
        <p:txBody>
          <a:bodyPr/>
          <a:lstStyle/>
          <a:p>
            <a:pPr>
              <a:lnSpc>
                <a:spcPct val="90000"/>
              </a:lnSpc>
            </a:pPr>
            <a:r>
              <a:rPr lang="en-US" altLang="en-US" dirty="0"/>
              <a:t>Another way to reduce dimensionality of data</a:t>
            </a:r>
          </a:p>
          <a:p>
            <a:pPr>
              <a:lnSpc>
                <a:spcPct val="90000"/>
              </a:lnSpc>
            </a:pPr>
            <a:r>
              <a:rPr lang="en-US" altLang="en-US" dirty="0"/>
              <a:t>Redundant features </a:t>
            </a:r>
          </a:p>
          <a:p>
            <a:pPr lvl="1">
              <a:lnSpc>
                <a:spcPct val="90000"/>
              </a:lnSpc>
            </a:pPr>
            <a:r>
              <a:rPr lang="en-US" altLang="en-US" dirty="0"/>
              <a:t>duplicate much or all of the information contained in one or more other attributes</a:t>
            </a:r>
          </a:p>
          <a:p>
            <a:pPr lvl="1">
              <a:lnSpc>
                <a:spcPct val="90000"/>
              </a:lnSpc>
            </a:pPr>
            <a:r>
              <a:rPr lang="en-US" altLang="en-US" dirty="0"/>
              <a:t>Example: purchase price of a product and the amount of sales </a:t>
            </a:r>
            <a:r>
              <a:rPr lang="en-US" altLang="en-US"/>
              <a:t>tax paid</a:t>
            </a:r>
            <a:endParaRPr lang="en-US" altLang="en-US" dirty="0"/>
          </a:p>
          <a:p>
            <a:pPr>
              <a:lnSpc>
                <a:spcPct val="90000"/>
              </a:lnSpc>
            </a:pPr>
            <a:r>
              <a:rPr lang="en-US" altLang="en-US" dirty="0"/>
              <a:t>Irrelevant features</a:t>
            </a:r>
          </a:p>
          <a:p>
            <a:pPr lvl="1">
              <a:lnSpc>
                <a:spcPct val="90000"/>
              </a:lnSpc>
            </a:pPr>
            <a:r>
              <a:rPr lang="en-US" altLang="en-US" dirty="0"/>
              <a:t>contain no information that is useful for the data mining task at hand</a:t>
            </a:r>
          </a:p>
          <a:p>
            <a:pPr lvl="1">
              <a:lnSpc>
                <a:spcPct val="90000"/>
              </a:lnSpc>
            </a:pPr>
            <a:r>
              <a:rPr lang="en-US" altLang="en-US" dirty="0"/>
              <a:t>Example: students' ID is often irrelevant to the task of predicting students' GPA</a:t>
            </a:r>
          </a:p>
        </p:txBody>
      </p:sp>
      <p:sp>
        <p:nvSpPr>
          <p:cNvPr id="20484" name="Text Box 4"/>
          <p:cNvSpPr txBox="1">
            <a:spLocks noChangeArrowheads="1"/>
          </p:cNvSpPr>
          <p:nvPr/>
        </p:nvSpPr>
        <p:spPr bwMode="auto">
          <a:xfrm>
            <a:off x="1676400" y="3657600"/>
            <a:ext cx="1600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endParaRPr lang="en-US" altLang="en-US"/>
          </a:p>
        </p:txBody>
      </p:sp>
      <p:sp>
        <p:nvSpPr>
          <p:cNvPr id="20485" name="Rectangle 5"/>
          <p:cNvSpPr>
            <a:spLocks noChangeArrowheads="1"/>
          </p:cNvSpPr>
          <p:nvPr/>
        </p:nvSpPr>
        <p:spPr bwMode="auto">
          <a:xfrm>
            <a:off x="1717675" y="5984875"/>
            <a:ext cx="1841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a:t>Feature Subset Selection</a:t>
            </a:r>
          </a:p>
        </p:txBody>
      </p:sp>
      <p:sp>
        <p:nvSpPr>
          <p:cNvPr id="21507" name="Rectangle 3"/>
          <p:cNvSpPr>
            <a:spLocks noGrp="1" noChangeArrowheads="1"/>
          </p:cNvSpPr>
          <p:nvPr>
            <p:ph type="body" idx="1"/>
          </p:nvPr>
        </p:nvSpPr>
        <p:spPr>
          <a:xfrm>
            <a:off x="411163" y="1143000"/>
            <a:ext cx="8580437" cy="5181600"/>
          </a:xfrm>
        </p:spPr>
        <p:txBody>
          <a:bodyPr/>
          <a:lstStyle/>
          <a:p>
            <a:r>
              <a:rPr lang="en-US" altLang="en-US"/>
              <a:t>Techniques:</a:t>
            </a:r>
          </a:p>
          <a:p>
            <a:pPr lvl="1"/>
            <a:r>
              <a:rPr lang="en-US" altLang="en-US"/>
              <a:t>Brute-force approch:</a:t>
            </a:r>
          </a:p>
          <a:p>
            <a:pPr lvl="2"/>
            <a:r>
              <a:rPr lang="en-US" altLang="en-US"/>
              <a:t>Try all possible feature subsets as input to data mining algorithm</a:t>
            </a:r>
          </a:p>
          <a:p>
            <a:pPr lvl="1"/>
            <a:r>
              <a:rPr lang="en-US" altLang="en-US"/>
              <a:t>Embedded approaches:</a:t>
            </a:r>
          </a:p>
          <a:p>
            <a:pPr lvl="2"/>
            <a:r>
              <a:rPr lang="en-US" altLang="en-US"/>
              <a:t> Feature selection occurs naturally as part of the data mining algorithm</a:t>
            </a:r>
          </a:p>
          <a:p>
            <a:pPr lvl="1"/>
            <a:r>
              <a:rPr lang="en-US" altLang="en-US"/>
              <a:t>Filter approaches:</a:t>
            </a:r>
          </a:p>
          <a:p>
            <a:pPr lvl="2"/>
            <a:r>
              <a:rPr lang="en-US" altLang="en-US"/>
              <a:t> Features are selected before data mining algorithm is run</a:t>
            </a:r>
          </a:p>
          <a:p>
            <a:pPr lvl="1"/>
            <a:r>
              <a:rPr lang="en-US" altLang="en-US"/>
              <a:t>Wrapper approaches:</a:t>
            </a:r>
          </a:p>
          <a:p>
            <a:pPr lvl="2"/>
            <a:r>
              <a:rPr lang="en-US" altLang="en-US"/>
              <a:t> Use the data mining algorithm as a black box to find best subset of attributes</a:t>
            </a:r>
          </a:p>
          <a:p>
            <a:pPr lvl="1"/>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a:t>Feature Creation</a:t>
            </a:r>
          </a:p>
        </p:txBody>
      </p:sp>
      <p:sp>
        <p:nvSpPr>
          <p:cNvPr id="22531" name="Rectangle 3"/>
          <p:cNvSpPr>
            <a:spLocks noGrp="1" noChangeArrowheads="1"/>
          </p:cNvSpPr>
          <p:nvPr>
            <p:ph type="body" idx="1"/>
          </p:nvPr>
        </p:nvSpPr>
        <p:spPr>
          <a:xfrm>
            <a:off x="0" y="1143000"/>
            <a:ext cx="9143999" cy="5181600"/>
          </a:xfrm>
        </p:spPr>
        <p:txBody>
          <a:bodyPr/>
          <a:lstStyle/>
          <a:p>
            <a:r>
              <a:rPr lang="en-US" altLang="en-US" dirty="0"/>
              <a:t>Create new attributes that can capture the important information in a data set much more efficiently than the original attributes.</a:t>
            </a:r>
          </a:p>
          <a:p>
            <a:r>
              <a:rPr lang="en-US" altLang="en-US" dirty="0"/>
              <a:t> Has gained a lot of popularity in the decade through the introduction of kernels: </a:t>
            </a:r>
            <a:r>
              <a:rPr lang="en-US" altLang="en-US" sz="1200" dirty="0">
                <a:hlinkClick r:id="rId2"/>
              </a:rPr>
              <a:t>http://en.wikipedia.org/wiki/Kernel_method</a:t>
            </a:r>
            <a:r>
              <a:rPr lang="en-US" altLang="en-US" sz="1200" dirty="0"/>
              <a:t> </a:t>
            </a:r>
          </a:p>
          <a:p>
            <a:r>
              <a:rPr lang="en-US" altLang="en-US" dirty="0"/>
              <a:t>General Idea: Either map data into a new space or augment dataset with newly created features.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p:txBody>
          <a:bodyPr/>
          <a:lstStyle/>
          <a:p>
            <a:r>
              <a:rPr lang="en-US" dirty="0"/>
              <a:t>Decision Boundary of Decision Trees</a:t>
            </a:r>
          </a:p>
        </p:txBody>
      </p:sp>
      <p:graphicFrame>
        <p:nvGraphicFramePr>
          <p:cNvPr id="38914" name="Object 3"/>
          <p:cNvGraphicFramePr>
            <a:graphicFrameLocks noGrp="1" noChangeAspect="1"/>
          </p:cNvGraphicFramePr>
          <p:nvPr>
            <p:ph idx="1"/>
          </p:nvPr>
        </p:nvGraphicFramePr>
        <p:xfrm>
          <a:off x="457200" y="1143000"/>
          <a:ext cx="8318500" cy="3573463"/>
        </p:xfrm>
        <a:graphic>
          <a:graphicData uri="http://schemas.openxmlformats.org/presentationml/2006/ole">
            <mc:AlternateContent xmlns:mc="http://schemas.openxmlformats.org/markup-compatibility/2006">
              <mc:Choice xmlns:v="urn:schemas-microsoft-com:vml" Requires="v">
                <p:oleObj name="Visio" r:id="rId2" imgW="8908491" imgH="3827261" progId="Visio.Drawing.6">
                  <p:embed/>
                </p:oleObj>
              </mc:Choice>
              <mc:Fallback>
                <p:oleObj name="Visio" r:id="rId2" imgW="8908491" imgH="3827261" progId="Visio.Drawing.6">
                  <p:embed/>
                  <p:pic>
                    <p:nvPicPr>
                      <p:cNvPr id="38914"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143000"/>
                        <a:ext cx="8318500" cy="357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8916" name="Text Box 4"/>
          <p:cNvSpPr txBox="1">
            <a:spLocks noChangeArrowheads="1"/>
          </p:cNvSpPr>
          <p:nvPr/>
        </p:nvSpPr>
        <p:spPr bwMode="auto">
          <a:xfrm>
            <a:off x="533400" y="4876800"/>
            <a:ext cx="8001000" cy="132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pPr>
              <a:spcBef>
                <a:spcPct val="50000"/>
              </a:spcBef>
              <a:buFontTx/>
              <a:buChar char="•"/>
            </a:pPr>
            <a:r>
              <a:rPr lang="en-US" sz="1800"/>
              <a:t> Border line between two neighboring regions of different classes is known as decision boundary</a:t>
            </a:r>
          </a:p>
          <a:p>
            <a:pPr>
              <a:spcBef>
                <a:spcPct val="50000"/>
              </a:spcBef>
              <a:buFontTx/>
              <a:buChar char="•"/>
            </a:pPr>
            <a:r>
              <a:rPr lang="en-US" sz="1800"/>
              <a:t> Decision boundary is parallel to axes because test condition involves a single attribute at-a-time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algn="ctr"/>
            <a:r>
              <a:rPr lang="en-US" dirty="0"/>
              <a:t>Power Feature Creation </a:t>
            </a:r>
          </a:p>
        </p:txBody>
      </p:sp>
      <p:pic>
        <p:nvPicPr>
          <p:cNvPr id="88067" name="Picture 3"/>
          <p:cNvPicPr>
            <a:picLocks noChangeAspect="1" noChangeArrowheads="1"/>
          </p:cNvPicPr>
          <p:nvPr/>
        </p:nvPicPr>
        <p:blipFill>
          <a:blip r:embed="rId2">
            <a:extLst>
              <a:ext uri="{28A0092B-C50C-407E-A947-70E740481C1C}">
                <a14:useLocalDpi xmlns:a14="http://schemas.microsoft.com/office/drawing/2010/main" val="0"/>
              </a:ext>
            </a:extLst>
          </a:blip>
          <a:srcRect l="7353" t="6654" r="7353" b="5882"/>
          <a:stretch>
            <a:fillRect/>
          </a:stretch>
        </p:blipFill>
        <p:spPr bwMode="auto">
          <a:xfrm>
            <a:off x="228600" y="1066800"/>
            <a:ext cx="4953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959499" name="Text Box 11"/>
          <p:cNvSpPr txBox="1">
            <a:spLocks noChangeArrowheads="1"/>
          </p:cNvSpPr>
          <p:nvPr/>
        </p:nvSpPr>
        <p:spPr bwMode="auto">
          <a:xfrm>
            <a:off x="520700" y="4876800"/>
            <a:ext cx="8001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pPr>
              <a:spcBef>
                <a:spcPct val="50000"/>
              </a:spcBef>
              <a:buFontTx/>
              <a:buChar char="•"/>
            </a:pPr>
            <a:r>
              <a:rPr lang="en-US" sz="1800" dirty="0"/>
              <a:t> </a:t>
            </a:r>
            <a:r>
              <a:rPr lang="en-US" sz="2400" dirty="0"/>
              <a:t>What is the characteristics of this decision boundary?</a:t>
            </a:r>
          </a:p>
          <a:p>
            <a:pPr>
              <a:spcBef>
                <a:spcPct val="50000"/>
              </a:spcBef>
              <a:buFontTx/>
              <a:buChar char="•"/>
            </a:pPr>
            <a:r>
              <a:rPr lang="en-US" sz="2400" dirty="0"/>
              <a:t> Will rectangular approximations, decision trees use, work well for this classification task?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594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9499"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algn="ctr"/>
            <a:r>
              <a:rPr lang="en-US" dirty="0"/>
              <a:t>The Power of Feature Creation 2</a:t>
            </a:r>
          </a:p>
        </p:txBody>
      </p:sp>
      <p:pic>
        <p:nvPicPr>
          <p:cNvPr id="88067" name="Picture 3"/>
          <p:cNvPicPr>
            <a:picLocks noChangeAspect="1" noChangeArrowheads="1"/>
          </p:cNvPicPr>
          <p:nvPr/>
        </p:nvPicPr>
        <p:blipFill>
          <a:blip r:embed="rId2">
            <a:extLst>
              <a:ext uri="{28A0092B-C50C-407E-A947-70E740481C1C}">
                <a14:useLocalDpi xmlns:a14="http://schemas.microsoft.com/office/drawing/2010/main" val="0"/>
              </a:ext>
            </a:extLst>
          </a:blip>
          <a:srcRect l="7353" t="6654" r="7353" b="5882"/>
          <a:stretch>
            <a:fillRect/>
          </a:stretch>
        </p:blipFill>
        <p:spPr bwMode="auto">
          <a:xfrm>
            <a:off x="228600" y="1066800"/>
            <a:ext cx="4953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nvGrpSpPr>
          <p:cNvPr id="2" name="Group 4"/>
          <p:cNvGrpSpPr>
            <a:grpSpLocks/>
          </p:cNvGrpSpPr>
          <p:nvPr/>
        </p:nvGrpSpPr>
        <p:grpSpPr bwMode="auto">
          <a:xfrm>
            <a:off x="5638800" y="1981200"/>
            <a:ext cx="3200400" cy="2286000"/>
            <a:chOff x="3552" y="1248"/>
            <a:chExt cx="2016" cy="1440"/>
          </a:xfrm>
        </p:grpSpPr>
        <p:sp>
          <p:nvSpPr>
            <p:cNvPr id="88070" name="Oval 5"/>
            <p:cNvSpPr>
              <a:spLocks noChangeArrowheads="1"/>
            </p:cNvSpPr>
            <p:nvPr/>
          </p:nvSpPr>
          <p:spPr bwMode="auto">
            <a:xfrm>
              <a:off x="4080" y="1248"/>
              <a:ext cx="1008" cy="48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2000"/>
                <a:t>x + y &lt; 1</a:t>
              </a:r>
            </a:p>
          </p:txBody>
        </p:sp>
        <p:sp>
          <p:nvSpPr>
            <p:cNvPr id="88071" name="Line 6"/>
            <p:cNvSpPr>
              <a:spLocks noChangeShapeType="1"/>
            </p:cNvSpPr>
            <p:nvPr/>
          </p:nvSpPr>
          <p:spPr bwMode="auto">
            <a:xfrm flipH="1">
              <a:off x="4032" y="1728"/>
              <a:ext cx="528" cy="48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8072" name="Line 7"/>
            <p:cNvSpPr>
              <a:spLocks noChangeShapeType="1"/>
            </p:cNvSpPr>
            <p:nvPr/>
          </p:nvSpPr>
          <p:spPr bwMode="auto">
            <a:xfrm>
              <a:off x="4560" y="1728"/>
              <a:ext cx="624" cy="432"/>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8073" name="Rectangle 8"/>
            <p:cNvSpPr>
              <a:spLocks noChangeArrowheads="1"/>
            </p:cNvSpPr>
            <p:nvPr/>
          </p:nvSpPr>
          <p:spPr bwMode="auto">
            <a:xfrm>
              <a:off x="3552" y="2208"/>
              <a:ext cx="816" cy="480"/>
            </a:xfrm>
            <a:prstGeom prst="rect">
              <a:avLst/>
            </a:prstGeom>
            <a:noFill/>
            <a:ln w="25400">
              <a:solidFill>
                <a:srgbClr val="1C5A6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1800"/>
                <a:t>Class = </a:t>
              </a:r>
              <a:r>
                <a:rPr lang="en-US" sz="2400">
                  <a:solidFill>
                    <a:srgbClr val="FF0000"/>
                  </a:solidFill>
                </a:rPr>
                <a:t>+</a:t>
              </a:r>
              <a:r>
                <a:rPr lang="en-US" sz="1800"/>
                <a:t> </a:t>
              </a:r>
            </a:p>
          </p:txBody>
        </p:sp>
        <p:sp>
          <p:nvSpPr>
            <p:cNvPr id="88074" name="Rectangle 9"/>
            <p:cNvSpPr>
              <a:spLocks noChangeArrowheads="1"/>
            </p:cNvSpPr>
            <p:nvPr/>
          </p:nvSpPr>
          <p:spPr bwMode="auto">
            <a:xfrm>
              <a:off x="4752" y="2208"/>
              <a:ext cx="816" cy="480"/>
            </a:xfrm>
            <a:prstGeom prst="rect">
              <a:avLst/>
            </a:prstGeom>
            <a:noFill/>
            <a:ln w="25400">
              <a:solidFill>
                <a:srgbClr val="1C5A6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1800"/>
                <a:t>Class =     </a:t>
              </a:r>
            </a:p>
          </p:txBody>
        </p:sp>
        <p:sp>
          <p:nvSpPr>
            <p:cNvPr id="88075" name="Oval 10"/>
            <p:cNvSpPr>
              <a:spLocks noChangeArrowheads="1"/>
            </p:cNvSpPr>
            <p:nvPr/>
          </p:nvSpPr>
          <p:spPr bwMode="auto">
            <a:xfrm>
              <a:off x="5376" y="2400"/>
              <a:ext cx="96" cy="96"/>
            </a:xfrm>
            <a:prstGeom prst="ellipse">
              <a:avLst/>
            </a:prstGeom>
            <a:solidFill>
              <a:srgbClr val="0000FF"/>
            </a:solidFill>
            <a:ln w="12700">
              <a:solidFill>
                <a:schemeClr val="tx1"/>
              </a:solidFill>
              <a:round/>
              <a:headEnd/>
              <a:tailEnd/>
            </a:ln>
          </p:spPr>
          <p:txBody>
            <a:bodyPr wrap="none" anchor="ctr"/>
            <a:lstStyle/>
            <a:p>
              <a:endParaRPr lang="en-US"/>
            </a:p>
          </p:txBody>
        </p:sp>
      </p:grpSp>
      <p:sp>
        <p:nvSpPr>
          <p:cNvPr id="959499" name="Text Box 11"/>
          <p:cNvSpPr txBox="1">
            <a:spLocks noChangeArrowheads="1"/>
          </p:cNvSpPr>
          <p:nvPr/>
        </p:nvSpPr>
        <p:spPr bwMode="auto">
          <a:xfrm>
            <a:off x="500743" y="5029200"/>
            <a:ext cx="8001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pPr>
              <a:spcBef>
                <a:spcPct val="50000"/>
              </a:spcBef>
            </a:pPr>
            <a:r>
              <a:rPr lang="en-US" sz="1800" dirty="0"/>
              <a:t>Feature Creation: Create a new feature z=</a:t>
            </a:r>
            <a:r>
              <a:rPr lang="en-US" sz="1800" dirty="0" err="1"/>
              <a:t>x+y</a:t>
            </a:r>
            <a:r>
              <a:rPr lang="en-US" sz="1800" dirty="0"/>
              <a:t> and the classification now become trivial and can be solved by a single node decision tree (see above!) </a:t>
            </a:r>
          </a:p>
        </p:txBody>
      </p:sp>
    </p:spTree>
    <p:extLst>
      <p:ext uri="{BB962C8B-B14F-4D97-AF65-F5344CB8AC3E}">
        <p14:creationId xmlns:p14="http://schemas.microsoft.com/office/powerpoint/2010/main" val="15913390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594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9499"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28600" y="0"/>
            <a:ext cx="8585200" cy="685800"/>
          </a:xfrm>
        </p:spPr>
        <p:txBody>
          <a:bodyPr/>
          <a:lstStyle/>
          <a:p>
            <a:r>
              <a:rPr lang="en-US" altLang="en-US"/>
              <a:t>Mapping Data to a New Space</a:t>
            </a:r>
          </a:p>
        </p:txBody>
      </p:sp>
      <p:sp>
        <p:nvSpPr>
          <p:cNvPr id="23555" name="Rectangle 3"/>
          <p:cNvSpPr>
            <a:spLocks noGrp="1" noChangeArrowheads="1"/>
          </p:cNvSpPr>
          <p:nvPr>
            <p:ph type="body" idx="1"/>
          </p:nvPr>
        </p:nvSpPr>
        <p:spPr>
          <a:xfrm>
            <a:off x="146050" y="990600"/>
            <a:ext cx="8394700" cy="5029200"/>
          </a:xfrm>
          <a:noFill/>
        </p:spPr>
        <p:txBody>
          <a:bodyPr/>
          <a:lstStyle/>
          <a:p>
            <a:pPr marL="285750" indent="-285750" algn="just">
              <a:lnSpc>
                <a:spcPct val="95000"/>
              </a:lnSpc>
              <a:spcBef>
                <a:spcPct val="20000"/>
              </a:spcBef>
              <a:tabLst>
                <a:tab pos="1198563" algn="l"/>
              </a:tabLst>
            </a:pPr>
            <a:endParaRPr lang="en-US" altLang="en-US" b="1">
              <a:latin typeface="Times New Roman" pitchFamily="18" charset="0"/>
              <a:cs typeface="Times New Roman" pitchFamily="18" charset="0"/>
            </a:endParaRPr>
          </a:p>
          <a:p>
            <a:pPr marL="285750" indent="-285750" algn="just">
              <a:lnSpc>
                <a:spcPct val="95000"/>
              </a:lnSpc>
              <a:spcBef>
                <a:spcPct val="20000"/>
              </a:spcBef>
              <a:tabLst>
                <a:tab pos="1198563" algn="l"/>
              </a:tabLst>
            </a:pPr>
            <a:endParaRPr lang="en-US" altLang="en-US" b="1">
              <a:latin typeface="Times New Roman" pitchFamily="18" charset="0"/>
              <a:cs typeface="Times New Roman" pitchFamily="18" charset="0"/>
            </a:endParaRPr>
          </a:p>
        </p:txBody>
      </p:sp>
      <p:sp>
        <p:nvSpPr>
          <p:cNvPr id="23556" name="Text Box 4"/>
          <p:cNvSpPr txBox="1">
            <a:spLocks noChangeArrowheads="1"/>
          </p:cNvSpPr>
          <p:nvPr/>
        </p:nvSpPr>
        <p:spPr bwMode="auto">
          <a:xfrm>
            <a:off x="1663700" y="4038600"/>
            <a:ext cx="1600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endParaRPr lang="en-US" altLang="en-US"/>
          </a:p>
        </p:txBody>
      </p:sp>
      <p:sp>
        <p:nvSpPr>
          <p:cNvPr id="23557" name="Rectangle 5"/>
          <p:cNvSpPr>
            <a:spLocks noChangeArrowheads="1"/>
          </p:cNvSpPr>
          <p:nvPr/>
        </p:nvSpPr>
        <p:spPr bwMode="auto">
          <a:xfrm>
            <a:off x="1717675" y="5984875"/>
            <a:ext cx="1841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endParaRPr lang="en-US" altLang="en-US"/>
          </a:p>
        </p:txBody>
      </p:sp>
      <p:pic>
        <p:nvPicPr>
          <p:cNvPr id="23558" name="Picture 6"/>
          <p:cNvPicPr>
            <a:picLocks noChangeAspect="1" noChangeArrowheads="1"/>
          </p:cNvPicPr>
          <p:nvPr/>
        </p:nvPicPr>
        <p:blipFill>
          <a:blip r:embed="rId3">
            <a:extLst>
              <a:ext uri="{28A0092B-C50C-407E-A947-70E740481C1C}">
                <a14:useLocalDpi xmlns:a14="http://schemas.microsoft.com/office/drawing/2010/main" val="0"/>
              </a:ext>
            </a:extLst>
          </a:blip>
          <a:srcRect r="8293"/>
          <a:stretch>
            <a:fillRect/>
          </a:stretch>
        </p:blipFill>
        <p:spPr bwMode="auto">
          <a:xfrm>
            <a:off x="5778500" y="2743200"/>
            <a:ext cx="3352800" cy="274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23559" name="Picture 7"/>
          <p:cNvPicPr>
            <a:picLocks noChangeAspect="1" noChangeArrowheads="1"/>
          </p:cNvPicPr>
          <p:nvPr/>
        </p:nvPicPr>
        <p:blipFill>
          <a:blip r:embed="rId4">
            <a:extLst>
              <a:ext uri="{28A0092B-C50C-407E-A947-70E740481C1C}">
                <a14:useLocalDpi xmlns:a14="http://schemas.microsoft.com/office/drawing/2010/main" val="0"/>
              </a:ext>
            </a:extLst>
          </a:blip>
          <a:srcRect l="6253"/>
          <a:stretch>
            <a:fillRect/>
          </a:stretch>
        </p:blipFill>
        <p:spPr bwMode="auto">
          <a:xfrm>
            <a:off x="-12700" y="2743200"/>
            <a:ext cx="3427413" cy="274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23560" name="Picture 8"/>
          <p:cNvPicPr>
            <a:picLocks noChangeAspect="1" noChangeArrowheads="1"/>
          </p:cNvPicPr>
          <p:nvPr/>
        </p:nvPicPr>
        <p:blipFill>
          <a:blip r:embed="rId5">
            <a:extLst>
              <a:ext uri="{28A0092B-C50C-407E-A947-70E740481C1C}">
                <a14:useLocalDpi xmlns:a14="http://schemas.microsoft.com/office/drawing/2010/main" val="0"/>
              </a:ext>
            </a:extLst>
          </a:blip>
          <a:srcRect l="8337" r="6209"/>
          <a:stretch>
            <a:fillRect/>
          </a:stretch>
        </p:blipFill>
        <p:spPr bwMode="auto">
          <a:xfrm>
            <a:off x="3035300" y="2743200"/>
            <a:ext cx="3124200" cy="274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3561" name="Text Box 9"/>
          <p:cNvSpPr txBox="1">
            <a:spLocks noChangeArrowheads="1"/>
          </p:cNvSpPr>
          <p:nvPr/>
        </p:nvSpPr>
        <p:spPr bwMode="auto">
          <a:xfrm>
            <a:off x="673100" y="57912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r>
              <a:rPr lang="en-US" altLang="en-US"/>
              <a:t>Two Sine Waves</a:t>
            </a:r>
          </a:p>
        </p:txBody>
      </p:sp>
      <p:sp>
        <p:nvSpPr>
          <p:cNvPr id="23562" name="Text Box 10"/>
          <p:cNvSpPr txBox="1">
            <a:spLocks noChangeArrowheads="1"/>
          </p:cNvSpPr>
          <p:nvPr/>
        </p:nvSpPr>
        <p:spPr bwMode="auto">
          <a:xfrm>
            <a:off x="3416300" y="5867400"/>
            <a:ext cx="2514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r>
              <a:rPr lang="en-US" altLang="en-US"/>
              <a:t>Two Sine Waves + Noise</a:t>
            </a:r>
          </a:p>
        </p:txBody>
      </p:sp>
      <p:sp>
        <p:nvSpPr>
          <p:cNvPr id="23563" name="Text Box 11"/>
          <p:cNvSpPr txBox="1">
            <a:spLocks noChangeArrowheads="1"/>
          </p:cNvSpPr>
          <p:nvPr/>
        </p:nvSpPr>
        <p:spPr bwMode="auto">
          <a:xfrm>
            <a:off x="6311900" y="5867400"/>
            <a:ext cx="2514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r>
              <a:rPr lang="en-US" altLang="en-US"/>
              <a:t>Frequency</a:t>
            </a:r>
          </a:p>
        </p:txBody>
      </p:sp>
      <p:sp>
        <p:nvSpPr>
          <p:cNvPr id="23564" name="Rectangle 12"/>
          <p:cNvSpPr>
            <a:spLocks noChangeArrowheads="1"/>
          </p:cNvSpPr>
          <p:nvPr/>
        </p:nvSpPr>
        <p:spPr bwMode="auto">
          <a:xfrm>
            <a:off x="298450" y="990600"/>
            <a:ext cx="83947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285750" indent="-285750">
              <a:tabLst>
                <a:tab pos="1198563" algn="l"/>
              </a:tabLst>
              <a:defRPr sz="1400" b="1">
                <a:solidFill>
                  <a:schemeClr val="tx1"/>
                </a:solidFill>
                <a:latin typeface="Arial" pitchFamily="34" charset="0"/>
              </a:defRPr>
            </a:lvl1pPr>
            <a:lvl2pPr marL="742950" indent="-285750">
              <a:tabLst>
                <a:tab pos="1198563" algn="l"/>
              </a:tabLst>
              <a:defRPr sz="1400" b="1">
                <a:solidFill>
                  <a:schemeClr val="tx1"/>
                </a:solidFill>
                <a:latin typeface="Arial" pitchFamily="34" charset="0"/>
              </a:defRPr>
            </a:lvl2pPr>
            <a:lvl3pPr marL="1143000" indent="-228600">
              <a:tabLst>
                <a:tab pos="1198563" algn="l"/>
              </a:tabLst>
              <a:defRPr sz="1400" b="1">
                <a:solidFill>
                  <a:schemeClr val="tx1"/>
                </a:solidFill>
                <a:latin typeface="Arial" pitchFamily="34" charset="0"/>
              </a:defRPr>
            </a:lvl3pPr>
            <a:lvl4pPr marL="1600200" indent="-228600">
              <a:tabLst>
                <a:tab pos="1198563" algn="l"/>
              </a:tabLst>
              <a:defRPr sz="1400" b="1">
                <a:solidFill>
                  <a:schemeClr val="tx1"/>
                </a:solidFill>
                <a:latin typeface="Arial" pitchFamily="34" charset="0"/>
              </a:defRPr>
            </a:lvl4pPr>
            <a:lvl5pPr marL="2057400" indent="-228600">
              <a:tabLst>
                <a:tab pos="1198563" algn="l"/>
              </a:tabLst>
              <a:defRPr sz="1400" b="1">
                <a:solidFill>
                  <a:schemeClr val="tx1"/>
                </a:solidFill>
                <a:latin typeface="Arial" pitchFamily="34" charset="0"/>
              </a:defRPr>
            </a:lvl5pPr>
            <a:lvl6pPr marL="2514600" indent="-228600" eaLnBrk="0" fontAlgn="base" hangingPunct="0">
              <a:spcBef>
                <a:spcPct val="0"/>
              </a:spcBef>
              <a:spcAft>
                <a:spcPct val="0"/>
              </a:spcAft>
              <a:tabLst>
                <a:tab pos="1198563" algn="l"/>
              </a:tabLst>
              <a:defRPr sz="1400" b="1">
                <a:solidFill>
                  <a:schemeClr val="tx1"/>
                </a:solidFill>
                <a:latin typeface="Arial" pitchFamily="34" charset="0"/>
              </a:defRPr>
            </a:lvl6pPr>
            <a:lvl7pPr marL="2971800" indent="-228600" eaLnBrk="0" fontAlgn="base" hangingPunct="0">
              <a:spcBef>
                <a:spcPct val="0"/>
              </a:spcBef>
              <a:spcAft>
                <a:spcPct val="0"/>
              </a:spcAft>
              <a:tabLst>
                <a:tab pos="1198563" algn="l"/>
              </a:tabLst>
              <a:defRPr sz="1400" b="1">
                <a:solidFill>
                  <a:schemeClr val="tx1"/>
                </a:solidFill>
                <a:latin typeface="Arial" pitchFamily="34" charset="0"/>
              </a:defRPr>
            </a:lvl7pPr>
            <a:lvl8pPr marL="3429000" indent="-228600" eaLnBrk="0" fontAlgn="base" hangingPunct="0">
              <a:spcBef>
                <a:spcPct val="0"/>
              </a:spcBef>
              <a:spcAft>
                <a:spcPct val="0"/>
              </a:spcAft>
              <a:tabLst>
                <a:tab pos="1198563" algn="l"/>
              </a:tabLst>
              <a:defRPr sz="1400" b="1">
                <a:solidFill>
                  <a:schemeClr val="tx1"/>
                </a:solidFill>
                <a:latin typeface="Arial" pitchFamily="34" charset="0"/>
              </a:defRPr>
            </a:lvl8pPr>
            <a:lvl9pPr marL="3886200" indent="-228600" eaLnBrk="0" fontAlgn="base" hangingPunct="0">
              <a:spcBef>
                <a:spcPct val="0"/>
              </a:spcBef>
              <a:spcAft>
                <a:spcPct val="0"/>
              </a:spcAft>
              <a:tabLst>
                <a:tab pos="1198563" algn="l"/>
              </a:tabLst>
              <a:defRPr sz="1400" b="1">
                <a:solidFill>
                  <a:schemeClr val="tx1"/>
                </a:solidFill>
                <a:latin typeface="Arial" pitchFamily="34" charset="0"/>
              </a:defRPr>
            </a:lvl9pPr>
          </a:lstStyle>
          <a:p>
            <a:pPr algn="just">
              <a:lnSpc>
                <a:spcPct val="95000"/>
              </a:lnSpc>
              <a:spcBef>
                <a:spcPct val="20000"/>
              </a:spcBef>
              <a:spcAft>
                <a:spcPts val="400"/>
              </a:spcAft>
              <a:buClr>
                <a:srgbClr val="0C7B9C"/>
              </a:buClr>
              <a:buSzPct val="75000"/>
              <a:buFont typeface="Monotype Sorts" pitchFamily="2" charset="2"/>
              <a:buChar char="l"/>
            </a:pPr>
            <a:r>
              <a:rPr lang="en-US" altLang="en-US" sz="2800" dirty="0">
                <a:latin typeface="Times New Roman" pitchFamily="18" charset="0"/>
                <a:cs typeface="Times New Roman" pitchFamily="18" charset="0"/>
              </a:rPr>
              <a:t>Fourier transform</a:t>
            </a:r>
          </a:p>
          <a:p>
            <a:pPr algn="just">
              <a:lnSpc>
                <a:spcPct val="95000"/>
              </a:lnSpc>
              <a:spcBef>
                <a:spcPct val="20000"/>
              </a:spcBef>
              <a:spcAft>
                <a:spcPts val="400"/>
              </a:spcAft>
              <a:buClr>
                <a:srgbClr val="0C7B9C"/>
              </a:buClr>
              <a:buSzPct val="75000"/>
              <a:buFont typeface="Monotype Sorts" pitchFamily="2" charset="2"/>
              <a:buChar char="l"/>
            </a:pPr>
            <a:r>
              <a:rPr lang="en-US" altLang="en-US" sz="2800" dirty="0">
                <a:latin typeface="Times New Roman" pitchFamily="18" charset="0"/>
                <a:cs typeface="Times New Roman" pitchFamily="18" charset="0"/>
              </a:rPr>
              <a:t>Wavelet transform</a:t>
            </a:r>
          </a:p>
          <a:p>
            <a:pPr algn="just">
              <a:lnSpc>
                <a:spcPct val="95000"/>
              </a:lnSpc>
              <a:spcBef>
                <a:spcPct val="20000"/>
              </a:spcBef>
              <a:spcAft>
                <a:spcPts val="400"/>
              </a:spcAft>
              <a:buClr>
                <a:srgbClr val="0C7B9C"/>
              </a:buClr>
              <a:buSzPct val="75000"/>
              <a:buFont typeface="Monotype Sorts" pitchFamily="2" charset="2"/>
              <a:buChar char="l"/>
            </a:pPr>
            <a:r>
              <a:rPr lang="en-US" altLang="en-US" sz="2800" dirty="0">
                <a:latin typeface="Times New Roman" pitchFamily="18" charset="0"/>
                <a:cs typeface="Times New Roman" pitchFamily="18" charset="0"/>
              </a:rPr>
              <a:t>Kernel functions (made popular by SVMs)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28600" y="0"/>
            <a:ext cx="8585200" cy="685800"/>
          </a:xfrm>
        </p:spPr>
        <p:txBody>
          <a:bodyPr/>
          <a:lstStyle/>
          <a:p>
            <a:r>
              <a:rPr lang="en-US" altLang="en-US" dirty="0"/>
              <a:t>Discretization</a:t>
            </a:r>
          </a:p>
        </p:txBody>
      </p:sp>
      <p:sp>
        <p:nvSpPr>
          <p:cNvPr id="24579" name="Rectangle 3"/>
          <p:cNvSpPr>
            <a:spLocks noGrp="1" noChangeArrowheads="1"/>
          </p:cNvSpPr>
          <p:nvPr>
            <p:ph type="body" idx="1"/>
          </p:nvPr>
        </p:nvSpPr>
        <p:spPr>
          <a:xfrm>
            <a:off x="146050" y="990600"/>
            <a:ext cx="8394700" cy="5029200"/>
          </a:xfrm>
          <a:noFill/>
        </p:spPr>
        <p:txBody>
          <a:bodyPr/>
          <a:lstStyle/>
          <a:p>
            <a:pPr marL="285750" indent="-285750" algn="just">
              <a:lnSpc>
                <a:spcPct val="95000"/>
              </a:lnSpc>
              <a:spcBef>
                <a:spcPct val="20000"/>
              </a:spcBef>
              <a:tabLst>
                <a:tab pos="1198563" algn="l"/>
              </a:tabLst>
            </a:pPr>
            <a:r>
              <a:rPr lang="en-US" sz="2100" dirty="0"/>
              <a:t>In </a:t>
            </a:r>
            <a:r>
              <a:rPr lang="en-US" sz="2100" dirty="0">
                <a:hlinkClick r:id="rId3" tooltip="Mathematics"/>
              </a:rPr>
              <a:t>mathematics</a:t>
            </a:r>
            <a:r>
              <a:rPr lang="en-US" sz="2100" dirty="0"/>
              <a:t>, discretization concerns the process of transferring </a:t>
            </a:r>
            <a:r>
              <a:rPr lang="en-US" sz="2100" dirty="0">
                <a:hlinkClick r:id="rId4" tooltip="Continuous function"/>
              </a:rPr>
              <a:t>continuous</a:t>
            </a:r>
            <a:r>
              <a:rPr lang="en-US" sz="2100" dirty="0"/>
              <a:t> functions, models, and equations into </a:t>
            </a:r>
            <a:r>
              <a:rPr lang="en-US" sz="2100" dirty="0">
                <a:hlinkClick r:id="rId5" tooltip="wiktionary:discrete"/>
              </a:rPr>
              <a:t>discrete</a:t>
            </a:r>
            <a:r>
              <a:rPr lang="en-US" sz="2100" dirty="0"/>
              <a:t> (symbolic, categorical) counterparts. </a:t>
            </a:r>
          </a:p>
          <a:p>
            <a:pPr marL="285750" indent="-285750" algn="just">
              <a:lnSpc>
                <a:spcPct val="95000"/>
              </a:lnSpc>
              <a:spcBef>
                <a:spcPct val="20000"/>
              </a:spcBef>
              <a:tabLst>
                <a:tab pos="1198563" algn="l"/>
              </a:tabLst>
            </a:pPr>
            <a:r>
              <a:rPr lang="en-US" sz="2100" dirty="0"/>
              <a:t>In data mining the most important discretization task is transforming numerical attributes into nominal and ordinal attributes. Binning and histograms are particularly useful for this task.</a:t>
            </a:r>
            <a:endParaRPr lang="en-US" altLang="en-US" sz="2100" dirty="0">
              <a:cs typeface="Times New Roman" pitchFamily="18" charset="0"/>
            </a:endParaRPr>
          </a:p>
        </p:txBody>
      </p:sp>
      <p:sp>
        <p:nvSpPr>
          <p:cNvPr id="24580" name="Text Box 4"/>
          <p:cNvSpPr txBox="1">
            <a:spLocks noChangeArrowheads="1"/>
          </p:cNvSpPr>
          <p:nvPr/>
        </p:nvSpPr>
        <p:spPr bwMode="auto">
          <a:xfrm>
            <a:off x="1676400" y="3657600"/>
            <a:ext cx="1600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endParaRPr lang="en-US" altLang="en-US"/>
          </a:p>
        </p:txBody>
      </p:sp>
      <p:sp>
        <p:nvSpPr>
          <p:cNvPr id="24583" name="Rectangle 7"/>
          <p:cNvSpPr>
            <a:spLocks noChangeArrowheads="1"/>
          </p:cNvSpPr>
          <p:nvPr/>
        </p:nvSpPr>
        <p:spPr bwMode="auto">
          <a:xfrm>
            <a:off x="1717675" y="5984875"/>
            <a:ext cx="1841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endParaRPr lang="en-US" altLang="en-US"/>
          </a:p>
        </p:txBody>
      </p:sp>
      <p:sp>
        <p:nvSpPr>
          <p:cNvPr id="2" name="TextBox 1"/>
          <p:cNvSpPr txBox="1"/>
          <p:nvPr/>
        </p:nvSpPr>
        <p:spPr>
          <a:xfrm>
            <a:off x="219911" y="5302478"/>
            <a:ext cx="2912977" cy="523220"/>
          </a:xfrm>
          <a:prstGeom prst="rect">
            <a:avLst/>
          </a:prstGeom>
          <a:noFill/>
        </p:spPr>
        <p:txBody>
          <a:bodyPr wrap="none" rtlCol="0">
            <a:spAutoFit/>
          </a:bodyPr>
          <a:lstStyle/>
          <a:p>
            <a:pPr algn="ctr"/>
            <a:r>
              <a:rPr lang="en-US" dirty="0"/>
              <a:t>Create histogram</a:t>
            </a:r>
          </a:p>
          <a:p>
            <a:pPr lvl="1" algn="ctr"/>
            <a:r>
              <a:rPr lang="en-US" dirty="0"/>
              <a:t>for the numerical attribute</a:t>
            </a:r>
          </a:p>
        </p:txBody>
      </p:sp>
      <p:sp>
        <p:nvSpPr>
          <p:cNvPr id="11" name="TextBox 10"/>
          <p:cNvSpPr txBox="1"/>
          <p:nvPr/>
        </p:nvSpPr>
        <p:spPr>
          <a:xfrm>
            <a:off x="3505200" y="5302478"/>
            <a:ext cx="2460930" cy="523220"/>
          </a:xfrm>
          <a:prstGeom prst="rect">
            <a:avLst/>
          </a:prstGeom>
          <a:noFill/>
        </p:spPr>
        <p:txBody>
          <a:bodyPr wrap="none" rtlCol="0">
            <a:spAutoFit/>
          </a:bodyPr>
          <a:lstStyle/>
          <a:p>
            <a:pPr algn="ctr"/>
            <a:r>
              <a:rPr lang="en-US" dirty="0"/>
              <a:t>Associate a category with </a:t>
            </a:r>
          </a:p>
          <a:p>
            <a:pPr algn="ctr"/>
            <a:r>
              <a:rPr lang="en-US" dirty="0"/>
              <a:t>each bin range</a:t>
            </a:r>
          </a:p>
        </p:txBody>
      </p:sp>
      <p:sp>
        <p:nvSpPr>
          <p:cNvPr id="12" name="TextBox 11"/>
          <p:cNvSpPr txBox="1"/>
          <p:nvPr/>
        </p:nvSpPr>
        <p:spPr>
          <a:xfrm>
            <a:off x="6126827" y="5087034"/>
            <a:ext cx="3017173" cy="954107"/>
          </a:xfrm>
          <a:prstGeom prst="rect">
            <a:avLst/>
          </a:prstGeom>
          <a:noFill/>
        </p:spPr>
        <p:txBody>
          <a:bodyPr wrap="none" rtlCol="0">
            <a:spAutoFit/>
          </a:bodyPr>
          <a:lstStyle/>
          <a:p>
            <a:pPr algn="ctr"/>
            <a:r>
              <a:rPr lang="en-US" dirty="0"/>
              <a:t>Transform the numerical </a:t>
            </a:r>
          </a:p>
          <a:p>
            <a:pPr algn="ctr"/>
            <a:r>
              <a:rPr lang="en-US" dirty="0"/>
              <a:t>attribute values into symbolic</a:t>
            </a:r>
          </a:p>
          <a:p>
            <a:pPr algn="ctr"/>
            <a:r>
              <a:rPr lang="en-US" dirty="0"/>
              <a:t>values using the categories that </a:t>
            </a:r>
          </a:p>
          <a:p>
            <a:pPr algn="ctr"/>
            <a:r>
              <a:rPr lang="en-US" dirty="0"/>
              <a:t>were created in the previous step</a:t>
            </a:r>
          </a:p>
        </p:txBody>
      </p:sp>
      <p:cxnSp>
        <p:nvCxnSpPr>
          <p:cNvPr id="4" name="Straight Arrow Connector 3"/>
          <p:cNvCxnSpPr>
            <a:stCxn id="2" idx="3"/>
            <a:endCxn id="11" idx="1"/>
          </p:cNvCxnSpPr>
          <p:nvPr/>
        </p:nvCxnSpPr>
        <p:spPr bwMode="auto">
          <a:xfrm>
            <a:off x="3132888" y="5564088"/>
            <a:ext cx="372312"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6" name="Straight Arrow Connector 5"/>
          <p:cNvCxnSpPr/>
          <p:nvPr/>
        </p:nvCxnSpPr>
        <p:spPr bwMode="auto">
          <a:xfrm>
            <a:off x="5791200" y="5715000"/>
            <a:ext cx="335627"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pic>
        <p:nvPicPr>
          <p:cNvPr id="44034" name="Picture 2" descr="http://labs.physics.dur.ac.uk/skills/skills/images/histogram3.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5763" y="3027885"/>
            <a:ext cx="3143250" cy="205914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title"/>
          </p:nvPr>
        </p:nvSpPr>
        <p:spPr/>
        <p:txBody>
          <a:bodyPr/>
          <a:lstStyle/>
          <a:p>
            <a:r>
              <a:rPr lang="en-US" altLang="en-US" dirty="0"/>
              <a:t>1. Data Quality </a:t>
            </a:r>
          </a:p>
        </p:txBody>
      </p:sp>
      <p:sp>
        <p:nvSpPr>
          <p:cNvPr id="3075" name="Rectangle 6"/>
          <p:cNvSpPr>
            <a:spLocks noGrp="1" noChangeArrowheads="1"/>
          </p:cNvSpPr>
          <p:nvPr>
            <p:ph type="body" idx="1"/>
          </p:nvPr>
        </p:nvSpPr>
        <p:spPr/>
        <p:txBody>
          <a:bodyPr/>
          <a:lstStyle/>
          <a:p>
            <a:r>
              <a:rPr lang="en-US" altLang="en-US"/>
              <a:t>What kinds of data quality problems?</a:t>
            </a:r>
          </a:p>
          <a:p>
            <a:r>
              <a:rPr lang="en-US" altLang="en-US"/>
              <a:t>How can we detect problems with the data? </a:t>
            </a:r>
          </a:p>
          <a:p>
            <a:r>
              <a:rPr lang="en-US" altLang="en-US"/>
              <a:t>What can we do about these problems? </a:t>
            </a:r>
          </a:p>
          <a:p>
            <a:pPr lvl="4"/>
            <a:endParaRPr lang="en-US" altLang="en-US"/>
          </a:p>
          <a:p>
            <a:pPr lvl="4"/>
            <a:endParaRPr lang="en-US" altLang="en-US"/>
          </a:p>
          <a:p>
            <a:r>
              <a:rPr lang="en-US" altLang="en-US"/>
              <a:t>Examples of data quality problems: </a:t>
            </a:r>
          </a:p>
          <a:p>
            <a:pPr lvl="1"/>
            <a:r>
              <a:rPr lang="en-US" altLang="en-US"/>
              <a:t>Noise and outliers </a:t>
            </a:r>
          </a:p>
          <a:p>
            <a:pPr lvl="1"/>
            <a:r>
              <a:rPr lang="en-US" altLang="en-US"/>
              <a:t>missing values </a:t>
            </a:r>
          </a:p>
          <a:p>
            <a:pPr lvl="1"/>
            <a:r>
              <a:rPr lang="en-US" altLang="en-US"/>
              <a:t>duplicate data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6DC6D-4058-4CBE-902B-3B7652961CBA}"/>
              </a:ext>
            </a:extLst>
          </p:cNvPr>
          <p:cNvSpPr>
            <a:spLocks noGrp="1"/>
          </p:cNvSpPr>
          <p:nvPr>
            <p:ph type="title"/>
          </p:nvPr>
        </p:nvSpPr>
        <p:spPr/>
        <p:txBody>
          <a:bodyPr/>
          <a:lstStyle/>
          <a:p>
            <a:r>
              <a:rPr lang="en-US" dirty="0"/>
              <a:t>Undergraduate Research </a:t>
            </a:r>
          </a:p>
        </p:txBody>
      </p:sp>
      <p:sp>
        <p:nvSpPr>
          <p:cNvPr id="3" name="Content Placeholder 2">
            <a:extLst>
              <a:ext uri="{FF2B5EF4-FFF2-40B4-BE49-F238E27FC236}">
                <a16:creationId xmlns:a16="http://schemas.microsoft.com/office/drawing/2014/main" id="{1B4EB6B9-8048-46D4-927F-7091FABCFDCF}"/>
              </a:ext>
            </a:extLst>
          </p:cNvPr>
          <p:cNvSpPr>
            <a:spLocks noGrp="1"/>
          </p:cNvSpPr>
          <p:nvPr>
            <p:ph idx="1"/>
          </p:nvPr>
        </p:nvSpPr>
        <p:spPr/>
        <p:txBody>
          <a:bodyPr/>
          <a:lstStyle/>
          <a:p>
            <a:r>
              <a:rPr lang="en-US" dirty="0">
                <a:hlinkClick r:id="rId2"/>
              </a:rPr>
              <a:t>Undergraduate Research - University of Houston (uh.edu)</a:t>
            </a:r>
            <a:endParaRPr lang="en-US" dirty="0"/>
          </a:p>
          <a:p>
            <a:pPr algn="l"/>
            <a:r>
              <a:rPr lang="en-US" sz="2200" b="0" i="0" dirty="0">
                <a:solidFill>
                  <a:srgbClr val="111111"/>
                </a:solidFill>
                <a:effectLst/>
                <a:latin typeface="Source Sans Pro" panose="020B0503030403020204" pitchFamily="34" charset="0"/>
              </a:rPr>
              <a:t>The Council for Undergraduate Research defines undergraduate research as “…the inquiry or investigation conducted by an undergraduate in collaboration with a faculty mentor that makes an original intellectual or creative contribution to the discipline.”</a:t>
            </a:r>
          </a:p>
          <a:p>
            <a:pPr algn="l"/>
            <a:r>
              <a:rPr lang="en-US" sz="2200" b="0" i="0" dirty="0">
                <a:solidFill>
                  <a:srgbClr val="111111"/>
                </a:solidFill>
                <a:effectLst/>
                <a:latin typeface="Source Sans Pro" panose="020B0503030403020204" pitchFamily="34" charset="0"/>
              </a:rPr>
              <a:t>Involving yourself in undergraduate research adds a dimension to your university experience that will better prepare you for your future. As a researcher, whether in the lab or field, you will find discovery, challenges, and learn problem-solving skills beyond those you develop in the classroom or teaching laboratory. As an investigator you will learn to work independently as well as part of a team. You will improve both your oral and written communication skills. You will be a better candidate for whatever is the next step in your future.</a:t>
            </a:r>
          </a:p>
          <a:p>
            <a:pPr marL="0" indent="0">
              <a:buNone/>
            </a:pPr>
            <a:endParaRPr lang="en-US" dirty="0"/>
          </a:p>
        </p:txBody>
      </p:sp>
    </p:spTree>
    <p:extLst>
      <p:ext uri="{BB962C8B-B14F-4D97-AF65-F5344CB8AC3E}">
        <p14:creationId xmlns:p14="http://schemas.microsoft.com/office/powerpoint/2010/main" val="315484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6DC6D-4058-4CBE-902B-3B7652961CBA}"/>
              </a:ext>
            </a:extLst>
          </p:cNvPr>
          <p:cNvSpPr>
            <a:spLocks noGrp="1"/>
          </p:cNvSpPr>
          <p:nvPr>
            <p:ph type="title"/>
          </p:nvPr>
        </p:nvSpPr>
        <p:spPr/>
        <p:txBody>
          <a:bodyPr/>
          <a:lstStyle/>
          <a:p>
            <a:r>
              <a:rPr lang="en-US" dirty="0"/>
              <a:t>Why Undergraduate Research? </a:t>
            </a:r>
          </a:p>
        </p:txBody>
      </p:sp>
      <p:sp>
        <p:nvSpPr>
          <p:cNvPr id="3" name="Content Placeholder 2">
            <a:extLst>
              <a:ext uri="{FF2B5EF4-FFF2-40B4-BE49-F238E27FC236}">
                <a16:creationId xmlns:a16="http://schemas.microsoft.com/office/drawing/2014/main" id="{1B4EB6B9-8048-46D4-927F-7091FABCFDCF}"/>
              </a:ext>
            </a:extLst>
          </p:cNvPr>
          <p:cNvSpPr>
            <a:spLocks noGrp="1"/>
          </p:cNvSpPr>
          <p:nvPr>
            <p:ph idx="1"/>
          </p:nvPr>
        </p:nvSpPr>
        <p:spPr/>
        <p:txBody>
          <a:bodyPr/>
          <a:lstStyle/>
          <a:p>
            <a:pPr marL="0" indent="0">
              <a:buNone/>
            </a:pPr>
            <a:r>
              <a:rPr lang="en-US" sz="2000" b="0" i="0" dirty="0">
                <a:solidFill>
                  <a:srgbClr val="111111"/>
                </a:solidFill>
                <a:effectLst/>
                <a:latin typeface="Source Sans Pro" panose="020B0503030403020204" pitchFamily="34" charset="0"/>
              </a:rPr>
              <a:t>There are multiple reasons for participating in undergraduate research. Below is not an exhaustive list and each may not apply to you.</a:t>
            </a:r>
            <a:endParaRPr lang="en-US" sz="2000" dirty="0"/>
          </a:p>
          <a:p>
            <a:r>
              <a:rPr lang="en-US" sz="2000" b="0" i="0" dirty="0">
                <a:solidFill>
                  <a:srgbClr val="111111"/>
                </a:solidFill>
                <a:effectLst/>
                <a:latin typeface="Source Sans Pro" panose="020B0503030403020204" pitchFamily="34" charset="0"/>
              </a:rPr>
              <a:t>Intellectual challenge. Research will challenge you in new ways and can help you decide your path in the field of computing.</a:t>
            </a:r>
          </a:p>
          <a:p>
            <a:r>
              <a:rPr lang="en-US" sz="2000" b="0" i="0" dirty="0">
                <a:solidFill>
                  <a:srgbClr val="111111"/>
                </a:solidFill>
                <a:effectLst/>
                <a:latin typeface="Source Sans Pro" panose="020B0503030403020204" pitchFamily="34" charset="0"/>
              </a:rPr>
              <a:t>Apply classroom learning to hands-on project(s). Research allows you to pursue existing new interests and apply what you have learned. You have the potential to discover something new and advance existing knowledge.</a:t>
            </a:r>
          </a:p>
          <a:p>
            <a:r>
              <a:rPr lang="en-US" sz="2000" b="0" i="0" dirty="0">
                <a:solidFill>
                  <a:srgbClr val="111111"/>
                </a:solidFill>
                <a:effectLst/>
                <a:latin typeface="Source Sans Pro" panose="020B0503030403020204" pitchFamily="34" charset="0"/>
              </a:rPr>
              <a:t>Impact society and the future. Many projects address the needs and problems of society.</a:t>
            </a:r>
          </a:p>
          <a:p>
            <a:r>
              <a:rPr lang="en-US" sz="2000" b="0" i="0" dirty="0">
                <a:solidFill>
                  <a:srgbClr val="111111"/>
                </a:solidFill>
                <a:effectLst/>
                <a:latin typeface="Source Sans Pro" panose="020B0503030403020204" pitchFamily="34" charset="0"/>
              </a:rPr>
              <a:t>Prepares you for graduate school if you intend to pursue a Ph.D. or a M.S.</a:t>
            </a:r>
          </a:p>
          <a:p>
            <a:r>
              <a:rPr lang="en-US" sz="2000" b="0" i="0" dirty="0">
                <a:solidFill>
                  <a:srgbClr val="111111"/>
                </a:solidFill>
                <a:effectLst/>
                <a:latin typeface="Source Sans Pro" panose="020B0503030403020204" pitchFamily="34" charset="0"/>
              </a:rPr>
              <a:t>Networking and Collaboration. Research is usually a collaborative effort. The strong connections you make may become beneficial when it comes to seeking recommendation letters for graduate school or employment references.</a:t>
            </a:r>
          </a:p>
          <a:p>
            <a:pPr marL="0" indent="0" algn="l">
              <a:buNone/>
            </a:pPr>
            <a:endParaRPr lang="en-US" sz="2200" b="0" i="0" dirty="0">
              <a:solidFill>
                <a:srgbClr val="111111"/>
              </a:solidFill>
              <a:effectLst/>
              <a:latin typeface="Source Sans Pro" panose="020B0503030403020204" pitchFamily="34" charset="0"/>
            </a:endParaRPr>
          </a:p>
          <a:p>
            <a:pPr marL="0" indent="0">
              <a:buNone/>
            </a:pPr>
            <a:endParaRPr lang="en-US" dirty="0"/>
          </a:p>
        </p:txBody>
      </p:sp>
    </p:spTree>
    <p:extLst>
      <p:ext uri="{BB962C8B-B14F-4D97-AF65-F5344CB8AC3E}">
        <p14:creationId xmlns:p14="http://schemas.microsoft.com/office/powerpoint/2010/main" val="26057022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6DC6D-4058-4CBE-902B-3B7652961CBA}"/>
              </a:ext>
            </a:extLst>
          </p:cNvPr>
          <p:cNvSpPr>
            <a:spLocks noGrp="1"/>
          </p:cNvSpPr>
          <p:nvPr>
            <p:ph type="title"/>
          </p:nvPr>
        </p:nvSpPr>
        <p:spPr/>
        <p:txBody>
          <a:bodyPr/>
          <a:lstStyle/>
          <a:p>
            <a:r>
              <a:rPr lang="en-US" dirty="0"/>
              <a:t>Things you could do… </a:t>
            </a:r>
          </a:p>
        </p:txBody>
      </p:sp>
      <p:sp>
        <p:nvSpPr>
          <p:cNvPr id="3" name="Content Placeholder 2">
            <a:extLst>
              <a:ext uri="{FF2B5EF4-FFF2-40B4-BE49-F238E27FC236}">
                <a16:creationId xmlns:a16="http://schemas.microsoft.com/office/drawing/2014/main" id="{1B4EB6B9-8048-46D4-927F-7091FABCFDCF}"/>
              </a:ext>
            </a:extLst>
          </p:cNvPr>
          <p:cNvSpPr>
            <a:spLocks noGrp="1"/>
          </p:cNvSpPr>
          <p:nvPr>
            <p:ph idx="1"/>
          </p:nvPr>
        </p:nvSpPr>
        <p:spPr/>
        <p:txBody>
          <a:bodyPr/>
          <a:lstStyle/>
          <a:p>
            <a:pPr marL="0" indent="0">
              <a:buNone/>
            </a:pPr>
            <a:r>
              <a:rPr lang="en-US" sz="2000" dirty="0">
                <a:hlinkClick r:id="rId2"/>
              </a:rPr>
              <a:t>Undergraduate Research - Course Credit - University of Houston (uh.edu)</a:t>
            </a:r>
            <a:endParaRPr lang="en-US" sz="2000" b="0" i="0" dirty="0">
              <a:solidFill>
                <a:srgbClr val="111111"/>
              </a:solidFill>
              <a:effectLst/>
              <a:latin typeface="Source Sans Pro" panose="020B0503030403020204" pitchFamily="34" charset="0"/>
            </a:endParaRPr>
          </a:p>
          <a:p>
            <a:pPr marL="0" indent="0">
              <a:buNone/>
            </a:pPr>
            <a:endParaRPr lang="en-US" dirty="0"/>
          </a:p>
        </p:txBody>
      </p:sp>
    </p:spTree>
    <p:extLst>
      <p:ext uri="{BB962C8B-B14F-4D97-AF65-F5344CB8AC3E}">
        <p14:creationId xmlns:p14="http://schemas.microsoft.com/office/powerpoint/2010/main" val="42225326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BCA06-E627-4A26-A64E-0D04EC08D4B9}"/>
              </a:ext>
            </a:extLst>
          </p:cNvPr>
          <p:cNvSpPr>
            <a:spLocks noGrp="1"/>
          </p:cNvSpPr>
          <p:nvPr>
            <p:ph type="title"/>
          </p:nvPr>
        </p:nvSpPr>
        <p:spPr>
          <a:xfrm>
            <a:off x="381000" y="152400"/>
            <a:ext cx="8686800" cy="533400"/>
          </a:xfrm>
        </p:spPr>
        <p:txBody>
          <a:bodyPr/>
          <a:lstStyle/>
          <a:p>
            <a:r>
              <a:rPr lang="en-US" dirty="0">
                <a:hlinkClick r:id="rId2"/>
              </a:rPr>
              <a:t>PowerPoint Presentation (uh.edu)</a:t>
            </a:r>
            <a:endParaRPr lang="en-US" dirty="0"/>
          </a:p>
        </p:txBody>
      </p:sp>
      <p:sp>
        <p:nvSpPr>
          <p:cNvPr id="3" name="TextBox 2">
            <a:extLst>
              <a:ext uri="{FF2B5EF4-FFF2-40B4-BE49-F238E27FC236}">
                <a16:creationId xmlns:a16="http://schemas.microsoft.com/office/drawing/2014/main" id="{47F7DD7D-1A9B-1873-45D0-6DDF0F1D1729}"/>
              </a:ext>
            </a:extLst>
          </p:cNvPr>
          <p:cNvSpPr txBox="1"/>
          <p:nvPr/>
        </p:nvSpPr>
        <p:spPr>
          <a:xfrm>
            <a:off x="1752600" y="1905000"/>
            <a:ext cx="7034298" cy="1569660"/>
          </a:xfrm>
          <a:prstGeom prst="rect">
            <a:avLst/>
          </a:prstGeom>
          <a:noFill/>
        </p:spPr>
        <p:txBody>
          <a:bodyPr wrap="none" rtlCol="0">
            <a:spAutoFit/>
          </a:bodyPr>
          <a:lstStyle/>
          <a:p>
            <a:r>
              <a:rPr lang="en-US" sz="3200" dirty="0">
                <a:solidFill>
                  <a:srgbClr val="00B050"/>
                </a:solidFill>
              </a:rPr>
              <a:t>This slideshow discusses </a:t>
            </a:r>
          </a:p>
          <a:p>
            <a:r>
              <a:rPr lang="en-US" sz="3200" dirty="0">
                <a:solidFill>
                  <a:srgbClr val="00B050"/>
                </a:solidFill>
              </a:rPr>
              <a:t>past, ongoing, and future research </a:t>
            </a:r>
          </a:p>
          <a:p>
            <a:r>
              <a:rPr lang="en-US" sz="3200" dirty="0">
                <a:solidFill>
                  <a:srgbClr val="00B050"/>
                </a:solidFill>
              </a:rPr>
              <a:t>in Dr. </a:t>
            </a:r>
            <a:r>
              <a:rPr lang="en-US" sz="3200" dirty="0" err="1">
                <a:solidFill>
                  <a:srgbClr val="00B050"/>
                </a:solidFill>
              </a:rPr>
              <a:t>Eick’s</a:t>
            </a:r>
            <a:r>
              <a:rPr lang="en-US" sz="3200" dirty="0">
                <a:solidFill>
                  <a:srgbClr val="00B050"/>
                </a:solidFill>
              </a:rPr>
              <a:t> research group.</a:t>
            </a:r>
          </a:p>
        </p:txBody>
      </p:sp>
    </p:spTree>
    <p:extLst>
      <p:ext uri="{BB962C8B-B14F-4D97-AF65-F5344CB8AC3E}">
        <p14:creationId xmlns:p14="http://schemas.microsoft.com/office/powerpoint/2010/main" val="1467302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8"/>
          <p:cNvSpPr>
            <a:spLocks noGrp="1" noChangeArrowheads="1"/>
          </p:cNvSpPr>
          <p:nvPr>
            <p:ph type="title"/>
          </p:nvPr>
        </p:nvSpPr>
        <p:spPr/>
        <p:txBody>
          <a:bodyPr/>
          <a:lstStyle/>
          <a:p>
            <a:r>
              <a:rPr lang="en-US" altLang="en-US"/>
              <a:t>Noise</a:t>
            </a:r>
          </a:p>
        </p:txBody>
      </p:sp>
      <p:sp>
        <p:nvSpPr>
          <p:cNvPr id="4099" name="Rectangle 9"/>
          <p:cNvSpPr>
            <a:spLocks noGrp="1" noChangeArrowheads="1"/>
          </p:cNvSpPr>
          <p:nvPr>
            <p:ph type="body" idx="1"/>
          </p:nvPr>
        </p:nvSpPr>
        <p:spPr/>
        <p:txBody>
          <a:bodyPr/>
          <a:lstStyle/>
          <a:p>
            <a:r>
              <a:rPr lang="en-US" altLang="en-US"/>
              <a:t>Noise refers to modification of original values</a:t>
            </a:r>
          </a:p>
          <a:p>
            <a:pPr lvl="1"/>
            <a:r>
              <a:rPr lang="en-US" altLang="en-US"/>
              <a:t>Examples: distortion of a person’s voice when talking on a poor phone and “snow” on television screen</a:t>
            </a:r>
          </a:p>
          <a:p>
            <a:pPr lvl="1"/>
            <a:endParaRPr lang="en-US" altLang="en-US"/>
          </a:p>
          <a:p>
            <a:pPr lvl="1"/>
            <a:endParaRPr lang="en-US" altLang="en-US"/>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l="6250"/>
          <a:stretch>
            <a:fillRect/>
          </a:stretch>
        </p:blipFill>
        <p:spPr bwMode="auto">
          <a:xfrm>
            <a:off x="609600" y="2508250"/>
            <a:ext cx="4103688" cy="328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l="8392" r="6250"/>
          <a:stretch>
            <a:fillRect/>
          </a:stretch>
        </p:blipFill>
        <p:spPr bwMode="auto">
          <a:xfrm>
            <a:off x="4719638" y="2514600"/>
            <a:ext cx="3738562" cy="328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4102" name="Text Box 6"/>
          <p:cNvSpPr txBox="1">
            <a:spLocks noChangeArrowheads="1"/>
          </p:cNvSpPr>
          <p:nvPr/>
        </p:nvSpPr>
        <p:spPr bwMode="auto">
          <a:xfrm>
            <a:off x="1676400" y="59436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r>
              <a:rPr lang="en-US" altLang="en-US"/>
              <a:t>Two Sine Waves</a:t>
            </a:r>
          </a:p>
        </p:txBody>
      </p:sp>
      <p:sp>
        <p:nvSpPr>
          <p:cNvPr id="4103" name="Text Box 7"/>
          <p:cNvSpPr txBox="1">
            <a:spLocks noChangeArrowheads="1"/>
          </p:cNvSpPr>
          <p:nvPr/>
        </p:nvSpPr>
        <p:spPr bwMode="auto">
          <a:xfrm>
            <a:off x="5181600" y="5943600"/>
            <a:ext cx="2514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r>
              <a:rPr lang="en-US" altLang="en-US"/>
              <a:t>Two Sine Waves + Noise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a:t>Outliers</a:t>
            </a:r>
          </a:p>
        </p:txBody>
      </p:sp>
      <p:sp>
        <p:nvSpPr>
          <p:cNvPr id="5123" name="Rectangle 3"/>
          <p:cNvSpPr>
            <a:spLocks noGrp="1" noChangeArrowheads="1"/>
          </p:cNvSpPr>
          <p:nvPr>
            <p:ph type="body" idx="1"/>
          </p:nvPr>
        </p:nvSpPr>
        <p:spPr/>
        <p:txBody>
          <a:bodyPr/>
          <a:lstStyle/>
          <a:p>
            <a:r>
              <a:rPr lang="en-US" altLang="en-US"/>
              <a:t>Outliers are data objects with characteristics that are considerably different than most of the other data objects in the data set</a:t>
            </a:r>
          </a:p>
          <a:p>
            <a:endParaRPr lang="en-US" altLang="en-US"/>
          </a:p>
        </p:txBody>
      </p:sp>
      <p:grpSp>
        <p:nvGrpSpPr>
          <p:cNvPr id="5124" name="Group 4"/>
          <p:cNvGrpSpPr>
            <a:grpSpLocks/>
          </p:cNvGrpSpPr>
          <p:nvPr/>
        </p:nvGrpSpPr>
        <p:grpSpPr bwMode="auto">
          <a:xfrm>
            <a:off x="1524000" y="2667000"/>
            <a:ext cx="4267200" cy="3505200"/>
            <a:chOff x="3648" y="2448"/>
            <a:chExt cx="2112" cy="1872"/>
          </a:xfrm>
        </p:grpSpPr>
        <p:pic>
          <p:nvPicPr>
            <p:cNvPr id="512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8" y="2448"/>
              <a:ext cx="2112" cy="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5126" name="Oval 6"/>
            <p:cNvSpPr>
              <a:spLocks noChangeArrowheads="1"/>
            </p:cNvSpPr>
            <p:nvPr/>
          </p:nvSpPr>
          <p:spPr bwMode="auto">
            <a:xfrm>
              <a:off x="3766" y="2961"/>
              <a:ext cx="86" cy="84"/>
            </a:xfrm>
            <a:prstGeom prst="ellipse">
              <a:avLst/>
            </a:pr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5127" name="Oval 7"/>
            <p:cNvSpPr>
              <a:spLocks noChangeArrowheads="1"/>
            </p:cNvSpPr>
            <p:nvPr/>
          </p:nvSpPr>
          <p:spPr bwMode="auto">
            <a:xfrm>
              <a:off x="3907" y="3224"/>
              <a:ext cx="86" cy="84"/>
            </a:xfrm>
            <a:prstGeom prst="ellipse">
              <a:avLst/>
            </a:pr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5128" name="Oval 8"/>
            <p:cNvSpPr>
              <a:spLocks noChangeArrowheads="1"/>
            </p:cNvSpPr>
            <p:nvPr/>
          </p:nvSpPr>
          <p:spPr bwMode="auto">
            <a:xfrm>
              <a:off x="5612" y="3871"/>
              <a:ext cx="86" cy="85"/>
            </a:xfrm>
            <a:prstGeom prst="ellipse">
              <a:avLst/>
            </a:pr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5129" name="Oval 9"/>
            <p:cNvSpPr>
              <a:spLocks noChangeArrowheads="1"/>
            </p:cNvSpPr>
            <p:nvPr/>
          </p:nvSpPr>
          <p:spPr bwMode="auto">
            <a:xfrm>
              <a:off x="4319" y="3937"/>
              <a:ext cx="86" cy="84"/>
            </a:xfrm>
            <a:prstGeom prst="ellipse">
              <a:avLst/>
            </a:pr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5130" name="Rectangle 10"/>
            <p:cNvSpPr>
              <a:spLocks noChangeArrowheads="1"/>
            </p:cNvSpPr>
            <p:nvPr/>
          </p:nvSpPr>
          <p:spPr bwMode="auto">
            <a:xfrm>
              <a:off x="4944" y="3072"/>
              <a:ext cx="192" cy="24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5131" name="Rectangle 11"/>
            <p:cNvSpPr>
              <a:spLocks noChangeArrowheads="1"/>
            </p:cNvSpPr>
            <p:nvPr/>
          </p:nvSpPr>
          <p:spPr bwMode="auto">
            <a:xfrm>
              <a:off x="3888" y="3120"/>
              <a:ext cx="192" cy="24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p:txBody>
          <a:bodyPr/>
          <a:lstStyle/>
          <a:p>
            <a:r>
              <a:rPr lang="en-US" altLang="en-US"/>
              <a:t>Missing Values</a:t>
            </a:r>
          </a:p>
        </p:txBody>
      </p:sp>
      <p:sp>
        <p:nvSpPr>
          <p:cNvPr id="6147" name="Rectangle 5"/>
          <p:cNvSpPr>
            <a:spLocks noGrp="1" noChangeArrowheads="1"/>
          </p:cNvSpPr>
          <p:nvPr>
            <p:ph type="body" idx="1"/>
          </p:nvPr>
        </p:nvSpPr>
        <p:spPr>
          <a:xfrm>
            <a:off x="411163" y="1066800"/>
            <a:ext cx="8318500" cy="5257800"/>
          </a:xfrm>
        </p:spPr>
        <p:txBody>
          <a:bodyPr/>
          <a:lstStyle/>
          <a:p>
            <a:pPr>
              <a:lnSpc>
                <a:spcPct val="90000"/>
              </a:lnSpc>
            </a:pPr>
            <a:r>
              <a:rPr lang="en-US" altLang="en-US" dirty="0"/>
              <a:t>Reasons for missing values</a:t>
            </a:r>
          </a:p>
          <a:p>
            <a:pPr lvl="1">
              <a:lnSpc>
                <a:spcPct val="90000"/>
              </a:lnSpc>
            </a:pPr>
            <a:r>
              <a:rPr lang="en-US" altLang="en-US" dirty="0"/>
              <a:t>Information is not collected </a:t>
            </a:r>
            <a:br>
              <a:rPr lang="en-US" altLang="en-US" dirty="0"/>
            </a:br>
            <a:r>
              <a:rPr lang="en-US" altLang="en-US" dirty="0"/>
              <a:t>(e.g., people decline to give their age and weight)</a:t>
            </a:r>
          </a:p>
          <a:p>
            <a:pPr lvl="1">
              <a:lnSpc>
                <a:spcPct val="90000"/>
              </a:lnSpc>
            </a:pPr>
            <a:r>
              <a:rPr lang="en-US" altLang="en-US" dirty="0"/>
              <a:t>Attributes may not be applicable to all cases </a:t>
            </a:r>
            <a:br>
              <a:rPr lang="en-US" altLang="en-US" dirty="0"/>
            </a:br>
            <a:r>
              <a:rPr lang="en-US" altLang="en-US" dirty="0"/>
              <a:t>(e.g., annual income is not applicable to children)</a:t>
            </a:r>
          </a:p>
          <a:p>
            <a:pPr lvl="1">
              <a:lnSpc>
                <a:spcPct val="90000"/>
              </a:lnSpc>
            </a:pPr>
            <a:endParaRPr lang="en-US" altLang="en-US" dirty="0"/>
          </a:p>
          <a:p>
            <a:pPr>
              <a:lnSpc>
                <a:spcPct val="90000"/>
              </a:lnSpc>
            </a:pPr>
            <a:r>
              <a:rPr lang="en-US" altLang="en-US" dirty="0"/>
              <a:t>Handling missing values</a:t>
            </a:r>
          </a:p>
          <a:p>
            <a:pPr lvl="1">
              <a:lnSpc>
                <a:spcPct val="90000"/>
              </a:lnSpc>
            </a:pPr>
            <a:r>
              <a:rPr lang="en-US" altLang="en-US" dirty="0"/>
              <a:t>Eliminate Data Objects</a:t>
            </a:r>
          </a:p>
          <a:p>
            <a:pPr lvl="1">
              <a:lnSpc>
                <a:spcPct val="90000"/>
              </a:lnSpc>
            </a:pPr>
            <a:r>
              <a:rPr lang="en-US" altLang="en-US" dirty="0"/>
              <a:t>Estimate Missing Values</a:t>
            </a:r>
          </a:p>
          <a:p>
            <a:pPr lvl="1">
              <a:lnSpc>
                <a:spcPct val="90000"/>
              </a:lnSpc>
            </a:pPr>
            <a:r>
              <a:rPr lang="en-US" altLang="en-US" dirty="0"/>
              <a:t>Ignore the Missing Value During Analysis</a:t>
            </a:r>
          </a:p>
          <a:p>
            <a:pPr lvl="1">
              <a:lnSpc>
                <a:spcPct val="90000"/>
              </a:lnSpc>
            </a:pPr>
            <a:r>
              <a:rPr lang="en-US" altLang="en-US" dirty="0"/>
              <a:t>Replace with all possible values (weighted by their probabilities)</a:t>
            </a:r>
          </a:p>
          <a:p>
            <a:pPr lvl="1">
              <a:lnSpc>
                <a:spcPct val="90000"/>
              </a:lnSpc>
            </a:pPr>
            <a:r>
              <a:rPr lang="en-US" altLang="en-US" dirty="0"/>
              <a:t>Learn a model that predicts the missing values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a:t>Duplicate Data</a:t>
            </a:r>
          </a:p>
        </p:txBody>
      </p:sp>
      <p:sp>
        <p:nvSpPr>
          <p:cNvPr id="7171" name="Rectangle 3"/>
          <p:cNvSpPr>
            <a:spLocks noGrp="1" noChangeArrowheads="1"/>
          </p:cNvSpPr>
          <p:nvPr>
            <p:ph type="body" idx="1"/>
          </p:nvPr>
        </p:nvSpPr>
        <p:spPr/>
        <p:txBody>
          <a:bodyPr/>
          <a:lstStyle/>
          <a:p>
            <a:r>
              <a:rPr lang="en-US" altLang="en-US" dirty="0"/>
              <a:t>Data set may include data objects that are duplicates, or almost duplicates of one another</a:t>
            </a:r>
          </a:p>
          <a:p>
            <a:pPr lvl="1"/>
            <a:r>
              <a:rPr lang="en-US" altLang="en-US" dirty="0"/>
              <a:t>Major issue when merging data from </a:t>
            </a:r>
            <a:r>
              <a:rPr lang="en-US" altLang="en-US" dirty="0" err="1"/>
              <a:t>heterogeous</a:t>
            </a:r>
            <a:r>
              <a:rPr lang="en-US" altLang="en-US" dirty="0"/>
              <a:t> sources</a:t>
            </a:r>
          </a:p>
          <a:p>
            <a:pPr lvl="1"/>
            <a:endParaRPr lang="en-US" altLang="en-US" dirty="0"/>
          </a:p>
          <a:p>
            <a:r>
              <a:rPr lang="en-US" altLang="en-US" dirty="0"/>
              <a:t>Examples:</a:t>
            </a:r>
          </a:p>
          <a:p>
            <a:pPr lvl="1"/>
            <a:r>
              <a:rPr lang="en-US" altLang="en-US" dirty="0"/>
              <a:t>Same person with multiple email addresses</a:t>
            </a:r>
          </a:p>
          <a:p>
            <a:pPr lvl="1"/>
            <a:r>
              <a:rPr lang="en-US" altLang="en-US" dirty="0"/>
              <a:t>Duplicate Identifies in Medical Databases: </a:t>
            </a:r>
            <a:r>
              <a:rPr lang="en-US" altLang="en-US" sz="1100" dirty="0">
                <a:hlinkClick r:id="rId2"/>
              </a:rPr>
              <a:t>http://library.ahima.org/xpedio/groups/public/documents/ahima/bok1_044000.hcsp?dDocName=bok1_044000</a:t>
            </a:r>
            <a:r>
              <a:rPr lang="en-US" altLang="en-US" sz="1100" dirty="0"/>
              <a:t> </a:t>
            </a:r>
          </a:p>
          <a:p>
            <a:pPr lvl="1"/>
            <a:endParaRPr lang="en-US" altLang="en-US" dirty="0"/>
          </a:p>
          <a:p>
            <a:r>
              <a:rPr lang="en-US" altLang="en-US" dirty="0"/>
              <a:t>Data cleaning</a:t>
            </a:r>
          </a:p>
          <a:p>
            <a:pPr lvl="1"/>
            <a:r>
              <a:rPr lang="en-US" altLang="en-US" dirty="0"/>
              <a:t>Process of dealing with duplicate data issues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5FB82-1309-BDBA-B64D-BD1F4849AFD5}"/>
              </a:ext>
            </a:extLst>
          </p:cNvPr>
          <p:cNvSpPr>
            <a:spLocks noGrp="1"/>
          </p:cNvSpPr>
          <p:nvPr>
            <p:ph type="title"/>
          </p:nvPr>
        </p:nvSpPr>
        <p:spPr/>
        <p:txBody>
          <a:bodyPr/>
          <a:lstStyle/>
          <a:p>
            <a:r>
              <a:rPr lang="en-US" dirty="0"/>
              <a:t>COSC 3337 News Sept. 5, 2023</a:t>
            </a:r>
          </a:p>
        </p:txBody>
      </p:sp>
      <p:sp>
        <p:nvSpPr>
          <p:cNvPr id="3" name="Content Placeholder 2">
            <a:extLst>
              <a:ext uri="{FF2B5EF4-FFF2-40B4-BE49-F238E27FC236}">
                <a16:creationId xmlns:a16="http://schemas.microsoft.com/office/drawing/2014/main" id="{0E92C795-9D0B-567B-55D9-63F0640BF1E5}"/>
              </a:ext>
            </a:extLst>
          </p:cNvPr>
          <p:cNvSpPr>
            <a:spLocks noGrp="1"/>
          </p:cNvSpPr>
          <p:nvPr>
            <p:ph idx="1"/>
          </p:nvPr>
        </p:nvSpPr>
        <p:spPr/>
        <p:txBody>
          <a:bodyPr/>
          <a:lstStyle/>
          <a:p>
            <a:r>
              <a:rPr lang="en-US" sz="2200" dirty="0"/>
              <a:t>The specification of Task1 will be available by the end of today at the course Website. Please read it before the next Lecture. Please start working on it! It is due on Sa., Sept. 23 in MS Teams!</a:t>
            </a:r>
          </a:p>
          <a:p>
            <a:r>
              <a:rPr lang="en-US" sz="2200" dirty="0"/>
              <a:t>Group Homework Credit Tasks for Group A (Sept. 12) and Group B (Sept. 14) have been posted. More discussion on GHC presentations in the next lecture!</a:t>
            </a:r>
          </a:p>
          <a:p>
            <a:r>
              <a:rPr lang="en-US" sz="2200" dirty="0"/>
              <a:t>Today’s Class</a:t>
            </a:r>
          </a:p>
          <a:p>
            <a:pPr lvl="1"/>
            <a:r>
              <a:rPr lang="en-US" sz="2200" dirty="0"/>
              <a:t>Introduction to Preprocessing (20 minutes)</a:t>
            </a:r>
          </a:p>
          <a:p>
            <a:pPr lvl="1"/>
            <a:r>
              <a:rPr lang="en-US" sz="2200" dirty="0"/>
              <a:t>Lab centering on R and Task1 taught by Raunak (55-60 minutes)</a:t>
            </a:r>
          </a:p>
          <a:p>
            <a:endParaRPr lang="en-US" sz="2400" dirty="0"/>
          </a:p>
          <a:p>
            <a:endParaRPr lang="en-US" dirty="0"/>
          </a:p>
        </p:txBody>
      </p:sp>
    </p:spTree>
    <p:extLst>
      <p:ext uri="{BB962C8B-B14F-4D97-AF65-F5344CB8AC3E}">
        <p14:creationId xmlns:p14="http://schemas.microsoft.com/office/powerpoint/2010/main" val="431674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2. Data Preprocessing Methods</a:t>
            </a:r>
          </a:p>
        </p:txBody>
      </p:sp>
      <p:sp>
        <p:nvSpPr>
          <p:cNvPr id="8195" name="Rectangle 1027"/>
          <p:cNvSpPr>
            <a:spLocks noGrp="1" noChangeArrowheads="1"/>
          </p:cNvSpPr>
          <p:nvPr>
            <p:ph type="body" idx="1"/>
          </p:nvPr>
        </p:nvSpPr>
        <p:spPr/>
        <p:txBody>
          <a:bodyPr/>
          <a:lstStyle/>
          <a:p>
            <a:pPr marL="0" indent="0">
              <a:buNone/>
            </a:pPr>
            <a:r>
              <a:rPr lang="en-US" altLang="en-US" dirty="0"/>
              <a:t>Goal: Create a Data Set so that a Data Mining / Data Analysis method can be applied to it! </a:t>
            </a:r>
          </a:p>
          <a:p>
            <a:pPr marL="0" indent="0">
              <a:buNone/>
            </a:pPr>
            <a:r>
              <a:rPr lang="en-US" altLang="en-US" dirty="0"/>
              <a:t>Sub-activities of Data Preprocessing include: </a:t>
            </a:r>
          </a:p>
          <a:p>
            <a:r>
              <a:rPr lang="en-US" altLang="en-US" dirty="0"/>
              <a:t>Aggregation</a:t>
            </a:r>
          </a:p>
          <a:p>
            <a:r>
              <a:rPr lang="en-US" altLang="en-US" dirty="0"/>
              <a:t>Sampling</a:t>
            </a:r>
          </a:p>
          <a:p>
            <a:r>
              <a:rPr lang="en-US" altLang="en-US" dirty="0"/>
              <a:t>Dimensionality Reduction</a:t>
            </a:r>
          </a:p>
          <a:p>
            <a:r>
              <a:rPr lang="en-US" altLang="en-US" dirty="0"/>
              <a:t>Feature subset selection</a:t>
            </a:r>
          </a:p>
          <a:p>
            <a:r>
              <a:rPr lang="en-US" altLang="en-US" dirty="0"/>
              <a:t>Attribute Transformation</a:t>
            </a:r>
          </a:p>
          <a:p>
            <a:r>
              <a:rPr lang="en-US" altLang="en-US" dirty="0"/>
              <a:t>Feature creation</a:t>
            </a:r>
          </a:p>
          <a:p>
            <a:r>
              <a:rPr lang="en-US" altLang="en-US" dirty="0"/>
              <a:t>Discretization and Binning</a:t>
            </a:r>
          </a:p>
          <a:p>
            <a:endParaRPr lang="en-US" altLang="en-US" dirty="0"/>
          </a:p>
        </p:txBody>
      </p:sp>
    </p:spTree>
  </p:cSld>
  <p:clrMapOvr>
    <a:masterClrMapping/>
  </p:clrMapOvr>
</p:sld>
</file>

<file path=ppt/theme/theme1.xml><?xml version="1.0" encoding="utf-8"?>
<a:theme xmlns:a="http://schemas.openxmlformats.org/drawingml/2006/main" name="LC.BRev.FY97">
  <a:themeElements>
    <a:clrScheme name="">
      <a:dk1>
        <a:srgbClr val="000000"/>
      </a:dk1>
      <a:lt1>
        <a:srgbClr val="FFFFFF"/>
      </a:lt1>
      <a:dk2>
        <a:srgbClr val="006B61"/>
      </a:dk2>
      <a:lt2>
        <a:srgbClr val="C0C0C0"/>
      </a:lt2>
      <a:accent1>
        <a:srgbClr val="FF00FF"/>
      </a:accent1>
      <a:accent2>
        <a:srgbClr val="00C0C0"/>
      </a:accent2>
      <a:accent3>
        <a:srgbClr val="FFFFFF"/>
      </a:accent3>
      <a:accent4>
        <a:srgbClr val="000000"/>
      </a:accent4>
      <a:accent5>
        <a:srgbClr val="FFAAFF"/>
      </a:accent5>
      <a:accent6>
        <a:srgbClr val="00AEAE"/>
      </a:accent6>
      <a:hlink>
        <a:srgbClr val="00C000"/>
      </a:hlink>
      <a:folHlink>
        <a:srgbClr val="800080"/>
      </a:folHlink>
    </a:clrScheme>
    <a:fontScheme name="LC.BRev.FY97">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LC.BRev.FY97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C.BRev.FY97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C.BRev.FY97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C.BRev.FY97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C.BRev.FY97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C.BRev.FY97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C.BRev.FY97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Porky:Words:ASCI:PSE:Budgets FY97:LC.BRev.FY97</Template>
  <TotalTime>146477181</TotalTime>
  <Pages>3</Pages>
  <Words>1931</Words>
  <Application>Microsoft Office PowerPoint</Application>
  <PresentationFormat>On-screen Show (4:3)</PresentationFormat>
  <Paragraphs>222</Paragraphs>
  <Slides>33</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1" baseType="lpstr">
      <vt:lpstr>Arial</vt:lpstr>
      <vt:lpstr>Monotype Sorts</vt:lpstr>
      <vt:lpstr>Source Sans Pro</vt:lpstr>
      <vt:lpstr>Tahoma</vt:lpstr>
      <vt:lpstr>Times New Roman</vt:lpstr>
      <vt:lpstr>Wingdings</vt:lpstr>
      <vt:lpstr>LC.BRev.FY97</vt:lpstr>
      <vt:lpstr>Visio</vt:lpstr>
      <vt:lpstr>Preprocessing and  Undergraduate Research</vt:lpstr>
      <vt:lpstr>COSC 3337: Data Quality &amp; Preprocessing</vt:lpstr>
      <vt:lpstr>1. Data Quality </vt:lpstr>
      <vt:lpstr>Noise</vt:lpstr>
      <vt:lpstr>Outliers</vt:lpstr>
      <vt:lpstr>Missing Values</vt:lpstr>
      <vt:lpstr>Duplicate Data</vt:lpstr>
      <vt:lpstr>COSC 3337 News Sept. 5, 2023</vt:lpstr>
      <vt:lpstr>2. Data Preprocessing Methods</vt:lpstr>
      <vt:lpstr>Aggregation</vt:lpstr>
      <vt:lpstr>Aggregation</vt:lpstr>
      <vt:lpstr>Sampling </vt:lpstr>
      <vt:lpstr>Sampling … </vt:lpstr>
      <vt:lpstr>Types of Sampling</vt:lpstr>
      <vt:lpstr>Sample Size</vt:lpstr>
      <vt:lpstr>Curse of Dimensionality</vt:lpstr>
      <vt:lpstr>Dimensionality Reduction</vt:lpstr>
      <vt:lpstr>Dimensionality Reduction: PCA</vt:lpstr>
      <vt:lpstr>Dimensionality Reduction: PCA</vt:lpstr>
      <vt:lpstr>Dimensionality Reduction: ISOMAP</vt:lpstr>
      <vt:lpstr>COSC 3337 News Sept. 7, 2023</vt:lpstr>
      <vt:lpstr>Feature Subset Selection</vt:lpstr>
      <vt:lpstr>Feature Subset Selection</vt:lpstr>
      <vt:lpstr>Feature Creation</vt:lpstr>
      <vt:lpstr>Decision Boundary of Decision Trees</vt:lpstr>
      <vt:lpstr>Power Feature Creation </vt:lpstr>
      <vt:lpstr>The Power of Feature Creation 2</vt:lpstr>
      <vt:lpstr>Mapping Data to a New Space</vt:lpstr>
      <vt:lpstr>Discretization</vt:lpstr>
      <vt:lpstr>Undergraduate Research </vt:lpstr>
      <vt:lpstr>Why Undergraduate Research? </vt:lpstr>
      <vt:lpstr>Things you could do… </vt:lpstr>
      <vt:lpstr>PowerPoint Presentation (uh.edu)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Steven F. Ashby Center for Applied Scientific Computing  Month DD, 1997</dc:title>
  <dc:creator>Computations</dc:creator>
  <cp:lastModifiedBy>Eick, Christoph F</cp:lastModifiedBy>
  <cp:revision>363</cp:revision>
  <cp:lastPrinted>2001-08-28T17:59:37Z</cp:lastPrinted>
  <dcterms:created xsi:type="dcterms:W3CDTF">1998-03-18T13:44:31Z</dcterms:created>
  <dcterms:modified xsi:type="dcterms:W3CDTF">2023-09-07T09:54:03Z</dcterms:modified>
</cp:coreProperties>
</file>