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6.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350" r:id="rId2"/>
    <p:sldId id="351" r:id="rId3"/>
    <p:sldId id="263" r:id="rId4"/>
    <p:sldId id="264" r:id="rId5"/>
    <p:sldId id="265" r:id="rId6"/>
    <p:sldId id="266" r:id="rId7"/>
    <p:sldId id="274" r:id="rId8"/>
    <p:sldId id="349" r:id="rId9"/>
    <p:sldId id="315" r:id="rId10"/>
    <p:sldId id="348" r:id="rId11"/>
    <p:sldId id="356" r:id="rId12"/>
    <p:sldId id="317" r:id="rId13"/>
    <p:sldId id="318" r:id="rId14"/>
    <p:sldId id="319" r:id="rId15"/>
    <p:sldId id="260" r:id="rId16"/>
    <p:sldId id="353" r:id="rId17"/>
    <p:sldId id="311" r:id="rId18"/>
    <p:sldId id="261" r:id="rId19"/>
    <p:sldId id="291" r:id="rId20"/>
    <p:sldId id="287" r:id="rId21"/>
    <p:sldId id="313" r:id="rId22"/>
    <p:sldId id="305" r:id="rId23"/>
    <p:sldId id="270" r:id="rId24"/>
    <p:sldId id="271" r:id="rId25"/>
    <p:sldId id="357" r:id="rId26"/>
    <p:sldId id="272" r:id="rId27"/>
    <p:sldId id="273" r:id="rId28"/>
    <p:sldId id="290" r:id="rId29"/>
    <p:sldId id="285" r:id="rId30"/>
    <p:sldId id="275" r:id="rId31"/>
    <p:sldId id="286" r:id="rId32"/>
    <p:sldId id="277" r:id="rId33"/>
    <p:sldId id="278" r:id="rId34"/>
    <p:sldId id="280" r:id="rId35"/>
    <p:sldId id="309" r:id="rId36"/>
    <p:sldId id="347" r:id="rId37"/>
    <p:sldId id="295" r:id="rId38"/>
    <p:sldId id="296" r:id="rId39"/>
    <p:sldId id="354" r:id="rId40"/>
    <p:sldId id="344" r:id="rId41"/>
    <p:sldId id="297" r:id="rId42"/>
    <p:sldId id="303" r:id="rId43"/>
    <p:sldId id="320" r:id="rId44"/>
    <p:sldId id="321" r:id="rId45"/>
    <p:sldId id="322" r:id="rId46"/>
    <p:sldId id="323" r:id="rId47"/>
    <p:sldId id="328" r:id="rId48"/>
    <p:sldId id="329" r:id="rId49"/>
    <p:sldId id="330" r:id="rId50"/>
    <p:sldId id="331" r:id="rId51"/>
    <p:sldId id="332" r:id="rId52"/>
    <p:sldId id="358" r:id="rId53"/>
    <p:sldId id="333" r:id="rId54"/>
    <p:sldId id="334" r:id="rId55"/>
    <p:sldId id="335" r:id="rId56"/>
    <p:sldId id="336" r:id="rId57"/>
    <p:sldId id="337" r:id="rId58"/>
    <p:sldId id="338" r:id="rId59"/>
    <p:sldId id="339" r:id="rId60"/>
    <p:sldId id="345" r:id="rId61"/>
    <p:sldId id="341" r:id="rId62"/>
    <p:sldId id="340" r:id="rId63"/>
    <p:sldId id="268" r:id="rId64"/>
    <p:sldId id="355" r:id="rId6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6" autoAdjust="0"/>
    <p:restoredTop sz="94660"/>
  </p:normalViewPr>
  <p:slideViewPr>
    <p:cSldViewPr>
      <p:cViewPr varScale="1">
        <p:scale>
          <a:sx n="76" d="100"/>
          <a:sy n="76" d="100"/>
        </p:scale>
        <p:origin x="1243"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0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sz="quarter"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ChangeArrowheads="1"/>
          </p:cNvSpPr>
          <p:nvPr>
            <p:ph type="ftr" sz="quarter" idx="2"/>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endParaRPr lang="en-US"/>
          </a:p>
        </p:txBody>
      </p:sp>
      <p:sp>
        <p:nvSpPr>
          <p:cNvPr id="10245" name="Rectangle 5"/>
          <p:cNvSpPr>
            <a:spLocks noGrp="1" noChangeArrowheads="1"/>
          </p:cNvSpPr>
          <p:nvPr>
            <p:ph type="sldNum" sz="quarter" idx="3"/>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114993A3-8A3B-499B-8585-8B4ECF15AE41}" type="slidenum">
              <a:rPr lang="en-US"/>
              <a:pPr>
                <a:defRPr/>
              </a:pPr>
              <a:t>‹#›</a:t>
            </a:fld>
            <a:endParaRPr lang="en-US"/>
          </a:p>
        </p:txBody>
      </p:sp>
    </p:spTree>
    <p:extLst>
      <p:ext uri="{BB962C8B-B14F-4D97-AF65-F5344CB8AC3E}">
        <p14:creationId xmlns:p14="http://schemas.microsoft.com/office/powerpoint/2010/main" val="3703301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16387" name="Rectangle 3"/>
          <p:cNvSpPr>
            <a:spLocks noGrp="1" noChangeArrowheads="1"/>
          </p:cNvSpPr>
          <p:nvPr>
            <p:ph type="dt" idx="1"/>
          </p:nvPr>
        </p:nvSpPr>
        <p:spPr bwMode="auto">
          <a:xfrm>
            <a:off x="3972560" y="1"/>
            <a:ext cx="3037840" cy="465221"/>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34720" y="4416392"/>
            <a:ext cx="5140960" cy="4182176"/>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endParaRPr lang="en-US"/>
          </a:p>
        </p:txBody>
      </p:sp>
      <p:sp>
        <p:nvSpPr>
          <p:cNvPr id="16391" name="Rectangle 7"/>
          <p:cNvSpPr>
            <a:spLocks noGrp="1" noChangeArrowheads="1"/>
          </p:cNvSpPr>
          <p:nvPr>
            <p:ph type="sldNum" sz="quarter" idx="5"/>
          </p:nvPr>
        </p:nvSpPr>
        <p:spPr bwMode="auto">
          <a:xfrm>
            <a:off x="3972560" y="8831179"/>
            <a:ext cx="3037840" cy="465221"/>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D0034ADF-819F-4B0E-B317-7B2D8EB0926F}" type="slidenum">
              <a:rPr lang="en-US"/>
              <a:pPr>
                <a:defRPr/>
              </a:pPr>
              <a:t>‹#›</a:t>
            </a:fld>
            <a:endParaRPr lang="en-US"/>
          </a:p>
        </p:txBody>
      </p:sp>
    </p:spTree>
    <p:extLst>
      <p:ext uri="{BB962C8B-B14F-4D97-AF65-F5344CB8AC3E}">
        <p14:creationId xmlns:p14="http://schemas.microsoft.com/office/powerpoint/2010/main" val="2059825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17426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78226285-539B-4940-8C62-9A79591BE719}" type="slidenum">
              <a:rPr lang="en-US" altLang="en-US" sz="1200"/>
              <a:pPr/>
              <a:t>34</a:t>
            </a:fld>
            <a:endParaRPr lang="en-US" altLang="en-US" sz="1200"/>
          </a:p>
        </p:txBody>
      </p:sp>
      <p:sp>
        <p:nvSpPr>
          <p:cNvPr id="37891" name="Rectangle 2"/>
          <p:cNvSpPr>
            <a:spLocks noGrp="1" noRot="1" noChangeAspect="1" noChangeArrowheads="1" noTextEdit="1"/>
          </p:cNvSpPr>
          <p:nvPr>
            <p:ph type="sldImg"/>
          </p:nvPr>
        </p:nvSpPr>
        <p:spPr>
          <a:xfrm>
            <a:off x="1143000" y="676275"/>
            <a:ext cx="4729163" cy="3546475"/>
          </a:xfrm>
          <a:ln/>
        </p:spPr>
      </p:sp>
      <p:sp>
        <p:nvSpPr>
          <p:cNvPr id="37892"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first technology I like to …</a:t>
            </a:r>
          </a:p>
          <a:p>
            <a:r>
              <a:rPr lang="en-US" altLang="en-US" sz="2000"/>
              <a:t>The above picture is, in my opinion, a good description of the task of knowledge discovery in that it illustrates a huge search space that contains very very few interesting things, and if applied in practice, KDD is frequently like finding a needle in a hay stack, except that you are not sure what you are looking for... </a:t>
            </a:r>
          </a:p>
        </p:txBody>
      </p:sp>
    </p:spTree>
    <p:extLst>
      <p:ext uri="{BB962C8B-B14F-4D97-AF65-F5344CB8AC3E}">
        <p14:creationId xmlns:p14="http://schemas.microsoft.com/office/powerpoint/2010/main" val="230245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78226285-539B-4940-8C62-9A79591BE719}" type="slidenum">
              <a:rPr lang="en-US" altLang="en-US" sz="1200"/>
              <a:pPr/>
              <a:t>35</a:t>
            </a:fld>
            <a:endParaRPr lang="en-US" altLang="en-US" sz="1200"/>
          </a:p>
        </p:txBody>
      </p:sp>
      <p:sp>
        <p:nvSpPr>
          <p:cNvPr id="37891" name="Rectangle 2"/>
          <p:cNvSpPr>
            <a:spLocks noGrp="1" noRot="1" noChangeAspect="1" noChangeArrowheads="1" noTextEdit="1"/>
          </p:cNvSpPr>
          <p:nvPr>
            <p:ph type="sldImg"/>
          </p:nvPr>
        </p:nvSpPr>
        <p:spPr>
          <a:xfrm>
            <a:off x="1143000" y="676275"/>
            <a:ext cx="4729163" cy="3546475"/>
          </a:xfrm>
          <a:ln/>
        </p:spPr>
      </p:sp>
      <p:sp>
        <p:nvSpPr>
          <p:cNvPr id="37892"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first technology I like to …</a:t>
            </a:r>
          </a:p>
          <a:p>
            <a:r>
              <a:rPr lang="en-US" altLang="en-US" sz="2000"/>
              <a:t>The above picture is, in my opinion, a good description of the task of knowledge discovery in that it illustrates a huge search space that contains very very few interesting things, and if applied in practice, KDD is frequently like finding a needle in a hay stack, except that you are not sure what you are looking for... </a:t>
            </a:r>
          </a:p>
        </p:txBody>
      </p:sp>
    </p:spTree>
    <p:extLst>
      <p:ext uri="{BB962C8B-B14F-4D97-AF65-F5344CB8AC3E}">
        <p14:creationId xmlns:p14="http://schemas.microsoft.com/office/powerpoint/2010/main" val="132172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7323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6858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6379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0940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1728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3424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09190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3842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10048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23363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2485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53332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8537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74094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35190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18828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41120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676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81100" y="696913"/>
            <a:ext cx="4649788" cy="3486150"/>
          </a:xfrm>
          <a:ln/>
        </p:spPr>
      </p:sp>
      <p:sp>
        <p:nvSpPr>
          <p:cNvPr id="17411" name="Rectangle 3"/>
          <p:cNvSpPr>
            <a:spLocks noGrp="1" noChangeArrowheads="1"/>
          </p:cNvSpPr>
          <p:nvPr>
            <p:ph type="body" idx="1"/>
          </p:nvPr>
        </p:nvSpPr>
        <p:spPr>
          <a:xfrm>
            <a:off x="934720" y="4416392"/>
            <a:ext cx="5140960" cy="418378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machine learning?	</a:t>
            </a:r>
          </a:p>
        </p:txBody>
      </p:sp>
    </p:spTree>
    <p:extLst>
      <p:ext uri="{BB962C8B-B14F-4D97-AF65-F5344CB8AC3E}">
        <p14:creationId xmlns:p14="http://schemas.microsoft.com/office/powerpoint/2010/main" val="350886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09536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0644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24416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991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1065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0875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98314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034ADF-819F-4B0E-B317-7B2D8EB0926F}" type="slidenum">
              <a:rPr lang="en-US" smtClean="0"/>
              <a:pPr>
                <a:defRPr/>
              </a:pPr>
              <a:t>17</a:t>
            </a:fld>
            <a:endParaRPr lang="en-US"/>
          </a:p>
        </p:txBody>
      </p:sp>
    </p:spTree>
    <p:extLst>
      <p:ext uri="{BB962C8B-B14F-4D97-AF65-F5344CB8AC3E}">
        <p14:creationId xmlns:p14="http://schemas.microsoft.com/office/powerpoint/2010/main" val="1838159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466" indent="-290179">
              <a:defRPr sz="2400">
                <a:solidFill>
                  <a:schemeClr val="tx1"/>
                </a:solidFill>
                <a:latin typeface="Times New Roman" pitchFamily="18" charset="0"/>
              </a:defRPr>
            </a:lvl2pPr>
            <a:lvl3pPr marL="1160717" indent="-232143">
              <a:defRPr sz="2400">
                <a:solidFill>
                  <a:schemeClr val="tx1"/>
                </a:solidFill>
                <a:latin typeface="Times New Roman" pitchFamily="18" charset="0"/>
              </a:defRPr>
            </a:lvl3pPr>
            <a:lvl4pPr marL="1625003" indent="-232143">
              <a:defRPr sz="2400">
                <a:solidFill>
                  <a:schemeClr val="tx1"/>
                </a:solidFill>
                <a:latin typeface="Times New Roman" pitchFamily="18" charset="0"/>
              </a:defRPr>
            </a:lvl4pPr>
            <a:lvl5pPr marL="2089290" indent="-232143">
              <a:defRPr sz="2400">
                <a:solidFill>
                  <a:schemeClr val="tx1"/>
                </a:solidFill>
                <a:latin typeface="Times New Roman" pitchFamily="18" charset="0"/>
              </a:defRPr>
            </a:lvl5pPr>
            <a:lvl6pPr marL="2553576" indent="-232143" eaLnBrk="0" fontAlgn="base" hangingPunct="0">
              <a:spcBef>
                <a:spcPct val="0"/>
              </a:spcBef>
              <a:spcAft>
                <a:spcPct val="0"/>
              </a:spcAft>
              <a:defRPr sz="2400">
                <a:solidFill>
                  <a:schemeClr val="tx1"/>
                </a:solidFill>
                <a:latin typeface="Times New Roman" pitchFamily="18" charset="0"/>
              </a:defRPr>
            </a:lvl6pPr>
            <a:lvl7pPr marL="3017863" indent="-232143" eaLnBrk="0" fontAlgn="base" hangingPunct="0">
              <a:spcBef>
                <a:spcPct val="0"/>
              </a:spcBef>
              <a:spcAft>
                <a:spcPct val="0"/>
              </a:spcAft>
              <a:defRPr sz="2400">
                <a:solidFill>
                  <a:schemeClr val="tx1"/>
                </a:solidFill>
                <a:latin typeface="Times New Roman" pitchFamily="18" charset="0"/>
              </a:defRPr>
            </a:lvl7pPr>
            <a:lvl8pPr marL="3482150" indent="-232143" eaLnBrk="0" fontAlgn="base" hangingPunct="0">
              <a:spcBef>
                <a:spcPct val="0"/>
              </a:spcBef>
              <a:spcAft>
                <a:spcPct val="0"/>
              </a:spcAft>
              <a:defRPr sz="2400">
                <a:solidFill>
                  <a:schemeClr val="tx1"/>
                </a:solidFill>
                <a:latin typeface="Times New Roman" pitchFamily="18" charset="0"/>
              </a:defRPr>
            </a:lvl8pPr>
            <a:lvl9pPr marL="3946436" indent="-232143" eaLnBrk="0" fontAlgn="base" hangingPunct="0">
              <a:spcBef>
                <a:spcPct val="0"/>
              </a:spcBef>
              <a:spcAft>
                <a:spcPct val="0"/>
              </a:spcAft>
              <a:defRPr sz="2400">
                <a:solidFill>
                  <a:schemeClr val="tx1"/>
                </a:solidFill>
                <a:latin typeface="Times New Roman" pitchFamily="18" charset="0"/>
              </a:defRPr>
            </a:lvl9pPr>
          </a:lstStyle>
          <a:p>
            <a:fld id="{A8242A38-9414-42BA-8433-4B00F9BAE9DF}" type="slidenum">
              <a:rPr lang="en-US" altLang="en-US" sz="1200"/>
              <a:pPr/>
              <a:t>31</a:t>
            </a:fld>
            <a:endParaRPr lang="en-US" altLang="en-US" sz="1200"/>
          </a:p>
        </p:txBody>
      </p:sp>
      <p:sp>
        <p:nvSpPr>
          <p:cNvPr id="36867" name="Rectangle 2"/>
          <p:cNvSpPr>
            <a:spLocks noGrp="1" noRot="1" noChangeAspect="1" noChangeArrowheads="1" noTextEdit="1"/>
          </p:cNvSpPr>
          <p:nvPr>
            <p:ph type="sldImg"/>
          </p:nvPr>
        </p:nvSpPr>
        <p:spPr>
          <a:xfrm>
            <a:off x="1143000" y="676275"/>
            <a:ext cx="4729163" cy="3546475"/>
          </a:xfrm>
          <a:ln/>
        </p:spPr>
      </p:sp>
      <p:sp>
        <p:nvSpPr>
          <p:cNvPr id="36868" name="Rectangle 3"/>
          <p:cNvSpPr>
            <a:spLocks noGrp="1" noChangeArrowheads="1"/>
          </p:cNvSpPr>
          <p:nvPr>
            <p:ph type="body" idx="1"/>
          </p:nvPr>
        </p:nvSpPr>
        <p:spPr>
          <a:xfrm>
            <a:off x="924984" y="4448476"/>
            <a:ext cx="5160433" cy="4145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extLst>
      <p:ext uri="{BB962C8B-B14F-4D97-AF65-F5344CB8AC3E}">
        <p14:creationId xmlns:p14="http://schemas.microsoft.com/office/powerpoint/2010/main" val="371356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05F7AC-DF37-4C74-BD46-D2324F413789}" type="slidenum">
              <a:rPr lang="en-US"/>
              <a:pPr>
                <a:defRPr/>
              </a:pPr>
              <a:t>‹#›</a:t>
            </a:fld>
            <a:endParaRPr lang="en-US"/>
          </a:p>
        </p:txBody>
      </p:sp>
    </p:spTree>
    <p:extLst>
      <p:ext uri="{BB962C8B-B14F-4D97-AF65-F5344CB8AC3E}">
        <p14:creationId xmlns:p14="http://schemas.microsoft.com/office/powerpoint/2010/main" val="126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8C722B-1640-406C-A363-1E2E8A008D33}" type="slidenum">
              <a:rPr lang="en-US"/>
              <a:pPr>
                <a:defRPr/>
              </a:pPr>
              <a:t>‹#›</a:t>
            </a:fld>
            <a:endParaRPr lang="en-US"/>
          </a:p>
        </p:txBody>
      </p:sp>
    </p:spTree>
    <p:extLst>
      <p:ext uri="{BB962C8B-B14F-4D97-AF65-F5344CB8AC3E}">
        <p14:creationId xmlns:p14="http://schemas.microsoft.com/office/powerpoint/2010/main" val="398576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4D042-E71F-41E0-8BF7-431D1DFE0013}" type="slidenum">
              <a:rPr lang="en-US"/>
              <a:pPr>
                <a:defRPr/>
              </a:pPr>
              <a:t>‹#›</a:t>
            </a:fld>
            <a:endParaRPr lang="en-US"/>
          </a:p>
        </p:txBody>
      </p:sp>
    </p:spTree>
    <p:extLst>
      <p:ext uri="{BB962C8B-B14F-4D97-AF65-F5344CB8AC3E}">
        <p14:creationId xmlns:p14="http://schemas.microsoft.com/office/powerpoint/2010/main" val="400707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8400"/>
            <a:ext cx="1905000" cy="457200"/>
          </a:xfr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F9EE33-60E2-441D-B085-80DFDAB84279}" type="slidenum">
              <a:rPr lang="en-US"/>
              <a:pPr>
                <a:defRPr/>
              </a:pPr>
              <a:t>‹#›</a:t>
            </a:fld>
            <a:endParaRPr lang="en-US"/>
          </a:p>
        </p:txBody>
      </p:sp>
    </p:spTree>
    <p:extLst>
      <p:ext uri="{BB962C8B-B14F-4D97-AF65-F5344CB8AC3E}">
        <p14:creationId xmlns:p14="http://schemas.microsoft.com/office/powerpoint/2010/main" val="109461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A03D9-24C6-4DDE-BED9-83218ABF92C2}" type="slidenum">
              <a:rPr lang="en-US"/>
              <a:pPr>
                <a:defRPr/>
              </a:pPr>
              <a:t>‹#›</a:t>
            </a:fld>
            <a:endParaRPr lang="en-US"/>
          </a:p>
        </p:txBody>
      </p:sp>
    </p:spTree>
    <p:extLst>
      <p:ext uri="{BB962C8B-B14F-4D97-AF65-F5344CB8AC3E}">
        <p14:creationId xmlns:p14="http://schemas.microsoft.com/office/powerpoint/2010/main" val="145003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45722A-9B4A-48E5-8BEF-3EAB90A7DF17}" type="slidenum">
              <a:rPr lang="en-US"/>
              <a:pPr>
                <a:defRPr/>
              </a:pPr>
              <a:t>‹#›</a:t>
            </a:fld>
            <a:endParaRPr lang="en-US"/>
          </a:p>
        </p:txBody>
      </p:sp>
    </p:spTree>
    <p:extLst>
      <p:ext uri="{BB962C8B-B14F-4D97-AF65-F5344CB8AC3E}">
        <p14:creationId xmlns:p14="http://schemas.microsoft.com/office/powerpoint/2010/main" val="297757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41045F-13D1-442D-B2A2-1C4F91AC7425}" type="slidenum">
              <a:rPr lang="en-US"/>
              <a:pPr>
                <a:defRPr/>
              </a:pPr>
              <a:t>‹#›</a:t>
            </a:fld>
            <a:endParaRPr lang="en-US"/>
          </a:p>
        </p:txBody>
      </p:sp>
    </p:spTree>
    <p:extLst>
      <p:ext uri="{BB962C8B-B14F-4D97-AF65-F5344CB8AC3E}">
        <p14:creationId xmlns:p14="http://schemas.microsoft.com/office/powerpoint/2010/main" val="137050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588DEE-B0D4-4409-93C8-28E7C59D7D1D}" type="slidenum">
              <a:rPr lang="en-US"/>
              <a:pPr>
                <a:defRPr/>
              </a:pPr>
              <a:t>‹#›</a:t>
            </a:fld>
            <a:endParaRPr lang="en-US"/>
          </a:p>
        </p:txBody>
      </p:sp>
    </p:spTree>
    <p:extLst>
      <p:ext uri="{BB962C8B-B14F-4D97-AF65-F5344CB8AC3E}">
        <p14:creationId xmlns:p14="http://schemas.microsoft.com/office/powerpoint/2010/main" val="160083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D57549-0D36-486A-A891-57EFF583F2BB}" type="slidenum">
              <a:rPr lang="en-US"/>
              <a:pPr>
                <a:defRPr/>
              </a:pPr>
              <a:t>‹#›</a:t>
            </a:fld>
            <a:endParaRPr lang="en-US"/>
          </a:p>
        </p:txBody>
      </p:sp>
    </p:spTree>
    <p:extLst>
      <p:ext uri="{BB962C8B-B14F-4D97-AF65-F5344CB8AC3E}">
        <p14:creationId xmlns:p14="http://schemas.microsoft.com/office/powerpoint/2010/main" val="98969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C2FE7E-3FFB-440B-97BC-1D872B0B8D2C}" type="slidenum">
              <a:rPr lang="en-US"/>
              <a:pPr>
                <a:defRPr/>
              </a:pPr>
              <a:t>‹#›</a:t>
            </a:fld>
            <a:endParaRPr lang="en-US"/>
          </a:p>
        </p:txBody>
      </p:sp>
    </p:spTree>
    <p:extLst>
      <p:ext uri="{BB962C8B-B14F-4D97-AF65-F5344CB8AC3E}">
        <p14:creationId xmlns:p14="http://schemas.microsoft.com/office/powerpoint/2010/main" val="384400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DB305-0AEE-40A9-A95D-0C319F28FBBD}" type="slidenum">
              <a:rPr lang="en-US"/>
              <a:pPr>
                <a:defRPr/>
              </a:pPr>
              <a:t>‹#›</a:t>
            </a:fld>
            <a:endParaRPr lang="en-US"/>
          </a:p>
        </p:txBody>
      </p:sp>
    </p:spTree>
    <p:extLst>
      <p:ext uri="{BB962C8B-B14F-4D97-AF65-F5344CB8AC3E}">
        <p14:creationId xmlns:p14="http://schemas.microsoft.com/office/powerpoint/2010/main" val="200105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9E7267A-D8A8-42A4-8297-67264E3689AC}" type="slidenum">
              <a:rPr lang="en-US"/>
              <a:pPr>
                <a:defRPr/>
              </a:pPr>
              <a:t>‹#›</a:t>
            </a:fld>
            <a:endParaRPr lang="en-US"/>
          </a:p>
        </p:txBody>
      </p:sp>
      <p:sp>
        <p:nvSpPr>
          <p:cNvPr id="1031" name="Text Box 7"/>
          <p:cNvSpPr txBox="1">
            <a:spLocks noChangeArrowheads="1"/>
          </p:cNvSpPr>
          <p:nvPr/>
        </p:nvSpPr>
        <p:spPr bwMode="auto">
          <a:xfrm>
            <a:off x="0" y="6704390"/>
            <a:ext cx="2496196" cy="230832"/>
          </a:xfrm>
          <a:prstGeom prst="rect">
            <a:avLst/>
          </a:prstGeom>
          <a:noFill/>
          <a:ln w="9525">
            <a:noFill/>
            <a:miter lim="800000"/>
            <a:headEnd/>
            <a:tailEnd/>
          </a:ln>
          <a:effectLst/>
        </p:spPr>
        <p:txBody>
          <a:bodyPr wrap="none">
            <a:spAutoFit/>
          </a:bodyPr>
          <a:lstStyle/>
          <a:p>
            <a:pPr>
              <a:defRPr/>
            </a:pPr>
            <a:r>
              <a:rPr lang="en-US" sz="900" dirty="0"/>
              <a:t>Christoph F. </a:t>
            </a:r>
            <a:r>
              <a:rPr lang="en-US" sz="900" dirty="0" err="1"/>
              <a:t>Eick</a:t>
            </a:r>
            <a:r>
              <a:rPr lang="en-US" sz="900" dirty="0"/>
              <a:t>: COSC 4368 and ‘What is AI?”</a:t>
            </a:r>
          </a:p>
        </p:txBody>
      </p:sp>
      <p:pic>
        <p:nvPicPr>
          <p:cNvPr id="3080" name="Picture 9" descr="an01124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an01124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2.cs.uh.edu/~ceick/4368.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jpg"/><Relationship Id="rId3" Type="http://schemas.openxmlformats.org/officeDocument/2006/relationships/image" Target="../media/image12.png"/><Relationship Id="rId7" Type="http://schemas.openxmlformats.org/officeDocument/2006/relationships/hyperlink" Target="https://www.aspi.org.au/report/critical-technology-tracker" TargetMode="External"/><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msn.com/en-us/money/other/china-has-a-stunning-lead-over-the-us-in-the-research-of-37-out-of-44-critical-and-emerging-technologies-new-study-finds/ar-AA18a7RO?ocid=entnewsntp&amp;pc=U531&amp;cvid=b23638edc1554918b0ec2d9859bce784&amp;ei=34" TargetMode="External"/><Relationship Id="rId11" Type="http://schemas.openxmlformats.org/officeDocument/2006/relationships/hyperlink" Target="https://www.bing.com/images/search?q=indian%20flag&amp;id=3498CB6E1C133243A44B50CE842802A02A90BA27&amp;FORM=IQFRBA" TargetMode="External"/><Relationship Id="rId5" Type="http://schemas.openxmlformats.org/officeDocument/2006/relationships/hyperlink" Target="https://www.nytimes.com/2017/07/20/business/china-artificial-intelligence.html" TargetMode="External"/><Relationship Id="rId10" Type="http://schemas.openxmlformats.org/officeDocument/2006/relationships/hyperlink" Target="https://yourstory.com/2018/02/budget-2018-artificial-intelligence-fuel-indian-economy/" TargetMode="External"/><Relationship Id="rId4" Type="http://schemas.openxmlformats.org/officeDocument/2006/relationships/image" Target="../media/image13.png"/><Relationship Id="rId9" Type="http://schemas.openxmlformats.org/officeDocument/2006/relationships/hyperlink" Target="https://www.theverge.com/2017/9/4/16251226/russia-ai-putin-rule-the-world" TargetMode="External"/><Relationship Id="rId14" Type="http://schemas.openxmlformats.org/officeDocument/2006/relationships/hyperlink" Target="https://www.cnas.org/publications/reports/understanding-chinas-ai-strateg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cmag.com/news/mit-to-spend-1-billion-on-program-to-study-ai-eth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jcai19.org/competitions.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en.wikipedia.org/wiki/Generative_adversarial_networ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edium.com/inkwater-atlas/openai-launches-chatgpt-professional-premium-ai-chatbot-that-can-write-essays-emails-poems-cc592b689b64" TargetMode="External"/><Relationship Id="rId2" Type="http://schemas.openxmlformats.org/officeDocument/2006/relationships/hyperlink" Target="https://www.wsj.com/articles/robot-hotel-loses-love-for-robots-11547484628?mod=itp_wsj&amp;ru=yahoo" TargetMode="External"/><Relationship Id="rId1" Type="http://schemas.openxmlformats.org/officeDocument/2006/relationships/slideLayout" Target="../slideLayouts/slideLayout2.xml"/><Relationship Id="rId4" Type="http://schemas.openxmlformats.org/officeDocument/2006/relationships/hyperlink" Target="https://www.cnn.com/2022/09/29/tech/meta-ai-text-to-video-research/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aimacode" TargetMode="External"/><Relationship Id="rId2" Type="http://schemas.openxmlformats.org/officeDocument/2006/relationships/hyperlink" Target="http://www2.cs.uh.edu/~ceick/4368.html" TargetMode="External"/><Relationship Id="rId1" Type="http://schemas.openxmlformats.org/officeDocument/2006/relationships/slideLayout" Target="../slideLayouts/slideLayout2.xml"/><Relationship Id="rId6" Type="http://schemas.openxmlformats.org/officeDocument/2006/relationships/hyperlink" Target="https://aaai.org/Conferences/AAAI-22/" TargetMode="External"/><Relationship Id="rId5" Type="http://schemas.openxmlformats.org/officeDocument/2006/relationships/hyperlink" Target="https://ijcai-23.org/" TargetMode="External"/><Relationship Id="rId4" Type="http://schemas.openxmlformats.org/officeDocument/2006/relationships/hyperlink" Target="https://ijcai-21.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ijcai-21.or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2.cs.uh.edu/~ceick/4368.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njonmotel.com/wp-content/uploads/2016/10/free-fire-evacuation-plan-template-free-business-template-free-fire-evacuation-plan-template.gi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2.cs.uh.edu/~ceick/6367/6367.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8.wmf"/><Relationship Id="rId2"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arstechnica.com/science/2012/03/robots-swarm-the-stage-at-te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ceick@uh.edu" TargetMode="External"/><Relationship Id="rId5" Type="http://schemas.openxmlformats.org/officeDocument/2006/relationships/hyperlink" Target="http://www2.cs.uh.edu/~ceick/" TargetMode="External"/><Relationship Id="rId4"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hyperlink" Target="http://aima.cs.berkeley.ed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1.jp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tags" Target="../tags/tag9.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Eugene_Goostman" TargetMode="External"/><Relationship Id="rId2" Type="http://schemas.openxmlformats.org/officeDocument/2006/relationships/hyperlink" Target="https://en.wikipedia.org/wiki/Turing_tes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hyperlink" Target="https://venturebeat.com/2018/10/22/googles-fluid-annotation-uses-ai-to-speed-up-image-dataset-annotat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hyperlink" Target="https://www.bosch.com/stories/experience-automated-driving/" TargetMode="External"/><Relationship Id="rId5" Type="http://schemas.openxmlformats.org/officeDocument/2006/relationships/image" Target="../media/image4.jpg"/><Relationship Id="rId10" Type="http://schemas.openxmlformats.org/officeDocument/2006/relationships/hyperlink" Target="https://techcrunch.com/2017/05/24/alphago-beats-planets-best-human-go-player-ke-jie/" TargetMode="External"/><Relationship Id="rId4" Type="http://schemas.openxmlformats.org/officeDocument/2006/relationships/image" Target="../media/image3.jpg"/><Relationship Id="rId9" Type="http://schemas.openxmlformats.org/officeDocument/2006/relationships/hyperlink" Target="https://en.wikipedia.org/wiki/Watson_(compu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1</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News Jan. 18, 2023</a:t>
            </a:r>
          </a:p>
        </p:txBody>
      </p:sp>
      <p:sp>
        <p:nvSpPr>
          <p:cNvPr id="4100" name="Rectangle 3"/>
          <p:cNvSpPr>
            <a:spLocks noGrp="1" noChangeArrowheads="1"/>
          </p:cNvSpPr>
          <p:nvPr>
            <p:ph type="body" idx="1"/>
          </p:nvPr>
        </p:nvSpPr>
        <p:spPr>
          <a:xfrm>
            <a:off x="0" y="838200"/>
            <a:ext cx="9067800" cy="4114800"/>
          </a:xfrm>
        </p:spPr>
        <p:txBody>
          <a:bodyPr/>
          <a:lstStyle/>
          <a:p>
            <a:pPr marL="514350" indent="-514350">
              <a:buFont typeface="+mj-lt"/>
              <a:buAutoNum type="arabicPeriod"/>
            </a:pPr>
            <a:endParaRPr lang="en-US" altLang="en-US" sz="2100" dirty="0"/>
          </a:p>
          <a:p>
            <a:pPr marL="514350" indent="-514350">
              <a:buFont typeface="+mj-lt"/>
              <a:buAutoNum type="arabicPeriod"/>
            </a:pPr>
            <a:r>
              <a:rPr lang="en-US" altLang="en-US" sz="2100" dirty="0"/>
              <a:t>MS Team </a:t>
            </a:r>
            <a:r>
              <a:rPr lang="en-US" altLang="en-US" sz="2100" dirty="0">
                <a:solidFill>
                  <a:srgbClr val="7030A0"/>
                </a:solidFill>
              </a:rPr>
              <a:t>COSC4368</a:t>
            </a:r>
            <a:r>
              <a:rPr lang="en-US" altLang="en-US" sz="2100" dirty="0"/>
              <a:t> will be used for lectures, discussions,…</a:t>
            </a:r>
          </a:p>
          <a:p>
            <a:pPr marL="514350" indent="-514350">
              <a:buFont typeface="+mj-lt"/>
              <a:buAutoNum type="arabicPeriod"/>
            </a:pPr>
            <a:r>
              <a:rPr lang="en-US" altLang="en-US" sz="2100" dirty="0"/>
              <a:t>The course website will play a key role in the teaching of the course: </a:t>
            </a:r>
            <a:r>
              <a:rPr lang="en-US" altLang="en-US" sz="2100" dirty="0">
                <a:hlinkClick r:id="rId2"/>
              </a:rPr>
              <a:t>http://www2.cs.uh.edu/~ceick/4368.html</a:t>
            </a:r>
            <a:r>
              <a:rPr lang="en-US" altLang="en-US" sz="2100" dirty="0"/>
              <a:t> </a:t>
            </a:r>
          </a:p>
          <a:p>
            <a:pPr marL="609600" indent="-609600">
              <a:buFontTx/>
              <a:buAutoNum type="arabicPeriod"/>
            </a:pPr>
            <a:r>
              <a:rPr lang="en-US" altLang="en-US" sz="2100" dirty="0"/>
              <a:t>Always use this website to get updated versions of lectures, assignments…</a:t>
            </a:r>
          </a:p>
          <a:p>
            <a:pPr marL="609600" indent="-609600">
              <a:buFontTx/>
              <a:buAutoNum type="arabicPeriod"/>
            </a:pPr>
            <a:r>
              <a:rPr lang="en-US" altLang="en-US" sz="2100" dirty="0"/>
              <a:t>There will be 2 exams, 3 Problem Sets, a 7-week group project in 2023 (more on that later... )</a:t>
            </a:r>
          </a:p>
          <a:p>
            <a:pPr marL="609600" indent="-609600">
              <a:buFontTx/>
              <a:buAutoNum type="arabicPeriod"/>
            </a:pPr>
            <a:r>
              <a:rPr lang="en-US" altLang="en-US" sz="2100" dirty="0"/>
              <a:t>There will be also group homework credit task in which a group a students solve a homework style problem and present the solutions during the lecture. Each group will have a different task. </a:t>
            </a:r>
          </a:p>
          <a:p>
            <a:pPr marL="609600" indent="-609600">
              <a:buFontTx/>
              <a:buAutoNum type="arabicPeriod"/>
            </a:pPr>
            <a:r>
              <a:rPr lang="en-US" altLang="en-US" sz="2100" dirty="0"/>
              <a:t>The first 1.5-2 lectures will give an </a:t>
            </a:r>
            <a:r>
              <a:rPr lang="en-US" altLang="en-US" sz="2100" i="1" dirty="0"/>
              <a:t>Introduction to AI </a:t>
            </a:r>
            <a:r>
              <a:rPr lang="en-US" altLang="en-US" sz="2100" dirty="0"/>
              <a:t>and will give </a:t>
            </a:r>
            <a:r>
              <a:rPr lang="en-US" altLang="en-US" sz="2100" i="1" dirty="0"/>
              <a:t>course information</a:t>
            </a:r>
            <a:r>
              <a:rPr lang="en-US" altLang="en-US" sz="2100" dirty="0"/>
              <a:t>, followed by 4-5 lectures, mostly centering on </a:t>
            </a:r>
            <a:r>
              <a:rPr lang="en-US" altLang="en-US" sz="2100" i="1" dirty="0"/>
              <a:t>Search</a:t>
            </a:r>
            <a:r>
              <a:rPr lang="en-US" altLang="en-US" sz="2100" dirty="0"/>
              <a:t>.</a:t>
            </a:r>
          </a:p>
          <a:p>
            <a:pPr marL="609600" indent="-609600"/>
            <a:endParaRPr lang="en-US" altLang="en-US" dirty="0"/>
          </a:p>
        </p:txBody>
      </p:sp>
    </p:spTree>
    <p:extLst>
      <p:ext uri="{BB962C8B-B14F-4D97-AF65-F5344CB8AC3E}">
        <p14:creationId xmlns:p14="http://schemas.microsoft.com/office/powerpoint/2010/main" val="67623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8737" y="228600"/>
            <a:ext cx="5393897" cy="553998"/>
          </a:xfrm>
          <a:prstGeom prst="rect">
            <a:avLst/>
          </a:prstGeom>
          <a:ln w="3175">
            <a:solidFill>
              <a:srgbClr val="000000"/>
            </a:solidFill>
          </a:ln>
        </p:spPr>
        <p:txBody>
          <a:bodyPr vert="horz" wrap="square" lIns="0" tIns="0" rIns="0" bIns="0" rtlCol="0">
            <a:spAutoFit/>
          </a:bodyPr>
          <a:lstStyle/>
          <a:p>
            <a:pPr algn="ctr">
              <a:lnSpc>
                <a:spcPct val="100000"/>
              </a:lnSpc>
            </a:pPr>
            <a:r>
              <a:rPr sz="3600" spc="-95" dirty="0">
                <a:solidFill>
                  <a:srgbClr val="0000A0"/>
                </a:solidFill>
                <a:latin typeface="Trebuchet MS"/>
                <a:cs typeface="Trebuchet MS"/>
              </a:rPr>
              <a:t>Governments</a:t>
            </a:r>
            <a:endParaRPr sz="3600" dirty="0">
              <a:latin typeface="Trebuchet MS"/>
              <a:cs typeface="Trebuchet MS"/>
            </a:endParaRPr>
          </a:p>
        </p:txBody>
      </p:sp>
      <p:sp>
        <p:nvSpPr>
          <p:cNvPr id="3" name="object 3"/>
          <p:cNvSpPr/>
          <p:nvPr/>
        </p:nvSpPr>
        <p:spPr>
          <a:xfrm>
            <a:off x="142029" y="2088414"/>
            <a:ext cx="709900" cy="376393"/>
          </a:xfrm>
          <a:custGeom>
            <a:avLst/>
            <a:gdLst/>
            <a:ahLst/>
            <a:cxnLst/>
            <a:rect l="l" t="t" r="r" b="b"/>
            <a:pathLst>
              <a:path w="1271905" h="674369">
                <a:moveTo>
                  <a:pt x="0" y="0"/>
                </a:moveTo>
                <a:lnTo>
                  <a:pt x="0" y="673921"/>
                </a:lnTo>
                <a:lnTo>
                  <a:pt x="1271549" y="673921"/>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40255" y="2086640"/>
            <a:ext cx="713250" cy="379691"/>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1116417" y="1933659"/>
            <a:ext cx="8140405" cy="461088"/>
          </a:xfrm>
          <a:prstGeom prst="rect">
            <a:avLst/>
          </a:prstGeom>
        </p:spPr>
        <p:txBody>
          <a:bodyPr vert="horz" wrap="square" lIns="0" tIns="0" rIns="0" bIns="0" rtlCol="0">
            <a:spAutoFit/>
          </a:bodyPr>
          <a:lstStyle/>
          <a:p>
            <a:pPr marL="7088" marR="2835">
              <a:lnSpc>
                <a:spcPct val="101600"/>
              </a:lnSpc>
              <a:tabLst>
                <a:tab pos="361127" algn="l"/>
                <a:tab pos="843102" algn="l"/>
                <a:tab pos="1175523" algn="l"/>
                <a:tab pos="1932862" algn="l"/>
                <a:tab pos="2182355" algn="l"/>
                <a:tab pos="2454529" algn="l"/>
                <a:tab pos="2635270" algn="l"/>
                <a:tab pos="3153393" algn="l"/>
                <a:tab pos="3669745" algn="l"/>
                <a:tab pos="3908960" algn="l"/>
              </a:tabLst>
            </a:pPr>
            <a:r>
              <a:rPr lang="en-US" sz="2000" spc="31" dirty="0">
                <a:latin typeface="Trebuchet MS"/>
                <a:cs typeface="Trebuchet MS"/>
              </a:rPr>
              <a:t>What does Biden Administration says about AI</a:t>
            </a:r>
            <a:r>
              <a:rPr lang="en-US" sz="2000" spc="-42" dirty="0">
                <a:latin typeface="Trebuchet MS"/>
                <a:cs typeface="Trebuchet MS"/>
              </a:rPr>
              <a:t> </a:t>
            </a:r>
            <a:endParaRPr lang="en-US" sz="1000" dirty="0">
              <a:latin typeface="Lucida Handwriting" panose="03010101010101010101" pitchFamily="66" charset="0"/>
              <a:cs typeface="Trebuchet MS"/>
            </a:endParaRPr>
          </a:p>
          <a:p>
            <a:pPr marL="7088" marR="2835">
              <a:lnSpc>
                <a:spcPct val="101600"/>
              </a:lnSpc>
              <a:tabLst>
                <a:tab pos="361127" algn="l"/>
                <a:tab pos="843102" algn="l"/>
                <a:tab pos="1175523" algn="l"/>
                <a:tab pos="1932862" algn="l"/>
                <a:tab pos="2182355" algn="l"/>
                <a:tab pos="2454529" algn="l"/>
                <a:tab pos="2635270" algn="l"/>
                <a:tab pos="3153393" algn="l"/>
                <a:tab pos="3669745" algn="l"/>
                <a:tab pos="3908960" algn="l"/>
              </a:tabLst>
            </a:pPr>
            <a:endParaRPr sz="1000" dirty="0">
              <a:latin typeface="Trebuchet MS"/>
              <a:cs typeface="Trebuchet MS"/>
            </a:endParaRPr>
          </a:p>
        </p:txBody>
      </p:sp>
      <p:sp>
        <p:nvSpPr>
          <p:cNvPr id="6" name="object 6"/>
          <p:cNvSpPr/>
          <p:nvPr/>
        </p:nvSpPr>
        <p:spPr>
          <a:xfrm>
            <a:off x="142029" y="3010608"/>
            <a:ext cx="709900" cy="475629"/>
          </a:xfrm>
          <a:custGeom>
            <a:avLst/>
            <a:gdLst/>
            <a:ahLst/>
            <a:cxnLst/>
            <a:rect l="l" t="t" r="r" b="b"/>
            <a:pathLst>
              <a:path w="1271905" h="852170">
                <a:moveTo>
                  <a:pt x="0" y="0"/>
                </a:moveTo>
                <a:lnTo>
                  <a:pt x="0" y="851938"/>
                </a:lnTo>
                <a:lnTo>
                  <a:pt x="1271549" y="851938"/>
                </a:lnTo>
                <a:lnTo>
                  <a:pt x="1271549"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140255" y="3008834"/>
            <a:ext cx="713250" cy="479049"/>
          </a:xfrm>
          <a:prstGeom prst="rect">
            <a:avLst/>
          </a:prstGeom>
          <a:blipFill>
            <a:blip r:embed="rId4" cstate="print"/>
            <a:stretch>
              <a:fillRect/>
            </a:stretch>
          </a:blipFill>
        </p:spPr>
        <p:txBody>
          <a:bodyPr wrap="square" lIns="0" tIns="0" rIns="0" bIns="0" rtlCol="0"/>
          <a:lstStyle/>
          <a:p>
            <a:endParaRPr sz="1339"/>
          </a:p>
        </p:txBody>
      </p:sp>
      <p:sp>
        <p:nvSpPr>
          <p:cNvPr id="8" name="object 8"/>
          <p:cNvSpPr txBox="1"/>
          <p:nvPr/>
        </p:nvSpPr>
        <p:spPr>
          <a:xfrm>
            <a:off x="917387" y="3037895"/>
            <a:ext cx="7856599" cy="745973"/>
          </a:xfrm>
          <a:prstGeom prst="rect">
            <a:avLst/>
          </a:prstGeom>
        </p:spPr>
        <p:txBody>
          <a:bodyPr vert="horz" wrap="square" lIns="0" tIns="0" rIns="0" bIns="0" rtlCol="0">
            <a:spAutoFit/>
          </a:bodyPr>
          <a:lstStyle/>
          <a:p>
            <a:pPr marL="7088" marR="2835">
              <a:lnSpc>
                <a:spcPct val="101600"/>
              </a:lnSpc>
            </a:pPr>
            <a:r>
              <a:rPr sz="2000" spc="-64" dirty="0">
                <a:latin typeface="Trebuchet MS"/>
                <a:cs typeface="Trebuchet MS"/>
              </a:rPr>
              <a:t>Released</a:t>
            </a:r>
            <a:r>
              <a:rPr sz="2000" spc="-22" dirty="0">
                <a:latin typeface="Trebuchet MS"/>
                <a:cs typeface="Trebuchet MS"/>
              </a:rPr>
              <a:t> </a:t>
            </a:r>
            <a:r>
              <a:rPr sz="2000" spc="-59" dirty="0">
                <a:latin typeface="Trebuchet MS"/>
                <a:cs typeface="Trebuchet MS"/>
              </a:rPr>
              <a:t>domestic</a:t>
            </a:r>
            <a:r>
              <a:rPr sz="2000" spc="-22" dirty="0">
                <a:latin typeface="Trebuchet MS"/>
                <a:cs typeface="Trebuchet MS"/>
              </a:rPr>
              <a:t> </a:t>
            </a:r>
            <a:r>
              <a:rPr sz="2000" spc="-56" dirty="0">
                <a:latin typeface="Trebuchet MS"/>
                <a:cs typeface="Trebuchet MS"/>
              </a:rPr>
              <a:t>strategic</a:t>
            </a:r>
            <a:r>
              <a:rPr sz="2000" spc="-20" dirty="0">
                <a:latin typeface="Trebuchet MS"/>
                <a:cs typeface="Trebuchet MS"/>
              </a:rPr>
              <a:t> </a:t>
            </a:r>
            <a:r>
              <a:rPr sz="2000" spc="-56" dirty="0">
                <a:latin typeface="Trebuchet MS"/>
                <a:cs typeface="Trebuchet MS"/>
              </a:rPr>
              <a:t>plan</a:t>
            </a:r>
            <a:r>
              <a:rPr sz="2000" spc="-20" dirty="0">
                <a:latin typeface="Trebuchet MS"/>
                <a:cs typeface="Trebuchet MS"/>
              </a:rPr>
              <a:t> </a:t>
            </a:r>
            <a:r>
              <a:rPr sz="2000" spc="-47" dirty="0">
                <a:latin typeface="Trebuchet MS"/>
                <a:cs typeface="Trebuchet MS"/>
              </a:rPr>
              <a:t>to</a:t>
            </a:r>
            <a:r>
              <a:rPr sz="2000" spc="-20" dirty="0">
                <a:latin typeface="Trebuchet MS"/>
                <a:cs typeface="Trebuchet MS"/>
              </a:rPr>
              <a:t> </a:t>
            </a:r>
            <a:r>
              <a:rPr sz="2000" spc="-8" dirty="0">
                <a:latin typeface="Trebuchet MS"/>
                <a:cs typeface="Trebuchet MS"/>
              </a:rPr>
              <a:t>b</a:t>
            </a:r>
            <a:r>
              <a:rPr sz="2000" spc="-70" dirty="0">
                <a:latin typeface="Trebuchet MS"/>
                <a:cs typeface="Trebuchet MS"/>
              </a:rPr>
              <a:t>ecom</a:t>
            </a:r>
            <a:r>
              <a:rPr sz="2000" spc="-140" dirty="0">
                <a:latin typeface="Trebuchet MS"/>
                <a:cs typeface="Trebuchet MS"/>
              </a:rPr>
              <a:t>e</a:t>
            </a:r>
            <a:r>
              <a:rPr sz="2000" spc="-20" dirty="0">
                <a:latin typeface="Trebuchet MS"/>
                <a:cs typeface="Trebuchet MS"/>
              </a:rPr>
              <a:t> </a:t>
            </a:r>
            <a:r>
              <a:rPr sz="2000" spc="-117" dirty="0">
                <a:latin typeface="Trebuchet MS"/>
                <a:cs typeface="Trebuchet MS"/>
              </a:rPr>
              <a:t>w</a:t>
            </a:r>
            <a:r>
              <a:rPr sz="2000" spc="-89" dirty="0">
                <a:latin typeface="Trebuchet MS"/>
                <a:cs typeface="Trebuchet MS"/>
              </a:rPr>
              <a:t>o</a:t>
            </a:r>
            <a:r>
              <a:rPr sz="2000" spc="-64" dirty="0">
                <a:latin typeface="Trebuchet MS"/>
                <a:cs typeface="Trebuchet MS"/>
              </a:rPr>
              <a:t>rld</a:t>
            </a:r>
            <a:r>
              <a:rPr sz="2000" spc="-17" dirty="0">
                <a:latin typeface="Trebuchet MS"/>
                <a:cs typeface="Trebuchet MS"/>
              </a:rPr>
              <a:t> </a:t>
            </a:r>
            <a:r>
              <a:rPr sz="2000" spc="-78" dirty="0">
                <a:latin typeface="Trebuchet MS"/>
                <a:cs typeface="Trebuchet MS"/>
              </a:rPr>
              <a:t>lea</a:t>
            </a:r>
            <a:r>
              <a:rPr sz="2000" spc="-98" dirty="0">
                <a:latin typeface="Trebuchet MS"/>
                <a:cs typeface="Trebuchet MS"/>
              </a:rPr>
              <a:t>d</a:t>
            </a:r>
            <a:r>
              <a:rPr sz="2000" spc="-140" dirty="0">
                <a:latin typeface="Trebuchet MS"/>
                <a:cs typeface="Trebuchet MS"/>
              </a:rPr>
              <a:t>e</a:t>
            </a:r>
            <a:r>
              <a:rPr sz="2000" spc="-61" dirty="0">
                <a:latin typeface="Trebuchet MS"/>
                <a:cs typeface="Trebuchet MS"/>
              </a:rPr>
              <a:t>r</a:t>
            </a:r>
            <a:r>
              <a:rPr sz="2000" spc="-20" dirty="0">
                <a:latin typeface="Trebuchet MS"/>
                <a:cs typeface="Trebuchet MS"/>
              </a:rPr>
              <a:t> </a:t>
            </a:r>
            <a:r>
              <a:rPr sz="2000" spc="-47" dirty="0">
                <a:latin typeface="Trebuchet MS"/>
                <a:cs typeface="Trebuchet MS"/>
              </a:rPr>
              <a:t>in</a:t>
            </a:r>
            <a:r>
              <a:rPr sz="2000" spc="-20" dirty="0">
                <a:latin typeface="Trebuchet MS"/>
                <a:cs typeface="Trebuchet MS"/>
              </a:rPr>
              <a:t> </a:t>
            </a:r>
            <a:r>
              <a:rPr sz="2000" spc="59" dirty="0">
                <a:latin typeface="Trebuchet MS"/>
                <a:cs typeface="Trebuchet MS"/>
              </a:rPr>
              <a:t>AI</a:t>
            </a:r>
            <a:r>
              <a:rPr sz="2000" spc="42" dirty="0">
                <a:latin typeface="Trebuchet MS"/>
                <a:cs typeface="Trebuchet MS"/>
              </a:rPr>
              <a:t> </a:t>
            </a:r>
            <a:r>
              <a:rPr sz="2000" spc="-87" dirty="0">
                <a:latin typeface="Trebuchet MS"/>
                <a:cs typeface="Trebuchet MS"/>
              </a:rPr>
              <a:t>b</a:t>
            </a:r>
            <a:r>
              <a:rPr sz="2000" spc="-42" dirty="0">
                <a:latin typeface="Trebuchet MS"/>
                <a:cs typeface="Trebuchet MS"/>
              </a:rPr>
              <a:t>y</a:t>
            </a:r>
            <a:r>
              <a:rPr sz="2000" spc="53" dirty="0">
                <a:latin typeface="Trebuchet MS"/>
                <a:cs typeface="Trebuchet MS"/>
              </a:rPr>
              <a:t> </a:t>
            </a:r>
            <a:r>
              <a:rPr sz="2000" spc="-31" dirty="0">
                <a:latin typeface="Trebuchet MS"/>
                <a:cs typeface="Trebuchet MS"/>
              </a:rPr>
              <a:t>2030</a:t>
            </a:r>
            <a:r>
              <a:rPr sz="2000" spc="50" dirty="0">
                <a:latin typeface="Trebuchet MS"/>
                <a:cs typeface="Trebuchet MS"/>
              </a:rPr>
              <a:t> </a:t>
            </a:r>
            <a:r>
              <a:rPr sz="2000" spc="-53" dirty="0">
                <a:latin typeface="Trebuchet MS"/>
                <a:cs typeface="Trebuchet MS"/>
              </a:rPr>
              <a:t>[2017]</a:t>
            </a:r>
            <a:r>
              <a:rPr lang="en-US" sz="2000" spc="-53" dirty="0">
                <a:latin typeface="Trebuchet MS"/>
                <a:cs typeface="Trebuchet MS"/>
              </a:rPr>
              <a:t> </a:t>
            </a:r>
            <a:r>
              <a:rPr lang="en-US" sz="1000" spc="-53" dirty="0">
                <a:latin typeface="Trebuchet MS"/>
                <a:cs typeface="Trebuchet MS"/>
                <a:hlinkClick r:id="rId5"/>
              </a:rPr>
              <a:t>https://www.nytimes.com/2017/07/20/business/china-artificial-intelligence.</a:t>
            </a:r>
            <a:r>
              <a:rPr lang="en-US" sz="1000" spc="-53">
                <a:latin typeface="Trebuchet MS"/>
                <a:cs typeface="Trebuchet MS"/>
                <a:hlinkClick r:id="rId5"/>
              </a:rPr>
              <a:t>html</a:t>
            </a:r>
            <a:r>
              <a:rPr lang="en-US" sz="1000" spc="-53">
                <a:latin typeface="Trebuchet MS"/>
                <a:cs typeface="Trebuchet MS"/>
              </a:rPr>
              <a:t>  </a:t>
            </a:r>
            <a:r>
              <a:rPr lang="en-US" sz="800">
                <a:hlinkClick r:id="rId6"/>
              </a:rPr>
              <a:t>China has a 'stunning lead' over the US in the research of 37 out of 44 critical and emerging technologies, new study finds (msn.com)</a:t>
            </a:r>
            <a:r>
              <a:rPr lang="en-US" sz="800"/>
              <a:t> </a:t>
            </a:r>
            <a:r>
              <a:rPr lang="en-US" sz="800">
                <a:hlinkClick r:id="rId7"/>
              </a:rPr>
              <a:t>ASPI’s Critical Technology Tracker | Australian Strategic Policy Institute | ASPI</a:t>
            </a:r>
            <a:endParaRPr sz="1000" dirty="0">
              <a:latin typeface="Trebuchet MS"/>
              <a:cs typeface="Trebuchet MS"/>
            </a:endParaRPr>
          </a:p>
        </p:txBody>
      </p:sp>
      <p:sp>
        <p:nvSpPr>
          <p:cNvPr id="9" name="object 9"/>
          <p:cNvSpPr/>
          <p:nvPr/>
        </p:nvSpPr>
        <p:spPr>
          <a:xfrm>
            <a:off x="142029" y="3987481"/>
            <a:ext cx="709900" cy="475629"/>
          </a:xfrm>
          <a:custGeom>
            <a:avLst/>
            <a:gdLst/>
            <a:ahLst/>
            <a:cxnLst/>
            <a:rect l="l" t="t" r="r" b="b"/>
            <a:pathLst>
              <a:path w="1271905" h="852170">
                <a:moveTo>
                  <a:pt x="0" y="0"/>
                </a:moveTo>
                <a:lnTo>
                  <a:pt x="0" y="851938"/>
                </a:lnTo>
                <a:lnTo>
                  <a:pt x="1271549" y="851938"/>
                </a:lnTo>
                <a:lnTo>
                  <a:pt x="1271549" y="0"/>
                </a:lnTo>
                <a:lnTo>
                  <a:pt x="0" y="0"/>
                </a:lnTo>
                <a:close/>
              </a:path>
            </a:pathLst>
          </a:custGeom>
          <a:ln w="6357">
            <a:solidFill>
              <a:srgbClr val="000000"/>
            </a:solidFill>
          </a:ln>
        </p:spPr>
        <p:txBody>
          <a:bodyPr wrap="square" lIns="0" tIns="0" rIns="0" bIns="0" rtlCol="0"/>
          <a:lstStyle/>
          <a:p>
            <a:endParaRPr sz="1339"/>
          </a:p>
        </p:txBody>
      </p:sp>
      <p:sp>
        <p:nvSpPr>
          <p:cNvPr id="10" name="object 10"/>
          <p:cNvSpPr/>
          <p:nvPr/>
        </p:nvSpPr>
        <p:spPr>
          <a:xfrm>
            <a:off x="140255" y="3985707"/>
            <a:ext cx="713250" cy="479049"/>
          </a:xfrm>
          <a:prstGeom prst="rect">
            <a:avLst/>
          </a:prstGeom>
          <a:blipFill>
            <a:blip r:embed="rId8" cstate="print"/>
            <a:stretch>
              <a:fillRect/>
            </a:stretch>
          </a:blipFill>
        </p:spPr>
        <p:txBody>
          <a:bodyPr wrap="square" lIns="0" tIns="0" rIns="0" bIns="0" rtlCol="0"/>
          <a:lstStyle/>
          <a:p>
            <a:endParaRPr sz="1339"/>
          </a:p>
        </p:txBody>
      </p:sp>
      <p:sp>
        <p:nvSpPr>
          <p:cNvPr id="11" name="object 11"/>
          <p:cNvSpPr txBox="1"/>
          <p:nvPr/>
        </p:nvSpPr>
        <p:spPr>
          <a:xfrm>
            <a:off x="917387" y="4025170"/>
            <a:ext cx="7998013" cy="611065"/>
          </a:xfrm>
          <a:prstGeom prst="rect">
            <a:avLst/>
          </a:prstGeom>
        </p:spPr>
        <p:txBody>
          <a:bodyPr vert="horz" wrap="square" lIns="0" tIns="0" rIns="0" bIns="0" rtlCol="0">
            <a:spAutoFit/>
          </a:bodyPr>
          <a:lstStyle/>
          <a:p>
            <a:pPr marL="7088" marR="2835">
              <a:lnSpc>
                <a:spcPct val="101600"/>
              </a:lnSpc>
            </a:pPr>
            <a:r>
              <a:rPr sz="2000" spc="8" dirty="0">
                <a:latin typeface="Trebuchet MS"/>
                <a:cs typeface="Trebuchet MS"/>
              </a:rPr>
              <a:t>”Wh</a:t>
            </a:r>
            <a:r>
              <a:rPr sz="2000" spc="42" dirty="0">
                <a:latin typeface="Trebuchet MS"/>
                <a:cs typeface="Trebuchet MS"/>
              </a:rPr>
              <a:t>o</a:t>
            </a:r>
            <a:r>
              <a:rPr sz="2000" spc="-89" dirty="0">
                <a:latin typeface="Trebuchet MS"/>
                <a:cs typeface="Trebuchet MS"/>
              </a:rPr>
              <a:t>ever</a:t>
            </a:r>
            <a:r>
              <a:rPr sz="2000" spc="59" dirty="0">
                <a:latin typeface="Trebuchet MS"/>
                <a:cs typeface="Trebuchet MS"/>
              </a:rPr>
              <a:t> </a:t>
            </a:r>
            <a:r>
              <a:rPr sz="2000" spc="-8" dirty="0">
                <a:latin typeface="Trebuchet MS"/>
                <a:cs typeface="Trebuchet MS"/>
              </a:rPr>
              <a:t>b</a:t>
            </a:r>
            <a:r>
              <a:rPr sz="2000" spc="-73" dirty="0">
                <a:latin typeface="Trebuchet MS"/>
                <a:cs typeface="Trebuchet MS"/>
              </a:rPr>
              <a:t>ecomes</a:t>
            </a:r>
            <a:r>
              <a:rPr sz="2000" spc="59" dirty="0">
                <a:latin typeface="Trebuchet MS"/>
                <a:cs typeface="Trebuchet MS"/>
              </a:rPr>
              <a:t> </a:t>
            </a:r>
            <a:r>
              <a:rPr sz="2000" spc="-70" dirty="0">
                <a:latin typeface="Trebuchet MS"/>
                <a:cs typeface="Trebuchet MS"/>
              </a:rPr>
              <a:t>the</a:t>
            </a:r>
            <a:r>
              <a:rPr sz="2000" spc="59" dirty="0">
                <a:latin typeface="Trebuchet MS"/>
                <a:cs typeface="Trebuchet MS"/>
              </a:rPr>
              <a:t> </a:t>
            </a:r>
            <a:r>
              <a:rPr sz="2000" spc="-87" dirty="0">
                <a:latin typeface="Trebuchet MS"/>
                <a:cs typeface="Trebuchet MS"/>
              </a:rPr>
              <a:t>leader</a:t>
            </a:r>
            <a:r>
              <a:rPr sz="2000" spc="56" dirty="0">
                <a:latin typeface="Trebuchet MS"/>
                <a:cs typeface="Trebuchet MS"/>
              </a:rPr>
              <a:t> </a:t>
            </a:r>
            <a:r>
              <a:rPr sz="2000" spc="-47" dirty="0">
                <a:latin typeface="Trebuchet MS"/>
                <a:cs typeface="Trebuchet MS"/>
              </a:rPr>
              <a:t>in</a:t>
            </a:r>
            <a:r>
              <a:rPr sz="2000" spc="59" dirty="0">
                <a:latin typeface="Trebuchet MS"/>
                <a:cs typeface="Trebuchet MS"/>
              </a:rPr>
              <a:t> </a:t>
            </a:r>
            <a:r>
              <a:rPr sz="2000" spc="-42" dirty="0">
                <a:latin typeface="Trebuchet MS"/>
                <a:cs typeface="Trebuchet MS"/>
              </a:rPr>
              <a:t>this</a:t>
            </a:r>
            <a:r>
              <a:rPr sz="2000" spc="61" dirty="0">
                <a:latin typeface="Trebuchet MS"/>
                <a:cs typeface="Trebuchet MS"/>
              </a:rPr>
              <a:t> </a:t>
            </a:r>
            <a:r>
              <a:rPr sz="2000" spc="-78" dirty="0">
                <a:latin typeface="Trebuchet MS"/>
                <a:cs typeface="Trebuchet MS"/>
              </a:rPr>
              <a:t>sphere</a:t>
            </a:r>
            <a:r>
              <a:rPr sz="2000" spc="61" dirty="0">
                <a:latin typeface="Trebuchet MS"/>
                <a:cs typeface="Trebuchet MS"/>
              </a:rPr>
              <a:t> </a:t>
            </a:r>
            <a:r>
              <a:rPr sz="2000" spc="-22" dirty="0">
                <a:latin typeface="Trebuchet MS"/>
                <a:cs typeface="Trebuchet MS"/>
              </a:rPr>
              <a:t>[AI]</a:t>
            </a:r>
            <a:r>
              <a:rPr sz="2000" spc="59" dirty="0">
                <a:latin typeface="Trebuchet MS"/>
                <a:cs typeface="Trebuchet MS"/>
              </a:rPr>
              <a:t> </a:t>
            </a:r>
            <a:r>
              <a:rPr sz="2000" spc="-75" dirty="0">
                <a:latin typeface="Trebuchet MS"/>
                <a:cs typeface="Trebuchet MS"/>
              </a:rPr>
              <a:t>will</a:t>
            </a:r>
            <a:r>
              <a:rPr sz="2000" spc="61" dirty="0">
                <a:latin typeface="Trebuchet MS"/>
                <a:cs typeface="Trebuchet MS"/>
              </a:rPr>
              <a:t> </a:t>
            </a:r>
            <a:r>
              <a:rPr sz="2000" spc="-8" dirty="0">
                <a:latin typeface="Trebuchet MS"/>
                <a:cs typeface="Trebuchet MS"/>
              </a:rPr>
              <a:t>b</a:t>
            </a:r>
            <a:r>
              <a:rPr sz="2000" spc="-84" dirty="0">
                <a:latin typeface="Trebuchet MS"/>
                <a:cs typeface="Trebuchet MS"/>
              </a:rPr>
              <a:t>ecome</a:t>
            </a:r>
            <a:r>
              <a:rPr sz="2000" spc="-64" dirty="0">
                <a:latin typeface="Trebuchet MS"/>
                <a:cs typeface="Trebuchet MS"/>
              </a:rPr>
              <a:t> the</a:t>
            </a:r>
            <a:r>
              <a:rPr sz="2000" spc="53" dirty="0">
                <a:latin typeface="Trebuchet MS"/>
                <a:cs typeface="Trebuchet MS"/>
              </a:rPr>
              <a:t> </a:t>
            </a:r>
            <a:r>
              <a:rPr sz="2000" spc="-73" dirty="0">
                <a:latin typeface="Trebuchet MS"/>
                <a:cs typeface="Trebuchet MS"/>
              </a:rPr>
              <a:t>ruler</a:t>
            </a:r>
            <a:r>
              <a:rPr sz="2000" spc="53" dirty="0">
                <a:latin typeface="Trebuchet MS"/>
                <a:cs typeface="Trebuchet MS"/>
              </a:rPr>
              <a:t> </a:t>
            </a:r>
            <a:r>
              <a:rPr sz="2000" spc="-64" dirty="0">
                <a:latin typeface="Trebuchet MS"/>
                <a:cs typeface="Trebuchet MS"/>
              </a:rPr>
              <a:t>of</a:t>
            </a:r>
            <a:r>
              <a:rPr sz="2000" spc="50" dirty="0">
                <a:latin typeface="Trebuchet MS"/>
                <a:cs typeface="Trebuchet MS"/>
              </a:rPr>
              <a:t> </a:t>
            </a:r>
            <a:r>
              <a:rPr sz="2000" spc="-70" dirty="0">
                <a:latin typeface="Trebuchet MS"/>
                <a:cs typeface="Trebuchet MS"/>
              </a:rPr>
              <a:t>the</a:t>
            </a:r>
            <a:r>
              <a:rPr sz="2000" spc="53" dirty="0">
                <a:latin typeface="Trebuchet MS"/>
                <a:cs typeface="Trebuchet MS"/>
              </a:rPr>
              <a:t> </a:t>
            </a:r>
            <a:r>
              <a:rPr sz="2000" spc="-114" dirty="0">
                <a:latin typeface="Trebuchet MS"/>
                <a:cs typeface="Trebuchet MS"/>
              </a:rPr>
              <a:t>w</a:t>
            </a:r>
            <a:r>
              <a:rPr sz="2000" spc="-89" dirty="0">
                <a:latin typeface="Trebuchet MS"/>
                <a:cs typeface="Trebuchet MS"/>
              </a:rPr>
              <a:t>o</a:t>
            </a:r>
            <a:r>
              <a:rPr sz="2000" spc="-56" dirty="0">
                <a:latin typeface="Trebuchet MS"/>
                <a:cs typeface="Trebuchet MS"/>
              </a:rPr>
              <a:t>rld”</a:t>
            </a:r>
            <a:r>
              <a:rPr sz="2000" spc="50" dirty="0">
                <a:latin typeface="Trebuchet MS"/>
                <a:cs typeface="Trebuchet MS"/>
              </a:rPr>
              <a:t> </a:t>
            </a:r>
            <a:r>
              <a:rPr sz="2000" spc="-45" dirty="0">
                <a:latin typeface="Trebuchet MS"/>
                <a:cs typeface="Trebuchet MS"/>
              </a:rPr>
              <a:t>[Putin,</a:t>
            </a:r>
            <a:r>
              <a:rPr sz="2000" spc="50" dirty="0">
                <a:latin typeface="Trebuchet MS"/>
                <a:cs typeface="Trebuchet MS"/>
              </a:rPr>
              <a:t> </a:t>
            </a:r>
            <a:r>
              <a:rPr sz="2000" spc="-42" dirty="0">
                <a:latin typeface="Trebuchet MS"/>
                <a:cs typeface="Trebuchet MS"/>
              </a:rPr>
              <a:t>2017]</a:t>
            </a:r>
            <a:r>
              <a:rPr lang="en-US" sz="2000" spc="-42" dirty="0">
                <a:latin typeface="Trebuchet MS"/>
                <a:cs typeface="Trebuchet MS"/>
              </a:rPr>
              <a:t> </a:t>
            </a:r>
            <a:r>
              <a:rPr lang="en-US" sz="1000" spc="-42" dirty="0">
                <a:latin typeface="Trebuchet MS"/>
                <a:cs typeface="Trebuchet MS"/>
                <a:hlinkClick r:id="rId9"/>
              </a:rPr>
              <a:t>https://www.theverge.com/2017/9/4/16251226/russia-ai-putin-rule-the-world</a:t>
            </a:r>
            <a:r>
              <a:rPr lang="en-US" sz="1000" spc="-42" dirty="0">
                <a:latin typeface="Trebuchet MS"/>
                <a:cs typeface="Trebuchet MS"/>
              </a:rPr>
              <a:t> </a:t>
            </a:r>
            <a:r>
              <a:rPr lang="en-US" sz="1600" spc="-42" dirty="0">
                <a:latin typeface="Lucida Handwriting" panose="03010101010101010101" pitchFamily="66" charset="0"/>
                <a:cs typeface="Trebuchet MS"/>
              </a:rPr>
              <a:t>Russa’s</a:t>
            </a:r>
            <a:endParaRPr sz="2000" dirty="0">
              <a:latin typeface="Trebuchet MS"/>
              <a:cs typeface="Trebuchet MS"/>
            </a:endParaRPr>
          </a:p>
        </p:txBody>
      </p:sp>
      <p:sp>
        <p:nvSpPr>
          <p:cNvPr id="13" name="object 13"/>
          <p:cNvSpPr txBox="1">
            <a:spLocks noGrp="1"/>
          </p:cNvSpPr>
          <p:nvPr>
            <p:ph type="sldNum" sz="quarter" idx="4294967295"/>
          </p:nvPr>
        </p:nvSpPr>
        <p:spPr>
          <a:xfrm>
            <a:off x="8610600" y="6324600"/>
            <a:ext cx="163386" cy="369332"/>
          </a:xfrm>
          <a:prstGeom prst="rect">
            <a:avLst/>
          </a:prstGeom>
        </p:spPr>
        <p:txBody>
          <a:bodyPr vert="horz" wrap="square" lIns="0" tIns="0" rIns="0" bIns="0" rtlCol="0">
            <a:spAutoFit/>
          </a:bodyPr>
          <a:lstStyle/>
          <a:p>
            <a:pPr marL="103837"/>
            <a:r>
              <a:rPr spc="-36" dirty="0">
                <a:latin typeface="Arial"/>
                <a:cs typeface="Arial"/>
              </a:rPr>
              <a:t>8</a:t>
            </a:r>
          </a:p>
        </p:txBody>
      </p:sp>
      <p:sp>
        <p:nvSpPr>
          <p:cNvPr id="12" name="TextBox 11"/>
          <p:cNvSpPr txBox="1"/>
          <p:nvPr/>
        </p:nvSpPr>
        <p:spPr>
          <a:xfrm>
            <a:off x="1142998" y="5144919"/>
            <a:ext cx="6487225" cy="677108"/>
          </a:xfrm>
          <a:prstGeom prst="rect">
            <a:avLst/>
          </a:prstGeom>
          <a:noFill/>
        </p:spPr>
        <p:txBody>
          <a:bodyPr wrap="none" rtlCol="0">
            <a:spAutoFit/>
          </a:bodyPr>
          <a:lstStyle/>
          <a:p>
            <a:r>
              <a:rPr lang="en-US" sz="1400" dirty="0">
                <a:hlinkClick r:id="rId10"/>
              </a:rPr>
              <a:t>https://yourstory.com/2018/02/budget-2018-artificial-intelligence-fuel-indian-economy/</a:t>
            </a:r>
            <a:endParaRPr lang="en-US" sz="1400" dirty="0"/>
          </a:p>
          <a:p>
            <a:endParaRPr lang="en-US" dirty="0"/>
          </a:p>
        </p:txBody>
      </p:sp>
      <p:pic>
        <p:nvPicPr>
          <p:cNvPr id="3075" name="Picture 3" descr="Image result for indian fla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374" y="4983410"/>
            <a:ext cx="733426" cy="5000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6364" y="5786410"/>
            <a:ext cx="970053" cy="646702"/>
          </a:xfrm>
          <a:prstGeom prst="rect">
            <a:avLst/>
          </a:prstGeom>
        </p:spPr>
      </p:pic>
      <p:sp>
        <p:nvSpPr>
          <p:cNvPr id="15" name="TextBox 14"/>
          <p:cNvSpPr txBox="1"/>
          <p:nvPr/>
        </p:nvSpPr>
        <p:spPr>
          <a:xfrm>
            <a:off x="1167807" y="5871230"/>
            <a:ext cx="5557612" cy="646331"/>
          </a:xfrm>
          <a:prstGeom prst="rect">
            <a:avLst/>
          </a:prstGeom>
          <a:noFill/>
        </p:spPr>
        <p:txBody>
          <a:bodyPr wrap="none" rtlCol="0">
            <a:spAutoFit/>
          </a:bodyPr>
          <a:lstStyle/>
          <a:p>
            <a:r>
              <a:rPr lang="en-US" sz="1800" spc="-42" dirty="0">
                <a:latin typeface="Lucida Handwriting" panose="03010101010101010101" pitchFamily="66" charset="0"/>
                <a:cs typeface="Trebuchet MS"/>
              </a:rPr>
              <a:t>Europe’s AI strategy further to be discussed </a:t>
            </a:r>
          </a:p>
          <a:p>
            <a:endParaRPr lang="en-US" sz="1800" dirty="0"/>
          </a:p>
        </p:txBody>
      </p:sp>
      <p:sp>
        <p:nvSpPr>
          <p:cNvPr id="16" name="TextBox 15">
            <a:extLst>
              <a:ext uri="{FF2B5EF4-FFF2-40B4-BE49-F238E27FC236}">
                <a16:creationId xmlns:a16="http://schemas.microsoft.com/office/drawing/2014/main" id="{F448B33D-1D6F-4747-B1CF-76C03EF77D1E}"/>
              </a:ext>
            </a:extLst>
          </p:cNvPr>
          <p:cNvSpPr txBox="1"/>
          <p:nvPr/>
        </p:nvSpPr>
        <p:spPr>
          <a:xfrm>
            <a:off x="1371600" y="2807062"/>
            <a:ext cx="5886099" cy="461665"/>
          </a:xfrm>
          <a:prstGeom prst="rect">
            <a:avLst/>
          </a:prstGeom>
          <a:noFill/>
        </p:spPr>
        <p:txBody>
          <a:bodyPr wrap="none" rtlCol="0">
            <a:spAutoFit/>
          </a:bodyPr>
          <a:lstStyle/>
          <a:p>
            <a:r>
              <a:rPr lang="en-US" sz="1200" dirty="0">
                <a:hlinkClick r:id="rId14"/>
              </a:rPr>
              <a:t>Understanding China's AI Strategy | Center for a New American Security (</a:t>
            </a:r>
            <a:r>
              <a:rPr lang="en-US" sz="1200" dirty="0" err="1">
                <a:hlinkClick r:id="rId14"/>
              </a:rPr>
              <a:t>en</a:t>
            </a:r>
            <a:r>
              <a:rPr lang="en-US" sz="1200" dirty="0">
                <a:hlinkClick r:id="rId14"/>
              </a:rPr>
              <a:t>-US) (cnas.org)</a:t>
            </a:r>
            <a:endParaRPr lang="en-US" sz="1200" dirty="0"/>
          </a:p>
          <a:p>
            <a:endParaRPr lang="en-US" sz="1200" dirty="0"/>
          </a:p>
        </p:txBody>
      </p:sp>
      <p:sp>
        <p:nvSpPr>
          <p:cNvPr id="17" name="TextBox 16">
            <a:extLst>
              <a:ext uri="{FF2B5EF4-FFF2-40B4-BE49-F238E27FC236}">
                <a16:creationId xmlns:a16="http://schemas.microsoft.com/office/drawing/2014/main" id="{A452397A-CB47-4D16-9646-9572FF1E1FCB}"/>
              </a:ext>
            </a:extLst>
          </p:cNvPr>
          <p:cNvSpPr txBox="1"/>
          <p:nvPr/>
        </p:nvSpPr>
        <p:spPr>
          <a:xfrm>
            <a:off x="0" y="1231540"/>
            <a:ext cx="9370066" cy="461665"/>
          </a:xfrm>
          <a:prstGeom prst="rect">
            <a:avLst/>
          </a:prstGeom>
          <a:noFill/>
        </p:spPr>
        <p:txBody>
          <a:bodyPr wrap="none" rtlCol="0">
            <a:spAutoFit/>
          </a:bodyPr>
          <a:lstStyle/>
          <a:p>
            <a:r>
              <a:rPr lang="en-US" dirty="0"/>
              <a:t>Will have a detailed discussion of US and China AI policies in April 2023!</a:t>
            </a:r>
          </a:p>
        </p:txBody>
      </p:sp>
    </p:spTree>
    <p:extLst>
      <p:ext uri="{BB962C8B-B14F-4D97-AF65-F5344CB8AC3E}">
        <p14:creationId xmlns:p14="http://schemas.microsoft.com/office/powerpoint/2010/main" val="301060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304801"/>
            <a:ext cx="5943600" cy="615553"/>
          </a:xfrm>
          <a:prstGeom prst="rect">
            <a:avLst/>
          </a:prstGeom>
          <a:ln w="3175">
            <a:solidFill>
              <a:srgbClr val="000000"/>
            </a:solidFill>
          </a:ln>
        </p:spPr>
        <p:txBody>
          <a:bodyPr vert="horz" wrap="square" lIns="0" tIns="0" rIns="0" bIns="0" rtlCol="0">
            <a:spAutoFit/>
          </a:bodyPr>
          <a:lstStyle/>
          <a:p>
            <a:pPr algn="ctr">
              <a:lnSpc>
                <a:spcPct val="100000"/>
              </a:lnSpc>
            </a:pPr>
            <a:r>
              <a:rPr lang="en-US" sz="4000" spc="-134" dirty="0">
                <a:solidFill>
                  <a:srgbClr val="0000A0"/>
                </a:solidFill>
                <a:latin typeface="Arial"/>
                <a:cs typeface="Arial"/>
              </a:rPr>
              <a:t>Universities </a:t>
            </a:r>
            <a:endParaRPr sz="4000" dirty="0">
              <a:latin typeface="Arial"/>
              <a:cs typeface="Arial"/>
            </a:endParaRPr>
          </a:p>
        </p:txBody>
      </p:sp>
      <p:sp>
        <p:nvSpPr>
          <p:cNvPr id="11" name="object 11"/>
          <p:cNvSpPr txBox="1">
            <a:spLocks noGrp="1"/>
          </p:cNvSpPr>
          <p:nvPr>
            <p:ph type="sldNum" sz="quarter" idx="4294967295"/>
          </p:nvPr>
        </p:nvSpPr>
        <p:spPr>
          <a:xfrm>
            <a:off x="5455802" y="5377343"/>
            <a:ext cx="163386" cy="369332"/>
          </a:xfrm>
          <a:prstGeom prst="rect">
            <a:avLst/>
          </a:prstGeom>
        </p:spPr>
        <p:txBody>
          <a:bodyPr vert="horz" wrap="square" lIns="0" tIns="0" rIns="0" bIns="0" rtlCol="0">
            <a:spAutoFit/>
          </a:bodyPr>
          <a:lstStyle/>
          <a:p>
            <a:pPr marL="103837"/>
            <a:r>
              <a:rPr spc="-36" dirty="0">
                <a:latin typeface="Arial"/>
                <a:cs typeface="Arial"/>
              </a:rPr>
              <a:t>7</a:t>
            </a:r>
          </a:p>
        </p:txBody>
      </p:sp>
      <p:sp>
        <p:nvSpPr>
          <p:cNvPr id="12" name="TextBox 11">
            <a:extLst>
              <a:ext uri="{FF2B5EF4-FFF2-40B4-BE49-F238E27FC236}">
                <a16:creationId xmlns:a16="http://schemas.microsoft.com/office/drawing/2014/main" id="{D38EA0D1-CAC6-4ABA-9305-D93737BAD246}"/>
              </a:ext>
            </a:extLst>
          </p:cNvPr>
          <p:cNvSpPr txBox="1"/>
          <p:nvPr/>
        </p:nvSpPr>
        <p:spPr>
          <a:xfrm>
            <a:off x="76200" y="1828800"/>
            <a:ext cx="9133269" cy="1938992"/>
          </a:xfrm>
          <a:prstGeom prst="rect">
            <a:avLst/>
          </a:prstGeom>
          <a:noFill/>
        </p:spPr>
        <p:txBody>
          <a:bodyPr wrap="none" rtlCol="0">
            <a:spAutoFit/>
          </a:bodyPr>
          <a:lstStyle/>
          <a:p>
            <a:r>
              <a:rPr lang="en-US" dirty="0"/>
              <a:t>Universities created new Colleges which center on AI and </a:t>
            </a:r>
          </a:p>
          <a:p>
            <a:r>
              <a:rPr lang="en-US" dirty="0"/>
              <a:t>Societal Aspects of Computing and Data:</a:t>
            </a:r>
          </a:p>
          <a:p>
            <a:endParaRPr lang="en-US" dirty="0"/>
          </a:p>
          <a:p>
            <a:endParaRPr lang="en-US" dirty="0"/>
          </a:p>
          <a:p>
            <a:r>
              <a:rPr lang="en-US" dirty="0"/>
              <a:t>Video: </a:t>
            </a:r>
            <a:r>
              <a:rPr lang="en-US" dirty="0">
                <a:hlinkClick r:id="rId3"/>
              </a:rPr>
              <a:t>MIT to Spend $1 Billion on Program to Study AI Ethics | </a:t>
            </a:r>
            <a:r>
              <a:rPr lang="en-US" dirty="0" err="1">
                <a:hlinkClick r:id="rId3"/>
              </a:rPr>
              <a:t>PCMag</a:t>
            </a:r>
            <a:endParaRPr lang="en-US" dirty="0"/>
          </a:p>
        </p:txBody>
      </p:sp>
    </p:spTree>
    <p:extLst>
      <p:ext uri="{BB962C8B-B14F-4D97-AF65-F5344CB8AC3E}">
        <p14:creationId xmlns:p14="http://schemas.microsoft.com/office/powerpoint/2010/main" val="427274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1600" y="228600"/>
            <a:ext cx="5393897" cy="326371"/>
          </a:xfrm>
          <a:prstGeom prst="rect">
            <a:avLst/>
          </a:prstGeom>
          <a:ln w="3175">
            <a:solidFill>
              <a:srgbClr val="000000"/>
            </a:solidFill>
          </a:ln>
        </p:spPr>
        <p:txBody>
          <a:bodyPr vert="horz" wrap="square" lIns="0" tIns="0" rIns="0" bIns="0" rtlCol="0">
            <a:spAutoFit/>
          </a:bodyPr>
          <a:lstStyle/>
          <a:p>
            <a:pPr marL="399401"/>
            <a:r>
              <a:rPr sz="2121" spc="73" dirty="0">
                <a:solidFill>
                  <a:srgbClr val="0000A0"/>
                </a:solidFill>
                <a:latin typeface="Trebuchet MS"/>
                <a:cs typeface="Trebuchet MS"/>
              </a:rPr>
              <a:t>AI</a:t>
            </a:r>
            <a:r>
              <a:rPr sz="2121" spc="70" dirty="0">
                <a:solidFill>
                  <a:srgbClr val="0000A0"/>
                </a:solidFill>
                <a:latin typeface="Trebuchet MS"/>
                <a:cs typeface="Trebuchet MS"/>
              </a:rPr>
              <a:t> </a:t>
            </a:r>
            <a:r>
              <a:rPr sz="2121" spc="-131" dirty="0">
                <a:solidFill>
                  <a:srgbClr val="0000A0"/>
                </a:solidFill>
                <a:latin typeface="Trebuchet MS"/>
                <a:cs typeface="Trebuchet MS"/>
              </a:rPr>
              <a:t>index:</a:t>
            </a:r>
            <a:r>
              <a:rPr sz="2121" spc="304" dirty="0">
                <a:solidFill>
                  <a:srgbClr val="0000A0"/>
                </a:solidFill>
                <a:latin typeface="Trebuchet MS"/>
                <a:cs typeface="Trebuchet MS"/>
              </a:rPr>
              <a:t> </a:t>
            </a:r>
            <a:r>
              <a:rPr sz="2121" spc="-84" dirty="0">
                <a:solidFill>
                  <a:srgbClr val="0000A0"/>
                </a:solidFill>
                <a:latin typeface="Trebuchet MS"/>
                <a:cs typeface="Trebuchet MS"/>
              </a:rPr>
              <a:t>num</a:t>
            </a:r>
            <a:r>
              <a:rPr sz="2121" spc="-17" dirty="0">
                <a:solidFill>
                  <a:srgbClr val="0000A0"/>
                </a:solidFill>
                <a:latin typeface="Trebuchet MS"/>
                <a:cs typeface="Trebuchet MS"/>
              </a:rPr>
              <a:t>b</a:t>
            </a:r>
            <a:r>
              <a:rPr sz="2121" spc="-159" dirty="0">
                <a:solidFill>
                  <a:srgbClr val="0000A0"/>
                </a:solidFill>
                <a:latin typeface="Trebuchet MS"/>
                <a:cs typeface="Trebuchet MS"/>
              </a:rPr>
              <a:t>er</a:t>
            </a:r>
            <a:r>
              <a:rPr sz="2121" spc="73" dirty="0">
                <a:solidFill>
                  <a:srgbClr val="0000A0"/>
                </a:solidFill>
                <a:latin typeface="Trebuchet MS"/>
                <a:cs typeface="Trebuchet MS"/>
              </a:rPr>
              <a:t> </a:t>
            </a:r>
            <a:r>
              <a:rPr sz="2121" spc="-117" dirty="0">
                <a:solidFill>
                  <a:srgbClr val="0000A0"/>
                </a:solidFill>
                <a:latin typeface="Trebuchet MS"/>
                <a:cs typeface="Trebuchet MS"/>
              </a:rPr>
              <a:t>of</a:t>
            </a:r>
            <a:r>
              <a:rPr sz="2121" spc="70" dirty="0">
                <a:solidFill>
                  <a:srgbClr val="0000A0"/>
                </a:solidFill>
                <a:latin typeface="Trebuchet MS"/>
                <a:cs typeface="Trebuchet MS"/>
              </a:rPr>
              <a:t> </a:t>
            </a:r>
            <a:r>
              <a:rPr sz="2121" spc="-103" dirty="0">
                <a:solidFill>
                  <a:srgbClr val="0000A0"/>
                </a:solidFill>
                <a:latin typeface="Trebuchet MS"/>
                <a:cs typeface="Trebuchet MS"/>
              </a:rPr>
              <a:t>published</a:t>
            </a:r>
            <a:r>
              <a:rPr sz="2121" spc="70" dirty="0">
                <a:solidFill>
                  <a:srgbClr val="0000A0"/>
                </a:solidFill>
                <a:latin typeface="Trebuchet MS"/>
                <a:cs typeface="Trebuchet MS"/>
              </a:rPr>
              <a:t> </a:t>
            </a:r>
            <a:r>
              <a:rPr sz="2121" spc="73" dirty="0">
                <a:solidFill>
                  <a:srgbClr val="0000A0"/>
                </a:solidFill>
                <a:latin typeface="Trebuchet MS"/>
                <a:cs typeface="Trebuchet MS"/>
              </a:rPr>
              <a:t>AI </a:t>
            </a:r>
            <a:r>
              <a:rPr sz="2121" spc="-98" dirty="0">
                <a:solidFill>
                  <a:srgbClr val="0000A0"/>
                </a:solidFill>
                <a:latin typeface="Trebuchet MS"/>
                <a:cs typeface="Trebuchet MS"/>
              </a:rPr>
              <a:t>p</a:t>
            </a:r>
            <a:r>
              <a:rPr sz="2121" spc="-89" dirty="0">
                <a:solidFill>
                  <a:srgbClr val="0000A0"/>
                </a:solidFill>
                <a:latin typeface="Trebuchet MS"/>
                <a:cs typeface="Trebuchet MS"/>
              </a:rPr>
              <a:t>a</a:t>
            </a:r>
            <a:r>
              <a:rPr sz="2121" spc="-36" dirty="0">
                <a:solidFill>
                  <a:srgbClr val="0000A0"/>
                </a:solidFill>
                <a:latin typeface="Trebuchet MS"/>
                <a:cs typeface="Trebuchet MS"/>
              </a:rPr>
              <a:t>p</a:t>
            </a:r>
            <a:r>
              <a:rPr sz="2121" spc="-126" dirty="0">
                <a:solidFill>
                  <a:srgbClr val="0000A0"/>
                </a:solidFill>
                <a:latin typeface="Trebuchet MS"/>
                <a:cs typeface="Trebuchet MS"/>
              </a:rPr>
              <a:t>ers</a:t>
            </a:r>
            <a:endParaRPr sz="2121" dirty="0">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53165" y="2262711"/>
            <a:ext cx="4968240" cy="2469943"/>
          </a:xfrm>
          <a:custGeom>
            <a:avLst/>
            <a:gdLst/>
            <a:ahLst/>
            <a:cxnLst/>
            <a:rect l="l" t="t" r="r" b="b"/>
            <a:pathLst>
              <a:path w="8901430" h="4425315">
                <a:moveTo>
                  <a:pt x="0" y="0"/>
                </a:moveTo>
                <a:lnTo>
                  <a:pt x="0" y="4424993"/>
                </a:lnTo>
                <a:lnTo>
                  <a:pt x="8900848" y="4424993"/>
                </a:lnTo>
                <a:lnTo>
                  <a:pt x="8900848"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351390" y="1447800"/>
            <a:ext cx="8259209" cy="3286449"/>
          </a:xfrm>
          <a:prstGeom prst="rect">
            <a:avLst/>
          </a:prstGeom>
          <a:blipFill>
            <a:blip r:embed="rId3" cstate="print"/>
            <a:stretch>
              <a:fillRect/>
            </a:stretch>
          </a:blipFill>
        </p:spPr>
        <p:txBody>
          <a:bodyPr wrap="square" lIns="0" tIns="0" rIns="0" bIns="0" rtlCol="0"/>
          <a:lstStyle/>
          <a:p>
            <a:endParaRPr sz="1339"/>
          </a:p>
        </p:txBody>
      </p:sp>
    </p:spTree>
    <p:extLst>
      <p:ext uri="{BB962C8B-B14F-4D97-AF65-F5344CB8AC3E}">
        <p14:creationId xmlns:p14="http://schemas.microsoft.com/office/powerpoint/2010/main" val="331016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228600"/>
            <a:ext cx="6172200" cy="430887"/>
          </a:xfrm>
          <a:prstGeom prst="rect">
            <a:avLst/>
          </a:prstGeom>
          <a:ln w="3175">
            <a:solidFill>
              <a:srgbClr val="000000"/>
            </a:solidFill>
          </a:ln>
        </p:spPr>
        <p:txBody>
          <a:bodyPr vert="horz" wrap="square" lIns="0" tIns="0" rIns="0" bIns="0" rtlCol="0">
            <a:spAutoFit/>
          </a:bodyPr>
          <a:lstStyle/>
          <a:p>
            <a:pPr marL="887401"/>
            <a:r>
              <a:rPr sz="2800" spc="73" dirty="0">
                <a:solidFill>
                  <a:srgbClr val="0000A0"/>
                </a:solidFill>
                <a:latin typeface="Trebuchet MS"/>
                <a:cs typeface="Trebuchet MS"/>
              </a:rPr>
              <a:t>AI</a:t>
            </a:r>
            <a:r>
              <a:rPr sz="2800" spc="70" dirty="0">
                <a:solidFill>
                  <a:srgbClr val="0000A0"/>
                </a:solidFill>
                <a:latin typeface="Trebuchet MS"/>
                <a:cs typeface="Trebuchet MS"/>
              </a:rPr>
              <a:t> </a:t>
            </a:r>
            <a:r>
              <a:rPr sz="2800" spc="-131" dirty="0">
                <a:solidFill>
                  <a:srgbClr val="0000A0"/>
                </a:solidFill>
                <a:latin typeface="Trebuchet MS"/>
                <a:cs typeface="Trebuchet MS"/>
              </a:rPr>
              <a:t>index:</a:t>
            </a:r>
            <a:r>
              <a:rPr sz="2800" spc="304" dirty="0">
                <a:solidFill>
                  <a:srgbClr val="0000A0"/>
                </a:solidFill>
                <a:latin typeface="Trebuchet MS"/>
                <a:cs typeface="Trebuchet MS"/>
              </a:rPr>
              <a:t> </a:t>
            </a:r>
            <a:r>
              <a:rPr sz="2800" spc="-84" dirty="0">
                <a:solidFill>
                  <a:srgbClr val="0000A0"/>
                </a:solidFill>
                <a:latin typeface="Trebuchet MS"/>
                <a:cs typeface="Trebuchet MS"/>
              </a:rPr>
              <a:t>num</a:t>
            </a:r>
            <a:r>
              <a:rPr sz="2800" spc="-17" dirty="0">
                <a:solidFill>
                  <a:srgbClr val="0000A0"/>
                </a:solidFill>
                <a:latin typeface="Trebuchet MS"/>
                <a:cs typeface="Trebuchet MS"/>
              </a:rPr>
              <a:t>b</a:t>
            </a:r>
            <a:r>
              <a:rPr sz="2800" spc="-159" dirty="0">
                <a:solidFill>
                  <a:srgbClr val="0000A0"/>
                </a:solidFill>
                <a:latin typeface="Trebuchet MS"/>
                <a:cs typeface="Trebuchet MS"/>
              </a:rPr>
              <a:t>er</a:t>
            </a:r>
            <a:r>
              <a:rPr sz="2800" spc="73" dirty="0">
                <a:solidFill>
                  <a:srgbClr val="0000A0"/>
                </a:solidFill>
                <a:latin typeface="Trebuchet MS"/>
                <a:cs typeface="Trebuchet MS"/>
              </a:rPr>
              <a:t> </a:t>
            </a:r>
            <a:r>
              <a:rPr sz="2800" spc="-117" dirty="0">
                <a:solidFill>
                  <a:srgbClr val="0000A0"/>
                </a:solidFill>
                <a:latin typeface="Trebuchet MS"/>
                <a:cs typeface="Trebuchet MS"/>
              </a:rPr>
              <a:t>of</a:t>
            </a:r>
            <a:r>
              <a:rPr sz="2800" spc="70" dirty="0">
                <a:solidFill>
                  <a:srgbClr val="0000A0"/>
                </a:solidFill>
                <a:latin typeface="Trebuchet MS"/>
                <a:cs typeface="Trebuchet MS"/>
              </a:rPr>
              <a:t> </a:t>
            </a:r>
            <a:r>
              <a:rPr sz="2800" spc="73" dirty="0">
                <a:solidFill>
                  <a:srgbClr val="0000A0"/>
                </a:solidFill>
                <a:latin typeface="Trebuchet MS"/>
                <a:cs typeface="Trebuchet MS"/>
              </a:rPr>
              <a:t>AI</a:t>
            </a:r>
            <a:r>
              <a:rPr sz="2800" spc="70" dirty="0">
                <a:solidFill>
                  <a:srgbClr val="0000A0"/>
                </a:solidFill>
                <a:latin typeface="Trebuchet MS"/>
                <a:cs typeface="Trebuchet MS"/>
              </a:rPr>
              <a:t> </a:t>
            </a:r>
            <a:r>
              <a:rPr sz="2800" spc="-61" dirty="0">
                <a:solidFill>
                  <a:srgbClr val="0000A0"/>
                </a:solidFill>
                <a:latin typeface="Trebuchet MS"/>
                <a:cs typeface="Trebuchet MS"/>
              </a:rPr>
              <a:t>st</a:t>
            </a:r>
            <a:r>
              <a:rPr sz="2800" spc="-159" dirty="0">
                <a:solidFill>
                  <a:srgbClr val="0000A0"/>
                </a:solidFill>
                <a:latin typeface="Trebuchet MS"/>
                <a:cs typeface="Trebuchet MS"/>
              </a:rPr>
              <a:t>a</a:t>
            </a:r>
            <a:r>
              <a:rPr sz="2800" spc="-112" dirty="0">
                <a:solidFill>
                  <a:srgbClr val="0000A0"/>
                </a:solidFill>
                <a:latin typeface="Trebuchet MS"/>
                <a:cs typeface="Trebuchet MS"/>
              </a:rPr>
              <a:t>r</a:t>
            </a:r>
            <a:r>
              <a:rPr sz="2800" spc="-78" dirty="0">
                <a:solidFill>
                  <a:srgbClr val="0000A0"/>
                </a:solidFill>
                <a:latin typeface="Trebuchet MS"/>
                <a:cs typeface="Trebuchet MS"/>
              </a:rPr>
              <a:t>t</a:t>
            </a:r>
            <a:r>
              <a:rPr sz="2800" spc="-73" dirty="0">
                <a:solidFill>
                  <a:srgbClr val="0000A0"/>
                </a:solidFill>
                <a:latin typeface="Trebuchet MS"/>
                <a:cs typeface="Trebuchet MS"/>
              </a:rPr>
              <a:t>ups</a:t>
            </a:r>
            <a:endParaRPr sz="2800" dirty="0">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53165" y="2127867"/>
            <a:ext cx="4968240" cy="2739656"/>
          </a:xfrm>
          <a:custGeom>
            <a:avLst/>
            <a:gdLst/>
            <a:ahLst/>
            <a:cxnLst/>
            <a:rect l="l" t="t" r="r" b="b"/>
            <a:pathLst>
              <a:path w="8901430" h="4908550">
                <a:moveTo>
                  <a:pt x="0" y="0"/>
                </a:moveTo>
                <a:lnTo>
                  <a:pt x="0" y="4908182"/>
                </a:lnTo>
                <a:lnTo>
                  <a:pt x="8900848" y="4908182"/>
                </a:lnTo>
                <a:lnTo>
                  <a:pt x="8900848"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351391" y="2126093"/>
            <a:ext cx="4971464" cy="2742999"/>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a:spLocks noGrp="1"/>
          </p:cNvSpPr>
          <p:nvPr>
            <p:ph type="ftr" sz="quarter" idx="4294967295"/>
          </p:nvPr>
        </p:nvSpPr>
        <p:spPr>
          <a:xfrm>
            <a:off x="8077200" y="6611779"/>
            <a:ext cx="1185176" cy="246221"/>
          </a:xfrm>
          <a:prstGeom prst="rect">
            <a:avLst/>
          </a:prstGeom>
        </p:spPr>
        <p:txBody>
          <a:bodyPr vert="horz" wrap="square" lIns="0" tIns="0" rIns="0" bIns="0" rtlCol="0">
            <a:spAutoFit/>
          </a:bodyPr>
          <a:lstStyle/>
          <a:p>
            <a:pPr marL="7088"/>
            <a:r>
              <a:rPr sz="800" spc="8" dirty="0">
                <a:latin typeface="Trebuchet MS"/>
                <a:cs typeface="Trebuchet MS"/>
              </a:rPr>
              <a:t>CS221</a:t>
            </a:r>
            <a:r>
              <a:rPr sz="800" spc="25" dirty="0">
                <a:latin typeface="Trebuchet MS"/>
                <a:cs typeface="Trebuchet MS"/>
              </a:rPr>
              <a:t> </a:t>
            </a:r>
            <a:r>
              <a:rPr sz="800" spc="-17" dirty="0">
                <a:latin typeface="Trebuchet MS"/>
                <a:cs typeface="Trebuchet MS"/>
              </a:rPr>
              <a:t>/</a:t>
            </a:r>
            <a:r>
              <a:rPr sz="800" spc="25" dirty="0">
                <a:latin typeface="Trebuchet MS"/>
                <a:cs typeface="Trebuchet MS"/>
              </a:rPr>
              <a:t> </a:t>
            </a:r>
            <a:r>
              <a:rPr sz="800" spc="-6" dirty="0">
                <a:latin typeface="Trebuchet MS"/>
                <a:cs typeface="Trebuchet MS"/>
              </a:rPr>
              <a:t>Autumn</a:t>
            </a:r>
            <a:r>
              <a:rPr sz="800" spc="25" dirty="0">
                <a:latin typeface="Trebuchet MS"/>
                <a:cs typeface="Trebuchet MS"/>
              </a:rPr>
              <a:t> </a:t>
            </a:r>
            <a:r>
              <a:rPr sz="800" spc="-17" dirty="0">
                <a:latin typeface="Trebuchet MS"/>
                <a:cs typeface="Trebuchet MS"/>
              </a:rPr>
              <a:t>2018</a:t>
            </a:r>
            <a:r>
              <a:rPr sz="800" spc="25" dirty="0">
                <a:latin typeface="Trebuchet MS"/>
                <a:cs typeface="Trebuchet MS"/>
              </a:rPr>
              <a:t> </a:t>
            </a:r>
            <a:r>
              <a:rPr sz="800" spc="-17" dirty="0">
                <a:latin typeface="Trebuchet MS"/>
                <a:cs typeface="Trebuchet MS"/>
              </a:rPr>
              <a:t>/</a:t>
            </a:r>
            <a:r>
              <a:rPr sz="800" spc="25" dirty="0">
                <a:latin typeface="Trebuchet MS"/>
                <a:cs typeface="Trebuchet MS"/>
              </a:rPr>
              <a:t> </a:t>
            </a:r>
            <a:r>
              <a:rPr sz="800" spc="-11" dirty="0">
                <a:latin typeface="Trebuchet MS"/>
                <a:cs typeface="Trebuchet MS"/>
              </a:rPr>
              <a:t>Liang</a:t>
            </a:r>
          </a:p>
        </p:txBody>
      </p:sp>
    </p:spTree>
    <p:extLst>
      <p:ext uri="{BB962C8B-B14F-4D97-AF65-F5344CB8AC3E}">
        <p14:creationId xmlns:p14="http://schemas.microsoft.com/office/powerpoint/2010/main" val="378531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1" y="228600"/>
            <a:ext cx="7467600" cy="492443"/>
          </a:xfrm>
          <a:prstGeom prst="rect">
            <a:avLst/>
          </a:prstGeom>
          <a:ln w="3175">
            <a:solidFill>
              <a:srgbClr val="000000"/>
            </a:solidFill>
          </a:ln>
        </p:spPr>
        <p:txBody>
          <a:bodyPr vert="horz" wrap="square" lIns="0" tIns="0" rIns="0" bIns="0" rtlCol="0">
            <a:spAutoFit/>
          </a:bodyPr>
          <a:lstStyle/>
          <a:p>
            <a:pPr marL="1642614"/>
            <a:r>
              <a:rPr lang="en-US" sz="3200" spc="8" dirty="0">
                <a:solidFill>
                  <a:srgbClr val="0000A0"/>
                </a:solidFill>
                <a:latin typeface="Trebuchet MS"/>
                <a:cs typeface="Trebuchet MS"/>
              </a:rPr>
              <a:t>Stanford </a:t>
            </a:r>
            <a:r>
              <a:rPr sz="3200" spc="8" dirty="0">
                <a:solidFill>
                  <a:srgbClr val="0000A0"/>
                </a:solidFill>
                <a:latin typeface="Trebuchet MS"/>
                <a:cs typeface="Trebuchet MS"/>
              </a:rPr>
              <a:t>CS22</a:t>
            </a:r>
            <a:r>
              <a:rPr sz="3200" spc="11" dirty="0">
                <a:solidFill>
                  <a:srgbClr val="0000A0"/>
                </a:solidFill>
                <a:latin typeface="Trebuchet MS"/>
                <a:cs typeface="Trebuchet MS"/>
              </a:rPr>
              <a:t>1</a:t>
            </a:r>
            <a:r>
              <a:rPr sz="3200" spc="70" dirty="0">
                <a:solidFill>
                  <a:srgbClr val="0000A0"/>
                </a:solidFill>
                <a:latin typeface="Trebuchet MS"/>
                <a:cs typeface="Trebuchet MS"/>
              </a:rPr>
              <a:t> </a:t>
            </a:r>
            <a:r>
              <a:rPr sz="3200" spc="-114" dirty="0">
                <a:solidFill>
                  <a:srgbClr val="0000A0"/>
                </a:solidFill>
                <a:latin typeface="Trebuchet MS"/>
                <a:cs typeface="Trebuchet MS"/>
              </a:rPr>
              <a:t>enrollments</a:t>
            </a:r>
            <a:endParaRPr sz="3200" dirty="0">
              <a:latin typeface="Trebuchet MS"/>
              <a:cs typeface="Trebuchet MS"/>
            </a:endParaRPr>
          </a:p>
        </p:txBody>
      </p:sp>
      <p:sp>
        <p:nvSpPr>
          <p:cNvPr id="3" name="object 3"/>
          <p:cNvSpPr/>
          <p:nvPr/>
        </p:nvSpPr>
        <p:spPr>
          <a:xfrm>
            <a:off x="1105009" y="3550447"/>
            <a:ext cx="3619677" cy="0"/>
          </a:xfrm>
          <a:custGeom>
            <a:avLst/>
            <a:gdLst/>
            <a:ahLst/>
            <a:cxnLst/>
            <a:rect l="l" t="t" r="r" b="b"/>
            <a:pathLst>
              <a:path w="6485255">
                <a:moveTo>
                  <a:pt x="0" y="0"/>
                </a:moveTo>
                <a:lnTo>
                  <a:pt x="6484904" y="0"/>
                </a:lnTo>
              </a:path>
            </a:pathLst>
          </a:custGeom>
          <a:ln w="6357">
            <a:solidFill>
              <a:srgbClr val="000000"/>
            </a:solidFill>
          </a:ln>
        </p:spPr>
        <p:txBody>
          <a:bodyPr wrap="square" lIns="0" tIns="0" rIns="0" bIns="0" rtlCol="0"/>
          <a:lstStyle/>
          <a:p>
            <a:endParaRPr sz="1339"/>
          </a:p>
        </p:txBody>
      </p:sp>
      <p:sp>
        <p:nvSpPr>
          <p:cNvPr id="4" name="object 4"/>
          <p:cNvSpPr/>
          <p:nvPr/>
        </p:nvSpPr>
        <p:spPr>
          <a:xfrm>
            <a:off x="1611939"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5" name="object 5"/>
          <p:cNvSpPr txBox="1"/>
          <p:nvPr/>
        </p:nvSpPr>
        <p:spPr>
          <a:xfrm>
            <a:off x="1478867"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2012</a:t>
            </a:r>
            <a:endParaRPr sz="977">
              <a:latin typeface="Trebuchet MS"/>
              <a:cs typeface="Trebuchet MS"/>
            </a:endParaRPr>
          </a:p>
        </p:txBody>
      </p:sp>
      <p:sp>
        <p:nvSpPr>
          <p:cNvPr id="6" name="object 6"/>
          <p:cNvSpPr/>
          <p:nvPr/>
        </p:nvSpPr>
        <p:spPr>
          <a:xfrm>
            <a:off x="2118869"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7" name="object 7"/>
          <p:cNvSpPr txBox="1"/>
          <p:nvPr/>
        </p:nvSpPr>
        <p:spPr>
          <a:xfrm>
            <a:off x="1985797"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2013</a:t>
            </a:r>
            <a:endParaRPr sz="977">
              <a:latin typeface="Trebuchet MS"/>
              <a:cs typeface="Trebuchet MS"/>
            </a:endParaRPr>
          </a:p>
        </p:txBody>
      </p:sp>
      <p:sp>
        <p:nvSpPr>
          <p:cNvPr id="8" name="object 8"/>
          <p:cNvSpPr/>
          <p:nvPr/>
        </p:nvSpPr>
        <p:spPr>
          <a:xfrm>
            <a:off x="2625799"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9" name="object 9"/>
          <p:cNvSpPr txBox="1"/>
          <p:nvPr/>
        </p:nvSpPr>
        <p:spPr>
          <a:xfrm>
            <a:off x="2492728"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2014</a:t>
            </a:r>
            <a:endParaRPr sz="977">
              <a:latin typeface="Trebuchet MS"/>
              <a:cs typeface="Trebuchet MS"/>
            </a:endParaRPr>
          </a:p>
        </p:txBody>
      </p:sp>
      <p:sp>
        <p:nvSpPr>
          <p:cNvPr id="10" name="object 10"/>
          <p:cNvSpPr/>
          <p:nvPr/>
        </p:nvSpPr>
        <p:spPr>
          <a:xfrm>
            <a:off x="3132729"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11" name="object 11"/>
          <p:cNvSpPr txBox="1"/>
          <p:nvPr/>
        </p:nvSpPr>
        <p:spPr>
          <a:xfrm>
            <a:off x="2999658"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2015</a:t>
            </a:r>
            <a:endParaRPr sz="977">
              <a:latin typeface="Trebuchet MS"/>
              <a:cs typeface="Trebuchet MS"/>
            </a:endParaRPr>
          </a:p>
        </p:txBody>
      </p:sp>
      <p:sp>
        <p:nvSpPr>
          <p:cNvPr id="12" name="object 12"/>
          <p:cNvSpPr/>
          <p:nvPr/>
        </p:nvSpPr>
        <p:spPr>
          <a:xfrm>
            <a:off x="3639660"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13" name="object 13"/>
          <p:cNvSpPr txBox="1"/>
          <p:nvPr/>
        </p:nvSpPr>
        <p:spPr>
          <a:xfrm>
            <a:off x="3506588"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2016</a:t>
            </a:r>
            <a:endParaRPr sz="977">
              <a:latin typeface="Trebuchet MS"/>
              <a:cs typeface="Trebuchet MS"/>
            </a:endParaRPr>
          </a:p>
        </p:txBody>
      </p:sp>
      <p:sp>
        <p:nvSpPr>
          <p:cNvPr id="14" name="object 14"/>
          <p:cNvSpPr/>
          <p:nvPr/>
        </p:nvSpPr>
        <p:spPr>
          <a:xfrm>
            <a:off x="4146589"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15" name="object 15"/>
          <p:cNvSpPr txBox="1"/>
          <p:nvPr/>
        </p:nvSpPr>
        <p:spPr>
          <a:xfrm>
            <a:off x="4013518"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2017</a:t>
            </a:r>
            <a:endParaRPr sz="977">
              <a:latin typeface="Trebuchet MS"/>
              <a:cs typeface="Trebuchet MS"/>
            </a:endParaRPr>
          </a:p>
        </p:txBody>
      </p:sp>
      <p:sp>
        <p:nvSpPr>
          <p:cNvPr id="16" name="object 16"/>
          <p:cNvSpPr/>
          <p:nvPr/>
        </p:nvSpPr>
        <p:spPr>
          <a:xfrm>
            <a:off x="4653520" y="3550447"/>
            <a:ext cx="0" cy="21620"/>
          </a:xfrm>
          <a:custGeom>
            <a:avLst/>
            <a:gdLst/>
            <a:ahLst/>
            <a:cxnLst/>
            <a:rect l="l" t="t" r="r" b="b"/>
            <a:pathLst>
              <a:path h="38735">
                <a:moveTo>
                  <a:pt x="0" y="0"/>
                </a:moveTo>
                <a:lnTo>
                  <a:pt x="0" y="38146"/>
                </a:lnTo>
              </a:path>
            </a:pathLst>
          </a:custGeom>
          <a:ln w="6357">
            <a:solidFill>
              <a:srgbClr val="000000"/>
            </a:solidFill>
          </a:ln>
        </p:spPr>
        <p:txBody>
          <a:bodyPr wrap="square" lIns="0" tIns="0" rIns="0" bIns="0" rtlCol="0"/>
          <a:lstStyle/>
          <a:p>
            <a:endParaRPr sz="1339"/>
          </a:p>
        </p:txBody>
      </p:sp>
      <p:sp>
        <p:nvSpPr>
          <p:cNvPr id="17" name="object 17"/>
          <p:cNvSpPr txBox="1"/>
          <p:nvPr/>
        </p:nvSpPr>
        <p:spPr>
          <a:xfrm>
            <a:off x="4520448" y="3601113"/>
            <a:ext cx="266168" cy="150362"/>
          </a:xfrm>
          <a:prstGeom prst="rect">
            <a:avLst/>
          </a:prstGeom>
        </p:spPr>
        <p:txBody>
          <a:bodyPr vert="horz" wrap="square" lIns="0" tIns="0" rIns="0" bIns="0" rtlCol="0">
            <a:spAutoFit/>
          </a:bodyPr>
          <a:lstStyle/>
          <a:p>
            <a:pPr marL="7088"/>
            <a:r>
              <a:rPr sz="977" spc="-22" dirty="0">
                <a:latin typeface="Trebuchet MS"/>
                <a:cs typeface="Trebuchet MS"/>
              </a:rPr>
              <a:t>2018</a:t>
            </a:r>
            <a:endParaRPr sz="977">
              <a:latin typeface="Trebuchet MS"/>
              <a:cs typeface="Trebuchet MS"/>
            </a:endParaRPr>
          </a:p>
        </p:txBody>
      </p:sp>
      <p:sp>
        <p:nvSpPr>
          <p:cNvPr id="18" name="object 18"/>
          <p:cNvSpPr/>
          <p:nvPr/>
        </p:nvSpPr>
        <p:spPr>
          <a:xfrm>
            <a:off x="1105009" y="2060072"/>
            <a:ext cx="0" cy="1490685"/>
          </a:xfrm>
          <a:custGeom>
            <a:avLst/>
            <a:gdLst/>
            <a:ahLst/>
            <a:cxnLst/>
            <a:rect l="l" t="t" r="r" b="b"/>
            <a:pathLst>
              <a:path h="2670810">
                <a:moveTo>
                  <a:pt x="0" y="2670254"/>
                </a:moveTo>
                <a:lnTo>
                  <a:pt x="0" y="0"/>
                </a:lnTo>
              </a:path>
            </a:pathLst>
          </a:custGeom>
          <a:ln w="6357">
            <a:solidFill>
              <a:srgbClr val="000000"/>
            </a:solidFill>
          </a:ln>
        </p:spPr>
        <p:txBody>
          <a:bodyPr wrap="square" lIns="0" tIns="0" rIns="0" bIns="0" rtlCol="0"/>
          <a:lstStyle/>
          <a:p>
            <a:endParaRPr sz="1339"/>
          </a:p>
        </p:txBody>
      </p:sp>
      <p:sp>
        <p:nvSpPr>
          <p:cNvPr id="19" name="object 19"/>
          <p:cNvSpPr/>
          <p:nvPr/>
        </p:nvSpPr>
        <p:spPr>
          <a:xfrm>
            <a:off x="4253045" y="3195594"/>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20" name="object 20"/>
          <p:cNvSpPr/>
          <p:nvPr/>
        </p:nvSpPr>
        <p:spPr>
          <a:xfrm>
            <a:off x="3746115" y="3195594"/>
            <a:ext cx="294167" cy="0"/>
          </a:xfrm>
          <a:custGeom>
            <a:avLst/>
            <a:gdLst/>
            <a:ahLst/>
            <a:cxnLst/>
            <a:rect l="l" t="t" r="r" b="b"/>
            <a:pathLst>
              <a:path w="527050">
                <a:moveTo>
                  <a:pt x="0" y="0"/>
                </a:moveTo>
                <a:lnTo>
                  <a:pt x="526785" y="0"/>
                </a:lnTo>
              </a:path>
            </a:pathLst>
          </a:custGeom>
          <a:ln w="6357">
            <a:solidFill>
              <a:srgbClr val="D2D2D2"/>
            </a:solidFill>
          </a:ln>
        </p:spPr>
        <p:txBody>
          <a:bodyPr wrap="square" lIns="0" tIns="0" rIns="0" bIns="0" rtlCol="0"/>
          <a:lstStyle/>
          <a:p>
            <a:endParaRPr sz="1339"/>
          </a:p>
        </p:txBody>
      </p:sp>
      <p:sp>
        <p:nvSpPr>
          <p:cNvPr id="21" name="object 21"/>
          <p:cNvSpPr/>
          <p:nvPr/>
        </p:nvSpPr>
        <p:spPr>
          <a:xfrm>
            <a:off x="3239185" y="3195594"/>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22" name="object 22"/>
          <p:cNvSpPr/>
          <p:nvPr/>
        </p:nvSpPr>
        <p:spPr>
          <a:xfrm>
            <a:off x="2732255" y="3195595"/>
            <a:ext cx="294167" cy="0"/>
          </a:xfrm>
          <a:custGeom>
            <a:avLst/>
            <a:gdLst/>
            <a:ahLst/>
            <a:cxnLst/>
            <a:rect l="l" t="t" r="r" b="b"/>
            <a:pathLst>
              <a:path w="527050">
                <a:moveTo>
                  <a:pt x="0" y="0"/>
                </a:moveTo>
                <a:lnTo>
                  <a:pt x="526785" y="0"/>
                </a:lnTo>
              </a:path>
            </a:pathLst>
          </a:custGeom>
          <a:ln w="6357">
            <a:solidFill>
              <a:srgbClr val="D2D2D2"/>
            </a:solidFill>
          </a:ln>
        </p:spPr>
        <p:txBody>
          <a:bodyPr wrap="square" lIns="0" tIns="0" rIns="0" bIns="0" rtlCol="0"/>
          <a:lstStyle/>
          <a:p>
            <a:endParaRPr sz="1339"/>
          </a:p>
        </p:txBody>
      </p:sp>
      <p:sp>
        <p:nvSpPr>
          <p:cNvPr id="23" name="object 23"/>
          <p:cNvSpPr/>
          <p:nvPr/>
        </p:nvSpPr>
        <p:spPr>
          <a:xfrm>
            <a:off x="2225324" y="3195595"/>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24" name="object 24"/>
          <p:cNvSpPr/>
          <p:nvPr/>
        </p:nvSpPr>
        <p:spPr>
          <a:xfrm>
            <a:off x="1105009" y="3195595"/>
            <a:ext cx="907666" cy="0"/>
          </a:xfrm>
          <a:custGeom>
            <a:avLst/>
            <a:gdLst/>
            <a:ahLst/>
            <a:cxnLst/>
            <a:rect l="l" t="t" r="r" b="b"/>
            <a:pathLst>
              <a:path w="1626235">
                <a:moveTo>
                  <a:pt x="0" y="0"/>
                </a:moveTo>
                <a:lnTo>
                  <a:pt x="1625767" y="0"/>
                </a:lnTo>
              </a:path>
            </a:pathLst>
          </a:custGeom>
          <a:ln w="6357">
            <a:solidFill>
              <a:srgbClr val="D2D2D2"/>
            </a:solidFill>
          </a:ln>
        </p:spPr>
        <p:txBody>
          <a:bodyPr wrap="square" lIns="0" tIns="0" rIns="0" bIns="0" rtlCol="0"/>
          <a:lstStyle/>
          <a:p>
            <a:endParaRPr sz="1339"/>
          </a:p>
        </p:txBody>
      </p:sp>
      <p:sp>
        <p:nvSpPr>
          <p:cNvPr id="25" name="object 25"/>
          <p:cNvSpPr/>
          <p:nvPr/>
        </p:nvSpPr>
        <p:spPr>
          <a:xfrm>
            <a:off x="4253045" y="2840744"/>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26" name="object 26"/>
          <p:cNvSpPr/>
          <p:nvPr/>
        </p:nvSpPr>
        <p:spPr>
          <a:xfrm>
            <a:off x="3746115" y="2840744"/>
            <a:ext cx="294167" cy="0"/>
          </a:xfrm>
          <a:custGeom>
            <a:avLst/>
            <a:gdLst/>
            <a:ahLst/>
            <a:cxnLst/>
            <a:rect l="l" t="t" r="r" b="b"/>
            <a:pathLst>
              <a:path w="527050">
                <a:moveTo>
                  <a:pt x="0" y="0"/>
                </a:moveTo>
                <a:lnTo>
                  <a:pt x="526785" y="0"/>
                </a:lnTo>
              </a:path>
            </a:pathLst>
          </a:custGeom>
          <a:ln w="6357">
            <a:solidFill>
              <a:srgbClr val="D2D2D2"/>
            </a:solidFill>
          </a:ln>
        </p:spPr>
        <p:txBody>
          <a:bodyPr wrap="square" lIns="0" tIns="0" rIns="0" bIns="0" rtlCol="0"/>
          <a:lstStyle/>
          <a:p>
            <a:endParaRPr sz="1339"/>
          </a:p>
        </p:txBody>
      </p:sp>
      <p:sp>
        <p:nvSpPr>
          <p:cNvPr id="27" name="object 27"/>
          <p:cNvSpPr/>
          <p:nvPr/>
        </p:nvSpPr>
        <p:spPr>
          <a:xfrm>
            <a:off x="3239185" y="2840744"/>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28" name="object 28"/>
          <p:cNvSpPr/>
          <p:nvPr/>
        </p:nvSpPr>
        <p:spPr>
          <a:xfrm>
            <a:off x="1105009" y="2840744"/>
            <a:ext cx="1921303" cy="0"/>
          </a:xfrm>
          <a:custGeom>
            <a:avLst/>
            <a:gdLst/>
            <a:ahLst/>
            <a:cxnLst/>
            <a:rect l="l" t="t" r="r" b="b"/>
            <a:pathLst>
              <a:path w="3442335">
                <a:moveTo>
                  <a:pt x="0" y="0"/>
                </a:moveTo>
                <a:lnTo>
                  <a:pt x="3442267" y="0"/>
                </a:lnTo>
              </a:path>
            </a:pathLst>
          </a:custGeom>
          <a:ln w="6357">
            <a:solidFill>
              <a:srgbClr val="D2D2D2"/>
            </a:solidFill>
          </a:ln>
        </p:spPr>
        <p:txBody>
          <a:bodyPr wrap="square" lIns="0" tIns="0" rIns="0" bIns="0" rtlCol="0"/>
          <a:lstStyle/>
          <a:p>
            <a:endParaRPr sz="1339"/>
          </a:p>
        </p:txBody>
      </p:sp>
      <p:sp>
        <p:nvSpPr>
          <p:cNvPr id="29" name="object 29"/>
          <p:cNvSpPr/>
          <p:nvPr/>
        </p:nvSpPr>
        <p:spPr>
          <a:xfrm>
            <a:off x="4253045" y="2485893"/>
            <a:ext cx="294167" cy="0"/>
          </a:xfrm>
          <a:custGeom>
            <a:avLst/>
            <a:gdLst/>
            <a:ahLst/>
            <a:cxnLst/>
            <a:rect l="l" t="t" r="r" b="b"/>
            <a:pathLst>
              <a:path w="527050">
                <a:moveTo>
                  <a:pt x="0" y="0"/>
                </a:moveTo>
                <a:lnTo>
                  <a:pt x="526784" y="0"/>
                </a:lnTo>
              </a:path>
            </a:pathLst>
          </a:custGeom>
          <a:ln w="6357">
            <a:solidFill>
              <a:srgbClr val="D2D2D2"/>
            </a:solidFill>
          </a:ln>
        </p:spPr>
        <p:txBody>
          <a:bodyPr wrap="square" lIns="0" tIns="0" rIns="0" bIns="0" rtlCol="0"/>
          <a:lstStyle/>
          <a:p>
            <a:endParaRPr sz="1339"/>
          </a:p>
        </p:txBody>
      </p:sp>
      <p:sp>
        <p:nvSpPr>
          <p:cNvPr id="30" name="object 30"/>
          <p:cNvSpPr/>
          <p:nvPr/>
        </p:nvSpPr>
        <p:spPr>
          <a:xfrm>
            <a:off x="3746115" y="2485893"/>
            <a:ext cx="294167" cy="0"/>
          </a:xfrm>
          <a:custGeom>
            <a:avLst/>
            <a:gdLst/>
            <a:ahLst/>
            <a:cxnLst/>
            <a:rect l="l" t="t" r="r" b="b"/>
            <a:pathLst>
              <a:path w="527050">
                <a:moveTo>
                  <a:pt x="0" y="0"/>
                </a:moveTo>
                <a:lnTo>
                  <a:pt x="526785" y="0"/>
                </a:lnTo>
              </a:path>
            </a:pathLst>
          </a:custGeom>
          <a:ln w="6357">
            <a:solidFill>
              <a:srgbClr val="D2D2D2"/>
            </a:solidFill>
          </a:ln>
        </p:spPr>
        <p:txBody>
          <a:bodyPr wrap="square" lIns="0" tIns="0" rIns="0" bIns="0" rtlCol="0"/>
          <a:lstStyle/>
          <a:p>
            <a:endParaRPr sz="1339"/>
          </a:p>
        </p:txBody>
      </p:sp>
      <p:sp>
        <p:nvSpPr>
          <p:cNvPr id="31" name="object 31"/>
          <p:cNvSpPr/>
          <p:nvPr/>
        </p:nvSpPr>
        <p:spPr>
          <a:xfrm>
            <a:off x="1105009" y="2485893"/>
            <a:ext cx="2428476" cy="0"/>
          </a:xfrm>
          <a:custGeom>
            <a:avLst/>
            <a:gdLst/>
            <a:ahLst/>
            <a:cxnLst/>
            <a:rect l="l" t="t" r="r" b="b"/>
            <a:pathLst>
              <a:path w="4351020">
                <a:moveTo>
                  <a:pt x="0" y="0"/>
                </a:moveTo>
                <a:lnTo>
                  <a:pt x="4350516" y="0"/>
                </a:lnTo>
              </a:path>
            </a:pathLst>
          </a:custGeom>
          <a:ln w="6357">
            <a:solidFill>
              <a:srgbClr val="D2D2D2"/>
            </a:solidFill>
          </a:ln>
        </p:spPr>
        <p:txBody>
          <a:bodyPr wrap="square" lIns="0" tIns="0" rIns="0" bIns="0" rtlCol="0"/>
          <a:lstStyle/>
          <a:p>
            <a:endParaRPr sz="1339"/>
          </a:p>
        </p:txBody>
      </p:sp>
      <p:sp>
        <p:nvSpPr>
          <p:cNvPr id="32" name="object 32"/>
          <p:cNvSpPr/>
          <p:nvPr/>
        </p:nvSpPr>
        <p:spPr>
          <a:xfrm>
            <a:off x="1105009" y="2131042"/>
            <a:ext cx="3548793" cy="0"/>
          </a:xfrm>
          <a:custGeom>
            <a:avLst/>
            <a:gdLst/>
            <a:ahLst/>
            <a:cxnLst/>
            <a:rect l="l" t="t" r="r" b="b"/>
            <a:pathLst>
              <a:path w="6358255">
                <a:moveTo>
                  <a:pt x="0" y="0"/>
                </a:moveTo>
                <a:lnTo>
                  <a:pt x="6357749" y="0"/>
                </a:lnTo>
              </a:path>
            </a:pathLst>
          </a:custGeom>
          <a:ln w="6357">
            <a:solidFill>
              <a:srgbClr val="D2D2D2"/>
            </a:solidFill>
          </a:ln>
        </p:spPr>
        <p:txBody>
          <a:bodyPr wrap="square" lIns="0" tIns="0" rIns="0" bIns="0" rtlCol="0"/>
          <a:lstStyle/>
          <a:p>
            <a:endParaRPr sz="1339"/>
          </a:p>
        </p:txBody>
      </p:sp>
      <p:sp>
        <p:nvSpPr>
          <p:cNvPr id="33" name="object 33"/>
          <p:cNvSpPr txBox="1"/>
          <p:nvPr/>
        </p:nvSpPr>
        <p:spPr>
          <a:xfrm>
            <a:off x="887654" y="2070304"/>
            <a:ext cx="203436" cy="1610505"/>
          </a:xfrm>
          <a:prstGeom prst="rect">
            <a:avLst/>
          </a:prstGeom>
        </p:spPr>
        <p:txBody>
          <a:bodyPr vert="horz" wrap="square" lIns="0" tIns="0" rIns="0" bIns="0" rtlCol="0">
            <a:spAutoFit/>
          </a:bodyPr>
          <a:lstStyle/>
          <a:p>
            <a:pPr marL="7088"/>
            <a:r>
              <a:rPr sz="977" spc="-22" dirty="0">
                <a:latin typeface="Trebuchet MS"/>
                <a:cs typeface="Trebuchet MS"/>
              </a:rPr>
              <a:t>800</a:t>
            </a:r>
            <a:endParaRPr sz="977">
              <a:latin typeface="Trebuchet MS"/>
              <a:cs typeface="Trebuchet MS"/>
            </a:endParaRPr>
          </a:p>
          <a:p>
            <a:pPr>
              <a:spcBef>
                <a:spcPts val="17"/>
              </a:spcBef>
            </a:pPr>
            <a:endParaRPr sz="1395">
              <a:latin typeface="Times New Roman"/>
              <a:cs typeface="Times New Roman"/>
            </a:endParaRPr>
          </a:p>
          <a:p>
            <a:pPr marL="7088"/>
            <a:r>
              <a:rPr sz="977" spc="-22" dirty="0">
                <a:latin typeface="Trebuchet MS"/>
                <a:cs typeface="Trebuchet MS"/>
              </a:rPr>
              <a:t>600</a:t>
            </a:r>
            <a:endParaRPr sz="977">
              <a:latin typeface="Trebuchet MS"/>
              <a:cs typeface="Trebuchet MS"/>
            </a:endParaRPr>
          </a:p>
          <a:p>
            <a:pPr>
              <a:spcBef>
                <a:spcPts val="17"/>
              </a:spcBef>
            </a:pPr>
            <a:endParaRPr sz="1395">
              <a:latin typeface="Times New Roman"/>
              <a:cs typeface="Times New Roman"/>
            </a:endParaRPr>
          </a:p>
          <a:p>
            <a:pPr marL="7088"/>
            <a:r>
              <a:rPr sz="977" spc="-22" dirty="0">
                <a:latin typeface="Trebuchet MS"/>
                <a:cs typeface="Trebuchet MS"/>
              </a:rPr>
              <a:t>400</a:t>
            </a:r>
            <a:endParaRPr sz="977">
              <a:latin typeface="Trebuchet MS"/>
              <a:cs typeface="Trebuchet MS"/>
            </a:endParaRPr>
          </a:p>
          <a:p>
            <a:pPr>
              <a:spcBef>
                <a:spcPts val="17"/>
              </a:spcBef>
            </a:pPr>
            <a:endParaRPr sz="1395">
              <a:latin typeface="Times New Roman"/>
              <a:cs typeface="Times New Roman"/>
            </a:endParaRPr>
          </a:p>
          <a:p>
            <a:pPr marL="7088"/>
            <a:r>
              <a:rPr sz="977" spc="-22" dirty="0">
                <a:latin typeface="Trebuchet MS"/>
                <a:cs typeface="Trebuchet MS"/>
              </a:rPr>
              <a:t>200</a:t>
            </a:r>
            <a:endParaRPr sz="977">
              <a:latin typeface="Trebuchet MS"/>
              <a:cs typeface="Trebuchet MS"/>
            </a:endParaRPr>
          </a:p>
          <a:p>
            <a:pPr>
              <a:spcBef>
                <a:spcPts val="17"/>
              </a:spcBef>
            </a:pPr>
            <a:endParaRPr sz="1395">
              <a:latin typeface="Times New Roman"/>
              <a:cs typeface="Times New Roman"/>
            </a:endParaRPr>
          </a:p>
          <a:p>
            <a:pPr marL="132898"/>
            <a:r>
              <a:rPr sz="977" spc="-22" dirty="0">
                <a:latin typeface="Trebuchet MS"/>
                <a:cs typeface="Trebuchet MS"/>
              </a:rPr>
              <a:t>0</a:t>
            </a:r>
            <a:endParaRPr sz="977">
              <a:latin typeface="Trebuchet MS"/>
              <a:cs typeface="Trebuchet MS"/>
            </a:endParaRPr>
          </a:p>
        </p:txBody>
      </p:sp>
      <p:sp>
        <p:nvSpPr>
          <p:cNvPr id="34" name="object 34"/>
          <p:cNvSpPr/>
          <p:nvPr/>
        </p:nvSpPr>
        <p:spPr>
          <a:xfrm>
            <a:off x="1505484" y="3227532"/>
            <a:ext cx="213006" cy="323230"/>
          </a:xfrm>
          <a:custGeom>
            <a:avLst/>
            <a:gdLst/>
            <a:ahLst/>
            <a:cxnLst/>
            <a:rect l="l" t="t" r="r" b="b"/>
            <a:pathLst>
              <a:path w="381635" h="579120">
                <a:moveTo>
                  <a:pt x="0" y="578555"/>
                </a:moveTo>
                <a:lnTo>
                  <a:pt x="0" y="0"/>
                </a:lnTo>
                <a:lnTo>
                  <a:pt x="381464" y="0"/>
                </a:lnTo>
                <a:lnTo>
                  <a:pt x="381464" y="578555"/>
                </a:lnTo>
                <a:lnTo>
                  <a:pt x="0" y="578555"/>
                </a:lnTo>
                <a:close/>
              </a:path>
            </a:pathLst>
          </a:custGeom>
          <a:solidFill>
            <a:srgbClr val="7F7F7F"/>
          </a:solidFill>
        </p:spPr>
        <p:txBody>
          <a:bodyPr wrap="square" lIns="0" tIns="0" rIns="0" bIns="0" rtlCol="0"/>
          <a:lstStyle/>
          <a:p>
            <a:endParaRPr sz="1339"/>
          </a:p>
        </p:txBody>
      </p:sp>
      <p:sp>
        <p:nvSpPr>
          <p:cNvPr id="35" name="object 35"/>
          <p:cNvSpPr/>
          <p:nvPr/>
        </p:nvSpPr>
        <p:spPr>
          <a:xfrm>
            <a:off x="1505484" y="3227532"/>
            <a:ext cx="213006" cy="323230"/>
          </a:xfrm>
          <a:custGeom>
            <a:avLst/>
            <a:gdLst/>
            <a:ahLst/>
            <a:cxnLst/>
            <a:rect l="l" t="t" r="r" b="b"/>
            <a:pathLst>
              <a:path w="381635" h="579120">
                <a:moveTo>
                  <a:pt x="0" y="578555"/>
                </a:moveTo>
                <a:lnTo>
                  <a:pt x="0" y="0"/>
                </a:lnTo>
                <a:lnTo>
                  <a:pt x="381464" y="0"/>
                </a:lnTo>
                <a:lnTo>
                  <a:pt x="381464" y="578555"/>
                </a:lnTo>
                <a:lnTo>
                  <a:pt x="0" y="578555"/>
                </a:lnTo>
                <a:close/>
              </a:path>
            </a:pathLst>
          </a:custGeom>
          <a:ln w="6357">
            <a:solidFill>
              <a:srgbClr val="000000"/>
            </a:solidFill>
          </a:ln>
        </p:spPr>
        <p:txBody>
          <a:bodyPr wrap="square" lIns="0" tIns="0" rIns="0" bIns="0" rtlCol="0"/>
          <a:lstStyle/>
          <a:p>
            <a:endParaRPr sz="1339"/>
          </a:p>
        </p:txBody>
      </p:sp>
      <p:sp>
        <p:nvSpPr>
          <p:cNvPr id="36" name="object 36"/>
          <p:cNvSpPr/>
          <p:nvPr/>
        </p:nvSpPr>
        <p:spPr>
          <a:xfrm>
            <a:off x="2012413" y="3165433"/>
            <a:ext cx="213006" cy="385253"/>
          </a:xfrm>
          <a:custGeom>
            <a:avLst/>
            <a:gdLst/>
            <a:ahLst/>
            <a:cxnLst/>
            <a:rect l="l" t="t" r="r" b="b"/>
            <a:pathLst>
              <a:path w="381635" h="690245">
                <a:moveTo>
                  <a:pt x="0" y="689815"/>
                </a:moveTo>
                <a:lnTo>
                  <a:pt x="0" y="0"/>
                </a:lnTo>
                <a:lnTo>
                  <a:pt x="381464" y="0"/>
                </a:lnTo>
                <a:lnTo>
                  <a:pt x="381464" y="689815"/>
                </a:lnTo>
                <a:lnTo>
                  <a:pt x="0" y="689815"/>
                </a:lnTo>
                <a:close/>
              </a:path>
            </a:pathLst>
          </a:custGeom>
          <a:solidFill>
            <a:srgbClr val="7F7F7F"/>
          </a:solidFill>
        </p:spPr>
        <p:txBody>
          <a:bodyPr wrap="square" lIns="0" tIns="0" rIns="0" bIns="0" rtlCol="0"/>
          <a:lstStyle/>
          <a:p>
            <a:endParaRPr sz="1339"/>
          </a:p>
        </p:txBody>
      </p:sp>
      <p:sp>
        <p:nvSpPr>
          <p:cNvPr id="37" name="object 37"/>
          <p:cNvSpPr/>
          <p:nvPr/>
        </p:nvSpPr>
        <p:spPr>
          <a:xfrm>
            <a:off x="2012413" y="3165433"/>
            <a:ext cx="213006" cy="385253"/>
          </a:xfrm>
          <a:custGeom>
            <a:avLst/>
            <a:gdLst/>
            <a:ahLst/>
            <a:cxnLst/>
            <a:rect l="l" t="t" r="r" b="b"/>
            <a:pathLst>
              <a:path w="381635" h="690245">
                <a:moveTo>
                  <a:pt x="0" y="689815"/>
                </a:moveTo>
                <a:lnTo>
                  <a:pt x="0" y="0"/>
                </a:lnTo>
                <a:lnTo>
                  <a:pt x="381464" y="0"/>
                </a:lnTo>
                <a:lnTo>
                  <a:pt x="381464" y="689815"/>
                </a:lnTo>
                <a:lnTo>
                  <a:pt x="0" y="689815"/>
                </a:lnTo>
                <a:close/>
              </a:path>
            </a:pathLst>
          </a:custGeom>
          <a:ln w="6357">
            <a:solidFill>
              <a:srgbClr val="000000"/>
            </a:solidFill>
          </a:ln>
        </p:spPr>
        <p:txBody>
          <a:bodyPr wrap="square" lIns="0" tIns="0" rIns="0" bIns="0" rtlCol="0"/>
          <a:lstStyle/>
          <a:p>
            <a:endParaRPr sz="1339"/>
          </a:p>
        </p:txBody>
      </p:sp>
      <p:sp>
        <p:nvSpPr>
          <p:cNvPr id="38" name="object 38"/>
          <p:cNvSpPr/>
          <p:nvPr/>
        </p:nvSpPr>
        <p:spPr>
          <a:xfrm>
            <a:off x="2519344" y="2893972"/>
            <a:ext cx="213006" cy="656738"/>
          </a:xfrm>
          <a:custGeom>
            <a:avLst/>
            <a:gdLst/>
            <a:ahLst/>
            <a:cxnLst/>
            <a:rect l="l" t="t" r="r" b="b"/>
            <a:pathLst>
              <a:path w="381635" h="1176654">
                <a:moveTo>
                  <a:pt x="0" y="1176183"/>
                </a:moveTo>
                <a:lnTo>
                  <a:pt x="0" y="0"/>
                </a:lnTo>
                <a:lnTo>
                  <a:pt x="381464" y="0"/>
                </a:lnTo>
                <a:lnTo>
                  <a:pt x="381464" y="1176183"/>
                </a:lnTo>
                <a:lnTo>
                  <a:pt x="0" y="1176183"/>
                </a:lnTo>
                <a:close/>
              </a:path>
            </a:pathLst>
          </a:custGeom>
          <a:solidFill>
            <a:srgbClr val="7F7F7F"/>
          </a:solidFill>
        </p:spPr>
        <p:txBody>
          <a:bodyPr wrap="square" lIns="0" tIns="0" rIns="0" bIns="0" rtlCol="0"/>
          <a:lstStyle/>
          <a:p>
            <a:endParaRPr sz="1339"/>
          </a:p>
        </p:txBody>
      </p:sp>
      <p:sp>
        <p:nvSpPr>
          <p:cNvPr id="39" name="object 39"/>
          <p:cNvSpPr/>
          <p:nvPr/>
        </p:nvSpPr>
        <p:spPr>
          <a:xfrm>
            <a:off x="2519344" y="2893972"/>
            <a:ext cx="213006" cy="656738"/>
          </a:xfrm>
          <a:custGeom>
            <a:avLst/>
            <a:gdLst/>
            <a:ahLst/>
            <a:cxnLst/>
            <a:rect l="l" t="t" r="r" b="b"/>
            <a:pathLst>
              <a:path w="381635" h="1176654">
                <a:moveTo>
                  <a:pt x="0" y="1176183"/>
                </a:moveTo>
                <a:lnTo>
                  <a:pt x="0" y="0"/>
                </a:lnTo>
                <a:lnTo>
                  <a:pt x="381464" y="0"/>
                </a:lnTo>
                <a:lnTo>
                  <a:pt x="381464" y="1176183"/>
                </a:lnTo>
                <a:lnTo>
                  <a:pt x="0" y="1176183"/>
                </a:lnTo>
                <a:close/>
              </a:path>
            </a:pathLst>
          </a:custGeom>
          <a:ln w="6357">
            <a:solidFill>
              <a:srgbClr val="000000"/>
            </a:solidFill>
          </a:ln>
        </p:spPr>
        <p:txBody>
          <a:bodyPr wrap="square" lIns="0" tIns="0" rIns="0" bIns="0" rtlCol="0"/>
          <a:lstStyle/>
          <a:p>
            <a:endParaRPr sz="1339"/>
          </a:p>
        </p:txBody>
      </p:sp>
      <p:sp>
        <p:nvSpPr>
          <p:cNvPr id="40" name="object 40"/>
          <p:cNvSpPr/>
          <p:nvPr/>
        </p:nvSpPr>
        <p:spPr>
          <a:xfrm>
            <a:off x="3026274" y="2576380"/>
            <a:ext cx="213006" cy="974296"/>
          </a:xfrm>
          <a:custGeom>
            <a:avLst/>
            <a:gdLst/>
            <a:ahLst/>
            <a:cxnLst/>
            <a:rect l="l" t="t" r="r" b="b"/>
            <a:pathLst>
              <a:path w="381635" h="1745614">
                <a:moveTo>
                  <a:pt x="0" y="1745202"/>
                </a:moveTo>
                <a:lnTo>
                  <a:pt x="0" y="0"/>
                </a:lnTo>
                <a:lnTo>
                  <a:pt x="381464" y="0"/>
                </a:lnTo>
                <a:lnTo>
                  <a:pt x="381464" y="1745202"/>
                </a:lnTo>
                <a:lnTo>
                  <a:pt x="0" y="1745202"/>
                </a:lnTo>
                <a:close/>
              </a:path>
            </a:pathLst>
          </a:custGeom>
          <a:solidFill>
            <a:srgbClr val="7F7F7F"/>
          </a:solidFill>
        </p:spPr>
        <p:txBody>
          <a:bodyPr wrap="square" lIns="0" tIns="0" rIns="0" bIns="0" rtlCol="0"/>
          <a:lstStyle/>
          <a:p>
            <a:endParaRPr sz="1339"/>
          </a:p>
        </p:txBody>
      </p:sp>
      <p:sp>
        <p:nvSpPr>
          <p:cNvPr id="41" name="object 41"/>
          <p:cNvSpPr/>
          <p:nvPr/>
        </p:nvSpPr>
        <p:spPr>
          <a:xfrm>
            <a:off x="3026274" y="2576380"/>
            <a:ext cx="213006" cy="974296"/>
          </a:xfrm>
          <a:custGeom>
            <a:avLst/>
            <a:gdLst/>
            <a:ahLst/>
            <a:cxnLst/>
            <a:rect l="l" t="t" r="r" b="b"/>
            <a:pathLst>
              <a:path w="381635" h="1745614">
                <a:moveTo>
                  <a:pt x="0" y="1745202"/>
                </a:moveTo>
                <a:lnTo>
                  <a:pt x="0" y="0"/>
                </a:lnTo>
                <a:lnTo>
                  <a:pt x="381464" y="0"/>
                </a:lnTo>
                <a:lnTo>
                  <a:pt x="381464" y="1745202"/>
                </a:lnTo>
                <a:lnTo>
                  <a:pt x="0" y="1745202"/>
                </a:lnTo>
                <a:close/>
              </a:path>
            </a:pathLst>
          </a:custGeom>
          <a:ln w="6357">
            <a:solidFill>
              <a:srgbClr val="000000"/>
            </a:solidFill>
          </a:ln>
        </p:spPr>
        <p:txBody>
          <a:bodyPr wrap="square" lIns="0" tIns="0" rIns="0" bIns="0" rtlCol="0"/>
          <a:lstStyle/>
          <a:p>
            <a:endParaRPr sz="1339"/>
          </a:p>
        </p:txBody>
      </p:sp>
      <p:sp>
        <p:nvSpPr>
          <p:cNvPr id="42" name="object 42"/>
          <p:cNvSpPr/>
          <p:nvPr/>
        </p:nvSpPr>
        <p:spPr>
          <a:xfrm>
            <a:off x="3533204" y="2379438"/>
            <a:ext cx="213006" cy="1171353"/>
          </a:xfrm>
          <a:custGeom>
            <a:avLst/>
            <a:gdLst/>
            <a:ahLst/>
            <a:cxnLst/>
            <a:rect l="l" t="t" r="r" b="b"/>
            <a:pathLst>
              <a:path w="381634" h="2098675">
                <a:moveTo>
                  <a:pt x="0" y="2098057"/>
                </a:moveTo>
                <a:lnTo>
                  <a:pt x="0" y="0"/>
                </a:lnTo>
                <a:lnTo>
                  <a:pt x="381464" y="0"/>
                </a:lnTo>
                <a:lnTo>
                  <a:pt x="381464" y="2098057"/>
                </a:lnTo>
                <a:lnTo>
                  <a:pt x="0" y="2098057"/>
                </a:lnTo>
                <a:close/>
              </a:path>
            </a:pathLst>
          </a:custGeom>
          <a:solidFill>
            <a:srgbClr val="7F7F7F"/>
          </a:solidFill>
        </p:spPr>
        <p:txBody>
          <a:bodyPr wrap="square" lIns="0" tIns="0" rIns="0" bIns="0" rtlCol="0"/>
          <a:lstStyle/>
          <a:p>
            <a:endParaRPr sz="1339"/>
          </a:p>
        </p:txBody>
      </p:sp>
      <p:sp>
        <p:nvSpPr>
          <p:cNvPr id="43" name="object 43"/>
          <p:cNvSpPr/>
          <p:nvPr/>
        </p:nvSpPr>
        <p:spPr>
          <a:xfrm>
            <a:off x="3533204" y="2379438"/>
            <a:ext cx="213006" cy="1171353"/>
          </a:xfrm>
          <a:custGeom>
            <a:avLst/>
            <a:gdLst/>
            <a:ahLst/>
            <a:cxnLst/>
            <a:rect l="l" t="t" r="r" b="b"/>
            <a:pathLst>
              <a:path w="381634" h="2098675">
                <a:moveTo>
                  <a:pt x="0" y="2098057"/>
                </a:moveTo>
                <a:lnTo>
                  <a:pt x="0" y="0"/>
                </a:lnTo>
                <a:lnTo>
                  <a:pt x="381464" y="0"/>
                </a:lnTo>
                <a:lnTo>
                  <a:pt x="381464" y="2098057"/>
                </a:lnTo>
                <a:lnTo>
                  <a:pt x="0" y="2098057"/>
                </a:lnTo>
                <a:close/>
              </a:path>
            </a:pathLst>
          </a:custGeom>
          <a:ln w="6357">
            <a:solidFill>
              <a:srgbClr val="000000"/>
            </a:solidFill>
          </a:ln>
        </p:spPr>
        <p:txBody>
          <a:bodyPr wrap="square" lIns="0" tIns="0" rIns="0" bIns="0" rtlCol="0"/>
          <a:lstStyle/>
          <a:p>
            <a:endParaRPr sz="1339"/>
          </a:p>
        </p:txBody>
      </p:sp>
      <p:sp>
        <p:nvSpPr>
          <p:cNvPr id="44" name="object 44"/>
          <p:cNvSpPr/>
          <p:nvPr/>
        </p:nvSpPr>
        <p:spPr>
          <a:xfrm>
            <a:off x="4040134" y="2175399"/>
            <a:ext cx="213006" cy="1375144"/>
          </a:xfrm>
          <a:custGeom>
            <a:avLst/>
            <a:gdLst/>
            <a:ahLst/>
            <a:cxnLst/>
            <a:rect l="l" t="t" r="r" b="b"/>
            <a:pathLst>
              <a:path w="381634" h="2463800">
                <a:moveTo>
                  <a:pt x="0" y="2463627"/>
                </a:moveTo>
                <a:lnTo>
                  <a:pt x="0" y="0"/>
                </a:lnTo>
                <a:lnTo>
                  <a:pt x="381464" y="0"/>
                </a:lnTo>
                <a:lnTo>
                  <a:pt x="381464" y="2463627"/>
                </a:lnTo>
                <a:lnTo>
                  <a:pt x="0" y="2463627"/>
                </a:lnTo>
                <a:close/>
              </a:path>
            </a:pathLst>
          </a:custGeom>
          <a:solidFill>
            <a:srgbClr val="7F7F7F"/>
          </a:solidFill>
        </p:spPr>
        <p:txBody>
          <a:bodyPr wrap="square" lIns="0" tIns="0" rIns="0" bIns="0" rtlCol="0"/>
          <a:lstStyle/>
          <a:p>
            <a:endParaRPr sz="1339"/>
          </a:p>
        </p:txBody>
      </p:sp>
      <p:sp>
        <p:nvSpPr>
          <p:cNvPr id="45" name="object 45"/>
          <p:cNvSpPr/>
          <p:nvPr/>
        </p:nvSpPr>
        <p:spPr>
          <a:xfrm>
            <a:off x="4040134" y="2175399"/>
            <a:ext cx="213006" cy="1375144"/>
          </a:xfrm>
          <a:custGeom>
            <a:avLst/>
            <a:gdLst/>
            <a:ahLst/>
            <a:cxnLst/>
            <a:rect l="l" t="t" r="r" b="b"/>
            <a:pathLst>
              <a:path w="381634" h="2463800">
                <a:moveTo>
                  <a:pt x="0" y="2463627"/>
                </a:moveTo>
                <a:lnTo>
                  <a:pt x="0" y="0"/>
                </a:lnTo>
                <a:lnTo>
                  <a:pt x="381464" y="0"/>
                </a:lnTo>
                <a:lnTo>
                  <a:pt x="381464" y="2463627"/>
                </a:lnTo>
                <a:lnTo>
                  <a:pt x="0" y="2463627"/>
                </a:lnTo>
                <a:close/>
              </a:path>
            </a:pathLst>
          </a:custGeom>
          <a:ln w="6357">
            <a:solidFill>
              <a:srgbClr val="000000"/>
            </a:solidFill>
          </a:ln>
        </p:spPr>
        <p:txBody>
          <a:bodyPr wrap="square" lIns="0" tIns="0" rIns="0" bIns="0" rtlCol="0"/>
          <a:lstStyle/>
          <a:p>
            <a:endParaRPr sz="1339"/>
          </a:p>
        </p:txBody>
      </p:sp>
      <p:sp>
        <p:nvSpPr>
          <p:cNvPr id="46" name="object 46"/>
          <p:cNvSpPr/>
          <p:nvPr/>
        </p:nvSpPr>
        <p:spPr>
          <a:xfrm>
            <a:off x="4547065" y="2255240"/>
            <a:ext cx="213006" cy="1295400"/>
          </a:xfrm>
          <a:custGeom>
            <a:avLst/>
            <a:gdLst/>
            <a:ahLst/>
            <a:cxnLst/>
            <a:rect l="l" t="t" r="r" b="b"/>
            <a:pathLst>
              <a:path w="381634" h="2320925">
                <a:moveTo>
                  <a:pt x="0" y="2320578"/>
                </a:moveTo>
                <a:lnTo>
                  <a:pt x="0" y="0"/>
                </a:lnTo>
                <a:lnTo>
                  <a:pt x="381464" y="0"/>
                </a:lnTo>
                <a:lnTo>
                  <a:pt x="381464" y="2320578"/>
                </a:lnTo>
                <a:lnTo>
                  <a:pt x="0" y="2320578"/>
                </a:lnTo>
                <a:close/>
              </a:path>
            </a:pathLst>
          </a:custGeom>
          <a:solidFill>
            <a:srgbClr val="7F7F7F"/>
          </a:solidFill>
        </p:spPr>
        <p:txBody>
          <a:bodyPr wrap="square" lIns="0" tIns="0" rIns="0" bIns="0" rtlCol="0"/>
          <a:lstStyle/>
          <a:p>
            <a:endParaRPr sz="1339"/>
          </a:p>
        </p:txBody>
      </p:sp>
      <p:sp>
        <p:nvSpPr>
          <p:cNvPr id="47" name="object 47"/>
          <p:cNvSpPr/>
          <p:nvPr/>
        </p:nvSpPr>
        <p:spPr>
          <a:xfrm>
            <a:off x="4547065" y="2255240"/>
            <a:ext cx="213006" cy="1295400"/>
          </a:xfrm>
          <a:custGeom>
            <a:avLst/>
            <a:gdLst/>
            <a:ahLst/>
            <a:cxnLst/>
            <a:rect l="l" t="t" r="r" b="b"/>
            <a:pathLst>
              <a:path w="381634" h="2320925">
                <a:moveTo>
                  <a:pt x="0" y="2320578"/>
                </a:moveTo>
                <a:lnTo>
                  <a:pt x="0" y="0"/>
                </a:lnTo>
                <a:lnTo>
                  <a:pt x="381464" y="0"/>
                </a:lnTo>
                <a:lnTo>
                  <a:pt x="381464" y="2320578"/>
                </a:lnTo>
                <a:lnTo>
                  <a:pt x="0" y="2320578"/>
                </a:lnTo>
                <a:close/>
              </a:path>
            </a:pathLst>
          </a:custGeom>
          <a:ln w="6357">
            <a:solidFill>
              <a:srgbClr val="000000"/>
            </a:solidFill>
          </a:ln>
        </p:spPr>
        <p:txBody>
          <a:bodyPr wrap="square" lIns="0" tIns="0" rIns="0" bIns="0" rtlCol="0"/>
          <a:lstStyle/>
          <a:p>
            <a:endParaRPr sz="1339"/>
          </a:p>
        </p:txBody>
      </p:sp>
      <p:sp>
        <p:nvSpPr>
          <p:cNvPr id="48" name="object 48"/>
          <p:cNvSpPr txBox="1"/>
          <p:nvPr/>
        </p:nvSpPr>
        <p:spPr>
          <a:xfrm>
            <a:off x="133166" y="4267605"/>
            <a:ext cx="4490484" cy="214674"/>
          </a:xfrm>
          <a:prstGeom prst="rect">
            <a:avLst/>
          </a:prstGeom>
        </p:spPr>
        <p:txBody>
          <a:bodyPr vert="horz" wrap="square" lIns="0" tIns="0" rIns="0" bIns="0" rtlCol="0">
            <a:spAutoFit/>
          </a:bodyPr>
          <a:lstStyle/>
          <a:p>
            <a:pPr marL="7088"/>
            <a:r>
              <a:rPr sz="1395" dirty="0">
                <a:latin typeface="Trebuchet MS"/>
                <a:cs typeface="Trebuchet MS"/>
              </a:rPr>
              <a:t>Sl</a:t>
            </a:r>
            <a:r>
              <a:rPr sz="1395" spc="-42" dirty="0">
                <a:latin typeface="Trebuchet MS"/>
                <a:cs typeface="Trebuchet MS"/>
              </a:rPr>
              <a:t>o</a:t>
            </a:r>
            <a:r>
              <a:rPr sz="1395" spc="-45" dirty="0">
                <a:latin typeface="Trebuchet MS"/>
                <a:cs typeface="Trebuchet MS"/>
              </a:rPr>
              <a:t>wing</a:t>
            </a:r>
            <a:r>
              <a:rPr sz="1395" spc="53" dirty="0">
                <a:latin typeface="Trebuchet MS"/>
                <a:cs typeface="Trebuchet MS"/>
              </a:rPr>
              <a:t> </a:t>
            </a:r>
            <a:r>
              <a:rPr sz="1395" spc="-47" dirty="0">
                <a:latin typeface="Trebuchet MS"/>
                <a:cs typeface="Trebuchet MS"/>
              </a:rPr>
              <a:t>d</a:t>
            </a:r>
            <a:r>
              <a:rPr sz="1395" spc="-87" dirty="0">
                <a:latin typeface="Trebuchet MS"/>
                <a:cs typeface="Trebuchet MS"/>
              </a:rPr>
              <a:t>o</a:t>
            </a:r>
            <a:r>
              <a:rPr sz="1395" spc="14" dirty="0">
                <a:latin typeface="Trebuchet MS"/>
                <a:cs typeface="Trebuchet MS"/>
              </a:rPr>
              <a:t>wn?</a:t>
            </a:r>
            <a:r>
              <a:rPr sz="1395" spc="-142" dirty="0">
                <a:latin typeface="Trebuchet MS"/>
                <a:cs typeface="Trebuchet MS"/>
              </a:rPr>
              <a:t> </a:t>
            </a:r>
            <a:r>
              <a:rPr sz="1395" spc="-36" dirty="0">
                <a:latin typeface="Trebuchet MS"/>
                <a:cs typeface="Trebuchet MS"/>
              </a:rPr>
              <a:t>Probably</a:t>
            </a:r>
            <a:r>
              <a:rPr sz="1395" spc="47" dirty="0">
                <a:latin typeface="Trebuchet MS"/>
                <a:cs typeface="Trebuchet MS"/>
              </a:rPr>
              <a:t> </a:t>
            </a:r>
            <a:r>
              <a:rPr sz="1395" spc="-78" dirty="0">
                <a:latin typeface="Trebuchet MS"/>
                <a:cs typeface="Trebuchet MS"/>
              </a:rPr>
              <a:t>due</a:t>
            </a:r>
            <a:r>
              <a:rPr sz="1395" spc="50" dirty="0">
                <a:latin typeface="Trebuchet MS"/>
                <a:cs typeface="Trebuchet MS"/>
              </a:rPr>
              <a:t> </a:t>
            </a:r>
            <a:r>
              <a:rPr sz="1395" spc="-47" dirty="0">
                <a:latin typeface="Trebuchet MS"/>
                <a:cs typeface="Trebuchet MS"/>
              </a:rPr>
              <a:t>to</a:t>
            </a:r>
            <a:r>
              <a:rPr sz="1395" spc="53" dirty="0">
                <a:latin typeface="Trebuchet MS"/>
                <a:cs typeface="Trebuchet MS"/>
              </a:rPr>
              <a:t> </a:t>
            </a:r>
            <a:r>
              <a:rPr sz="1395" spc="-70" dirty="0">
                <a:latin typeface="Trebuchet MS"/>
                <a:cs typeface="Trebuchet MS"/>
              </a:rPr>
              <a:t>the</a:t>
            </a:r>
            <a:r>
              <a:rPr sz="1395" spc="53" dirty="0">
                <a:latin typeface="Trebuchet MS"/>
                <a:cs typeface="Trebuchet MS"/>
              </a:rPr>
              <a:t> </a:t>
            </a:r>
            <a:r>
              <a:rPr sz="1395" spc="17" dirty="0">
                <a:latin typeface="Trebuchet MS"/>
                <a:cs typeface="Trebuchet MS"/>
              </a:rPr>
              <a:t>CS22</a:t>
            </a:r>
            <a:r>
              <a:rPr sz="1395" spc="20" dirty="0">
                <a:latin typeface="Trebuchet MS"/>
                <a:cs typeface="Trebuchet MS"/>
              </a:rPr>
              <a:t>1</a:t>
            </a:r>
            <a:r>
              <a:rPr sz="1395" spc="53" dirty="0">
                <a:latin typeface="Trebuchet MS"/>
                <a:cs typeface="Trebuchet MS"/>
              </a:rPr>
              <a:t> </a:t>
            </a:r>
            <a:r>
              <a:rPr sz="1395" spc="-36" dirty="0">
                <a:latin typeface="Trebuchet MS"/>
                <a:cs typeface="Trebuchet MS"/>
              </a:rPr>
              <a:t>s</a:t>
            </a:r>
            <a:r>
              <a:rPr sz="1395" spc="-87" dirty="0">
                <a:latin typeface="Trebuchet MS"/>
                <a:cs typeface="Trebuchet MS"/>
              </a:rPr>
              <a:t>p</a:t>
            </a:r>
            <a:r>
              <a:rPr sz="1395" spc="-45" dirty="0">
                <a:latin typeface="Trebuchet MS"/>
                <a:cs typeface="Trebuchet MS"/>
              </a:rPr>
              <a:t>ri</a:t>
            </a:r>
            <a:r>
              <a:rPr sz="1395" spc="-73" dirty="0">
                <a:latin typeface="Trebuchet MS"/>
                <a:cs typeface="Trebuchet MS"/>
              </a:rPr>
              <a:t>n</a:t>
            </a:r>
            <a:r>
              <a:rPr sz="1395" spc="6" dirty="0">
                <a:latin typeface="Trebuchet MS"/>
                <a:cs typeface="Trebuchet MS"/>
              </a:rPr>
              <a:t>g</a:t>
            </a:r>
            <a:r>
              <a:rPr sz="1395" spc="53" dirty="0">
                <a:latin typeface="Trebuchet MS"/>
                <a:cs typeface="Trebuchet MS"/>
              </a:rPr>
              <a:t> </a:t>
            </a:r>
            <a:r>
              <a:rPr sz="1395" spc="-84" dirty="0">
                <a:latin typeface="Trebuchet MS"/>
                <a:cs typeface="Trebuchet MS"/>
              </a:rPr>
              <a:t>offering...</a:t>
            </a:r>
            <a:endParaRPr sz="1395">
              <a:latin typeface="Trebuchet MS"/>
              <a:cs typeface="Trebuchet MS"/>
            </a:endParaRPr>
          </a:p>
        </p:txBody>
      </p:sp>
      <p:sp>
        <p:nvSpPr>
          <p:cNvPr id="49" name="object 49"/>
          <p:cNvSpPr txBox="1">
            <a:spLocks noGrp="1"/>
          </p:cNvSpPr>
          <p:nvPr>
            <p:ph type="ftr" sz="quarter" idx="4294967295"/>
          </p:nvPr>
        </p:nvSpPr>
        <p:spPr>
          <a:xfrm>
            <a:off x="7958824" y="6519446"/>
            <a:ext cx="1185176" cy="338554"/>
          </a:xfrm>
          <a:prstGeom prst="rect">
            <a:avLst/>
          </a:prstGeom>
        </p:spPr>
        <p:txBody>
          <a:bodyPr vert="horz" wrap="square" lIns="0" tIns="0" rIns="0" bIns="0" rtlCol="0">
            <a:spAutoFit/>
          </a:bodyPr>
          <a:lstStyle/>
          <a:p>
            <a:pPr marL="7088"/>
            <a:r>
              <a:rPr sz="1100" spc="8" dirty="0">
                <a:latin typeface="Trebuchet MS"/>
                <a:cs typeface="Trebuchet MS"/>
              </a:rPr>
              <a:t>CS221</a:t>
            </a:r>
            <a:r>
              <a:rPr sz="1100" spc="25" dirty="0">
                <a:latin typeface="Trebuchet MS"/>
                <a:cs typeface="Trebuchet MS"/>
              </a:rPr>
              <a:t> </a:t>
            </a:r>
            <a:r>
              <a:rPr sz="1100" spc="-17" dirty="0">
                <a:latin typeface="Trebuchet MS"/>
                <a:cs typeface="Trebuchet MS"/>
              </a:rPr>
              <a:t>/</a:t>
            </a:r>
            <a:r>
              <a:rPr sz="1100" spc="25" dirty="0">
                <a:latin typeface="Trebuchet MS"/>
                <a:cs typeface="Trebuchet MS"/>
              </a:rPr>
              <a:t> </a:t>
            </a:r>
            <a:r>
              <a:rPr sz="1100" spc="-6" dirty="0">
                <a:latin typeface="Trebuchet MS"/>
                <a:cs typeface="Trebuchet MS"/>
              </a:rPr>
              <a:t>Autumn</a:t>
            </a:r>
            <a:r>
              <a:rPr sz="1100" spc="25" dirty="0">
                <a:latin typeface="Trebuchet MS"/>
                <a:cs typeface="Trebuchet MS"/>
              </a:rPr>
              <a:t> </a:t>
            </a:r>
            <a:r>
              <a:rPr sz="1100" spc="-17" dirty="0">
                <a:latin typeface="Trebuchet MS"/>
                <a:cs typeface="Trebuchet MS"/>
              </a:rPr>
              <a:t>2018</a:t>
            </a:r>
            <a:r>
              <a:rPr sz="1100" spc="25" dirty="0">
                <a:latin typeface="Trebuchet MS"/>
                <a:cs typeface="Trebuchet MS"/>
              </a:rPr>
              <a:t> </a:t>
            </a:r>
            <a:r>
              <a:rPr sz="1100" spc="-17" dirty="0">
                <a:latin typeface="Trebuchet MS"/>
                <a:cs typeface="Trebuchet MS"/>
              </a:rPr>
              <a:t>/</a:t>
            </a:r>
            <a:r>
              <a:rPr sz="1100" spc="25" dirty="0">
                <a:latin typeface="Trebuchet MS"/>
                <a:cs typeface="Trebuchet MS"/>
              </a:rPr>
              <a:t> </a:t>
            </a:r>
            <a:r>
              <a:rPr sz="1100" spc="-11" dirty="0">
                <a:latin typeface="Trebuchet MS"/>
                <a:cs typeface="Trebuchet MS"/>
              </a:rPr>
              <a:t>Liang</a:t>
            </a:r>
          </a:p>
        </p:txBody>
      </p:sp>
      <p:sp>
        <p:nvSpPr>
          <p:cNvPr id="50" name="object 50"/>
          <p:cNvSpPr txBox="1"/>
          <p:nvPr/>
        </p:nvSpPr>
        <p:spPr>
          <a:xfrm>
            <a:off x="5507885" y="5377343"/>
            <a:ext cx="104199" cy="107402"/>
          </a:xfrm>
          <a:prstGeom prst="rect">
            <a:avLst/>
          </a:prstGeom>
        </p:spPr>
        <p:txBody>
          <a:bodyPr vert="horz" wrap="square" lIns="0" tIns="0" rIns="0" bIns="0" rtlCol="0">
            <a:spAutoFit/>
          </a:bodyPr>
          <a:lstStyle/>
          <a:p>
            <a:pPr marL="7088"/>
            <a:r>
              <a:rPr sz="698" spc="-17" dirty="0">
                <a:latin typeface="Trebuchet MS"/>
                <a:cs typeface="Trebuchet MS"/>
              </a:rPr>
              <a:t>14</a:t>
            </a:r>
            <a:endParaRPr sz="698">
              <a:latin typeface="Trebuchet MS"/>
              <a:cs typeface="Trebuchet MS"/>
            </a:endParaRPr>
          </a:p>
        </p:txBody>
      </p:sp>
    </p:spTree>
    <p:extLst>
      <p:ext uri="{BB962C8B-B14F-4D97-AF65-F5344CB8AC3E}">
        <p14:creationId xmlns:p14="http://schemas.microsoft.com/office/powerpoint/2010/main" val="3291721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F01F72-7F2E-447A-83C4-C56F9BFCC79C}" type="slidenum">
              <a:rPr lang="en-US" altLang="en-US" sz="1400" smtClean="0"/>
              <a:pPr/>
              <a:t>15</a:t>
            </a:fld>
            <a:endParaRPr lang="en-US" altLang="en-US" sz="1400"/>
          </a:p>
        </p:txBody>
      </p:sp>
      <p:sp>
        <p:nvSpPr>
          <p:cNvPr id="9219" name="Rectangle 2"/>
          <p:cNvSpPr>
            <a:spLocks noGrp="1" noChangeArrowheads="1"/>
          </p:cNvSpPr>
          <p:nvPr>
            <p:ph type="title"/>
          </p:nvPr>
        </p:nvSpPr>
        <p:spPr>
          <a:xfrm>
            <a:off x="838200" y="-114300"/>
            <a:ext cx="7772400" cy="1143000"/>
          </a:xfrm>
        </p:spPr>
        <p:txBody>
          <a:bodyPr/>
          <a:lstStyle/>
          <a:p>
            <a:r>
              <a:rPr lang="en-US" altLang="en-US" dirty="0"/>
              <a:t>Topics Covered in COSC 4368</a:t>
            </a:r>
          </a:p>
        </p:txBody>
      </p:sp>
      <p:sp>
        <p:nvSpPr>
          <p:cNvPr id="9220" name="Rectangle 3"/>
          <p:cNvSpPr>
            <a:spLocks noGrp="1" noChangeArrowheads="1"/>
          </p:cNvSpPr>
          <p:nvPr>
            <p:ph type="body" idx="1"/>
          </p:nvPr>
        </p:nvSpPr>
        <p:spPr>
          <a:xfrm>
            <a:off x="304800" y="1066800"/>
            <a:ext cx="8763000" cy="4267200"/>
          </a:xfrm>
        </p:spPr>
        <p:txBody>
          <a:bodyPr/>
          <a:lstStyle/>
          <a:p>
            <a:pPr>
              <a:lnSpc>
                <a:spcPct val="90000"/>
              </a:lnSpc>
            </a:pPr>
            <a:r>
              <a:rPr lang="en-US" altLang="en-US" sz="2200" dirty="0"/>
              <a:t>More general topics:</a:t>
            </a:r>
          </a:p>
          <a:p>
            <a:pPr lvl="1">
              <a:lnSpc>
                <a:spcPct val="90000"/>
              </a:lnSpc>
            </a:pPr>
            <a:r>
              <a:rPr lang="en-US" altLang="en-US" sz="2200" dirty="0"/>
              <a:t>Exposure to many search algorithms </a:t>
            </a:r>
          </a:p>
          <a:p>
            <a:pPr lvl="1">
              <a:lnSpc>
                <a:spcPct val="90000"/>
              </a:lnSpc>
            </a:pPr>
            <a:r>
              <a:rPr lang="en-US" altLang="en-US" sz="2200" dirty="0"/>
              <a:t>Making sense out of data (kind of Data Science)</a:t>
            </a:r>
          </a:p>
          <a:p>
            <a:pPr>
              <a:lnSpc>
                <a:spcPct val="90000"/>
              </a:lnSpc>
            </a:pPr>
            <a:r>
              <a:rPr lang="en-US" altLang="en-US" sz="2200" dirty="0"/>
              <a:t>AI-specific Topics:</a:t>
            </a:r>
          </a:p>
          <a:p>
            <a:pPr lvl="1">
              <a:lnSpc>
                <a:spcPct val="90000"/>
              </a:lnSpc>
            </a:pPr>
            <a:r>
              <a:rPr lang="en-US" altLang="en-US" sz="2200" dirty="0"/>
              <a:t>Reasoning in uncertain environments and belief networks</a:t>
            </a:r>
          </a:p>
          <a:p>
            <a:pPr lvl="1">
              <a:lnSpc>
                <a:spcPct val="90000"/>
              </a:lnSpc>
            </a:pPr>
            <a:r>
              <a:rPr lang="en-US" altLang="en-US" sz="2200" dirty="0"/>
              <a:t>Heuristic search, Constraint Satisfaction Problems, and Games</a:t>
            </a:r>
          </a:p>
          <a:p>
            <a:pPr lvl="1">
              <a:lnSpc>
                <a:spcPct val="90000"/>
              </a:lnSpc>
            </a:pPr>
            <a:r>
              <a:rPr lang="en-US" altLang="en-US" sz="2200" dirty="0"/>
              <a:t>Learning from examples, reinforcement learning and deep learning</a:t>
            </a:r>
          </a:p>
          <a:p>
            <a:pPr lvl="1">
              <a:lnSpc>
                <a:spcPct val="90000"/>
              </a:lnSpc>
            </a:pPr>
            <a:r>
              <a:rPr lang="en-US" altLang="en-US" sz="2200" dirty="0"/>
              <a:t>Evolutionary Computing</a:t>
            </a:r>
          </a:p>
          <a:p>
            <a:pPr lvl="1">
              <a:lnSpc>
                <a:spcPct val="90000"/>
              </a:lnSpc>
            </a:pPr>
            <a:r>
              <a:rPr lang="en-US" altLang="en-US" sz="2200" dirty="0"/>
              <a:t>Game Theory (short) </a:t>
            </a:r>
          </a:p>
          <a:p>
            <a:pPr lvl="1">
              <a:lnSpc>
                <a:spcPct val="90000"/>
              </a:lnSpc>
            </a:pPr>
            <a:r>
              <a:rPr lang="en-US" altLang="en-US" sz="2200" dirty="0"/>
              <a:t>Ethical and Societal Aspects of AI (a little more coverage in 2023)</a:t>
            </a:r>
          </a:p>
          <a:p>
            <a:pPr lvl="1">
              <a:lnSpc>
                <a:spcPct val="90000"/>
              </a:lnSpc>
            </a:pPr>
            <a:r>
              <a:rPr lang="en-US" altLang="en-US" sz="2200" dirty="0"/>
              <a:t>Exposure to AI tools (belief networks, NN, Support Vector Machines, and either CNN or GAN)</a:t>
            </a:r>
          </a:p>
          <a:p>
            <a:pPr>
              <a:lnSpc>
                <a:spcPct val="90000"/>
              </a:lnSpc>
            </a:pPr>
            <a:r>
              <a:rPr lang="en-US" altLang="en-US" sz="2200" dirty="0"/>
              <a:t>Optional/Dropped topics: Logical reasoning, Planning, Multi-Agent Systems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CC36-03DE-4F53-966B-BF85F8B8DFD9}"/>
              </a:ext>
            </a:extLst>
          </p:cNvPr>
          <p:cNvSpPr>
            <a:spLocks noGrp="1"/>
          </p:cNvSpPr>
          <p:nvPr>
            <p:ph type="title"/>
          </p:nvPr>
        </p:nvSpPr>
        <p:spPr>
          <a:xfrm>
            <a:off x="533400" y="76200"/>
            <a:ext cx="7772400" cy="533400"/>
          </a:xfrm>
        </p:spPr>
        <p:txBody>
          <a:bodyPr/>
          <a:lstStyle/>
          <a:p>
            <a:r>
              <a:rPr lang="en-US" dirty="0"/>
              <a:t>Tentative Course Organization</a:t>
            </a:r>
          </a:p>
        </p:txBody>
      </p:sp>
      <p:sp>
        <p:nvSpPr>
          <p:cNvPr id="3" name="Content Placeholder 2">
            <a:extLst>
              <a:ext uri="{FF2B5EF4-FFF2-40B4-BE49-F238E27FC236}">
                <a16:creationId xmlns:a16="http://schemas.microsoft.com/office/drawing/2014/main" id="{2D78802A-01F8-4A17-9A26-4C510A0E0FE0}"/>
              </a:ext>
            </a:extLst>
          </p:cNvPr>
          <p:cNvSpPr>
            <a:spLocks noGrp="1"/>
          </p:cNvSpPr>
          <p:nvPr>
            <p:ph idx="1"/>
          </p:nvPr>
        </p:nvSpPr>
        <p:spPr>
          <a:xfrm>
            <a:off x="228600" y="838200"/>
            <a:ext cx="8839200" cy="4114800"/>
          </a:xfrm>
        </p:spPr>
        <p:txBody>
          <a:bodyPr/>
          <a:lstStyle/>
          <a:p>
            <a:pPr marL="0" indent="0">
              <a:buNone/>
            </a:pPr>
            <a:r>
              <a:rPr lang="en-US" sz="2600" b="0" i="0" dirty="0">
                <a:solidFill>
                  <a:srgbClr val="000000"/>
                </a:solidFill>
                <a:effectLst/>
                <a:latin typeface="+mj-lt"/>
              </a:rPr>
              <a:t>1. Introduction to AI</a:t>
            </a:r>
            <a:br>
              <a:rPr lang="en-US" sz="2600" dirty="0">
                <a:latin typeface="+mj-lt"/>
              </a:rPr>
            </a:br>
            <a:r>
              <a:rPr lang="en-US" sz="2600" b="0" i="0" dirty="0">
                <a:solidFill>
                  <a:srgbClr val="000000"/>
                </a:solidFill>
                <a:effectLst/>
                <a:latin typeface="+mj-lt"/>
              </a:rPr>
              <a:t>2. Search</a:t>
            </a:r>
            <a:br>
              <a:rPr lang="en-US" sz="2600" dirty="0">
                <a:latin typeface="+mj-lt"/>
              </a:rPr>
            </a:br>
            <a:r>
              <a:rPr lang="en-US" sz="2600" b="0" i="0" dirty="0">
                <a:solidFill>
                  <a:srgbClr val="000000"/>
                </a:solidFill>
                <a:effectLst/>
                <a:latin typeface="+mj-lt"/>
              </a:rPr>
              <a:t>3. Game Theory (short)</a:t>
            </a:r>
            <a:br>
              <a:rPr lang="en-US" sz="2600" dirty="0">
                <a:latin typeface="+mj-lt"/>
              </a:rPr>
            </a:br>
            <a:r>
              <a:rPr lang="en-US" sz="2600" b="0" i="0" dirty="0">
                <a:solidFill>
                  <a:srgbClr val="000000"/>
                </a:solidFill>
                <a:effectLst/>
                <a:latin typeface="+mj-lt"/>
              </a:rPr>
              <a:t>4. Evolutionary Computing</a:t>
            </a:r>
            <a:br>
              <a:rPr lang="en-US" sz="2600" dirty="0">
                <a:latin typeface="+mj-lt"/>
              </a:rPr>
            </a:br>
            <a:r>
              <a:rPr lang="en-US" sz="2600" b="0" i="0" dirty="0">
                <a:solidFill>
                  <a:srgbClr val="000000"/>
                </a:solidFill>
                <a:effectLst/>
                <a:latin typeface="+mj-lt"/>
              </a:rPr>
              <a:t>5. Reinforcement Learning</a:t>
            </a:r>
            <a:br>
              <a:rPr lang="en-US" sz="2600" dirty="0">
                <a:latin typeface="+mj-lt"/>
              </a:rPr>
            </a:br>
            <a:r>
              <a:rPr lang="en-US" sz="2600" b="0" i="0" dirty="0">
                <a:solidFill>
                  <a:srgbClr val="000000"/>
                </a:solidFill>
                <a:effectLst/>
                <a:latin typeface="+mj-lt"/>
              </a:rPr>
              <a:t>6. Supervised Learning, centering on Basics, Support Vector Machines and Neural Networks</a:t>
            </a:r>
            <a:br>
              <a:rPr lang="en-US" sz="2600" dirty="0">
                <a:latin typeface="+mj-lt"/>
              </a:rPr>
            </a:br>
            <a:r>
              <a:rPr lang="en-US" sz="2600" b="0" i="0" dirty="0">
                <a:solidFill>
                  <a:srgbClr val="000000"/>
                </a:solidFill>
                <a:effectLst/>
                <a:latin typeface="+mj-lt"/>
              </a:rPr>
              <a:t>7. Deep Learning (will cover convolutional neural networks (CNN) and TBDL (GAN or BERT or RNN))</a:t>
            </a:r>
            <a:br>
              <a:rPr lang="en-US" sz="2600" dirty="0">
                <a:latin typeface="+mj-lt"/>
              </a:rPr>
            </a:br>
            <a:r>
              <a:rPr lang="en-US" sz="2600" b="0" i="0" dirty="0">
                <a:solidFill>
                  <a:srgbClr val="000000"/>
                </a:solidFill>
                <a:effectLst/>
                <a:latin typeface="+mj-lt"/>
              </a:rPr>
              <a:t>8. Societal and Ethical Aspects of AI</a:t>
            </a:r>
            <a:br>
              <a:rPr lang="en-US" sz="2600" dirty="0">
                <a:latin typeface="+mj-lt"/>
              </a:rPr>
            </a:br>
            <a:r>
              <a:rPr lang="en-US" sz="2600" b="0" i="0" dirty="0">
                <a:solidFill>
                  <a:srgbClr val="000000"/>
                </a:solidFill>
                <a:effectLst/>
                <a:latin typeface="+mj-lt"/>
              </a:rPr>
              <a:t>9. Decision Making and Reasoning in Uncertain Environments</a:t>
            </a:r>
            <a:br>
              <a:rPr lang="en-US" sz="2600" dirty="0">
                <a:latin typeface="+mj-lt"/>
              </a:rPr>
            </a:br>
            <a:r>
              <a:rPr lang="en-US" sz="2600" b="0" i="0" dirty="0">
                <a:solidFill>
                  <a:srgbClr val="000000"/>
                </a:solidFill>
                <a:effectLst/>
                <a:latin typeface="+mj-lt"/>
              </a:rPr>
              <a:t>10. Logical Reasoning and Planning</a:t>
            </a:r>
            <a:endParaRPr lang="en-US" sz="2600" dirty="0">
              <a:latin typeface="+mj-lt"/>
            </a:endParaRPr>
          </a:p>
        </p:txBody>
      </p:sp>
      <p:sp>
        <p:nvSpPr>
          <p:cNvPr id="4" name="Slide Number Placeholder 3">
            <a:extLst>
              <a:ext uri="{FF2B5EF4-FFF2-40B4-BE49-F238E27FC236}">
                <a16:creationId xmlns:a16="http://schemas.microsoft.com/office/drawing/2014/main" id="{458907C7-7CB8-4FB2-8C81-6E3D53DBC864}"/>
              </a:ext>
            </a:extLst>
          </p:cNvPr>
          <p:cNvSpPr>
            <a:spLocks noGrp="1"/>
          </p:cNvSpPr>
          <p:nvPr>
            <p:ph type="sldNum" sz="quarter" idx="12"/>
          </p:nvPr>
        </p:nvSpPr>
        <p:spPr/>
        <p:txBody>
          <a:bodyPr/>
          <a:lstStyle/>
          <a:p>
            <a:pPr>
              <a:defRPr/>
            </a:pPr>
            <a:fld id="{A6F9EE33-60E2-441D-B085-80DFDAB84279}" type="slidenum">
              <a:rPr lang="en-US" smtClean="0"/>
              <a:pPr>
                <a:defRPr/>
              </a:pPr>
              <a:t>16</a:t>
            </a:fld>
            <a:endParaRPr lang="en-US"/>
          </a:p>
        </p:txBody>
      </p:sp>
    </p:spTree>
    <p:extLst>
      <p:ext uri="{BB962C8B-B14F-4D97-AF65-F5344CB8AC3E}">
        <p14:creationId xmlns:p14="http://schemas.microsoft.com/office/powerpoint/2010/main" val="356327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228600"/>
            <a:ext cx="7772400" cy="1143000"/>
          </a:xfrm>
        </p:spPr>
        <p:txBody>
          <a:bodyPr/>
          <a:lstStyle/>
          <a:p>
            <a:r>
              <a:rPr lang="en-US" altLang="en-US" dirty="0"/>
              <a:t>IJCAI 2019 Competitions </a:t>
            </a:r>
          </a:p>
        </p:txBody>
      </p:sp>
      <p:sp>
        <p:nvSpPr>
          <p:cNvPr id="1638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086FBE4-0981-4122-B712-7965C59C9187}" type="slidenum">
              <a:rPr lang="en-US" altLang="en-US" sz="1400" smtClean="0"/>
              <a:pPr/>
              <a:t>17</a:t>
            </a:fld>
            <a:endParaRPr lang="en-US" altLang="en-US" sz="1400"/>
          </a:p>
        </p:txBody>
      </p:sp>
      <p:sp>
        <p:nvSpPr>
          <p:cNvPr id="2" name="TextBox 1"/>
          <p:cNvSpPr txBox="1"/>
          <p:nvPr/>
        </p:nvSpPr>
        <p:spPr>
          <a:xfrm>
            <a:off x="228600" y="1143000"/>
            <a:ext cx="8839200" cy="830997"/>
          </a:xfrm>
          <a:prstGeom prst="rect">
            <a:avLst/>
          </a:prstGeom>
          <a:noFill/>
        </p:spPr>
        <p:txBody>
          <a:bodyPr wrap="square" rtlCol="0">
            <a:spAutoFit/>
          </a:bodyPr>
          <a:lstStyle/>
          <a:p>
            <a:r>
              <a:rPr lang="en-US" dirty="0">
                <a:hlinkClick r:id="rId3"/>
              </a:rPr>
              <a:t>IJCAI-19 – August 10-16 2019, Macao, China</a:t>
            </a:r>
            <a:endParaRPr lang="en-US" dirty="0"/>
          </a:p>
          <a:p>
            <a:endParaRPr lang="en-US" dirty="0"/>
          </a:p>
        </p:txBody>
      </p:sp>
      <p:sp>
        <p:nvSpPr>
          <p:cNvPr id="3" name="TextBox 2"/>
          <p:cNvSpPr txBox="1"/>
          <p:nvPr/>
        </p:nvSpPr>
        <p:spPr>
          <a:xfrm>
            <a:off x="533400" y="2590800"/>
            <a:ext cx="7980903" cy="1200329"/>
          </a:xfrm>
          <a:prstGeom prst="rect">
            <a:avLst/>
          </a:prstGeom>
          <a:noFill/>
        </p:spPr>
        <p:txBody>
          <a:bodyPr wrap="none" rtlCol="0">
            <a:spAutoFit/>
          </a:bodyPr>
          <a:lstStyle/>
          <a:p>
            <a:r>
              <a:rPr lang="en-US" dirty="0"/>
              <a:t>First Competition is close to “GAN”: </a:t>
            </a:r>
          </a:p>
          <a:p>
            <a:r>
              <a:rPr lang="en-US" dirty="0">
                <a:hlinkClick r:id="rId4"/>
              </a:rPr>
              <a:t>https://en.wikipedia.org/wiki/Generative_adversarial_network#</a:t>
            </a:r>
            <a:endParaRPr lang="en-US" dirty="0"/>
          </a:p>
          <a:p>
            <a:endParaRPr lang="en-US" dirty="0"/>
          </a:p>
        </p:txBody>
      </p:sp>
    </p:spTree>
    <p:extLst>
      <p:ext uri="{BB962C8B-B14F-4D97-AF65-F5344CB8AC3E}">
        <p14:creationId xmlns:p14="http://schemas.microsoft.com/office/powerpoint/2010/main" val="37858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6D22809-943B-4AF7-8FE6-284CA297290E}" type="slidenum">
              <a:rPr lang="en-US" altLang="en-US" sz="1400" smtClean="0"/>
              <a:pPr/>
              <a:t>18</a:t>
            </a:fld>
            <a:endParaRPr lang="en-US" altLang="en-US" sz="1400"/>
          </a:p>
        </p:txBody>
      </p:sp>
      <p:sp>
        <p:nvSpPr>
          <p:cNvPr id="12291" name="Rectangle 2"/>
          <p:cNvSpPr>
            <a:spLocks noGrp="1" noChangeArrowheads="1"/>
          </p:cNvSpPr>
          <p:nvPr>
            <p:ph type="title"/>
          </p:nvPr>
        </p:nvSpPr>
        <p:spPr>
          <a:xfrm>
            <a:off x="685800" y="152400"/>
            <a:ext cx="7772400" cy="838200"/>
          </a:xfrm>
        </p:spPr>
        <p:txBody>
          <a:bodyPr/>
          <a:lstStyle/>
          <a:p>
            <a:r>
              <a:rPr lang="en-US" altLang="en-US" dirty="0"/>
              <a:t>Positive Forces for AI</a:t>
            </a:r>
          </a:p>
        </p:txBody>
      </p:sp>
      <p:sp>
        <p:nvSpPr>
          <p:cNvPr id="12292" name="Rectangle 3"/>
          <p:cNvSpPr>
            <a:spLocks noGrp="1" noChangeArrowheads="1"/>
          </p:cNvSpPr>
          <p:nvPr>
            <p:ph type="body" idx="1"/>
          </p:nvPr>
        </p:nvSpPr>
        <p:spPr>
          <a:xfrm>
            <a:off x="231618" y="838200"/>
            <a:ext cx="8915400" cy="4114800"/>
          </a:xfrm>
        </p:spPr>
        <p:txBody>
          <a:bodyPr/>
          <a:lstStyle/>
          <a:p>
            <a:pPr>
              <a:lnSpc>
                <a:spcPct val="90000"/>
              </a:lnSpc>
            </a:pPr>
            <a:r>
              <a:rPr lang="en-US" altLang="en-US" sz="2200" dirty="0"/>
              <a:t>Data Science &amp;Data Mining (KDD) / Learning for Examples</a:t>
            </a:r>
          </a:p>
          <a:p>
            <a:pPr>
              <a:lnSpc>
                <a:spcPct val="90000"/>
              </a:lnSpc>
            </a:pPr>
            <a:r>
              <a:rPr lang="en-US" altLang="en-US" sz="2200" dirty="0"/>
              <a:t>AI for the Web </a:t>
            </a:r>
          </a:p>
          <a:p>
            <a:pPr>
              <a:lnSpc>
                <a:spcPct val="90000"/>
              </a:lnSpc>
            </a:pPr>
            <a:r>
              <a:rPr lang="en-US" altLang="en-US" sz="2200" dirty="0"/>
              <a:t>Robotics </a:t>
            </a:r>
            <a:r>
              <a:rPr lang="en-US" altLang="en-US" sz="1100" dirty="0">
                <a:hlinkClick r:id="rId2"/>
              </a:rPr>
              <a:t>https://www.wsj.com/articles/robot-hotel-loses-love-for-robots-11547484628?mod=itp_wsj&amp;ru=yahoo</a:t>
            </a:r>
            <a:endParaRPr lang="en-US" altLang="en-US" sz="1100" dirty="0"/>
          </a:p>
          <a:p>
            <a:pPr>
              <a:lnSpc>
                <a:spcPct val="90000"/>
              </a:lnSpc>
            </a:pPr>
            <a:r>
              <a:rPr lang="en-US" altLang="en-US" sz="2200" dirty="0"/>
              <a:t>Multi-Agent Systems </a:t>
            </a:r>
          </a:p>
          <a:p>
            <a:pPr>
              <a:lnSpc>
                <a:spcPct val="90000"/>
              </a:lnSpc>
            </a:pPr>
            <a:r>
              <a:rPr lang="en-US" altLang="en-US" sz="2200" dirty="0"/>
              <a:t>AI and NLP: Chatbots, intelligent user interfaces that can communicate in natural language, doing intelligent things with text </a:t>
            </a:r>
            <a:r>
              <a:rPr lang="en-US" sz="1400" dirty="0" err="1">
                <a:hlinkClick r:id="rId3"/>
              </a:rPr>
              <a:t>OpenAI</a:t>
            </a:r>
            <a:r>
              <a:rPr lang="en-US" sz="1400" dirty="0">
                <a:hlinkClick r:id="rId3"/>
              </a:rPr>
              <a:t> Launches </a:t>
            </a:r>
            <a:r>
              <a:rPr lang="en-US" sz="1400" dirty="0" err="1">
                <a:hlinkClick r:id="rId3"/>
              </a:rPr>
              <a:t>ChatGPT</a:t>
            </a:r>
            <a:r>
              <a:rPr lang="en-US" sz="1400" dirty="0">
                <a:hlinkClick r:id="rId3"/>
              </a:rPr>
              <a:t> Professional — Premium AI Chatbot That Can Write Essays, Emails, Poems, And Code | by Liquid Ocelot | </a:t>
            </a:r>
            <a:r>
              <a:rPr lang="en-US" sz="1400" dirty="0" err="1">
                <a:hlinkClick r:id="rId3"/>
              </a:rPr>
              <a:t>InkWater</a:t>
            </a:r>
            <a:r>
              <a:rPr lang="en-US" sz="1400" dirty="0">
                <a:hlinkClick r:id="rId3"/>
              </a:rPr>
              <a:t> Atlas | Jan, 2023 | Medium</a:t>
            </a:r>
            <a:endParaRPr lang="en-US" altLang="en-US" sz="2200" dirty="0"/>
          </a:p>
          <a:p>
            <a:pPr>
              <a:lnSpc>
                <a:spcPct val="90000"/>
              </a:lnSpc>
            </a:pPr>
            <a:r>
              <a:rPr lang="en-US" altLang="en-US" sz="2200" dirty="0"/>
              <a:t>AI to create art, stories, videos,…</a:t>
            </a:r>
            <a:r>
              <a:rPr lang="en-US" sz="1400" dirty="0">
                <a:hlinkClick r:id="rId4"/>
              </a:rPr>
              <a:t>Meta is using AI to generate videos from just a few words | CNN Business</a:t>
            </a:r>
            <a:endParaRPr lang="en-US" altLang="en-US" sz="2200" dirty="0"/>
          </a:p>
          <a:p>
            <a:pPr>
              <a:lnSpc>
                <a:spcPct val="90000"/>
              </a:lnSpc>
            </a:pPr>
            <a:r>
              <a:rPr lang="en-US" altLang="en-US" sz="2200" dirty="0"/>
              <a:t>Planning, Routing and Scheduling </a:t>
            </a:r>
          </a:p>
          <a:p>
            <a:pPr>
              <a:lnSpc>
                <a:spcPct val="90000"/>
              </a:lnSpc>
            </a:pPr>
            <a:r>
              <a:rPr lang="en-US" altLang="en-US" sz="2200" dirty="0"/>
              <a:t>Computer Chess/Go and Computer Games in General </a:t>
            </a:r>
          </a:p>
          <a:p>
            <a:pPr>
              <a:lnSpc>
                <a:spcPct val="90000"/>
              </a:lnSpc>
            </a:pPr>
            <a:r>
              <a:rPr lang="en-US" altLang="en-US" sz="2200" dirty="0"/>
              <a:t>Speech Recognition, Image Annotation</a:t>
            </a:r>
          </a:p>
          <a:p>
            <a:pPr>
              <a:lnSpc>
                <a:spcPct val="90000"/>
              </a:lnSpc>
            </a:pPr>
            <a:r>
              <a:rPr lang="en-US" altLang="en-US" sz="2200" dirty="0"/>
              <a:t>Computer Vision and Video Analytics  </a:t>
            </a:r>
          </a:p>
          <a:p>
            <a:pPr>
              <a:lnSpc>
                <a:spcPct val="90000"/>
              </a:lnSpc>
            </a:pPr>
            <a:r>
              <a:rPr lang="en-US" altLang="en-US" sz="2200" dirty="0"/>
              <a:t>Deep Learning</a:t>
            </a:r>
          </a:p>
          <a:p>
            <a:pPr>
              <a:lnSpc>
                <a:spcPct val="90000"/>
              </a:lnSpc>
            </a:pPr>
            <a:r>
              <a:rPr lang="en-US" altLang="en-US" sz="2200" dirty="0"/>
              <a:t>Reinforcement Learning </a:t>
            </a:r>
          </a:p>
          <a:p>
            <a:pPr>
              <a:lnSpc>
                <a:spcPct val="90000"/>
              </a:lnSpc>
            </a:pPr>
            <a:r>
              <a:rPr lang="en-US" altLang="en-US" sz="2200" dirty="0"/>
              <a:t>AI for the Social Good </a:t>
            </a:r>
          </a:p>
          <a:p>
            <a:pPr>
              <a:lnSpc>
                <a:spcPct val="90000"/>
              </a:lnSpc>
            </a:pPr>
            <a:r>
              <a:rPr lang="en-US" altLang="en-US" sz="2200" dirty="0"/>
              <a:t>Intelligent </a:t>
            </a:r>
            <a:r>
              <a:rPr lang="en-US" altLang="en-US" sz="2200" i="1" dirty="0"/>
              <a:t>“this and that”</a:t>
            </a:r>
            <a:endParaRPr lang="en-US" alt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10571E-99F2-4E7C-AFC5-18AD3D950F79}" type="slidenum">
              <a:rPr lang="en-US" altLang="en-US" sz="1400" smtClean="0"/>
              <a:pPr/>
              <a:t>19</a:t>
            </a:fld>
            <a:endParaRPr lang="en-US" altLang="en-US" sz="1400"/>
          </a:p>
        </p:txBody>
      </p:sp>
      <p:sp>
        <p:nvSpPr>
          <p:cNvPr id="13315" name="Rectangle 2"/>
          <p:cNvSpPr>
            <a:spLocks noGrp="1" noChangeArrowheads="1"/>
          </p:cNvSpPr>
          <p:nvPr>
            <p:ph type="title"/>
          </p:nvPr>
        </p:nvSpPr>
        <p:spPr>
          <a:xfrm>
            <a:off x="838200" y="76200"/>
            <a:ext cx="7772400" cy="1143000"/>
          </a:xfrm>
        </p:spPr>
        <p:txBody>
          <a:bodyPr/>
          <a:lstStyle/>
          <a:p>
            <a:r>
              <a:rPr lang="en-US" altLang="en-US" dirty="0"/>
              <a:t>4368 Homepage</a:t>
            </a:r>
            <a:br>
              <a:rPr lang="en-US" altLang="en-US" dirty="0"/>
            </a:br>
            <a:r>
              <a:rPr lang="en-US" altLang="en-US" sz="1600" dirty="0">
                <a:hlinkClick r:id="rId2"/>
              </a:rPr>
              <a:t>http://www2.cs.uh.edu/~ceick/4368.html</a:t>
            </a:r>
            <a:br>
              <a:rPr lang="en-US" altLang="en-US" sz="1600" dirty="0"/>
            </a:br>
            <a:br>
              <a:rPr lang="en-US" altLang="en-US" sz="1600" dirty="0"/>
            </a:br>
            <a:endParaRPr lang="en-US" altLang="en-US" sz="1600" dirty="0"/>
          </a:p>
        </p:txBody>
      </p:sp>
      <p:sp>
        <p:nvSpPr>
          <p:cNvPr id="13317" name="Rectangle 4"/>
          <p:cNvSpPr>
            <a:spLocks noChangeArrowheads="1"/>
          </p:cNvSpPr>
          <p:nvPr/>
        </p:nvSpPr>
        <p:spPr bwMode="auto">
          <a:xfrm>
            <a:off x="457200" y="1981200"/>
            <a:ext cx="868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4400" dirty="0">
              <a:solidFill>
                <a:schemeClr val="tx2"/>
              </a:solidFill>
            </a:endParaRPr>
          </a:p>
          <a:p>
            <a:pPr algn="ctr"/>
            <a:r>
              <a:rPr lang="en-US" altLang="en-US" sz="4000" dirty="0">
                <a:solidFill>
                  <a:schemeClr val="tx2"/>
                </a:solidFill>
              </a:rPr>
              <a:t>Textbook Code Repository</a:t>
            </a:r>
          </a:p>
          <a:p>
            <a:pPr algn="ctr"/>
            <a:r>
              <a:rPr lang="en-US" altLang="en-US" dirty="0">
                <a:solidFill>
                  <a:schemeClr val="tx2"/>
                </a:solidFill>
                <a:hlinkClick r:id="rId3"/>
              </a:rPr>
              <a:t>https://github.com/aimacode</a:t>
            </a:r>
            <a:endParaRPr lang="en-US" altLang="en-US" dirty="0">
              <a:solidFill>
                <a:schemeClr val="tx2"/>
              </a:solidFill>
            </a:endParaRPr>
          </a:p>
          <a:p>
            <a:pPr algn="ctr"/>
            <a:r>
              <a:rPr lang="en-US" altLang="en-US" dirty="0">
                <a:solidFill>
                  <a:schemeClr val="tx2"/>
                </a:solidFill>
              </a:rPr>
              <a:t> </a:t>
            </a:r>
          </a:p>
          <a:p>
            <a:pPr algn="ctr"/>
            <a:r>
              <a:rPr lang="en-US" altLang="en-US" sz="4400" dirty="0">
                <a:solidFill>
                  <a:schemeClr val="tx2"/>
                </a:solidFill>
              </a:rPr>
              <a:t>IJCAI 2021/ 2023 Homepage </a:t>
            </a:r>
          </a:p>
          <a:p>
            <a:pPr algn="ctr"/>
            <a:r>
              <a:rPr lang="en-US" altLang="en-US" dirty="0">
                <a:solidFill>
                  <a:schemeClr val="tx2"/>
                </a:solidFill>
                <a:hlinkClick r:id="rId4"/>
              </a:rPr>
              <a:t>https://ijcai-21.org/</a:t>
            </a:r>
            <a:endParaRPr lang="en-US" altLang="en-US" dirty="0">
              <a:solidFill>
                <a:schemeClr val="tx2"/>
              </a:solidFill>
            </a:endParaRPr>
          </a:p>
          <a:p>
            <a:pPr algn="ctr"/>
            <a:r>
              <a:rPr lang="en-US" altLang="en-US" dirty="0">
                <a:solidFill>
                  <a:schemeClr val="tx2"/>
                </a:solidFill>
              </a:rPr>
              <a:t>Today just will look at Tutorial and Panels</a:t>
            </a:r>
          </a:p>
          <a:p>
            <a:pPr algn="ctr"/>
            <a:r>
              <a:rPr lang="en-US" dirty="0">
                <a:hlinkClick r:id="rId5"/>
              </a:rPr>
              <a:t>IJCAI 2023 – Cape Town (ijcai-23.org)</a:t>
            </a:r>
            <a:endParaRPr lang="en-US" altLang="en-US" dirty="0">
              <a:solidFill>
                <a:schemeClr val="tx2"/>
              </a:solidFill>
            </a:endParaRPr>
          </a:p>
          <a:p>
            <a:pPr algn="ctr"/>
            <a:endParaRPr lang="en-US" altLang="en-US" dirty="0">
              <a:solidFill>
                <a:schemeClr val="tx2"/>
              </a:solidFill>
            </a:endParaRPr>
          </a:p>
          <a:p>
            <a:pPr algn="ctr"/>
            <a:r>
              <a:rPr lang="en-US" altLang="en-US" sz="4400" dirty="0">
                <a:solidFill>
                  <a:schemeClr val="tx2"/>
                </a:solidFill>
              </a:rPr>
              <a:t>AAAI 2022 Homepage</a:t>
            </a:r>
            <a:br>
              <a:rPr lang="en-US" altLang="en-US" sz="4400" dirty="0">
                <a:solidFill>
                  <a:schemeClr val="tx2"/>
                </a:solidFill>
              </a:rPr>
            </a:br>
            <a:r>
              <a:rPr lang="en-US" altLang="en-US" dirty="0">
                <a:solidFill>
                  <a:schemeClr val="tx2"/>
                </a:solidFill>
                <a:hlinkClick r:id="rId6"/>
              </a:rPr>
              <a:t>https://aaai.org/Conferences/AAAI-22/</a:t>
            </a:r>
            <a:endParaRPr lang="en-US" altLang="en-US" dirty="0">
              <a:solidFill>
                <a:schemeClr val="tx2"/>
              </a:solidFill>
            </a:endParaRPr>
          </a:p>
          <a:p>
            <a:pPr algn="ctr"/>
            <a:r>
              <a:rPr lang="en-US" altLang="en-US" dirty="0">
                <a:solidFill>
                  <a:schemeClr val="tx2"/>
                </a:solidFill>
              </a:rPr>
              <a:t>Will take a closer look in the last week of February 2022</a:t>
            </a:r>
          </a:p>
          <a:p>
            <a:pPr algn="ctr"/>
            <a:r>
              <a:rPr lang="en-US" altLang="en-US" dirty="0">
                <a:solidFill>
                  <a:schemeClr val="tx2"/>
                </a:solidFill>
              </a:rPr>
              <a:t> </a:t>
            </a:r>
          </a:p>
          <a:p>
            <a:pPr algn="ctr"/>
            <a:r>
              <a:rPr lang="en-US" altLang="en-US" dirty="0">
                <a:solidFill>
                  <a:schemeClr val="tx2"/>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2</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News2 Jan. 18</a:t>
            </a:r>
          </a:p>
        </p:txBody>
      </p:sp>
      <p:sp>
        <p:nvSpPr>
          <p:cNvPr id="4100" name="Rectangle 3"/>
          <p:cNvSpPr>
            <a:spLocks noGrp="1" noChangeArrowheads="1"/>
          </p:cNvSpPr>
          <p:nvPr>
            <p:ph type="body" idx="1"/>
          </p:nvPr>
        </p:nvSpPr>
        <p:spPr>
          <a:xfrm>
            <a:off x="13910" y="838200"/>
            <a:ext cx="9067800" cy="4114800"/>
          </a:xfrm>
        </p:spPr>
        <p:txBody>
          <a:bodyPr/>
          <a:lstStyle/>
          <a:p>
            <a:pPr marL="514350" indent="-514350">
              <a:buFont typeface="+mj-lt"/>
              <a:buAutoNum type="arabicPeriod"/>
            </a:pPr>
            <a:r>
              <a:rPr lang="en-US" altLang="en-US" sz="1900" dirty="0"/>
              <a:t>The Background of today’s lecture the Lower Tatra mountains in Slovakia. </a:t>
            </a:r>
          </a:p>
          <a:p>
            <a:pPr marL="514350" indent="-514350">
              <a:buFont typeface="+mj-lt"/>
              <a:buAutoNum type="arabicPeriod"/>
            </a:pPr>
            <a:r>
              <a:rPr lang="en-US" altLang="en-US" sz="1900" dirty="0"/>
              <a:t>We have 2 Tas: Steve </a:t>
            </a:r>
            <a:r>
              <a:rPr lang="en-US" altLang="en-US" sz="1900" dirty="0" err="1"/>
              <a:t>Aigbe</a:t>
            </a:r>
            <a:r>
              <a:rPr lang="en-US" altLang="en-US" sz="1900" dirty="0"/>
              <a:t> and Md. Mahin; they will have office hours starting next week; Dr. Eick has </a:t>
            </a:r>
            <a:r>
              <a:rPr lang="en-US" altLang="en-US" sz="1900" dirty="0" err="1"/>
              <a:t>officehours</a:t>
            </a:r>
            <a:r>
              <a:rPr lang="en-US" altLang="en-US" sz="1900" dirty="0"/>
              <a:t> MO 4-4:45p and TH 2:45-4p (using MS Teams)</a:t>
            </a:r>
            <a:r>
              <a:rPr lang="en-US" altLang="en-US" sz="1900" dirty="0">
                <a:sym typeface="Wingdings" panose="05000000000000000000" pitchFamily="2" charset="2"/>
              </a:rPr>
              <a:t>see webpage</a:t>
            </a:r>
            <a:r>
              <a:rPr lang="en-US" altLang="en-US" sz="1900" dirty="0"/>
              <a:t>. </a:t>
            </a:r>
          </a:p>
          <a:p>
            <a:pPr marL="609600" indent="-609600">
              <a:buFontTx/>
              <a:buAutoNum type="arabicPeriod"/>
            </a:pPr>
            <a:r>
              <a:rPr lang="en-US" altLang="en-US" sz="1900" dirty="0"/>
              <a:t>Please take a closer look at the course website in the next 5 days; there will be a Q&amp;A near the beginning of the lecture on Mo., January 23 to answer your questions about the form and content of COSC 4368.</a:t>
            </a:r>
          </a:p>
          <a:p>
            <a:pPr marL="609600" indent="-609600">
              <a:buFontTx/>
              <a:buAutoNum type="arabicPeriod"/>
            </a:pPr>
            <a:r>
              <a:rPr lang="en-US" altLang="en-US" sz="1900" dirty="0"/>
              <a:t>UH Excused Absence policy applies for missing course exams; if you miss exams for other reasons, or you do not follow the procedures, outlined in the policy, you will receive a grade of ‘F’ for the missed exam.</a:t>
            </a:r>
          </a:p>
          <a:p>
            <a:pPr marL="609600" indent="-609600">
              <a:buFontTx/>
              <a:buAutoNum type="arabicPeriod"/>
            </a:pPr>
            <a:r>
              <a:rPr lang="en-US" altLang="en-US" sz="1900" dirty="0"/>
              <a:t>It is also necessary that you regularly check your cougar-net e-mail which is associated with your MS Teams account; not doing that asks for trouble.  </a:t>
            </a:r>
          </a:p>
          <a:p>
            <a:pPr marL="609600" indent="-609600">
              <a:buFontTx/>
              <a:buAutoNum type="arabicPeriod"/>
            </a:pPr>
            <a:r>
              <a:rPr lang="en-US" altLang="en-US" sz="1900" dirty="0"/>
              <a:t>You are encouraged to use MS Teams for chat about course related matters. </a:t>
            </a:r>
          </a:p>
          <a:p>
            <a:pPr marL="609600" indent="-609600">
              <a:buFontTx/>
              <a:buAutoNum type="arabicPeriod"/>
            </a:pPr>
            <a:r>
              <a:rPr lang="en-US" altLang="en-US" sz="1900" dirty="0"/>
              <a:t>However, please use e-mail and not MS Teams chat to discuss personal matters with Dr. Eick and/or the course </a:t>
            </a:r>
            <a:r>
              <a:rPr lang="en-US" altLang="en-US" sz="1900" dirty="0" err="1"/>
              <a:t>TAs.</a:t>
            </a:r>
            <a:r>
              <a:rPr lang="en-US" altLang="en-US" sz="1900" dirty="0"/>
              <a:t>  </a:t>
            </a:r>
          </a:p>
          <a:p>
            <a:pPr marL="0" indent="0">
              <a:buNone/>
            </a:pPr>
            <a:endParaRPr lang="en-US" altLang="en-US" dirty="0"/>
          </a:p>
        </p:txBody>
      </p:sp>
    </p:spTree>
    <p:extLst>
      <p:ext uri="{BB962C8B-B14F-4D97-AF65-F5344CB8AC3E}">
        <p14:creationId xmlns:p14="http://schemas.microsoft.com/office/powerpoint/2010/main" val="2354280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59035E-2891-4090-9B29-9C7087E1523B}" type="slidenum">
              <a:rPr lang="en-US" altLang="en-US" sz="1400" smtClean="0"/>
              <a:pPr/>
              <a:t>20</a:t>
            </a:fld>
            <a:endParaRPr lang="en-US" altLang="en-US" sz="1400"/>
          </a:p>
        </p:txBody>
      </p:sp>
      <p:sp>
        <p:nvSpPr>
          <p:cNvPr id="14339" name="Rectangle 2"/>
          <p:cNvSpPr>
            <a:spLocks noGrp="1" noChangeArrowheads="1"/>
          </p:cNvSpPr>
          <p:nvPr>
            <p:ph type="title"/>
          </p:nvPr>
        </p:nvSpPr>
        <p:spPr>
          <a:xfrm>
            <a:off x="838200" y="0"/>
            <a:ext cx="7772400" cy="762000"/>
          </a:xfrm>
        </p:spPr>
        <p:txBody>
          <a:bodyPr/>
          <a:lstStyle/>
          <a:p>
            <a:r>
              <a:rPr lang="en-US" altLang="en-US" dirty="0"/>
              <a:t>Course Elements</a:t>
            </a:r>
          </a:p>
        </p:txBody>
      </p:sp>
      <p:sp>
        <p:nvSpPr>
          <p:cNvPr id="14340" name="Rectangle 3"/>
          <p:cNvSpPr>
            <a:spLocks noGrp="1" noChangeArrowheads="1"/>
          </p:cNvSpPr>
          <p:nvPr>
            <p:ph type="body" idx="1"/>
          </p:nvPr>
        </p:nvSpPr>
        <p:spPr>
          <a:xfrm>
            <a:off x="76200" y="762000"/>
            <a:ext cx="9144000" cy="5334000"/>
          </a:xfrm>
        </p:spPr>
        <p:txBody>
          <a:bodyPr/>
          <a:lstStyle/>
          <a:p>
            <a:pPr>
              <a:lnSpc>
                <a:spcPct val="80000"/>
              </a:lnSpc>
            </a:pPr>
            <a:r>
              <a:rPr lang="en-US" altLang="en-US" sz="2500" dirty="0">
                <a:sym typeface="Symbol" pitchFamily="18" charset="2"/>
              </a:rPr>
              <a:t>26 </a:t>
            </a:r>
            <a:r>
              <a:rPr lang="en-US" altLang="en-US" sz="2500" dirty="0"/>
              <a:t>Lectures</a:t>
            </a:r>
          </a:p>
          <a:p>
            <a:pPr>
              <a:lnSpc>
                <a:spcPct val="80000"/>
              </a:lnSpc>
            </a:pPr>
            <a:r>
              <a:rPr lang="en-US" altLang="en-US" sz="2500" dirty="0"/>
              <a:t>2 Exams (…) </a:t>
            </a:r>
          </a:p>
          <a:p>
            <a:pPr>
              <a:lnSpc>
                <a:spcPct val="80000"/>
              </a:lnSpc>
            </a:pPr>
            <a:r>
              <a:rPr lang="en-US" altLang="en-US" sz="2500" dirty="0"/>
              <a:t>A larger size 7-week Group Project centering on reinforcement learning starting Feb. 22, 2023!</a:t>
            </a:r>
          </a:p>
          <a:p>
            <a:pPr>
              <a:lnSpc>
                <a:spcPct val="80000"/>
              </a:lnSpc>
            </a:pPr>
            <a:r>
              <a:rPr lang="en-US" altLang="en-US" sz="2500" dirty="0"/>
              <a:t>3 Problem Sets (tasks that involve using AI-tools, tasks that involve some programming, and one essay writing task) with 5-7 Individual Tasks. </a:t>
            </a:r>
          </a:p>
          <a:p>
            <a:pPr>
              <a:lnSpc>
                <a:spcPct val="80000"/>
              </a:lnSpc>
            </a:pPr>
            <a:r>
              <a:rPr lang="en-US" altLang="en-US" sz="2500" u="sng" dirty="0"/>
              <a:t>Group Homework Credit</a:t>
            </a:r>
            <a:r>
              <a:rPr lang="en-US" altLang="en-US" sz="2500" dirty="0"/>
              <a:t>: The class will be subdivided in 15-18 groups and each group will present a solution to a homework style problem during the lecture (7-12 minutes). Each group has a different task!</a:t>
            </a:r>
          </a:p>
          <a:p>
            <a:pPr>
              <a:lnSpc>
                <a:spcPct val="80000"/>
              </a:lnSpc>
            </a:pPr>
            <a:r>
              <a:rPr lang="en-US" altLang="en-US" sz="2500" dirty="0"/>
              <a:t>Two 45 minutes Reviews before the two exams</a:t>
            </a:r>
          </a:p>
          <a:p>
            <a:pPr>
              <a:lnSpc>
                <a:spcPct val="80000"/>
              </a:lnSpc>
            </a:pPr>
            <a:endParaRPr lang="en-US"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CB3DA-2A8C-4422-8CC9-40DA49062D92}" type="slidenum">
              <a:rPr lang="en-US" altLang="en-US" sz="1400" smtClean="0"/>
              <a:pPr/>
              <a:t>21</a:t>
            </a:fld>
            <a:endParaRPr lang="en-US" altLang="en-US" sz="1400"/>
          </a:p>
        </p:txBody>
      </p:sp>
      <p:sp>
        <p:nvSpPr>
          <p:cNvPr id="18435" name="Rectangle 2"/>
          <p:cNvSpPr>
            <a:spLocks noGrp="1" noChangeArrowheads="1"/>
          </p:cNvSpPr>
          <p:nvPr>
            <p:ph type="title"/>
          </p:nvPr>
        </p:nvSpPr>
        <p:spPr>
          <a:xfrm>
            <a:off x="685800" y="0"/>
            <a:ext cx="7772400" cy="990600"/>
          </a:xfrm>
        </p:spPr>
        <p:txBody>
          <a:bodyPr/>
          <a:lstStyle/>
          <a:p>
            <a:r>
              <a:rPr lang="en-US" altLang="en-US" dirty="0"/>
              <a:t>AAAI 2019 #Session Counts</a:t>
            </a:r>
          </a:p>
        </p:txBody>
      </p:sp>
      <p:sp>
        <p:nvSpPr>
          <p:cNvPr id="18436" name="Rectangle 3"/>
          <p:cNvSpPr>
            <a:spLocks noGrp="1" noChangeArrowheads="1"/>
          </p:cNvSpPr>
          <p:nvPr>
            <p:ph type="body" idx="1"/>
          </p:nvPr>
        </p:nvSpPr>
        <p:spPr>
          <a:xfrm>
            <a:off x="304800" y="990600"/>
            <a:ext cx="8458200" cy="4114800"/>
          </a:xfrm>
        </p:spPr>
        <p:txBody>
          <a:bodyPr/>
          <a:lstStyle/>
          <a:p>
            <a:r>
              <a:rPr lang="en-US" altLang="en-US" sz="1900" dirty="0"/>
              <a:t>NLP: 20</a:t>
            </a:r>
          </a:p>
          <a:p>
            <a:r>
              <a:rPr lang="en-US" altLang="en-US" sz="1900" dirty="0"/>
              <a:t>Vision (and Video Analytics): 12</a:t>
            </a:r>
          </a:p>
          <a:p>
            <a:r>
              <a:rPr lang="en-US" altLang="en-US" sz="1900" dirty="0"/>
              <a:t>Game Theory and Economic Paradigms: 10  </a:t>
            </a:r>
          </a:p>
          <a:p>
            <a:r>
              <a:rPr lang="en-US" altLang="en-US" sz="1900" dirty="0"/>
              <a:t>AI and the Web: 9 </a:t>
            </a:r>
          </a:p>
          <a:p>
            <a:r>
              <a:rPr lang="en-US" altLang="en-US" sz="1900" dirty="0"/>
              <a:t>Machine Learning: 7</a:t>
            </a:r>
          </a:p>
          <a:p>
            <a:r>
              <a:rPr lang="en-US" altLang="en-US" sz="1900" dirty="0"/>
              <a:t>AI for Social Impact: 7</a:t>
            </a:r>
          </a:p>
          <a:p>
            <a:r>
              <a:rPr lang="en-US" altLang="en-US" sz="1900" dirty="0"/>
              <a:t>Search, Constraint Satisfaction and Optimization: 7</a:t>
            </a:r>
          </a:p>
          <a:p>
            <a:r>
              <a:rPr lang="en-US" altLang="en-US" sz="1900" dirty="0"/>
              <a:t>Knowledge Representation and Reasoning: 6</a:t>
            </a:r>
          </a:p>
          <a:p>
            <a:r>
              <a:rPr lang="en-US" altLang="en-US" sz="1900" dirty="0"/>
              <a:t>Deep Learning: 5</a:t>
            </a:r>
          </a:p>
          <a:p>
            <a:r>
              <a:rPr lang="en-US" altLang="en-US" sz="1900" dirty="0"/>
              <a:t>Planning, Routing and Scheduling: 4</a:t>
            </a:r>
          </a:p>
          <a:p>
            <a:r>
              <a:rPr lang="en-US" altLang="en-US" sz="1900" dirty="0"/>
              <a:t>Reinforcement Learning: 3</a:t>
            </a:r>
          </a:p>
          <a:p>
            <a:r>
              <a:rPr lang="en-US" altLang="en-US" sz="1900" dirty="0"/>
              <a:t>Multi-Agent Systems: 3</a:t>
            </a:r>
          </a:p>
          <a:p>
            <a:r>
              <a:rPr lang="en-US" altLang="en-US" sz="1900" dirty="0"/>
              <a:t>Reasoning under Uncertainty: 3</a:t>
            </a:r>
          </a:p>
          <a:p>
            <a:pPr marL="0" indent="0">
              <a:buNone/>
            </a:pPr>
            <a:r>
              <a:rPr lang="en-US" altLang="en-US" sz="1800" dirty="0"/>
              <a:t>Remarks: Only topics with 3 AAAI sessions are mentioned; NLP, vision and </a:t>
            </a:r>
            <a:r>
              <a:rPr lang="en-US" altLang="en-US" sz="1800" dirty="0" err="1"/>
              <a:t>AI&amp;Web</a:t>
            </a:r>
            <a:r>
              <a:rPr lang="en-US" altLang="en-US" sz="1800" dirty="0"/>
              <a:t> were aggregated into a single category! AAAI 2018 received 3900 papers, and AAAI 2019 received 7764 paper; about 2500 reviewers were needed to review the papers (Dr. </a:t>
            </a:r>
            <a:r>
              <a:rPr lang="en-US" altLang="en-US" sz="1800" dirty="0" err="1"/>
              <a:t>Laszka</a:t>
            </a:r>
            <a:r>
              <a:rPr lang="en-US" altLang="en-US" sz="1800" dirty="0"/>
              <a:t> and Dr. </a:t>
            </a:r>
            <a:r>
              <a:rPr lang="en-US" altLang="en-US" sz="1800" dirty="0" err="1"/>
              <a:t>Eick</a:t>
            </a:r>
            <a:r>
              <a:rPr lang="en-US" altLang="en-US" sz="1800" dirty="0"/>
              <a:t> were reviewing papers for AAAI 2019)</a:t>
            </a:r>
          </a:p>
        </p:txBody>
      </p:sp>
    </p:spTree>
    <p:extLst>
      <p:ext uri="{BB962C8B-B14F-4D97-AF65-F5344CB8AC3E}">
        <p14:creationId xmlns:p14="http://schemas.microsoft.com/office/powerpoint/2010/main" val="3227171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Part1b: Examples of Problems </a:t>
            </a:r>
            <a:br>
              <a:rPr lang="en-US" altLang="en-US"/>
            </a:br>
            <a:r>
              <a:rPr lang="en-US" altLang="en-US"/>
              <a:t>Investigated by Different Subfields of AI</a:t>
            </a:r>
          </a:p>
        </p:txBody>
      </p:sp>
      <p:sp>
        <p:nvSpPr>
          <p:cNvPr id="1638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086FBE4-0981-4122-B712-7965C59C9187}" type="slidenum">
              <a:rPr lang="en-US" altLang="en-US" sz="1400" smtClean="0"/>
              <a:pPr/>
              <a:t>22</a:t>
            </a:fld>
            <a:endParaRPr lang="en-US" altLang="en-US" sz="1400"/>
          </a:p>
        </p:txBody>
      </p:sp>
      <p:sp>
        <p:nvSpPr>
          <p:cNvPr id="2" name="TextBox 1"/>
          <p:cNvSpPr txBox="1"/>
          <p:nvPr/>
        </p:nvSpPr>
        <p:spPr>
          <a:xfrm>
            <a:off x="838200" y="4038600"/>
            <a:ext cx="5494646" cy="1200329"/>
          </a:xfrm>
          <a:prstGeom prst="rect">
            <a:avLst/>
          </a:prstGeom>
          <a:noFill/>
        </p:spPr>
        <p:txBody>
          <a:bodyPr wrap="none" rtlCol="0">
            <a:spAutoFit/>
          </a:bodyPr>
          <a:lstStyle/>
          <a:p>
            <a:r>
              <a:rPr lang="en-US" dirty="0"/>
              <a:t>IJCAI 2021 link: </a:t>
            </a:r>
            <a:r>
              <a:rPr lang="en-US" dirty="0">
                <a:hlinkClick r:id="rId2"/>
              </a:rPr>
              <a:t>IJCAI 2021 (ijcai-21.org)</a:t>
            </a:r>
            <a:endParaRPr lang="en-US" dirty="0"/>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8x8 grid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74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A8BA64-9CA4-4413-BD9D-92F0C35D6069}" type="slidenum">
              <a:rPr lang="en-US" altLang="en-US" sz="1400" smtClean="0"/>
              <a:pPr/>
              <a:t>23</a:t>
            </a:fld>
            <a:endParaRPr lang="en-US" altLang="en-US" sz="1400"/>
          </a:p>
        </p:txBody>
      </p:sp>
      <p:sp>
        <p:nvSpPr>
          <p:cNvPr id="17411" name="Rectangle 4"/>
          <p:cNvSpPr>
            <a:spLocks noGrp="1" noChangeArrowheads="1"/>
          </p:cNvSpPr>
          <p:nvPr>
            <p:ph type="title"/>
          </p:nvPr>
        </p:nvSpPr>
        <p:spPr>
          <a:xfrm>
            <a:off x="762000" y="0"/>
            <a:ext cx="7772400" cy="1143000"/>
          </a:xfrm>
        </p:spPr>
        <p:txBody>
          <a:bodyPr/>
          <a:lstStyle/>
          <a:p>
            <a:r>
              <a:rPr lang="en-US" altLang="en-US"/>
              <a:t>Knowledge Representation</a:t>
            </a:r>
          </a:p>
        </p:txBody>
      </p:sp>
      <p:sp>
        <p:nvSpPr>
          <p:cNvPr id="17413" name="AutoShape 7"/>
          <p:cNvSpPr>
            <a:spLocks noChangeArrowheads="1"/>
          </p:cNvSpPr>
          <p:nvPr/>
        </p:nvSpPr>
        <p:spPr bwMode="auto">
          <a:xfrm>
            <a:off x="2743200" y="2362200"/>
            <a:ext cx="228600" cy="219075"/>
          </a:xfrm>
          <a:prstGeom prst="smileyFace">
            <a:avLst>
              <a:gd name="adj" fmla="val 4653"/>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5" name="Rectangle 9"/>
          <p:cNvSpPr>
            <a:spLocks noChangeArrowheads="1"/>
          </p:cNvSpPr>
          <p:nvPr/>
        </p:nvSpPr>
        <p:spPr bwMode="auto">
          <a:xfrm>
            <a:off x="2743200" y="3714751"/>
            <a:ext cx="481012" cy="24765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6" name="Rectangle 10"/>
          <p:cNvSpPr>
            <a:spLocks noChangeArrowheads="1"/>
          </p:cNvSpPr>
          <p:nvPr/>
        </p:nvSpPr>
        <p:spPr bwMode="auto">
          <a:xfrm>
            <a:off x="4648200" y="3171825"/>
            <a:ext cx="208643" cy="5429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7" name="Text Box 11"/>
          <p:cNvSpPr txBox="1">
            <a:spLocks noChangeArrowheads="1"/>
          </p:cNvSpPr>
          <p:nvPr/>
        </p:nvSpPr>
        <p:spPr bwMode="auto">
          <a:xfrm>
            <a:off x="228600" y="1066800"/>
            <a:ext cx="86821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rgbClr val="FF0000"/>
                </a:solidFill>
              </a:rPr>
              <a:t>Problem</a:t>
            </a:r>
            <a:r>
              <a:rPr lang="en-US" altLang="en-US" dirty="0"/>
              <a:t>: Can the above chess board that misses the NW&amp;SE corner </a:t>
            </a:r>
          </a:p>
          <a:p>
            <a:r>
              <a:rPr lang="en-US" altLang="en-US" dirty="0"/>
              <a:t>be covered by 31 </a:t>
            </a:r>
            <a:r>
              <a:rPr lang="en-US" altLang="en-US"/>
              <a:t>domino pieces that </a:t>
            </a:r>
            <a:r>
              <a:rPr lang="en-US" altLang="en-US" dirty="0"/>
              <a:t>cover 2 fields on a chess board?</a:t>
            </a:r>
          </a:p>
        </p:txBody>
      </p:sp>
      <p:sp>
        <p:nvSpPr>
          <p:cNvPr id="12" name="AutoShape 7"/>
          <p:cNvSpPr>
            <a:spLocks noChangeArrowheads="1"/>
          </p:cNvSpPr>
          <p:nvPr/>
        </p:nvSpPr>
        <p:spPr bwMode="auto">
          <a:xfrm>
            <a:off x="4648200" y="4267200"/>
            <a:ext cx="228600" cy="219075"/>
          </a:xfrm>
          <a:prstGeom prst="smileyFace">
            <a:avLst>
              <a:gd name="adj" fmla="val 4653"/>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ACB3DA-2A8C-4422-8CC9-40DA49062D92}" type="slidenum">
              <a:rPr lang="en-US" altLang="en-US" sz="1400" smtClean="0"/>
              <a:pPr/>
              <a:t>24</a:t>
            </a:fld>
            <a:endParaRPr lang="en-US" altLang="en-US" sz="1400"/>
          </a:p>
        </p:txBody>
      </p:sp>
      <p:sp>
        <p:nvSpPr>
          <p:cNvPr id="18435" name="Rectangle 2"/>
          <p:cNvSpPr>
            <a:spLocks noGrp="1" noChangeArrowheads="1"/>
          </p:cNvSpPr>
          <p:nvPr>
            <p:ph type="title"/>
          </p:nvPr>
        </p:nvSpPr>
        <p:spPr/>
        <p:txBody>
          <a:bodyPr/>
          <a:lstStyle/>
          <a:p>
            <a:r>
              <a:rPr lang="en-US" altLang="en-US"/>
              <a:t>Natural Language Understanding</a:t>
            </a:r>
          </a:p>
        </p:txBody>
      </p:sp>
      <p:sp>
        <p:nvSpPr>
          <p:cNvPr id="18436" name="Rectangle 3"/>
          <p:cNvSpPr>
            <a:spLocks noGrp="1" noChangeArrowheads="1"/>
          </p:cNvSpPr>
          <p:nvPr>
            <p:ph type="body" idx="1"/>
          </p:nvPr>
        </p:nvSpPr>
        <p:spPr/>
        <p:txBody>
          <a:bodyPr/>
          <a:lstStyle/>
          <a:p>
            <a:r>
              <a:rPr lang="en-US" altLang="en-US"/>
              <a:t>I saw the Golden Gate Bridge flying to San Francisco.</a:t>
            </a:r>
          </a:p>
          <a:p>
            <a:r>
              <a:rPr lang="en-US" altLang="en-US"/>
              <a:t>I ate dinner with a friend. I ate dinner with a fork.</a:t>
            </a:r>
          </a:p>
          <a:p>
            <a:r>
              <a:rPr lang="en-US" altLang="en-US"/>
              <a:t>John went to a restaurant. He ordered a steak. After an hour John left happily.</a:t>
            </a:r>
          </a:p>
          <a:p>
            <a:r>
              <a:rPr lang="en-US" altLang="en-US"/>
              <a:t>I went to three dentists this morning.</a:t>
            </a:r>
          </a:p>
          <a:p>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25</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News Jan. 23, 2023</a:t>
            </a:r>
          </a:p>
        </p:txBody>
      </p:sp>
      <p:sp>
        <p:nvSpPr>
          <p:cNvPr id="4100" name="Rectangle 3"/>
          <p:cNvSpPr>
            <a:spLocks noGrp="1" noChangeArrowheads="1"/>
          </p:cNvSpPr>
          <p:nvPr>
            <p:ph type="body" idx="1"/>
          </p:nvPr>
        </p:nvSpPr>
        <p:spPr>
          <a:xfrm>
            <a:off x="0" y="838200"/>
            <a:ext cx="9067800" cy="4114800"/>
          </a:xfrm>
        </p:spPr>
        <p:txBody>
          <a:bodyPr/>
          <a:lstStyle/>
          <a:p>
            <a:pPr marL="514350" indent="-514350">
              <a:buFont typeface="+mj-lt"/>
              <a:buAutoNum type="arabicPeriod"/>
            </a:pPr>
            <a:endParaRPr lang="en-US" altLang="en-US" sz="2100" dirty="0"/>
          </a:p>
          <a:p>
            <a:pPr marL="514350" indent="-514350">
              <a:buFont typeface="+mj-lt"/>
              <a:buAutoNum type="arabicPeriod"/>
            </a:pPr>
            <a:r>
              <a:rPr lang="en-US" altLang="en-US" sz="2100" dirty="0"/>
              <a:t>A MS Team called </a:t>
            </a:r>
            <a:r>
              <a:rPr lang="en-US" altLang="en-US" sz="2100" b="1" dirty="0">
                <a:solidFill>
                  <a:srgbClr val="FF0000"/>
                </a:solidFill>
              </a:rPr>
              <a:t>COSC4368 </a:t>
            </a:r>
            <a:r>
              <a:rPr lang="en-US" altLang="en-US" sz="2100" dirty="0"/>
              <a:t>will be associated with the teaching of COSC 4368. Please, join the team using the passcode </a:t>
            </a:r>
            <a:r>
              <a:rPr lang="en-US" altLang="en-US" sz="2100" b="1" dirty="0"/>
              <a:t>jtnu9s7</a:t>
            </a:r>
            <a:r>
              <a:rPr lang="en-US" altLang="en-US" sz="2100" dirty="0"/>
              <a:t> immediately!</a:t>
            </a:r>
          </a:p>
          <a:p>
            <a:pPr marL="514350" indent="-514350">
              <a:buFont typeface="+mj-lt"/>
              <a:buAutoNum type="arabicPeriod"/>
            </a:pPr>
            <a:r>
              <a:rPr lang="en-US" altLang="en-US" sz="2100" dirty="0"/>
              <a:t>The course website will play a key role in the teaching of the course: </a:t>
            </a:r>
            <a:r>
              <a:rPr lang="en-US" altLang="en-US" sz="2100" dirty="0">
                <a:hlinkClick r:id="rId2"/>
              </a:rPr>
              <a:t>http://www2.cs.uh.edu/~ceick/4368.html</a:t>
            </a:r>
            <a:r>
              <a:rPr lang="en-US" altLang="en-US" sz="2100" dirty="0"/>
              <a:t> </a:t>
            </a:r>
          </a:p>
          <a:p>
            <a:pPr marL="514350" indent="-514350">
              <a:buFont typeface="+mj-lt"/>
              <a:buAutoNum type="arabicPeriod"/>
            </a:pPr>
            <a:r>
              <a:rPr lang="en-US" altLang="en-US" sz="2100" dirty="0"/>
              <a:t>Problem Set1 should be available next Monday. You should be able to start working on it after the Jan. 30 lecture. </a:t>
            </a:r>
          </a:p>
          <a:p>
            <a:pPr marL="609600" indent="-609600">
              <a:buFontTx/>
              <a:buAutoNum type="arabicPeriod"/>
            </a:pPr>
            <a:r>
              <a:rPr lang="en-US" altLang="en-US" sz="2100" dirty="0"/>
              <a:t>The first 1.5-2 lectures will give an </a:t>
            </a:r>
            <a:r>
              <a:rPr lang="en-US" altLang="en-US" sz="2100" i="1" dirty="0"/>
              <a:t>Introduction to AI </a:t>
            </a:r>
            <a:r>
              <a:rPr lang="en-US" altLang="en-US" sz="2100" dirty="0"/>
              <a:t>and will give </a:t>
            </a:r>
            <a:r>
              <a:rPr lang="en-US" altLang="en-US" sz="2100" i="1" dirty="0"/>
              <a:t>course information</a:t>
            </a:r>
            <a:r>
              <a:rPr lang="en-US" altLang="en-US" sz="2100" dirty="0"/>
              <a:t>, followed by 4-5 lectures, mostly centering on </a:t>
            </a:r>
            <a:r>
              <a:rPr lang="en-US" altLang="en-US" sz="2100" i="1" dirty="0"/>
              <a:t>Search</a:t>
            </a:r>
            <a:r>
              <a:rPr lang="en-US" altLang="en-US" sz="2100" dirty="0"/>
              <a:t> and related topics. </a:t>
            </a:r>
          </a:p>
          <a:p>
            <a:pPr marL="609600" indent="-609600">
              <a:buFontTx/>
              <a:buAutoNum type="arabicPeriod"/>
            </a:pPr>
            <a:r>
              <a:rPr lang="en-US" altLang="en-US" sz="2100" dirty="0"/>
              <a:t>Attendance counts about 3% towards the course grade; we will start taking attendance Jan. 25! </a:t>
            </a:r>
          </a:p>
          <a:p>
            <a:pPr marL="609600" indent="-609600">
              <a:buFontTx/>
              <a:buAutoNum type="arabicPeriod"/>
            </a:pPr>
            <a:r>
              <a:rPr lang="en-US" altLang="en-US" sz="2100" dirty="0"/>
              <a:t>Today, will cover</a:t>
            </a:r>
          </a:p>
          <a:p>
            <a:pPr marL="1009650" lvl="1" indent="-609600">
              <a:buFont typeface="Wingdings" panose="05000000000000000000" pitchFamily="2" charset="2"/>
              <a:buChar char="Ø"/>
            </a:pPr>
            <a:r>
              <a:rPr lang="en-US" altLang="en-US" sz="1700" dirty="0"/>
              <a:t>Example of Subfields of AI</a:t>
            </a:r>
          </a:p>
          <a:p>
            <a:pPr marL="1009650" lvl="1" indent="-609600">
              <a:buFont typeface="Wingdings" panose="05000000000000000000" pitchFamily="2" charset="2"/>
              <a:buChar char="Ø"/>
            </a:pPr>
            <a:r>
              <a:rPr lang="en-US" altLang="en-US" sz="1700" dirty="0"/>
              <a:t>More course information</a:t>
            </a:r>
          </a:p>
          <a:p>
            <a:pPr marL="1009650" lvl="1" indent="-609600">
              <a:buFont typeface="Wingdings" panose="05000000000000000000" pitchFamily="2" charset="2"/>
              <a:buChar char="Ø"/>
            </a:pPr>
            <a:r>
              <a:rPr lang="en-US" altLang="en-US" sz="1700" dirty="0"/>
              <a:t>Stanford’s CS</a:t>
            </a:r>
          </a:p>
          <a:p>
            <a:pPr marL="609600" indent="-609600">
              <a:buFontTx/>
              <a:buAutoNum type="arabicPeriod"/>
            </a:pPr>
            <a:endParaRPr lang="en-US" altLang="en-US" sz="2100" dirty="0"/>
          </a:p>
          <a:p>
            <a:pPr marL="0" indent="0">
              <a:buNone/>
            </a:pPr>
            <a:endParaRPr lang="en-US" altLang="en-US" dirty="0"/>
          </a:p>
        </p:txBody>
      </p:sp>
    </p:spTree>
    <p:extLst>
      <p:ext uri="{BB962C8B-B14F-4D97-AF65-F5344CB8AC3E}">
        <p14:creationId xmlns:p14="http://schemas.microsoft.com/office/powerpoint/2010/main" val="2357000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436F15-1B99-4758-B245-62708C0890DF}" type="slidenum">
              <a:rPr lang="en-US" altLang="en-US" sz="1400" smtClean="0"/>
              <a:pPr/>
              <a:t>26</a:t>
            </a:fld>
            <a:endParaRPr lang="en-US" altLang="en-US" sz="1400"/>
          </a:p>
        </p:txBody>
      </p:sp>
      <p:sp>
        <p:nvSpPr>
          <p:cNvPr id="19459" name="Rectangle 2"/>
          <p:cNvSpPr>
            <a:spLocks noGrp="1" noChangeArrowheads="1"/>
          </p:cNvSpPr>
          <p:nvPr>
            <p:ph type="title"/>
          </p:nvPr>
        </p:nvSpPr>
        <p:spPr/>
        <p:txBody>
          <a:bodyPr/>
          <a:lstStyle/>
          <a:p>
            <a:r>
              <a:rPr lang="en-US" altLang="en-US"/>
              <a:t>Planning</a:t>
            </a:r>
          </a:p>
        </p:txBody>
      </p:sp>
      <p:sp>
        <p:nvSpPr>
          <p:cNvPr id="19460" name="Rectangle 3"/>
          <p:cNvSpPr>
            <a:spLocks noGrp="1" noChangeArrowheads="1"/>
          </p:cNvSpPr>
          <p:nvPr>
            <p:ph type="body" idx="1"/>
          </p:nvPr>
        </p:nvSpPr>
        <p:spPr>
          <a:xfrm>
            <a:off x="685800" y="1981200"/>
            <a:ext cx="7467600" cy="4114800"/>
          </a:xfrm>
        </p:spPr>
        <p:txBody>
          <a:bodyPr/>
          <a:lstStyle/>
          <a:p>
            <a:pPr>
              <a:buFontTx/>
              <a:buNone/>
            </a:pPr>
            <a:r>
              <a:rPr lang="en-US" altLang="en-US" sz="2400" dirty="0">
                <a:solidFill>
                  <a:srgbClr val="FF0000"/>
                </a:solidFill>
              </a:rPr>
              <a:t>Objective</a:t>
            </a:r>
            <a:r>
              <a:rPr lang="en-US" altLang="en-US" sz="2400" dirty="0"/>
              <a:t>: Construct a sequence of actions that will achieve a goal.</a:t>
            </a:r>
          </a:p>
          <a:p>
            <a:pPr>
              <a:buFontTx/>
              <a:buNone/>
            </a:pPr>
            <a:r>
              <a:rPr lang="en-US" altLang="en-US" sz="2400" dirty="0">
                <a:solidFill>
                  <a:srgbClr val="FF0000"/>
                </a:solidFill>
              </a:rPr>
              <a:t>Example</a:t>
            </a:r>
            <a:r>
              <a:rPr lang="en-US" altLang="en-US" sz="2400" dirty="0"/>
              <a:t>: John wants to buy a house</a:t>
            </a:r>
          </a:p>
          <a:p>
            <a:pPr>
              <a:buFontTx/>
              <a:buNone/>
            </a:pPr>
            <a:r>
              <a:rPr lang="en-US" altLang="en-US" sz="2400" dirty="0">
                <a:solidFill>
                  <a:srgbClr val="FF0000"/>
                </a:solidFill>
              </a:rPr>
              <a:t>Characteristics of Planning:</a:t>
            </a:r>
          </a:p>
          <a:p>
            <a:r>
              <a:rPr lang="en-US" altLang="en-US" sz="2400" dirty="0"/>
              <a:t>Goals and </a:t>
            </a:r>
            <a:r>
              <a:rPr lang="en-US" altLang="en-US" sz="2400" dirty="0" err="1"/>
              <a:t>Subgoals</a:t>
            </a:r>
            <a:endParaRPr lang="en-US" altLang="en-US" sz="2400" dirty="0"/>
          </a:p>
          <a:p>
            <a:r>
              <a:rPr lang="en-US" altLang="en-US" sz="2400" dirty="0"/>
              <a:t>Operators that potentially make goal predicate true</a:t>
            </a:r>
          </a:p>
          <a:p>
            <a:r>
              <a:rPr lang="en-US" altLang="en-US" sz="2400" dirty="0"/>
              <a:t>Parallelism</a:t>
            </a:r>
          </a:p>
          <a:p>
            <a:r>
              <a:rPr lang="en-US" altLang="en-US" sz="2400" dirty="0"/>
              <a:t>Dependency between goals / </a:t>
            </a:r>
            <a:r>
              <a:rPr lang="en-US" altLang="en-US" sz="2400" dirty="0" err="1"/>
              <a:t>subgoals</a:t>
            </a:r>
            <a:r>
              <a:rPr lang="en-US" altLang="en-US" sz="2400" dirty="0"/>
              <a:t> </a:t>
            </a:r>
          </a:p>
          <a:p>
            <a:r>
              <a:rPr lang="en-US" altLang="en-US" sz="2400" dirty="0"/>
              <a:t>Plan and sub-plans might fail, requiring plan modification </a:t>
            </a:r>
          </a:p>
          <a:p>
            <a:endParaRPr lang="en-US" altLang="en-US" dirty="0"/>
          </a:p>
          <a:p>
            <a:endParaRPr lang="en-US" altLang="en-US" dirty="0"/>
          </a:p>
        </p:txBody>
      </p:sp>
      <p:sp>
        <p:nvSpPr>
          <p:cNvPr id="2" name="TextBox 1"/>
          <p:cNvSpPr txBox="1"/>
          <p:nvPr/>
        </p:nvSpPr>
        <p:spPr>
          <a:xfrm>
            <a:off x="1371600" y="381000"/>
            <a:ext cx="184731" cy="230832"/>
          </a:xfrm>
          <a:prstGeom prst="rect">
            <a:avLst/>
          </a:prstGeom>
          <a:noFill/>
        </p:spPr>
        <p:txBody>
          <a:bodyPr wrap="none" rtlCol="0">
            <a:spAutoFit/>
          </a:bodyPr>
          <a:lstStyle/>
          <a:p>
            <a:endParaRPr lang="en-US" sz="900" dirty="0"/>
          </a:p>
        </p:txBody>
      </p:sp>
      <p:sp>
        <p:nvSpPr>
          <p:cNvPr id="3" name="TextBox 2"/>
          <p:cNvSpPr txBox="1"/>
          <p:nvPr/>
        </p:nvSpPr>
        <p:spPr>
          <a:xfrm>
            <a:off x="1752600" y="381000"/>
            <a:ext cx="6306535" cy="338554"/>
          </a:xfrm>
          <a:prstGeom prst="rect">
            <a:avLst/>
          </a:prstGeom>
          <a:noFill/>
        </p:spPr>
        <p:txBody>
          <a:bodyPr wrap="none" rtlCol="0">
            <a:spAutoFit/>
          </a:bodyPr>
          <a:lstStyle/>
          <a:p>
            <a:r>
              <a:rPr lang="en-US" sz="800" dirty="0">
                <a:hlinkClick r:id="rId2"/>
              </a:rPr>
              <a:t>http://sanjonmotel.com/wp-content/uploads/2016/10/free-fire-evacuation-plan-template-free-business-template-free-fire-evacuation-plan-template.gif</a:t>
            </a:r>
            <a:endParaRPr lang="en-US" sz="800" dirty="0"/>
          </a:p>
          <a:p>
            <a:endParaRPr lang="en-US" sz="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A01EF0-D9D2-4AF6-9AF7-5ACCDC335846}" type="slidenum">
              <a:rPr lang="en-US" altLang="en-US" sz="1400" smtClean="0"/>
              <a:pPr/>
              <a:t>27</a:t>
            </a:fld>
            <a:endParaRPr lang="en-US" altLang="en-US" sz="1400"/>
          </a:p>
        </p:txBody>
      </p:sp>
      <p:sp>
        <p:nvSpPr>
          <p:cNvPr id="20483" name="Rectangle 2"/>
          <p:cNvSpPr>
            <a:spLocks noGrp="1" noChangeArrowheads="1"/>
          </p:cNvSpPr>
          <p:nvPr>
            <p:ph type="title"/>
          </p:nvPr>
        </p:nvSpPr>
        <p:spPr/>
        <p:txBody>
          <a:bodyPr/>
          <a:lstStyle/>
          <a:p>
            <a:r>
              <a:rPr lang="en-US" altLang="en-US"/>
              <a:t>Heuristic Search</a:t>
            </a:r>
          </a:p>
        </p:txBody>
      </p:sp>
      <p:sp>
        <p:nvSpPr>
          <p:cNvPr id="20484" name="Rectangle 3"/>
          <p:cNvSpPr>
            <a:spLocks noGrp="1" noChangeArrowheads="1"/>
          </p:cNvSpPr>
          <p:nvPr>
            <p:ph type="body" idx="1"/>
          </p:nvPr>
        </p:nvSpPr>
        <p:spPr>
          <a:xfrm>
            <a:off x="762000" y="1600200"/>
            <a:ext cx="7772400" cy="4114800"/>
          </a:xfrm>
        </p:spPr>
        <p:txBody>
          <a:bodyPr/>
          <a:lstStyle/>
          <a:p>
            <a:pPr>
              <a:lnSpc>
                <a:spcPct val="90000"/>
              </a:lnSpc>
            </a:pPr>
            <a:r>
              <a:rPr lang="en-US" altLang="en-US" sz="2800"/>
              <a:t>Heuristo (greek): I find</a:t>
            </a:r>
          </a:p>
          <a:p>
            <a:pPr>
              <a:lnSpc>
                <a:spcPct val="90000"/>
              </a:lnSpc>
            </a:pPr>
            <a:r>
              <a:rPr lang="en-US" altLang="en-US" sz="2800"/>
              <a:t>Copes with problems for which it is not feasible to look at all solutions</a:t>
            </a:r>
          </a:p>
          <a:p>
            <a:pPr>
              <a:lnSpc>
                <a:spcPct val="90000"/>
              </a:lnSpc>
            </a:pPr>
            <a:r>
              <a:rPr lang="en-US" altLang="en-US" sz="2800"/>
              <a:t>Heuristics: rules a thumb (help you to explore the more promising solutions first), based on experience, frequently fuzzy</a:t>
            </a:r>
          </a:p>
          <a:p>
            <a:pPr>
              <a:lnSpc>
                <a:spcPct val="90000"/>
              </a:lnSpc>
            </a:pPr>
            <a:r>
              <a:rPr lang="en-US" altLang="en-US" sz="2800"/>
              <a:t>Main ideas of heuristics: search space reduction, ordering solutions intelligently, simplifications of computations</a:t>
            </a:r>
          </a:p>
        </p:txBody>
      </p:sp>
      <p:sp>
        <p:nvSpPr>
          <p:cNvPr id="20485" name="Text Box 4"/>
          <p:cNvSpPr txBox="1">
            <a:spLocks noChangeArrowheads="1"/>
          </p:cNvSpPr>
          <p:nvPr/>
        </p:nvSpPr>
        <p:spPr bwMode="auto">
          <a:xfrm>
            <a:off x="746125" y="5832475"/>
            <a:ext cx="826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Example problems: puzzles, traveling salesman problem, chess,…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A266B20-F353-4D0F-B573-7C67734E66FF}" type="slidenum">
              <a:rPr lang="en-US" altLang="en-US" sz="1400" smtClean="0"/>
              <a:pPr/>
              <a:t>28</a:t>
            </a:fld>
            <a:endParaRPr lang="en-US" altLang="en-US" sz="1400"/>
          </a:p>
        </p:txBody>
      </p:sp>
      <p:sp>
        <p:nvSpPr>
          <p:cNvPr id="21507" name="Rectangle 2"/>
          <p:cNvSpPr>
            <a:spLocks noGrp="1" noChangeArrowheads="1"/>
          </p:cNvSpPr>
          <p:nvPr>
            <p:ph type="title"/>
          </p:nvPr>
        </p:nvSpPr>
        <p:spPr>
          <a:xfrm>
            <a:off x="685800" y="1241425"/>
            <a:ext cx="7772400" cy="511175"/>
          </a:xfrm>
        </p:spPr>
        <p:txBody>
          <a:bodyPr/>
          <a:lstStyle/>
          <a:p>
            <a:r>
              <a:rPr lang="en-US" altLang="en-US" sz="3600">
                <a:solidFill>
                  <a:srgbClr val="C2540A"/>
                </a:solidFill>
              </a:rPr>
              <a:t>Figure</a:t>
            </a:r>
          </a:p>
        </p:txBody>
      </p:sp>
      <p:sp>
        <p:nvSpPr>
          <p:cNvPr id="21508" name="Text Box 3"/>
          <p:cNvSpPr txBox="1">
            <a:spLocks noChangeArrowheads="1"/>
          </p:cNvSpPr>
          <p:nvPr/>
        </p:nvSpPr>
        <p:spPr bwMode="auto">
          <a:xfrm>
            <a:off x="822325" y="22288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3200"/>
          </a:p>
        </p:txBody>
      </p:sp>
      <p:pic>
        <p:nvPicPr>
          <p:cNvPr id="215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FF30056-44E8-4DE3-90E1-079A963A3433}" type="slidenum">
              <a:rPr lang="en-US" altLang="en-US" sz="1400" smtClean="0"/>
              <a:pPr/>
              <a:t>29</a:t>
            </a:fld>
            <a:endParaRPr lang="en-US" altLang="en-US" sz="1400"/>
          </a:p>
        </p:txBody>
      </p:sp>
      <p:sp>
        <p:nvSpPr>
          <p:cNvPr id="22531" name="Rectangle 2"/>
          <p:cNvSpPr>
            <a:spLocks noGrp="1" noChangeArrowheads="1"/>
          </p:cNvSpPr>
          <p:nvPr>
            <p:ph type="title"/>
          </p:nvPr>
        </p:nvSpPr>
        <p:spPr>
          <a:xfrm>
            <a:off x="685800" y="304800"/>
            <a:ext cx="7772400" cy="609600"/>
          </a:xfrm>
        </p:spPr>
        <p:txBody>
          <a:bodyPr/>
          <a:lstStyle/>
          <a:p>
            <a:r>
              <a:rPr lang="tr-TR" altLang="en-US" sz="3600"/>
              <a:t>Evolutionary </a:t>
            </a:r>
            <a:r>
              <a:rPr lang="en-US" altLang="en-US" sz="3600"/>
              <a:t>Computing</a:t>
            </a:r>
          </a:p>
        </p:txBody>
      </p:sp>
      <p:sp>
        <p:nvSpPr>
          <p:cNvPr id="22532" name="Rectangle 3"/>
          <p:cNvSpPr>
            <a:spLocks noGrp="1" noChangeArrowheads="1"/>
          </p:cNvSpPr>
          <p:nvPr>
            <p:ph type="body" idx="1"/>
          </p:nvPr>
        </p:nvSpPr>
        <p:spPr>
          <a:xfrm>
            <a:off x="533400" y="1143000"/>
            <a:ext cx="7848600" cy="3886200"/>
          </a:xfrm>
        </p:spPr>
        <p:txBody>
          <a:bodyPr/>
          <a:lstStyle/>
          <a:p>
            <a:pPr>
              <a:lnSpc>
                <a:spcPct val="90000"/>
              </a:lnSpc>
            </a:pPr>
            <a:r>
              <a:rPr lang="en-US" altLang="en-US" sz="2400" dirty="0">
                <a:hlinkClick r:id="rId2"/>
              </a:rPr>
              <a:t>http://www2.cs.uh.edu/~ceick/6367/6367.html</a:t>
            </a:r>
            <a:r>
              <a:rPr lang="en-US" altLang="en-US" sz="2400" dirty="0"/>
              <a:t> </a:t>
            </a:r>
          </a:p>
          <a:p>
            <a:pPr>
              <a:lnSpc>
                <a:spcPct val="90000"/>
              </a:lnSpc>
            </a:pPr>
            <a:r>
              <a:rPr lang="tr-TR" altLang="en-US" sz="2400" dirty="0"/>
              <a:t>Evolutionary algorithms are global search techniques.</a:t>
            </a:r>
          </a:p>
          <a:p>
            <a:pPr>
              <a:lnSpc>
                <a:spcPct val="90000"/>
              </a:lnSpc>
            </a:pPr>
            <a:r>
              <a:rPr lang="tr-TR" altLang="en-US" sz="2400" dirty="0"/>
              <a:t>They are built on Darwin’s theory of evolution by natural selection.</a:t>
            </a:r>
          </a:p>
          <a:p>
            <a:pPr>
              <a:lnSpc>
                <a:spcPct val="90000"/>
              </a:lnSpc>
            </a:pPr>
            <a:r>
              <a:rPr lang="tr-TR" altLang="en-US" sz="2400" dirty="0"/>
              <a:t>Numerous potential solutions are encoded in structures, called </a:t>
            </a:r>
            <a:r>
              <a:rPr lang="tr-TR" altLang="en-US" sz="2400" i="1" dirty="0"/>
              <a:t>chromosomes</a:t>
            </a:r>
            <a:r>
              <a:rPr lang="tr-TR" altLang="en-US" sz="2400" dirty="0"/>
              <a:t>.</a:t>
            </a:r>
          </a:p>
          <a:p>
            <a:pPr>
              <a:lnSpc>
                <a:spcPct val="90000"/>
              </a:lnSpc>
            </a:pPr>
            <a:r>
              <a:rPr lang="tr-TR" altLang="en-US" sz="2400" dirty="0"/>
              <a:t>During each iteration, the EA evaluates solutions a</a:t>
            </a:r>
            <a:r>
              <a:rPr lang="en-US" altLang="en-US" sz="2400" dirty="0" err="1"/>
              <a:t>nd</a:t>
            </a:r>
            <a:r>
              <a:rPr lang="tr-TR" altLang="en-US" sz="2400" dirty="0"/>
              <a:t> generates offspring based on the fitness of each solution in the task.</a:t>
            </a:r>
          </a:p>
          <a:p>
            <a:pPr>
              <a:lnSpc>
                <a:spcPct val="90000"/>
              </a:lnSpc>
            </a:pPr>
            <a:r>
              <a:rPr lang="tr-TR" altLang="en-US" sz="2400" dirty="0"/>
              <a:t>Substructures, or </a:t>
            </a:r>
            <a:r>
              <a:rPr lang="tr-TR" altLang="en-US" sz="2400" i="1" dirty="0"/>
              <a:t>genes</a:t>
            </a:r>
            <a:r>
              <a:rPr lang="tr-TR" altLang="en-US" sz="2400" dirty="0"/>
              <a:t>, of the solutions are then modified through genetic operators such as mutation or recombination.</a:t>
            </a:r>
          </a:p>
          <a:p>
            <a:pPr>
              <a:lnSpc>
                <a:spcPct val="90000"/>
              </a:lnSpc>
            </a:pPr>
            <a:r>
              <a:rPr lang="tr-TR" altLang="en-US" sz="2400" i="1" dirty="0"/>
              <a:t>The idea:</a:t>
            </a:r>
            <a:r>
              <a:rPr lang="tr-TR" altLang="en-US" sz="2400" dirty="0"/>
              <a:t> structures that led to good solutions in previous evaluations can be mutated or combined to form even better solutions.</a:t>
            </a:r>
          </a:p>
          <a:p>
            <a:pPr>
              <a:lnSpc>
                <a:spcPct val="90000"/>
              </a:lnSpc>
            </a:pPr>
            <a:endParaRPr lang="en-US"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3</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and “What is AI?”</a:t>
            </a:r>
          </a:p>
        </p:txBody>
      </p:sp>
      <p:sp>
        <p:nvSpPr>
          <p:cNvPr id="4100" name="Rectangle 3"/>
          <p:cNvSpPr>
            <a:spLocks noGrp="1" noChangeArrowheads="1"/>
          </p:cNvSpPr>
          <p:nvPr>
            <p:ph type="body" idx="1"/>
          </p:nvPr>
        </p:nvSpPr>
        <p:spPr>
          <a:xfrm>
            <a:off x="661610" y="1066800"/>
            <a:ext cx="7772400" cy="4114800"/>
          </a:xfrm>
        </p:spPr>
        <p:txBody>
          <a:bodyPr/>
          <a:lstStyle/>
          <a:p>
            <a:pPr marL="609600" indent="-609600">
              <a:buFontTx/>
              <a:buAutoNum type="arabicPeriod"/>
            </a:pPr>
            <a:r>
              <a:rPr lang="en-US" altLang="en-US" dirty="0"/>
              <a:t>Introduction to AI (today, and MO)</a:t>
            </a:r>
          </a:p>
          <a:p>
            <a:pPr marL="990600" lvl="1" indent="-533400">
              <a:buFontTx/>
              <a:buChar char="•"/>
            </a:pPr>
            <a:r>
              <a:rPr lang="en-US" altLang="en-US" dirty="0"/>
              <a:t>What is AI?</a:t>
            </a:r>
          </a:p>
          <a:p>
            <a:pPr marL="990600" lvl="1" indent="-533400">
              <a:buFontTx/>
              <a:buChar char="•"/>
            </a:pPr>
            <a:r>
              <a:rPr lang="en-US" altLang="en-US" dirty="0"/>
              <a:t>Sub-fields of AI / Example problems investigated by AI research</a:t>
            </a:r>
          </a:p>
          <a:p>
            <a:pPr marL="990600" lvl="1" indent="-533400">
              <a:buFontTx/>
              <a:buChar char="•"/>
            </a:pPr>
            <a:r>
              <a:rPr lang="en-US" altLang="en-US" dirty="0"/>
              <a:t>What is going on with respect to AI?</a:t>
            </a:r>
          </a:p>
          <a:p>
            <a:pPr marL="609600" indent="-609600">
              <a:buFontTx/>
              <a:buAutoNum type="arabicPeriod"/>
            </a:pPr>
            <a:r>
              <a:rPr lang="en-US" altLang="en-US" dirty="0"/>
              <a:t>Course Information (today, and MO)</a:t>
            </a:r>
          </a:p>
          <a:p>
            <a:pPr marL="609600" indent="-609600"/>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3DFFEBD-FF88-4D0E-8117-6C340ED6E923}" type="slidenum">
              <a:rPr lang="en-US" altLang="en-US" sz="1400" smtClean="0"/>
              <a:pPr/>
              <a:t>30</a:t>
            </a:fld>
            <a:endParaRPr lang="en-US" altLang="en-US" sz="1400"/>
          </a:p>
        </p:txBody>
      </p:sp>
      <p:sp>
        <p:nvSpPr>
          <p:cNvPr id="24579" name="Rectangle 2"/>
          <p:cNvSpPr>
            <a:spLocks noGrp="1" noChangeArrowheads="1"/>
          </p:cNvSpPr>
          <p:nvPr>
            <p:ph type="title"/>
          </p:nvPr>
        </p:nvSpPr>
        <p:spPr>
          <a:xfrm>
            <a:off x="609600" y="0"/>
            <a:ext cx="7772400" cy="1143000"/>
          </a:xfrm>
        </p:spPr>
        <p:txBody>
          <a:bodyPr/>
          <a:lstStyle/>
          <a:p>
            <a:r>
              <a:rPr lang="en-US" altLang="en-US"/>
              <a:t>Soft Computing</a:t>
            </a:r>
          </a:p>
        </p:txBody>
      </p:sp>
      <p:sp>
        <p:nvSpPr>
          <p:cNvPr id="24580" name="Rectangle 3"/>
          <p:cNvSpPr>
            <a:spLocks noGrp="1" noChangeArrowheads="1"/>
          </p:cNvSpPr>
          <p:nvPr>
            <p:ph type="body" idx="1"/>
          </p:nvPr>
        </p:nvSpPr>
        <p:spPr>
          <a:xfrm>
            <a:off x="381000" y="1219200"/>
            <a:ext cx="8382000" cy="4876800"/>
          </a:xfrm>
        </p:spPr>
        <p:txBody>
          <a:bodyPr/>
          <a:lstStyle/>
          <a:p>
            <a:pPr>
              <a:lnSpc>
                <a:spcPct val="90000"/>
              </a:lnSpc>
              <a:buFontTx/>
              <a:buNone/>
            </a:pPr>
            <a:r>
              <a:rPr lang="en-US" altLang="en-US" sz="2400" dirty="0">
                <a:solidFill>
                  <a:srgbClr val="008080"/>
                </a:solidFill>
              </a:rPr>
              <a:t>Conventional Programming</a:t>
            </a:r>
            <a:r>
              <a:rPr lang="en-US" altLang="en-US" sz="2400" dirty="0"/>
              <a:t>: </a:t>
            </a:r>
          </a:p>
          <a:p>
            <a:pPr>
              <a:lnSpc>
                <a:spcPct val="90000"/>
              </a:lnSpc>
            </a:pPr>
            <a:r>
              <a:rPr lang="en-US" altLang="en-US" sz="2400" dirty="0"/>
              <a:t>Relies on two-valued logic</a:t>
            </a:r>
          </a:p>
          <a:p>
            <a:pPr>
              <a:lnSpc>
                <a:spcPct val="90000"/>
              </a:lnSpc>
            </a:pPr>
            <a:r>
              <a:rPr lang="en-US" altLang="en-US" sz="2400" dirty="0"/>
              <a:t>Mostly uses a symbolic (non-numerical knowledge representation framework)</a:t>
            </a:r>
          </a:p>
          <a:p>
            <a:pPr>
              <a:lnSpc>
                <a:spcPct val="90000"/>
              </a:lnSpc>
              <a:buFontTx/>
              <a:buNone/>
            </a:pPr>
            <a:r>
              <a:rPr lang="en-US" altLang="en-US" sz="2400" dirty="0">
                <a:solidFill>
                  <a:srgbClr val="008080"/>
                </a:solidFill>
              </a:rPr>
              <a:t>Soft Computing</a:t>
            </a:r>
            <a:r>
              <a:rPr lang="en-US" altLang="en-US" sz="2400" dirty="0"/>
              <a:t> (e.g. Fuzzy Logic, Naïve Bayes, Belief Networks, Hidden Markov Models):</a:t>
            </a:r>
          </a:p>
          <a:p>
            <a:pPr>
              <a:lnSpc>
                <a:spcPct val="90000"/>
              </a:lnSpc>
            </a:pPr>
            <a:r>
              <a:rPr lang="en-US" altLang="en-US" sz="2400" dirty="0"/>
              <a:t>Tolerance for uncertainty and imprecision </a:t>
            </a:r>
          </a:p>
          <a:p>
            <a:pPr>
              <a:lnSpc>
                <a:spcPct val="90000"/>
              </a:lnSpc>
            </a:pPr>
            <a:r>
              <a:rPr lang="en-US" altLang="en-US" sz="2400" dirty="0"/>
              <a:t>Uses weights, probabilities, possibilities</a:t>
            </a:r>
          </a:p>
          <a:p>
            <a:pPr>
              <a:lnSpc>
                <a:spcPct val="90000"/>
              </a:lnSpc>
            </a:pPr>
            <a:r>
              <a:rPr lang="en-US" altLang="en-US" sz="2400" dirty="0"/>
              <a:t>Strongly relies on numeric approximation and interpolation</a:t>
            </a:r>
          </a:p>
          <a:p>
            <a:pPr>
              <a:lnSpc>
                <a:spcPct val="90000"/>
              </a:lnSpc>
              <a:buFontTx/>
              <a:buNone/>
            </a:pPr>
            <a:endParaRPr lang="en-US" altLang="en-US" sz="2400" dirty="0"/>
          </a:p>
          <a:p>
            <a:pPr>
              <a:lnSpc>
                <a:spcPct val="90000"/>
              </a:lnSpc>
              <a:buFontTx/>
              <a:buNone/>
            </a:pPr>
            <a:r>
              <a:rPr lang="en-US" altLang="en-US" sz="2400" dirty="0">
                <a:solidFill>
                  <a:srgbClr val="008080"/>
                </a:solidFill>
              </a:rPr>
              <a:t>Remark</a:t>
            </a:r>
            <a:r>
              <a:rPr lang="en-US" altLang="en-US" sz="2400" dirty="0"/>
              <a:t>: There seem to be two worlds in computer science; one views the world as consisting of numbers; the other views the world as consisting of symbols.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0E72FD-4510-40E1-9F13-7D4D5A556043}" type="slidenum">
              <a:rPr lang="en-US" altLang="en-US" sz="1400" smtClean="0"/>
              <a:pPr/>
              <a:t>31</a:t>
            </a:fld>
            <a:endParaRPr lang="en-US" altLang="en-US" sz="1400"/>
          </a:p>
        </p:txBody>
      </p:sp>
      <p:sp>
        <p:nvSpPr>
          <p:cNvPr id="25603" name="Rectangle 2"/>
          <p:cNvSpPr>
            <a:spLocks noGrp="1" noChangeArrowheads="1"/>
          </p:cNvSpPr>
          <p:nvPr>
            <p:ph type="body" idx="1"/>
          </p:nvPr>
        </p:nvSpPr>
        <p:spPr>
          <a:xfrm>
            <a:off x="0" y="1143000"/>
            <a:ext cx="8991600" cy="5715000"/>
          </a:xfrm>
        </p:spPr>
        <p:txBody>
          <a:bodyPr/>
          <a:lstStyle/>
          <a:p>
            <a:pPr>
              <a:lnSpc>
                <a:spcPct val="90000"/>
              </a:lnSpc>
            </a:pPr>
            <a:r>
              <a:rPr lang="en-US" altLang="en-US" sz="3600"/>
              <a:t>Learning agent receives feedback with respect to its actions (e.g. using a teacher)</a:t>
            </a:r>
          </a:p>
          <a:p>
            <a:pPr lvl="1">
              <a:lnSpc>
                <a:spcPct val="90000"/>
              </a:lnSpc>
            </a:pPr>
            <a:r>
              <a:rPr lang="en-US" altLang="en-US" sz="3200" b="1"/>
              <a:t> Supervised Learning/Learning from Examples/Inductive Learning</a:t>
            </a:r>
            <a:r>
              <a:rPr lang="en-US" altLang="en-US" sz="3200"/>
              <a:t>: feedback is received with respect to all possible actions of the agent</a:t>
            </a:r>
          </a:p>
          <a:p>
            <a:pPr lvl="1">
              <a:lnSpc>
                <a:spcPct val="90000"/>
              </a:lnSpc>
            </a:pPr>
            <a:r>
              <a:rPr lang="en-US" altLang="en-US" sz="3200" b="1"/>
              <a:t> Reinforcement Learning</a:t>
            </a:r>
            <a:r>
              <a:rPr lang="en-US" altLang="en-US" sz="3200"/>
              <a:t>: feedback is only received with respect to the taken action of the agent</a:t>
            </a:r>
          </a:p>
          <a:p>
            <a:pPr>
              <a:lnSpc>
                <a:spcPct val="90000"/>
              </a:lnSpc>
            </a:pPr>
            <a:r>
              <a:rPr lang="en-US" altLang="en-US" sz="3600" b="1"/>
              <a:t>Unsupervised Learning: </a:t>
            </a:r>
            <a:r>
              <a:rPr lang="en-US" altLang="en-US" sz="3600"/>
              <a:t>Learning without feedback</a:t>
            </a:r>
          </a:p>
        </p:txBody>
      </p:sp>
      <p:sp useBgFill="1">
        <p:nvSpPr>
          <p:cNvPr id="43011" name="Rectangle 3"/>
          <p:cNvSpPr>
            <a:spLocks noChangeArrowheads="1"/>
          </p:cNvSpPr>
          <p:nvPr/>
        </p:nvSpPr>
        <p:spPr bwMode="auto">
          <a:xfrm>
            <a:off x="609600" y="258763"/>
            <a:ext cx="7762875" cy="619125"/>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p>
            <a:pPr algn="ctr">
              <a:defRPr/>
            </a:pPr>
            <a:r>
              <a:rPr lang="en-US" sz="3400" b="1">
                <a:solidFill>
                  <a:schemeClr val="tx2"/>
                </a:solidFill>
              </a:rPr>
              <a:t>Different Forms of Learning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6443125-B521-4A83-8409-F2788FF98581}" type="slidenum">
              <a:rPr lang="en-US" altLang="en-US" sz="1400" smtClean="0"/>
              <a:pPr/>
              <a:t>32</a:t>
            </a:fld>
            <a:endParaRPr lang="en-US" altLang="en-US" sz="1400"/>
          </a:p>
        </p:txBody>
      </p:sp>
      <p:sp>
        <p:nvSpPr>
          <p:cNvPr id="1028" name="Rectangle 2"/>
          <p:cNvSpPr>
            <a:spLocks noGrp="1" noChangeArrowheads="1"/>
          </p:cNvSpPr>
          <p:nvPr>
            <p:ph type="title"/>
          </p:nvPr>
        </p:nvSpPr>
        <p:spPr>
          <a:xfrm>
            <a:off x="0" y="228600"/>
            <a:ext cx="9144000" cy="990600"/>
          </a:xfrm>
          <a:noFill/>
        </p:spPr>
        <p:txBody>
          <a:bodyPr lIns="92075" tIns="46038" rIns="92075" bIns="46038" anchor="b"/>
          <a:lstStyle/>
          <a:p>
            <a:r>
              <a:rPr lang="en-US" altLang="en-US"/>
              <a:t>Machine Learning Classification-</a:t>
            </a:r>
            <a:br>
              <a:rPr lang="en-US" altLang="en-US"/>
            </a:br>
            <a:r>
              <a:rPr lang="en-US" altLang="en-US"/>
              <a:t> Model Construction (1)</a:t>
            </a:r>
          </a:p>
        </p:txBody>
      </p:sp>
      <p:grpSp>
        <p:nvGrpSpPr>
          <p:cNvPr id="1029" name="Group 3"/>
          <p:cNvGrpSpPr>
            <a:grpSpLocks/>
          </p:cNvGrpSpPr>
          <p:nvPr/>
        </p:nvGrpSpPr>
        <p:grpSpPr bwMode="auto">
          <a:xfrm>
            <a:off x="2036763" y="1774825"/>
            <a:ext cx="1698625" cy="1506538"/>
            <a:chOff x="1283" y="1118"/>
            <a:chExt cx="1070" cy="949"/>
          </a:xfrm>
        </p:grpSpPr>
        <p:pic>
          <p:nvPicPr>
            <p:cNvPr id="104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 y="1118"/>
              <a:ext cx="107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Rectangle 5"/>
            <p:cNvSpPr>
              <a:spLocks noChangeArrowheads="1"/>
            </p:cNvSpPr>
            <p:nvPr/>
          </p:nvSpPr>
          <p:spPr bwMode="auto">
            <a:xfrm>
              <a:off x="1347" y="1427"/>
              <a:ext cx="93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Training</a:t>
              </a:r>
            </a:p>
            <a:p>
              <a:pPr algn="ctr"/>
              <a:r>
                <a:rPr lang="en-US" altLang="en-US"/>
                <a:t>Data</a:t>
              </a:r>
            </a:p>
          </p:txBody>
        </p:sp>
      </p:grpSp>
      <p:graphicFrame>
        <p:nvGraphicFramePr>
          <p:cNvPr id="1026" name="Object 6"/>
          <p:cNvGraphicFramePr>
            <a:graphicFrameLocks/>
          </p:cNvGraphicFramePr>
          <p:nvPr/>
        </p:nvGraphicFramePr>
        <p:xfrm>
          <a:off x="288925" y="3825875"/>
          <a:ext cx="5437188" cy="2495550"/>
        </p:xfrm>
        <a:graphic>
          <a:graphicData uri="http://schemas.openxmlformats.org/presentationml/2006/ole">
            <mc:AlternateContent xmlns:mc="http://schemas.openxmlformats.org/markup-compatibility/2006">
              <mc:Choice xmlns:v="urn:schemas-microsoft-com:vml" Requires="v">
                <p:oleObj name="Worksheet" r:id="rId3" imgW="5437080" imgH="2495520" progId="Excel.Sheet.8">
                  <p:embed/>
                </p:oleObj>
              </mc:Choice>
              <mc:Fallback>
                <p:oleObj name="Worksheet" r:id="rId3" imgW="5437080" imgH="2495520" progId="Excel.Sheet.8">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3825875"/>
                        <a:ext cx="5437188"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Line 7"/>
          <p:cNvSpPr>
            <a:spLocks noChangeShapeType="1"/>
          </p:cNvSpPr>
          <p:nvPr/>
        </p:nvSpPr>
        <p:spPr bwMode="auto">
          <a:xfrm flipH="1">
            <a:off x="306388" y="3111500"/>
            <a:ext cx="1644650" cy="7000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8"/>
          <p:cNvSpPr>
            <a:spLocks noChangeShapeType="1"/>
          </p:cNvSpPr>
          <p:nvPr/>
        </p:nvSpPr>
        <p:spPr bwMode="auto">
          <a:xfrm>
            <a:off x="3736975" y="3111500"/>
            <a:ext cx="2025650" cy="7000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p:cNvSpPr>
            <a:spLocks noChangeArrowheads="1"/>
          </p:cNvSpPr>
          <p:nvPr/>
        </p:nvSpPr>
        <p:spPr bwMode="auto">
          <a:xfrm>
            <a:off x="6481763" y="1622425"/>
            <a:ext cx="1870075" cy="835025"/>
          </a:xfrm>
          <a:prstGeom prst="rect">
            <a:avLst/>
          </a:prstGeom>
          <a:solidFill>
            <a:srgbClr val="CCFFFF"/>
          </a:solidFill>
          <a:ln w="12700">
            <a:solidFill>
              <a:schemeClr val="tx1"/>
            </a:solidFill>
            <a:miter lim="800000"/>
            <a:headEnd/>
            <a:tailEnd/>
          </a:ln>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Classification</a:t>
            </a:r>
          </a:p>
          <a:p>
            <a:pPr algn="ctr"/>
            <a:r>
              <a:rPr lang="en-US" altLang="en-US"/>
              <a:t>Algorithms</a:t>
            </a:r>
          </a:p>
        </p:txBody>
      </p:sp>
      <p:sp>
        <p:nvSpPr>
          <p:cNvPr id="1033" name="AutoShape 10"/>
          <p:cNvSpPr>
            <a:spLocks noChangeArrowheads="1"/>
          </p:cNvSpPr>
          <p:nvPr/>
        </p:nvSpPr>
        <p:spPr bwMode="auto">
          <a:xfrm rot="-1140000">
            <a:off x="4235450" y="2074863"/>
            <a:ext cx="1657350" cy="484187"/>
          </a:xfrm>
          <a:prstGeom prst="rightArrow">
            <a:avLst>
              <a:gd name="adj1" fmla="val 50000"/>
              <a:gd name="adj2" fmla="val 85606"/>
            </a:avLst>
          </a:prstGeom>
          <a:solidFill>
            <a:srgbClr val="2597B8"/>
          </a:solidFill>
          <a:ln w="12700">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 name="Rectangle 11"/>
          <p:cNvSpPr>
            <a:spLocks noChangeArrowheads="1"/>
          </p:cNvSpPr>
          <p:nvPr/>
        </p:nvSpPr>
        <p:spPr bwMode="auto">
          <a:xfrm>
            <a:off x="5948363" y="5311775"/>
            <a:ext cx="3008312" cy="1200150"/>
          </a:xfrm>
          <a:prstGeom prst="rect">
            <a:avLst/>
          </a:prstGeom>
          <a:solidFill>
            <a:srgbClr val="CCFFCC"/>
          </a:solidFill>
          <a:ln w="12700">
            <a:solidFill>
              <a:schemeClr val="tx1"/>
            </a:solidFill>
            <a:miter lim="800000"/>
            <a:headEnd/>
            <a:tailEnd/>
          </a:ln>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IF rank = ‘professor’</a:t>
            </a:r>
          </a:p>
          <a:p>
            <a:r>
              <a:rPr lang="en-US" altLang="en-US"/>
              <a:t>OR years &gt; 6</a:t>
            </a:r>
          </a:p>
          <a:p>
            <a:r>
              <a:rPr lang="en-US" altLang="en-US"/>
              <a:t>THEN tenured = ‘yes’ </a:t>
            </a:r>
          </a:p>
        </p:txBody>
      </p:sp>
      <p:grpSp>
        <p:nvGrpSpPr>
          <p:cNvPr id="1035" name="Group 12"/>
          <p:cNvGrpSpPr>
            <a:grpSpLocks/>
          </p:cNvGrpSpPr>
          <p:nvPr/>
        </p:nvGrpSpPr>
        <p:grpSpPr bwMode="auto">
          <a:xfrm>
            <a:off x="6478588" y="3216275"/>
            <a:ext cx="1889125" cy="1506538"/>
            <a:chOff x="4081" y="2026"/>
            <a:chExt cx="1190" cy="949"/>
          </a:xfrm>
        </p:grpSpPr>
        <p:pic>
          <p:nvPicPr>
            <p:cNvPr id="1039"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 y="2026"/>
              <a:ext cx="11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14"/>
            <p:cNvSpPr>
              <a:spLocks noChangeArrowheads="1"/>
            </p:cNvSpPr>
            <p:nvPr/>
          </p:nvSpPr>
          <p:spPr bwMode="auto">
            <a:xfrm>
              <a:off x="4245" y="2306"/>
              <a:ext cx="85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Classifier</a:t>
              </a:r>
            </a:p>
            <a:p>
              <a:pPr algn="ctr"/>
              <a:r>
                <a:rPr lang="en-US" altLang="en-US"/>
                <a:t>(Model)</a:t>
              </a:r>
            </a:p>
          </p:txBody>
        </p:sp>
      </p:grpSp>
      <p:sp>
        <p:nvSpPr>
          <p:cNvPr id="1036" name="Line 15"/>
          <p:cNvSpPr>
            <a:spLocks noChangeShapeType="1"/>
          </p:cNvSpPr>
          <p:nvPr/>
        </p:nvSpPr>
        <p:spPr bwMode="auto">
          <a:xfrm flipH="1">
            <a:off x="5946775" y="4621213"/>
            <a:ext cx="531813" cy="7143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16"/>
          <p:cNvSpPr>
            <a:spLocks noChangeShapeType="1"/>
          </p:cNvSpPr>
          <p:nvPr/>
        </p:nvSpPr>
        <p:spPr bwMode="auto">
          <a:xfrm>
            <a:off x="8369300" y="4543425"/>
            <a:ext cx="577850" cy="7905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8" name="AutoShape 17"/>
          <p:cNvSpPr>
            <a:spLocks noChangeArrowheads="1"/>
          </p:cNvSpPr>
          <p:nvPr/>
        </p:nvSpPr>
        <p:spPr bwMode="auto">
          <a:xfrm>
            <a:off x="7143750" y="2576513"/>
            <a:ext cx="546100" cy="592137"/>
          </a:xfrm>
          <a:prstGeom prst="downArrow">
            <a:avLst>
              <a:gd name="adj1" fmla="val 50000"/>
              <a:gd name="adj2" fmla="val 27118"/>
            </a:avLst>
          </a:prstGeom>
          <a:solidFill>
            <a:srgbClr val="2597B8"/>
          </a:solidFill>
          <a:ln w="12700">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ransition>
    <p:check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24</a:t>
            </a:r>
          </a:p>
        </p:txBody>
      </p:sp>
      <p:sp>
        <p:nvSpPr>
          <p:cNvPr id="2052" name="Rectangle 2"/>
          <p:cNvSpPr>
            <a:spLocks noGrp="1" noChangeArrowheads="1"/>
          </p:cNvSpPr>
          <p:nvPr>
            <p:ph type="title"/>
          </p:nvPr>
        </p:nvSpPr>
        <p:spPr>
          <a:xfrm>
            <a:off x="762000" y="228600"/>
            <a:ext cx="7488238" cy="1066800"/>
          </a:xfrm>
          <a:noFill/>
        </p:spPr>
        <p:txBody>
          <a:bodyPr lIns="92075" tIns="46038" rIns="92075" bIns="46038" anchor="b"/>
          <a:lstStyle/>
          <a:p>
            <a:r>
              <a:rPr lang="en-US" altLang="en-US"/>
              <a:t>Classification Process (2): Use the Model in Prediction</a:t>
            </a:r>
          </a:p>
        </p:txBody>
      </p:sp>
      <p:grpSp>
        <p:nvGrpSpPr>
          <p:cNvPr id="2053" name="Group 3"/>
          <p:cNvGrpSpPr>
            <a:grpSpLocks/>
          </p:cNvGrpSpPr>
          <p:nvPr/>
        </p:nvGrpSpPr>
        <p:grpSpPr bwMode="auto">
          <a:xfrm>
            <a:off x="4445000" y="1570038"/>
            <a:ext cx="1889125" cy="1506537"/>
            <a:chOff x="2800" y="989"/>
            <a:chExt cx="1190" cy="949"/>
          </a:xfrm>
        </p:grpSpPr>
        <p:pic>
          <p:nvPicPr>
            <p:cNvPr id="2070"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 y="989"/>
              <a:ext cx="119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Rectangle 5"/>
            <p:cNvSpPr>
              <a:spLocks noChangeArrowheads="1"/>
            </p:cNvSpPr>
            <p:nvPr/>
          </p:nvSpPr>
          <p:spPr bwMode="auto">
            <a:xfrm>
              <a:off x="2964" y="1384"/>
              <a:ext cx="8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Classifier</a:t>
              </a:r>
            </a:p>
          </p:txBody>
        </p:sp>
      </p:grpSp>
      <p:grpSp>
        <p:nvGrpSpPr>
          <p:cNvPr id="2054" name="Group 6"/>
          <p:cNvGrpSpPr>
            <a:grpSpLocks/>
          </p:cNvGrpSpPr>
          <p:nvPr/>
        </p:nvGrpSpPr>
        <p:grpSpPr bwMode="auto">
          <a:xfrm>
            <a:off x="2157413" y="2735263"/>
            <a:ext cx="1698625" cy="1506537"/>
            <a:chOff x="1359" y="1723"/>
            <a:chExt cx="1070" cy="949"/>
          </a:xfrm>
        </p:grpSpPr>
        <p:pic>
          <p:nvPicPr>
            <p:cNvPr id="2068"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 y="1723"/>
              <a:ext cx="1070"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Rectangle 8"/>
            <p:cNvSpPr>
              <a:spLocks noChangeArrowheads="1"/>
            </p:cNvSpPr>
            <p:nvPr/>
          </p:nvSpPr>
          <p:spPr bwMode="auto">
            <a:xfrm>
              <a:off x="1423" y="2032"/>
              <a:ext cx="93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Testing</a:t>
              </a:r>
            </a:p>
            <a:p>
              <a:pPr algn="ctr"/>
              <a:r>
                <a:rPr lang="en-US" altLang="en-US"/>
                <a:t>Data</a:t>
              </a:r>
            </a:p>
          </p:txBody>
        </p:sp>
      </p:grpSp>
      <p:graphicFrame>
        <p:nvGraphicFramePr>
          <p:cNvPr id="2050" name="Object 9"/>
          <p:cNvGraphicFramePr>
            <a:graphicFrameLocks/>
          </p:cNvGraphicFramePr>
          <p:nvPr/>
        </p:nvGraphicFramePr>
        <p:xfrm>
          <a:off x="457200" y="4800600"/>
          <a:ext cx="5438775" cy="1765300"/>
        </p:xfrm>
        <a:graphic>
          <a:graphicData uri="http://schemas.openxmlformats.org/presentationml/2006/ole">
            <mc:AlternateContent xmlns:mc="http://schemas.openxmlformats.org/markup-compatibility/2006">
              <mc:Choice xmlns:v="urn:schemas-microsoft-com:vml" Requires="v">
                <p:oleObj name="Worksheet" r:id="rId4" imgW="5438520" imgH="1765080" progId="Excel.Sheet.8">
                  <p:embed/>
                </p:oleObj>
              </mc:Choice>
              <mc:Fallback>
                <p:oleObj name="Worksheet" r:id="rId4" imgW="5438520" imgH="1765080" progId="Excel.Sheet.8">
                  <p:embed/>
                  <p:pic>
                    <p:nvPicPr>
                      <p:cNvPr id="0" name="Objec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00600"/>
                        <a:ext cx="5438775"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Line 10"/>
          <p:cNvSpPr>
            <a:spLocks noChangeShapeType="1"/>
          </p:cNvSpPr>
          <p:nvPr/>
        </p:nvSpPr>
        <p:spPr bwMode="auto">
          <a:xfrm flipH="1">
            <a:off x="427038" y="4071938"/>
            <a:ext cx="1644650" cy="7000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11"/>
          <p:cNvSpPr>
            <a:spLocks noChangeShapeType="1"/>
          </p:cNvSpPr>
          <p:nvPr/>
        </p:nvSpPr>
        <p:spPr bwMode="auto">
          <a:xfrm>
            <a:off x="3857625" y="4071938"/>
            <a:ext cx="2025650" cy="7000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7" name="AutoShape 12"/>
          <p:cNvSpPr>
            <a:spLocks noChangeArrowheads="1"/>
          </p:cNvSpPr>
          <p:nvPr/>
        </p:nvSpPr>
        <p:spPr bwMode="auto">
          <a:xfrm>
            <a:off x="7793038" y="5000625"/>
            <a:ext cx="546100" cy="592138"/>
          </a:xfrm>
          <a:prstGeom prst="downArrow">
            <a:avLst>
              <a:gd name="adj1" fmla="val 50000"/>
              <a:gd name="adj2" fmla="val 27118"/>
            </a:avLst>
          </a:prstGeom>
          <a:solidFill>
            <a:srgbClr val="2597B8"/>
          </a:solidFill>
          <a:ln w="12700">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58" name="Freeform 13"/>
          <p:cNvSpPr>
            <a:spLocks/>
          </p:cNvSpPr>
          <p:nvPr/>
        </p:nvSpPr>
        <p:spPr bwMode="auto">
          <a:xfrm>
            <a:off x="6523038" y="2173288"/>
            <a:ext cx="941387" cy="766762"/>
          </a:xfrm>
          <a:custGeom>
            <a:avLst/>
            <a:gdLst>
              <a:gd name="T0" fmla="*/ 0 w 593"/>
              <a:gd name="T1" fmla="*/ 85685260 h 483"/>
              <a:gd name="T2" fmla="*/ 504030973 w 593"/>
              <a:gd name="T3" fmla="*/ 0 h 483"/>
              <a:gd name="T4" fmla="*/ 400703771 w 593"/>
              <a:gd name="T5" fmla="*/ 146168980 h 483"/>
              <a:gd name="T6" fmla="*/ 1297878848 w 593"/>
              <a:gd name="T7" fmla="*/ 771167313 h 483"/>
              <a:gd name="T8" fmla="*/ 1398685003 w 593"/>
              <a:gd name="T9" fmla="*/ 624998383 h 483"/>
              <a:gd name="T10" fmla="*/ 1491931490 w 593"/>
              <a:gd name="T11" fmla="*/ 1129029375 h 483"/>
              <a:gd name="T12" fmla="*/ 987900715 w 593"/>
              <a:gd name="T13" fmla="*/ 1214714610 h 483"/>
              <a:gd name="T14" fmla="*/ 1091226231 w 593"/>
              <a:gd name="T15" fmla="*/ 1068545680 h 483"/>
              <a:gd name="T16" fmla="*/ 194051104 w 593"/>
              <a:gd name="T17" fmla="*/ 443547297 h 483"/>
              <a:gd name="T18" fmla="*/ 93244924 w 593"/>
              <a:gd name="T19" fmla="*/ 589716227 h 483"/>
              <a:gd name="T20" fmla="*/ 0 w 593"/>
              <a:gd name="T21" fmla="*/ 85685260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483"/>
              <a:gd name="T35" fmla="*/ 593 w 593"/>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483">
                <a:moveTo>
                  <a:pt x="0" y="34"/>
                </a:moveTo>
                <a:lnTo>
                  <a:pt x="200" y="0"/>
                </a:lnTo>
                <a:lnTo>
                  <a:pt x="159" y="58"/>
                </a:lnTo>
                <a:lnTo>
                  <a:pt x="515" y="306"/>
                </a:lnTo>
                <a:lnTo>
                  <a:pt x="555" y="248"/>
                </a:lnTo>
                <a:lnTo>
                  <a:pt x="592" y="448"/>
                </a:lnTo>
                <a:lnTo>
                  <a:pt x="392" y="482"/>
                </a:lnTo>
                <a:lnTo>
                  <a:pt x="433" y="424"/>
                </a:lnTo>
                <a:lnTo>
                  <a:pt x="77" y="176"/>
                </a:lnTo>
                <a:lnTo>
                  <a:pt x="37" y="234"/>
                </a:lnTo>
                <a:lnTo>
                  <a:pt x="0" y="34"/>
                </a:lnTo>
              </a:path>
            </a:pathLst>
          </a:custGeom>
          <a:solidFill>
            <a:srgbClr val="2597B8"/>
          </a:solidFill>
          <a:ln w="12700" cap="rnd">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2059" name="Group 14"/>
          <p:cNvGrpSpPr>
            <a:grpSpLocks/>
          </p:cNvGrpSpPr>
          <p:nvPr/>
        </p:nvGrpSpPr>
        <p:grpSpPr bwMode="auto">
          <a:xfrm>
            <a:off x="6646863" y="3187700"/>
            <a:ext cx="1781175" cy="815975"/>
            <a:chOff x="4187" y="2008"/>
            <a:chExt cx="1122" cy="514"/>
          </a:xfrm>
        </p:grpSpPr>
        <p:pic>
          <p:nvPicPr>
            <p:cNvPr id="2066" name="Picture 1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7" y="2008"/>
              <a:ext cx="1122"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Rectangle 16"/>
            <p:cNvSpPr>
              <a:spLocks noChangeArrowheads="1"/>
            </p:cNvSpPr>
            <p:nvPr/>
          </p:nvSpPr>
          <p:spPr bwMode="auto">
            <a:xfrm>
              <a:off x="4251" y="2180"/>
              <a:ext cx="98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Unseen Data</a:t>
              </a:r>
            </a:p>
          </p:txBody>
        </p:sp>
      </p:grpSp>
      <p:sp>
        <p:nvSpPr>
          <p:cNvPr id="2060" name="Rectangle 17"/>
          <p:cNvSpPr>
            <a:spLocks noChangeArrowheads="1"/>
          </p:cNvSpPr>
          <p:nvPr/>
        </p:nvSpPr>
        <p:spPr bwMode="auto">
          <a:xfrm>
            <a:off x="6305550" y="4262438"/>
            <a:ext cx="2454275"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(Jeff, Professor, 4)</a:t>
            </a:r>
          </a:p>
        </p:txBody>
      </p:sp>
      <p:sp>
        <p:nvSpPr>
          <p:cNvPr id="2061" name="Line 18"/>
          <p:cNvSpPr>
            <a:spLocks noChangeShapeType="1"/>
          </p:cNvSpPr>
          <p:nvPr/>
        </p:nvSpPr>
        <p:spPr bwMode="auto">
          <a:xfrm flipH="1">
            <a:off x="6167438" y="3903663"/>
            <a:ext cx="471487" cy="393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62" name="Line 19"/>
          <p:cNvSpPr>
            <a:spLocks noChangeShapeType="1"/>
          </p:cNvSpPr>
          <p:nvPr/>
        </p:nvSpPr>
        <p:spPr bwMode="auto">
          <a:xfrm>
            <a:off x="8448675" y="3903663"/>
            <a:ext cx="363538" cy="3492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63" name="Freeform 20"/>
          <p:cNvSpPr>
            <a:spLocks/>
          </p:cNvSpPr>
          <p:nvPr/>
        </p:nvSpPr>
        <p:spPr bwMode="auto">
          <a:xfrm>
            <a:off x="3360738" y="2032000"/>
            <a:ext cx="901700" cy="593725"/>
          </a:xfrm>
          <a:custGeom>
            <a:avLst/>
            <a:gdLst>
              <a:gd name="T0" fmla="*/ 1428929170 w 568"/>
              <a:gd name="T1" fmla="*/ 148688426 h 374"/>
              <a:gd name="T2" fmla="*/ 1267637652 w 568"/>
              <a:gd name="T3" fmla="*/ 554434392 h 374"/>
              <a:gd name="T4" fmla="*/ 1204634567 w 568"/>
              <a:gd name="T5" fmla="*/ 415826538 h 374"/>
              <a:gd name="T6" fmla="*/ 347781512 w 568"/>
              <a:gd name="T7" fmla="*/ 801409624 h 374"/>
              <a:gd name="T8" fmla="*/ 410784598 w 568"/>
              <a:gd name="T9" fmla="*/ 940019165 h 374"/>
              <a:gd name="T10" fmla="*/ 0 w 568"/>
              <a:gd name="T11" fmla="*/ 791329003 h 374"/>
              <a:gd name="T12" fmla="*/ 161289980 w 568"/>
              <a:gd name="T13" fmla="*/ 385584673 h 374"/>
              <a:gd name="T14" fmla="*/ 224293115 w 568"/>
              <a:gd name="T15" fmla="*/ 524192527 h 374"/>
              <a:gd name="T16" fmla="*/ 1081146170 w 568"/>
              <a:gd name="T17" fmla="*/ 138607804 h 374"/>
              <a:gd name="T18" fmla="*/ 1018143084 w 568"/>
              <a:gd name="T19" fmla="*/ 0 h 374"/>
              <a:gd name="T20" fmla="*/ 1428929170 w 568"/>
              <a:gd name="T21" fmla="*/ 148688426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374"/>
              <a:gd name="T35" fmla="*/ 568 w 568"/>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374">
                <a:moveTo>
                  <a:pt x="567" y="59"/>
                </a:moveTo>
                <a:lnTo>
                  <a:pt x="503" y="220"/>
                </a:lnTo>
                <a:lnTo>
                  <a:pt x="478" y="165"/>
                </a:lnTo>
                <a:lnTo>
                  <a:pt x="138" y="318"/>
                </a:lnTo>
                <a:lnTo>
                  <a:pt x="163" y="373"/>
                </a:lnTo>
                <a:lnTo>
                  <a:pt x="0" y="314"/>
                </a:lnTo>
                <a:lnTo>
                  <a:pt x="64" y="153"/>
                </a:lnTo>
                <a:lnTo>
                  <a:pt x="89" y="208"/>
                </a:lnTo>
                <a:lnTo>
                  <a:pt x="429" y="55"/>
                </a:lnTo>
                <a:lnTo>
                  <a:pt x="404" y="0"/>
                </a:lnTo>
                <a:lnTo>
                  <a:pt x="567" y="59"/>
                </a:lnTo>
              </a:path>
            </a:pathLst>
          </a:custGeom>
          <a:solidFill>
            <a:srgbClr val="2597B8"/>
          </a:solidFill>
          <a:ln w="12700" cap="rnd">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2064" name="Picture 2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0013" y="5738813"/>
            <a:ext cx="720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Rectangle 22"/>
          <p:cNvSpPr>
            <a:spLocks noChangeArrowheads="1"/>
          </p:cNvSpPr>
          <p:nvPr/>
        </p:nvSpPr>
        <p:spPr bwMode="auto">
          <a:xfrm>
            <a:off x="6221413" y="4959350"/>
            <a:ext cx="1525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a:t>Tenured?</a:t>
            </a:r>
          </a:p>
        </p:txBody>
      </p:sp>
    </p:spTree>
  </p:cSld>
  <p:clrMapOvr>
    <a:masterClrMapping/>
  </p:clrMapOvr>
  <p:transition>
    <p:check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25</a:t>
            </a:r>
          </a:p>
        </p:txBody>
      </p:sp>
      <p:sp>
        <p:nvSpPr>
          <p:cNvPr id="26627" name="Rectangle 2"/>
          <p:cNvSpPr>
            <a:spLocks noGrp="1" noChangeArrowheads="1"/>
          </p:cNvSpPr>
          <p:nvPr>
            <p:ph type="title"/>
          </p:nvPr>
        </p:nvSpPr>
        <p:spPr>
          <a:xfrm>
            <a:off x="0" y="0"/>
            <a:ext cx="9144000" cy="914400"/>
          </a:xfrm>
        </p:spPr>
        <p:txBody>
          <a:bodyPr/>
          <a:lstStyle/>
          <a:p>
            <a:r>
              <a:rPr lang="en-US" altLang="en-US" sz="2500"/>
              <a:t>Knowledge Discovery in Data [and Data Mining] (KDD)</a:t>
            </a:r>
          </a:p>
        </p:txBody>
      </p:sp>
      <p:pic>
        <p:nvPicPr>
          <p:cNvPr id="26628" name="Picture 3" descr="dog-s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4572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4"/>
          <p:cNvSpPr txBox="1">
            <a:spLocks noChangeArrowheads="1"/>
          </p:cNvSpPr>
          <p:nvPr/>
        </p:nvSpPr>
        <p:spPr bwMode="auto">
          <a:xfrm>
            <a:off x="2438400" y="3733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solidFill>
                  <a:srgbClr val="FF0000"/>
                </a:solidFill>
              </a:rPr>
              <a:t>Let us find something interesting!</a:t>
            </a:r>
            <a:endParaRPr lang="en-US" altLang="en-US" sz="2800"/>
          </a:p>
        </p:txBody>
      </p:sp>
      <p:sp>
        <p:nvSpPr>
          <p:cNvPr id="26630" name="Rectangle 5"/>
          <p:cNvSpPr>
            <a:spLocks noGrp="1" noChangeArrowheads="1"/>
          </p:cNvSpPr>
          <p:nvPr>
            <p:ph type="body" idx="1"/>
          </p:nvPr>
        </p:nvSpPr>
        <p:spPr>
          <a:xfrm>
            <a:off x="0" y="4152900"/>
            <a:ext cx="8991600" cy="1828800"/>
          </a:xfrm>
          <a:noFill/>
        </p:spPr>
        <p:txBody>
          <a:bodyPr lIns="92075" tIns="46038" rIns="92075" bIns="46038"/>
          <a:lstStyle/>
          <a:p>
            <a:r>
              <a:rPr lang="en-US" altLang="en-US" u="sng"/>
              <a:t>Definition</a:t>
            </a:r>
            <a:r>
              <a:rPr lang="en-US" altLang="en-US"/>
              <a:t> := </a:t>
            </a:r>
            <a:r>
              <a:rPr lang="en-US" altLang="en-US" i="1"/>
              <a:t>“KDD is the non-trivial process of identifying valid, novel, potentially useful, and ultimately understandable patterns in data” </a:t>
            </a:r>
            <a:r>
              <a:rPr lang="en-US" altLang="en-US"/>
              <a:t>(Fayyad)</a:t>
            </a:r>
          </a:p>
          <a:p>
            <a:pPr lvl="1">
              <a:buFontTx/>
              <a:buNone/>
            </a:pPr>
            <a:endParaRPr lang="en-US" altLang="en-US" sz="1800"/>
          </a:p>
          <a:p>
            <a:endParaRPr lang="en-US" altLang="en-US"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26</a:t>
            </a:r>
          </a:p>
        </p:txBody>
      </p:sp>
      <p:sp>
        <p:nvSpPr>
          <p:cNvPr id="26627" name="Rectangle 2"/>
          <p:cNvSpPr>
            <a:spLocks noGrp="1" noChangeArrowheads="1"/>
          </p:cNvSpPr>
          <p:nvPr>
            <p:ph type="title"/>
          </p:nvPr>
        </p:nvSpPr>
        <p:spPr>
          <a:xfrm>
            <a:off x="0" y="0"/>
            <a:ext cx="9144000" cy="914400"/>
          </a:xfrm>
        </p:spPr>
        <p:txBody>
          <a:bodyPr/>
          <a:lstStyle/>
          <a:p>
            <a:r>
              <a:rPr lang="en-US" altLang="en-US" sz="4000" dirty="0"/>
              <a:t>Flying SWARM Robots</a:t>
            </a:r>
          </a:p>
        </p:txBody>
      </p:sp>
      <p:sp>
        <p:nvSpPr>
          <p:cNvPr id="26630" name="Rectangle 5"/>
          <p:cNvSpPr>
            <a:spLocks noGrp="1" noChangeArrowheads="1"/>
          </p:cNvSpPr>
          <p:nvPr>
            <p:ph type="body" idx="1"/>
          </p:nvPr>
        </p:nvSpPr>
        <p:spPr>
          <a:xfrm>
            <a:off x="685800" y="3276600"/>
            <a:ext cx="8305800" cy="2133600"/>
          </a:xfrm>
          <a:noFill/>
        </p:spPr>
        <p:txBody>
          <a:bodyPr lIns="92075" tIns="46038" rIns="92075" bIns="46038"/>
          <a:lstStyle/>
          <a:p>
            <a:r>
              <a:rPr lang="en-US" altLang="en-US" sz="1600" u="sng" dirty="0">
                <a:hlinkClick r:id="rId3"/>
              </a:rPr>
              <a:t>http://arstechnica.com/science/2012/03/robots-swarm-the-stage-at-ted/</a:t>
            </a:r>
            <a:r>
              <a:rPr lang="en-US" altLang="en-US" sz="1600" u="sng" dirty="0"/>
              <a:t> </a:t>
            </a:r>
          </a:p>
          <a:p>
            <a:r>
              <a:rPr lang="en-US" altLang="en-US" sz="1600" dirty="0"/>
              <a:t>Watch First 2 minutes. 4:30, 10:15. 15:30</a:t>
            </a:r>
          </a:p>
          <a:p>
            <a:r>
              <a:rPr lang="en-US" altLang="en-US" sz="2400" dirty="0"/>
              <a:t>Requires:</a:t>
            </a:r>
          </a:p>
          <a:p>
            <a:pPr lvl="1"/>
            <a:r>
              <a:rPr lang="en-US" altLang="en-US" sz="2000" dirty="0"/>
              <a:t>Planning </a:t>
            </a:r>
          </a:p>
          <a:p>
            <a:pPr lvl="1"/>
            <a:r>
              <a:rPr lang="en-US" altLang="en-US" sz="2000" dirty="0"/>
              <a:t>Multi-Agent Systems and Distributed AI</a:t>
            </a:r>
          </a:p>
          <a:p>
            <a:pPr lvl="1"/>
            <a:r>
              <a:rPr lang="en-US" altLang="en-US" sz="2000" dirty="0"/>
              <a:t>Search</a:t>
            </a:r>
          </a:p>
          <a:p>
            <a:pPr lvl="1"/>
            <a:r>
              <a:rPr lang="en-US" altLang="en-US" sz="2000" dirty="0"/>
              <a:t>Reasoning in uncertain Environments</a:t>
            </a:r>
          </a:p>
          <a:p>
            <a:pPr lvl="1"/>
            <a:r>
              <a:rPr lang="en-US" altLang="en-US" sz="2000" dirty="0"/>
              <a:t>Machine Leaning </a:t>
            </a:r>
          </a:p>
          <a:p>
            <a:pPr lvl="1"/>
            <a:r>
              <a:rPr lang="en-US" altLang="en-US" sz="2000" dirty="0"/>
              <a:t>Computer Vision</a:t>
            </a:r>
          </a:p>
          <a:p>
            <a:pPr lvl="1"/>
            <a:r>
              <a:rPr lang="en-US" altLang="en-US" sz="2000" dirty="0"/>
              <a:t>……</a:t>
            </a:r>
          </a:p>
          <a:p>
            <a:endParaRPr lang="en-US" altLang="en-US" sz="2000" dirty="0"/>
          </a:p>
        </p:txBody>
      </p:sp>
      <p:pic>
        <p:nvPicPr>
          <p:cNvPr id="3074" name="Picture 2" descr="Image result for swarm robot pho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838200"/>
            <a:ext cx="3471472" cy="231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19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
            </p:custDataLst>
          </p:nvPr>
        </p:nvSpPr>
        <p:spPr/>
        <p:txBody>
          <a:bodyPr/>
          <a:lstStyle/>
          <a:p>
            <a:pPr eaLnBrk="1" hangingPunct="1"/>
            <a:r>
              <a:rPr lang="en-US" altLang="en-US" sz="3600"/>
              <a:t>2. General  Course Information</a:t>
            </a:r>
          </a:p>
        </p:txBody>
      </p:sp>
      <p:sp>
        <p:nvSpPr>
          <p:cNvPr id="27651" name="Text Box 8"/>
          <p:cNvSpPr txBox="1">
            <a:spLocks noChangeArrowheads="1"/>
          </p:cNvSpPr>
          <p:nvPr>
            <p:custDataLst>
              <p:tags r:id="rId2"/>
            </p:custDataLst>
          </p:nvPr>
        </p:nvSpPr>
        <p:spPr bwMode="auto">
          <a:xfrm>
            <a:off x="1295400" y="3505200"/>
            <a:ext cx="4114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3600" b="1">
              <a:latin typeface="ZapfChancery" pitchFamily="18" charset="0"/>
            </a:endParaRPr>
          </a:p>
          <a:p>
            <a:pPr>
              <a:spcBef>
                <a:spcPct val="50000"/>
              </a:spcBef>
            </a:pPr>
            <a:endParaRPr lang="en-US" altLang="en-US" sz="3600" b="1">
              <a:latin typeface="ZapfChancery" pitchFamily="18" charset="0"/>
            </a:endParaRPr>
          </a:p>
        </p:txBody>
      </p:sp>
      <p:sp>
        <p:nvSpPr>
          <p:cNvPr id="27652" name="Text Box 9"/>
          <p:cNvSpPr txBox="1">
            <a:spLocks noChangeArrowheads="1"/>
          </p:cNvSpPr>
          <p:nvPr>
            <p:custDataLst>
              <p:tags r:id="rId3"/>
            </p:custDataLst>
          </p:nvPr>
        </p:nvSpPr>
        <p:spPr bwMode="auto">
          <a:xfrm>
            <a:off x="0" y="1841242"/>
            <a:ext cx="92202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t>Course Id:</a:t>
            </a:r>
            <a:r>
              <a:rPr lang="en-US" altLang="en-US" sz="2000" dirty="0"/>
              <a:t> 		COSC 4368: Fundamentals of Artificial Intelligence</a:t>
            </a:r>
          </a:p>
          <a:p>
            <a:pPr>
              <a:spcBef>
                <a:spcPct val="50000"/>
              </a:spcBef>
            </a:pPr>
            <a:r>
              <a:rPr lang="en-US" altLang="en-US" sz="2000" b="1" dirty="0"/>
              <a:t>Time:</a:t>
            </a:r>
            <a:r>
              <a:rPr lang="en-US" altLang="en-US" sz="2000" dirty="0"/>
              <a:t> 			MO&amp;WE 2:30-4p</a:t>
            </a:r>
          </a:p>
          <a:p>
            <a:pPr>
              <a:spcBef>
                <a:spcPct val="50000"/>
              </a:spcBef>
            </a:pPr>
            <a:r>
              <a:rPr lang="en-US" altLang="en-US" sz="2000" b="1" dirty="0"/>
              <a:t>Instructor:</a:t>
            </a:r>
            <a:r>
              <a:rPr lang="en-US" altLang="en-US" sz="2000" dirty="0"/>
              <a:t> 		Christoph F. Eick</a:t>
            </a:r>
          </a:p>
          <a:p>
            <a:pPr>
              <a:spcBef>
                <a:spcPct val="50000"/>
              </a:spcBef>
            </a:pPr>
            <a:r>
              <a:rPr lang="en-US" altLang="en-US" sz="2000" b="1" dirty="0"/>
              <a:t>Homepage:</a:t>
            </a:r>
            <a:r>
              <a:rPr lang="en-US" altLang="en-US" sz="2000" dirty="0"/>
              <a:t>                         </a:t>
            </a:r>
            <a:r>
              <a:rPr lang="en-US" altLang="en-US" sz="2000" dirty="0">
                <a:hlinkClick r:id="rId5"/>
              </a:rPr>
              <a:t>http://www2.cs.uh.edu/~ceick</a:t>
            </a:r>
            <a:endParaRPr lang="en-US" altLang="en-US" sz="2000" dirty="0"/>
          </a:p>
          <a:p>
            <a:pPr>
              <a:spcBef>
                <a:spcPct val="50000"/>
              </a:spcBef>
            </a:pPr>
            <a:r>
              <a:rPr lang="en-US" altLang="en-US" sz="2000" b="1" dirty="0"/>
              <a:t>Office Hours                       </a:t>
            </a:r>
            <a:r>
              <a:rPr lang="en-US" altLang="en-US" sz="2000" dirty="0"/>
              <a:t>MO 4-4:45p TH 2:45-4p (in Team </a:t>
            </a:r>
            <a:r>
              <a:rPr lang="en-US" altLang="en-US" sz="2000" b="1" dirty="0">
                <a:solidFill>
                  <a:srgbClr val="FF0000"/>
                </a:solidFill>
              </a:rPr>
              <a:t>COSC4368</a:t>
            </a:r>
            <a:r>
              <a:rPr lang="en-US" altLang="en-US" sz="2000" dirty="0"/>
              <a:t>)</a:t>
            </a:r>
          </a:p>
          <a:p>
            <a:pPr>
              <a:spcBef>
                <a:spcPct val="50000"/>
              </a:spcBef>
            </a:pPr>
            <a:r>
              <a:rPr lang="en-US" altLang="en-US" sz="2000" b="1" dirty="0"/>
              <a:t>TAs     </a:t>
            </a:r>
            <a:r>
              <a:rPr lang="en-US" altLang="en-US" sz="2000" dirty="0"/>
              <a:t>                                 …</a:t>
            </a:r>
            <a:endParaRPr lang="en-US" altLang="en-US" sz="1600" dirty="0"/>
          </a:p>
          <a:p>
            <a:pPr>
              <a:spcBef>
                <a:spcPct val="50000"/>
              </a:spcBef>
            </a:pPr>
            <a:r>
              <a:rPr lang="en-US" altLang="en-US" sz="2000" b="1" dirty="0"/>
              <a:t>Office Hours </a:t>
            </a:r>
            <a:r>
              <a:rPr lang="en-US" altLang="en-US" sz="2000" dirty="0"/>
              <a:t>                      see webpage</a:t>
            </a:r>
          </a:p>
          <a:p>
            <a:pPr>
              <a:spcBef>
                <a:spcPct val="50000"/>
              </a:spcBef>
            </a:pPr>
            <a:r>
              <a:rPr lang="en-US" altLang="en-US" sz="2000" b="1" dirty="0"/>
              <a:t>Classroom:</a:t>
            </a:r>
            <a:r>
              <a:rPr lang="en-US" altLang="en-US" sz="2000" dirty="0"/>
              <a:t>	                S 105</a:t>
            </a:r>
          </a:p>
          <a:p>
            <a:pPr>
              <a:spcBef>
                <a:spcPct val="50000"/>
              </a:spcBef>
            </a:pPr>
            <a:r>
              <a:rPr lang="en-US" altLang="en-US" sz="2000" b="1" dirty="0"/>
              <a:t>Online:                                </a:t>
            </a:r>
            <a:r>
              <a:rPr lang="en-US" altLang="en-US" sz="2000" dirty="0"/>
              <a:t>COSC4368</a:t>
            </a:r>
          </a:p>
          <a:p>
            <a:pPr>
              <a:spcBef>
                <a:spcPct val="50000"/>
              </a:spcBef>
            </a:pPr>
            <a:r>
              <a:rPr lang="en-US" altLang="en-US" sz="2000" b="1" dirty="0"/>
              <a:t>E-mail: </a:t>
            </a:r>
            <a:r>
              <a:rPr lang="en-US" altLang="en-US" sz="2000" dirty="0"/>
              <a:t>		              </a:t>
            </a:r>
            <a:r>
              <a:rPr lang="en-US" altLang="en-US" sz="2000" dirty="0">
                <a:hlinkClick r:id="rId6"/>
              </a:rPr>
              <a:t>ceick@uh.edu</a:t>
            </a:r>
            <a:r>
              <a:rPr lang="en-US" altLang="en-US" sz="2000" dirty="0"/>
              <a:t> </a:t>
            </a:r>
          </a:p>
          <a:p>
            <a:pPr>
              <a:spcBef>
                <a:spcPct val="50000"/>
              </a:spcBef>
            </a:pPr>
            <a:r>
              <a:rPr lang="en-US" altLang="en-US" sz="2000" dirty="0">
                <a:hlinkClick r:id="rId5"/>
              </a:rPr>
              <a:t>/</a:t>
            </a:r>
            <a:endParaRPr lang="en-US" altLang="en-US" sz="2000" dirty="0"/>
          </a:p>
          <a:p>
            <a:pPr>
              <a:spcBef>
                <a:spcPct val="50000"/>
              </a:spcBef>
            </a:pPr>
            <a:endParaRPr lang="en-US" altLang="en-US" sz="2000" dirty="0"/>
          </a:p>
        </p:txBody>
      </p:sp>
    </p:spTree>
    <p:extLst>
      <p:ext uri="{BB962C8B-B14F-4D97-AF65-F5344CB8AC3E}">
        <p14:creationId xmlns:p14="http://schemas.microsoft.com/office/powerpoint/2010/main" val="1937757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18143"/>
            <a:ext cx="7772400" cy="1143000"/>
          </a:xfrm>
        </p:spPr>
        <p:txBody>
          <a:bodyPr/>
          <a:lstStyle/>
          <a:p>
            <a:r>
              <a:rPr lang="en-US" altLang="en-US" dirty="0"/>
              <a:t>Prerequisites COSC 4368</a:t>
            </a:r>
          </a:p>
        </p:txBody>
      </p:sp>
      <p:sp>
        <p:nvSpPr>
          <p:cNvPr id="28675" name="Content Placeholder 2"/>
          <p:cNvSpPr>
            <a:spLocks noGrp="1"/>
          </p:cNvSpPr>
          <p:nvPr>
            <p:ph idx="1"/>
          </p:nvPr>
        </p:nvSpPr>
        <p:spPr>
          <a:xfrm>
            <a:off x="609600" y="990600"/>
            <a:ext cx="8686800" cy="4987925"/>
          </a:xfrm>
        </p:spPr>
        <p:txBody>
          <a:bodyPr/>
          <a:lstStyle/>
          <a:p>
            <a:r>
              <a:rPr lang="en-US" sz="2000" b="1" dirty="0"/>
              <a:t>Prerequisite:</a:t>
            </a:r>
            <a:r>
              <a:rPr lang="en-US" sz="2000" dirty="0"/>
              <a:t> COSC 2320 or COSC 2430</a:t>
            </a:r>
          </a:p>
          <a:p>
            <a:r>
              <a:rPr lang="en-US" altLang="en-US" sz="2000" dirty="0"/>
              <a:t>Otherwise, the course is self-contained </a:t>
            </a:r>
          </a:p>
          <a:p>
            <a:pPr lvl="1"/>
            <a:r>
              <a:rPr lang="en-US" altLang="en-US" sz="2000" dirty="0"/>
              <a:t>Some experience in writing programs with 400+ lines in some programming language (C, C++, </a:t>
            </a:r>
            <a:r>
              <a:rPr lang="en-US" altLang="en-US" sz="2000" dirty="0" err="1"/>
              <a:t>Java,Python</a:t>
            </a:r>
            <a:r>
              <a:rPr lang="en-US" altLang="en-US" sz="2000" dirty="0"/>
              <a:t>…) </a:t>
            </a:r>
          </a:p>
          <a:p>
            <a:pPr lvl="2"/>
            <a:r>
              <a:rPr lang="en-US" altLang="en-US" sz="2000" dirty="0"/>
              <a:t>Basic knowledge of data structures (particularly trees and graphs); what is taught in an introductory undergraduate data structure course; e.g. COSC 2430; </a:t>
            </a:r>
          </a:p>
          <a:p>
            <a:pPr lvl="2"/>
            <a:r>
              <a:rPr lang="en-US" altLang="en-US" sz="2000" dirty="0"/>
              <a:t>No knowledge of LISP, PROLOG and other AI languages is required</a:t>
            </a:r>
          </a:p>
          <a:p>
            <a:pPr lvl="1"/>
            <a:r>
              <a:rPr lang="en-US" altLang="en-US" sz="2000" dirty="0"/>
              <a:t>Ability to deal with “abstract mathematical concepts”</a:t>
            </a:r>
          </a:p>
          <a:p>
            <a:pPr lvl="1"/>
            <a:r>
              <a:rPr lang="en-US" altLang="en-US" sz="2000" dirty="0"/>
              <a:t>Basic knowledge of probability theory  is  helpful, but I will give a very basic review in early April…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
            </p:custDataLst>
          </p:nvPr>
        </p:nvSpPr>
        <p:spPr/>
        <p:txBody>
          <a:bodyPr/>
          <a:lstStyle/>
          <a:p>
            <a:pPr eaLnBrk="1" hangingPunct="1"/>
            <a:r>
              <a:rPr lang="en-US" altLang="en-US" sz="3200" dirty="0"/>
              <a:t>Textbook</a:t>
            </a:r>
          </a:p>
        </p:txBody>
      </p:sp>
      <p:sp>
        <p:nvSpPr>
          <p:cNvPr id="98307" name="Rectangle 3"/>
          <p:cNvSpPr>
            <a:spLocks noChangeArrowheads="1"/>
          </p:cNvSpPr>
          <p:nvPr>
            <p:custDataLst>
              <p:tags r:id="rId2"/>
            </p:custDataLst>
          </p:nvPr>
        </p:nvSpPr>
        <p:spPr bwMode="auto">
          <a:xfrm>
            <a:off x="914400" y="1447800"/>
            <a:ext cx="7239000" cy="2185214"/>
          </a:xfrm>
          <a:prstGeom prst="rect">
            <a:avLst/>
          </a:prstGeom>
          <a:noFill/>
          <a:ln w="9525">
            <a:noFill/>
            <a:miter lim="800000"/>
            <a:headEnd/>
            <a:tailEnd/>
          </a:ln>
          <a:effectLst/>
        </p:spPr>
        <p:txBody>
          <a:bodyPr>
            <a:spAutoFit/>
          </a:bodyPr>
          <a:lstStyle/>
          <a:p>
            <a:pPr>
              <a:defRPr/>
            </a:pPr>
            <a:r>
              <a:rPr lang="en-US" sz="2000" dirty="0">
                <a:effectLst>
                  <a:outerShdw blurRad="38100" dist="38100" dir="2700000" algn="tl">
                    <a:srgbClr val="000000"/>
                  </a:outerShdw>
                </a:effectLst>
              </a:rPr>
              <a:t>	 </a:t>
            </a:r>
          </a:p>
          <a:p>
            <a:pPr>
              <a:defRPr/>
            </a:pPr>
            <a:r>
              <a:rPr lang="en-US" sz="3200" dirty="0">
                <a:hlinkClick r:id="rId4"/>
              </a:rPr>
              <a:t>http://aima.cs.berkeley.edu/</a:t>
            </a:r>
            <a:endParaRPr lang="en-US" sz="3200" dirty="0"/>
          </a:p>
          <a:p>
            <a:pPr>
              <a:defRPr/>
            </a:pPr>
            <a:endParaRPr lang="en-US" sz="3200" dirty="0"/>
          </a:p>
          <a:p>
            <a:pPr>
              <a:defRPr/>
            </a:pPr>
            <a:endParaRPr lang="en-US" sz="3200" dirty="0"/>
          </a:p>
          <a:p>
            <a:pPr>
              <a:defRPr/>
            </a:pPr>
            <a:endParaRPr lang="en-US" sz="2000" dirty="0">
              <a:effectLst>
                <a:outerShdw blurRad="38100" dist="38100" dir="2700000" algn="tl">
                  <a:srgbClr val="000000"/>
                </a:outerShdw>
              </a:effectLst>
            </a:endParaRPr>
          </a:p>
        </p:txBody>
      </p:sp>
      <p:sp>
        <p:nvSpPr>
          <p:cNvPr id="2" name="TextBox 1">
            <a:extLst>
              <a:ext uri="{FF2B5EF4-FFF2-40B4-BE49-F238E27FC236}">
                <a16:creationId xmlns:a16="http://schemas.microsoft.com/office/drawing/2014/main" id="{64DC0F74-FA54-41E7-AC67-375E5F0D09D5}"/>
              </a:ext>
            </a:extLst>
          </p:cNvPr>
          <p:cNvSpPr txBox="1"/>
          <p:nvPr/>
        </p:nvSpPr>
        <p:spPr>
          <a:xfrm>
            <a:off x="457200" y="3633014"/>
            <a:ext cx="7696200" cy="830997"/>
          </a:xfrm>
          <a:prstGeom prst="rect">
            <a:avLst/>
          </a:prstGeom>
          <a:noFill/>
        </p:spPr>
        <p:txBody>
          <a:bodyPr wrap="square" rtlCol="0">
            <a:spAutoFit/>
          </a:bodyPr>
          <a:lstStyle/>
          <a:p>
            <a:r>
              <a:rPr lang="en-US" dirty="0"/>
              <a:t>Fourth Edition of the textbook was published in late 2020; officially, my hard copy of the textbook came out in 2021.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18143"/>
            <a:ext cx="7772400" cy="1143000"/>
          </a:xfrm>
        </p:spPr>
        <p:txBody>
          <a:bodyPr/>
          <a:lstStyle/>
          <a:p>
            <a:r>
              <a:rPr lang="en-US" altLang="en-US" dirty="0"/>
              <a:t>Group Project and Problem Sets</a:t>
            </a:r>
          </a:p>
        </p:txBody>
      </p:sp>
      <p:sp>
        <p:nvSpPr>
          <p:cNvPr id="28675" name="Content Placeholder 2"/>
          <p:cNvSpPr>
            <a:spLocks noGrp="1"/>
          </p:cNvSpPr>
          <p:nvPr>
            <p:ph idx="1"/>
          </p:nvPr>
        </p:nvSpPr>
        <p:spPr>
          <a:xfrm>
            <a:off x="609600" y="990600"/>
            <a:ext cx="8534400" cy="4987925"/>
          </a:xfrm>
        </p:spPr>
        <p:txBody>
          <a:bodyPr/>
          <a:lstStyle/>
          <a:p>
            <a:pPr>
              <a:buFont typeface="Wingdings" panose="05000000000000000000" pitchFamily="2" charset="2"/>
              <a:buChar char="Ø"/>
            </a:pPr>
            <a:r>
              <a:rPr lang="en-US" sz="2300" dirty="0"/>
              <a:t>There will be a 7-week group project centering on reinforcement learning starting Feb. 22, 2022. Group sizes will be 4 (5) students.  </a:t>
            </a:r>
          </a:p>
          <a:p>
            <a:pPr>
              <a:buFont typeface="Wingdings" panose="05000000000000000000" pitchFamily="2" charset="2"/>
              <a:buChar char="Ø"/>
            </a:pPr>
            <a:r>
              <a:rPr lang="en-US" sz="2300" dirty="0"/>
              <a:t>There will be 3 Problem Sets consisting of 5-7 Individual Tasks (which require writing software, which us AI tools, tasks in which you conduct experiments and summarize and interpret the results, and a task in which you write essays). The topics associated with the 2022 Problem Sets are as follows:</a:t>
            </a:r>
          </a:p>
          <a:p>
            <a:pPr lvl="1">
              <a:buFont typeface="Wingdings" panose="05000000000000000000" pitchFamily="2" charset="2"/>
              <a:buChar char="Ø"/>
            </a:pPr>
            <a:r>
              <a:rPr lang="en-US" sz="2300" dirty="0"/>
              <a:t>Problem Set1: Search</a:t>
            </a:r>
          </a:p>
          <a:p>
            <a:pPr lvl="1">
              <a:buFont typeface="Wingdings" panose="05000000000000000000" pitchFamily="2" charset="2"/>
              <a:buChar char="Ø"/>
            </a:pPr>
            <a:r>
              <a:rPr lang="en-US" sz="2300" dirty="0"/>
              <a:t>Problem Set2: Supervised Learning with Emphasis on Neural Networks</a:t>
            </a:r>
          </a:p>
          <a:p>
            <a:pPr lvl="1">
              <a:buFont typeface="Wingdings" panose="05000000000000000000" pitchFamily="2" charset="2"/>
              <a:buChar char="Ø"/>
            </a:pPr>
            <a:r>
              <a:rPr lang="en-US" sz="2300" dirty="0"/>
              <a:t>Problem Set3: Reasoning under Uncertainty and Societal Aspects of AI</a:t>
            </a:r>
          </a:p>
          <a:p>
            <a:pPr>
              <a:buFont typeface="Wingdings" panose="05000000000000000000" pitchFamily="2" charset="2"/>
              <a:buChar char="Ø"/>
            </a:pPr>
            <a:r>
              <a:rPr lang="en-US" sz="2300" dirty="0"/>
              <a:t>Problem Sets 1+3 will be somewhat similar to those in 2022, but the plan is that ProblemSet2 will be quite different. </a:t>
            </a:r>
          </a:p>
        </p:txBody>
      </p:sp>
    </p:spTree>
    <p:extLst>
      <p:ext uri="{BB962C8B-B14F-4D97-AF65-F5344CB8AC3E}">
        <p14:creationId xmlns:p14="http://schemas.microsoft.com/office/powerpoint/2010/main" val="165638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A531BE-5D79-4909-AB32-7A6675922988}" type="slidenum">
              <a:rPr lang="en-US" altLang="en-US" sz="1400" smtClean="0"/>
              <a:pPr/>
              <a:t>4</a:t>
            </a:fld>
            <a:endParaRPr lang="en-US" altLang="en-US" sz="1400"/>
          </a:p>
        </p:txBody>
      </p:sp>
      <p:sp>
        <p:nvSpPr>
          <p:cNvPr id="5123" name="Rectangle 1026"/>
          <p:cNvSpPr>
            <a:spLocks noGrp="1" noChangeArrowheads="1"/>
          </p:cNvSpPr>
          <p:nvPr>
            <p:ph type="title"/>
          </p:nvPr>
        </p:nvSpPr>
        <p:spPr>
          <a:xfrm>
            <a:off x="838200" y="304800"/>
            <a:ext cx="7772400" cy="1143000"/>
          </a:xfrm>
        </p:spPr>
        <p:txBody>
          <a:bodyPr/>
          <a:lstStyle/>
          <a:p>
            <a:r>
              <a:rPr lang="en-US" altLang="en-US" b="1">
                <a:solidFill>
                  <a:srgbClr val="008080"/>
                </a:solidFill>
              </a:rPr>
              <a:t>Part1a: Definitions of AI</a:t>
            </a:r>
          </a:p>
        </p:txBody>
      </p:sp>
      <p:sp>
        <p:nvSpPr>
          <p:cNvPr id="5124" name="Rectangle 1027"/>
          <p:cNvSpPr>
            <a:spLocks noGrp="1" noChangeArrowheads="1"/>
          </p:cNvSpPr>
          <p:nvPr>
            <p:ph type="body" idx="1"/>
          </p:nvPr>
        </p:nvSpPr>
        <p:spPr>
          <a:xfrm>
            <a:off x="381000" y="1447800"/>
            <a:ext cx="8382000" cy="4648200"/>
          </a:xfrm>
        </p:spPr>
        <p:txBody>
          <a:bodyPr/>
          <a:lstStyle/>
          <a:p>
            <a:pPr>
              <a:lnSpc>
                <a:spcPct val="90000"/>
              </a:lnSpc>
            </a:pPr>
            <a:r>
              <a:rPr lang="en-US" altLang="en-US" sz="2800"/>
              <a:t>“AI centers on the simulation of intelligence using computers”</a:t>
            </a:r>
          </a:p>
          <a:p>
            <a:pPr>
              <a:lnSpc>
                <a:spcPct val="90000"/>
              </a:lnSpc>
            </a:pPr>
            <a:r>
              <a:rPr lang="en-US" altLang="en-US" sz="2800"/>
              <a:t>“AI develops programming paradigms, languages, tools, and environments for application areas for which conventional programming fails”</a:t>
            </a:r>
          </a:p>
          <a:p>
            <a:pPr lvl="1">
              <a:lnSpc>
                <a:spcPct val="90000"/>
              </a:lnSpc>
            </a:pPr>
            <a:r>
              <a:rPr lang="en-US" altLang="en-US" sz="2400"/>
              <a:t> Symbolic programming (</a:t>
            </a:r>
            <a:r>
              <a:rPr lang="en-US" altLang="en-US" sz="2400" b="1">
                <a:solidFill>
                  <a:srgbClr val="FF0000"/>
                </a:solidFill>
              </a:rPr>
              <a:t>LISP</a:t>
            </a:r>
            <a:r>
              <a:rPr lang="en-US" altLang="en-US" sz="2400"/>
              <a:t>)</a:t>
            </a:r>
          </a:p>
          <a:p>
            <a:pPr lvl="1">
              <a:lnSpc>
                <a:spcPct val="90000"/>
              </a:lnSpc>
            </a:pPr>
            <a:r>
              <a:rPr lang="en-US" altLang="en-US" sz="2400"/>
              <a:t> Functional programming </a:t>
            </a:r>
          </a:p>
          <a:p>
            <a:pPr lvl="1">
              <a:lnSpc>
                <a:spcPct val="90000"/>
              </a:lnSpc>
            </a:pPr>
            <a:r>
              <a:rPr lang="en-US" altLang="en-US" sz="2400"/>
              <a:t> Heuristic Programming </a:t>
            </a:r>
          </a:p>
          <a:p>
            <a:pPr lvl="1">
              <a:lnSpc>
                <a:spcPct val="90000"/>
              </a:lnSpc>
            </a:pPr>
            <a:r>
              <a:rPr lang="en-US" altLang="en-US" sz="2400"/>
              <a:t>Logical Programming (</a:t>
            </a:r>
            <a:r>
              <a:rPr lang="en-US" altLang="en-US" sz="2400" b="1">
                <a:solidFill>
                  <a:srgbClr val="FF0000"/>
                </a:solidFill>
              </a:rPr>
              <a:t>PROLOG</a:t>
            </a:r>
            <a:r>
              <a:rPr lang="en-US" altLang="en-US" sz="2400"/>
              <a:t>)</a:t>
            </a:r>
          </a:p>
          <a:p>
            <a:pPr lvl="1">
              <a:lnSpc>
                <a:spcPct val="90000"/>
              </a:lnSpc>
            </a:pPr>
            <a:r>
              <a:rPr lang="en-US" altLang="en-US" sz="2400"/>
              <a:t>Rule-based Programming (</a:t>
            </a:r>
            <a:r>
              <a:rPr lang="en-US" altLang="en-US" sz="2400" b="1">
                <a:solidFill>
                  <a:srgbClr val="FF0000"/>
                </a:solidFill>
              </a:rPr>
              <a:t>Expert system shells</a:t>
            </a:r>
            <a:r>
              <a:rPr lang="en-US" altLang="en-US" sz="2400"/>
              <a:t>)</a:t>
            </a:r>
          </a:p>
          <a:p>
            <a:pPr lvl="1">
              <a:lnSpc>
                <a:spcPct val="90000"/>
              </a:lnSpc>
            </a:pPr>
            <a:r>
              <a:rPr lang="en-US" altLang="en-US" sz="2400"/>
              <a:t>Soft Computing (</a:t>
            </a:r>
            <a:r>
              <a:rPr lang="en-US" altLang="en-US" sz="2400">
                <a:solidFill>
                  <a:srgbClr val="FF0000"/>
                </a:solidFill>
              </a:rPr>
              <a:t>Belief network tools, fuzzy logic tool boxes</a:t>
            </a:r>
            <a:r>
              <a:rPr lang="en-US" altLang="en-US" sz="2400"/>
              <a:t>,…)</a:t>
            </a:r>
          </a:p>
          <a:p>
            <a:pPr lvl="1">
              <a:lnSpc>
                <a:spcPct val="90000"/>
              </a:lnSpc>
            </a:pPr>
            <a:r>
              <a:rPr lang="en-US" altLang="en-US" sz="2400"/>
              <a:t>Object-oriented programming (</a:t>
            </a:r>
            <a:r>
              <a:rPr lang="en-US" altLang="en-US" sz="2400" b="1">
                <a:solidFill>
                  <a:srgbClr val="FF0000"/>
                </a:solidFill>
              </a:rPr>
              <a:t>Smalltalk</a:t>
            </a:r>
            <a:r>
              <a:rPr lang="en-US" altLang="en-US" sz="2400"/>
              <a:t>)</a:t>
            </a:r>
          </a:p>
          <a:p>
            <a:pPr lvl="1">
              <a:lnSpc>
                <a:spcPct val="90000"/>
              </a:lnSpc>
            </a:pPr>
            <a:endParaRPr lang="en-US" alt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667000" y="0"/>
            <a:ext cx="3700101" cy="996410"/>
          </a:xfrm>
          <a:prstGeom prst="rect">
            <a:avLst/>
          </a:prstGeom>
          <a:blipFill>
            <a:blip r:embed="rId4" cstate="print"/>
            <a:stretch>
              <a:fillRect/>
            </a:stretch>
          </a:blipFill>
        </p:spPr>
        <p:txBody>
          <a:bodyPr wrap="square" lIns="0" tIns="0" rIns="0" bIns="0" rtlCol="0"/>
          <a:lstStyle/>
          <a:p>
            <a:endParaRPr sz="1339"/>
          </a:p>
        </p:txBody>
      </p:sp>
      <p:sp>
        <p:nvSpPr>
          <p:cNvPr id="4" name="object 4"/>
          <p:cNvSpPr txBox="1"/>
          <p:nvPr/>
        </p:nvSpPr>
        <p:spPr>
          <a:xfrm>
            <a:off x="114300" y="1371600"/>
            <a:ext cx="8915400" cy="4385816"/>
          </a:xfrm>
          <a:prstGeom prst="rect">
            <a:avLst/>
          </a:prstGeom>
        </p:spPr>
        <p:txBody>
          <a:bodyPr vert="horz" wrap="square" lIns="0" tIns="0" rIns="0" bIns="0" rtlCol="0">
            <a:spAutoFit/>
          </a:bodyPr>
          <a:lstStyle/>
          <a:p>
            <a:pPr marL="186765" marR="2835" indent="-179678">
              <a:spcBef>
                <a:spcPts val="500"/>
              </a:spcBef>
              <a:buFont typeface="Arial"/>
              <a:buChar char="•"/>
              <a:tabLst>
                <a:tab pos="187120" algn="l"/>
              </a:tabLst>
            </a:pPr>
            <a:r>
              <a:rPr sz="2000" spc="8" dirty="0">
                <a:latin typeface="Tahoma"/>
                <a:cs typeface="Tahoma"/>
              </a:rPr>
              <a:t>Do</a:t>
            </a:r>
            <a:r>
              <a:rPr sz="2000" spc="59" dirty="0">
                <a:latin typeface="Tahoma"/>
                <a:cs typeface="Tahoma"/>
              </a:rPr>
              <a:t> </a:t>
            </a:r>
            <a:r>
              <a:rPr sz="2000" spc="-22" dirty="0">
                <a:latin typeface="Tahoma"/>
                <a:cs typeface="Tahoma"/>
              </a:rPr>
              <a:t>colla</a:t>
            </a:r>
            <a:r>
              <a:rPr sz="2000" spc="3" dirty="0">
                <a:latin typeface="Tahoma"/>
                <a:cs typeface="Tahoma"/>
              </a:rPr>
              <a:t>b</a:t>
            </a:r>
            <a:r>
              <a:rPr sz="2000" spc="-92" dirty="0">
                <a:latin typeface="Tahoma"/>
                <a:cs typeface="Tahoma"/>
              </a:rPr>
              <a:t>o</a:t>
            </a:r>
            <a:r>
              <a:rPr sz="2000" spc="-25" dirty="0">
                <a:latin typeface="Tahoma"/>
                <a:cs typeface="Tahoma"/>
              </a:rPr>
              <a:t>r</a:t>
            </a:r>
            <a:r>
              <a:rPr sz="2000" spc="-39" dirty="0">
                <a:latin typeface="Tahoma"/>
                <a:cs typeface="Tahoma"/>
              </a:rPr>
              <a:t>ate</a:t>
            </a:r>
            <a:r>
              <a:rPr sz="2000" spc="59" dirty="0">
                <a:latin typeface="Tahoma"/>
                <a:cs typeface="Tahoma"/>
              </a:rPr>
              <a:t> </a:t>
            </a:r>
            <a:r>
              <a:rPr sz="2000" spc="-56" dirty="0">
                <a:latin typeface="Tahoma"/>
                <a:cs typeface="Tahoma"/>
              </a:rPr>
              <a:t>and</a:t>
            </a:r>
            <a:r>
              <a:rPr sz="2000" spc="59" dirty="0">
                <a:latin typeface="Tahoma"/>
                <a:cs typeface="Tahoma"/>
              </a:rPr>
              <a:t> </a:t>
            </a:r>
            <a:r>
              <a:rPr sz="2000" spc="-31" dirty="0">
                <a:latin typeface="Tahoma"/>
                <a:cs typeface="Tahoma"/>
              </a:rPr>
              <a:t>disc</a:t>
            </a:r>
            <a:r>
              <a:rPr sz="2000" spc="-59" dirty="0">
                <a:latin typeface="Tahoma"/>
                <a:cs typeface="Tahoma"/>
              </a:rPr>
              <a:t>u</a:t>
            </a:r>
            <a:r>
              <a:rPr sz="2000" spc="-81" dirty="0">
                <a:latin typeface="Tahoma"/>
                <a:cs typeface="Tahoma"/>
              </a:rPr>
              <a:t>ss</a:t>
            </a:r>
            <a:r>
              <a:rPr sz="2000" spc="56" dirty="0">
                <a:latin typeface="Tahoma"/>
                <a:cs typeface="Tahoma"/>
              </a:rPr>
              <a:t> </a:t>
            </a:r>
            <a:r>
              <a:rPr sz="2000" spc="-39" dirty="0">
                <a:latin typeface="Tahoma"/>
                <a:cs typeface="Tahoma"/>
              </a:rPr>
              <a:t>together,</a:t>
            </a:r>
            <a:r>
              <a:rPr sz="2000" spc="67" dirty="0">
                <a:latin typeface="Tahoma"/>
                <a:cs typeface="Tahoma"/>
              </a:rPr>
              <a:t> </a:t>
            </a:r>
            <a:r>
              <a:rPr sz="2000" spc="-22" dirty="0">
                <a:latin typeface="Tahoma"/>
                <a:cs typeface="Tahoma"/>
              </a:rPr>
              <a:t>but</a:t>
            </a:r>
            <a:r>
              <a:rPr sz="2000" spc="56" dirty="0">
                <a:latin typeface="Tahoma"/>
                <a:cs typeface="Tahoma"/>
              </a:rPr>
              <a:t> </a:t>
            </a:r>
            <a:r>
              <a:rPr sz="2000" spc="-31" dirty="0">
                <a:latin typeface="Tahoma"/>
                <a:cs typeface="Tahoma"/>
              </a:rPr>
              <a:t>write</a:t>
            </a:r>
            <a:r>
              <a:rPr sz="2000" spc="59" dirty="0">
                <a:latin typeface="Tahoma"/>
                <a:cs typeface="Tahoma"/>
              </a:rPr>
              <a:t> </a:t>
            </a:r>
            <a:r>
              <a:rPr sz="2000" spc="-47" dirty="0">
                <a:latin typeface="Tahoma"/>
                <a:cs typeface="Tahoma"/>
              </a:rPr>
              <a:t>up</a:t>
            </a:r>
            <a:r>
              <a:rPr sz="2000" spc="59" dirty="0">
                <a:latin typeface="Tahoma"/>
                <a:cs typeface="Tahoma"/>
              </a:rPr>
              <a:t> </a:t>
            </a:r>
            <a:r>
              <a:rPr sz="2000" spc="-56" dirty="0">
                <a:latin typeface="Tahoma"/>
                <a:cs typeface="Tahoma"/>
              </a:rPr>
              <a:t>and</a:t>
            </a:r>
            <a:r>
              <a:rPr sz="2000" spc="59" dirty="0">
                <a:latin typeface="Tahoma"/>
                <a:cs typeface="Tahoma"/>
              </a:rPr>
              <a:t> </a:t>
            </a:r>
            <a:r>
              <a:rPr sz="2000" spc="-33" dirty="0">
                <a:latin typeface="Tahoma"/>
                <a:cs typeface="Tahoma"/>
              </a:rPr>
              <a:t>c</a:t>
            </a:r>
            <a:r>
              <a:rPr sz="2000" dirty="0">
                <a:latin typeface="Tahoma"/>
                <a:cs typeface="Tahoma"/>
              </a:rPr>
              <a:t>o</a:t>
            </a:r>
            <a:r>
              <a:rPr sz="2000" spc="-50" dirty="0">
                <a:latin typeface="Tahoma"/>
                <a:cs typeface="Tahoma"/>
              </a:rPr>
              <a:t>d</a:t>
            </a:r>
            <a:r>
              <a:rPr sz="2000" spc="-112" dirty="0">
                <a:latin typeface="Tahoma"/>
                <a:cs typeface="Tahoma"/>
              </a:rPr>
              <a:t>e</a:t>
            </a:r>
            <a:r>
              <a:rPr sz="2000" spc="59" dirty="0">
                <a:latin typeface="Tahoma"/>
                <a:cs typeface="Tahoma"/>
              </a:rPr>
              <a:t> </a:t>
            </a:r>
            <a:r>
              <a:rPr sz="2000" spc="-45" dirty="0">
                <a:latin typeface="Tahoma"/>
                <a:cs typeface="Tahoma"/>
              </a:rPr>
              <a:t>inde</a:t>
            </a:r>
            <a:r>
              <a:rPr sz="2000" spc="-8" dirty="0">
                <a:latin typeface="Tahoma"/>
                <a:cs typeface="Tahoma"/>
              </a:rPr>
              <a:t>p</a:t>
            </a:r>
            <a:r>
              <a:rPr sz="2000" spc="-50" dirty="0">
                <a:latin typeface="Tahoma"/>
                <a:cs typeface="Tahoma"/>
              </a:rPr>
              <a:t>endent</a:t>
            </a:r>
            <a:r>
              <a:rPr sz="2000" spc="-17" dirty="0">
                <a:latin typeface="Tahoma"/>
                <a:cs typeface="Tahoma"/>
              </a:rPr>
              <a:t>l</a:t>
            </a:r>
            <a:r>
              <a:rPr sz="2000" spc="-167" dirty="0">
                <a:latin typeface="Tahoma"/>
                <a:cs typeface="Tahoma"/>
              </a:rPr>
              <a:t>y</a:t>
            </a:r>
            <a:r>
              <a:rPr sz="2000" spc="-36" dirty="0">
                <a:latin typeface="Tahoma"/>
                <a:cs typeface="Tahoma"/>
              </a:rPr>
              <a:t>.</a:t>
            </a:r>
            <a:endParaRPr lang="en-US" sz="2000" spc="-36" dirty="0">
              <a:latin typeface="Tahoma"/>
              <a:cs typeface="Tahoma"/>
            </a:endParaRPr>
          </a:p>
          <a:p>
            <a:pPr marL="186765" marR="2835" indent="-179678">
              <a:spcBef>
                <a:spcPts val="500"/>
              </a:spcBef>
              <a:buFont typeface="Arial"/>
              <a:buChar char="•"/>
              <a:tabLst>
                <a:tab pos="187120" algn="l"/>
              </a:tabLst>
            </a:pPr>
            <a:r>
              <a:rPr lang="en-US" sz="2000" spc="-36" dirty="0">
                <a:latin typeface="Tahoma"/>
                <a:cs typeface="Tahoma"/>
              </a:rPr>
              <a:t>You can discuss what is required to do with other students, but you cannot solve the problems jointly. A few course activities will be group activities.</a:t>
            </a:r>
          </a:p>
          <a:p>
            <a:pPr marL="186765" marR="2835" indent="-179678">
              <a:spcBef>
                <a:spcPts val="500"/>
              </a:spcBef>
              <a:buFont typeface="Arial"/>
              <a:buChar char="•"/>
              <a:tabLst>
                <a:tab pos="187120" algn="l"/>
              </a:tabLst>
            </a:pPr>
            <a:r>
              <a:rPr lang="en-US" sz="2000" spc="-36" dirty="0">
                <a:latin typeface="Tahoma"/>
                <a:cs typeface="Tahoma"/>
              </a:rPr>
              <a:t>D</a:t>
            </a:r>
            <a:r>
              <a:rPr sz="2000" spc="8" dirty="0">
                <a:latin typeface="Tahoma"/>
                <a:cs typeface="Tahoma"/>
              </a:rPr>
              <a:t>o</a:t>
            </a:r>
            <a:r>
              <a:rPr sz="2000" spc="33" dirty="0">
                <a:latin typeface="Tahoma"/>
                <a:cs typeface="Tahoma"/>
              </a:rPr>
              <a:t> </a:t>
            </a:r>
            <a:r>
              <a:rPr sz="2000" spc="-22" dirty="0">
                <a:latin typeface="Tahoma"/>
                <a:cs typeface="Tahoma"/>
              </a:rPr>
              <a:t>not</a:t>
            </a:r>
            <a:r>
              <a:rPr sz="2000" spc="33" dirty="0">
                <a:latin typeface="Tahoma"/>
                <a:cs typeface="Tahoma"/>
              </a:rPr>
              <a:t> </a:t>
            </a:r>
            <a:r>
              <a:rPr sz="2000" spc="-11" dirty="0">
                <a:latin typeface="Tahoma"/>
                <a:cs typeface="Tahoma"/>
              </a:rPr>
              <a:t>l</a:t>
            </a:r>
            <a:r>
              <a:rPr sz="2000" spc="11" dirty="0">
                <a:latin typeface="Tahoma"/>
                <a:cs typeface="Tahoma"/>
              </a:rPr>
              <a:t>o</a:t>
            </a:r>
            <a:r>
              <a:rPr sz="2000" spc="-31" dirty="0">
                <a:latin typeface="Tahoma"/>
                <a:cs typeface="Tahoma"/>
              </a:rPr>
              <a:t>ok</a:t>
            </a:r>
            <a:r>
              <a:rPr sz="2000" spc="36" dirty="0">
                <a:latin typeface="Tahoma"/>
                <a:cs typeface="Tahoma"/>
              </a:rPr>
              <a:t> </a:t>
            </a:r>
            <a:r>
              <a:rPr sz="2000" spc="-8" dirty="0">
                <a:latin typeface="Tahoma"/>
                <a:cs typeface="Tahoma"/>
              </a:rPr>
              <a:t>at</a:t>
            </a:r>
            <a:r>
              <a:rPr sz="2000" spc="33" dirty="0">
                <a:latin typeface="Tahoma"/>
                <a:cs typeface="Tahoma"/>
              </a:rPr>
              <a:t> </a:t>
            </a:r>
            <a:r>
              <a:rPr sz="2000" spc="-53" dirty="0">
                <a:latin typeface="Tahoma"/>
                <a:cs typeface="Tahoma"/>
              </a:rPr>
              <a:t>an</a:t>
            </a:r>
            <a:r>
              <a:rPr sz="2000" spc="-92" dirty="0">
                <a:latin typeface="Tahoma"/>
                <a:cs typeface="Tahoma"/>
              </a:rPr>
              <a:t>y</a:t>
            </a:r>
            <a:r>
              <a:rPr sz="2000" spc="-70" dirty="0">
                <a:latin typeface="Tahoma"/>
                <a:cs typeface="Tahoma"/>
              </a:rPr>
              <a:t>one</a:t>
            </a:r>
            <a:r>
              <a:rPr sz="2000" spc="36" dirty="0">
                <a:latin typeface="Tahoma"/>
                <a:cs typeface="Tahoma"/>
              </a:rPr>
              <a:t> </a:t>
            </a:r>
            <a:r>
              <a:rPr sz="2000" spc="-45" dirty="0">
                <a:latin typeface="Tahoma"/>
                <a:cs typeface="Tahoma"/>
              </a:rPr>
              <a:t>else’s</a:t>
            </a:r>
            <a:r>
              <a:rPr sz="2000" spc="36" dirty="0">
                <a:latin typeface="Tahoma"/>
                <a:cs typeface="Tahoma"/>
              </a:rPr>
              <a:t> </a:t>
            </a:r>
            <a:r>
              <a:rPr sz="2000" spc="-33" dirty="0">
                <a:latin typeface="Tahoma"/>
                <a:cs typeface="Tahoma"/>
              </a:rPr>
              <a:t>writeup</a:t>
            </a:r>
            <a:r>
              <a:rPr sz="2000" spc="36" dirty="0">
                <a:latin typeface="Tahoma"/>
                <a:cs typeface="Tahoma"/>
              </a:rPr>
              <a:t> </a:t>
            </a:r>
            <a:r>
              <a:rPr sz="2000" spc="-92" dirty="0">
                <a:latin typeface="Tahoma"/>
                <a:cs typeface="Tahoma"/>
              </a:rPr>
              <a:t>o</a:t>
            </a:r>
            <a:r>
              <a:rPr sz="2000" spc="-22" dirty="0">
                <a:latin typeface="Tahoma"/>
                <a:cs typeface="Tahoma"/>
              </a:rPr>
              <a:t>r</a:t>
            </a:r>
            <a:r>
              <a:rPr sz="2000" spc="33" dirty="0">
                <a:latin typeface="Tahoma"/>
                <a:cs typeface="Tahoma"/>
              </a:rPr>
              <a:t> </a:t>
            </a:r>
            <a:r>
              <a:rPr sz="2000" spc="-33" dirty="0">
                <a:latin typeface="Tahoma"/>
                <a:cs typeface="Tahoma"/>
              </a:rPr>
              <a:t>c</a:t>
            </a:r>
            <a:r>
              <a:rPr sz="2000" dirty="0">
                <a:latin typeface="Tahoma"/>
                <a:cs typeface="Tahoma"/>
              </a:rPr>
              <a:t>o</a:t>
            </a:r>
            <a:r>
              <a:rPr sz="2000" spc="-67" dirty="0">
                <a:latin typeface="Tahoma"/>
                <a:cs typeface="Tahoma"/>
              </a:rPr>
              <a:t>de.</a:t>
            </a:r>
            <a:endParaRPr sz="2000" dirty="0">
              <a:latin typeface="Tahoma"/>
              <a:cs typeface="Tahoma"/>
            </a:endParaRPr>
          </a:p>
          <a:p>
            <a:pPr marL="186765" marR="2835" indent="-179678">
              <a:spcBef>
                <a:spcPts val="500"/>
              </a:spcBef>
              <a:buFont typeface="Arial"/>
              <a:buChar char="•"/>
              <a:tabLst>
                <a:tab pos="187120" algn="l"/>
              </a:tabLst>
            </a:pPr>
            <a:r>
              <a:rPr sz="2000" spc="8" dirty="0">
                <a:latin typeface="Tahoma"/>
                <a:cs typeface="Tahoma"/>
              </a:rPr>
              <a:t>Do</a:t>
            </a:r>
            <a:r>
              <a:rPr sz="2000" spc="156" dirty="0">
                <a:latin typeface="Tahoma"/>
                <a:cs typeface="Tahoma"/>
              </a:rPr>
              <a:t> </a:t>
            </a:r>
            <a:r>
              <a:rPr sz="2000" spc="-22" dirty="0">
                <a:latin typeface="Tahoma"/>
                <a:cs typeface="Tahoma"/>
              </a:rPr>
              <a:t>not</a:t>
            </a:r>
            <a:r>
              <a:rPr sz="2000" spc="156" dirty="0">
                <a:latin typeface="Tahoma"/>
                <a:cs typeface="Tahoma"/>
              </a:rPr>
              <a:t> </a:t>
            </a:r>
            <a:r>
              <a:rPr sz="2000" spc="-64" dirty="0">
                <a:latin typeface="Tahoma"/>
                <a:cs typeface="Tahoma"/>
              </a:rPr>
              <a:t>sh</a:t>
            </a:r>
            <a:r>
              <a:rPr sz="2000" spc="-109" dirty="0">
                <a:latin typeface="Tahoma"/>
                <a:cs typeface="Tahoma"/>
              </a:rPr>
              <a:t>o</a:t>
            </a:r>
            <a:r>
              <a:rPr sz="2000" spc="-73" dirty="0">
                <a:latin typeface="Tahoma"/>
                <a:cs typeface="Tahoma"/>
              </a:rPr>
              <a:t>w</a:t>
            </a:r>
            <a:r>
              <a:rPr sz="2000" spc="156" dirty="0">
                <a:latin typeface="Tahoma"/>
                <a:cs typeface="Tahoma"/>
              </a:rPr>
              <a:t> </a:t>
            </a:r>
            <a:r>
              <a:rPr sz="2000" spc="-53" dirty="0">
                <a:latin typeface="Tahoma"/>
                <a:cs typeface="Tahoma"/>
              </a:rPr>
              <a:t>an</a:t>
            </a:r>
            <a:r>
              <a:rPr sz="2000" spc="-89" dirty="0">
                <a:latin typeface="Tahoma"/>
                <a:cs typeface="Tahoma"/>
              </a:rPr>
              <a:t>y</a:t>
            </a:r>
            <a:r>
              <a:rPr sz="2000" spc="-70" dirty="0">
                <a:latin typeface="Tahoma"/>
                <a:cs typeface="Tahoma"/>
              </a:rPr>
              <a:t>one</a:t>
            </a:r>
            <a:r>
              <a:rPr sz="2000" spc="156" dirty="0">
                <a:latin typeface="Tahoma"/>
                <a:cs typeface="Tahoma"/>
              </a:rPr>
              <a:t> </a:t>
            </a:r>
            <a:r>
              <a:rPr sz="2000" spc="-73" dirty="0">
                <a:latin typeface="Tahoma"/>
                <a:cs typeface="Tahoma"/>
              </a:rPr>
              <a:t>else</a:t>
            </a:r>
            <a:r>
              <a:rPr sz="2000" spc="159" dirty="0">
                <a:latin typeface="Tahoma"/>
                <a:cs typeface="Tahoma"/>
              </a:rPr>
              <a:t> </a:t>
            </a:r>
            <a:r>
              <a:rPr sz="2000" spc="-84" dirty="0">
                <a:latin typeface="Tahoma"/>
                <a:cs typeface="Tahoma"/>
              </a:rPr>
              <a:t>y</a:t>
            </a:r>
            <a:r>
              <a:rPr sz="2000" spc="-42" dirty="0">
                <a:latin typeface="Tahoma"/>
                <a:cs typeface="Tahoma"/>
              </a:rPr>
              <a:t>our</a:t>
            </a:r>
            <a:r>
              <a:rPr sz="2000" spc="159" dirty="0">
                <a:latin typeface="Tahoma"/>
                <a:cs typeface="Tahoma"/>
              </a:rPr>
              <a:t> </a:t>
            </a:r>
            <a:r>
              <a:rPr sz="2000" spc="-33" dirty="0">
                <a:latin typeface="Tahoma"/>
                <a:cs typeface="Tahoma"/>
              </a:rPr>
              <a:t>writeup</a:t>
            </a:r>
            <a:r>
              <a:rPr sz="2000" spc="159" dirty="0">
                <a:latin typeface="Tahoma"/>
                <a:cs typeface="Tahoma"/>
              </a:rPr>
              <a:t> </a:t>
            </a:r>
            <a:r>
              <a:rPr sz="2000" spc="-95" dirty="0">
                <a:latin typeface="Tahoma"/>
                <a:cs typeface="Tahoma"/>
              </a:rPr>
              <a:t>o</a:t>
            </a:r>
            <a:r>
              <a:rPr sz="2000" spc="-22" dirty="0">
                <a:latin typeface="Tahoma"/>
                <a:cs typeface="Tahoma"/>
              </a:rPr>
              <a:t>r</a:t>
            </a:r>
            <a:r>
              <a:rPr sz="2000" spc="156" dirty="0">
                <a:latin typeface="Tahoma"/>
                <a:cs typeface="Tahoma"/>
              </a:rPr>
              <a:t> </a:t>
            </a:r>
            <a:r>
              <a:rPr sz="2000" spc="-33" dirty="0">
                <a:latin typeface="Tahoma"/>
                <a:cs typeface="Tahoma"/>
              </a:rPr>
              <a:t>c</a:t>
            </a:r>
            <a:r>
              <a:rPr sz="2000" dirty="0">
                <a:latin typeface="Tahoma"/>
                <a:cs typeface="Tahoma"/>
              </a:rPr>
              <a:t>o</a:t>
            </a:r>
            <a:r>
              <a:rPr sz="2000" spc="-75" dirty="0">
                <a:latin typeface="Tahoma"/>
                <a:cs typeface="Tahoma"/>
              </a:rPr>
              <a:t>de</a:t>
            </a:r>
            <a:r>
              <a:rPr sz="2000" spc="156" dirty="0">
                <a:latin typeface="Tahoma"/>
                <a:cs typeface="Tahoma"/>
              </a:rPr>
              <a:t> </a:t>
            </a:r>
            <a:r>
              <a:rPr sz="2000" spc="-92" dirty="0">
                <a:latin typeface="Tahoma"/>
                <a:cs typeface="Tahoma"/>
              </a:rPr>
              <a:t>o</a:t>
            </a:r>
            <a:r>
              <a:rPr sz="2000" spc="-22" dirty="0">
                <a:latin typeface="Tahoma"/>
                <a:cs typeface="Tahoma"/>
              </a:rPr>
              <a:t>r</a:t>
            </a:r>
            <a:r>
              <a:rPr sz="2000" spc="156" dirty="0">
                <a:latin typeface="Tahoma"/>
                <a:cs typeface="Tahoma"/>
              </a:rPr>
              <a:t> </a:t>
            </a:r>
            <a:r>
              <a:rPr sz="2000" spc="-8" dirty="0">
                <a:latin typeface="Tahoma"/>
                <a:cs typeface="Tahoma"/>
              </a:rPr>
              <a:t>p</a:t>
            </a:r>
            <a:r>
              <a:rPr sz="2000" spc="-33" dirty="0">
                <a:latin typeface="Tahoma"/>
                <a:cs typeface="Tahoma"/>
              </a:rPr>
              <a:t>ost</a:t>
            </a:r>
            <a:r>
              <a:rPr sz="2000" spc="156" dirty="0">
                <a:latin typeface="Tahoma"/>
                <a:cs typeface="Tahoma"/>
              </a:rPr>
              <a:t> </a:t>
            </a:r>
            <a:r>
              <a:rPr sz="2000" spc="31" dirty="0">
                <a:latin typeface="Tahoma"/>
                <a:cs typeface="Tahoma"/>
              </a:rPr>
              <a:t>it</a:t>
            </a:r>
            <a:r>
              <a:rPr sz="2000" spc="156" dirty="0">
                <a:latin typeface="Tahoma"/>
                <a:cs typeface="Tahoma"/>
              </a:rPr>
              <a:t> </a:t>
            </a:r>
            <a:r>
              <a:rPr sz="2000" spc="-53" dirty="0">
                <a:latin typeface="Tahoma"/>
                <a:cs typeface="Tahoma"/>
              </a:rPr>
              <a:t>o</a:t>
            </a:r>
            <a:r>
              <a:rPr sz="2000" spc="-59" dirty="0">
                <a:latin typeface="Tahoma"/>
                <a:cs typeface="Tahoma"/>
              </a:rPr>
              <a:t>n</a:t>
            </a:r>
            <a:r>
              <a:rPr sz="2000" spc="-33" dirty="0">
                <a:latin typeface="Tahoma"/>
                <a:cs typeface="Tahoma"/>
              </a:rPr>
              <a:t>line</a:t>
            </a:r>
            <a:r>
              <a:rPr sz="2000" spc="-28" dirty="0">
                <a:latin typeface="Tahoma"/>
                <a:cs typeface="Tahoma"/>
              </a:rPr>
              <a:t> </a:t>
            </a:r>
            <a:r>
              <a:rPr sz="2000" spc="-45" dirty="0">
                <a:latin typeface="Tahoma"/>
                <a:cs typeface="Tahoma"/>
              </a:rPr>
              <a:t>(e.g.,</a:t>
            </a:r>
            <a:r>
              <a:rPr sz="2000" spc="33" dirty="0">
                <a:latin typeface="Tahoma"/>
                <a:cs typeface="Tahoma"/>
              </a:rPr>
              <a:t> </a:t>
            </a:r>
            <a:r>
              <a:rPr sz="2000" spc="-3" dirty="0">
                <a:latin typeface="Tahoma"/>
                <a:cs typeface="Tahoma"/>
              </a:rPr>
              <a:t>GitHub).</a:t>
            </a:r>
            <a:endParaRPr sz="2000" dirty="0">
              <a:latin typeface="Times New Roman"/>
              <a:cs typeface="Times New Roman"/>
            </a:endParaRPr>
          </a:p>
          <a:p>
            <a:pPr marL="186765" indent="-179678">
              <a:spcBef>
                <a:spcPts val="500"/>
              </a:spcBef>
              <a:buFont typeface="Arial"/>
              <a:buChar char="•"/>
              <a:tabLst>
                <a:tab pos="187120" algn="l"/>
              </a:tabLst>
            </a:pPr>
            <a:r>
              <a:rPr sz="2000" spc="36" dirty="0">
                <a:latin typeface="Tahoma"/>
                <a:cs typeface="Tahoma"/>
              </a:rPr>
              <a:t>W</a:t>
            </a:r>
            <a:r>
              <a:rPr sz="2000" spc="-112" dirty="0">
                <a:latin typeface="Tahoma"/>
                <a:cs typeface="Tahoma"/>
              </a:rPr>
              <a:t>e</a:t>
            </a:r>
            <a:r>
              <a:rPr sz="2000" spc="36" dirty="0">
                <a:latin typeface="Tahoma"/>
                <a:cs typeface="Tahoma"/>
              </a:rPr>
              <a:t> </a:t>
            </a:r>
            <a:r>
              <a:rPr sz="2000" spc="-6" dirty="0">
                <a:latin typeface="Tahoma"/>
                <a:cs typeface="Tahoma"/>
              </a:rPr>
              <a:t>will</a:t>
            </a:r>
            <a:r>
              <a:rPr sz="2000" spc="36" dirty="0">
                <a:latin typeface="Tahoma"/>
                <a:cs typeface="Tahoma"/>
              </a:rPr>
              <a:t> </a:t>
            </a:r>
            <a:r>
              <a:rPr sz="2000" spc="-42" dirty="0">
                <a:latin typeface="Tahoma"/>
                <a:cs typeface="Tahoma"/>
              </a:rPr>
              <a:t>run</a:t>
            </a:r>
            <a:r>
              <a:rPr sz="2000" spc="33" dirty="0">
                <a:latin typeface="Tahoma"/>
                <a:cs typeface="Tahoma"/>
              </a:rPr>
              <a:t> </a:t>
            </a:r>
            <a:r>
              <a:rPr sz="2000" spc="53" dirty="0">
                <a:latin typeface="Tahoma"/>
                <a:cs typeface="Tahoma"/>
              </a:rPr>
              <a:t>MOSS</a:t>
            </a:r>
            <a:r>
              <a:rPr lang="en-US" sz="2000" spc="53" dirty="0">
                <a:latin typeface="Tahoma"/>
                <a:cs typeface="Tahoma"/>
              </a:rPr>
              <a:t> and similar tools</a:t>
            </a:r>
            <a:r>
              <a:rPr sz="2000" spc="36" dirty="0">
                <a:latin typeface="Tahoma"/>
                <a:cs typeface="Tahoma"/>
              </a:rPr>
              <a:t> </a:t>
            </a:r>
            <a:r>
              <a:rPr lang="en-US" sz="2000" spc="36" dirty="0">
                <a:latin typeface="Tahoma"/>
                <a:cs typeface="Tahoma"/>
              </a:rPr>
              <a:t>which find similarities in submitted code </a:t>
            </a:r>
            <a:r>
              <a:rPr sz="2000" spc="-8" dirty="0">
                <a:latin typeface="Tahoma"/>
                <a:cs typeface="Tahoma"/>
              </a:rPr>
              <a:t>p</a:t>
            </a:r>
            <a:r>
              <a:rPr sz="2000" spc="-36" dirty="0">
                <a:latin typeface="Tahoma"/>
                <a:cs typeface="Tahoma"/>
              </a:rPr>
              <a:t>eri</a:t>
            </a:r>
            <a:r>
              <a:rPr sz="2000" spc="-14" dirty="0">
                <a:latin typeface="Tahoma"/>
                <a:cs typeface="Tahoma"/>
              </a:rPr>
              <a:t>o</a:t>
            </a:r>
            <a:r>
              <a:rPr sz="2000" spc="-17" dirty="0">
                <a:latin typeface="Tahoma"/>
                <a:cs typeface="Tahoma"/>
              </a:rPr>
              <a:t>dically</a:t>
            </a:r>
            <a:r>
              <a:rPr sz="2000" spc="33" dirty="0">
                <a:latin typeface="Tahoma"/>
                <a:cs typeface="Tahoma"/>
              </a:rPr>
              <a:t> </a:t>
            </a:r>
            <a:r>
              <a:rPr sz="2000" spc="-8" dirty="0">
                <a:latin typeface="Tahoma"/>
                <a:cs typeface="Tahoma"/>
              </a:rPr>
              <a:t>to</a:t>
            </a:r>
            <a:r>
              <a:rPr sz="2000" spc="36" dirty="0">
                <a:latin typeface="Tahoma"/>
                <a:cs typeface="Tahoma"/>
              </a:rPr>
              <a:t> </a:t>
            </a:r>
            <a:r>
              <a:rPr sz="2000" spc="-33" dirty="0">
                <a:latin typeface="Tahoma"/>
                <a:cs typeface="Tahoma"/>
              </a:rPr>
              <a:t>detect</a:t>
            </a:r>
            <a:r>
              <a:rPr sz="2000" spc="31" dirty="0">
                <a:latin typeface="Tahoma"/>
                <a:cs typeface="Tahoma"/>
              </a:rPr>
              <a:t> </a:t>
            </a:r>
            <a:r>
              <a:rPr sz="2000" spc="-39" dirty="0">
                <a:latin typeface="Tahoma"/>
                <a:cs typeface="Tahoma"/>
              </a:rPr>
              <a:t>plagiarism.</a:t>
            </a:r>
            <a:endParaRPr lang="en-US" sz="2000" spc="-39" dirty="0">
              <a:latin typeface="Tahoma"/>
              <a:cs typeface="Tahoma"/>
            </a:endParaRPr>
          </a:p>
          <a:p>
            <a:pPr marL="186765" indent="-179678">
              <a:spcBef>
                <a:spcPts val="500"/>
              </a:spcBef>
              <a:buFont typeface="Arial"/>
              <a:buChar char="•"/>
              <a:tabLst>
                <a:tab pos="187120" algn="l"/>
              </a:tabLst>
            </a:pPr>
            <a:r>
              <a:rPr lang="en-US" sz="2000" spc="-39" dirty="0">
                <a:latin typeface="Tahoma"/>
                <a:cs typeface="Tahoma"/>
              </a:rPr>
              <a:t>If you use code / software / project ideas from the internet, you have to admit this fact in the reports you submit in COSC 4368 by properly referencing the work you used. Not doing so represents a serious academic honesty violation!</a:t>
            </a:r>
          </a:p>
          <a:p>
            <a:pPr marL="186765" indent="-179678">
              <a:spcBef>
                <a:spcPts val="500"/>
              </a:spcBef>
              <a:buFont typeface="Arial"/>
              <a:buChar char="•"/>
              <a:tabLst>
                <a:tab pos="187120" algn="l"/>
              </a:tabLst>
            </a:pPr>
            <a:r>
              <a:rPr lang="en-US" sz="2000" spc="-39" dirty="0">
                <a:latin typeface="Tahoma"/>
                <a:cs typeface="Tahoma"/>
              </a:rPr>
              <a:t>Academic honesty violations will be reported to the COSC Department, and two the college if the violation is a second offense of a particular student. </a:t>
            </a:r>
          </a:p>
          <a:p>
            <a:pPr marL="186765" indent="-179678">
              <a:buFont typeface="Arial"/>
              <a:buChar char="•"/>
              <a:tabLst>
                <a:tab pos="187120" algn="l"/>
              </a:tabLst>
            </a:pPr>
            <a:endParaRPr lang="en-US" sz="2000" spc="-39" dirty="0">
              <a:latin typeface="Tahoma"/>
              <a:cs typeface="Tahoma"/>
            </a:endParaRPr>
          </a:p>
        </p:txBody>
      </p:sp>
      <p:sp>
        <p:nvSpPr>
          <p:cNvPr id="5" name="Text Box 5">
            <a:extLst>
              <a:ext uri="{FF2B5EF4-FFF2-40B4-BE49-F238E27FC236}">
                <a16:creationId xmlns:a16="http://schemas.microsoft.com/office/drawing/2014/main" id="{E7C606D1-72BD-4F6D-BFA3-CA052CA84136}"/>
              </a:ext>
            </a:extLst>
          </p:cNvPr>
          <p:cNvSpPr txBox="1">
            <a:spLocks noChangeArrowheads="1"/>
          </p:cNvSpPr>
          <p:nvPr>
            <p:custDataLst>
              <p:tags r:id="rId1"/>
            </p:custDataLst>
          </p:nvPr>
        </p:nvSpPr>
        <p:spPr bwMode="auto">
          <a:xfrm>
            <a:off x="1600200" y="5486400"/>
            <a:ext cx="5356225" cy="1555750"/>
          </a:xfrm>
          <a:prstGeom prst="rect">
            <a:avLst/>
          </a:prstGeom>
          <a:noFill/>
          <a:ln w="9525">
            <a:noFill/>
            <a:miter lim="800000"/>
            <a:headEnd/>
            <a:tailEnd/>
          </a:ln>
          <a:effectLst/>
        </p:spPr>
        <p:txBody>
          <a:bodyPr wrap="none">
            <a:spAutoFit/>
          </a:bodyPr>
          <a:lstStyle/>
          <a:p>
            <a:pPr>
              <a:defRPr/>
            </a:pPr>
            <a:endParaRPr lang="en-US" sz="2000" dirty="0">
              <a:effectLst>
                <a:outerShdw blurRad="38100" dist="38100" dir="2700000" algn="tl">
                  <a:srgbClr val="000000"/>
                </a:outerShdw>
              </a:effectLst>
            </a:endParaRPr>
          </a:p>
          <a:p>
            <a:pPr>
              <a:defRPr/>
            </a:pPr>
            <a:endParaRPr lang="en-US" sz="2000" dirty="0">
              <a:effectLst>
                <a:outerShdw blurRad="38100" dist="38100" dir="2700000" algn="tl">
                  <a:srgbClr val="000000"/>
                </a:outerShdw>
              </a:effectLst>
            </a:endParaRPr>
          </a:p>
          <a:p>
            <a:pPr>
              <a:defRPr/>
            </a:pPr>
            <a:r>
              <a:rPr lang="en-US" sz="2000" dirty="0"/>
              <a:t>NOTE: </a:t>
            </a:r>
            <a:r>
              <a:rPr lang="en-US" sz="2000" b="1" dirty="0"/>
              <a:t>PLAGIARISM IS NOT TOLERATED</a:t>
            </a:r>
            <a:r>
              <a:rPr lang="en-US" sz="2000" dirty="0"/>
              <a:t>.</a:t>
            </a:r>
            <a:r>
              <a:rPr lang="en-US" sz="2000" dirty="0">
                <a:effectLst>
                  <a:outerShdw blurRad="38100" dist="38100" dir="2700000" algn="tl">
                    <a:srgbClr val="000000"/>
                  </a:outerShdw>
                </a:effectLst>
              </a:rPr>
              <a:t> </a:t>
            </a:r>
          </a:p>
          <a:p>
            <a:pPr>
              <a:defRPr/>
            </a:pPr>
            <a:endParaRPr lang="en-US" sz="3600" dirty="0">
              <a:effectLst>
                <a:outerShdw blurRad="38100" dist="38100" dir="2700000" algn="tl">
                  <a:srgbClr val="000000"/>
                </a:outerShdw>
              </a:effectLst>
            </a:endParaRPr>
          </a:p>
        </p:txBody>
      </p:sp>
    </p:spTree>
    <p:extLst>
      <p:ext uri="{BB962C8B-B14F-4D97-AF65-F5344CB8AC3E}">
        <p14:creationId xmlns:p14="http://schemas.microsoft.com/office/powerpoint/2010/main" val="2343384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a:xfrm>
            <a:off x="762000" y="-136621"/>
            <a:ext cx="7772400" cy="1143000"/>
          </a:xfrm>
        </p:spPr>
        <p:txBody>
          <a:bodyPr/>
          <a:lstStyle/>
          <a:p>
            <a:pPr eaLnBrk="1" hangingPunct="1"/>
            <a:r>
              <a:rPr lang="en-US" altLang="en-US" sz="3600" dirty="0"/>
              <a:t>2023 Grading Weights COSC 4368</a:t>
            </a:r>
          </a:p>
        </p:txBody>
      </p:sp>
      <p:sp>
        <p:nvSpPr>
          <p:cNvPr id="30723" name="Rectangle 3"/>
          <p:cNvSpPr>
            <a:spLocks noChangeArrowheads="1"/>
          </p:cNvSpPr>
          <p:nvPr>
            <p:custDataLst>
              <p:tags r:id="rId2"/>
            </p:custDataLst>
          </p:nvPr>
        </p:nvSpPr>
        <p:spPr bwMode="auto">
          <a:xfrm>
            <a:off x="304800" y="627486"/>
            <a:ext cx="9144000" cy="393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640" tIns="914112" rIns="1142640" bIns="914112">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latin typeface="Arial" charset="0"/>
              </a:rPr>
              <a:t>2 Exams (20% +27%)		                47%</a:t>
            </a:r>
          </a:p>
          <a:p>
            <a:r>
              <a:rPr lang="en-US" altLang="en-US" sz="2000" dirty="0">
                <a:latin typeface="Arial" charset="0"/>
              </a:rPr>
              <a:t>3 Problem Sets                                           TBDL</a:t>
            </a:r>
          </a:p>
          <a:p>
            <a:r>
              <a:rPr lang="en-US" altLang="en-US" sz="2000" dirty="0">
                <a:latin typeface="Arial" charset="0"/>
              </a:rPr>
              <a:t>Group Project                                              TBDL </a:t>
            </a:r>
          </a:p>
          <a:p>
            <a:r>
              <a:rPr lang="en-US" altLang="en-US" sz="2000" dirty="0">
                <a:latin typeface="Arial" charset="0"/>
              </a:rPr>
              <a:t>Attendance and Group Homework Credit   5-7%</a:t>
            </a:r>
          </a:p>
          <a:p>
            <a:endParaRPr lang="en-US" altLang="en-US" sz="2000" dirty="0">
              <a:latin typeface="Arial" charset="0"/>
            </a:endParaRPr>
          </a:p>
          <a:p>
            <a:r>
              <a:rPr lang="en-US" altLang="en-US" sz="1200" dirty="0"/>
              <a:t> </a:t>
            </a:r>
            <a:endParaRPr lang="en-US" altLang="en-US" sz="1200" dirty="0">
              <a:latin typeface="Arial" charset="0"/>
            </a:endParaRPr>
          </a:p>
          <a:p>
            <a:endParaRPr lang="en-US" altLang="en-US" dirty="0">
              <a:latin typeface="Arial" charset="0"/>
            </a:endParaRPr>
          </a:p>
        </p:txBody>
      </p:sp>
      <p:sp>
        <p:nvSpPr>
          <p:cNvPr id="30726" name="TextBox 5"/>
          <p:cNvSpPr txBox="1">
            <a:spLocks noChangeArrowheads="1"/>
          </p:cNvSpPr>
          <p:nvPr/>
        </p:nvSpPr>
        <p:spPr bwMode="auto">
          <a:xfrm>
            <a:off x="1295400" y="3124200"/>
            <a:ext cx="5284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a:p>
            <a:r>
              <a:rPr lang="en-US" altLang="en-US" dirty="0"/>
              <a:t>Remark: Weights are subject to change…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1"/>
            </p:custDataLst>
          </p:nvPr>
        </p:nvSpPr>
        <p:spPr/>
        <p:txBody>
          <a:bodyPr/>
          <a:lstStyle/>
          <a:p>
            <a:pPr eaLnBrk="1" hangingPunct="1"/>
            <a:r>
              <a:rPr lang="en-US" altLang="en-US" sz="3600"/>
              <a:t>Exams</a:t>
            </a:r>
          </a:p>
        </p:txBody>
      </p:sp>
      <p:sp>
        <p:nvSpPr>
          <p:cNvPr id="137219" name="Text Box 3"/>
          <p:cNvSpPr txBox="1">
            <a:spLocks noChangeArrowheads="1"/>
          </p:cNvSpPr>
          <p:nvPr>
            <p:custDataLst>
              <p:tags r:id="rId2"/>
            </p:custDataLst>
          </p:nvPr>
        </p:nvSpPr>
        <p:spPr bwMode="auto">
          <a:xfrm>
            <a:off x="223838" y="1828800"/>
            <a:ext cx="8920162" cy="2569934"/>
          </a:xfrm>
          <a:prstGeom prst="rect">
            <a:avLst/>
          </a:prstGeom>
          <a:noFill/>
          <a:ln w="9525">
            <a:noFill/>
            <a:miter lim="800000"/>
            <a:headEnd/>
            <a:tailEnd/>
          </a:ln>
          <a:effectLst/>
        </p:spPr>
        <p:txBody>
          <a:bodyPr>
            <a:spAutoFit/>
          </a:bodyPr>
          <a:lstStyle/>
          <a:p>
            <a:pPr>
              <a:buFont typeface="Wingdings" pitchFamily="2" charset="2"/>
              <a:buChar char="q"/>
              <a:defRPr/>
            </a:pPr>
            <a:r>
              <a:rPr lang="en-US" sz="2000" dirty="0">
                <a:effectLst>
                  <a:outerShdw blurRad="38100" dist="38100" dir="2700000" algn="tl">
                    <a:srgbClr val="000000"/>
                  </a:outerShdw>
                </a:effectLst>
              </a:rPr>
              <a:t> </a:t>
            </a:r>
            <a:r>
              <a:rPr lang="en-US" sz="2300" dirty="0">
                <a:effectLst>
                  <a:outerShdw blurRad="38100" dist="38100" dir="2700000" algn="tl">
                    <a:srgbClr val="000000"/>
                  </a:outerShdw>
                </a:effectLst>
              </a:rPr>
              <a:t>Will be open notes/textbook</a:t>
            </a:r>
          </a:p>
          <a:p>
            <a:pPr>
              <a:buFont typeface="Wingdings" pitchFamily="2" charset="2"/>
              <a:buChar char="q"/>
              <a:defRPr/>
            </a:pPr>
            <a:r>
              <a:rPr lang="en-US" sz="2300" dirty="0">
                <a:effectLst>
                  <a:outerShdw blurRad="38100" dist="38100" dir="2700000" algn="tl">
                    <a:srgbClr val="000000"/>
                  </a:outerShdw>
                </a:effectLst>
              </a:rPr>
              <a:t> Will get a review list before the exam</a:t>
            </a:r>
          </a:p>
          <a:p>
            <a:pPr>
              <a:buFont typeface="Wingdings" pitchFamily="2" charset="2"/>
              <a:buChar char="q"/>
              <a:defRPr/>
            </a:pPr>
            <a:r>
              <a:rPr lang="en-US" sz="2300" dirty="0">
                <a:effectLst>
                  <a:outerShdw blurRad="38100" dist="38100" dir="2700000" algn="tl">
                    <a:srgbClr val="000000"/>
                  </a:outerShdw>
                </a:effectLst>
              </a:rPr>
              <a:t> Exams will center (80% or more) on material that was covered in the lecture</a:t>
            </a:r>
          </a:p>
          <a:p>
            <a:pPr>
              <a:buFont typeface="Wingdings" pitchFamily="2" charset="2"/>
              <a:buChar char="q"/>
              <a:defRPr/>
            </a:pPr>
            <a:r>
              <a:rPr lang="en-US" sz="2300" dirty="0">
                <a:effectLst>
                  <a:outerShdw blurRad="38100" dist="38100" dir="2700000" algn="tl">
                    <a:srgbClr val="000000"/>
                  </a:outerShdw>
                </a:effectLst>
              </a:rPr>
              <a:t> Exam scores will be immediately converted into number grades</a:t>
            </a:r>
          </a:p>
          <a:p>
            <a:pPr>
              <a:defRPr/>
            </a:pPr>
            <a:r>
              <a:rPr lang="en-US" sz="2300" dirty="0">
                <a:effectLst>
                  <a:outerShdw blurRad="38100" dist="38100" dir="2700000" algn="tl">
                    <a:srgbClr val="000000"/>
                  </a:outerShdw>
                </a:effectLst>
              </a:rPr>
              <a:t>. </a:t>
            </a:r>
          </a:p>
          <a:p>
            <a:pPr>
              <a:buFont typeface="Wingdings" pitchFamily="2" charset="2"/>
              <a:buChar char="q"/>
              <a:defRPr/>
            </a:pPr>
            <a:endParaRPr lang="en-US" sz="2300" dirty="0">
              <a:effectLst>
                <a:outerShdw blurRad="38100" dist="38100" dir="2700000" algn="tl">
                  <a:srgbClr val="000000"/>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7717" y="152400"/>
            <a:ext cx="5393897" cy="369332"/>
          </a:xfrm>
          <a:prstGeom prst="rect">
            <a:avLst/>
          </a:prstGeom>
          <a:ln w="3175">
            <a:solidFill>
              <a:srgbClr val="000000"/>
            </a:solidFill>
          </a:ln>
        </p:spPr>
        <p:txBody>
          <a:bodyPr vert="horz" wrap="square" lIns="0" tIns="0" rIns="0" bIns="0" rtlCol="0">
            <a:spAutoFit/>
          </a:bodyPr>
          <a:lstStyle/>
          <a:p>
            <a:pPr marL="1779055"/>
            <a:r>
              <a:rPr spc="209" dirty="0">
                <a:solidFill>
                  <a:srgbClr val="0000A0"/>
                </a:solidFill>
                <a:latin typeface="Trebuchet MS"/>
                <a:cs typeface="Trebuchet MS"/>
              </a:rPr>
              <a:t>T</a:t>
            </a:r>
            <a:r>
              <a:rPr spc="-190" dirty="0">
                <a:solidFill>
                  <a:srgbClr val="0000A0"/>
                </a:solidFill>
                <a:latin typeface="Trebuchet MS"/>
                <a:cs typeface="Trebuchet MS"/>
              </a:rPr>
              <a:t>w</a:t>
            </a:r>
            <a:r>
              <a:rPr spc="-81" dirty="0">
                <a:solidFill>
                  <a:srgbClr val="0000A0"/>
                </a:solidFill>
                <a:latin typeface="Trebuchet MS"/>
                <a:cs typeface="Trebuchet MS"/>
              </a:rPr>
              <a:t>o</a:t>
            </a:r>
            <a:r>
              <a:rPr spc="70" dirty="0">
                <a:solidFill>
                  <a:srgbClr val="0000A0"/>
                </a:solidFill>
                <a:latin typeface="Trebuchet MS"/>
                <a:cs typeface="Trebuchet MS"/>
              </a:rPr>
              <a:t> </a:t>
            </a:r>
            <a:r>
              <a:rPr spc="-117" dirty="0">
                <a:solidFill>
                  <a:srgbClr val="0000A0"/>
                </a:solidFill>
                <a:latin typeface="Trebuchet MS"/>
                <a:cs typeface="Trebuchet MS"/>
              </a:rPr>
              <a:t>views</a:t>
            </a:r>
            <a:r>
              <a:rPr spc="73" dirty="0">
                <a:solidFill>
                  <a:srgbClr val="0000A0"/>
                </a:solidFill>
                <a:latin typeface="Trebuchet MS"/>
                <a:cs typeface="Trebuchet MS"/>
              </a:rPr>
              <a:t> </a:t>
            </a:r>
            <a:r>
              <a:rPr spc="-117" dirty="0">
                <a:solidFill>
                  <a:srgbClr val="0000A0"/>
                </a:solidFill>
                <a:latin typeface="Trebuchet MS"/>
                <a:cs typeface="Trebuchet MS"/>
              </a:rPr>
              <a:t>of</a:t>
            </a:r>
            <a:r>
              <a:rPr spc="70" dirty="0">
                <a:solidFill>
                  <a:srgbClr val="0000A0"/>
                </a:solidFill>
                <a:latin typeface="Trebuchet MS"/>
                <a:cs typeface="Trebuchet MS"/>
              </a:rPr>
              <a:t> </a:t>
            </a:r>
            <a:r>
              <a:rPr spc="73" dirty="0">
                <a:solidFill>
                  <a:srgbClr val="0000A0"/>
                </a:solidFill>
                <a:latin typeface="Trebuchet MS"/>
                <a:cs typeface="Trebuchet MS"/>
              </a:rPr>
              <a:t>AI</a:t>
            </a:r>
            <a:endParaRPr dirty="0">
              <a:latin typeface="Trebuchet MS"/>
              <a:cs typeface="Trebuchet MS"/>
            </a:endParaRPr>
          </a:p>
        </p:txBody>
      </p:sp>
      <p:sp>
        <p:nvSpPr>
          <p:cNvPr id="3" name="object 3"/>
          <p:cNvSpPr/>
          <p:nvPr/>
        </p:nvSpPr>
        <p:spPr>
          <a:xfrm>
            <a:off x="597817" y="2042704"/>
            <a:ext cx="709900" cy="709900"/>
          </a:xfrm>
          <a:custGeom>
            <a:avLst/>
            <a:gdLst/>
            <a:ahLst/>
            <a:cxnLst/>
            <a:rect l="l" t="t" r="r" b="b"/>
            <a:pathLst>
              <a:path w="1271905" h="1271905">
                <a:moveTo>
                  <a:pt x="0" y="0"/>
                </a:moveTo>
                <a:lnTo>
                  <a:pt x="0" y="1271549"/>
                </a:lnTo>
                <a:lnTo>
                  <a:pt x="1271549" y="1271549"/>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596042" y="2040929"/>
            <a:ext cx="713250" cy="713250"/>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1657054" y="2182210"/>
            <a:ext cx="7715545" cy="430887"/>
          </a:xfrm>
          <a:prstGeom prst="rect">
            <a:avLst/>
          </a:prstGeom>
        </p:spPr>
        <p:txBody>
          <a:bodyPr vert="horz" wrap="square" lIns="0" tIns="0" rIns="0" bIns="0" rtlCol="0">
            <a:spAutoFit/>
          </a:bodyPr>
          <a:lstStyle/>
          <a:p>
            <a:pPr marL="7088">
              <a:tabLst>
                <a:tab pos="850190" algn="l"/>
              </a:tabLst>
            </a:pPr>
            <a:r>
              <a:rPr sz="2800" spc="59" dirty="0">
                <a:solidFill>
                  <a:srgbClr val="0000A0"/>
                </a:solidFill>
                <a:latin typeface="Trebuchet MS"/>
                <a:cs typeface="Trebuchet MS"/>
              </a:rPr>
              <a:t>AI</a:t>
            </a:r>
            <a:r>
              <a:rPr sz="2800" spc="53" dirty="0">
                <a:solidFill>
                  <a:srgbClr val="0000A0"/>
                </a:solidFill>
                <a:latin typeface="Trebuchet MS"/>
                <a:cs typeface="Trebuchet MS"/>
              </a:rPr>
              <a:t> </a:t>
            </a:r>
            <a:r>
              <a:rPr sz="2800" spc="-50" dirty="0">
                <a:solidFill>
                  <a:srgbClr val="0000A0"/>
                </a:solidFill>
                <a:latin typeface="Trebuchet MS"/>
                <a:cs typeface="Trebuchet MS"/>
              </a:rPr>
              <a:t>agent</a:t>
            </a:r>
            <a:r>
              <a:rPr sz="2800" spc="-45" dirty="0">
                <a:solidFill>
                  <a:srgbClr val="0000A0"/>
                </a:solidFill>
                <a:latin typeface="Trebuchet MS"/>
                <a:cs typeface="Trebuchet MS"/>
              </a:rPr>
              <a:t>s</a:t>
            </a:r>
            <a:r>
              <a:rPr sz="2800" spc="-126" dirty="0">
                <a:latin typeface="Trebuchet MS"/>
                <a:cs typeface="Trebuchet MS"/>
              </a:rPr>
              <a:t>:</a:t>
            </a:r>
            <a:r>
              <a:rPr sz="2800" dirty="0">
                <a:latin typeface="Trebuchet MS"/>
                <a:cs typeface="Trebuchet MS"/>
              </a:rPr>
              <a:t>	</a:t>
            </a:r>
            <a:r>
              <a:rPr sz="2800" spc="-39" dirty="0">
                <a:latin typeface="Trebuchet MS"/>
                <a:cs typeface="Trebuchet MS"/>
              </a:rPr>
              <a:t>h</a:t>
            </a:r>
            <a:r>
              <a:rPr sz="2800" spc="-78" dirty="0">
                <a:latin typeface="Trebuchet MS"/>
                <a:cs typeface="Trebuchet MS"/>
              </a:rPr>
              <a:t>o</a:t>
            </a:r>
            <a:r>
              <a:rPr sz="2800" spc="-75" dirty="0">
                <a:latin typeface="Trebuchet MS"/>
                <a:cs typeface="Trebuchet MS"/>
              </a:rPr>
              <a:t>w</a:t>
            </a:r>
            <a:r>
              <a:rPr sz="2800" spc="50" dirty="0">
                <a:latin typeface="Trebuchet MS"/>
                <a:cs typeface="Trebuchet MS"/>
              </a:rPr>
              <a:t> </a:t>
            </a:r>
            <a:r>
              <a:rPr sz="2800" spc="-53" dirty="0">
                <a:latin typeface="Trebuchet MS"/>
                <a:cs typeface="Trebuchet MS"/>
              </a:rPr>
              <a:t>can</a:t>
            </a:r>
            <a:r>
              <a:rPr sz="2800" spc="53" dirty="0">
                <a:latin typeface="Trebuchet MS"/>
                <a:cs typeface="Trebuchet MS"/>
              </a:rPr>
              <a:t> </a:t>
            </a:r>
            <a:r>
              <a:rPr sz="2800" spc="-114" dirty="0">
                <a:latin typeface="Trebuchet MS"/>
                <a:cs typeface="Trebuchet MS"/>
              </a:rPr>
              <a:t>w</a:t>
            </a:r>
            <a:r>
              <a:rPr sz="2800" spc="-140" dirty="0">
                <a:latin typeface="Trebuchet MS"/>
                <a:cs typeface="Trebuchet MS"/>
              </a:rPr>
              <a:t>e</a:t>
            </a:r>
            <a:r>
              <a:rPr sz="2800" spc="50" dirty="0">
                <a:latin typeface="Trebuchet MS"/>
                <a:cs typeface="Trebuchet MS"/>
              </a:rPr>
              <a:t> </a:t>
            </a:r>
            <a:r>
              <a:rPr sz="2800" spc="-87" dirty="0">
                <a:latin typeface="Trebuchet MS"/>
                <a:cs typeface="Trebuchet MS"/>
              </a:rPr>
              <a:t>re-create</a:t>
            </a:r>
            <a:r>
              <a:rPr sz="2800" spc="47" dirty="0">
                <a:latin typeface="Trebuchet MS"/>
                <a:cs typeface="Trebuchet MS"/>
              </a:rPr>
              <a:t> </a:t>
            </a:r>
            <a:r>
              <a:rPr sz="2800" spc="-56" dirty="0">
                <a:latin typeface="Trebuchet MS"/>
                <a:cs typeface="Trebuchet MS"/>
              </a:rPr>
              <a:t>intelligence?</a:t>
            </a:r>
            <a:endParaRPr sz="2800" dirty="0">
              <a:latin typeface="Trebuchet MS"/>
              <a:cs typeface="Trebuchet MS"/>
            </a:endParaRPr>
          </a:p>
        </p:txBody>
      </p:sp>
      <p:sp>
        <p:nvSpPr>
          <p:cNvPr id="6" name="object 6"/>
          <p:cNvSpPr/>
          <p:nvPr/>
        </p:nvSpPr>
        <p:spPr>
          <a:xfrm>
            <a:off x="782338" y="3465656"/>
            <a:ext cx="767090" cy="340951"/>
          </a:xfrm>
          <a:custGeom>
            <a:avLst/>
            <a:gdLst/>
            <a:ahLst/>
            <a:cxnLst/>
            <a:rect l="l" t="t" r="r" b="b"/>
            <a:pathLst>
              <a:path w="610869" h="610870">
                <a:moveTo>
                  <a:pt x="0" y="0"/>
                </a:moveTo>
                <a:lnTo>
                  <a:pt x="0" y="610343"/>
                </a:lnTo>
                <a:lnTo>
                  <a:pt x="610343" y="610343"/>
                </a:lnTo>
                <a:lnTo>
                  <a:pt x="610343" y="0"/>
                </a:lnTo>
                <a:lnTo>
                  <a:pt x="0" y="0"/>
                </a:lnTo>
                <a:close/>
              </a:path>
            </a:pathLst>
          </a:custGeom>
          <a:ln w="6357">
            <a:solidFill>
              <a:srgbClr val="000000"/>
            </a:solidFill>
          </a:ln>
        </p:spPr>
        <p:txBody>
          <a:bodyPr wrap="square" lIns="0" tIns="0" rIns="0" bIns="0" rtlCol="0"/>
          <a:lstStyle/>
          <a:p>
            <a:endParaRPr sz="2800"/>
          </a:p>
        </p:txBody>
      </p:sp>
      <p:sp>
        <p:nvSpPr>
          <p:cNvPr id="7" name="object 7"/>
          <p:cNvSpPr/>
          <p:nvPr/>
        </p:nvSpPr>
        <p:spPr>
          <a:xfrm>
            <a:off x="780565" y="3463882"/>
            <a:ext cx="774411" cy="344205"/>
          </a:xfrm>
          <a:prstGeom prst="rect">
            <a:avLst/>
          </a:prstGeom>
          <a:blipFill>
            <a:blip r:embed="rId4" cstate="print"/>
            <a:stretch>
              <a:fillRect/>
            </a:stretch>
          </a:blipFill>
        </p:spPr>
        <p:txBody>
          <a:bodyPr wrap="square" lIns="0" tIns="0" rIns="0" bIns="0" rtlCol="0"/>
          <a:lstStyle/>
          <a:p>
            <a:endParaRPr sz="2800"/>
          </a:p>
        </p:txBody>
      </p:sp>
      <p:sp>
        <p:nvSpPr>
          <p:cNvPr id="8" name="object 8"/>
          <p:cNvSpPr txBox="1"/>
          <p:nvPr/>
        </p:nvSpPr>
        <p:spPr>
          <a:xfrm>
            <a:off x="1657055" y="3465656"/>
            <a:ext cx="6394271" cy="430887"/>
          </a:xfrm>
          <a:prstGeom prst="rect">
            <a:avLst/>
          </a:prstGeom>
        </p:spPr>
        <p:txBody>
          <a:bodyPr vert="horz" wrap="square" lIns="0" tIns="0" rIns="0" bIns="0" rtlCol="0">
            <a:spAutoFit/>
          </a:bodyPr>
          <a:lstStyle/>
          <a:p>
            <a:pPr marL="7088">
              <a:tabLst>
                <a:tab pos="728633" algn="l"/>
              </a:tabLst>
            </a:pPr>
            <a:r>
              <a:rPr sz="2800" spc="59" dirty="0">
                <a:solidFill>
                  <a:srgbClr val="0000A0"/>
                </a:solidFill>
                <a:latin typeface="Trebuchet MS"/>
                <a:cs typeface="Trebuchet MS"/>
              </a:rPr>
              <a:t>AI</a:t>
            </a:r>
            <a:r>
              <a:rPr sz="2800" spc="53" dirty="0">
                <a:solidFill>
                  <a:srgbClr val="0000A0"/>
                </a:solidFill>
                <a:latin typeface="Trebuchet MS"/>
                <a:cs typeface="Trebuchet MS"/>
              </a:rPr>
              <a:t> </a:t>
            </a:r>
            <a:r>
              <a:rPr sz="2800" spc="-39" dirty="0">
                <a:solidFill>
                  <a:srgbClr val="0000A0"/>
                </a:solidFill>
                <a:latin typeface="Trebuchet MS"/>
                <a:cs typeface="Trebuchet MS"/>
              </a:rPr>
              <a:t>t</a:t>
            </a:r>
            <a:r>
              <a:rPr sz="2800" spc="-14" dirty="0">
                <a:solidFill>
                  <a:srgbClr val="0000A0"/>
                </a:solidFill>
                <a:latin typeface="Trebuchet MS"/>
                <a:cs typeface="Trebuchet MS"/>
              </a:rPr>
              <a:t>o</a:t>
            </a:r>
            <a:r>
              <a:rPr sz="2800" spc="-47" dirty="0">
                <a:solidFill>
                  <a:srgbClr val="0000A0"/>
                </a:solidFill>
                <a:latin typeface="Trebuchet MS"/>
                <a:cs typeface="Trebuchet MS"/>
              </a:rPr>
              <a:t>ols</a:t>
            </a:r>
            <a:r>
              <a:rPr sz="2800" spc="-126" dirty="0">
                <a:latin typeface="Trebuchet MS"/>
                <a:cs typeface="Trebuchet MS"/>
              </a:rPr>
              <a:t>:</a:t>
            </a:r>
            <a:r>
              <a:rPr sz="2800" dirty="0">
                <a:latin typeface="Trebuchet MS"/>
                <a:cs typeface="Trebuchet MS"/>
              </a:rPr>
              <a:t>	</a:t>
            </a:r>
            <a:r>
              <a:rPr sz="2800" spc="-39" dirty="0">
                <a:latin typeface="Trebuchet MS"/>
                <a:cs typeface="Trebuchet MS"/>
              </a:rPr>
              <a:t>h</a:t>
            </a:r>
            <a:r>
              <a:rPr sz="2800" spc="-78" dirty="0">
                <a:latin typeface="Trebuchet MS"/>
                <a:cs typeface="Trebuchet MS"/>
              </a:rPr>
              <a:t>o</a:t>
            </a:r>
            <a:r>
              <a:rPr sz="2800" spc="-75" dirty="0">
                <a:latin typeface="Trebuchet MS"/>
                <a:cs typeface="Trebuchet MS"/>
              </a:rPr>
              <a:t>w</a:t>
            </a:r>
            <a:r>
              <a:rPr sz="2800" spc="50" dirty="0">
                <a:latin typeface="Trebuchet MS"/>
                <a:cs typeface="Trebuchet MS"/>
              </a:rPr>
              <a:t> </a:t>
            </a:r>
            <a:r>
              <a:rPr sz="2800" spc="-53" dirty="0">
                <a:latin typeface="Trebuchet MS"/>
                <a:cs typeface="Trebuchet MS"/>
              </a:rPr>
              <a:t>can</a:t>
            </a:r>
            <a:r>
              <a:rPr sz="2800" spc="53" dirty="0">
                <a:latin typeface="Trebuchet MS"/>
                <a:cs typeface="Trebuchet MS"/>
              </a:rPr>
              <a:t> </a:t>
            </a:r>
            <a:r>
              <a:rPr sz="2800" spc="-114" dirty="0">
                <a:latin typeface="Trebuchet MS"/>
                <a:cs typeface="Trebuchet MS"/>
              </a:rPr>
              <a:t>w</a:t>
            </a:r>
            <a:r>
              <a:rPr sz="2800" spc="-140" dirty="0">
                <a:latin typeface="Trebuchet MS"/>
                <a:cs typeface="Trebuchet MS"/>
              </a:rPr>
              <a:t>e</a:t>
            </a:r>
            <a:r>
              <a:rPr sz="2800" spc="50" dirty="0">
                <a:latin typeface="Trebuchet MS"/>
                <a:cs typeface="Trebuchet MS"/>
              </a:rPr>
              <a:t> </a:t>
            </a:r>
            <a:r>
              <a:rPr sz="2800" spc="-8" dirty="0">
                <a:latin typeface="Trebuchet MS"/>
                <a:cs typeface="Trebuchet MS"/>
              </a:rPr>
              <a:t>b</a:t>
            </a:r>
            <a:r>
              <a:rPr sz="2800" spc="-89" dirty="0">
                <a:latin typeface="Trebuchet MS"/>
                <a:cs typeface="Trebuchet MS"/>
              </a:rPr>
              <a:t>enefit</a:t>
            </a:r>
            <a:r>
              <a:rPr sz="2800" spc="50" dirty="0">
                <a:latin typeface="Trebuchet MS"/>
                <a:cs typeface="Trebuchet MS"/>
              </a:rPr>
              <a:t> </a:t>
            </a:r>
            <a:r>
              <a:rPr sz="2800" spc="-31" dirty="0">
                <a:latin typeface="Trebuchet MS"/>
                <a:cs typeface="Trebuchet MS"/>
              </a:rPr>
              <a:t>s</a:t>
            </a:r>
            <a:r>
              <a:rPr sz="2800" dirty="0">
                <a:latin typeface="Trebuchet MS"/>
                <a:cs typeface="Trebuchet MS"/>
              </a:rPr>
              <a:t>o</a:t>
            </a:r>
            <a:r>
              <a:rPr sz="2800" spc="-81" dirty="0">
                <a:latin typeface="Trebuchet MS"/>
                <a:cs typeface="Trebuchet MS"/>
              </a:rPr>
              <a:t>cie</a:t>
            </a:r>
            <a:r>
              <a:rPr sz="2800" spc="-112" dirty="0">
                <a:latin typeface="Trebuchet MS"/>
                <a:cs typeface="Trebuchet MS"/>
              </a:rPr>
              <a:t>t</a:t>
            </a:r>
            <a:r>
              <a:rPr sz="2800" spc="59" dirty="0">
                <a:latin typeface="Trebuchet MS"/>
                <a:cs typeface="Trebuchet MS"/>
              </a:rPr>
              <a:t>y?</a:t>
            </a:r>
            <a:endParaRPr sz="2800" dirty="0">
              <a:latin typeface="Trebuchet MS"/>
              <a:cs typeface="Trebuchet MS"/>
            </a:endParaRPr>
          </a:p>
        </p:txBody>
      </p:sp>
      <p:sp>
        <p:nvSpPr>
          <p:cNvPr id="11" name="object 14"/>
          <p:cNvSpPr txBox="1">
            <a:spLocks noGrp="1"/>
          </p:cNvSpPr>
          <p:nvPr>
            <p:ph type="ftr" sz="quarter" idx="4294967295"/>
          </p:nvPr>
        </p:nvSpPr>
        <p:spPr>
          <a:xfrm>
            <a:off x="7467600" y="5943600"/>
            <a:ext cx="1475972" cy="738664"/>
          </a:xfrm>
          <a:prstGeom prst="rect">
            <a:avLst/>
          </a:prstGeom>
        </p:spPr>
        <p:txBody>
          <a:bodyPr vert="horz" wrap="square" lIns="0" tIns="0" rIns="0" bIns="0" rtlCol="0">
            <a:spAutoFit/>
          </a:bodyPr>
          <a:lstStyle/>
          <a:p>
            <a:pPr marL="7088"/>
            <a:r>
              <a:rPr sz="1600" spc="-17" dirty="0">
                <a:latin typeface="Tahoma"/>
                <a:cs typeface="Tahoma"/>
              </a:rPr>
              <a:t>CS22</a:t>
            </a:r>
            <a:r>
              <a:rPr sz="1600" spc="-14" dirty="0">
                <a:latin typeface="Tahoma"/>
                <a:cs typeface="Tahoma"/>
              </a:rPr>
              <a:t>1</a:t>
            </a:r>
            <a:r>
              <a:rPr sz="1600" spc="17" dirty="0">
                <a:latin typeface="Tahoma"/>
                <a:cs typeface="Tahoma"/>
              </a:rPr>
              <a:t> </a:t>
            </a:r>
            <a:r>
              <a:rPr sz="1600" spc="84" dirty="0">
                <a:latin typeface="Tahoma"/>
                <a:cs typeface="Tahoma"/>
              </a:rPr>
              <a:t>/</a:t>
            </a:r>
            <a:r>
              <a:rPr sz="1600" spc="17" dirty="0">
                <a:latin typeface="Tahoma"/>
                <a:cs typeface="Tahoma"/>
              </a:rPr>
              <a:t> </a:t>
            </a:r>
            <a:r>
              <a:rPr sz="1600" spc="-6" dirty="0">
                <a:latin typeface="Tahoma"/>
                <a:cs typeface="Tahoma"/>
              </a:rPr>
              <a:t>Autumn</a:t>
            </a:r>
            <a:r>
              <a:rPr sz="1600" spc="17" dirty="0">
                <a:latin typeface="Tahoma"/>
                <a:cs typeface="Tahoma"/>
              </a:rPr>
              <a:t> </a:t>
            </a:r>
            <a:r>
              <a:rPr sz="1600" spc="-28" dirty="0">
                <a:latin typeface="Tahoma"/>
                <a:cs typeface="Tahoma"/>
              </a:rPr>
              <a:t>2018</a:t>
            </a:r>
            <a:r>
              <a:rPr sz="1600" spc="17" dirty="0">
                <a:latin typeface="Tahoma"/>
                <a:cs typeface="Tahoma"/>
              </a:rPr>
              <a:t> </a:t>
            </a:r>
            <a:r>
              <a:rPr sz="1600" spc="84" dirty="0">
                <a:latin typeface="Tahoma"/>
                <a:cs typeface="Tahoma"/>
              </a:rPr>
              <a:t>/</a:t>
            </a:r>
            <a:r>
              <a:rPr sz="1600" spc="17" dirty="0">
                <a:latin typeface="Tahoma"/>
                <a:cs typeface="Tahoma"/>
              </a:rPr>
              <a:t> </a:t>
            </a:r>
            <a:r>
              <a:rPr sz="1600" spc="-11" dirty="0">
                <a:latin typeface="Tahoma"/>
                <a:cs typeface="Tahoma"/>
              </a:rPr>
              <a:t>Liang</a:t>
            </a:r>
          </a:p>
        </p:txBody>
      </p:sp>
    </p:spTree>
    <p:extLst>
      <p:ext uri="{BB962C8B-B14F-4D97-AF65-F5344CB8AC3E}">
        <p14:creationId xmlns:p14="http://schemas.microsoft.com/office/powerpoint/2010/main" val="3719466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0327" y="228600"/>
            <a:ext cx="5393897" cy="326371"/>
          </a:xfrm>
          <a:prstGeom prst="rect">
            <a:avLst/>
          </a:prstGeom>
          <a:ln w="3175">
            <a:solidFill>
              <a:srgbClr val="000000"/>
            </a:solidFill>
          </a:ln>
        </p:spPr>
        <p:txBody>
          <a:bodyPr vert="horz" wrap="square" lIns="0" tIns="0" rIns="0" bIns="0" rtlCol="0">
            <a:spAutoFit/>
          </a:bodyPr>
          <a:lstStyle/>
          <a:p>
            <a:pPr marL="1582721"/>
            <a:r>
              <a:rPr sz="2121" spc="22" dirty="0">
                <a:solidFill>
                  <a:srgbClr val="0000A0"/>
                </a:solidFill>
                <a:latin typeface="Tahoma"/>
                <a:cs typeface="Tahoma"/>
              </a:rPr>
              <a:t>An</a:t>
            </a:r>
            <a:r>
              <a:rPr sz="2121" spc="45" dirty="0">
                <a:solidFill>
                  <a:srgbClr val="0000A0"/>
                </a:solidFill>
                <a:latin typeface="Tahoma"/>
                <a:cs typeface="Tahoma"/>
              </a:rPr>
              <a:t> </a:t>
            </a:r>
            <a:r>
              <a:rPr lang="en-US" sz="2121" spc="-42" dirty="0">
                <a:solidFill>
                  <a:srgbClr val="0000A0"/>
                </a:solidFill>
                <a:latin typeface="Tahoma"/>
                <a:cs typeface="Tahoma"/>
              </a:rPr>
              <a:t>I</a:t>
            </a:r>
            <a:r>
              <a:rPr sz="2121" spc="-42" dirty="0">
                <a:solidFill>
                  <a:srgbClr val="0000A0"/>
                </a:solidFill>
                <a:latin typeface="Tahoma"/>
                <a:cs typeface="Tahoma"/>
              </a:rPr>
              <a:t>ntelligent</a:t>
            </a:r>
            <a:r>
              <a:rPr sz="2121" spc="39" dirty="0">
                <a:solidFill>
                  <a:srgbClr val="0000A0"/>
                </a:solidFill>
                <a:latin typeface="Tahoma"/>
                <a:cs typeface="Tahoma"/>
              </a:rPr>
              <a:t> </a:t>
            </a:r>
            <a:r>
              <a:rPr lang="en-US" sz="2121" spc="-87" dirty="0">
                <a:solidFill>
                  <a:srgbClr val="0000A0"/>
                </a:solidFill>
                <a:latin typeface="Tahoma"/>
                <a:cs typeface="Tahoma"/>
              </a:rPr>
              <a:t>A</a:t>
            </a:r>
            <a:r>
              <a:rPr sz="2121" spc="-87" dirty="0">
                <a:solidFill>
                  <a:srgbClr val="0000A0"/>
                </a:solidFill>
                <a:latin typeface="Tahoma"/>
                <a:cs typeface="Tahoma"/>
              </a:rPr>
              <a:t>gent</a:t>
            </a:r>
            <a:endParaRPr sz="2121" dirty="0">
              <a:latin typeface="Tahoma"/>
              <a:cs typeface="Tahoma"/>
            </a:endParaRPr>
          </a:p>
        </p:txBody>
      </p:sp>
      <p:sp>
        <p:nvSpPr>
          <p:cNvPr id="3" name="object 3"/>
          <p:cNvSpPr txBox="1"/>
          <p:nvPr/>
        </p:nvSpPr>
        <p:spPr>
          <a:xfrm>
            <a:off x="865863" y="2085933"/>
            <a:ext cx="3951413" cy="214674"/>
          </a:xfrm>
          <a:prstGeom prst="rect">
            <a:avLst/>
          </a:prstGeom>
        </p:spPr>
        <p:txBody>
          <a:bodyPr vert="horz" wrap="square" lIns="0" tIns="0" rIns="0" bIns="0" rtlCol="0">
            <a:spAutoFit/>
          </a:bodyPr>
          <a:lstStyle/>
          <a:p>
            <a:pPr marL="7088">
              <a:tabLst>
                <a:tab pos="1693292" algn="l"/>
                <a:tab pos="3226753" algn="l"/>
              </a:tabLst>
            </a:pPr>
            <a:r>
              <a:rPr sz="1395" spc="89" dirty="0">
                <a:latin typeface="Tahoma"/>
                <a:cs typeface="Tahoma"/>
              </a:rPr>
              <a:t>P</a:t>
            </a:r>
            <a:r>
              <a:rPr sz="1395" spc="-39" dirty="0">
                <a:latin typeface="Tahoma"/>
                <a:cs typeface="Tahoma"/>
              </a:rPr>
              <a:t>erception</a:t>
            </a:r>
            <a:r>
              <a:rPr sz="1395" dirty="0">
                <a:latin typeface="Tahoma"/>
                <a:cs typeface="Tahoma"/>
              </a:rPr>
              <a:t>	</a:t>
            </a:r>
            <a:r>
              <a:rPr sz="1395" spc="-17" dirty="0">
                <a:latin typeface="Tahoma"/>
                <a:cs typeface="Tahoma"/>
              </a:rPr>
              <a:t>Ro</a:t>
            </a:r>
            <a:r>
              <a:rPr sz="1395" spc="17" dirty="0">
                <a:latin typeface="Tahoma"/>
                <a:cs typeface="Tahoma"/>
              </a:rPr>
              <a:t>b</a:t>
            </a:r>
            <a:r>
              <a:rPr sz="1395" spc="-20" dirty="0">
                <a:latin typeface="Tahoma"/>
                <a:cs typeface="Tahoma"/>
              </a:rPr>
              <a:t>otics</a:t>
            </a:r>
            <a:r>
              <a:rPr sz="1395" dirty="0">
                <a:latin typeface="Tahoma"/>
                <a:cs typeface="Tahoma"/>
              </a:rPr>
              <a:t>	</a:t>
            </a:r>
            <a:r>
              <a:rPr sz="1395" spc="-47" dirty="0">
                <a:latin typeface="Tahoma"/>
                <a:cs typeface="Tahoma"/>
              </a:rPr>
              <a:t>Language</a:t>
            </a:r>
            <a:endParaRPr sz="1395">
              <a:latin typeface="Tahoma"/>
              <a:cs typeface="Tahoma"/>
            </a:endParaRPr>
          </a:p>
        </p:txBody>
      </p:sp>
      <p:sp>
        <p:nvSpPr>
          <p:cNvPr id="4" name="object 4"/>
          <p:cNvSpPr/>
          <p:nvPr/>
        </p:nvSpPr>
        <p:spPr>
          <a:xfrm>
            <a:off x="1270650" y="343569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2033224" y="2867932"/>
            <a:ext cx="1703336" cy="1135557"/>
          </a:xfrm>
          <a:custGeom>
            <a:avLst/>
            <a:gdLst/>
            <a:ahLst/>
            <a:cxnLst/>
            <a:rect l="l" t="t" r="r" b="b"/>
            <a:pathLst>
              <a:path w="3051809" h="2034539">
                <a:moveTo>
                  <a:pt x="0" y="0"/>
                </a:moveTo>
                <a:lnTo>
                  <a:pt x="0" y="2034479"/>
                </a:lnTo>
                <a:lnTo>
                  <a:pt x="3051719" y="2034479"/>
                </a:lnTo>
                <a:lnTo>
                  <a:pt x="305171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2031451" y="2866158"/>
            <a:ext cx="1706834" cy="1139072"/>
          </a:xfrm>
          <a:prstGeom prst="rect">
            <a:avLst/>
          </a:prstGeom>
          <a:blipFill>
            <a:blip r:embed="rId3" cstate="print"/>
            <a:stretch>
              <a:fillRect/>
            </a:stretch>
          </a:blipFill>
        </p:spPr>
        <p:txBody>
          <a:bodyPr wrap="square" lIns="0" tIns="0" rIns="0" bIns="0" rtlCol="0"/>
          <a:lstStyle/>
          <a:p>
            <a:endParaRPr sz="1339"/>
          </a:p>
        </p:txBody>
      </p:sp>
      <p:sp>
        <p:nvSpPr>
          <p:cNvPr id="7" name="object 7"/>
          <p:cNvSpPr/>
          <p:nvPr/>
        </p:nvSpPr>
        <p:spPr>
          <a:xfrm>
            <a:off x="4451340" y="343569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8" name="object 8"/>
          <p:cNvSpPr txBox="1"/>
          <p:nvPr/>
        </p:nvSpPr>
        <p:spPr>
          <a:xfrm>
            <a:off x="857614" y="4617995"/>
            <a:ext cx="826150" cy="214674"/>
          </a:xfrm>
          <a:prstGeom prst="rect">
            <a:avLst/>
          </a:prstGeom>
        </p:spPr>
        <p:txBody>
          <a:bodyPr vert="horz" wrap="square" lIns="0" tIns="0" rIns="0" bIns="0" rtlCol="0">
            <a:spAutoFit/>
          </a:bodyPr>
          <a:lstStyle/>
          <a:p>
            <a:pPr marL="7088"/>
            <a:r>
              <a:rPr sz="1395" spc="14" dirty="0">
                <a:latin typeface="Tahoma"/>
                <a:cs typeface="Tahoma"/>
              </a:rPr>
              <a:t>Kn</a:t>
            </a:r>
            <a:r>
              <a:rPr sz="1395" spc="-28" dirty="0">
                <a:latin typeface="Tahoma"/>
                <a:cs typeface="Tahoma"/>
              </a:rPr>
              <a:t>o</a:t>
            </a:r>
            <a:r>
              <a:rPr sz="1395" spc="-67" dirty="0">
                <a:latin typeface="Tahoma"/>
                <a:cs typeface="Tahoma"/>
              </a:rPr>
              <a:t>wledge</a:t>
            </a:r>
            <a:endParaRPr sz="1395">
              <a:latin typeface="Tahoma"/>
              <a:cs typeface="Tahoma"/>
            </a:endParaRPr>
          </a:p>
        </p:txBody>
      </p:sp>
      <p:sp>
        <p:nvSpPr>
          <p:cNvPr id="11" name="object 11"/>
          <p:cNvSpPr txBox="1">
            <a:spLocks noGrp="1"/>
          </p:cNvSpPr>
          <p:nvPr>
            <p:ph type="ftr" sz="quarter" idx="4294967295"/>
          </p:nvPr>
        </p:nvSpPr>
        <p:spPr>
          <a:xfrm>
            <a:off x="6475228" y="6400800"/>
            <a:ext cx="1185176" cy="307777"/>
          </a:xfrm>
          <a:prstGeom prst="rect">
            <a:avLst/>
          </a:prstGeom>
        </p:spPr>
        <p:txBody>
          <a:bodyPr vert="horz" wrap="square" lIns="0" tIns="0" rIns="0" bIns="0" rtlCol="0">
            <a:spAutoFit/>
          </a:bodyPr>
          <a:lstStyle/>
          <a:p>
            <a:pPr marL="7088"/>
            <a:r>
              <a:rPr sz="1000" spc="8" dirty="0">
                <a:latin typeface="Trebuchet MS"/>
                <a:cs typeface="Trebuchet MS"/>
              </a:rPr>
              <a:t>CS221</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6" dirty="0">
                <a:latin typeface="Trebuchet MS"/>
                <a:cs typeface="Trebuchet MS"/>
              </a:rPr>
              <a:t>Autumn</a:t>
            </a:r>
            <a:r>
              <a:rPr sz="1000" spc="25" dirty="0">
                <a:latin typeface="Trebuchet MS"/>
                <a:cs typeface="Trebuchet MS"/>
              </a:rPr>
              <a:t> </a:t>
            </a:r>
            <a:r>
              <a:rPr sz="1000" spc="-17" dirty="0">
                <a:latin typeface="Trebuchet MS"/>
                <a:cs typeface="Trebuchet MS"/>
              </a:rPr>
              <a:t>2018</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11" dirty="0">
                <a:latin typeface="Trebuchet MS"/>
                <a:cs typeface="Trebuchet MS"/>
              </a:rPr>
              <a:t>Liang</a:t>
            </a:r>
          </a:p>
        </p:txBody>
      </p:sp>
      <p:sp>
        <p:nvSpPr>
          <p:cNvPr id="12" name="object 12"/>
          <p:cNvSpPr txBox="1">
            <a:spLocks noGrp="1"/>
          </p:cNvSpPr>
          <p:nvPr>
            <p:ph type="sldNum" sz="quarter" idx="4294967295"/>
          </p:nvPr>
        </p:nvSpPr>
        <p:spPr>
          <a:xfrm>
            <a:off x="8153400" y="6488668"/>
            <a:ext cx="792598" cy="369332"/>
          </a:xfrm>
          <a:prstGeom prst="rect">
            <a:avLst/>
          </a:prstGeom>
        </p:spPr>
        <p:txBody>
          <a:bodyPr vert="horz" wrap="square" lIns="0" tIns="0" rIns="0" bIns="0" rtlCol="0">
            <a:spAutoFit/>
          </a:bodyPr>
          <a:lstStyle/>
          <a:p>
            <a:pPr marL="58829"/>
            <a:r>
              <a:rPr spc="-17" dirty="0">
                <a:latin typeface="Trebuchet MS"/>
                <a:cs typeface="Trebuchet MS"/>
              </a:rPr>
              <a:t>20</a:t>
            </a:r>
          </a:p>
        </p:txBody>
      </p:sp>
      <p:sp>
        <p:nvSpPr>
          <p:cNvPr id="9" name="object 9"/>
          <p:cNvSpPr txBox="1"/>
          <p:nvPr/>
        </p:nvSpPr>
        <p:spPr>
          <a:xfrm>
            <a:off x="2497528" y="4617995"/>
            <a:ext cx="775468" cy="214674"/>
          </a:xfrm>
          <a:prstGeom prst="rect">
            <a:avLst/>
          </a:prstGeom>
        </p:spPr>
        <p:txBody>
          <a:bodyPr vert="horz" wrap="square" lIns="0" tIns="0" rIns="0" bIns="0" rtlCol="0">
            <a:spAutoFit/>
          </a:bodyPr>
          <a:lstStyle/>
          <a:p>
            <a:pPr marL="7088"/>
            <a:r>
              <a:rPr sz="1395" spc="-45" dirty="0">
                <a:latin typeface="Tahoma"/>
                <a:cs typeface="Tahoma"/>
              </a:rPr>
              <a:t>Reasoning</a:t>
            </a:r>
            <a:endParaRPr sz="1395">
              <a:latin typeface="Tahoma"/>
              <a:cs typeface="Tahoma"/>
            </a:endParaRPr>
          </a:p>
        </p:txBody>
      </p:sp>
      <p:sp>
        <p:nvSpPr>
          <p:cNvPr id="10" name="object 10"/>
          <p:cNvSpPr txBox="1"/>
          <p:nvPr/>
        </p:nvSpPr>
        <p:spPr>
          <a:xfrm>
            <a:off x="4124592" y="4617995"/>
            <a:ext cx="653902" cy="214674"/>
          </a:xfrm>
          <a:prstGeom prst="rect">
            <a:avLst/>
          </a:prstGeom>
        </p:spPr>
        <p:txBody>
          <a:bodyPr vert="horz" wrap="square" lIns="0" tIns="0" rIns="0" bIns="0" rtlCol="0">
            <a:spAutoFit/>
          </a:bodyPr>
          <a:lstStyle/>
          <a:p>
            <a:pPr marL="7088"/>
            <a:r>
              <a:rPr sz="1395" spc="-31" dirty="0">
                <a:latin typeface="Tahoma"/>
                <a:cs typeface="Tahoma"/>
              </a:rPr>
              <a:t>Le</a:t>
            </a:r>
            <a:r>
              <a:rPr sz="1395" spc="-73" dirty="0">
                <a:latin typeface="Tahoma"/>
                <a:cs typeface="Tahoma"/>
              </a:rPr>
              <a:t>a</a:t>
            </a:r>
            <a:r>
              <a:rPr sz="1395" spc="-39" dirty="0">
                <a:latin typeface="Tahoma"/>
                <a:cs typeface="Tahoma"/>
              </a:rPr>
              <a:t>rning</a:t>
            </a:r>
            <a:endParaRPr sz="1395">
              <a:latin typeface="Tahoma"/>
              <a:cs typeface="Tahoma"/>
            </a:endParaRPr>
          </a:p>
        </p:txBody>
      </p:sp>
      <p:sp>
        <p:nvSpPr>
          <p:cNvPr id="13" name="Rectangle 12"/>
          <p:cNvSpPr/>
          <p:nvPr/>
        </p:nvSpPr>
        <p:spPr>
          <a:xfrm>
            <a:off x="4742868" y="1259329"/>
            <a:ext cx="4401132" cy="2948821"/>
          </a:xfrm>
          <a:prstGeom prst="rect">
            <a:avLst/>
          </a:prstGeom>
        </p:spPr>
        <p:txBody>
          <a:bodyPr wrap="square">
            <a:spAutoFit/>
          </a:bodyPr>
          <a:lstStyle/>
          <a:p>
            <a:pPr marL="122620" indent="-115532">
              <a:buFont typeface="Arial"/>
              <a:buChar char="•"/>
              <a:tabLst>
                <a:tab pos="122975" algn="l"/>
              </a:tabLst>
            </a:pPr>
            <a:r>
              <a:rPr lang="en-US" sz="1400" dirty="0">
                <a:latin typeface="Tahoma"/>
                <a:cs typeface="Tahoma"/>
              </a:rPr>
              <a:t>The</a:t>
            </a:r>
            <a:r>
              <a:rPr lang="en-US" sz="1400" spc="22" dirty="0">
                <a:latin typeface="Tahoma"/>
                <a:cs typeface="Tahoma"/>
              </a:rPr>
              <a:t> </a:t>
            </a:r>
            <a:r>
              <a:rPr lang="en-US" sz="1400" spc="-20" dirty="0">
                <a:latin typeface="Tahoma"/>
                <a:cs typeface="Tahoma"/>
              </a:rPr>
              <a:t>st</a:t>
            </a:r>
            <a:r>
              <a:rPr lang="en-US" sz="1400" spc="-50" dirty="0">
                <a:latin typeface="Tahoma"/>
                <a:cs typeface="Tahoma"/>
              </a:rPr>
              <a:t>a</a:t>
            </a:r>
            <a:r>
              <a:rPr lang="en-US" sz="1400" dirty="0">
                <a:latin typeface="Tahoma"/>
                <a:cs typeface="Tahoma"/>
              </a:rPr>
              <a:t>rti</a:t>
            </a:r>
            <a:r>
              <a:rPr lang="en-US" sz="1400" spc="-3" dirty="0">
                <a:latin typeface="Tahoma"/>
                <a:cs typeface="Tahoma"/>
              </a:rPr>
              <a:t>n</a:t>
            </a:r>
            <a:r>
              <a:rPr lang="en-US" sz="1400" spc="-42" dirty="0">
                <a:latin typeface="Tahoma"/>
                <a:cs typeface="Tahoma"/>
              </a:rPr>
              <a:t>g</a:t>
            </a:r>
            <a:r>
              <a:rPr lang="en-US" sz="1400" spc="22" dirty="0">
                <a:latin typeface="Tahoma"/>
                <a:cs typeface="Tahoma"/>
              </a:rPr>
              <a:t> </a:t>
            </a:r>
            <a:r>
              <a:rPr lang="en-US" sz="1400" dirty="0">
                <a:latin typeface="Tahoma"/>
                <a:cs typeface="Tahoma"/>
              </a:rPr>
              <a:t>p</a:t>
            </a:r>
            <a:r>
              <a:rPr lang="en-US" sz="1400" spc="-6" dirty="0">
                <a:latin typeface="Tahoma"/>
                <a:cs typeface="Tahoma"/>
              </a:rPr>
              <a:t>oint</a:t>
            </a:r>
            <a:r>
              <a:rPr lang="en-US" sz="1400" spc="25" dirty="0">
                <a:latin typeface="Tahoma"/>
                <a:cs typeface="Tahoma"/>
              </a:rPr>
              <a:t> </a:t>
            </a:r>
            <a:r>
              <a:rPr lang="en-US" sz="1400" spc="-17" dirty="0">
                <a:latin typeface="Tahoma"/>
                <a:cs typeface="Tahoma"/>
              </a:rPr>
              <a:t>f</a:t>
            </a:r>
            <a:r>
              <a:rPr lang="en-US" sz="1400" spc="-53" dirty="0">
                <a:latin typeface="Tahoma"/>
                <a:cs typeface="Tahoma"/>
              </a:rPr>
              <a:t>o</a:t>
            </a:r>
            <a:r>
              <a:rPr lang="en-US" sz="1400" spc="-14" dirty="0">
                <a:latin typeface="Tahoma"/>
                <a:cs typeface="Tahoma"/>
              </a:rPr>
              <a:t>r</a:t>
            </a:r>
            <a:r>
              <a:rPr lang="en-US" sz="1400" spc="22" dirty="0">
                <a:latin typeface="Tahoma"/>
                <a:cs typeface="Tahoma"/>
              </a:rPr>
              <a:t> </a:t>
            </a:r>
            <a:r>
              <a:rPr lang="en-US" sz="1400" spc="-22" dirty="0">
                <a:latin typeface="Tahoma"/>
                <a:cs typeface="Tahoma"/>
              </a:rPr>
              <a:t>the</a:t>
            </a:r>
            <a:r>
              <a:rPr lang="en-US" sz="1400" spc="25" dirty="0">
                <a:latin typeface="Tahoma"/>
                <a:cs typeface="Tahoma"/>
              </a:rPr>
              <a:t> </a:t>
            </a:r>
            <a:r>
              <a:rPr lang="en-US" sz="1400" spc="-36" dirty="0">
                <a:latin typeface="Tahoma"/>
                <a:cs typeface="Tahoma"/>
              </a:rPr>
              <a:t>agent-based</a:t>
            </a:r>
            <a:r>
              <a:rPr lang="en-US" sz="1400" spc="22" dirty="0">
                <a:latin typeface="Tahoma"/>
                <a:cs typeface="Tahoma"/>
              </a:rPr>
              <a:t> </a:t>
            </a:r>
            <a:r>
              <a:rPr lang="en-US" sz="1400" spc="-33" dirty="0">
                <a:latin typeface="Tahoma"/>
                <a:cs typeface="Tahoma"/>
              </a:rPr>
              <a:t>view</a:t>
            </a:r>
            <a:r>
              <a:rPr lang="en-US" sz="1400" spc="25" dirty="0">
                <a:latin typeface="Tahoma"/>
                <a:cs typeface="Tahoma"/>
              </a:rPr>
              <a:t> </a:t>
            </a:r>
            <a:r>
              <a:rPr lang="en-US" sz="1400" spc="-22" dirty="0">
                <a:latin typeface="Tahoma"/>
                <a:cs typeface="Tahoma"/>
              </a:rPr>
              <a:t>is</a:t>
            </a:r>
            <a:r>
              <a:rPr lang="en-US" sz="1400" spc="22" dirty="0">
                <a:latin typeface="Tahoma"/>
                <a:cs typeface="Tahoma"/>
              </a:rPr>
              <a:t> </a:t>
            </a:r>
            <a:r>
              <a:rPr lang="en-US" sz="1400" spc="-36" dirty="0">
                <a:latin typeface="Tahoma"/>
                <a:cs typeface="Tahoma"/>
              </a:rPr>
              <a:t>ourselves.</a:t>
            </a:r>
            <a:endParaRPr lang="en-US" sz="1400" dirty="0">
              <a:latin typeface="Tahoma"/>
              <a:cs typeface="Tahoma"/>
            </a:endParaRPr>
          </a:p>
          <a:p>
            <a:pPr marL="122620" marR="2835" indent="-115532">
              <a:lnSpc>
                <a:spcPct val="102000"/>
              </a:lnSpc>
              <a:spcBef>
                <a:spcPts val="223"/>
              </a:spcBef>
              <a:buFont typeface="Arial"/>
              <a:buChar char="•"/>
              <a:tabLst>
                <a:tab pos="122975" algn="l"/>
              </a:tabLst>
            </a:pPr>
            <a:r>
              <a:rPr lang="en-US" sz="1400" spc="8" dirty="0">
                <a:latin typeface="Tahoma"/>
                <a:cs typeface="Tahoma"/>
              </a:rPr>
              <a:t>As</a:t>
            </a:r>
            <a:r>
              <a:rPr lang="en-US" sz="1400" spc="3" dirty="0">
                <a:latin typeface="Tahoma"/>
                <a:cs typeface="Tahoma"/>
              </a:rPr>
              <a:t> </a:t>
            </a:r>
            <a:r>
              <a:rPr lang="en-US" sz="1400" spc="-36" dirty="0">
                <a:latin typeface="Tahoma"/>
                <a:cs typeface="Tahoma"/>
              </a:rPr>
              <a:t>humans,</a:t>
            </a:r>
            <a:r>
              <a:rPr lang="en-US" sz="1400" spc="6" dirty="0">
                <a:latin typeface="Tahoma"/>
                <a:cs typeface="Tahoma"/>
              </a:rPr>
              <a:t> </a:t>
            </a:r>
            <a:r>
              <a:rPr lang="en-US" sz="1400" spc="-75" dirty="0">
                <a:latin typeface="Tahoma"/>
                <a:cs typeface="Tahoma"/>
              </a:rPr>
              <a:t>w</a:t>
            </a:r>
            <a:r>
              <a:rPr lang="en-US" sz="1400" spc="-67" dirty="0">
                <a:latin typeface="Tahoma"/>
                <a:cs typeface="Tahoma"/>
              </a:rPr>
              <a:t>e</a:t>
            </a:r>
            <a:r>
              <a:rPr lang="en-US" sz="1400" spc="3" dirty="0">
                <a:latin typeface="Tahoma"/>
                <a:cs typeface="Tahoma"/>
              </a:rPr>
              <a:t> </a:t>
            </a:r>
            <a:r>
              <a:rPr lang="en-US" sz="1400" spc="-39" dirty="0">
                <a:latin typeface="Tahoma"/>
                <a:cs typeface="Tahoma"/>
              </a:rPr>
              <a:t>have</a:t>
            </a:r>
            <a:r>
              <a:rPr lang="en-US" sz="1400" dirty="0">
                <a:latin typeface="Tahoma"/>
                <a:cs typeface="Tahoma"/>
              </a:rPr>
              <a:t> to</a:t>
            </a:r>
            <a:r>
              <a:rPr lang="en-US" sz="1400" spc="3" dirty="0">
                <a:latin typeface="Tahoma"/>
                <a:cs typeface="Tahoma"/>
              </a:rPr>
              <a:t> </a:t>
            </a:r>
            <a:r>
              <a:rPr lang="en-US" sz="1400" dirty="0">
                <a:latin typeface="Tahoma"/>
                <a:cs typeface="Tahoma"/>
              </a:rPr>
              <a:t>b</a:t>
            </a:r>
            <a:r>
              <a:rPr lang="en-US" sz="1400" spc="-67" dirty="0">
                <a:latin typeface="Tahoma"/>
                <a:cs typeface="Tahoma"/>
              </a:rPr>
              <a:t>e</a:t>
            </a:r>
            <a:r>
              <a:rPr lang="en-US" sz="1400" spc="3" dirty="0">
                <a:latin typeface="Tahoma"/>
                <a:cs typeface="Tahoma"/>
              </a:rPr>
              <a:t> </a:t>
            </a:r>
            <a:r>
              <a:rPr lang="en-US" sz="1400" spc="-31" dirty="0">
                <a:latin typeface="Tahoma"/>
                <a:cs typeface="Tahoma"/>
              </a:rPr>
              <a:t>able</a:t>
            </a:r>
            <a:r>
              <a:rPr lang="en-US" sz="1400" spc="3" dirty="0">
                <a:latin typeface="Tahoma"/>
                <a:cs typeface="Tahoma"/>
              </a:rPr>
              <a:t> </a:t>
            </a:r>
            <a:r>
              <a:rPr lang="en-US" sz="1400" dirty="0">
                <a:latin typeface="Tahoma"/>
                <a:cs typeface="Tahoma"/>
              </a:rPr>
              <a:t>p</a:t>
            </a:r>
            <a:r>
              <a:rPr lang="en-US" sz="1400" spc="-36" dirty="0">
                <a:latin typeface="Tahoma"/>
                <a:cs typeface="Tahoma"/>
              </a:rPr>
              <a:t>erceive</a:t>
            </a:r>
            <a:r>
              <a:rPr lang="en-US" sz="1400" spc="3" dirty="0">
                <a:latin typeface="Tahoma"/>
                <a:cs typeface="Tahoma"/>
              </a:rPr>
              <a:t> </a:t>
            </a:r>
            <a:r>
              <a:rPr lang="en-US" sz="1400" spc="-22" dirty="0">
                <a:latin typeface="Tahoma"/>
                <a:cs typeface="Tahoma"/>
              </a:rPr>
              <a:t>the</a:t>
            </a:r>
            <a:r>
              <a:rPr lang="en-US" sz="1400" spc="3" dirty="0">
                <a:latin typeface="Tahoma"/>
                <a:cs typeface="Tahoma"/>
              </a:rPr>
              <a:t> </a:t>
            </a:r>
            <a:r>
              <a:rPr lang="en-US" sz="1400" spc="-73" dirty="0">
                <a:latin typeface="Tahoma"/>
                <a:cs typeface="Tahoma"/>
              </a:rPr>
              <a:t>w</a:t>
            </a:r>
            <a:r>
              <a:rPr lang="en-US" sz="1400" spc="-64" dirty="0">
                <a:latin typeface="Tahoma"/>
                <a:cs typeface="Tahoma"/>
              </a:rPr>
              <a:t>o</a:t>
            </a:r>
            <a:r>
              <a:rPr lang="en-US" sz="1400" spc="-11" dirty="0">
                <a:latin typeface="Tahoma"/>
                <a:cs typeface="Tahoma"/>
              </a:rPr>
              <a:t>rld</a:t>
            </a:r>
            <a:r>
              <a:rPr lang="en-US" sz="1400" spc="3" dirty="0">
                <a:latin typeface="Tahoma"/>
                <a:cs typeface="Tahoma"/>
              </a:rPr>
              <a:t> </a:t>
            </a:r>
            <a:r>
              <a:rPr lang="en-US" sz="1400" spc="-20" dirty="0">
                <a:latin typeface="Tahoma"/>
                <a:cs typeface="Tahoma"/>
              </a:rPr>
              <a:t>(computer</a:t>
            </a:r>
            <a:r>
              <a:rPr lang="en-US" sz="1400" dirty="0">
                <a:latin typeface="Tahoma"/>
                <a:cs typeface="Tahoma"/>
              </a:rPr>
              <a:t> </a:t>
            </a:r>
            <a:r>
              <a:rPr lang="en-US" sz="1400" spc="-17" dirty="0">
                <a:latin typeface="Tahoma"/>
                <a:cs typeface="Tahoma"/>
              </a:rPr>
              <a:t>vision),</a:t>
            </a:r>
            <a:r>
              <a:rPr lang="en-US" sz="1400" spc="8" dirty="0">
                <a:latin typeface="Tahoma"/>
                <a:cs typeface="Tahoma"/>
              </a:rPr>
              <a:t> </a:t>
            </a:r>
            <a:r>
              <a:rPr lang="en-US" sz="1400" dirty="0">
                <a:latin typeface="Tahoma"/>
                <a:cs typeface="Tahoma"/>
              </a:rPr>
              <a:t>p</a:t>
            </a:r>
            <a:r>
              <a:rPr lang="en-US" sz="1400" spc="-31" dirty="0">
                <a:latin typeface="Tahoma"/>
                <a:cs typeface="Tahoma"/>
              </a:rPr>
              <a:t>erf</a:t>
            </a:r>
            <a:r>
              <a:rPr lang="en-US" sz="1400" spc="-64" dirty="0">
                <a:latin typeface="Tahoma"/>
                <a:cs typeface="Tahoma"/>
              </a:rPr>
              <a:t>o</a:t>
            </a:r>
            <a:r>
              <a:rPr lang="en-US" sz="1400" spc="-22" dirty="0">
                <a:latin typeface="Tahoma"/>
                <a:cs typeface="Tahoma"/>
              </a:rPr>
              <a:t>rm</a:t>
            </a:r>
            <a:r>
              <a:rPr lang="en-US" sz="1400" spc="3" dirty="0">
                <a:latin typeface="Tahoma"/>
                <a:cs typeface="Tahoma"/>
              </a:rPr>
              <a:t> </a:t>
            </a:r>
            <a:r>
              <a:rPr lang="en-US" sz="1400" spc="-17" dirty="0">
                <a:latin typeface="Tahoma"/>
                <a:cs typeface="Tahoma"/>
              </a:rPr>
              <a:t>actions</a:t>
            </a:r>
            <a:r>
              <a:rPr lang="en-US" sz="1400" spc="3" dirty="0">
                <a:latin typeface="Tahoma"/>
                <a:cs typeface="Tahoma"/>
              </a:rPr>
              <a:t> </a:t>
            </a:r>
            <a:r>
              <a:rPr lang="en-US" sz="1400" spc="-11" dirty="0">
                <a:latin typeface="Tahoma"/>
                <a:cs typeface="Tahoma"/>
              </a:rPr>
              <a:t>in</a:t>
            </a:r>
            <a:r>
              <a:rPr lang="en-US" sz="1400" spc="3" dirty="0">
                <a:latin typeface="Tahoma"/>
                <a:cs typeface="Tahoma"/>
              </a:rPr>
              <a:t> </a:t>
            </a:r>
            <a:r>
              <a:rPr lang="en-US" sz="1400" spc="20" dirty="0">
                <a:latin typeface="Tahoma"/>
                <a:cs typeface="Tahoma"/>
              </a:rPr>
              <a:t>it</a:t>
            </a:r>
            <a:r>
              <a:rPr lang="en-US" sz="1400" spc="3" dirty="0">
                <a:latin typeface="Tahoma"/>
                <a:cs typeface="Tahoma"/>
              </a:rPr>
              <a:t> </a:t>
            </a:r>
            <a:r>
              <a:rPr lang="en-US" sz="1400" spc="-17" dirty="0">
                <a:latin typeface="Tahoma"/>
                <a:cs typeface="Tahoma"/>
              </a:rPr>
              <a:t>(ro</a:t>
            </a:r>
            <a:r>
              <a:rPr lang="en-US" sz="1400" dirty="0">
                <a:latin typeface="Tahoma"/>
                <a:cs typeface="Tahoma"/>
              </a:rPr>
              <a:t>b</a:t>
            </a:r>
            <a:r>
              <a:rPr lang="en-US" sz="1400" spc="-11" dirty="0">
                <a:latin typeface="Tahoma"/>
                <a:cs typeface="Tahoma"/>
              </a:rPr>
              <a:t>otics),</a:t>
            </a:r>
            <a:r>
              <a:rPr lang="en-US" sz="1400" spc="8" dirty="0">
                <a:latin typeface="Tahoma"/>
                <a:cs typeface="Tahoma"/>
              </a:rPr>
              <a:t> </a:t>
            </a:r>
            <a:r>
              <a:rPr lang="en-US" sz="1400" spc="-31" dirty="0">
                <a:latin typeface="Tahoma"/>
                <a:cs typeface="Tahoma"/>
              </a:rPr>
              <a:t>and</a:t>
            </a:r>
            <a:r>
              <a:rPr lang="en-US" sz="1400" spc="-17" dirty="0">
                <a:latin typeface="Tahoma"/>
                <a:cs typeface="Tahoma"/>
              </a:rPr>
              <a:t> </a:t>
            </a:r>
            <a:r>
              <a:rPr lang="en-US" sz="1400" spc="-20" dirty="0">
                <a:latin typeface="Tahoma"/>
                <a:cs typeface="Tahoma"/>
              </a:rPr>
              <a:t>communicate</a:t>
            </a:r>
            <a:r>
              <a:rPr lang="en-US" sz="1400" spc="22" dirty="0">
                <a:latin typeface="Tahoma"/>
                <a:cs typeface="Tahoma"/>
              </a:rPr>
              <a:t> </a:t>
            </a:r>
            <a:r>
              <a:rPr lang="en-US" sz="1400" spc="-47" dirty="0">
                <a:latin typeface="Tahoma"/>
                <a:cs typeface="Tahoma"/>
              </a:rPr>
              <a:t>w</a:t>
            </a:r>
            <a:r>
              <a:rPr lang="en-US" sz="1400" spc="8" dirty="0">
                <a:latin typeface="Tahoma"/>
                <a:cs typeface="Tahoma"/>
              </a:rPr>
              <a:t>i</a:t>
            </a:r>
            <a:r>
              <a:rPr lang="en-US" sz="1400" spc="28" dirty="0">
                <a:latin typeface="Tahoma"/>
                <a:cs typeface="Tahoma"/>
              </a:rPr>
              <a:t>t</a:t>
            </a:r>
            <a:r>
              <a:rPr lang="en-US" sz="1400" spc="-31" dirty="0">
                <a:latin typeface="Tahoma"/>
                <a:cs typeface="Tahoma"/>
              </a:rPr>
              <a:t>h</a:t>
            </a:r>
            <a:r>
              <a:rPr lang="en-US" sz="1400" spc="22" dirty="0">
                <a:latin typeface="Tahoma"/>
                <a:cs typeface="Tahoma"/>
              </a:rPr>
              <a:t> </a:t>
            </a:r>
            <a:r>
              <a:rPr lang="en-US" sz="1400" spc="-22" dirty="0">
                <a:latin typeface="Tahoma"/>
                <a:cs typeface="Tahoma"/>
              </a:rPr>
              <a:t>other</a:t>
            </a:r>
            <a:r>
              <a:rPr lang="en-US" sz="1400" spc="25" dirty="0">
                <a:latin typeface="Tahoma"/>
                <a:cs typeface="Tahoma"/>
              </a:rPr>
              <a:t> </a:t>
            </a:r>
            <a:r>
              <a:rPr lang="en-US" sz="1400" spc="-31" dirty="0">
                <a:latin typeface="Tahoma"/>
                <a:cs typeface="Tahoma"/>
              </a:rPr>
              <a:t>agents (NLP,…).</a:t>
            </a:r>
            <a:endParaRPr lang="en-US" sz="1400" dirty="0">
              <a:latin typeface="Tahoma"/>
              <a:cs typeface="Tahoma"/>
            </a:endParaRPr>
          </a:p>
          <a:p>
            <a:pPr marL="122620" marR="2835" indent="-115532">
              <a:lnSpc>
                <a:spcPct val="102000"/>
              </a:lnSpc>
              <a:spcBef>
                <a:spcPts val="45"/>
              </a:spcBef>
              <a:buFont typeface="Arial"/>
              <a:buChar char="•"/>
              <a:tabLst>
                <a:tab pos="122975" algn="l"/>
              </a:tabLst>
            </a:pPr>
            <a:r>
              <a:rPr lang="en-US" sz="1400" spc="22" dirty="0">
                <a:latin typeface="Tahoma"/>
                <a:cs typeface="Tahoma"/>
              </a:rPr>
              <a:t>W</a:t>
            </a:r>
            <a:r>
              <a:rPr lang="en-US" sz="1400" spc="-67" dirty="0">
                <a:latin typeface="Tahoma"/>
                <a:cs typeface="Tahoma"/>
              </a:rPr>
              <a:t>e</a:t>
            </a:r>
            <a:r>
              <a:rPr lang="en-US" sz="1400" spc="17" dirty="0">
                <a:latin typeface="Tahoma"/>
                <a:cs typeface="Tahoma"/>
              </a:rPr>
              <a:t> </a:t>
            </a:r>
            <a:r>
              <a:rPr lang="en-US" sz="1400" spc="-28" dirty="0">
                <a:latin typeface="Tahoma"/>
                <a:cs typeface="Tahoma"/>
              </a:rPr>
              <a:t>also</a:t>
            </a:r>
            <a:r>
              <a:rPr lang="en-US" sz="1400" spc="17" dirty="0">
                <a:latin typeface="Tahoma"/>
                <a:cs typeface="Tahoma"/>
              </a:rPr>
              <a:t> </a:t>
            </a:r>
            <a:r>
              <a:rPr lang="en-US" sz="1400" spc="-39" dirty="0">
                <a:latin typeface="Tahoma"/>
                <a:cs typeface="Tahoma"/>
              </a:rPr>
              <a:t>have</a:t>
            </a:r>
            <a:r>
              <a:rPr lang="en-US" sz="1400" spc="17" dirty="0">
                <a:latin typeface="Tahoma"/>
                <a:cs typeface="Tahoma"/>
              </a:rPr>
              <a:t> </a:t>
            </a:r>
            <a:r>
              <a:rPr lang="en-US" sz="1400" spc="-25" dirty="0">
                <a:latin typeface="Tahoma"/>
                <a:cs typeface="Tahoma"/>
              </a:rPr>
              <a:t>kn</a:t>
            </a:r>
            <a:r>
              <a:rPr lang="en-US" sz="1400" spc="-53" dirty="0">
                <a:latin typeface="Tahoma"/>
                <a:cs typeface="Tahoma"/>
              </a:rPr>
              <a:t>o</a:t>
            </a:r>
            <a:r>
              <a:rPr lang="en-US" sz="1400" spc="-39" dirty="0">
                <a:latin typeface="Tahoma"/>
                <a:cs typeface="Tahoma"/>
              </a:rPr>
              <a:t>wledge</a:t>
            </a:r>
            <a:r>
              <a:rPr lang="en-US" sz="1400" spc="20" dirty="0">
                <a:latin typeface="Tahoma"/>
                <a:cs typeface="Tahoma"/>
              </a:rPr>
              <a:t> </a:t>
            </a:r>
            <a:r>
              <a:rPr lang="en-US" sz="1400" spc="-31" dirty="0">
                <a:latin typeface="Tahoma"/>
                <a:cs typeface="Tahoma"/>
              </a:rPr>
              <a:t>a</a:t>
            </a:r>
            <a:r>
              <a:rPr lang="en-US" sz="1400" spc="-6" dirty="0">
                <a:latin typeface="Tahoma"/>
                <a:cs typeface="Tahoma"/>
              </a:rPr>
              <a:t>b</a:t>
            </a:r>
            <a:r>
              <a:rPr lang="en-US" sz="1400" spc="-14" dirty="0">
                <a:latin typeface="Tahoma"/>
                <a:cs typeface="Tahoma"/>
              </a:rPr>
              <a:t>out</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73" dirty="0">
                <a:latin typeface="Tahoma"/>
                <a:cs typeface="Tahoma"/>
              </a:rPr>
              <a:t>w</a:t>
            </a:r>
            <a:r>
              <a:rPr lang="en-US" sz="1400" spc="-64" dirty="0">
                <a:latin typeface="Tahoma"/>
                <a:cs typeface="Tahoma"/>
              </a:rPr>
              <a:t>o</a:t>
            </a:r>
            <a:r>
              <a:rPr lang="en-US" sz="1400" spc="-11" dirty="0">
                <a:latin typeface="Tahoma"/>
                <a:cs typeface="Tahoma"/>
              </a:rPr>
              <a:t>rld</a:t>
            </a:r>
            <a:r>
              <a:rPr lang="en-US" sz="1400" spc="17" dirty="0">
                <a:latin typeface="Tahoma"/>
                <a:cs typeface="Tahoma"/>
              </a:rPr>
              <a:t> </a:t>
            </a:r>
            <a:r>
              <a:rPr lang="en-US" sz="1400" spc="-14" dirty="0">
                <a:latin typeface="Tahoma"/>
                <a:cs typeface="Tahoma"/>
              </a:rPr>
              <a:t>(from</a:t>
            </a:r>
            <a:r>
              <a:rPr lang="en-US" sz="1400" spc="14" dirty="0">
                <a:latin typeface="Tahoma"/>
                <a:cs typeface="Tahoma"/>
              </a:rPr>
              <a:t> </a:t>
            </a:r>
            <a:r>
              <a:rPr lang="en-US" sz="1400" spc="-31" dirty="0">
                <a:latin typeface="Tahoma"/>
                <a:cs typeface="Tahoma"/>
              </a:rPr>
              <a:t>h</a:t>
            </a:r>
            <a:r>
              <a:rPr lang="en-US" sz="1400" spc="-56" dirty="0">
                <a:latin typeface="Tahoma"/>
                <a:cs typeface="Tahoma"/>
              </a:rPr>
              <a:t>o</a:t>
            </a:r>
            <a:r>
              <a:rPr lang="en-US" sz="1400" spc="-47" dirty="0">
                <a:latin typeface="Tahoma"/>
                <a:cs typeface="Tahoma"/>
              </a:rPr>
              <a:t>w</a:t>
            </a:r>
            <a:r>
              <a:rPr lang="en-US" sz="1400" spc="17" dirty="0">
                <a:latin typeface="Tahoma"/>
                <a:cs typeface="Tahoma"/>
              </a:rPr>
              <a:t> </a:t>
            </a:r>
            <a:r>
              <a:rPr lang="en-US" sz="1400" spc="28" dirty="0">
                <a:latin typeface="Tahoma"/>
                <a:cs typeface="Tahoma"/>
              </a:rPr>
              <a:t>t</a:t>
            </a:r>
            <a:r>
              <a:rPr lang="en-US" sz="1400" spc="-36" dirty="0">
                <a:latin typeface="Tahoma"/>
                <a:cs typeface="Tahoma"/>
              </a:rPr>
              <a:t>o</a:t>
            </a:r>
            <a:r>
              <a:rPr lang="en-US" sz="1400" spc="17" dirty="0">
                <a:latin typeface="Tahoma"/>
                <a:cs typeface="Tahoma"/>
              </a:rPr>
              <a:t> </a:t>
            </a:r>
            <a:r>
              <a:rPr lang="en-US" sz="1400" spc="-22" dirty="0">
                <a:latin typeface="Tahoma"/>
                <a:cs typeface="Tahoma"/>
              </a:rPr>
              <a:t>ride</a:t>
            </a:r>
            <a:r>
              <a:rPr lang="en-US" sz="1400" spc="17" dirty="0">
                <a:latin typeface="Tahoma"/>
                <a:cs typeface="Tahoma"/>
              </a:rPr>
              <a:t> </a:t>
            </a:r>
            <a:r>
              <a:rPr lang="en-US" sz="1400" spc="-33" dirty="0">
                <a:latin typeface="Tahoma"/>
                <a:cs typeface="Tahoma"/>
              </a:rPr>
              <a:t>a</a:t>
            </a:r>
            <a:r>
              <a:rPr lang="en-US" sz="1400" spc="17" dirty="0">
                <a:latin typeface="Tahoma"/>
                <a:cs typeface="Tahoma"/>
              </a:rPr>
              <a:t> </a:t>
            </a:r>
            <a:r>
              <a:rPr lang="en-US" sz="1400" spc="-8" dirty="0">
                <a:latin typeface="Tahoma"/>
                <a:cs typeface="Tahoma"/>
              </a:rPr>
              <a:t>bi</a:t>
            </a:r>
            <a:r>
              <a:rPr lang="en-US" sz="1400" spc="-36" dirty="0">
                <a:latin typeface="Tahoma"/>
                <a:cs typeface="Tahoma"/>
              </a:rPr>
              <a:t>k</a:t>
            </a:r>
            <a:r>
              <a:rPr lang="en-US" sz="1400" spc="-67" dirty="0">
                <a:latin typeface="Tahoma"/>
                <a:cs typeface="Tahoma"/>
              </a:rPr>
              <a:t>e</a:t>
            </a:r>
            <a:r>
              <a:rPr lang="en-US" sz="1400" spc="17" dirty="0">
                <a:latin typeface="Tahoma"/>
                <a:cs typeface="Tahoma"/>
              </a:rPr>
              <a:t> </a:t>
            </a:r>
            <a:r>
              <a:rPr lang="en-US" sz="1400" dirty="0">
                <a:latin typeface="Tahoma"/>
                <a:cs typeface="Tahoma"/>
              </a:rPr>
              <a:t>to</a:t>
            </a:r>
            <a:r>
              <a:rPr lang="en-US" sz="1400" spc="17" dirty="0">
                <a:latin typeface="Tahoma"/>
                <a:cs typeface="Tahoma"/>
              </a:rPr>
              <a:t> </a:t>
            </a:r>
            <a:r>
              <a:rPr lang="en-US" sz="1400" spc="-25" dirty="0">
                <a:latin typeface="Tahoma"/>
                <a:cs typeface="Tahoma"/>
              </a:rPr>
              <a:t>kn</a:t>
            </a:r>
            <a:r>
              <a:rPr lang="en-US" sz="1400" spc="-53" dirty="0">
                <a:latin typeface="Tahoma"/>
                <a:cs typeface="Tahoma"/>
              </a:rPr>
              <a:t>o</a:t>
            </a:r>
            <a:r>
              <a:rPr lang="en-US" sz="1400" spc="-28" dirty="0">
                <a:latin typeface="Tahoma"/>
                <a:cs typeface="Tahoma"/>
              </a:rPr>
              <a:t>wing</a:t>
            </a:r>
            <a:r>
              <a:rPr lang="en-US" sz="1400" spc="17" dirty="0">
                <a:latin typeface="Tahoma"/>
                <a:cs typeface="Tahoma"/>
              </a:rPr>
              <a:t> </a:t>
            </a:r>
            <a:r>
              <a:rPr lang="en-US" sz="1400" spc="-22" dirty="0">
                <a:latin typeface="Tahoma"/>
                <a:cs typeface="Tahoma"/>
              </a:rPr>
              <a:t>the</a:t>
            </a:r>
            <a:r>
              <a:rPr lang="en-US" sz="1400" spc="17" dirty="0">
                <a:latin typeface="Tahoma"/>
                <a:cs typeface="Tahoma"/>
              </a:rPr>
              <a:t> </a:t>
            </a:r>
            <a:r>
              <a:rPr lang="en-US" sz="1400" spc="-8" dirty="0">
                <a:latin typeface="Tahoma"/>
                <a:cs typeface="Tahoma"/>
              </a:rPr>
              <a:t>capital</a:t>
            </a:r>
            <a:r>
              <a:rPr lang="en-US" sz="1400" spc="20" dirty="0">
                <a:latin typeface="Tahoma"/>
                <a:cs typeface="Tahoma"/>
              </a:rPr>
              <a:t> </a:t>
            </a:r>
            <a:r>
              <a:rPr lang="en-US" sz="1400" spc="-20" dirty="0">
                <a:latin typeface="Tahoma"/>
                <a:cs typeface="Tahoma"/>
              </a:rPr>
              <a:t>of</a:t>
            </a:r>
            <a:r>
              <a:rPr lang="en-US" sz="1400" spc="17" dirty="0">
                <a:latin typeface="Tahoma"/>
                <a:cs typeface="Tahoma"/>
              </a:rPr>
              <a:t> </a:t>
            </a:r>
            <a:r>
              <a:rPr lang="en-US" sz="1400" spc="25" dirty="0">
                <a:latin typeface="Tahoma"/>
                <a:cs typeface="Tahoma"/>
              </a:rPr>
              <a:t>F</a:t>
            </a:r>
            <a:r>
              <a:rPr lang="en-US" sz="1400" spc="-25" dirty="0">
                <a:latin typeface="Tahoma"/>
                <a:cs typeface="Tahoma"/>
              </a:rPr>
              <a:t>rance),</a:t>
            </a:r>
            <a:r>
              <a:rPr lang="en-US" sz="1400" spc="20" dirty="0">
                <a:latin typeface="Tahoma"/>
                <a:cs typeface="Tahoma"/>
              </a:rPr>
              <a:t> </a:t>
            </a:r>
            <a:r>
              <a:rPr lang="en-US" sz="1400" spc="-31" dirty="0">
                <a:latin typeface="Tahoma"/>
                <a:cs typeface="Tahoma"/>
              </a:rPr>
              <a:t>and</a:t>
            </a:r>
            <a:r>
              <a:rPr lang="en-US" sz="1400" spc="-17" dirty="0">
                <a:latin typeface="Tahoma"/>
                <a:cs typeface="Tahoma"/>
              </a:rPr>
              <a:t> </a:t>
            </a:r>
            <a:r>
              <a:rPr lang="en-US" sz="1400" spc="-31" dirty="0">
                <a:latin typeface="Tahoma"/>
                <a:cs typeface="Tahoma"/>
              </a:rPr>
              <a:t>using</a:t>
            </a:r>
            <a:r>
              <a:rPr lang="en-US" sz="1400" spc="22" dirty="0">
                <a:latin typeface="Tahoma"/>
                <a:cs typeface="Tahoma"/>
              </a:rPr>
              <a:t> </a:t>
            </a:r>
            <a:r>
              <a:rPr lang="en-US" sz="1400" spc="-11" dirty="0">
                <a:latin typeface="Tahoma"/>
                <a:cs typeface="Tahoma"/>
              </a:rPr>
              <a:t>this</a:t>
            </a:r>
            <a:r>
              <a:rPr lang="en-US" sz="1400" spc="25" dirty="0">
                <a:latin typeface="Tahoma"/>
                <a:cs typeface="Tahoma"/>
              </a:rPr>
              <a:t> </a:t>
            </a:r>
            <a:r>
              <a:rPr lang="en-US" sz="1400" spc="-25" dirty="0">
                <a:latin typeface="Tahoma"/>
                <a:cs typeface="Tahoma"/>
              </a:rPr>
              <a:t>kn</a:t>
            </a:r>
            <a:r>
              <a:rPr lang="en-US" sz="1400" spc="-53" dirty="0">
                <a:latin typeface="Tahoma"/>
                <a:cs typeface="Tahoma"/>
              </a:rPr>
              <a:t>o</a:t>
            </a:r>
            <a:r>
              <a:rPr lang="en-US" sz="1400" spc="-39" dirty="0">
                <a:latin typeface="Tahoma"/>
                <a:cs typeface="Tahoma"/>
              </a:rPr>
              <a:t>wledge</a:t>
            </a:r>
            <a:r>
              <a:rPr lang="en-US" sz="1400" spc="22" dirty="0">
                <a:latin typeface="Tahoma"/>
                <a:cs typeface="Tahoma"/>
              </a:rPr>
              <a:t> </a:t>
            </a:r>
            <a:r>
              <a:rPr lang="en-US" sz="1400" spc="-75" dirty="0">
                <a:latin typeface="Tahoma"/>
                <a:cs typeface="Tahoma"/>
              </a:rPr>
              <a:t>w</a:t>
            </a:r>
            <a:r>
              <a:rPr lang="en-US" sz="1400" spc="-67" dirty="0">
                <a:latin typeface="Tahoma"/>
                <a:cs typeface="Tahoma"/>
              </a:rPr>
              <a:t>e</a:t>
            </a:r>
            <a:r>
              <a:rPr lang="en-US" sz="1400" spc="25" dirty="0">
                <a:latin typeface="Tahoma"/>
                <a:cs typeface="Tahoma"/>
              </a:rPr>
              <a:t> </a:t>
            </a:r>
            <a:r>
              <a:rPr lang="en-US" sz="1400" spc="-25" dirty="0">
                <a:latin typeface="Tahoma"/>
                <a:cs typeface="Tahoma"/>
              </a:rPr>
              <a:t>can</a:t>
            </a:r>
            <a:r>
              <a:rPr lang="en-US" sz="1400" spc="22" dirty="0">
                <a:latin typeface="Tahoma"/>
                <a:cs typeface="Tahoma"/>
              </a:rPr>
              <a:t> </a:t>
            </a:r>
            <a:r>
              <a:rPr lang="en-US" sz="1400" spc="-25" dirty="0">
                <a:latin typeface="Tahoma"/>
                <a:cs typeface="Tahoma"/>
              </a:rPr>
              <a:t>dr</a:t>
            </a:r>
            <a:r>
              <a:rPr lang="en-US" sz="1400" spc="-56" dirty="0">
                <a:latin typeface="Tahoma"/>
                <a:cs typeface="Tahoma"/>
              </a:rPr>
              <a:t>a</a:t>
            </a:r>
            <a:r>
              <a:rPr lang="en-US" sz="1400" spc="-47" dirty="0">
                <a:latin typeface="Tahoma"/>
                <a:cs typeface="Tahoma"/>
              </a:rPr>
              <a:t>w</a:t>
            </a:r>
            <a:r>
              <a:rPr lang="en-US" sz="1400" spc="22" dirty="0">
                <a:latin typeface="Tahoma"/>
                <a:cs typeface="Tahoma"/>
              </a:rPr>
              <a:t> </a:t>
            </a:r>
            <a:r>
              <a:rPr lang="en-US" sz="1400" spc="-33" dirty="0">
                <a:latin typeface="Tahoma"/>
                <a:cs typeface="Tahoma"/>
              </a:rPr>
              <a:t>inferences</a:t>
            </a:r>
            <a:r>
              <a:rPr lang="en-US" sz="1400" spc="20" dirty="0">
                <a:latin typeface="Tahoma"/>
                <a:cs typeface="Tahoma"/>
              </a:rPr>
              <a:t> </a:t>
            </a:r>
            <a:r>
              <a:rPr lang="en-US" sz="1400" spc="-31" dirty="0">
                <a:latin typeface="Tahoma"/>
                <a:cs typeface="Tahoma"/>
              </a:rPr>
              <a:t>and</a:t>
            </a:r>
            <a:r>
              <a:rPr lang="en-US" sz="1400" spc="22" dirty="0">
                <a:latin typeface="Tahoma"/>
                <a:cs typeface="Tahoma"/>
              </a:rPr>
              <a:t> </a:t>
            </a:r>
            <a:r>
              <a:rPr lang="en-US" sz="1400" spc="-25" dirty="0">
                <a:latin typeface="Tahoma"/>
                <a:cs typeface="Tahoma"/>
              </a:rPr>
              <a:t>ma</a:t>
            </a:r>
            <a:r>
              <a:rPr lang="en-US" sz="1400" spc="-45" dirty="0">
                <a:latin typeface="Tahoma"/>
                <a:cs typeface="Tahoma"/>
              </a:rPr>
              <a:t>k</a:t>
            </a:r>
            <a:r>
              <a:rPr lang="en-US" sz="1400" spc="-67" dirty="0">
                <a:latin typeface="Tahoma"/>
                <a:cs typeface="Tahoma"/>
              </a:rPr>
              <a:t>e</a:t>
            </a:r>
            <a:r>
              <a:rPr lang="en-US" sz="1400" spc="22" dirty="0">
                <a:latin typeface="Tahoma"/>
                <a:cs typeface="Tahoma"/>
              </a:rPr>
              <a:t> </a:t>
            </a:r>
            <a:r>
              <a:rPr lang="en-US" sz="1400" spc="-28" dirty="0">
                <a:latin typeface="Tahoma"/>
                <a:cs typeface="Tahoma"/>
              </a:rPr>
              <a:t>decisions.</a:t>
            </a:r>
            <a:endParaRPr lang="en-US" sz="1400" dirty="0">
              <a:latin typeface="Tahoma"/>
              <a:cs typeface="Tahoma"/>
            </a:endParaRPr>
          </a:p>
          <a:p>
            <a:pPr marL="122620" marR="2835">
              <a:spcBef>
                <a:spcPts val="0"/>
              </a:spcBef>
              <a:buFont typeface="Arial"/>
              <a:buChar char="•"/>
              <a:tabLst>
                <a:tab pos="122975" algn="l"/>
              </a:tabLst>
            </a:pPr>
            <a:r>
              <a:rPr lang="en-US" sz="1400" spc="3" dirty="0">
                <a:latin typeface="Tahoma"/>
                <a:cs typeface="Tahoma"/>
              </a:rPr>
              <a:t>Finall</a:t>
            </a:r>
            <a:r>
              <a:rPr lang="en-US" sz="1400" spc="-106" dirty="0">
                <a:latin typeface="Tahoma"/>
                <a:cs typeface="Tahoma"/>
              </a:rPr>
              <a:t>y</a:t>
            </a:r>
            <a:r>
              <a:rPr lang="en-US" sz="1400" spc="-20" dirty="0">
                <a:latin typeface="Tahoma"/>
                <a:cs typeface="Tahoma"/>
              </a:rPr>
              <a:t>,</a:t>
            </a:r>
            <a:r>
              <a:rPr lang="en-US" sz="1400" spc="6" dirty="0">
                <a:latin typeface="Tahoma"/>
                <a:cs typeface="Tahoma"/>
              </a:rPr>
              <a:t> </a:t>
            </a:r>
            <a:r>
              <a:rPr lang="en-US" sz="1400" spc="-8" dirty="0">
                <a:latin typeface="Tahoma"/>
                <a:cs typeface="Tahoma"/>
              </a:rPr>
              <a:t>l</a:t>
            </a:r>
            <a:r>
              <a:rPr lang="en-US" sz="1400" spc="-20" dirty="0">
                <a:latin typeface="Tahoma"/>
                <a:cs typeface="Tahoma"/>
              </a:rPr>
              <a:t>a</a:t>
            </a:r>
            <a:r>
              <a:rPr lang="en-US" sz="1400" spc="-53" dirty="0">
                <a:latin typeface="Tahoma"/>
                <a:cs typeface="Tahoma"/>
              </a:rPr>
              <a:t>s</a:t>
            </a:r>
            <a:r>
              <a:rPr lang="en-US" sz="1400" spc="28" dirty="0">
                <a:latin typeface="Tahoma"/>
                <a:cs typeface="Tahoma"/>
              </a:rPr>
              <a:t>t</a:t>
            </a:r>
            <a:r>
              <a:rPr lang="en-US" sz="1400" spc="3" dirty="0">
                <a:latin typeface="Tahoma"/>
                <a:cs typeface="Tahoma"/>
              </a:rPr>
              <a:t> </a:t>
            </a:r>
            <a:r>
              <a:rPr lang="en-US" sz="1400" spc="-11" dirty="0">
                <a:latin typeface="Tahoma"/>
                <a:cs typeface="Tahoma"/>
              </a:rPr>
              <a:t>but</a:t>
            </a:r>
            <a:r>
              <a:rPr lang="en-US" sz="1400" spc="3" dirty="0">
                <a:latin typeface="Tahoma"/>
                <a:cs typeface="Tahoma"/>
              </a:rPr>
              <a:t> </a:t>
            </a:r>
            <a:r>
              <a:rPr lang="en-US" sz="1400" spc="-14" dirty="0">
                <a:latin typeface="Tahoma"/>
                <a:cs typeface="Tahoma"/>
              </a:rPr>
              <a:t>not</a:t>
            </a:r>
            <a:r>
              <a:rPr lang="en-US" sz="1400" dirty="0">
                <a:latin typeface="Tahoma"/>
                <a:cs typeface="Tahoma"/>
              </a:rPr>
              <a:t> </a:t>
            </a:r>
            <a:r>
              <a:rPr lang="en-US" sz="1400" spc="-28" dirty="0">
                <a:latin typeface="Tahoma"/>
                <a:cs typeface="Tahoma"/>
              </a:rPr>
              <a:t>le</a:t>
            </a:r>
            <a:r>
              <a:rPr lang="en-US" sz="1400" spc="-36" dirty="0">
                <a:latin typeface="Tahoma"/>
                <a:cs typeface="Tahoma"/>
              </a:rPr>
              <a:t>a</a:t>
            </a:r>
            <a:r>
              <a:rPr lang="en-US" sz="1400" spc="-53" dirty="0">
                <a:latin typeface="Tahoma"/>
                <a:cs typeface="Tahoma"/>
              </a:rPr>
              <a:t>s</a:t>
            </a:r>
            <a:r>
              <a:rPr lang="en-US" sz="1400" spc="6" dirty="0">
                <a:latin typeface="Tahoma"/>
                <a:cs typeface="Tahoma"/>
              </a:rPr>
              <a:t>t, </a:t>
            </a:r>
            <a:r>
              <a:rPr lang="en-US" sz="1400" spc="-73" dirty="0">
                <a:latin typeface="Tahoma"/>
                <a:cs typeface="Tahoma"/>
              </a:rPr>
              <a:t>w</a:t>
            </a:r>
            <a:r>
              <a:rPr lang="en-US" sz="1400" spc="-67" dirty="0">
                <a:latin typeface="Tahoma"/>
                <a:cs typeface="Tahoma"/>
              </a:rPr>
              <a:t>e</a:t>
            </a:r>
            <a:r>
              <a:rPr lang="en-US" sz="1400" spc="3" dirty="0">
                <a:latin typeface="Tahoma"/>
                <a:cs typeface="Tahoma"/>
              </a:rPr>
              <a:t> </a:t>
            </a:r>
            <a:r>
              <a:rPr lang="en-US" sz="1400" spc="-28" dirty="0">
                <a:latin typeface="Tahoma"/>
                <a:cs typeface="Tahoma"/>
              </a:rPr>
              <a:t>le</a:t>
            </a:r>
            <a:r>
              <a:rPr lang="en-US" sz="1400" spc="-67" dirty="0">
                <a:latin typeface="Tahoma"/>
                <a:cs typeface="Tahoma"/>
              </a:rPr>
              <a:t>a</a:t>
            </a:r>
            <a:r>
              <a:rPr lang="en-US" sz="1400" spc="-22" dirty="0">
                <a:latin typeface="Tahoma"/>
                <a:cs typeface="Tahoma"/>
              </a:rPr>
              <a:t>rn</a:t>
            </a:r>
            <a:r>
              <a:rPr lang="en-US" sz="1400" spc="3" dirty="0">
                <a:latin typeface="Tahoma"/>
                <a:cs typeface="Tahoma"/>
              </a:rPr>
              <a:t> </a:t>
            </a:r>
            <a:r>
              <a:rPr lang="en-US" sz="1400" spc="-33" dirty="0">
                <a:latin typeface="Tahoma"/>
                <a:cs typeface="Tahoma"/>
              </a:rPr>
              <a:t>a</a:t>
            </a:r>
            <a:r>
              <a:rPr lang="en-US" sz="1400" spc="-39" dirty="0">
                <a:latin typeface="Tahoma"/>
                <a:cs typeface="Tahoma"/>
              </a:rPr>
              <a:t>n</a:t>
            </a:r>
            <a:r>
              <a:rPr lang="en-US" sz="1400" spc="-25" dirty="0">
                <a:latin typeface="Tahoma"/>
                <a:cs typeface="Tahoma"/>
              </a:rPr>
              <a:t>d</a:t>
            </a:r>
            <a:r>
              <a:rPr lang="en-US" sz="1400" spc="3" dirty="0">
                <a:latin typeface="Tahoma"/>
                <a:cs typeface="Tahoma"/>
              </a:rPr>
              <a:t> </a:t>
            </a:r>
            <a:r>
              <a:rPr lang="en-US" sz="1400" spc="-20" dirty="0">
                <a:latin typeface="Tahoma"/>
                <a:cs typeface="Tahoma"/>
              </a:rPr>
              <a:t>adapt</a:t>
            </a:r>
            <a:r>
              <a:rPr lang="en-US" sz="1400" spc="3" dirty="0">
                <a:latin typeface="Tahoma"/>
                <a:cs typeface="Tahoma"/>
              </a:rPr>
              <a:t> </a:t>
            </a:r>
            <a:r>
              <a:rPr lang="en-US" sz="1400" spc="-36" dirty="0">
                <a:latin typeface="Tahoma"/>
                <a:cs typeface="Tahoma"/>
              </a:rPr>
              <a:t>over</a:t>
            </a:r>
            <a:r>
              <a:rPr lang="en-US" sz="1400" spc="3" dirty="0">
                <a:latin typeface="Tahoma"/>
                <a:cs typeface="Tahoma"/>
              </a:rPr>
              <a:t> </a:t>
            </a:r>
            <a:r>
              <a:rPr lang="en-US" sz="1400" spc="-17" dirty="0">
                <a:latin typeface="Tahoma"/>
                <a:cs typeface="Tahoma"/>
              </a:rPr>
              <a:t>time.</a:t>
            </a:r>
            <a:r>
              <a:rPr lang="en-US" sz="1400" spc="120" dirty="0">
                <a:latin typeface="Tahoma"/>
                <a:cs typeface="Tahoma"/>
              </a:rPr>
              <a:t> </a:t>
            </a:r>
            <a:r>
              <a:rPr lang="en-US" sz="1400" spc="-53" dirty="0">
                <a:latin typeface="Tahoma"/>
                <a:cs typeface="Tahoma"/>
              </a:rPr>
              <a:t>Indeed,</a:t>
            </a:r>
            <a:r>
              <a:rPr lang="en-US" sz="1400" spc="3" dirty="0">
                <a:latin typeface="Tahoma"/>
                <a:cs typeface="Tahoma"/>
              </a:rPr>
              <a:t> </a:t>
            </a:r>
            <a:r>
              <a:rPr lang="en-US" sz="1400" spc="-31" dirty="0">
                <a:latin typeface="Tahoma"/>
                <a:cs typeface="Tahoma"/>
              </a:rPr>
              <a:t>machine</a:t>
            </a:r>
            <a:r>
              <a:rPr lang="en-US" sz="1400" spc="3" dirty="0">
                <a:latin typeface="Tahoma"/>
                <a:cs typeface="Tahoma"/>
              </a:rPr>
              <a:t> </a:t>
            </a:r>
            <a:r>
              <a:rPr lang="en-US" sz="1400" spc="-28" dirty="0">
                <a:latin typeface="Tahoma"/>
                <a:cs typeface="Tahoma"/>
              </a:rPr>
              <a:t>le</a:t>
            </a:r>
            <a:r>
              <a:rPr lang="en-US" sz="1400" spc="-67" dirty="0">
                <a:latin typeface="Tahoma"/>
                <a:cs typeface="Tahoma"/>
              </a:rPr>
              <a:t>a</a:t>
            </a:r>
            <a:r>
              <a:rPr lang="en-US" sz="1400" spc="-22" dirty="0">
                <a:latin typeface="Tahoma"/>
                <a:cs typeface="Tahoma"/>
              </a:rPr>
              <a:t>rning</a:t>
            </a:r>
            <a:r>
              <a:rPr lang="en-US" sz="1400" spc="3" dirty="0">
                <a:latin typeface="Tahoma"/>
                <a:cs typeface="Tahoma"/>
              </a:rPr>
              <a:t> </a:t>
            </a:r>
            <a:r>
              <a:rPr lang="en-US" sz="1400" spc="-39" dirty="0">
                <a:latin typeface="Tahoma"/>
                <a:cs typeface="Tahoma"/>
              </a:rPr>
              <a:t>has</a:t>
            </a:r>
            <a:r>
              <a:rPr lang="en-US" sz="1400" spc="3" dirty="0">
                <a:latin typeface="Tahoma"/>
                <a:cs typeface="Tahoma"/>
              </a:rPr>
              <a:t> </a:t>
            </a:r>
            <a:r>
              <a:rPr lang="en-US" sz="1400" dirty="0">
                <a:latin typeface="Tahoma"/>
                <a:cs typeface="Tahoma"/>
              </a:rPr>
              <a:t>b</a:t>
            </a:r>
            <a:r>
              <a:rPr lang="en-US" sz="1400" spc="-39" dirty="0">
                <a:latin typeface="Tahoma"/>
                <a:cs typeface="Tahoma"/>
              </a:rPr>
              <a:t>ecom</a:t>
            </a:r>
            <a:r>
              <a:rPr lang="en-US" sz="1400" spc="-67" dirty="0">
                <a:latin typeface="Tahoma"/>
                <a:cs typeface="Tahoma"/>
              </a:rPr>
              <a:t>e</a:t>
            </a:r>
            <a:r>
              <a:rPr lang="en-US" sz="1400" spc="3" dirty="0">
                <a:latin typeface="Tahoma"/>
                <a:cs typeface="Tahoma"/>
              </a:rPr>
              <a:t> </a:t>
            </a:r>
            <a:r>
              <a:rPr lang="en-US" sz="1400" spc="-22" dirty="0">
                <a:latin typeface="Tahoma"/>
                <a:cs typeface="Tahoma"/>
              </a:rPr>
              <a:t>the</a:t>
            </a:r>
            <a:r>
              <a:rPr lang="en-US" sz="1400" spc="3" dirty="0">
                <a:latin typeface="Tahoma"/>
                <a:cs typeface="Tahoma"/>
              </a:rPr>
              <a:t> </a:t>
            </a:r>
            <a:r>
              <a:rPr lang="en-US" sz="1400" spc="-50" dirty="0">
                <a:latin typeface="Tahoma"/>
                <a:cs typeface="Tahoma"/>
              </a:rPr>
              <a:t>p</a:t>
            </a:r>
            <a:r>
              <a:rPr lang="en-US" sz="1400" spc="-20" dirty="0">
                <a:latin typeface="Tahoma"/>
                <a:cs typeface="Tahoma"/>
              </a:rPr>
              <a:t>rim</a:t>
            </a:r>
            <a:r>
              <a:rPr lang="en-US" sz="1400" spc="-45" dirty="0">
                <a:latin typeface="Tahoma"/>
                <a:cs typeface="Tahoma"/>
              </a:rPr>
              <a:t>a</a:t>
            </a:r>
            <a:r>
              <a:rPr lang="en-US" sz="1400" spc="-20" dirty="0">
                <a:latin typeface="Tahoma"/>
                <a:cs typeface="Tahoma"/>
              </a:rPr>
              <a:t>ry</a:t>
            </a:r>
            <a:r>
              <a:rPr lang="en-US" sz="1400" spc="-14" dirty="0">
                <a:latin typeface="Tahoma"/>
                <a:cs typeface="Tahoma"/>
              </a:rPr>
              <a:t> </a:t>
            </a:r>
            <a:r>
              <a:rPr lang="en-US" sz="1400" spc="-25" dirty="0">
                <a:latin typeface="Tahoma"/>
                <a:cs typeface="Tahoma"/>
              </a:rPr>
              <a:t>driver</a:t>
            </a:r>
            <a:r>
              <a:rPr lang="en-US" sz="1400" spc="22" dirty="0">
                <a:latin typeface="Tahoma"/>
                <a:cs typeface="Tahoma"/>
              </a:rPr>
              <a:t> </a:t>
            </a:r>
            <a:r>
              <a:rPr lang="en-US" sz="1400" spc="-20" dirty="0">
                <a:latin typeface="Tahoma"/>
                <a:cs typeface="Tahoma"/>
              </a:rPr>
              <a:t>of</a:t>
            </a:r>
            <a:r>
              <a:rPr lang="en-US" sz="1400" spc="25" dirty="0">
                <a:latin typeface="Tahoma"/>
                <a:cs typeface="Tahoma"/>
              </a:rPr>
              <a:t> </a:t>
            </a:r>
            <a:r>
              <a:rPr lang="en-US" sz="1400" spc="-33" dirty="0">
                <a:latin typeface="Tahoma"/>
                <a:cs typeface="Tahoma"/>
              </a:rPr>
              <a:t>many</a:t>
            </a:r>
            <a:r>
              <a:rPr lang="en-US" sz="1400" spc="22" dirty="0">
                <a:latin typeface="Tahoma"/>
                <a:cs typeface="Tahoma"/>
              </a:rPr>
              <a:t> </a:t>
            </a:r>
            <a:r>
              <a:rPr lang="en-US" sz="1400" spc="-20" dirty="0">
                <a:latin typeface="Tahoma"/>
                <a:cs typeface="Tahoma"/>
              </a:rPr>
              <a:t>of</a:t>
            </a:r>
            <a:r>
              <a:rPr lang="en-US" sz="1400" spc="22" dirty="0">
                <a:latin typeface="Tahoma"/>
                <a:cs typeface="Tahoma"/>
              </a:rPr>
              <a:t> </a:t>
            </a:r>
            <a:r>
              <a:rPr lang="en-US" sz="1400" spc="-22" dirty="0">
                <a:latin typeface="Tahoma"/>
                <a:cs typeface="Tahoma"/>
              </a:rPr>
              <a:t>the</a:t>
            </a:r>
            <a:r>
              <a:rPr lang="en-US" sz="1400" spc="25" dirty="0">
                <a:latin typeface="Tahoma"/>
                <a:cs typeface="Tahoma"/>
              </a:rPr>
              <a:t> </a:t>
            </a:r>
            <a:r>
              <a:rPr lang="en-US" sz="1400" spc="-11" dirty="0">
                <a:latin typeface="Tahoma"/>
                <a:cs typeface="Tahoma"/>
              </a:rPr>
              <a:t>AI</a:t>
            </a:r>
            <a:r>
              <a:rPr lang="en-US" sz="1400" spc="22" dirty="0">
                <a:latin typeface="Tahoma"/>
                <a:cs typeface="Tahoma"/>
              </a:rPr>
              <a:t> </a:t>
            </a:r>
            <a:r>
              <a:rPr lang="en-US" sz="1400" spc="-17" dirty="0">
                <a:latin typeface="Tahoma"/>
                <a:cs typeface="Tahoma"/>
              </a:rPr>
              <a:t>applications</a:t>
            </a:r>
            <a:r>
              <a:rPr lang="en-US" sz="1400" spc="22" dirty="0">
                <a:latin typeface="Tahoma"/>
                <a:cs typeface="Tahoma"/>
              </a:rPr>
              <a:t> </a:t>
            </a:r>
            <a:r>
              <a:rPr lang="en-US" sz="1400" spc="-75" dirty="0">
                <a:latin typeface="Tahoma"/>
                <a:cs typeface="Tahoma"/>
              </a:rPr>
              <a:t>w</a:t>
            </a:r>
            <a:r>
              <a:rPr lang="en-US" sz="1400" spc="-67" dirty="0">
                <a:latin typeface="Tahoma"/>
                <a:cs typeface="Tahoma"/>
              </a:rPr>
              <a:t>e</a:t>
            </a:r>
            <a:r>
              <a:rPr lang="en-US" sz="1400" spc="25" dirty="0">
                <a:latin typeface="Tahoma"/>
                <a:cs typeface="Tahoma"/>
              </a:rPr>
              <a:t> </a:t>
            </a:r>
            <a:r>
              <a:rPr lang="en-US" sz="1400" spc="-64" dirty="0">
                <a:latin typeface="Tahoma"/>
                <a:cs typeface="Tahoma"/>
              </a:rPr>
              <a:t>see</a:t>
            </a:r>
            <a:r>
              <a:rPr lang="en-US" sz="1400" spc="22" dirty="0">
                <a:latin typeface="Tahoma"/>
                <a:cs typeface="Tahoma"/>
              </a:rPr>
              <a:t> </a:t>
            </a:r>
            <a:r>
              <a:rPr lang="en-US" sz="1400" dirty="0">
                <a:latin typeface="Tahoma"/>
                <a:cs typeface="Tahoma"/>
              </a:rPr>
              <a:t>t</a:t>
            </a:r>
            <a:r>
              <a:rPr lang="en-US" sz="1400" spc="25" dirty="0">
                <a:latin typeface="Tahoma"/>
                <a:cs typeface="Tahoma"/>
              </a:rPr>
              <a:t>o</a:t>
            </a:r>
            <a:r>
              <a:rPr lang="en-US" sz="1400" spc="-31" dirty="0">
                <a:latin typeface="Tahoma"/>
                <a:cs typeface="Tahoma"/>
              </a:rPr>
              <a:t>d</a:t>
            </a:r>
            <a:r>
              <a:rPr lang="en-US" sz="1400" spc="-56" dirty="0">
                <a:latin typeface="Tahoma"/>
                <a:cs typeface="Tahoma"/>
              </a:rPr>
              <a:t>a</a:t>
            </a:r>
            <a:r>
              <a:rPr lang="en-US" sz="1400" spc="-106" dirty="0">
                <a:latin typeface="Tahoma"/>
                <a:cs typeface="Tahoma"/>
              </a:rPr>
              <a:t>y</a:t>
            </a:r>
            <a:r>
              <a:rPr lang="en-US" sz="1400" spc="-20" dirty="0">
                <a:latin typeface="Tahoma"/>
                <a:cs typeface="Tahoma"/>
              </a:rPr>
              <a:t>.</a:t>
            </a:r>
            <a:endParaRPr lang="en-US" sz="1400" dirty="0">
              <a:latin typeface="Tahoma"/>
              <a:cs typeface="Tahoma"/>
            </a:endParaRPr>
          </a:p>
        </p:txBody>
      </p:sp>
    </p:spTree>
    <p:extLst>
      <p:ext uri="{BB962C8B-B14F-4D97-AF65-F5344CB8AC3E}">
        <p14:creationId xmlns:p14="http://schemas.microsoft.com/office/powerpoint/2010/main" val="421033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228600"/>
            <a:ext cx="5393897" cy="430887"/>
          </a:xfrm>
          <a:prstGeom prst="rect">
            <a:avLst/>
          </a:prstGeom>
          <a:ln w="3175">
            <a:solidFill>
              <a:srgbClr val="000000"/>
            </a:solidFill>
          </a:ln>
        </p:spPr>
        <p:txBody>
          <a:bodyPr vert="horz" wrap="square" lIns="0" tIns="0" rIns="0" bIns="0" rtlCol="0">
            <a:spAutoFit/>
          </a:bodyPr>
          <a:lstStyle/>
          <a:p>
            <a:pPr marL="1101455"/>
            <a:r>
              <a:rPr sz="2800" spc="-31" dirty="0">
                <a:solidFill>
                  <a:srgbClr val="0000A0"/>
                </a:solidFill>
                <a:latin typeface="Tahoma"/>
                <a:cs typeface="Tahoma"/>
              </a:rPr>
              <a:t>Motivation:</a:t>
            </a:r>
            <a:r>
              <a:rPr sz="2800" spc="287" dirty="0">
                <a:solidFill>
                  <a:srgbClr val="0000A0"/>
                </a:solidFill>
                <a:latin typeface="Tahoma"/>
                <a:cs typeface="Tahoma"/>
              </a:rPr>
              <a:t> </a:t>
            </a:r>
            <a:r>
              <a:rPr sz="2800" spc="-33" dirty="0">
                <a:solidFill>
                  <a:srgbClr val="0000A0"/>
                </a:solidFill>
                <a:latin typeface="Tahoma"/>
                <a:cs typeface="Tahoma"/>
              </a:rPr>
              <a:t>virtual</a:t>
            </a:r>
            <a:r>
              <a:rPr sz="2800" spc="53" dirty="0">
                <a:solidFill>
                  <a:srgbClr val="0000A0"/>
                </a:solidFill>
                <a:latin typeface="Tahoma"/>
                <a:cs typeface="Tahoma"/>
              </a:rPr>
              <a:t> </a:t>
            </a:r>
            <a:r>
              <a:rPr sz="2800" spc="-64" dirty="0">
                <a:solidFill>
                  <a:srgbClr val="0000A0"/>
                </a:solidFill>
                <a:latin typeface="Tahoma"/>
                <a:cs typeface="Tahoma"/>
              </a:rPr>
              <a:t>assistant</a:t>
            </a:r>
            <a:endParaRPr sz="2800" dirty="0">
              <a:latin typeface="Tahoma"/>
              <a:cs typeface="Tahoma"/>
            </a:endParaRPr>
          </a:p>
        </p:txBody>
      </p:sp>
      <p:sp>
        <p:nvSpPr>
          <p:cNvPr id="3" name="object 3"/>
          <p:cNvSpPr txBox="1"/>
          <p:nvPr/>
        </p:nvSpPr>
        <p:spPr>
          <a:xfrm>
            <a:off x="237845" y="2530379"/>
            <a:ext cx="1231959" cy="214674"/>
          </a:xfrm>
          <a:prstGeom prst="rect">
            <a:avLst/>
          </a:prstGeom>
        </p:spPr>
        <p:txBody>
          <a:bodyPr vert="horz" wrap="square" lIns="0" tIns="0" rIns="0" bIns="0" rtlCol="0">
            <a:spAutoFit/>
          </a:bodyPr>
          <a:lstStyle/>
          <a:p>
            <a:pPr marL="7088"/>
            <a:r>
              <a:rPr sz="1395" b="1" spc="-103" dirty="0">
                <a:latin typeface="Gill Sans MT"/>
                <a:cs typeface="Gill Sans MT"/>
              </a:rPr>
              <a:t>T</a:t>
            </a:r>
            <a:r>
              <a:rPr sz="1395" b="1" spc="-31" dirty="0">
                <a:latin typeface="Gill Sans MT"/>
                <a:cs typeface="Gill Sans MT"/>
              </a:rPr>
              <a:t>ell</a:t>
            </a:r>
            <a:r>
              <a:rPr sz="1395" b="1" spc="84" dirty="0">
                <a:latin typeface="Gill Sans MT"/>
                <a:cs typeface="Gill Sans MT"/>
              </a:rPr>
              <a:t> </a:t>
            </a:r>
            <a:r>
              <a:rPr sz="1395" spc="-22" dirty="0">
                <a:latin typeface="Tahoma"/>
                <a:cs typeface="Tahoma"/>
              </a:rPr>
              <a:t>inf</a:t>
            </a:r>
            <a:r>
              <a:rPr sz="1395" spc="-73" dirty="0">
                <a:latin typeface="Tahoma"/>
                <a:cs typeface="Tahoma"/>
              </a:rPr>
              <a:t>o</a:t>
            </a:r>
            <a:r>
              <a:rPr sz="1395" spc="-28" dirty="0">
                <a:latin typeface="Tahoma"/>
                <a:cs typeface="Tahoma"/>
              </a:rPr>
              <a:t>rmation</a:t>
            </a:r>
            <a:endParaRPr sz="1395">
              <a:latin typeface="Tahoma"/>
              <a:cs typeface="Tahoma"/>
            </a:endParaRPr>
          </a:p>
        </p:txBody>
      </p:sp>
      <p:sp>
        <p:nvSpPr>
          <p:cNvPr id="4" name="object 4"/>
          <p:cNvSpPr/>
          <p:nvPr/>
        </p:nvSpPr>
        <p:spPr>
          <a:xfrm>
            <a:off x="244933" y="2774684"/>
            <a:ext cx="1297527" cy="71238"/>
          </a:xfrm>
          <a:custGeom>
            <a:avLst/>
            <a:gdLst/>
            <a:ahLst/>
            <a:cxnLst/>
            <a:rect l="l" t="t" r="r" b="b"/>
            <a:pathLst>
              <a:path w="2324735" h="127635">
                <a:moveTo>
                  <a:pt x="0" y="127154"/>
                </a:moveTo>
                <a:lnTo>
                  <a:pt x="2324396" y="127154"/>
                </a:lnTo>
                <a:lnTo>
                  <a:pt x="2324396" y="0"/>
                </a:lnTo>
                <a:lnTo>
                  <a:pt x="0" y="0"/>
                </a:lnTo>
                <a:lnTo>
                  <a:pt x="0" y="127154"/>
                </a:lnTo>
                <a:close/>
              </a:path>
            </a:pathLst>
          </a:custGeom>
          <a:solidFill>
            <a:srgbClr val="A52929"/>
          </a:solidFill>
        </p:spPr>
        <p:txBody>
          <a:bodyPr wrap="square" lIns="0" tIns="0" rIns="0" bIns="0" rtlCol="0"/>
          <a:lstStyle/>
          <a:p>
            <a:endParaRPr sz="1339"/>
          </a:p>
        </p:txBody>
      </p:sp>
      <p:sp>
        <p:nvSpPr>
          <p:cNvPr id="5" name="object 5"/>
          <p:cNvSpPr/>
          <p:nvPr/>
        </p:nvSpPr>
        <p:spPr>
          <a:xfrm>
            <a:off x="1481131" y="2791657"/>
            <a:ext cx="61314" cy="37214"/>
          </a:xfrm>
          <a:custGeom>
            <a:avLst/>
            <a:gdLst/>
            <a:ahLst/>
            <a:cxnLst/>
            <a:rect l="l" t="t" r="r" b="b"/>
            <a:pathLst>
              <a:path w="109855" h="66675">
                <a:moveTo>
                  <a:pt x="0" y="0"/>
                </a:moveTo>
                <a:lnTo>
                  <a:pt x="0" y="66332"/>
                </a:lnTo>
                <a:lnTo>
                  <a:pt x="109542" y="33166"/>
                </a:lnTo>
                <a:lnTo>
                  <a:pt x="0" y="0"/>
                </a:lnTo>
                <a:close/>
              </a:path>
            </a:pathLst>
          </a:custGeom>
          <a:solidFill>
            <a:srgbClr val="A52929"/>
          </a:solidFill>
        </p:spPr>
        <p:txBody>
          <a:bodyPr wrap="square" lIns="0" tIns="0" rIns="0" bIns="0" rtlCol="0"/>
          <a:lstStyle/>
          <a:p>
            <a:endParaRPr sz="1339"/>
          </a:p>
        </p:txBody>
      </p:sp>
      <p:sp>
        <p:nvSpPr>
          <p:cNvPr id="6" name="object 6"/>
          <p:cNvSpPr/>
          <p:nvPr/>
        </p:nvSpPr>
        <p:spPr>
          <a:xfrm>
            <a:off x="1481131" y="2791657"/>
            <a:ext cx="61314" cy="37214"/>
          </a:xfrm>
          <a:custGeom>
            <a:avLst/>
            <a:gdLst/>
            <a:ahLst/>
            <a:cxnLst/>
            <a:rect l="l" t="t" r="r" b="b"/>
            <a:pathLst>
              <a:path w="109855" h="66675">
                <a:moveTo>
                  <a:pt x="0" y="66332"/>
                </a:moveTo>
                <a:lnTo>
                  <a:pt x="109542" y="33166"/>
                </a:lnTo>
                <a:lnTo>
                  <a:pt x="0" y="0"/>
                </a:lnTo>
                <a:lnTo>
                  <a:pt x="0" y="66332"/>
                </a:lnTo>
                <a:close/>
              </a:path>
            </a:pathLst>
          </a:custGeom>
          <a:ln w="127154">
            <a:solidFill>
              <a:srgbClr val="A52929"/>
            </a:solidFill>
          </a:ln>
        </p:spPr>
        <p:txBody>
          <a:bodyPr wrap="square" lIns="0" tIns="0" rIns="0" bIns="0" rtlCol="0"/>
          <a:lstStyle/>
          <a:p>
            <a:endParaRPr sz="1339"/>
          </a:p>
        </p:txBody>
      </p:sp>
      <p:sp>
        <p:nvSpPr>
          <p:cNvPr id="7" name="object 7"/>
          <p:cNvSpPr/>
          <p:nvPr/>
        </p:nvSpPr>
        <p:spPr>
          <a:xfrm>
            <a:off x="1879025" y="2042703"/>
            <a:ext cx="1916341" cy="1277679"/>
          </a:xfrm>
          <a:custGeom>
            <a:avLst/>
            <a:gdLst/>
            <a:ahLst/>
            <a:cxnLst/>
            <a:rect l="l" t="t" r="r" b="b"/>
            <a:pathLst>
              <a:path w="3433445" h="2289175">
                <a:moveTo>
                  <a:pt x="0" y="0"/>
                </a:moveTo>
                <a:lnTo>
                  <a:pt x="0" y="2288789"/>
                </a:lnTo>
                <a:lnTo>
                  <a:pt x="3433184" y="2288789"/>
                </a:lnTo>
                <a:lnTo>
                  <a:pt x="3433184" y="0"/>
                </a:lnTo>
                <a:lnTo>
                  <a:pt x="0" y="0"/>
                </a:lnTo>
                <a:close/>
              </a:path>
            </a:pathLst>
          </a:custGeom>
          <a:ln w="6357">
            <a:solidFill>
              <a:srgbClr val="000000"/>
            </a:solidFill>
          </a:ln>
        </p:spPr>
        <p:txBody>
          <a:bodyPr wrap="square" lIns="0" tIns="0" rIns="0" bIns="0" rtlCol="0"/>
          <a:lstStyle/>
          <a:p>
            <a:endParaRPr sz="1339"/>
          </a:p>
        </p:txBody>
      </p:sp>
      <p:sp>
        <p:nvSpPr>
          <p:cNvPr id="8" name="object 8"/>
          <p:cNvSpPr/>
          <p:nvPr/>
        </p:nvSpPr>
        <p:spPr>
          <a:xfrm>
            <a:off x="1877251" y="2040929"/>
            <a:ext cx="1919744" cy="1281012"/>
          </a:xfrm>
          <a:prstGeom prst="rect">
            <a:avLst/>
          </a:prstGeom>
          <a:blipFill>
            <a:blip r:embed="rId3" cstate="print"/>
            <a:stretch>
              <a:fillRect/>
            </a:stretch>
          </a:blipFill>
        </p:spPr>
        <p:txBody>
          <a:bodyPr wrap="square" lIns="0" tIns="0" rIns="0" bIns="0" rtlCol="0"/>
          <a:lstStyle/>
          <a:p>
            <a:endParaRPr sz="1339"/>
          </a:p>
        </p:txBody>
      </p:sp>
      <p:sp>
        <p:nvSpPr>
          <p:cNvPr id="9" name="object 9"/>
          <p:cNvSpPr txBox="1"/>
          <p:nvPr/>
        </p:nvSpPr>
        <p:spPr>
          <a:xfrm>
            <a:off x="4002817" y="2530379"/>
            <a:ext cx="1073180" cy="214674"/>
          </a:xfrm>
          <a:prstGeom prst="rect">
            <a:avLst/>
          </a:prstGeom>
        </p:spPr>
        <p:txBody>
          <a:bodyPr vert="horz" wrap="square" lIns="0" tIns="0" rIns="0" bIns="0" rtlCol="0">
            <a:spAutoFit/>
          </a:bodyPr>
          <a:lstStyle/>
          <a:p>
            <a:pPr marL="7088"/>
            <a:r>
              <a:rPr sz="1395" b="1" spc="-25" dirty="0">
                <a:latin typeface="Gill Sans MT"/>
                <a:cs typeface="Gill Sans MT"/>
              </a:rPr>
              <a:t>Ask</a:t>
            </a:r>
            <a:r>
              <a:rPr sz="1395" b="1" spc="84" dirty="0">
                <a:latin typeface="Gill Sans MT"/>
                <a:cs typeface="Gill Sans MT"/>
              </a:rPr>
              <a:t> </a:t>
            </a:r>
            <a:r>
              <a:rPr sz="1395" spc="-47" dirty="0">
                <a:latin typeface="Tahoma"/>
                <a:cs typeface="Tahoma"/>
              </a:rPr>
              <a:t>questions</a:t>
            </a:r>
            <a:endParaRPr sz="1395">
              <a:latin typeface="Tahoma"/>
              <a:cs typeface="Tahoma"/>
            </a:endParaRPr>
          </a:p>
        </p:txBody>
      </p:sp>
      <p:sp>
        <p:nvSpPr>
          <p:cNvPr id="10" name="object 10"/>
          <p:cNvSpPr/>
          <p:nvPr/>
        </p:nvSpPr>
        <p:spPr>
          <a:xfrm>
            <a:off x="4131975" y="2774684"/>
            <a:ext cx="1297527" cy="71238"/>
          </a:xfrm>
          <a:custGeom>
            <a:avLst/>
            <a:gdLst/>
            <a:ahLst/>
            <a:cxnLst/>
            <a:rect l="l" t="t" r="r" b="b"/>
            <a:pathLst>
              <a:path w="2324734" h="127635">
                <a:moveTo>
                  <a:pt x="0" y="127154"/>
                </a:moveTo>
                <a:lnTo>
                  <a:pt x="2324396" y="127154"/>
                </a:lnTo>
                <a:lnTo>
                  <a:pt x="2324396" y="0"/>
                </a:lnTo>
                <a:lnTo>
                  <a:pt x="0" y="0"/>
                </a:lnTo>
                <a:lnTo>
                  <a:pt x="0" y="127154"/>
                </a:lnTo>
                <a:close/>
              </a:path>
            </a:pathLst>
          </a:custGeom>
          <a:solidFill>
            <a:srgbClr val="A52929"/>
          </a:solidFill>
        </p:spPr>
        <p:txBody>
          <a:bodyPr wrap="square" lIns="0" tIns="0" rIns="0" bIns="0" rtlCol="0"/>
          <a:lstStyle/>
          <a:p>
            <a:endParaRPr sz="1339"/>
          </a:p>
        </p:txBody>
      </p:sp>
      <p:sp>
        <p:nvSpPr>
          <p:cNvPr id="11" name="object 11"/>
          <p:cNvSpPr/>
          <p:nvPr/>
        </p:nvSpPr>
        <p:spPr>
          <a:xfrm>
            <a:off x="4131975" y="2791657"/>
            <a:ext cx="61314" cy="37214"/>
          </a:xfrm>
          <a:custGeom>
            <a:avLst/>
            <a:gdLst/>
            <a:ahLst/>
            <a:cxnLst/>
            <a:rect l="l" t="t" r="r" b="b"/>
            <a:pathLst>
              <a:path w="109854" h="66675">
                <a:moveTo>
                  <a:pt x="109542" y="0"/>
                </a:moveTo>
                <a:lnTo>
                  <a:pt x="0" y="33166"/>
                </a:lnTo>
                <a:lnTo>
                  <a:pt x="109542" y="66332"/>
                </a:lnTo>
                <a:lnTo>
                  <a:pt x="109542" y="0"/>
                </a:lnTo>
                <a:close/>
              </a:path>
            </a:pathLst>
          </a:custGeom>
          <a:solidFill>
            <a:srgbClr val="A52929"/>
          </a:solidFill>
        </p:spPr>
        <p:txBody>
          <a:bodyPr wrap="square" lIns="0" tIns="0" rIns="0" bIns="0" rtlCol="0"/>
          <a:lstStyle/>
          <a:p>
            <a:endParaRPr sz="1339"/>
          </a:p>
        </p:txBody>
      </p:sp>
      <p:sp>
        <p:nvSpPr>
          <p:cNvPr id="12" name="object 12"/>
          <p:cNvSpPr/>
          <p:nvPr/>
        </p:nvSpPr>
        <p:spPr>
          <a:xfrm>
            <a:off x="4131975" y="2791657"/>
            <a:ext cx="61314" cy="37214"/>
          </a:xfrm>
          <a:custGeom>
            <a:avLst/>
            <a:gdLst/>
            <a:ahLst/>
            <a:cxnLst/>
            <a:rect l="l" t="t" r="r" b="b"/>
            <a:pathLst>
              <a:path w="109854" h="66675">
                <a:moveTo>
                  <a:pt x="109542" y="0"/>
                </a:moveTo>
                <a:lnTo>
                  <a:pt x="0" y="33166"/>
                </a:lnTo>
                <a:lnTo>
                  <a:pt x="109542" y="66332"/>
                </a:lnTo>
                <a:lnTo>
                  <a:pt x="109542" y="0"/>
                </a:lnTo>
                <a:close/>
              </a:path>
            </a:pathLst>
          </a:custGeom>
          <a:ln w="127154">
            <a:solidFill>
              <a:srgbClr val="A52929"/>
            </a:solidFill>
          </a:ln>
        </p:spPr>
        <p:txBody>
          <a:bodyPr wrap="square" lIns="0" tIns="0" rIns="0" bIns="0" rtlCol="0"/>
          <a:lstStyle/>
          <a:p>
            <a:endParaRPr sz="1339"/>
          </a:p>
        </p:txBody>
      </p:sp>
      <p:sp>
        <p:nvSpPr>
          <p:cNvPr id="13" name="object 13"/>
          <p:cNvSpPr txBox="1"/>
          <p:nvPr/>
        </p:nvSpPr>
        <p:spPr>
          <a:xfrm>
            <a:off x="133166" y="3437006"/>
            <a:ext cx="3615424" cy="1535036"/>
          </a:xfrm>
          <a:prstGeom prst="rect">
            <a:avLst/>
          </a:prstGeom>
        </p:spPr>
        <p:txBody>
          <a:bodyPr vert="horz" wrap="square" lIns="0" tIns="0" rIns="0" bIns="0" rtlCol="0">
            <a:spAutoFit/>
          </a:bodyPr>
          <a:lstStyle/>
          <a:p>
            <a:pPr marL="1793231" algn="ctr"/>
            <a:r>
              <a:rPr sz="1395" b="1" spc="-42" dirty="0">
                <a:solidFill>
                  <a:srgbClr val="FF0000"/>
                </a:solidFill>
                <a:latin typeface="Gill Sans MT"/>
                <a:cs typeface="Gill Sans MT"/>
              </a:rPr>
              <a:t>Use</a:t>
            </a:r>
            <a:r>
              <a:rPr sz="1395" b="1" spc="131" dirty="0">
                <a:solidFill>
                  <a:srgbClr val="FF0000"/>
                </a:solidFill>
                <a:latin typeface="Gill Sans MT"/>
                <a:cs typeface="Gill Sans MT"/>
              </a:rPr>
              <a:t> </a:t>
            </a:r>
            <a:r>
              <a:rPr sz="1395" b="1" spc="-22" dirty="0">
                <a:solidFill>
                  <a:srgbClr val="FF0000"/>
                </a:solidFill>
                <a:latin typeface="Gill Sans MT"/>
                <a:cs typeface="Gill Sans MT"/>
              </a:rPr>
              <a:t>natural</a:t>
            </a:r>
            <a:r>
              <a:rPr sz="1395" b="1" spc="131" dirty="0">
                <a:solidFill>
                  <a:srgbClr val="FF0000"/>
                </a:solidFill>
                <a:latin typeface="Gill Sans MT"/>
                <a:cs typeface="Gill Sans MT"/>
              </a:rPr>
              <a:t> </a:t>
            </a:r>
            <a:r>
              <a:rPr sz="1395" b="1" spc="6" dirty="0">
                <a:solidFill>
                  <a:srgbClr val="FF0000"/>
                </a:solidFill>
                <a:latin typeface="Gill Sans MT"/>
                <a:cs typeface="Gill Sans MT"/>
              </a:rPr>
              <a:t>language!</a:t>
            </a:r>
            <a:endParaRPr sz="1395" dirty="0">
              <a:latin typeface="Gill Sans MT"/>
              <a:cs typeface="Gill Sans MT"/>
            </a:endParaRPr>
          </a:p>
          <a:p>
            <a:pPr marR="651375" algn="r">
              <a:spcBef>
                <a:spcPts val="910"/>
              </a:spcBef>
            </a:pPr>
            <a:r>
              <a:rPr sz="1395" spc="-84" dirty="0">
                <a:latin typeface="Tahoma"/>
                <a:cs typeface="Tahoma"/>
              </a:rPr>
              <a:t>[demo]</a:t>
            </a:r>
            <a:endParaRPr sz="1395" dirty="0">
              <a:latin typeface="Tahoma"/>
              <a:cs typeface="Tahoma"/>
            </a:endParaRPr>
          </a:p>
          <a:p>
            <a:pPr marL="7088">
              <a:spcBef>
                <a:spcPts val="910"/>
              </a:spcBef>
            </a:pPr>
            <a:r>
              <a:rPr sz="1395" spc="-50" dirty="0">
                <a:solidFill>
                  <a:srgbClr val="0000A0"/>
                </a:solidFill>
                <a:latin typeface="Tahoma"/>
                <a:cs typeface="Tahoma"/>
              </a:rPr>
              <a:t>Need</a:t>
            </a:r>
            <a:r>
              <a:rPr sz="1395" spc="36" dirty="0">
                <a:solidFill>
                  <a:srgbClr val="0000A0"/>
                </a:solidFill>
                <a:latin typeface="Tahoma"/>
                <a:cs typeface="Tahoma"/>
              </a:rPr>
              <a:t> </a:t>
            </a:r>
            <a:r>
              <a:rPr sz="1395" spc="-8" dirty="0">
                <a:solidFill>
                  <a:srgbClr val="0000A0"/>
                </a:solidFill>
                <a:latin typeface="Tahoma"/>
                <a:cs typeface="Tahoma"/>
              </a:rPr>
              <a:t>to</a:t>
            </a:r>
            <a:r>
              <a:rPr sz="1395" spc="-106" dirty="0">
                <a:latin typeface="Tahoma"/>
                <a:cs typeface="Tahoma"/>
              </a:rPr>
              <a:t>:</a:t>
            </a:r>
            <a:endParaRPr sz="1395" dirty="0">
              <a:latin typeface="Tahoma"/>
              <a:cs typeface="Tahoma"/>
            </a:endParaRPr>
          </a:p>
          <a:p>
            <a:pPr marL="456813" indent="-180032">
              <a:spcBef>
                <a:spcPts val="910"/>
              </a:spcBef>
              <a:buFont typeface="Arial"/>
              <a:buChar char="•"/>
              <a:tabLst>
                <a:tab pos="457168" algn="l"/>
              </a:tabLst>
            </a:pPr>
            <a:r>
              <a:rPr sz="1395" spc="-20" dirty="0">
                <a:latin typeface="Tahoma"/>
                <a:cs typeface="Tahoma"/>
              </a:rPr>
              <a:t>Digest</a:t>
            </a:r>
            <a:r>
              <a:rPr sz="1395" spc="36" dirty="0">
                <a:latin typeface="Tahoma"/>
                <a:cs typeface="Tahoma"/>
              </a:rPr>
              <a:t> </a:t>
            </a:r>
            <a:r>
              <a:rPr sz="1395" b="1" spc="-39" dirty="0">
                <a:latin typeface="Gill Sans MT"/>
                <a:cs typeface="Gill Sans MT"/>
              </a:rPr>
              <a:t>heterogenous</a:t>
            </a:r>
            <a:r>
              <a:rPr sz="1395" b="1" spc="84" dirty="0">
                <a:latin typeface="Gill Sans MT"/>
                <a:cs typeface="Gill Sans MT"/>
              </a:rPr>
              <a:t> </a:t>
            </a:r>
            <a:r>
              <a:rPr sz="1395" spc="-22" dirty="0">
                <a:latin typeface="Tahoma"/>
                <a:cs typeface="Tahoma"/>
              </a:rPr>
              <a:t>inf</a:t>
            </a:r>
            <a:r>
              <a:rPr sz="1395" spc="-73" dirty="0">
                <a:latin typeface="Tahoma"/>
                <a:cs typeface="Tahoma"/>
              </a:rPr>
              <a:t>o</a:t>
            </a:r>
            <a:r>
              <a:rPr sz="1395" spc="-28" dirty="0">
                <a:latin typeface="Tahoma"/>
                <a:cs typeface="Tahoma"/>
              </a:rPr>
              <a:t>rmation</a:t>
            </a:r>
            <a:endParaRPr sz="1395" dirty="0">
              <a:latin typeface="Tahoma"/>
              <a:cs typeface="Tahoma"/>
            </a:endParaRPr>
          </a:p>
          <a:p>
            <a:pPr marL="456813" indent="-180032">
              <a:spcBef>
                <a:spcPts val="910"/>
              </a:spcBef>
              <a:buFont typeface="Arial"/>
              <a:buChar char="•"/>
              <a:tabLst>
                <a:tab pos="457168" algn="l"/>
              </a:tabLst>
            </a:pPr>
            <a:r>
              <a:rPr sz="1395" spc="-53" dirty="0">
                <a:latin typeface="Tahoma"/>
                <a:cs typeface="Tahoma"/>
              </a:rPr>
              <a:t>Reason</a:t>
            </a:r>
            <a:r>
              <a:rPr sz="1395" spc="33" dirty="0">
                <a:latin typeface="Tahoma"/>
                <a:cs typeface="Tahoma"/>
              </a:rPr>
              <a:t> </a:t>
            </a:r>
            <a:r>
              <a:rPr sz="1395" b="1" spc="-31" dirty="0">
                <a:latin typeface="Gill Sans MT"/>
                <a:cs typeface="Gill Sans MT"/>
              </a:rPr>
              <a:t>deeply</a:t>
            </a:r>
            <a:r>
              <a:rPr sz="1395" b="1" spc="106" dirty="0">
                <a:latin typeface="Gill Sans MT"/>
                <a:cs typeface="Gill Sans MT"/>
              </a:rPr>
              <a:t> </a:t>
            </a:r>
            <a:r>
              <a:rPr sz="1395" spc="-14" dirty="0">
                <a:latin typeface="Tahoma"/>
                <a:cs typeface="Tahoma"/>
              </a:rPr>
              <a:t>with</a:t>
            </a:r>
            <a:r>
              <a:rPr sz="1395" spc="36" dirty="0">
                <a:latin typeface="Tahoma"/>
                <a:cs typeface="Tahoma"/>
              </a:rPr>
              <a:t> </a:t>
            </a:r>
            <a:r>
              <a:rPr sz="1395" spc="-8" dirty="0">
                <a:latin typeface="Tahoma"/>
                <a:cs typeface="Tahoma"/>
              </a:rPr>
              <a:t>that</a:t>
            </a:r>
            <a:r>
              <a:rPr sz="1395" spc="36" dirty="0">
                <a:latin typeface="Tahoma"/>
                <a:cs typeface="Tahoma"/>
              </a:rPr>
              <a:t> </a:t>
            </a:r>
            <a:r>
              <a:rPr sz="1395" spc="-22" dirty="0">
                <a:latin typeface="Tahoma"/>
                <a:cs typeface="Tahoma"/>
              </a:rPr>
              <a:t>inf</a:t>
            </a:r>
            <a:r>
              <a:rPr sz="1395" spc="-73" dirty="0">
                <a:latin typeface="Tahoma"/>
                <a:cs typeface="Tahoma"/>
              </a:rPr>
              <a:t>o</a:t>
            </a:r>
            <a:r>
              <a:rPr sz="1395" spc="-28" dirty="0">
                <a:latin typeface="Tahoma"/>
                <a:cs typeface="Tahoma"/>
              </a:rPr>
              <a:t>rmation</a:t>
            </a:r>
            <a:endParaRPr sz="1395" dirty="0">
              <a:latin typeface="Tahoma"/>
              <a:cs typeface="Tahoma"/>
            </a:endParaRPr>
          </a:p>
        </p:txBody>
      </p:sp>
      <p:sp>
        <p:nvSpPr>
          <p:cNvPr id="14" name="object 14"/>
          <p:cNvSpPr txBox="1">
            <a:spLocks noGrp="1"/>
          </p:cNvSpPr>
          <p:nvPr>
            <p:ph type="ftr" sz="quarter" idx="4294967295"/>
          </p:nvPr>
        </p:nvSpPr>
        <p:spPr>
          <a:xfrm>
            <a:off x="7467600" y="5943600"/>
            <a:ext cx="1475972" cy="738664"/>
          </a:xfrm>
          <a:prstGeom prst="rect">
            <a:avLst/>
          </a:prstGeom>
        </p:spPr>
        <p:txBody>
          <a:bodyPr vert="horz" wrap="square" lIns="0" tIns="0" rIns="0" bIns="0" rtlCol="0">
            <a:spAutoFit/>
          </a:bodyPr>
          <a:lstStyle/>
          <a:p>
            <a:pPr marL="7088"/>
            <a:r>
              <a:rPr sz="1600" spc="-17" dirty="0">
                <a:latin typeface="Tahoma"/>
                <a:cs typeface="Tahoma"/>
              </a:rPr>
              <a:t>CS22</a:t>
            </a:r>
            <a:r>
              <a:rPr sz="1600" spc="-14" dirty="0">
                <a:latin typeface="Tahoma"/>
                <a:cs typeface="Tahoma"/>
              </a:rPr>
              <a:t>1</a:t>
            </a:r>
            <a:r>
              <a:rPr sz="1600" spc="17" dirty="0">
                <a:latin typeface="Tahoma"/>
                <a:cs typeface="Tahoma"/>
              </a:rPr>
              <a:t> </a:t>
            </a:r>
            <a:r>
              <a:rPr sz="1600" spc="84" dirty="0">
                <a:latin typeface="Tahoma"/>
                <a:cs typeface="Tahoma"/>
              </a:rPr>
              <a:t>/</a:t>
            </a:r>
            <a:r>
              <a:rPr sz="1600" spc="17" dirty="0">
                <a:latin typeface="Tahoma"/>
                <a:cs typeface="Tahoma"/>
              </a:rPr>
              <a:t> </a:t>
            </a:r>
            <a:r>
              <a:rPr sz="1600" spc="-6" dirty="0">
                <a:latin typeface="Tahoma"/>
                <a:cs typeface="Tahoma"/>
              </a:rPr>
              <a:t>Autumn</a:t>
            </a:r>
            <a:r>
              <a:rPr sz="1600" spc="17" dirty="0">
                <a:latin typeface="Tahoma"/>
                <a:cs typeface="Tahoma"/>
              </a:rPr>
              <a:t> </a:t>
            </a:r>
            <a:r>
              <a:rPr sz="1600" spc="-28" dirty="0">
                <a:latin typeface="Tahoma"/>
                <a:cs typeface="Tahoma"/>
              </a:rPr>
              <a:t>2018</a:t>
            </a:r>
            <a:r>
              <a:rPr sz="1600" spc="17" dirty="0">
                <a:latin typeface="Tahoma"/>
                <a:cs typeface="Tahoma"/>
              </a:rPr>
              <a:t> </a:t>
            </a:r>
            <a:r>
              <a:rPr sz="1600" spc="84" dirty="0">
                <a:latin typeface="Tahoma"/>
                <a:cs typeface="Tahoma"/>
              </a:rPr>
              <a:t>/</a:t>
            </a:r>
            <a:r>
              <a:rPr sz="1600" spc="17" dirty="0">
                <a:latin typeface="Tahoma"/>
                <a:cs typeface="Tahoma"/>
              </a:rPr>
              <a:t> </a:t>
            </a:r>
            <a:r>
              <a:rPr sz="1600" spc="-11" dirty="0">
                <a:latin typeface="Tahoma"/>
                <a:cs typeface="Tahoma"/>
              </a:rPr>
              <a:t>Liang</a:t>
            </a:r>
          </a:p>
        </p:txBody>
      </p:sp>
      <p:sp>
        <p:nvSpPr>
          <p:cNvPr id="15" name="object 15"/>
          <p:cNvSpPr txBox="1"/>
          <p:nvPr/>
        </p:nvSpPr>
        <p:spPr>
          <a:xfrm>
            <a:off x="5507885" y="5377343"/>
            <a:ext cx="104199" cy="107402"/>
          </a:xfrm>
          <a:prstGeom prst="rect">
            <a:avLst/>
          </a:prstGeom>
        </p:spPr>
        <p:txBody>
          <a:bodyPr vert="horz" wrap="square" lIns="0" tIns="0" rIns="0" bIns="0" rtlCol="0">
            <a:spAutoFit/>
          </a:bodyPr>
          <a:lstStyle/>
          <a:p>
            <a:pPr marL="7088"/>
            <a:r>
              <a:rPr sz="698" spc="-28" dirty="0">
                <a:latin typeface="Tahoma"/>
                <a:cs typeface="Tahoma"/>
              </a:rPr>
              <a:t>82</a:t>
            </a:r>
            <a:endParaRPr sz="698">
              <a:latin typeface="Tahoma"/>
              <a:cs typeface="Tahoma"/>
            </a:endParaRPr>
          </a:p>
        </p:txBody>
      </p:sp>
    </p:spTree>
    <p:extLst>
      <p:ext uri="{BB962C8B-B14F-4D97-AF65-F5344CB8AC3E}">
        <p14:creationId xmlns:p14="http://schemas.microsoft.com/office/powerpoint/2010/main" val="2277282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2029" y="144359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013151" y="8906"/>
            <a:ext cx="1764588" cy="1363396"/>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4841620" y="97278"/>
            <a:ext cx="755620" cy="953338"/>
          </a:xfrm>
          <a:prstGeom prst="rect">
            <a:avLst/>
          </a:prstGeom>
        </p:spPr>
        <p:txBody>
          <a:bodyPr vert="horz" wrap="square" lIns="0" tIns="0" rIns="0" bIns="0" rtlCol="0">
            <a:spAutoFit/>
          </a:bodyPr>
          <a:lstStyle/>
          <a:p>
            <a:pPr marL="7088"/>
            <a:r>
              <a:rPr i="1" spc="87" dirty="0">
                <a:latin typeface="Calibri"/>
                <a:cs typeface="Calibri"/>
              </a:rPr>
              <a:t>AI </a:t>
            </a:r>
            <a:r>
              <a:rPr i="1" spc="-159" dirty="0">
                <a:latin typeface="Calibri"/>
                <a:cs typeface="Calibri"/>
              </a:rPr>
              <a:t> </a:t>
            </a:r>
            <a:r>
              <a:rPr i="1" spc="14" dirty="0">
                <a:latin typeface="Calibri"/>
                <a:cs typeface="Calibri"/>
              </a:rPr>
              <a:t>t</a:t>
            </a:r>
            <a:r>
              <a:rPr i="1" spc="56" dirty="0">
                <a:latin typeface="Calibri"/>
                <a:cs typeface="Calibri"/>
              </a:rPr>
              <a:t>o</a:t>
            </a:r>
            <a:r>
              <a:rPr i="1" spc="20" dirty="0">
                <a:latin typeface="Calibri"/>
                <a:cs typeface="Calibri"/>
              </a:rPr>
              <a:t>ols</a:t>
            </a:r>
            <a:r>
              <a:rPr sz="1395" i="1" spc="20" dirty="0">
                <a:latin typeface="Calibri"/>
                <a:cs typeface="Calibri"/>
              </a:rPr>
              <a:t>...</a:t>
            </a:r>
            <a:endParaRPr sz="1395" dirty="0">
              <a:latin typeface="Calibri"/>
              <a:cs typeface="Calibri"/>
            </a:endParaRPr>
          </a:p>
        </p:txBody>
      </p:sp>
      <p:sp>
        <p:nvSpPr>
          <p:cNvPr id="7" name="object 7"/>
          <p:cNvSpPr txBox="1"/>
          <p:nvPr/>
        </p:nvSpPr>
        <p:spPr>
          <a:xfrm>
            <a:off x="5507885" y="5377343"/>
            <a:ext cx="104199" cy="107402"/>
          </a:xfrm>
          <a:prstGeom prst="rect">
            <a:avLst/>
          </a:prstGeom>
        </p:spPr>
        <p:txBody>
          <a:bodyPr vert="horz" wrap="square" lIns="0" tIns="0" rIns="0" bIns="0" rtlCol="0">
            <a:spAutoFit/>
          </a:bodyPr>
          <a:lstStyle/>
          <a:p>
            <a:pPr marL="7088"/>
            <a:r>
              <a:rPr sz="698" spc="-17" dirty="0">
                <a:latin typeface="Trebuchet MS"/>
                <a:cs typeface="Trebuchet MS"/>
              </a:rPr>
              <a:t>33</a:t>
            </a:r>
            <a:endParaRPr sz="698">
              <a:latin typeface="Trebuchet MS"/>
              <a:cs typeface="Trebuchet MS"/>
            </a:endParaRPr>
          </a:p>
        </p:txBody>
      </p:sp>
      <p:sp>
        <p:nvSpPr>
          <p:cNvPr id="8" name="TextBox 7"/>
          <p:cNvSpPr txBox="1"/>
          <p:nvPr/>
        </p:nvSpPr>
        <p:spPr>
          <a:xfrm>
            <a:off x="685800" y="1828799"/>
            <a:ext cx="8001000" cy="3662541"/>
          </a:xfrm>
          <a:prstGeom prst="rect">
            <a:avLst/>
          </a:prstGeom>
          <a:noFill/>
        </p:spPr>
        <p:txBody>
          <a:bodyPr wrap="square" rtlCol="0">
            <a:spAutoFit/>
          </a:bodyPr>
          <a:lstStyle/>
          <a:p>
            <a:r>
              <a:rPr lang="en-US" dirty="0"/>
              <a:t>Approach: Provide AI techniques in a non-agent tool setting, e.g. </a:t>
            </a:r>
          </a:p>
          <a:p>
            <a:pPr marL="159477" indent="-159477">
              <a:buFont typeface="Arial" panose="020B0604020202020204" pitchFamily="34" charset="0"/>
              <a:buChar char="•"/>
            </a:pPr>
            <a:r>
              <a:rPr lang="en-US" dirty="0"/>
              <a:t>Learn models from examples</a:t>
            </a:r>
          </a:p>
          <a:p>
            <a:pPr marL="159477" indent="-159477">
              <a:buFont typeface="Arial" panose="020B0604020202020204" pitchFamily="34" charset="0"/>
              <a:buChar char="•"/>
            </a:pPr>
            <a:r>
              <a:rPr lang="en-US" dirty="0"/>
              <a:t>Annotate images with categories</a:t>
            </a:r>
          </a:p>
          <a:p>
            <a:pPr marL="159477" indent="-159477">
              <a:buFont typeface="Arial" panose="020B0604020202020204" pitchFamily="34" charset="0"/>
              <a:buChar char="•"/>
            </a:pPr>
            <a:r>
              <a:rPr lang="en-US" dirty="0"/>
              <a:t>Predict poverty from satellite images </a:t>
            </a:r>
          </a:p>
          <a:p>
            <a:pPr marL="159477" indent="-159477">
              <a:buFont typeface="Arial" panose="020B0604020202020204" pitchFamily="34" charset="0"/>
              <a:buChar char="•"/>
            </a:pPr>
            <a:r>
              <a:rPr lang="en-US" dirty="0"/>
              <a:t>Translate from language to another language</a:t>
            </a:r>
          </a:p>
          <a:p>
            <a:pPr marL="159477" indent="-159477">
              <a:buFont typeface="Arial" panose="020B0604020202020204" pitchFamily="34" charset="0"/>
              <a:buChar char="•"/>
            </a:pPr>
            <a:r>
              <a:rPr lang="en-US" dirty="0"/>
              <a:t>Tools, e.g. belief networks, for probabilistic reasoning</a:t>
            </a:r>
          </a:p>
          <a:p>
            <a:pPr marL="159477" indent="-159477">
              <a:buFont typeface="Arial" panose="020B0604020202020204" pitchFamily="34" charset="0"/>
              <a:buChar char="•"/>
            </a:pPr>
            <a:r>
              <a:rPr lang="en-US" dirty="0"/>
              <a:t>Planning and Scheduling Tools</a:t>
            </a:r>
          </a:p>
          <a:p>
            <a:pPr marL="159477" indent="-159477">
              <a:buFont typeface="Arial" panose="020B0604020202020204" pitchFamily="34" charset="0"/>
              <a:buChar char="•"/>
            </a:pPr>
            <a:r>
              <a:rPr lang="en-US" sz="2000" dirty="0"/>
              <a:t>…</a:t>
            </a:r>
          </a:p>
          <a:p>
            <a:pPr marL="159477" indent="-159477">
              <a:buFont typeface="Arial" panose="020B0604020202020204" pitchFamily="34" charset="0"/>
              <a:buChar char="•"/>
            </a:pPr>
            <a:endParaRPr lang="en-US" sz="2000" dirty="0"/>
          </a:p>
        </p:txBody>
      </p:sp>
    </p:spTree>
    <p:extLst>
      <p:ext uri="{BB962C8B-B14F-4D97-AF65-F5344CB8AC3E}">
        <p14:creationId xmlns:p14="http://schemas.microsoft.com/office/powerpoint/2010/main" val="2547016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254" y="1473167"/>
            <a:ext cx="5393897" cy="326371"/>
          </a:xfrm>
          <a:prstGeom prst="rect">
            <a:avLst/>
          </a:prstGeom>
          <a:ln w="3175">
            <a:solidFill>
              <a:srgbClr val="000000"/>
            </a:solidFill>
          </a:ln>
        </p:spPr>
        <p:txBody>
          <a:bodyPr vert="horz" wrap="square" lIns="0" tIns="0" rIns="0" bIns="0" rtlCol="0">
            <a:spAutoFit/>
          </a:bodyPr>
          <a:lstStyle/>
          <a:p>
            <a:pPr marL="1186155"/>
            <a:r>
              <a:rPr sz="2121" spc="109" dirty="0">
                <a:solidFill>
                  <a:srgbClr val="0000A0"/>
                </a:solidFill>
                <a:latin typeface="Trebuchet MS"/>
                <a:cs typeface="Trebuchet MS"/>
              </a:rPr>
              <a:t>H</a:t>
            </a:r>
            <a:r>
              <a:rPr sz="2121" spc="-142" dirty="0">
                <a:solidFill>
                  <a:srgbClr val="0000A0"/>
                </a:solidFill>
                <a:latin typeface="Trebuchet MS"/>
                <a:cs typeface="Trebuchet MS"/>
              </a:rPr>
              <a:t>o</a:t>
            </a:r>
            <a:r>
              <a:rPr sz="2121" spc="-128" dirty="0">
                <a:solidFill>
                  <a:srgbClr val="0000A0"/>
                </a:solidFill>
                <a:latin typeface="Trebuchet MS"/>
                <a:cs typeface="Trebuchet MS"/>
              </a:rPr>
              <a:t>w</a:t>
            </a:r>
            <a:r>
              <a:rPr sz="2121" spc="70" dirty="0">
                <a:solidFill>
                  <a:srgbClr val="0000A0"/>
                </a:solidFill>
                <a:latin typeface="Trebuchet MS"/>
                <a:cs typeface="Trebuchet MS"/>
              </a:rPr>
              <a:t> </a:t>
            </a:r>
            <a:r>
              <a:rPr sz="2121" spc="-84" dirty="0">
                <a:solidFill>
                  <a:srgbClr val="0000A0"/>
                </a:solidFill>
                <a:latin typeface="Trebuchet MS"/>
                <a:cs typeface="Trebuchet MS"/>
              </a:rPr>
              <a:t>do</a:t>
            </a:r>
            <a:r>
              <a:rPr sz="2121" spc="67" dirty="0">
                <a:solidFill>
                  <a:srgbClr val="0000A0"/>
                </a:solidFill>
                <a:latin typeface="Trebuchet MS"/>
                <a:cs typeface="Trebuchet MS"/>
              </a:rPr>
              <a:t> </a:t>
            </a:r>
            <a:r>
              <a:rPr sz="2121" spc="-190" dirty="0">
                <a:solidFill>
                  <a:srgbClr val="0000A0"/>
                </a:solidFill>
                <a:latin typeface="Trebuchet MS"/>
                <a:cs typeface="Trebuchet MS"/>
              </a:rPr>
              <a:t>w</a:t>
            </a:r>
            <a:r>
              <a:rPr sz="2121" spc="-220" dirty="0">
                <a:solidFill>
                  <a:srgbClr val="0000A0"/>
                </a:solidFill>
                <a:latin typeface="Trebuchet MS"/>
                <a:cs typeface="Trebuchet MS"/>
              </a:rPr>
              <a:t>e</a:t>
            </a:r>
            <a:r>
              <a:rPr sz="2121" spc="70" dirty="0">
                <a:solidFill>
                  <a:srgbClr val="0000A0"/>
                </a:solidFill>
                <a:latin typeface="Trebuchet MS"/>
                <a:cs typeface="Trebuchet MS"/>
              </a:rPr>
              <a:t> </a:t>
            </a:r>
            <a:r>
              <a:rPr sz="2121" spc="-106" dirty="0">
                <a:solidFill>
                  <a:srgbClr val="0000A0"/>
                </a:solidFill>
                <a:latin typeface="Trebuchet MS"/>
                <a:cs typeface="Trebuchet MS"/>
              </a:rPr>
              <a:t>solve</a:t>
            </a:r>
            <a:r>
              <a:rPr sz="2121" spc="70" dirty="0">
                <a:solidFill>
                  <a:srgbClr val="0000A0"/>
                </a:solidFill>
                <a:latin typeface="Trebuchet MS"/>
                <a:cs typeface="Trebuchet MS"/>
              </a:rPr>
              <a:t> </a:t>
            </a:r>
            <a:r>
              <a:rPr sz="2121" spc="73" dirty="0">
                <a:solidFill>
                  <a:srgbClr val="0000A0"/>
                </a:solidFill>
                <a:latin typeface="Trebuchet MS"/>
                <a:cs typeface="Trebuchet MS"/>
              </a:rPr>
              <a:t>AI</a:t>
            </a:r>
            <a:r>
              <a:rPr sz="2121" spc="70" dirty="0">
                <a:solidFill>
                  <a:srgbClr val="0000A0"/>
                </a:solidFill>
                <a:latin typeface="Trebuchet MS"/>
                <a:cs typeface="Trebuchet MS"/>
              </a:rPr>
              <a:t> </a:t>
            </a:r>
            <a:r>
              <a:rPr sz="2121" spc="-20" dirty="0">
                <a:solidFill>
                  <a:srgbClr val="0000A0"/>
                </a:solidFill>
                <a:latin typeface="Trebuchet MS"/>
                <a:cs typeface="Trebuchet MS"/>
              </a:rPr>
              <a:t>tasks?</a:t>
            </a:r>
            <a:endParaRPr sz="2121">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528816" y="2965316"/>
            <a:ext cx="1419447" cy="1064673"/>
          </a:xfrm>
          <a:custGeom>
            <a:avLst/>
            <a:gdLst/>
            <a:ahLst/>
            <a:cxnLst/>
            <a:rect l="l" t="t" r="r" b="b"/>
            <a:pathLst>
              <a:path w="2543175" h="1907539">
                <a:moveTo>
                  <a:pt x="0" y="0"/>
                </a:moveTo>
                <a:lnTo>
                  <a:pt x="0" y="1907324"/>
                </a:lnTo>
                <a:lnTo>
                  <a:pt x="2543099" y="1907324"/>
                </a:lnTo>
                <a:lnTo>
                  <a:pt x="2543099"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527042" y="2963542"/>
            <a:ext cx="1422953" cy="1068102"/>
          </a:xfrm>
          <a:prstGeom prst="rect">
            <a:avLst/>
          </a:prstGeom>
          <a:blipFill>
            <a:blip r:embed="rId3" cstate="print"/>
            <a:stretch>
              <a:fillRect/>
            </a:stretch>
          </a:blipFill>
        </p:spPr>
        <p:txBody>
          <a:bodyPr wrap="square" lIns="0" tIns="0" rIns="0" bIns="0" rtlCol="0"/>
          <a:lstStyle/>
          <a:p>
            <a:endParaRPr sz="1339"/>
          </a:p>
        </p:txBody>
      </p:sp>
      <p:sp>
        <p:nvSpPr>
          <p:cNvPr id="6" name="object 6"/>
          <p:cNvSpPr/>
          <p:nvPr/>
        </p:nvSpPr>
        <p:spPr>
          <a:xfrm>
            <a:off x="4080876" y="2883700"/>
            <a:ext cx="1064673" cy="1228060"/>
          </a:xfrm>
          <a:custGeom>
            <a:avLst/>
            <a:gdLst/>
            <a:ahLst/>
            <a:cxnLst/>
            <a:rect l="l" t="t" r="r" b="b"/>
            <a:pathLst>
              <a:path w="1907540" h="2200275">
                <a:moveTo>
                  <a:pt x="0" y="0"/>
                </a:moveTo>
                <a:lnTo>
                  <a:pt x="0" y="2199781"/>
                </a:lnTo>
                <a:lnTo>
                  <a:pt x="1907324" y="2199781"/>
                </a:lnTo>
                <a:lnTo>
                  <a:pt x="1907324"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4079102" y="2881927"/>
            <a:ext cx="1068102" cy="1231333"/>
          </a:xfrm>
          <a:prstGeom prst="rect">
            <a:avLst/>
          </a:prstGeom>
          <a:blipFill>
            <a:blip r:embed="rId4" cstate="print"/>
            <a:stretch>
              <a:fillRect/>
            </a:stretch>
          </a:blipFill>
        </p:spPr>
        <p:txBody>
          <a:bodyPr wrap="square" lIns="0" tIns="0" rIns="0" bIns="0" rtlCol="0"/>
          <a:lstStyle/>
          <a:p>
            <a:endParaRPr sz="1339"/>
          </a:p>
        </p:txBody>
      </p:sp>
    </p:spTree>
    <p:extLst>
      <p:ext uri="{BB962C8B-B14F-4D97-AF65-F5344CB8AC3E}">
        <p14:creationId xmlns:p14="http://schemas.microsoft.com/office/powerpoint/2010/main" val="2009932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6433" y="228600"/>
            <a:ext cx="5393897" cy="553998"/>
          </a:xfrm>
          <a:prstGeom prst="rect">
            <a:avLst/>
          </a:prstGeom>
          <a:ln w="3175">
            <a:solidFill>
              <a:srgbClr val="000000"/>
            </a:solidFill>
          </a:ln>
        </p:spPr>
        <p:txBody>
          <a:bodyPr vert="horz" wrap="square" lIns="0" tIns="0" rIns="0" bIns="0" rtlCol="0">
            <a:spAutoFit/>
          </a:bodyPr>
          <a:lstStyle/>
          <a:p>
            <a:pPr algn="ctr">
              <a:lnSpc>
                <a:spcPct val="100000"/>
              </a:lnSpc>
            </a:pPr>
            <a:r>
              <a:rPr sz="3600" spc="106" dirty="0">
                <a:solidFill>
                  <a:srgbClr val="0000A0"/>
                </a:solidFill>
                <a:latin typeface="Trebuchet MS"/>
                <a:cs typeface="Trebuchet MS"/>
              </a:rPr>
              <a:t>P</a:t>
            </a:r>
            <a:r>
              <a:rPr sz="3600" spc="-159" dirty="0">
                <a:solidFill>
                  <a:srgbClr val="0000A0"/>
                </a:solidFill>
                <a:latin typeface="Trebuchet MS"/>
                <a:cs typeface="Trebuchet MS"/>
              </a:rPr>
              <a:t>a</a:t>
            </a:r>
            <a:r>
              <a:rPr sz="3600" spc="-78" dirty="0">
                <a:solidFill>
                  <a:srgbClr val="0000A0"/>
                </a:solidFill>
                <a:latin typeface="Trebuchet MS"/>
                <a:cs typeface="Trebuchet MS"/>
              </a:rPr>
              <a:t>radigm</a:t>
            </a:r>
            <a:r>
              <a:rPr lang="en-US" sz="3600" spc="-78" dirty="0">
                <a:solidFill>
                  <a:srgbClr val="0000A0"/>
                </a:solidFill>
                <a:latin typeface="Trebuchet MS"/>
                <a:cs typeface="Trebuchet MS"/>
              </a:rPr>
              <a:t>s</a:t>
            </a:r>
            <a:endParaRPr sz="3600" dirty="0">
              <a:latin typeface="Trebuchet MS"/>
              <a:cs typeface="Trebuchet MS"/>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2447332" y="2574517"/>
            <a:ext cx="779721" cy="214674"/>
          </a:xfrm>
          <a:prstGeom prst="rect">
            <a:avLst/>
          </a:prstGeom>
        </p:spPr>
        <p:txBody>
          <a:bodyPr vert="horz" wrap="square" lIns="0" tIns="0" rIns="0" bIns="0" rtlCol="0">
            <a:spAutoFit/>
          </a:bodyPr>
          <a:lstStyle/>
          <a:p>
            <a:pPr marL="7088"/>
            <a:r>
              <a:rPr sz="1395" b="1" spc="47" dirty="0">
                <a:solidFill>
                  <a:srgbClr val="FF0000"/>
                </a:solidFill>
                <a:latin typeface="Gill Sans MT"/>
                <a:cs typeface="Gill Sans MT"/>
              </a:rPr>
              <a:t>M</a:t>
            </a:r>
            <a:r>
              <a:rPr sz="1395" b="1" spc="73" dirty="0">
                <a:solidFill>
                  <a:srgbClr val="FF0000"/>
                </a:solidFill>
                <a:latin typeface="Gill Sans MT"/>
                <a:cs typeface="Gill Sans MT"/>
              </a:rPr>
              <a:t>o</a:t>
            </a:r>
            <a:r>
              <a:rPr sz="1395" b="1" spc="-31" dirty="0">
                <a:solidFill>
                  <a:srgbClr val="FF0000"/>
                </a:solidFill>
                <a:latin typeface="Gill Sans MT"/>
                <a:cs typeface="Gill Sans MT"/>
              </a:rPr>
              <a:t>deli</a:t>
            </a:r>
            <a:r>
              <a:rPr sz="1395" b="1" dirty="0">
                <a:solidFill>
                  <a:srgbClr val="FF0000"/>
                </a:solidFill>
                <a:latin typeface="Gill Sans MT"/>
                <a:cs typeface="Gill Sans MT"/>
              </a:rPr>
              <a:t>ng</a:t>
            </a:r>
            <a:endParaRPr sz="1395">
              <a:latin typeface="Gill Sans MT"/>
              <a:cs typeface="Gill Sans MT"/>
            </a:endParaRPr>
          </a:p>
        </p:txBody>
      </p:sp>
      <p:sp>
        <p:nvSpPr>
          <p:cNvPr id="8" name="object 8"/>
          <p:cNvSpPr txBox="1"/>
          <p:nvPr/>
        </p:nvSpPr>
        <p:spPr>
          <a:xfrm>
            <a:off x="5507885" y="5377343"/>
            <a:ext cx="104199" cy="107402"/>
          </a:xfrm>
          <a:prstGeom prst="rect">
            <a:avLst/>
          </a:prstGeom>
        </p:spPr>
        <p:txBody>
          <a:bodyPr vert="horz" wrap="square" lIns="0" tIns="0" rIns="0" bIns="0" rtlCol="0">
            <a:spAutoFit/>
          </a:bodyPr>
          <a:lstStyle/>
          <a:p>
            <a:pPr marL="7088"/>
            <a:r>
              <a:rPr sz="698" spc="-17" dirty="0">
                <a:latin typeface="Trebuchet MS"/>
                <a:cs typeface="Trebuchet MS"/>
              </a:rPr>
              <a:t>50</a:t>
            </a:r>
            <a:endParaRPr sz="698">
              <a:latin typeface="Trebuchet MS"/>
              <a:cs typeface="Trebuchet MS"/>
            </a:endParaRPr>
          </a:p>
        </p:txBody>
      </p:sp>
      <p:sp>
        <p:nvSpPr>
          <p:cNvPr id="5" name="object 5"/>
          <p:cNvSpPr txBox="1"/>
          <p:nvPr/>
        </p:nvSpPr>
        <p:spPr>
          <a:xfrm>
            <a:off x="1394173" y="4251390"/>
            <a:ext cx="767671" cy="214674"/>
          </a:xfrm>
          <a:prstGeom prst="rect">
            <a:avLst/>
          </a:prstGeom>
        </p:spPr>
        <p:txBody>
          <a:bodyPr vert="horz" wrap="square" lIns="0" tIns="0" rIns="0" bIns="0" rtlCol="0">
            <a:spAutoFit/>
          </a:bodyPr>
          <a:lstStyle/>
          <a:p>
            <a:pPr marL="7088"/>
            <a:r>
              <a:rPr sz="1395" b="1" spc="-28" dirty="0">
                <a:solidFill>
                  <a:srgbClr val="008000"/>
                </a:solidFill>
                <a:latin typeface="Gill Sans MT"/>
                <a:cs typeface="Gill Sans MT"/>
              </a:rPr>
              <a:t>Inference</a:t>
            </a:r>
            <a:endParaRPr sz="1395">
              <a:latin typeface="Gill Sans MT"/>
              <a:cs typeface="Gill Sans MT"/>
            </a:endParaRPr>
          </a:p>
        </p:txBody>
      </p:sp>
      <p:sp>
        <p:nvSpPr>
          <p:cNvPr id="6" name="object 6"/>
          <p:cNvSpPr txBox="1"/>
          <p:nvPr/>
        </p:nvSpPr>
        <p:spPr>
          <a:xfrm>
            <a:off x="3566483" y="4251390"/>
            <a:ext cx="713799" cy="214674"/>
          </a:xfrm>
          <a:prstGeom prst="rect">
            <a:avLst/>
          </a:prstGeom>
        </p:spPr>
        <p:txBody>
          <a:bodyPr vert="horz" wrap="square" lIns="0" tIns="0" rIns="0" bIns="0" rtlCol="0">
            <a:spAutoFit/>
          </a:bodyPr>
          <a:lstStyle/>
          <a:p>
            <a:pPr marL="7088"/>
            <a:r>
              <a:rPr sz="1395" b="1" spc="-33" dirty="0">
                <a:solidFill>
                  <a:srgbClr val="0000FF"/>
                </a:solidFill>
                <a:latin typeface="Gill Sans MT"/>
                <a:cs typeface="Gill Sans MT"/>
              </a:rPr>
              <a:t>Le</a:t>
            </a:r>
            <a:r>
              <a:rPr sz="1395" b="1" spc="-75" dirty="0">
                <a:solidFill>
                  <a:srgbClr val="0000FF"/>
                </a:solidFill>
                <a:latin typeface="Gill Sans MT"/>
                <a:cs typeface="Gill Sans MT"/>
              </a:rPr>
              <a:t>a</a:t>
            </a:r>
            <a:r>
              <a:rPr sz="1395" b="1" spc="-28" dirty="0">
                <a:solidFill>
                  <a:srgbClr val="0000FF"/>
                </a:solidFill>
                <a:latin typeface="Gill Sans MT"/>
                <a:cs typeface="Gill Sans MT"/>
              </a:rPr>
              <a:t>rning</a:t>
            </a:r>
            <a:endParaRPr sz="1395">
              <a:latin typeface="Gill Sans MT"/>
              <a:cs typeface="Gill Sans MT"/>
            </a:endParaRPr>
          </a:p>
        </p:txBody>
      </p:sp>
    </p:spTree>
    <p:extLst>
      <p:ext uri="{BB962C8B-B14F-4D97-AF65-F5344CB8AC3E}">
        <p14:creationId xmlns:p14="http://schemas.microsoft.com/office/powerpoint/2010/main" val="1007676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2844" y="259110"/>
            <a:ext cx="5393897" cy="492443"/>
          </a:xfrm>
          <a:prstGeom prst="rect">
            <a:avLst/>
          </a:prstGeom>
          <a:ln w="3175">
            <a:solidFill>
              <a:srgbClr val="000000"/>
            </a:solidFill>
          </a:ln>
        </p:spPr>
        <p:txBody>
          <a:bodyPr vert="horz" wrap="square" lIns="0" tIns="0" rIns="0" bIns="0" rtlCol="0">
            <a:spAutoFit/>
          </a:bodyPr>
          <a:lstStyle/>
          <a:p>
            <a:pPr marL="1557914"/>
            <a:r>
              <a:rPr sz="3200" spc="128" dirty="0">
                <a:solidFill>
                  <a:srgbClr val="0000A0"/>
                </a:solidFill>
                <a:latin typeface="Tahoma"/>
                <a:cs typeface="Tahoma"/>
              </a:rPr>
              <a:t>P</a:t>
            </a:r>
            <a:r>
              <a:rPr sz="3200" spc="-159" dirty="0">
                <a:solidFill>
                  <a:srgbClr val="0000A0"/>
                </a:solidFill>
                <a:latin typeface="Tahoma"/>
                <a:cs typeface="Tahoma"/>
              </a:rPr>
              <a:t>a</a:t>
            </a:r>
            <a:r>
              <a:rPr sz="3200" spc="-84" dirty="0">
                <a:solidFill>
                  <a:srgbClr val="0000A0"/>
                </a:solidFill>
                <a:latin typeface="Tahoma"/>
                <a:cs typeface="Tahoma"/>
              </a:rPr>
              <a:t>radigm:</a:t>
            </a:r>
            <a:r>
              <a:rPr sz="3200" spc="282" dirty="0">
                <a:solidFill>
                  <a:srgbClr val="0000A0"/>
                </a:solidFill>
                <a:latin typeface="Tahoma"/>
                <a:cs typeface="Tahoma"/>
              </a:rPr>
              <a:t> </a:t>
            </a:r>
            <a:r>
              <a:rPr lang="en-US" sz="3200" spc="-126" dirty="0">
                <a:solidFill>
                  <a:srgbClr val="0000A0"/>
                </a:solidFill>
                <a:latin typeface="Tahoma"/>
                <a:cs typeface="Tahoma"/>
              </a:rPr>
              <a:t>M</a:t>
            </a:r>
            <a:r>
              <a:rPr sz="3200" spc="-22" dirty="0">
                <a:solidFill>
                  <a:srgbClr val="0000A0"/>
                </a:solidFill>
                <a:latin typeface="Tahoma"/>
                <a:cs typeface="Tahoma"/>
              </a:rPr>
              <a:t>o</a:t>
            </a:r>
            <a:r>
              <a:rPr sz="3200" spc="-75" dirty="0">
                <a:solidFill>
                  <a:srgbClr val="0000A0"/>
                </a:solidFill>
                <a:latin typeface="Tahoma"/>
                <a:cs typeface="Tahoma"/>
              </a:rPr>
              <a:t>deling</a:t>
            </a:r>
            <a:endParaRPr sz="3200" dirty="0">
              <a:latin typeface="Tahoma"/>
              <a:cs typeface="Tahoma"/>
            </a:endParaRPr>
          </a:p>
        </p:txBody>
      </p:sp>
      <p:sp>
        <p:nvSpPr>
          <p:cNvPr id="3" name="object 3"/>
          <p:cNvSpPr/>
          <p:nvPr/>
        </p:nvSpPr>
        <p:spPr>
          <a:xfrm>
            <a:off x="1622568" y="2042703"/>
            <a:ext cx="2429185" cy="1217428"/>
          </a:xfrm>
          <a:custGeom>
            <a:avLst/>
            <a:gdLst/>
            <a:ahLst/>
            <a:cxnLst/>
            <a:rect l="l" t="t" r="r" b="b"/>
            <a:pathLst>
              <a:path w="4352290" h="2181225">
                <a:moveTo>
                  <a:pt x="0" y="127154"/>
                </a:moveTo>
                <a:lnTo>
                  <a:pt x="0" y="2053552"/>
                </a:lnTo>
                <a:lnTo>
                  <a:pt x="836" y="2068217"/>
                </a:lnTo>
                <a:lnTo>
                  <a:pt x="12646" y="2108901"/>
                </a:lnTo>
                <a:lnTo>
                  <a:pt x="36469" y="2142684"/>
                </a:lnTo>
                <a:lnTo>
                  <a:pt x="69815" y="2167076"/>
                </a:lnTo>
                <a:lnTo>
                  <a:pt x="110195" y="2179586"/>
                </a:lnTo>
                <a:lnTo>
                  <a:pt x="4224998" y="2180707"/>
                </a:lnTo>
                <a:lnTo>
                  <a:pt x="4239663" y="2179871"/>
                </a:lnTo>
                <a:lnTo>
                  <a:pt x="4280347" y="2168061"/>
                </a:lnTo>
                <a:lnTo>
                  <a:pt x="4314130" y="2144238"/>
                </a:lnTo>
                <a:lnTo>
                  <a:pt x="4338522" y="2110892"/>
                </a:lnTo>
                <a:lnTo>
                  <a:pt x="4351032" y="2070512"/>
                </a:lnTo>
                <a:lnTo>
                  <a:pt x="4352153" y="127154"/>
                </a:lnTo>
                <a:lnTo>
                  <a:pt x="4351317" y="112490"/>
                </a:lnTo>
                <a:lnTo>
                  <a:pt x="4339507" y="71806"/>
                </a:lnTo>
                <a:lnTo>
                  <a:pt x="4315684" y="38023"/>
                </a:lnTo>
                <a:lnTo>
                  <a:pt x="4282338" y="13631"/>
                </a:lnTo>
                <a:lnTo>
                  <a:pt x="424195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1689999" y="2567543"/>
            <a:ext cx="800632" cy="214674"/>
          </a:xfrm>
          <a:prstGeom prst="rect">
            <a:avLst/>
          </a:prstGeom>
        </p:spPr>
        <p:txBody>
          <a:bodyPr vert="horz" wrap="square" lIns="0" tIns="0" rIns="0" bIns="0" rtlCol="0">
            <a:spAutoFit/>
          </a:bodyPr>
          <a:lstStyle/>
          <a:p>
            <a:pPr marL="7088"/>
            <a:r>
              <a:rPr sz="1395" spc="-28" dirty="0">
                <a:latin typeface="Tahoma"/>
                <a:cs typeface="Tahoma"/>
              </a:rPr>
              <a:t>Real</a:t>
            </a:r>
            <a:r>
              <a:rPr sz="1395" spc="33" dirty="0">
                <a:latin typeface="Tahoma"/>
                <a:cs typeface="Tahoma"/>
              </a:rPr>
              <a:t> </a:t>
            </a:r>
            <a:r>
              <a:rPr sz="1395" spc="-112" dirty="0">
                <a:latin typeface="Tahoma"/>
                <a:cs typeface="Tahoma"/>
              </a:rPr>
              <a:t>w</a:t>
            </a:r>
            <a:r>
              <a:rPr sz="1395" spc="-95" dirty="0">
                <a:latin typeface="Tahoma"/>
                <a:cs typeface="Tahoma"/>
              </a:rPr>
              <a:t>o</a:t>
            </a:r>
            <a:r>
              <a:rPr sz="1395" spc="-17" dirty="0">
                <a:latin typeface="Tahoma"/>
                <a:cs typeface="Tahoma"/>
              </a:rPr>
              <a:t>rld</a:t>
            </a:r>
            <a:endParaRPr sz="1395">
              <a:latin typeface="Tahoma"/>
              <a:cs typeface="Tahoma"/>
            </a:endParaRPr>
          </a:p>
        </p:txBody>
      </p:sp>
      <p:sp>
        <p:nvSpPr>
          <p:cNvPr id="5" name="object 5"/>
          <p:cNvSpPr/>
          <p:nvPr/>
        </p:nvSpPr>
        <p:spPr>
          <a:xfrm>
            <a:off x="2555980" y="2118996"/>
            <a:ext cx="1419447" cy="1064673"/>
          </a:xfrm>
          <a:custGeom>
            <a:avLst/>
            <a:gdLst/>
            <a:ahLst/>
            <a:cxnLst/>
            <a:rect l="l" t="t" r="r" b="b"/>
            <a:pathLst>
              <a:path w="2543175" h="1907539">
                <a:moveTo>
                  <a:pt x="0" y="0"/>
                </a:moveTo>
                <a:lnTo>
                  <a:pt x="0" y="1907324"/>
                </a:lnTo>
                <a:lnTo>
                  <a:pt x="2543099" y="1907324"/>
                </a:lnTo>
                <a:lnTo>
                  <a:pt x="254309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2554206" y="2117222"/>
            <a:ext cx="1422953" cy="1068102"/>
          </a:xfrm>
          <a:prstGeom prst="rect">
            <a:avLst/>
          </a:prstGeom>
          <a:blipFill>
            <a:blip r:embed="rId3" cstate="print"/>
            <a:stretch>
              <a:fillRect/>
            </a:stretch>
          </a:blipFill>
        </p:spPr>
        <p:txBody>
          <a:bodyPr wrap="square" lIns="0" tIns="0" rIns="0" bIns="0" rtlCol="0"/>
          <a:lstStyle/>
          <a:p>
            <a:endParaRPr sz="1339"/>
          </a:p>
        </p:txBody>
      </p:sp>
      <p:sp>
        <p:nvSpPr>
          <p:cNvPr id="7" name="object 7"/>
          <p:cNvSpPr/>
          <p:nvPr/>
        </p:nvSpPr>
        <p:spPr>
          <a:xfrm>
            <a:off x="2837123" y="3332587"/>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8" name="object 8"/>
          <p:cNvSpPr/>
          <p:nvPr/>
        </p:nvSpPr>
        <p:spPr>
          <a:xfrm>
            <a:off x="2837123" y="3690200"/>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9" name="object 9"/>
          <p:cNvSpPr/>
          <p:nvPr/>
        </p:nvSpPr>
        <p:spPr>
          <a:xfrm>
            <a:off x="2818613" y="3778182"/>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10" name="object 10"/>
          <p:cNvSpPr/>
          <p:nvPr/>
        </p:nvSpPr>
        <p:spPr>
          <a:xfrm>
            <a:off x="2818613" y="3778182"/>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11" name="object 11"/>
          <p:cNvSpPr/>
          <p:nvPr/>
        </p:nvSpPr>
        <p:spPr>
          <a:xfrm>
            <a:off x="2454421" y="3432733"/>
            <a:ext cx="765544" cy="257662"/>
          </a:xfrm>
          <a:custGeom>
            <a:avLst/>
            <a:gdLst/>
            <a:ahLst/>
            <a:cxnLst/>
            <a:rect l="l" t="t" r="r" b="b"/>
            <a:pathLst>
              <a:path w="1371600" h="461645">
                <a:moveTo>
                  <a:pt x="0" y="0"/>
                </a:moveTo>
                <a:lnTo>
                  <a:pt x="0" y="461295"/>
                </a:lnTo>
                <a:lnTo>
                  <a:pt x="1371349" y="461295"/>
                </a:lnTo>
                <a:lnTo>
                  <a:pt x="1371349" y="0"/>
                </a:lnTo>
                <a:lnTo>
                  <a:pt x="0" y="0"/>
                </a:lnTo>
                <a:close/>
              </a:path>
            </a:pathLst>
          </a:custGeom>
          <a:ln w="3175">
            <a:solidFill>
              <a:srgbClr val="000000"/>
            </a:solidFill>
          </a:ln>
        </p:spPr>
        <p:txBody>
          <a:bodyPr wrap="square" lIns="0" tIns="0" rIns="0" bIns="0" rtlCol="0"/>
          <a:lstStyle/>
          <a:p>
            <a:endParaRPr sz="1339"/>
          </a:p>
        </p:txBody>
      </p:sp>
      <p:sp>
        <p:nvSpPr>
          <p:cNvPr id="12" name="object 12"/>
          <p:cNvSpPr txBox="1"/>
          <p:nvPr/>
        </p:nvSpPr>
        <p:spPr>
          <a:xfrm>
            <a:off x="2447332" y="3476827"/>
            <a:ext cx="779721" cy="214674"/>
          </a:xfrm>
          <a:prstGeom prst="rect">
            <a:avLst/>
          </a:prstGeom>
        </p:spPr>
        <p:txBody>
          <a:bodyPr vert="horz" wrap="square" lIns="0" tIns="0" rIns="0" bIns="0" rtlCol="0">
            <a:spAutoFit/>
          </a:bodyPr>
          <a:lstStyle/>
          <a:p>
            <a:pPr marL="7088"/>
            <a:r>
              <a:rPr sz="1395" b="1" spc="22" dirty="0">
                <a:solidFill>
                  <a:srgbClr val="FF0000"/>
                </a:solidFill>
                <a:latin typeface="Tahoma"/>
                <a:cs typeface="Tahoma"/>
              </a:rPr>
              <a:t>M</a:t>
            </a:r>
            <a:r>
              <a:rPr sz="1395" b="1" spc="59" dirty="0">
                <a:solidFill>
                  <a:srgbClr val="FF0000"/>
                </a:solidFill>
                <a:latin typeface="Tahoma"/>
                <a:cs typeface="Tahoma"/>
              </a:rPr>
              <a:t>o</a:t>
            </a:r>
            <a:r>
              <a:rPr sz="1395" b="1" spc="-84" dirty="0">
                <a:solidFill>
                  <a:srgbClr val="FF0000"/>
                </a:solidFill>
                <a:latin typeface="Tahoma"/>
                <a:cs typeface="Tahoma"/>
              </a:rPr>
              <a:t>deli</a:t>
            </a:r>
            <a:r>
              <a:rPr sz="1395" b="1" spc="-109" dirty="0">
                <a:solidFill>
                  <a:srgbClr val="FF0000"/>
                </a:solidFill>
                <a:latin typeface="Tahoma"/>
                <a:cs typeface="Tahoma"/>
              </a:rPr>
              <a:t>ng</a:t>
            </a:r>
            <a:endParaRPr sz="1395">
              <a:latin typeface="Tahoma"/>
              <a:cs typeface="Tahoma"/>
            </a:endParaRPr>
          </a:p>
        </p:txBody>
      </p:sp>
      <p:sp>
        <p:nvSpPr>
          <p:cNvPr id="13" name="object 13"/>
          <p:cNvSpPr/>
          <p:nvPr/>
        </p:nvSpPr>
        <p:spPr>
          <a:xfrm>
            <a:off x="2456195" y="3691974"/>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14" name="object 14"/>
          <p:cNvSpPr/>
          <p:nvPr/>
        </p:nvSpPr>
        <p:spPr>
          <a:xfrm>
            <a:off x="1472844" y="3973094"/>
            <a:ext cx="2728669" cy="1121380"/>
          </a:xfrm>
          <a:custGeom>
            <a:avLst/>
            <a:gdLst/>
            <a:ahLst/>
            <a:cxnLst/>
            <a:rect l="l" t="t" r="r" b="b"/>
            <a:pathLst>
              <a:path w="4888865" h="2009140">
                <a:moveTo>
                  <a:pt x="0" y="127154"/>
                </a:moveTo>
                <a:lnTo>
                  <a:pt x="0" y="1881600"/>
                </a:lnTo>
                <a:lnTo>
                  <a:pt x="836" y="1896264"/>
                </a:lnTo>
                <a:lnTo>
                  <a:pt x="12646" y="1936948"/>
                </a:lnTo>
                <a:lnTo>
                  <a:pt x="36469" y="1970731"/>
                </a:lnTo>
                <a:lnTo>
                  <a:pt x="69815" y="1995123"/>
                </a:lnTo>
                <a:lnTo>
                  <a:pt x="110195" y="2007633"/>
                </a:lnTo>
                <a:lnTo>
                  <a:pt x="4761509" y="2008755"/>
                </a:lnTo>
                <a:lnTo>
                  <a:pt x="4776173" y="2007918"/>
                </a:lnTo>
                <a:lnTo>
                  <a:pt x="4816858" y="1996108"/>
                </a:lnTo>
                <a:lnTo>
                  <a:pt x="4850640" y="1972285"/>
                </a:lnTo>
                <a:lnTo>
                  <a:pt x="4875032" y="1938939"/>
                </a:lnTo>
                <a:lnTo>
                  <a:pt x="4887543" y="1898559"/>
                </a:lnTo>
                <a:lnTo>
                  <a:pt x="4888664" y="127154"/>
                </a:lnTo>
                <a:lnTo>
                  <a:pt x="4887827" y="112490"/>
                </a:lnTo>
                <a:lnTo>
                  <a:pt x="4876018" y="71806"/>
                </a:lnTo>
                <a:lnTo>
                  <a:pt x="4852195" y="38023"/>
                </a:lnTo>
                <a:lnTo>
                  <a:pt x="4818848" y="13631"/>
                </a:lnTo>
                <a:lnTo>
                  <a:pt x="477846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15" name="object 15"/>
          <p:cNvSpPr txBox="1"/>
          <p:nvPr/>
        </p:nvSpPr>
        <p:spPr>
          <a:xfrm>
            <a:off x="1540275" y="4449947"/>
            <a:ext cx="482718"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endParaRPr sz="1395">
              <a:latin typeface="Tahoma"/>
              <a:cs typeface="Tahoma"/>
            </a:endParaRPr>
          </a:p>
        </p:txBody>
      </p:sp>
      <p:sp>
        <p:nvSpPr>
          <p:cNvPr id="16" name="object 16"/>
          <p:cNvSpPr/>
          <p:nvPr/>
        </p:nvSpPr>
        <p:spPr>
          <a:xfrm>
            <a:off x="2086873" y="4047803"/>
            <a:ext cx="2040009" cy="966186"/>
          </a:xfrm>
          <a:prstGeom prst="rect">
            <a:avLst/>
          </a:prstGeom>
          <a:blipFill>
            <a:blip r:embed="rId4" cstate="print"/>
            <a:stretch>
              <a:fillRect/>
            </a:stretch>
          </a:blipFill>
        </p:spPr>
        <p:txBody>
          <a:bodyPr wrap="square" lIns="0" tIns="0" rIns="0" bIns="0" rtlCol="0"/>
          <a:lstStyle/>
          <a:p>
            <a:endParaRPr sz="1339"/>
          </a:p>
        </p:txBody>
      </p:sp>
      <p:sp>
        <p:nvSpPr>
          <p:cNvPr id="17" name="object 17"/>
          <p:cNvSpPr txBox="1"/>
          <p:nvPr/>
        </p:nvSpPr>
        <p:spPr>
          <a:xfrm>
            <a:off x="2369617" y="456312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2" name="object 42"/>
          <p:cNvSpPr txBox="1">
            <a:spLocks noGrp="1"/>
          </p:cNvSpPr>
          <p:nvPr>
            <p:ph type="ftr" sz="quarter" idx="4294967295"/>
          </p:nvPr>
        </p:nvSpPr>
        <p:spPr>
          <a:xfrm>
            <a:off x="8077200" y="6611779"/>
            <a:ext cx="1185176" cy="246221"/>
          </a:xfrm>
          <a:prstGeom prst="rect">
            <a:avLst/>
          </a:prstGeom>
        </p:spPr>
        <p:txBody>
          <a:bodyPr vert="horz" wrap="square" lIns="0" tIns="0" rIns="0" bIns="0" rtlCol="0">
            <a:spAutoFit/>
          </a:bodyPr>
          <a:lstStyle/>
          <a:p>
            <a:pPr marL="7088"/>
            <a:r>
              <a:rPr sz="800" spc="-17" dirty="0">
                <a:latin typeface="Tahoma"/>
                <a:cs typeface="Tahoma"/>
              </a:rPr>
              <a:t>CS22</a:t>
            </a:r>
            <a:r>
              <a:rPr sz="800" spc="-14" dirty="0">
                <a:latin typeface="Tahoma"/>
                <a:cs typeface="Tahoma"/>
              </a:rPr>
              <a:t>1</a:t>
            </a:r>
            <a:r>
              <a:rPr sz="800" spc="17" dirty="0">
                <a:latin typeface="Tahoma"/>
                <a:cs typeface="Tahoma"/>
              </a:rPr>
              <a:t> </a:t>
            </a:r>
            <a:r>
              <a:rPr sz="800" spc="84" dirty="0">
                <a:latin typeface="Tahoma"/>
                <a:cs typeface="Tahoma"/>
              </a:rPr>
              <a:t>/</a:t>
            </a:r>
            <a:r>
              <a:rPr sz="800" spc="17" dirty="0">
                <a:latin typeface="Tahoma"/>
                <a:cs typeface="Tahoma"/>
              </a:rPr>
              <a:t> </a:t>
            </a:r>
            <a:r>
              <a:rPr sz="800" spc="-6" dirty="0">
                <a:latin typeface="Tahoma"/>
                <a:cs typeface="Tahoma"/>
              </a:rPr>
              <a:t>Autumn</a:t>
            </a:r>
            <a:r>
              <a:rPr sz="800" spc="17" dirty="0">
                <a:latin typeface="Tahoma"/>
                <a:cs typeface="Tahoma"/>
              </a:rPr>
              <a:t> </a:t>
            </a:r>
            <a:r>
              <a:rPr sz="800" spc="-28" dirty="0">
                <a:latin typeface="Tahoma"/>
                <a:cs typeface="Tahoma"/>
              </a:rPr>
              <a:t>2018</a:t>
            </a:r>
            <a:r>
              <a:rPr sz="800" spc="17" dirty="0">
                <a:latin typeface="Tahoma"/>
                <a:cs typeface="Tahoma"/>
              </a:rPr>
              <a:t> </a:t>
            </a:r>
            <a:r>
              <a:rPr sz="800" spc="84" dirty="0">
                <a:latin typeface="Tahoma"/>
                <a:cs typeface="Tahoma"/>
              </a:rPr>
              <a:t>/</a:t>
            </a:r>
            <a:r>
              <a:rPr sz="800" spc="17" dirty="0">
                <a:latin typeface="Tahoma"/>
                <a:cs typeface="Tahoma"/>
              </a:rPr>
              <a:t> </a:t>
            </a:r>
            <a:r>
              <a:rPr sz="800" spc="-11" dirty="0">
                <a:latin typeface="Tahoma"/>
                <a:cs typeface="Tahoma"/>
              </a:rPr>
              <a:t>Liang</a:t>
            </a:r>
          </a:p>
        </p:txBody>
      </p:sp>
      <p:sp>
        <p:nvSpPr>
          <p:cNvPr id="43" name="object 43"/>
          <p:cNvSpPr txBox="1"/>
          <p:nvPr/>
        </p:nvSpPr>
        <p:spPr>
          <a:xfrm>
            <a:off x="5507884" y="5377344"/>
            <a:ext cx="104199" cy="107402"/>
          </a:xfrm>
          <a:prstGeom prst="rect">
            <a:avLst/>
          </a:prstGeom>
        </p:spPr>
        <p:txBody>
          <a:bodyPr vert="horz" wrap="square" lIns="0" tIns="0" rIns="0" bIns="0" rtlCol="0">
            <a:spAutoFit/>
          </a:bodyPr>
          <a:lstStyle/>
          <a:p>
            <a:pPr marL="7088"/>
            <a:r>
              <a:rPr sz="698" spc="-28" dirty="0">
                <a:latin typeface="Tahoma"/>
                <a:cs typeface="Tahoma"/>
              </a:rPr>
              <a:t>52</a:t>
            </a:r>
            <a:endParaRPr sz="698">
              <a:latin typeface="Tahoma"/>
              <a:cs typeface="Tahoma"/>
            </a:endParaRPr>
          </a:p>
        </p:txBody>
      </p:sp>
      <p:sp>
        <p:nvSpPr>
          <p:cNvPr id="18" name="object 18"/>
          <p:cNvSpPr txBox="1"/>
          <p:nvPr/>
        </p:nvSpPr>
        <p:spPr>
          <a:xfrm>
            <a:off x="2567334" y="4493574"/>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19" name="object 19"/>
          <p:cNvSpPr txBox="1"/>
          <p:nvPr/>
        </p:nvSpPr>
        <p:spPr>
          <a:xfrm>
            <a:off x="2722785" y="4410608"/>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0" name="object 20"/>
          <p:cNvSpPr txBox="1"/>
          <p:nvPr/>
        </p:nvSpPr>
        <p:spPr>
          <a:xfrm>
            <a:off x="2924986" y="4380474"/>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21" name="object 21"/>
          <p:cNvSpPr txBox="1"/>
          <p:nvPr/>
        </p:nvSpPr>
        <p:spPr>
          <a:xfrm>
            <a:off x="2891012" y="4762423"/>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2" name="object 22"/>
          <p:cNvSpPr txBox="1"/>
          <p:nvPr/>
        </p:nvSpPr>
        <p:spPr>
          <a:xfrm>
            <a:off x="2733422" y="4844704"/>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23" name="object 23"/>
          <p:cNvSpPr txBox="1"/>
          <p:nvPr/>
        </p:nvSpPr>
        <p:spPr>
          <a:xfrm>
            <a:off x="2378611" y="432208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24" name="object 24"/>
          <p:cNvSpPr txBox="1"/>
          <p:nvPr/>
        </p:nvSpPr>
        <p:spPr>
          <a:xfrm>
            <a:off x="2763126" y="4208965"/>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5" name="object 25"/>
          <p:cNvSpPr txBox="1"/>
          <p:nvPr/>
        </p:nvSpPr>
        <p:spPr>
          <a:xfrm>
            <a:off x="3060602" y="4571032"/>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6" name="object 26"/>
          <p:cNvSpPr txBox="1"/>
          <p:nvPr/>
        </p:nvSpPr>
        <p:spPr>
          <a:xfrm>
            <a:off x="3074146" y="4756528"/>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27" name="object 27"/>
          <p:cNvSpPr txBox="1"/>
          <p:nvPr/>
        </p:nvSpPr>
        <p:spPr>
          <a:xfrm>
            <a:off x="3228975" y="4945907"/>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8" name="object 28"/>
          <p:cNvSpPr txBox="1"/>
          <p:nvPr/>
        </p:nvSpPr>
        <p:spPr>
          <a:xfrm>
            <a:off x="3410811" y="4757873"/>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9" name="object 29"/>
          <p:cNvSpPr txBox="1"/>
          <p:nvPr/>
        </p:nvSpPr>
        <p:spPr>
          <a:xfrm>
            <a:off x="3418116" y="4579601"/>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0" name="object 30"/>
          <p:cNvSpPr txBox="1"/>
          <p:nvPr/>
        </p:nvSpPr>
        <p:spPr>
          <a:xfrm>
            <a:off x="3767359" y="473611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31" name="object 31"/>
          <p:cNvSpPr txBox="1"/>
          <p:nvPr/>
        </p:nvSpPr>
        <p:spPr>
          <a:xfrm>
            <a:off x="3752595" y="4913855"/>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32" name="object 32"/>
          <p:cNvSpPr txBox="1"/>
          <p:nvPr/>
        </p:nvSpPr>
        <p:spPr>
          <a:xfrm>
            <a:off x="3586499" y="477034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33" name="object 33"/>
          <p:cNvSpPr txBox="1"/>
          <p:nvPr/>
        </p:nvSpPr>
        <p:spPr>
          <a:xfrm>
            <a:off x="3984919" y="4726413"/>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34" name="object 34"/>
          <p:cNvSpPr txBox="1"/>
          <p:nvPr/>
        </p:nvSpPr>
        <p:spPr>
          <a:xfrm>
            <a:off x="3909116" y="4427956"/>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35" name="object 35"/>
          <p:cNvSpPr txBox="1"/>
          <p:nvPr/>
        </p:nvSpPr>
        <p:spPr>
          <a:xfrm>
            <a:off x="3605049" y="4249860"/>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36" name="object 36"/>
          <p:cNvSpPr txBox="1"/>
          <p:nvPr/>
        </p:nvSpPr>
        <p:spPr>
          <a:xfrm>
            <a:off x="3694077" y="4437830"/>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37" name="object 37"/>
          <p:cNvSpPr txBox="1"/>
          <p:nvPr/>
        </p:nvSpPr>
        <p:spPr>
          <a:xfrm>
            <a:off x="3515913" y="440098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8" name="object 38"/>
          <p:cNvSpPr txBox="1"/>
          <p:nvPr/>
        </p:nvSpPr>
        <p:spPr>
          <a:xfrm>
            <a:off x="3337230" y="4389344"/>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39" name="object 39"/>
          <p:cNvSpPr txBox="1"/>
          <p:nvPr/>
        </p:nvSpPr>
        <p:spPr>
          <a:xfrm>
            <a:off x="3202302" y="4185408"/>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0" name="object 40"/>
          <p:cNvSpPr txBox="1"/>
          <p:nvPr/>
        </p:nvSpPr>
        <p:spPr>
          <a:xfrm>
            <a:off x="3108395" y="4372891"/>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1" name="object 41"/>
          <p:cNvSpPr txBox="1"/>
          <p:nvPr/>
        </p:nvSpPr>
        <p:spPr>
          <a:xfrm>
            <a:off x="3807920" y="4568432"/>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44" name="Rectangle 43"/>
          <p:cNvSpPr/>
          <p:nvPr/>
        </p:nvSpPr>
        <p:spPr>
          <a:xfrm>
            <a:off x="4476492" y="1647146"/>
            <a:ext cx="4572000" cy="4801314"/>
          </a:xfrm>
          <a:prstGeom prst="rect">
            <a:avLst/>
          </a:prstGeom>
        </p:spPr>
        <p:txBody>
          <a:bodyPr>
            <a:spAutoFit/>
          </a:bodyPr>
          <a:lstStyle/>
          <a:p>
            <a:pPr marL="122620" marR="2835" indent="-115532" algn="just">
              <a:lnSpc>
                <a:spcPct val="102000"/>
              </a:lnSpc>
              <a:buFont typeface="Arial"/>
              <a:buChar char="•"/>
              <a:tabLst>
                <a:tab pos="122975" algn="l"/>
              </a:tabLst>
            </a:pPr>
            <a:r>
              <a:rPr lang="en-US" sz="2000" spc="25" dirty="0">
                <a:latin typeface="Tahoma"/>
                <a:cs typeface="Tahoma"/>
              </a:rPr>
              <a:t>But</a:t>
            </a:r>
            <a:r>
              <a:rPr lang="en-US" sz="2000" spc="87" dirty="0">
                <a:latin typeface="Tahoma"/>
                <a:cs typeface="Tahoma"/>
              </a:rPr>
              <a:t> </a:t>
            </a:r>
            <a:r>
              <a:rPr lang="en-US" sz="2000" spc="-45" dirty="0">
                <a:latin typeface="Tahoma"/>
                <a:cs typeface="Tahoma"/>
              </a:rPr>
              <a:t>where</a:t>
            </a:r>
            <a:r>
              <a:rPr lang="en-US" sz="2000" spc="87" dirty="0">
                <a:latin typeface="Tahoma"/>
                <a:cs typeface="Tahoma"/>
              </a:rPr>
              <a:t> </a:t>
            </a:r>
            <a:r>
              <a:rPr lang="en-US" sz="2000" spc="-31" dirty="0">
                <a:latin typeface="Tahoma"/>
                <a:cs typeface="Tahoma"/>
              </a:rPr>
              <a:t>d</a:t>
            </a:r>
            <a:r>
              <a:rPr lang="en-US" sz="2000" spc="-6" dirty="0">
                <a:latin typeface="Tahoma"/>
                <a:cs typeface="Tahoma"/>
              </a:rPr>
              <a:t>o</a:t>
            </a:r>
            <a:r>
              <a:rPr lang="en-US" sz="2000" spc="-61" dirty="0">
                <a:latin typeface="Tahoma"/>
                <a:cs typeface="Tahoma"/>
              </a:rPr>
              <a:t>es</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87" dirty="0">
                <a:latin typeface="Tahoma"/>
                <a:cs typeface="Tahoma"/>
              </a:rPr>
              <a:t> </a:t>
            </a:r>
            <a:r>
              <a:rPr lang="en-US" sz="2000" spc="-39" dirty="0">
                <a:latin typeface="Tahoma"/>
                <a:cs typeface="Tahoma"/>
              </a:rPr>
              <a:t>come</a:t>
            </a:r>
            <a:r>
              <a:rPr lang="en-US" sz="2000" spc="84" dirty="0">
                <a:latin typeface="Tahoma"/>
                <a:cs typeface="Tahoma"/>
              </a:rPr>
              <a:t> </a:t>
            </a:r>
            <a:r>
              <a:rPr lang="en-US" sz="2000" spc="-14" dirty="0">
                <a:latin typeface="Tahoma"/>
                <a:cs typeface="Tahoma"/>
              </a:rPr>
              <a:t>from?</a:t>
            </a:r>
            <a:r>
              <a:rPr lang="en-US" sz="2000" dirty="0">
                <a:latin typeface="Tahoma"/>
                <a:cs typeface="Tahoma"/>
              </a:rPr>
              <a:t> </a:t>
            </a:r>
            <a:r>
              <a:rPr lang="en-US" sz="2000" spc="31" dirty="0">
                <a:latin typeface="Tahoma"/>
                <a:cs typeface="Tahoma"/>
              </a:rPr>
              <a:t> </a:t>
            </a:r>
            <a:r>
              <a:rPr lang="en-US" sz="2000" spc="-22" dirty="0">
                <a:latin typeface="Tahoma"/>
                <a:cs typeface="Tahoma"/>
              </a:rPr>
              <a:t>Re</a:t>
            </a:r>
            <a:r>
              <a:rPr lang="en-US" sz="2000" spc="-42" dirty="0">
                <a:latin typeface="Tahoma"/>
                <a:cs typeface="Tahoma"/>
              </a:rPr>
              <a:t>mem</a:t>
            </a:r>
            <a:r>
              <a:rPr lang="en-US" sz="2000" spc="-6" dirty="0">
                <a:latin typeface="Tahoma"/>
                <a:cs typeface="Tahoma"/>
              </a:rPr>
              <a:t>b</a:t>
            </a:r>
            <a:r>
              <a:rPr lang="en-US" sz="2000" spc="-42" dirty="0">
                <a:latin typeface="Tahoma"/>
                <a:cs typeface="Tahoma"/>
              </a:rPr>
              <a:t>er</a:t>
            </a:r>
            <a:r>
              <a:rPr lang="en-US" sz="2000" spc="87" dirty="0">
                <a:latin typeface="Tahoma"/>
                <a:cs typeface="Tahoma"/>
              </a:rPr>
              <a:t> </a:t>
            </a:r>
            <a:r>
              <a:rPr lang="en-US" sz="2000" dirty="0">
                <a:latin typeface="Tahoma"/>
                <a:cs typeface="Tahoma"/>
              </a:rPr>
              <a:t>that</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28" dirty="0">
                <a:latin typeface="Tahoma"/>
                <a:cs typeface="Tahoma"/>
              </a:rPr>
              <a:t>real</a:t>
            </a:r>
            <a:r>
              <a:rPr lang="en-US" sz="2000" spc="87" dirty="0">
                <a:latin typeface="Tahoma"/>
                <a:cs typeface="Tahoma"/>
              </a:rPr>
              <a:t> </a:t>
            </a:r>
            <a:r>
              <a:rPr lang="en-US" sz="2000" spc="-75" dirty="0">
                <a:latin typeface="Tahoma"/>
                <a:cs typeface="Tahoma"/>
              </a:rPr>
              <a:t>w</a:t>
            </a:r>
            <a:r>
              <a:rPr lang="en-US" sz="2000" spc="-64" dirty="0">
                <a:latin typeface="Tahoma"/>
                <a:cs typeface="Tahoma"/>
              </a:rPr>
              <a:t>o</a:t>
            </a:r>
            <a:r>
              <a:rPr lang="en-US" sz="2000" spc="-11" dirty="0">
                <a:latin typeface="Tahoma"/>
                <a:cs typeface="Tahoma"/>
              </a:rPr>
              <a:t>rld</a:t>
            </a:r>
            <a:r>
              <a:rPr lang="en-US" sz="2000" spc="87" dirty="0">
                <a:latin typeface="Tahoma"/>
                <a:cs typeface="Tahoma"/>
              </a:rPr>
              <a:t> </a:t>
            </a:r>
            <a:r>
              <a:rPr lang="en-US" sz="2000" spc="-22" dirty="0">
                <a:latin typeface="Tahoma"/>
                <a:cs typeface="Tahoma"/>
              </a:rPr>
              <a:t>is</a:t>
            </a:r>
            <a:r>
              <a:rPr lang="en-US" sz="2000" spc="84" dirty="0">
                <a:latin typeface="Tahoma"/>
                <a:cs typeface="Tahoma"/>
              </a:rPr>
              <a:t> </a:t>
            </a:r>
            <a:r>
              <a:rPr lang="en-US" sz="2000" spc="-14" dirty="0">
                <a:latin typeface="Tahoma"/>
                <a:cs typeface="Tahoma"/>
              </a:rPr>
              <a:t>rich,</a:t>
            </a:r>
            <a:r>
              <a:rPr lang="en-US" sz="2000" spc="100" dirty="0">
                <a:latin typeface="Tahoma"/>
                <a:cs typeface="Tahoma"/>
              </a:rPr>
              <a:t> </a:t>
            </a:r>
            <a:r>
              <a:rPr lang="en-US" sz="2000" spc="-42" dirty="0">
                <a:latin typeface="Tahoma"/>
                <a:cs typeface="Tahoma"/>
              </a:rPr>
              <a:t>so</a:t>
            </a:r>
            <a:r>
              <a:rPr lang="en-US" sz="2000" spc="84" dirty="0">
                <a:latin typeface="Tahoma"/>
                <a:cs typeface="Tahoma"/>
              </a:rPr>
              <a:t> </a:t>
            </a:r>
            <a:r>
              <a:rPr lang="en-US" sz="2000" dirty="0">
                <a:latin typeface="Tahoma"/>
                <a:cs typeface="Tahoma"/>
              </a:rPr>
              <a:t>if</a:t>
            </a:r>
            <a:r>
              <a:rPr lang="en-US" sz="2000" spc="87" dirty="0">
                <a:latin typeface="Tahoma"/>
                <a:cs typeface="Tahoma"/>
              </a:rPr>
              <a:t> </a:t>
            </a:r>
            <a:r>
              <a:rPr lang="en-US" sz="2000" spc="-22" dirty="0">
                <a:latin typeface="Tahoma"/>
                <a:cs typeface="Tahoma"/>
              </a:rPr>
              <a:t>the</a:t>
            </a:r>
            <a:r>
              <a:rPr lang="en-US" sz="2000" spc="8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87" dirty="0">
                <a:latin typeface="Tahoma"/>
                <a:cs typeface="Tahoma"/>
              </a:rPr>
              <a:t> </a:t>
            </a:r>
            <a:r>
              <a:rPr lang="en-US" sz="2000" spc="-22" dirty="0">
                <a:latin typeface="Tahoma"/>
                <a:cs typeface="Tahoma"/>
              </a:rPr>
              <a:t>is</a:t>
            </a:r>
            <a:r>
              <a:rPr lang="en-US" sz="2000" spc="87" dirty="0">
                <a:latin typeface="Tahoma"/>
                <a:cs typeface="Tahoma"/>
              </a:rPr>
              <a:t> </a:t>
            </a:r>
            <a:r>
              <a:rPr lang="en-US" sz="2000" dirty="0">
                <a:latin typeface="Tahoma"/>
                <a:cs typeface="Tahoma"/>
              </a:rPr>
              <a:t>to</a:t>
            </a:r>
            <a:r>
              <a:rPr lang="en-US" sz="2000" spc="84" dirty="0">
                <a:latin typeface="Tahoma"/>
                <a:cs typeface="Tahoma"/>
              </a:rPr>
              <a:t> </a:t>
            </a:r>
            <a:r>
              <a:rPr lang="en-US" sz="2000" dirty="0">
                <a:latin typeface="Tahoma"/>
                <a:cs typeface="Tahoma"/>
              </a:rPr>
              <a:t>b</a:t>
            </a:r>
            <a:r>
              <a:rPr lang="en-US" sz="2000" spc="-67" dirty="0">
                <a:latin typeface="Tahoma"/>
                <a:cs typeface="Tahoma"/>
              </a:rPr>
              <a:t>e</a:t>
            </a:r>
            <a:r>
              <a:rPr lang="en-US" sz="2000" spc="-42" dirty="0">
                <a:latin typeface="Tahoma"/>
                <a:cs typeface="Tahoma"/>
              </a:rPr>
              <a:t> </a:t>
            </a:r>
            <a:r>
              <a:rPr lang="en-US" sz="2000" spc="-11" dirty="0">
                <a:latin typeface="Tahoma"/>
                <a:cs typeface="Tahoma"/>
              </a:rPr>
              <a:t>faithful,</a:t>
            </a:r>
            <a:r>
              <a:rPr lang="en-US" sz="2000" spc="22" dirty="0">
                <a:latin typeface="Tahoma"/>
                <a:cs typeface="Tahoma"/>
              </a:rPr>
              <a:t> </a:t>
            </a:r>
            <a:r>
              <a:rPr lang="en-US" sz="2000" spc="-22" dirty="0">
                <a:latin typeface="Tahoma"/>
                <a:cs typeface="Tahoma"/>
              </a:rPr>
              <a:t>the</a:t>
            </a:r>
            <a:r>
              <a:rPr lang="en-US" sz="2000" spc="22" dirty="0">
                <a:latin typeface="Tahoma"/>
                <a:cs typeface="Tahoma"/>
              </a:rPr>
              <a:t> </a:t>
            </a:r>
            <a:r>
              <a:rPr lang="en-US" sz="2000" spc="-31" dirty="0">
                <a:latin typeface="Tahoma"/>
                <a:cs typeface="Tahoma"/>
              </a:rPr>
              <a:t>m</a:t>
            </a:r>
            <a:r>
              <a:rPr lang="en-US" sz="2000" spc="-14" dirty="0">
                <a:latin typeface="Tahoma"/>
                <a:cs typeface="Tahoma"/>
              </a:rPr>
              <a:t>o</a:t>
            </a:r>
            <a:r>
              <a:rPr lang="en-US" sz="2000" spc="-28" dirty="0">
                <a:latin typeface="Tahoma"/>
                <a:cs typeface="Tahoma"/>
              </a:rPr>
              <a:t>del</a:t>
            </a:r>
            <a:r>
              <a:rPr lang="en-US" sz="2000" spc="25" dirty="0">
                <a:latin typeface="Tahoma"/>
                <a:cs typeface="Tahoma"/>
              </a:rPr>
              <a:t> </a:t>
            </a:r>
            <a:r>
              <a:rPr lang="en-US" sz="2000" spc="-39" dirty="0">
                <a:latin typeface="Tahoma"/>
                <a:cs typeface="Tahoma"/>
              </a:rPr>
              <a:t>has</a:t>
            </a:r>
            <a:r>
              <a:rPr lang="en-US" sz="2000" spc="22" dirty="0">
                <a:latin typeface="Tahoma"/>
                <a:cs typeface="Tahoma"/>
              </a:rPr>
              <a:t> </a:t>
            </a:r>
            <a:r>
              <a:rPr lang="en-US" sz="2000" dirty="0">
                <a:latin typeface="Tahoma"/>
                <a:cs typeface="Tahoma"/>
              </a:rPr>
              <a:t>to</a:t>
            </a:r>
            <a:r>
              <a:rPr lang="en-US" sz="2000" spc="22" dirty="0">
                <a:latin typeface="Tahoma"/>
                <a:cs typeface="Tahoma"/>
              </a:rPr>
              <a:t> </a:t>
            </a:r>
            <a:r>
              <a:rPr lang="en-US" sz="2000" dirty="0">
                <a:latin typeface="Tahoma"/>
                <a:cs typeface="Tahoma"/>
              </a:rPr>
              <a:t>b</a:t>
            </a:r>
            <a:r>
              <a:rPr lang="en-US" sz="2000" spc="-67" dirty="0">
                <a:latin typeface="Tahoma"/>
                <a:cs typeface="Tahoma"/>
              </a:rPr>
              <a:t>e</a:t>
            </a:r>
            <a:r>
              <a:rPr lang="en-US" sz="2000" spc="22" dirty="0">
                <a:latin typeface="Tahoma"/>
                <a:cs typeface="Tahoma"/>
              </a:rPr>
              <a:t> </a:t>
            </a:r>
            <a:r>
              <a:rPr lang="en-US" sz="2000" spc="-11" dirty="0">
                <a:latin typeface="Tahoma"/>
                <a:cs typeface="Tahoma"/>
              </a:rPr>
              <a:t>rich</a:t>
            </a:r>
            <a:r>
              <a:rPr lang="en-US" sz="2000" spc="25" dirty="0">
                <a:latin typeface="Tahoma"/>
                <a:cs typeface="Tahoma"/>
              </a:rPr>
              <a:t> </a:t>
            </a:r>
            <a:r>
              <a:rPr lang="en-US" sz="2000" spc="-45" dirty="0">
                <a:latin typeface="Tahoma"/>
                <a:cs typeface="Tahoma"/>
              </a:rPr>
              <a:t>as</a:t>
            </a:r>
            <a:r>
              <a:rPr lang="en-US" sz="2000" spc="22" dirty="0">
                <a:latin typeface="Tahoma"/>
                <a:cs typeface="Tahoma"/>
              </a:rPr>
              <a:t> </a:t>
            </a:r>
            <a:r>
              <a:rPr lang="en-US" sz="2000" spc="-75" dirty="0">
                <a:latin typeface="Tahoma"/>
                <a:cs typeface="Tahoma"/>
              </a:rPr>
              <a:t>w</a:t>
            </a:r>
            <a:r>
              <a:rPr lang="en-US" sz="2000" spc="-20" dirty="0">
                <a:latin typeface="Tahoma"/>
                <a:cs typeface="Tahoma"/>
              </a:rPr>
              <a:t>ell.</a:t>
            </a:r>
            <a:r>
              <a:rPr lang="en-US" sz="2000" spc="126" dirty="0">
                <a:latin typeface="Tahoma"/>
                <a:cs typeface="Tahoma"/>
              </a:rPr>
              <a:t> </a:t>
            </a:r>
            <a:r>
              <a:rPr lang="en-US" sz="2000" spc="25" dirty="0">
                <a:latin typeface="Tahoma"/>
                <a:cs typeface="Tahoma"/>
              </a:rPr>
              <a:t>But</a:t>
            </a:r>
            <a:r>
              <a:rPr lang="en-US" sz="2000" spc="22" dirty="0">
                <a:latin typeface="Tahoma"/>
                <a:cs typeface="Tahoma"/>
              </a:rPr>
              <a:t> </a:t>
            </a:r>
            <a:r>
              <a:rPr lang="en-US" sz="2000" spc="-75" dirty="0">
                <a:latin typeface="Tahoma"/>
                <a:cs typeface="Tahoma"/>
              </a:rPr>
              <a:t>w</a:t>
            </a:r>
            <a:r>
              <a:rPr lang="en-US" sz="2000" spc="-67" dirty="0">
                <a:latin typeface="Tahoma"/>
                <a:cs typeface="Tahoma"/>
              </a:rPr>
              <a:t>e</a:t>
            </a:r>
            <a:r>
              <a:rPr lang="en-US" sz="2000" spc="25" dirty="0">
                <a:latin typeface="Tahoma"/>
                <a:cs typeface="Tahoma"/>
              </a:rPr>
              <a:t> </a:t>
            </a:r>
            <a:r>
              <a:rPr lang="en-US" sz="2000" spc="3" dirty="0">
                <a:latin typeface="Tahoma"/>
                <a:cs typeface="Tahoma"/>
              </a:rPr>
              <a:t>can’t</a:t>
            </a:r>
            <a:r>
              <a:rPr lang="en-US" sz="2000" spc="22" dirty="0">
                <a:latin typeface="Tahoma"/>
                <a:cs typeface="Tahoma"/>
              </a:rPr>
              <a:t> </a:t>
            </a:r>
            <a:r>
              <a:rPr lang="en-US" sz="2000" dirty="0">
                <a:latin typeface="Tahoma"/>
                <a:cs typeface="Tahoma"/>
              </a:rPr>
              <a:t>p</a:t>
            </a:r>
            <a:r>
              <a:rPr lang="en-US" sz="2000" spc="-25" dirty="0">
                <a:latin typeface="Tahoma"/>
                <a:cs typeface="Tahoma"/>
              </a:rPr>
              <a:t>ossibly</a:t>
            </a:r>
            <a:r>
              <a:rPr lang="en-US" sz="2000" spc="25" dirty="0">
                <a:latin typeface="Tahoma"/>
                <a:cs typeface="Tahoma"/>
              </a:rPr>
              <a:t> </a:t>
            </a:r>
            <a:r>
              <a:rPr lang="en-US" sz="2000" spc="-17" dirty="0">
                <a:latin typeface="Tahoma"/>
                <a:cs typeface="Tahoma"/>
              </a:rPr>
              <a:t>write</a:t>
            </a:r>
            <a:r>
              <a:rPr lang="en-US" sz="2000" spc="22" dirty="0">
                <a:latin typeface="Tahoma"/>
                <a:cs typeface="Tahoma"/>
              </a:rPr>
              <a:t> </a:t>
            </a:r>
            <a:r>
              <a:rPr lang="en-US" sz="2000" spc="-31" dirty="0">
                <a:latin typeface="Tahoma"/>
                <a:cs typeface="Tahoma"/>
              </a:rPr>
              <a:t>d</a:t>
            </a:r>
            <a:r>
              <a:rPr lang="en-US" sz="2000" spc="-56" dirty="0">
                <a:latin typeface="Tahoma"/>
                <a:cs typeface="Tahoma"/>
              </a:rPr>
              <a:t>o</a:t>
            </a:r>
            <a:r>
              <a:rPr lang="en-US" sz="2000" spc="-36" dirty="0">
                <a:latin typeface="Tahoma"/>
                <a:cs typeface="Tahoma"/>
              </a:rPr>
              <a:t>wn</a:t>
            </a:r>
            <a:r>
              <a:rPr lang="en-US" sz="2000" spc="22" dirty="0">
                <a:latin typeface="Tahoma"/>
                <a:cs typeface="Tahoma"/>
              </a:rPr>
              <a:t> </a:t>
            </a:r>
            <a:r>
              <a:rPr lang="en-US" sz="2000" spc="-33" dirty="0">
                <a:latin typeface="Tahoma"/>
                <a:cs typeface="Tahoma"/>
              </a:rPr>
              <a:t>such</a:t>
            </a:r>
            <a:r>
              <a:rPr lang="en-US" sz="2000" spc="22" dirty="0">
                <a:latin typeface="Tahoma"/>
                <a:cs typeface="Tahoma"/>
              </a:rPr>
              <a:t> </a:t>
            </a:r>
            <a:r>
              <a:rPr lang="en-US" sz="2000" spc="-33" dirty="0">
                <a:latin typeface="Tahoma"/>
                <a:cs typeface="Tahoma"/>
              </a:rPr>
              <a:t>a</a:t>
            </a:r>
            <a:r>
              <a:rPr lang="en-US" sz="2000" spc="25" dirty="0">
                <a:latin typeface="Tahoma"/>
                <a:cs typeface="Tahoma"/>
              </a:rPr>
              <a:t> </a:t>
            </a:r>
            <a:r>
              <a:rPr lang="en-US" sz="2000" spc="-11" dirty="0">
                <a:latin typeface="Tahoma"/>
                <a:cs typeface="Tahoma"/>
              </a:rPr>
              <a:t>rich</a:t>
            </a:r>
            <a:r>
              <a:rPr lang="en-US" sz="2000" spc="22"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22" dirty="0">
                <a:latin typeface="Tahoma"/>
                <a:cs typeface="Tahoma"/>
              </a:rPr>
              <a:t> </a:t>
            </a:r>
            <a:r>
              <a:rPr lang="en-US" sz="2000" spc="-20" dirty="0">
                <a:latin typeface="Tahoma"/>
                <a:cs typeface="Tahoma"/>
              </a:rPr>
              <a:t>manual</a:t>
            </a:r>
            <a:r>
              <a:rPr lang="en-US" sz="2000" spc="-6" dirty="0">
                <a:latin typeface="Tahoma"/>
                <a:cs typeface="Tahoma"/>
              </a:rPr>
              <a:t>l</a:t>
            </a:r>
            <a:r>
              <a:rPr lang="en-US" sz="2000" spc="-106" dirty="0">
                <a:latin typeface="Tahoma"/>
                <a:cs typeface="Tahoma"/>
              </a:rPr>
              <a:t>y</a:t>
            </a:r>
            <a:r>
              <a:rPr lang="en-US" sz="2000" spc="-20" dirty="0">
                <a:latin typeface="Tahoma"/>
                <a:cs typeface="Tahoma"/>
              </a:rPr>
              <a:t>.</a:t>
            </a:r>
            <a:endParaRPr lang="en-US" sz="2000" dirty="0">
              <a:latin typeface="Tahoma"/>
              <a:cs typeface="Tahoma"/>
            </a:endParaRPr>
          </a:p>
          <a:p>
            <a:pPr marL="122620" marR="2835" indent="-115532" algn="just">
              <a:lnSpc>
                <a:spcPct val="102000"/>
              </a:lnSpc>
              <a:spcBef>
                <a:spcPts val="45"/>
              </a:spcBef>
              <a:buFont typeface="Arial"/>
              <a:buChar char="•"/>
              <a:tabLst>
                <a:tab pos="122975" algn="l"/>
              </a:tabLst>
            </a:pPr>
            <a:r>
              <a:rPr lang="en-US" sz="2000" dirty="0">
                <a:latin typeface="Tahoma"/>
                <a:cs typeface="Tahoma"/>
              </a:rPr>
              <a:t>The</a:t>
            </a:r>
            <a:r>
              <a:rPr lang="en-US" sz="2000" spc="36" dirty="0">
                <a:latin typeface="Tahoma"/>
                <a:cs typeface="Tahoma"/>
              </a:rPr>
              <a:t> </a:t>
            </a:r>
            <a:r>
              <a:rPr lang="en-US" sz="2000" spc="-31" dirty="0">
                <a:latin typeface="Tahoma"/>
                <a:cs typeface="Tahoma"/>
              </a:rPr>
              <a:t>idea</a:t>
            </a:r>
            <a:r>
              <a:rPr lang="en-US" sz="2000" spc="36" dirty="0">
                <a:latin typeface="Tahoma"/>
                <a:cs typeface="Tahoma"/>
              </a:rPr>
              <a:t> </a:t>
            </a:r>
            <a:r>
              <a:rPr lang="en-US" sz="2000" dirty="0">
                <a:latin typeface="Tahoma"/>
                <a:cs typeface="Tahoma"/>
              </a:rPr>
              <a:t>b</a:t>
            </a:r>
            <a:r>
              <a:rPr lang="en-US" sz="2000" spc="-31" dirty="0">
                <a:latin typeface="Tahoma"/>
                <a:cs typeface="Tahoma"/>
              </a:rPr>
              <a:t>ehind</a:t>
            </a:r>
            <a:r>
              <a:rPr lang="en-US" sz="2000" spc="39" dirty="0">
                <a:latin typeface="Tahoma"/>
                <a:cs typeface="Tahoma"/>
              </a:rPr>
              <a:t> </a:t>
            </a:r>
            <a:r>
              <a:rPr lang="en-US" sz="2000" spc="-11" dirty="0">
                <a:latin typeface="Tahoma"/>
                <a:cs typeface="Tahoma"/>
              </a:rPr>
              <a:t>(m</a:t>
            </a:r>
            <a:r>
              <a:rPr lang="en-US" sz="2000" spc="-36" dirty="0">
                <a:latin typeface="Tahoma"/>
                <a:cs typeface="Tahoma"/>
              </a:rPr>
              <a:t>a</a:t>
            </a:r>
            <a:r>
              <a:rPr lang="en-US" sz="2000" spc="-8" dirty="0">
                <a:latin typeface="Tahoma"/>
                <a:cs typeface="Tahoma"/>
              </a:rPr>
              <a:t>c</a:t>
            </a:r>
            <a:r>
              <a:rPr lang="en-US" sz="2000" spc="-33" dirty="0">
                <a:latin typeface="Tahoma"/>
                <a:cs typeface="Tahoma"/>
              </a:rPr>
              <a:t>h</a:t>
            </a:r>
            <a:r>
              <a:rPr lang="en-US" sz="2000" spc="-20" dirty="0">
                <a:latin typeface="Tahoma"/>
                <a:cs typeface="Tahoma"/>
              </a:rPr>
              <a:t>ine)</a:t>
            </a:r>
            <a:r>
              <a:rPr lang="en-US" sz="2000" spc="36" dirty="0">
                <a:latin typeface="Tahoma"/>
                <a:cs typeface="Tahoma"/>
              </a:rPr>
              <a:t> </a:t>
            </a:r>
            <a:r>
              <a:rPr lang="en-US" sz="2000" b="1" spc="-22" dirty="0">
                <a:latin typeface="Arial"/>
                <a:cs typeface="Arial"/>
              </a:rPr>
              <a:t>le</a:t>
            </a:r>
            <a:r>
              <a:rPr lang="en-US" sz="2000" b="1" spc="-61" dirty="0">
                <a:latin typeface="Arial"/>
                <a:cs typeface="Arial"/>
              </a:rPr>
              <a:t>a</a:t>
            </a:r>
            <a:r>
              <a:rPr lang="en-US" sz="2000" b="1" spc="-33" dirty="0">
                <a:latin typeface="Arial"/>
                <a:cs typeface="Arial"/>
              </a:rPr>
              <a:t>rning</a:t>
            </a:r>
            <a:r>
              <a:rPr lang="en-US" sz="2000" b="1" spc="81" dirty="0">
                <a:latin typeface="Arial"/>
                <a:cs typeface="Arial"/>
              </a:rPr>
              <a:t> </a:t>
            </a:r>
            <a:r>
              <a:rPr lang="en-US" sz="2000" spc="-22" dirty="0">
                <a:latin typeface="Tahoma"/>
                <a:cs typeface="Tahoma"/>
              </a:rPr>
              <a:t>is</a:t>
            </a:r>
            <a:r>
              <a:rPr lang="en-US" sz="2000" spc="36" dirty="0">
                <a:latin typeface="Tahoma"/>
                <a:cs typeface="Tahoma"/>
              </a:rPr>
              <a:t> </a:t>
            </a:r>
            <a:r>
              <a:rPr lang="en-US" sz="2000" dirty="0">
                <a:latin typeface="Tahoma"/>
                <a:cs typeface="Tahoma"/>
              </a:rPr>
              <a:t>to</a:t>
            </a:r>
            <a:r>
              <a:rPr lang="en-US" sz="2000" spc="36" dirty="0">
                <a:latin typeface="Tahoma"/>
                <a:cs typeface="Tahoma"/>
              </a:rPr>
              <a:t> </a:t>
            </a:r>
            <a:r>
              <a:rPr lang="en-US" sz="2000" spc="-25" dirty="0">
                <a:latin typeface="Tahoma"/>
                <a:cs typeface="Tahoma"/>
              </a:rPr>
              <a:t>instead</a:t>
            </a:r>
            <a:r>
              <a:rPr lang="en-US" sz="2000" spc="33" dirty="0">
                <a:latin typeface="Tahoma"/>
                <a:cs typeface="Tahoma"/>
              </a:rPr>
              <a:t> </a:t>
            </a:r>
            <a:r>
              <a:rPr lang="en-US" sz="2000" spc="-28" dirty="0">
                <a:latin typeface="Tahoma"/>
                <a:cs typeface="Tahoma"/>
              </a:rPr>
              <a:t>get</a:t>
            </a:r>
            <a:r>
              <a:rPr lang="en-US" sz="2000" spc="36" dirty="0">
                <a:latin typeface="Tahoma"/>
                <a:cs typeface="Tahoma"/>
              </a:rPr>
              <a:t> </a:t>
            </a:r>
            <a:r>
              <a:rPr lang="en-US" sz="2000" spc="20" dirty="0">
                <a:latin typeface="Tahoma"/>
                <a:cs typeface="Tahoma"/>
              </a:rPr>
              <a:t>it</a:t>
            </a:r>
            <a:r>
              <a:rPr lang="en-US" sz="2000" spc="36" dirty="0">
                <a:latin typeface="Tahoma"/>
                <a:cs typeface="Tahoma"/>
              </a:rPr>
              <a:t> </a:t>
            </a:r>
            <a:r>
              <a:rPr lang="en-US" sz="2000" spc="-20" dirty="0">
                <a:latin typeface="Tahoma"/>
                <a:cs typeface="Tahoma"/>
              </a:rPr>
              <a:t>from</a:t>
            </a:r>
            <a:r>
              <a:rPr lang="en-US" sz="2000" spc="36" dirty="0">
                <a:latin typeface="Tahoma"/>
                <a:cs typeface="Tahoma"/>
              </a:rPr>
              <a:t> </a:t>
            </a:r>
            <a:r>
              <a:rPr lang="en-US" sz="2000" spc="-17" dirty="0">
                <a:latin typeface="Tahoma"/>
                <a:cs typeface="Tahoma"/>
              </a:rPr>
              <a:t>data.</a:t>
            </a:r>
            <a:r>
              <a:rPr lang="en-US" sz="2000" dirty="0">
                <a:latin typeface="Tahoma"/>
                <a:cs typeface="Tahoma"/>
              </a:rPr>
              <a:t> </a:t>
            </a:r>
            <a:r>
              <a:rPr lang="en-US" sz="2000" spc="-114" dirty="0">
                <a:latin typeface="Tahoma"/>
                <a:cs typeface="Tahoma"/>
              </a:rPr>
              <a:t> </a:t>
            </a:r>
            <a:r>
              <a:rPr lang="en-US" sz="2000" spc="-39" dirty="0">
                <a:latin typeface="Tahoma"/>
                <a:cs typeface="Tahoma"/>
              </a:rPr>
              <a:t>Instead</a:t>
            </a:r>
            <a:r>
              <a:rPr lang="en-US" sz="2000" spc="36" dirty="0">
                <a:latin typeface="Tahoma"/>
                <a:cs typeface="Tahoma"/>
              </a:rPr>
              <a:t> </a:t>
            </a:r>
            <a:r>
              <a:rPr lang="en-US" sz="2000" spc="-20" dirty="0">
                <a:latin typeface="Tahoma"/>
                <a:cs typeface="Tahoma"/>
              </a:rPr>
              <a:t>of</a:t>
            </a:r>
            <a:r>
              <a:rPr lang="en-US" sz="2000" spc="36" dirty="0">
                <a:latin typeface="Tahoma"/>
                <a:cs typeface="Tahoma"/>
              </a:rPr>
              <a:t> </a:t>
            </a:r>
            <a:r>
              <a:rPr lang="en-US" sz="2000" spc="-17" dirty="0">
                <a:latin typeface="Tahoma"/>
                <a:cs typeface="Tahoma"/>
              </a:rPr>
              <a:t>constructing</a:t>
            </a:r>
            <a:r>
              <a:rPr lang="en-US" sz="2000" spc="36" dirty="0">
                <a:latin typeface="Tahoma"/>
                <a:cs typeface="Tahoma"/>
              </a:rPr>
              <a:t> </a:t>
            </a:r>
            <a:r>
              <a:rPr lang="en-US" sz="2000" spc="-33" dirty="0">
                <a:latin typeface="Tahoma"/>
                <a:cs typeface="Tahoma"/>
              </a:rPr>
              <a:t>a</a:t>
            </a:r>
            <a:r>
              <a:rPr lang="en-US" sz="2000" spc="36"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39" dirty="0">
                <a:latin typeface="Tahoma"/>
                <a:cs typeface="Tahoma"/>
              </a:rPr>
              <a:t> </a:t>
            </a:r>
            <a:r>
              <a:rPr lang="en-US" sz="2000" spc="-45" dirty="0">
                <a:latin typeface="Tahoma"/>
                <a:cs typeface="Tahoma"/>
              </a:rPr>
              <a:t>one</a:t>
            </a:r>
            <a:r>
              <a:rPr lang="en-US" sz="2000" spc="-25" dirty="0">
                <a:latin typeface="Tahoma"/>
                <a:cs typeface="Tahoma"/>
              </a:rPr>
              <a:t> </a:t>
            </a:r>
            <a:r>
              <a:rPr lang="en-US" sz="2000" spc="-17" dirty="0">
                <a:latin typeface="Tahoma"/>
                <a:cs typeface="Tahoma"/>
              </a:rPr>
              <a:t>constructs</a:t>
            </a:r>
            <a:r>
              <a:rPr lang="en-US" sz="2000" spc="47" dirty="0">
                <a:latin typeface="Tahoma"/>
                <a:cs typeface="Tahoma"/>
              </a:rPr>
              <a:t> </a:t>
            </a:r>
            <a:r>
              <a:rPr lang="en-US" sz="2000" spc="-33" dirty="0">
                <a:latin typeface="Tahoma"/>
                <a:cs typeface="Tahoma"/>
              </a:rPr>
              <a:t>a</a:t>
            </a:r>
            <a:r>
              <a:rPr lang="en-US" sz="2000" spc="47" dirty="0">
                <a:latin typeface="Tahoma"/>
                <a:cs typeface="Tahoma"/>
              </a:rPr>
              <a:t> </a:t>
            </a:r>
            <a:r>
              <a:rPr lang="en-US" sz="2000" spc="-25" dirty="0">
                <a:latin typeface="Tahoma"/>
                <a:cs typeface="Tahoma"/>
              </a:rPr>
              <a:t>s</a:t>
            </a:r>
            <a:r>
              <a:rPr lang="en-US" sz="2000" spc="-53" dirty="0">
                <a:latin typeface="Tahoma"/>
                <a:cs typeface="Tahoma"/>
              </a:rPr>
              <a:t>k</a:t>
            </a:r>
            <a:r>
              <a:rPr lang="en-US" sz="2000" spc="-25" dirty="0">
                <a:latin typeface="Tahoma"/>
                <a:cs typeface="Tahoma"/>
              </a:rPr>
              <a:t>eleton</a:t>
            </a:r>
            <a:r>
              <a:rPr lang="en-US" sz="2000" spc="47" dirty="0">
                <a:latin typeface="Tahoma"/>
                <a:cs typeface="Tahoma"/>
              </a:rPr>
              <a:t> </a:t>
            </a:r>
            <a:r>
              <a:rPr lang="en-US" sz="2000" spc="-20" dirty="0">
                <a:latin typeface="Tahoma"/>
                <a:cs typeface="Tahoma"/>
              </a:rPr>
              <a:t>of</a:t>
            </a:r>
            <a:r>
              <a:rPr lang="en-US" sz="2000" spc="45"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dirty="0">
                <a:latin typeface="Tahoma"/>
                <a:cs typeface="Tahoma"/>
              </a:rPr>
              <a:t>o</a:t>
            </a:r>
            <a:r>
              <a:rPr lang="en-US" sz="2000" spc="-28" dirty="0">
                <a:latin typeface="Tahoma"/>
                <a:cs typeface="Tahoma"/>
              </a:rPr>
              <a:t>del</a:t>
            </a:r>
            <a:r>
              <a:rPr lang="en-US" sz="2000" spc="47" dirty="0">
                <a:latin typeface="Tahoma"/>
                <a:cs typeface="Tahoma"/>
              </a:rPr>
              <a:t> </a:t>
            </a:r>
            <a:r>
              <a:rPr lang="en-US" sz="2000" spc="-17" dirty="0">
                <a:latin typeface="Tahoma"/>
                <a:cs typeface="Tahoma"/>
              </a:rPr>
              <a:t>(m</a:t>
            </a:r>
            <a:r>
              <a:rPr lang="en-US" sz="2000" spc="-45" dirty="0">
                <a:latin typeface="Tahoma"/>
                <a:cs typeface="Tahoma"/>
              </a:rPr>
              <a:t>o</a:t>
            </a:r>
            <a:r>
              <a:rPr lang="en-US" sz="2000" spc="-42" dirty="0">
                <a:latin typeface="Tahoma"/>
                <a:cs typeface="Tahoma"/>
              </a:rPr>
              <a:t>re</a:t>
            </a:r>
            <a:r>
              <a:rPr lang="en-US" sz="2000" spc="47" dirty="0">
                <a:latin typeface="Tahoma"/>
                <a:cs typeface="Tahoma"/>
              </a:rPr>
              <a:t> </a:t>
            </a:r>
            <a:r>
              <a:rPr lang="en-US" sz="2000" spc="-50" dirty="0">
                <a:latin typeface="Tahoma"/>
                <a:cs typeface="Tahoma"/>
              </a:rPr>
              <a:t>p</a:t>
            </a:r>
            <a:r>
              <a:rPr lang="en-US" sz="2000" spc="-28" dirty="0">
                <a:latin typeface="Tahoma"/>
                <a:cs typeface="Tahoma"/>
              </a:rPr>
              <a:t>recise</a:t>
            </a:r>
            <a:r>
              <a:rPr lang="en-US" sz="2000" spc="-14" dirty="0">
                <a:latin typeface="Tahoma"/>
                <a:cs typeface="Tahoma"/>
              </a:rPr>
              <a:t>l</a:t>
            </a:r>
            <a:r>
              <a:rPr lang="en-US" sz="2000" spc="-109" dirty="0">
                <a:latin typeface="Tahoma"/>
                <a:cs typeface="Tahoma"/>
              </a:rPr>
              <a:t>y</a:t>
            </a:r>
            <a:r>
              <a:rPr lang="en-US" sz="2000" spc="-20" dirty="0">
                <a:latin typeface="Tahoma"/>
                <a:cs typeface="Tahoma"/>
              </a:rPr>
              <a:t>,</a:t>
            </a:r>
            <a:r>
              <a:rPr lang="en-US" sz="2000" spc="53"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47" dirty="0">
                <a:latin typeface="Tahoma"/>
                <a:cs typeface="Tahoma"/>
              </a:rPr>
              <a:t> </a:t>
            </a:r>
            <a:r>
              <a:rPr lang="en-US" sz="2000" spc="-11" dirty="0">
                <a:latin typeface="Tahoma"/>
                <a:cs typeface="Tahoma"/>
              </a:rPr>
              <a:t>family),</a:t>
            </a:r>
            <a:r>
              <a:rPr lang="en-US" sz="2000" spc="53" dirty="0">
                <a:latin typeface="Tahoma"/>
                <a:cs typeface="Tahoma"/>
              </a:rPr>
              <a:t> </a:t>
            </a:r>
            <a:r>
              <a:rPr lang="en-US" sz="2000" spc="-25" dirty="0">
                <a:latin typeface="Tahoma"/>
                <a:cs typeface="Tahoma"/>
              </a:rPr>
              <a:t>which</a:t>
            </a:r>
            <a:r>
              <a:rPr lang="en-US" sz="2000" spc="47" dirty="0">
                <a:latin typeface="Tahoma"/>
                <a:cs typeface="Tahoma"/>
              </a:rPr>
              <a:t> </a:t>
            </a:r>
            <a:r>
              <a:rPr lang="en-US" sz="2000" spc="-22" dirty="0">
                <a:latin typeface="Tahoma"/>
                <a:cs typeface="Tahoma"/>
              </a:rPr>
              <a:t>is</a:t>
            </a:r>
            <a:r>
              <a:rPr lang="en-US" sz="2000" spc="47" dirty="0">
                <a:latin typeface="Tahoma"/>
                <a:cs typeface="Tahoma"/>
              </a:rPr>
              <a:t> </a:t>
            </a:r>
            <a:r>
              <a:rPr lang="en-US" sz="2000" spc="-33" dirty="0">
                <a:latin typeface="Tahoma"/>
                <a:cs typeface="Tahoma"/>
              </a:rPr>
              <a:t>a</a:t>
            </a:r>
            <a:r>
              <a:rPr lang="en-US" sz="2000" spc="47" dirty="0">
                <a:latin typeface="Tahoma"/>
                <a:cs typeface="Tahoma"/>
              </a:rPr>
              <a:t> </a:t>
            </a:r>
            <a:r>
              <a:rPr lang="en-US" sz="2000" spc="-39" dirty="0">
                <a:latin typeface="Tahoma"/>
                <a:cs typeface="Tahoma"/>
              </a:rPr>
              <a:t>m</a:t>
            </a:r>
            <a:r>
              <a:rPr lang="en-US" sz="2000" spc="-3" dirty="0">
                <a:latin typeface="Tahoma"/>
                <a:cs typeface="Tahoma"/>
              </a:rPr>
              <a:t>o</a:t>
            </a:r>
            <a:r>
              <a:rPr lang="en-US" sz="2000" spc="-28" dirty="0">
                <a:latin typeface="Tahoma"/>
                <a:cs typeface="Tahoma"/>
              </a:rPr>
              <a:t>del</a:t>
            </a:r>
            <a:r>
              <a:rPr lang="en-US" sz="2000" spc="47" dirty="0">
                <a:latin typeface="Tahoma"/>
                <a:cs typeface="Tahoma"/>
              </a:rPr>
              <a:t> </a:t>
            </a:r>
            <a:r>
              <a:rPr lang="en-US" sz="2000" spc="-8" dirty="0">
                <a:latin typeface="Tahoma"/>
                <a:cs typeface="Tahoma"/>
              </a:rPr>
              <a:t>without</a:t>
            </a:r>
            <a:r>
              <a:rPr lang="en-US" sz="2000" spc="47" dirty="0">
                <a:latin typeface="Tahoma"/>
                <a:cs typeface="Tahoma"/>
              </a:rPr>
              <a:t> </a:t>
            </a:r>
            <a:r>
              <a:rPr lang="en-US" sz="2000" spc="-31" dirty="0">
                <a:latin typeface="Tahoma"/>
                <a:cs typeface="Tahoma"/>
              </a:rPr>
              <a:t>p</a:t>
            </a:r>
            <a:r>
              <a:rPr lang="en-US" sz="2000" spc="-56" dirty="0">
                <a:latin typeface="Tahoma"/>
                <a:cs typeface="Tahoma"/>
              </a:rPr>
              <a:t>a</a:t>
            </a:r>
            <a:r>
              <a:rPr lang="en-US" sz="2000" spc="-31" dirty="0">
                <a:latin typeface="Tahoma"/>
                <a:cs typeface="Tahoma"/>
              </a:rPr>
              <a:t>rameters.</a:t>
            </a:r>
            <a:r>
              <a:rPr lang="en-US" sz="2000" spc="-20" dirty="0">
                <a:latin typeface="Tahoma"/>
                <a:cs typeface="Tahoma"/>
              </a:rPr>
              <a:t> </a:t>
            </a:r>
            <a:r>
              <a:rPr lang="en-US" sz="2000" spc="3" dirty="0">
                <a:latin typeface="Tahoma"/>
                <a:cs typeface="Tahoma"/>
              </a:rPr>
              <a:t>And</a:t>
            </a:r>
            <a:r>
              <a:rPr lang="en-US" sz="2000" spc="-39" dirty="0">
                <a:latin typeface="Tahoma"/>
                <a:cs typeface="Tahoma"/>
              </a:rPr>
              <a:t> </a:t>
            </a:r>
            <a:r>
              <a:rPr lang="en-US" sz="2000" spc="-28" dirty="0">
                <a:latin typeface="Tahoma"/>
                <a:cs typeface="Tahoma"/>
              </a:rPr>
              <a:t>then</a:t>
            </a:r>
            <a:r>
              <a:rPr lang="en-US" sz="2000" spc="-39" dirty="0">
                <a:latin typeface="Tahoma"/>
                <a:cs typeface="Tahoma"/>
              </a:rPr>
              <a:t> </a:t>
            </a:r>
            <a:r>
              <a:rPr lang="en-US" sz="2000" dirty="0">
                <a:latin typeface="Tahoma"/>
                <a:cs typeface="Tahoma"/>
              </a:rPr>
              <a:t>if</a:t>
            </a:r>
            <a:r>
              <a:rPr lang="en-US" sz="2000" spc="-39" dirty="0">
                <a:latin typeface="Tahoma"/>
                <a:cs typeface="Tahoma"/>
              </a:rPr>
              <a:t> </a:t>
            </a:r>
            <a:r>
              <a:rPr lang="en-US" sz="2000" spc="-75" dirty="0">
                <a:latin typeface="Tahoma"/>
                <a:cs typeface="Tahoma"/>
              </a:rPr>
              <a:t>w</a:t>
            </a:r>
            <a:r>
              <a:rPr lang="en-US" sz="2000" spc="-67" dirty="0">
                <a:latin typeface="Tahoma"/>
                <a:cs typeface="Tahoma"/>
              </a:rPr>
              <a:t>e</a:t>
            </a:r>
            <a:r>
              <a:rPr lang="en-US" sz="2000" spc="-39" dirty="0">
                <a:latin typeface="Tahoma"/>
                <a:cs typeface="Tahoma"/>
              </a:rPr>
              <a:t> have </a:t>
            </a:r>
            <a:r>
              <a:rPr lang="en-US" sz="2000" spc="-22" dirty="0">
                <a:latin typeface="Tahoma"/>
                <a:cs typeface="Tahoma"/>
              </a:rPr>
              <a:t>the</a:t>
            </a:r>
            <a:r>
              <a:rPr lang="en-US" sz="2000" spc="-39" dirty="0">
                <a:latin typeface="Tahoma"/>
                <a:cs typeface="Tahoma"/>
              </a:rPr>
              <a:t> </a:t>
            </a:r>
            <a:r>
              <a:rPr lang="en-US" sz="2000" spc="-8" dirty="0">
                <a:latin typeface="Tahoma"/>
                <a:cs typeface="Tahoma"/>
              </a:rPr>
              <a:t>right</a:t>
            </a:r>
            <a:r>
              <a:rPr lang="en-US" sz="2000" spc="-39" dirty="0">
                <a:latin typeface="Tahoma"/>
                <a:cs typeface="Tahoma"/>
              </a:rPr>
              <a:t> </a:t>
            </a:r>
            <a:r>
              <a:rPr lang="en-US" sz="2000" spc="3" dirty="0">
                <a:latin typeface="Tahoma"/>
                <a:cs typeface="Tahoma"/>
              </a:rPr>
              <a:t>t</a:t>
            </a:r>
            <a:r>
              <a:rPr lang="en-US" sz="2000" spc="-28" dirty="0">
                <a:latin typeface="Tahoma"/>
                <a:cs typeface="Tahoma"/>
              </a:rPr>
              <a:t>y</a:t>
            </a:r>
            <a:r>
              <a:rPr lang="en-US" sz="2000" spc="-6" dirty="0">
                <a:latin typeface="Tahoma"/>
                <a:cs typeface="Tahoma"/>
              </a:rPr>
              <a:t>p</a:t>
            </a:r>
            <a:r>
              <a:rPr lang="en-US" sz="2000" spc="-67" dirty="0">
                <a:latin typeface="Tahoma"/>
                <a:cs typeface="Tahoma"/>
              </a:rPr>
              <a:t>e</a:t>
            </a:r>
            <a:r>
              <a:rPr lang="en-US" sz="2000" spc="-39" dirty="0">
                <a:latin typeface="Tahoma"/>
                <a:cs typeface="Tahoma"/>
              </a:rPr>
              <a:t> </a:t>
            </a:r>
            <a:r>
              <a:rPr lang="en-US" sz="2000" spc="-20" dirty="0">
                <a:latin typeface="Tahoma"/>
                <a:cs typeface="Tahoma"/>
              </a:rPr>
              <a:t>of</a:t>
            </a:r>
            <a:r>
              <a:rPr lang="en-US" sz="2000" spc="-39" dirty="0">
                <a:latin typeface="Tahoma"/>
                <a:cs typeface="Tahoma"/>
              </a:rPr>
              <a:t> </a:t>
            </a:r>
            <a:r>
              <a:rPr lang="en-US" sz="2000" spc="-17" dirty="0">
                <a:latin typeface="Tahoma"/>
                <a:cs typeface="Tahoma"/>
              </a:rPr>
              <a:t>data,</a:t>
            </a:r>
            <a:r>
              <a:rPr lang="en-US" sz="2000" spc="-28" dirty="0">
                <a:latin typeface="Tahoma"/>
                <a:cs typeface="Tahoma"/>
              </a:rPr>
              <a:t> </a:t>
            </a:r>
            <a:r>
              <a:rPr lang="en-US" sz="2000" spc="-75" dirty="0">
                <a:latin typeface="Tahoma"/>
                <a:cs typeface="Tahoma"/>
              </a:rPr>
              <a:t>w</a:t>
            </a:r>
            <a:r>
              <a:rPr lang="en-US" sz="2000" spc="-67" dirty="0">
                <a:latin typeface="Tahoma"/>
                <a:cs typeface="Tahoma"/>
              </a:rPr>
              <a:t>e</a:t>
            </a:r>
            <a:r>
              <a:rPr lang="en-US" sz="2000" spc="-39" dirty="0">
                <a:latin typeface="Tahoma"/>
                <a:cs typeface="Tahoma"/>
              </a:rPr>
              <a:t> </a:t>
            </a:r>
            <a:r>
              <a:rPr lang="en-US" sz="2000" spc="-25" dirty="0">
                <a:latin typeface="Tahoma"/>
                <a:cs typeface="Tahoma"/>
              </a:rPr>
              <a:t>can</a:t>
            </a:r>
            <a:r>
              <a:rPr lang="en-US" sz="2000" spc="-39" dirty="0">
                <a:latin typeface="Tahoma"/>
                <a:cs typeface="Tahoma"/>
              </a:rPr>
              <a:t> </a:t>
            </a:r>
            <a:r>
              <a:rPr lang="en-US" sz="2000" spc="-28" dirty="0">
                <a:latin typeface="Tahoma"/>
                <a:cs typeface="Tahoma"/>
              </a:rPr>
              <a:t>run</a:t>
            </a:r>
            <a:r>
              <a:rPr lang="en-US" sz="2000" spc="-39" dirty="0">
                <a:latin typeface="Tahoma"/>
                <a:cs typeface="Tahoma"/>
              </a:rPr>
              <a:t> </a:t>
            </a:r>
            <a:r>
              <a:rPr lang="en-US" sz="2000" spc="-33" dirty="0">
                <a:latin typeface="Tahoma"/>
                <a:cs typeface="Tahoma"/>
              </a:rPr>
              <a:t>a</a:t>
            </a:r>
            <a:r>
              <a:rPr lang="en-US" sz="2000" spc="-39" dirty="0">
                <a:latin typeface="Tahoma"/>
                <a:cs typeface="Tahoma"/>
              </a:rPr>
              <a:t> </a:t>
            </a:r>
            <a:r>
              <a:rPr lang="en-US" sz="2000" spc="-31" dirty="0">
                <a:latin typeface="Tahoma"/>
                <a:cs typeface="Tahoma"/>
              </a:rPr>
              <a:t>machine</a:t>
            </a:r>
            <a:r>
              <a:rPr lang="en-US" sz="2000" spc="-39" dirty="0">
                <a:latin typeface="Tahoma"/>
                <a:cs typeface="Tahoma"/>
              </a:rPr>
              <a:t> </a:t>
            </a:r>
            <a:r>
              <a:rPr lang="en-US" sz="2000" spc="-28" dirty="0">
                <a:latin typeface="Tahoma"/>
                <a:cs typeface="Tahoma"/>
              </a:rPr>
              <a:t>le</a:t>
            </a:r>
            <a:r>
              <a:rPr lang="en-US" sz="2000" spc="-67" dirty="0">
                <a:latin typeface="Tahoma"/>
                <a:cs typeface="Tahoma"/>
              </a:rPr>
              <a:t>a</a:t>
            </a:r>
            <a:r>
              <a:rPr lang="en-US" sz="2000" spc="-22" dirty="0">
                <a:latin typeface="Tahoma"/>
                <a:cs typeface="Tahoma"/>
              </a:rPr>
              <a:t>rning</a:t>
            </a:r>
            <a:r>
              <a:rPr lang="en-US" sz="2000" spc="-39" dirty="0">
                <a:latin typeface="Tahoma"/>
                <a:cs typeface="Tahoma"/>
              </a:rPr>
              <a:t> </a:t>
            </a:r>
            <a:r>
              <a:rPr lang="en-US" sz="2000" spc="-25" dirty="0">
                <a:latin typeface="Tahoma"/>
                <a:cs typeface="Tahoma"/>
              </a:rPr>
              <a:t>alg</a:t>
            </a:r>
            <a:r>
              <a:rPr lang="en-US" sz="2000" spc="-59" dirty="0">
                <a:latin typeface="Tahoma"/>
                <a:cs typeface="Tahoma"/>
              </a:rPr>
              <a:t>o</a:t>
            </a:r>
            <a:r>
              <a:rPr lang="en-US" sz="2000" spc="-8" dirty="0">
                <a:latin typeface="Tahoma"/>
                <a:cs typeface="Tahoma"/>
              </a:rPr>
              <a:t>rithm</a:t>
            </a:r>
            <a:r>
              <a:rPr lang="en-US" sz="2000" spc="-39" dirty="0">
                <a:latin typeface="Tahoma"/>
                <a:cs typeface="Tahoma"/>
              </a:rPr>
              <a:t> </a:t>
            </a:r>
            <a:r>
              <a:rPr lang="en-US" sz="2000" dirty="0">
                <a:latin typeface="Tahoma"/>
                <a:cs typeface="Tahoma"/>
              </a:rPr>
              <a:t>to</a:t>
            </a:r>
            <a:r>
              <a:rPr lang="en-US" sz="2000" spc="-39" dirty="0">
                <a:latin typeface="Tahoma"/>
                <a:cs typeface="Tahoma"/>
              </a:rPr>
              <a:t> </a:t>
            </a:r>
            <a:r>
              <a:rPr lang="en-US" sz="2000" spc="-11" dirty="0">
                <a:latin typeface="Tahoma"/>
                <a:cs typeface="Tahoma"/>
              </a:rPr>
              <a:t>tun</a:t>
            </a:r>
            <a:r>
              <a:rPr lang="en-US" sz="2000" spc="-67" dirty="0">
                <a:latin typeface="Tahoma"/>
                <a:cs typeface="Tahoma"/>
              </a:rPr>
              <a:t>e</a:t>
            </a:r>
            <a:r>
              <a:rPr lang="en-US" sz="2000" spc="-39" dirty="0">
                <a:latin typeface="Tahoma"/>
                <a:cs typeface="Tahoma"/>
              </a:rPr>
              <a:t> </a:t>
            </a:r>
            <a:r>
              <a:rPr lang="en-US" sz="2000" spc="-22" dirty="0">
                <a:latin typeface="Tahoma"/>
                <a:cs typeface="Tahoma"/>
              </a:rPr>
              <a:t>the</a:t>
            </a:r>
            <a:r>
              <a:rPr lang="en-US" sz="2000" spc="-39" dirty="0">
                <a:latin typeface="Tahoma"/>
                <a:cs typeface="Tahoma"/>
              </a:rPr>
              <a:t> </a:t>
            </a:r>
            <a:r>
              <a:rPr lang="en-US" sz="2000" spc="-31" dirty="0">
                <a:latin typeface="Tahoma"/>
                <a:cs typeface="Tahoma"/>
              </a:rPr>
              <a:t>p</a:t>
            </a:r>
            <a:r>
              <a:rPr lang="en-US" sz="2000" spc="-56" dirty="0">
                <a:latin typeface="Tahoma"/>
                <a:cs typeface="Tahoma"/>
              </a:rPr>
              <a:t>a</a:t>
            </a:r>
            <a:r>
              <a:rPr lang="en-US" sz="2000" spc="-31" dirty="0">
                <a:latin typeface="Tahoma"/>
                <a:cs typeface="Tahoma"/>
              </a:rPr>
              <a:t>rameters</a:t>
            </a:r>
            <a:r>
              <a:rPr lang="en-US" sz="2000" spc="-20" dirty="0">
                <a:latin typeface="Tahoma"/>
                <a:cs typeface="Tahoma"/>
              </a:rPr>
              <a:t> of</a:t>
            </a:r>
            <a:r>
              <a:rPr lang="en-US" sz="2000" spc="22" dirty="0">
                <a:latin typeface="Tahoma"/>
                <a:cs typeface="Tahoma"/>
              </a:rPr>
              <a:t> </a:t>
            </a:r>
            <a:r>
              <a:rPr lang="en-US" sz="2000" spc="-22" dirty="0">
                <a:latin typeface="Tahoma"/>
                <a:cs typeface="Tahoma"/>
              </a:rPr>
              <a:t>the</a:t>
            </a:r>
            <a:r>
              <a:rPr lang="en-US" sz="2000" spc="25" dirty="0">
                <a:latin typeface="Tahoma"/>
                <a:cs typeface="Tahoma"/>
              </a:rPr>
              <a:t> </a:t>
            </a:r>
            <a:r>
              <a:rPr lang="en-US" sz="2000" spc="-39" dirty="0">
                <a:latin typeface="Tahoma"/>
                <a:cs typeface="Tahoma"/>
              </a:rPr>
              <a:t>m</a:t>
            </a:r>
            <a:r>
              <a:rPr lang="en-US" sz="2000" spc="-3" dirty="0">
                <a:latin typeface="Tahoma"/>
                <a:cs typeface="Tahoma"/>
              </a:rPr>
              <a:t>o</a:t>
            </a:r>
            <a:r>
              <a:rPr lang="en-US" sz="2000" spc="-50" dirty="0">
                <a:latin typeface="Tahoma"/>
                <a:cs typeface="Tahoma"/>
              </a:rPr>
              <a:t>de</a:t>
            </a:r>
            <a:r>
              <a:rPr lang="en-US" sz="2000" spc="8" dirty="0">
                <a:latin typeface="Tahoma"/>
                <a:cs typeface="Tahoma"/>
              </a:rPr>
              <a:t>l</a:t>
            </a:r>
            <a:r>
              <a:rPr lang="en-US" sz="2000" spc="-20" dirty="0">
                <a:latin typeface="Tahoma"/>
                <a:cs typeface="Tahoma"/>
              </a:rPr>
              <a:t>.</a:t>
            </a:r>
            <a:endParaRPr lang="en-US" sz="2000" dirty="0">
              <a:latin typeface="Tahoma"/>
              <a:cs typeface="Tahoma"/>
            </a:endParaRPr>
          </a:p>
        </p:txBody>
      </p:sp>
    </p:spTree>
    <p:extLst>
      <p:ext uri="{BB962C8B-B14F-4D97-AF65-F5344CB8AC3E}">
        <p14:creationId xmlns:p14="http://schemas.microsoft.com/office/powerpoint/2010/main" val="37127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2DC0901-34D0-43C1-B46B-BBA40D4C215A}" type="slidenum">
              <a:rPr lang="en-US" altLang="en-US" sz="1400" smtClean="0"/>
              <a:pPr/>
              <a:t>5</a:t>
            </a:fld>
            <a:endParaRPr lang="en-US" altLang="en-US" sz="1400"/>
          </a:p>
        </p:txBody>
      </p:sp>
      <p:sp>
        <p:nvSpPr>
          <p:cNvPr id="6147" name="Rectangle 2"/>
          <p:cNvSpPr>
            <a:spLocks noGrp="1" noChangeArrowheads="1"/>
          </p:cNvSpPr>
          <p:nvPr>
            <p:ph type="title"/>
          </p:nvPr>
        </p:nvSpPr>
        <p:spPr>
          <a:xfrm>
            <a:off x="762000" y="14514"/>
            <a:ext cx="7772400" cy="1143000"/>
          </a:xfrm>
        </p:spPr>
        <p:txBody>
          <a:bodyPr/>
          <a:lstStyle/>
          <a:p>
            <a:r>
              <a:rPr lang="en-US" altLang="en-US" b="1" dirty="0">
                <a:solidFill>
                  <a:srgbClr val="008080"/>
                </a:solidFill>
              </a:rPr>
              <a:t>More Definitions of AI</a:t>
            </a:r>
          </a:p>
        </p:txBody>
      </p:sp>
      <p:sp>
        <p:nvSpPr>
          <p:cNvPr id="6148" name="Rectangle 3"/>
          <p:cNvSpPr>
            <a:spLocks noGrp="1" noChangeArrowheads="1"/>
          </p:cNvSpPr>
          <p:nvPr>
            <p:ph type="body" idx="1"/>
          </p:nvPr>
        </p:nvSpPr>
        <p:spPr>
          <a:xfrm>
            <a:off x="152400" y="1295400"/>
            <a:ext cx="8763000" cy="4114800"/>
          </a:xfrm>
        </p:spPr>
        <p:txBody>
          <a:bodyPr/>
          <a:lstStyle/>
          <a:p>
            <a:r>
              <a:rPr lang="en-US" altLang="en-US" sz="2800" dirty="0"/>
              <a:t>Rich/Knight: ”AI is the study of how to make computers do things which, at the moment, people do better”</a:t>
            </a:r>
          </a:p>
          <a:p>
            <a:r>
              <a:rPr lang="en-US" altLang="en-US" sz="2800" dirty="0"/>
              <a:t>Winston: “AI is the study of computations that make it possible to perceive, reason, and act.</a:t>
            </a:r>
          </a:p>
          <a:p>
            <a:r>
              <a:rPr lang="en-US" altLang="en-US" sz="2800" dirty="0">
                <a:solidFill>
                  <a:srgbClr val="008080"/>
                </a:solidFill>
              </a:rPr>
              <a:t>Turing Test</a:t>
            </a:r>
            <a:r>
              <a:rPr lang="en-US" altLang="en-US" sz="2800" dirty="0"/>
              <a:t>: If an artificial intelligent system is not distinguishable from a human being, it is definitely intelligent.</a:t>
            </a:r>
          </a:p>
          <a:p>
            <a:r>
              <a:rPr lang="en-US" altLang="en-US" sz="2800" dirty="0">
                <a:hlinkClick r:id="rId2"/>
              </a:rPr>
              <a:t>https://en.wikipedia.org/wiki/Turing_test</a:t>
            </a:r>
            <a:r>
              <a:rPr lang="en-US" altLang="en-US" sz="2800" dirty="0"/>
              <a:t> </a:t>
            </a:r>
          </a:p>
          <a:p>
            <a:r>
              <a:rPr lang="en-US" altLang="en-US" sz="2800" dirty="0"/>
              <a:t>Eugene </a:t>
            </a:r>
            <a:r>
              <a:rPr lang="en-US" altLang="en-US" sz="2800" dirty="0" err="1"/>
              <a:t>Goostman</a:t>
            </a:r>
            <a:r>
              <a:rPr lang="en-US" altLang="en-US" sz="2800" dirty="0"/>
              <a:t> Winner 2014 Touring Test: </a:t>
            </a:r>
            <a:r>
              <a:rPr lang="en-US" altLang="en-US" sz="2800" dirty="0">
                <a:hlinkClick r:id="rId3"/>
              </a:rPr>
              <a:t>https://en.wikipedia.org/wiki/Eugene_Goostman</a:t>
            </a:r>
            <a:r>
              <a:rPr lang="en-US" altLang="en-US" sz="2800"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1910" y="228600"/>
            <a:ext cx="5393897" cy="326371"/>
          </a:xfrm>
          <a:prstGeom prst="rect">
            <a:avLst/>
          </a:prstGeom>
          <a:ln w="3175">
            <a:solidFill>
              <a:srgbClr val="000000"/>
            </a:solidFill>
          </a:ln>
        </p:spPr>
        <p:txBody>
          <a:bodyPr vert="horz" wrap="square" lIns="0" tIns="0" rIns="0" bIns="0" rtlCol="0">
            <a:spAutoFit/>
          </a:bodyPr>
          <a:lstStyle/>
          <a:p>
            <a:pPr marL="1568900"/>
            <a:r>
              <a:rPr sz="2121" spc="128" dirty="0">
                <a:solidFill>
                  <a:srgbClr val="0000A0"/>
                </a:solidFill>
                <a:latin typeface="Tahoma"/>
                <a:cs typeface="Tahoma"/>
              </a:rPr>
              <a:t>P</a:t>
            </a:r>
            <a:r>
              <a:rPr sz="2121" spc="-159" dirty="0">
                <a:solidFill>
                  <a:srgbClr val="0000A0"/>
                </a:solidFill>
                <a:latin typeface="Tahoma"/>
                <a:cs typeface="Tahoma"/>
              </a:rPr>
              <a:t>a</a:t>
            </a:r>
            <a:r>
              <a:rPr sz="2121" spc="-84" dirty="0">
                <a:solidFill>
                  <a:srgbClr val="0000A0"/>
                </a:solidFill>
                <a:latin typeface="Tahoma"/>
                <a:cs typeface="Tahoma"/>
              </a:rPr>
              <a:t>radigm:</a:t>
            </a:r>
            <a:r>
              <a:rPr sz="2121" spc="282" dirty="0">
                <a:solidFill>
                  <a:srgbClr val="0000A0"/>
                </a:solidFill>
                <a:latin typeface="Tahoma"/>
                <a:cs typeface="Tahoma"/>
              </a:rPr>
              <a:t> </a:t>
            </a:r>
            <a:r>
              <a:rPr lang="en-US" sz="2121" spc="-87" dirty="0">
                <a:solidFill>
                  <a:srgbClr val="0000A0"/>
                </a:solidFill>
                <a:latin typeface="Tahoma"/>
                <a:cs typeface="Tahoma"/>
              </a:rPr>
              <a:t>I</a:t>
            </a:r>
            <a:r>
              <a:rPr sz="2121" spc="-87" dirty="0">
                <a:solidFill>
                  <a:srgbClr val="0000A0"/>
                </a:solidFill>
                <a:latin typeface="Tahoma"/>
                <a:cs typeface="Tahoma"/>
              </a:rPr>
              <a:t>nference</a:t>
            </a:r>
            <a:endParaRPr sz="2121" dirty="0">
              <a:latin typeface="Tahoma"/>
              <a:cs typeface="Tahoma"/>
            </a:endParaRPr>
          </a:p>
        </p:txBody>
      </p:sp>
      <p:sp>
        <p:nvSpPr>
          <p:cNvPr id="3" name="object 3"/>
          <p:cNvSpPr/>
          <p:nvPr/>
        </p:nvSpPr>
        <p:spPr>
          <a:xfrm>
            <a:off x="1472844" y="2042703"/>
            <a:ext cx="2728669" cy="1121380"/>
          </a:xfrm>
          <a:custGeom>
            <a:avLst/>
            <a:gdLst/>
            <a:ahLst/>
            <a:cxnLst/>
            <a:rect l="l" t="t" r="r" b="b"/>
            <a:pathLst>
              <a:path w="4888865" h="2009139">
                <a:moveTo>
                  <a:pt x="0" y="127154"/>
                </a:moveTo>
                <a:lnTo>
                  <a:pt x="0" y="1881600"/>
                </a:lnTo>
                <a:lnTo>
                  <a:pt x="836" y="1896264"/>
                </a:lnTo>
                <a:lnTo>
                  <a:pt x="12646" y="1936948"/>
                </a:lnTo>
                <a:lnTo>
                  <a:pt x="36469" y="1970731"/>
                </a:lnTo>
                <a:lnTo>
                  <a:pt x="69815" y="1995123"/>
                </a:lnTo>
                <a:lnTo>
                  <a:pt x="110195" y="2007633"/>
                </a:lnTo>
                <a:lnTo>
                  <a:pt x="4761509" y="2008755"/>
                </a:lnTo>
                <a:lnTo>
                  <a:pt x="4776173" y="2007918"/>
                </a:lnTo>
                <a:lnTo>
                  <a:pt x="4816858" y="1996108"/>
                </a:lnTo>
                <a:lnTo>
                  <a:pt x="4850640" y="1972285"/>
                </a:lnTo>
                <a:lnTo>
                  <a:pt x="4875032" y="1938939"/>
                </a:lnTo>
                <a:lnTo>
                  <a:pt x="4887543" y="1898559"/>
                </a:lnTo>
                <a:lnTo>
                  <a:pt x="4888664" y="127154"/>
                </a:lnTo>
                <a:lnTo>
                  <a:pt x="4887827" y="112490"/>
                </a:lnTo>
                <a:lnTo>
                  <a:pt x="4876018" y="71806"/>
                </a:lnTo>
                <a:lnTo>
                  <a:pt x="4852195" y="38023"/>
                </a:lnTo>
                <a:lnTo>
                  <a:pt x="4818848" y="13631"/>
                </a:lnTo>
                <a:lnTo>
                  <a:pt x="4778468"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1540275" y="2519556"/>
            <a:ext cx="482718"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endParaRPr sz="1395">
              <a:latin typeface="Tahoma"/>
              <a:cs typeface="Tahoma"/>
            </a:endParaRPr>
          </a:p>
        </p:txBody>
      </p:sp>
      <p:sp>
        <p:nvSpPr>
          <p:cNvPr id="5" name="object 5"/>
          <p:cNvSpPr/>
          <p:nvPr/>
        </p:nvSpPr>
        <p:spPr>
          <a:xfrm>
            <a:off x="2086873" y="2117412"/>
            <a:ext cx="2040009" cy="966186"/>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2369617" y="2632732"/>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7" name="object 7"/>
          <p:cNvSpPr txBox="1"/>
          <p:nvPr/>
        </p:nvSpPr>
        <p:spPr>
          <a:xfrm>
            <a:off x="2567334" y="2563183"/>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8" name="object 8"/>
          <p:cNvSpPr txBox="1"/>
          <p:nvPr/>
        </p:nvSpPr>
        <p:spPr>
          <a:xfrm>
            <a:off x="2722785" y="2480217"/>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9" name="object 9"/>
          <p:cNvSpPr txBox="1"/>
          <p:nvPr/>
        </p:nvSpPr>
        <p:spPr>
          <a:xfrm>
            <a:off x="2924986" y="2450083"/>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10" name="object 10"/>
          <p:cNvSpPr txBox="1"/>
          <p:nvPr/>
        </p:nvSpPr>
        <p:spPr>
          <a:xfrm>
            <a:off x="2891012" y="283203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11" name="object 11"/>
          <p:cNvSpPr txBox="1"/>
          <p:nvPr/>
        </p:nvSpPr>
        <p:spPr>
          <a:xfrm>
            <a:off x="2733422" y="2914313"/>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12" name="object 12"/>
          <p:cNvSpPr txBox="1"/>
          <p:nvPr/>
        </p:nvSpPr>
        <p:spPr>
          <a:xfrm>
            <a:off x="2378611" y="2391697"/>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13" name="object 13"/>
          <p:cNvSpPr txBox="1"/>
          <p:nvPr/>
        </p:nvSpPr>
        <p:spPr>
          <a:xfrm>
            <a:off x="2763126" y="2278574"/>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14" name="object 14"/>
          <p:cNvSpPr txBox="1"/>
          <p:nvPr/>
        </p:nvSpPr>
        <p:spPr>
          <a:xfrm>
            <a:off x="3060602" y="2640641"/>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15" name="object 15"/>
          <p:cNvSpPr txBox="1"/>
          <p:nvPr/>
        </p:nvSpPr>
        <p:spPr>
          <a:xfrm>
            <a:off x="3074146" y="2826136"/>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16" name="object 16"/>
          <p:cNvSpPr txBox="1"/>
          <p:nvPr/>
        </p:nvSpPr>
        <p:spPr>
          <a:xfrm>
            <a:off x="3228975" y="3015516"/>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17" name="object 17"/>
          <p:cNvSpPr txBox="1"/>
          <p:nvPr/>
        </p:nvSpPr>
        <p:spPr>
          <a:xfrm>
            <a:off x="3410811" y="2827482"/>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18" name="object 18"/>
          <p:cNvSpPr txBox="1"/>
          <p:nvPr/>
        </p:nvSpPr>
        <p:spPr>
          <a:xfrm>
            <a:off x="3418116" y="2649210"/>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19" name="object 19"/>
          <p:cNvSpPr txBox="1"/>
          <p:nvPr/>
        </p:nvSpPr>
        <p:spPr>
          <a:xfrm>
            <a:off x="3767359" y="2805720"/>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0" name="object 20"/>
          <p:cNvSpPr txBox="1"/>
          <p:nvPr/>
        </p:nvSpPr>
        <p:spPr>
          <a:xfrm>
            <a:off x="3752595" y="298346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21" name="object 21"/>
          <p:cNvSpPr txBox="1"/>
          <p:nvPr/>
        </p:nvSpPr>
        <p:spPr>
          <a:xfrm>
            <a:off x="3586499" y="2839952"/>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2" name="object 22"/>
          <p:cNvSpPr txBox="1"/>
          <p:nvPr/>
        </p:nvSpPr>
        <p:spPr>
          <a:xfrm>
            <a:off x="3984919" y="2796022"/>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23" name="object 23"/>
          <p:cNvSpPr txBox="1"/>
          <p:nvPr/>
        </p:nvSpPr>
        <p:spPr>
          <a:xfrm>
            <a:off x="3909116" y="2497565"/>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4" name="object 24"/>
          <p:cNvSpPr txBox="1"/>
          <p:nvPr/>
        </p:nvSpPr>
        <p:spPr>
          <a:xfrm>
            <a:off x="3605049" y="2319469"/>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25" name="object 25"/>
          <p:cNvSpPr txBox="1"/>
          <p:nvPr/>
        </p:nvSpPr>
        <p:spPr>
          <a:xfrm>
            <a:off x="3694077" y="2507438"/>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26" name="object 26"/>
          <p:cNvSpPr txBox="1"/>
          <p:nvPr/>
        </p:nvSpPr>
        <p:spPr>
          <a:xfrm>
            <a:off x="3515913" y="247059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27" name="object 27"/>
          <p:cNvSpPr txBox="1"/>
          <p:nvPr/>
        </p:nvSpPr>
        <p:spPr>
          <a:xfrm>
            <a:off x="3337230" y="2458953"/>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28" name="object 28"/>
          <p:cNvSpPr txBox="1"/>
          <p:nvPr/>
        </p:nvSpPr>
        <p:spPr>
          <a:xfrm>
            <a:off x="3202302" y="2255017"/>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29" name="object 29"/>
          <p:cNvSpPr txBox="1"/>
          <p:nvPr/>
        </p:nvSpPr>
        <p:spPr>
          <a:xfrm>
            <a:off x="3108395" y="2442499"/>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30" name="object 30"/>
          <p:cNvSpPr txBox="1"/>
          <p:nvPr/>
        </p:nvSpPr>
        <p:spPr>
          <a:xfrm>
            <a:off x="3807920" y="2638041"/>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31" name="object 31"/>
          <p:cNvSpPr/>
          <p:nvPr/>
        </p:nvSpPr>
        <p:spPr>
          <a:xfrm>
            <a:off x="2837123" y="3236614"/>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32" name="object 32"/>
          <p:cNvSpPr/>
          <p:nvPr/>
        </p:nvSpPr>
        <p:spPr>
          <a:xfrm>
            <a:off x="2837123" y="3594226"/>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33" name="object 33"/>
          <p:cNvSpPr/>
          <p:nvPr/>
        </p:nvSpPr>
        <p:spPr>
          <a:xfrm>
            <a:off x="2818613" y="3682208"/>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34" name="object 34"/>
          <p:cNvSpPr/>
          <p:nvPr/>
        </p:nvSpPr>
        <p:spPr>
          <a:xfrm>
            <a:off x="2818613" y="3682208"/>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35" name="object 35"/>
          <p:cNvSpPr/>
          <p:nvPr/>
        </p:nvSpPr>
        <p:spPr>
          <a:xfrm>
            <a:off x="2460670" y="3336759"/>
            <a:ext cx="753140" cy="257662"/>
          </a:xfrm>
          <a:custGeom>
            <a:avLst/>
            <a:gdLst/>
            <a:ahLst/>
            <a:cxnLst/>
            <a:rect l="l" t="t" r="r" b="b"/>
            <a:pathLst>
              <a:path w="1349375" h="461645">
                <a:moveTo>
                  <a:pt x="0" y="0"/>
                </a:moveTo>
                <a:lnTo>
                  <a:pt x="0" y="461295"/>
                </a:lnTo>
                <a:lnTo>
                  <a:pt x="1348955" y="461295"/>
                </a:lnTo>
                <a:lnTo>
                  <a:pt x="1348955" y="0"/>
                </a:lnTo>
                <a:lnTo>
                  <a:pt x="0" y="0"/>
                </a:lnTo>
                <a:close/>
              </a:path>
            </a:pathLst>
          </a:custGeom>
          <a:ln w="3175">
            <a:solidFill>
              <a:srgbClr val="000000"/>
            </a:solidFill>
          </a:ln>
        </p:spPr>
        <p:txBody>
          <a:bodyPr wrap="square" lIns="0" tIns="0" rIns="0" bIns="0" rtlCol="0"/>
          <a:lstStyle/>
          <a:p>
            <a:endParaRPr sz="1339"/>
          </a:p>
        </p:txBody>
      </p:sp>
      <p:sp>
        <p:nvSpPr>
          <p:cNvPr id="36" name="object 36"/>
          <p:cNvSpPr txBox="1"/>
          <p:nvPr/>
        </p:nvSpPr>
        <p:spPr>
          <a:xfrm>
            <a:off x="2453581" y="3380853"/>
            <a:ext cx="767671" cy="214674"/>
          </a:xfrm>
          <a:prstGeom prst="rect">
            <a:avLst/>
          </a:prstGeom>
        </p:spPr>
        <p:txBody>
          <a:bodyPr vert="horz" wrap="square" lIns="0" tIns="0" rIns="0" bIns="0" rtlCol="0">
            <a:spAutoFit/>
          </a:bodyPr>
          <a:lstStyle/>
          <a:p>
            <a:pPr marL="7088"/>
            <a:r>
              <a:rPr sz="1395" b="1" spc="-42" dirty="0">
                <a:solidFill>
                  <a:srgbClr val="008000"/>
                </a:solidFill>
                <a:latin typeface="Trebuchet MS"/>
                <a:cs typeface="Trebuchet MS"/>
              </a:rPr>
              <a:t>Inference</a:t>
            </a:r>
            <a:endParaRPr sz="1395">
              <a:latin typeface="Trebuchet MS"/>
              <a:cs typeface="Trebuchet MS"/>
            </a:endParaRPr>
          </a:p>
        </p:txBody>
      </p:sp>
      <p:sp>
        <p:nvSpPr>
          <p:cNvPr id="37" name="object 37"/>
          <p:cNvSpPr/>
          <p:nvPr/>
        </p:nvSpPr>
        <p:spPr>
          <a:xfrm>
            <a:off x="2462444" y="3596001"/>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38" name="object 38"/>
          <p:cNvSpPr/>
          <p:nvPr/>
        </p:nvSpPr>
        <p:spPr>
          <a:xfrm>
            <a:off x="1290867" y="3877120"/>
            <a:ext cx="3092657" cy="1121380"/>
          </a:xfrm>
          <a:custGeom>
            <a:avLst/>
            <a:gdLst/>
            <a:ahLst/>
            <a:cxnLst/>
            <a:rect l="l" t="t" r="r" b="b"/>
            <a:pathLst>
              <a:path w="5541009" h="2009140">
                <a:moveTo>
                  <a:pt x="0" y="127154"/>
                </a:moveTo>
                <a:lnTo>
                  <a:pt x="0" y="1881599"/>
                </a:lnTo>
                <a:lnTo>
                  <a:pt x="836" y="1896264"/>
                </a:lnTo>
                <a:lnTo>
                  <a:pt x="12646" y="1936948"/>
                </a:lnTo>
                <a:lnTo>
                  <a:pt x="36469" y="1970731"/>
                </a:lnTo>
                <a:lnTo>
                  <a:pt x="69815" y="1995123"/>
                </a:lnTo>
                <a:lnTo>
                  <a:pt x="110195" y="2007633"/>
                </a:lnTo>
                <a:lnTo>
                  <a:pt x="5413592" y="2008754"/>
                </a:lnTo>
                <a:lnTo>
                  <a:pt x="5428256" y="2007918"/>
                </a:lnTo>
                <a:lnTo>
                  <a:pt x="5468940" y="1996108"/>
                </a:lnTo>
                <a:lnTo>
                  <a:pt x="5502723" y="1972285"/>
                </a:lnTo>
                <a:lnTo>
                  <a:pt x="5527115" y="1938939"/>
                </a:lnTo>
                <a:lnTo>
                  <a:pt x="5539626" y="1898559"/>
                </a:lnTo>
                <a:lnTo>
                  <a:pt x="5540747" y="127154"/>
                </a:lnTo>
                <a:lnTo>
                  <a:pt x="5539910" y="112490"/>
                </a:lnTo>
                <a:lnTo>
                  <a:pt x="5528101" y="71806"/>
                </a:lnTo>
                <a:lnTo>
                  <a:pt x="5504278" y="38023"/>
                </a:lnTo>
                <a:lnTo>
                  <a:pt x="5470931" y="13631"/>
                </a:lnTo>
                <a:lnTo>
                  <a:pt x="5430551"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39" name="object 39"/>
          <p:cNvSpPr txBox="1"/>
          <p:nvPr/>
        </p:nvSpPr>
        <p:spPr>
          <a:xfrm>
            <a:off x="1358298" y="4353973"/>
            <a:ext cx="847415" cy="214674"/>
          </a:xfrm>
          <a:prstGeom prst="rect">
            <a:avLst/>
          </a:prstGeom>
        </p:spPr>
        <p:txBody>
          <a:bodyPr vert="horz" wrap="square" lIns="0" tIns="0" rIns="0" bIns="0" rtlCol="0">
            <a:spAutoFit/>
          </a:bodyPr>
          <a:lstStyle/>
          <a:p>
            <a:pPr marL="7088"/>
            <a:r>
              <a:rPr sz="1395" spc="-20" dirty="0">
                <a:latin typeface="Tahoma"/>
                <a:cs typeface="Tahoma"/>
              </a:rPr>
              <a:t>Predictions</a:t>
            </a:r>
            <a:endParaRPr sz="1395">
              <a:latin typeface="Tahoma"/>
              <a:cs typeface="Tahoma"/>
            </a:endParaRPr>
          </a:p>
        </p:txBody>
      </p:sp>
      <p:sp>
        <p:nvSpPr>
          <p:cNvPr id="40" name="object 40"/>
          <p:cNvSpPr/>
          <p:nvPr/>
        </p:nvSpPr>
        <p:spPr>
          <a:xfrm>
            <a:off x="2268850" y="3951830"/>
            <a:ext cx="2040009" cy="966186"/>
          </a:xfrm>
          <a:prstGeom prst="rect">
            <a:avLst/>
          </a:prstGeom>
          <a:blipFill>
            <a:blip r:embed="rId4" cstate="print"/>
            <a:stretch>
              <a:fillRect/>
            </a:stretch>
          </a:blipFill>
        </p:spPr>
        <p:txBody>
          <a:bodyPr wrap="square" lIns="0" tIns="0" rIns="0" bIns="0" rtlCol="0"/>
          <a:lstStyle/>
          <a:p>
            <a:endParaRPr sz="1339"/>
          </a:p>
        </p:txBody>
      </p:sp>
      <p:sp>
        <p:nvSpPr>
          <p:cNvPr id="41" name="object 41"/>
          <p:cNvSpPr txBox="1"/>
          <p:nvPr/>
        </p:nvSpPr>
        <p:spPr>
          <a:xfrm>
            <a:off x="2545600" y="4461950"/>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66" name="object 66"/>
          <p:cNvSpPr txBox="1">
            <a:spLocks noGrp="1"/>
          </p:cNvSpPr>
          <p:nvPr>
            <p:ph type="ftr" sz="quarter" idx="4294967295"/>
          </p:nvPr>
        </p:nvSpPr>
        <p:spPr>
          <a:xfrm>
            <a:off x="7848600" y="6400800"/>
            <a:ext cx="1185176" cy="276999"/>
          </a:xfrm>
          <a:prstGeom prst="rect">
            <a:avLst/>
          </a:prstGeom>
        </p:spPr>
        <p:txBody>
          <a:bodyPr vert="horz" wrap="square" lIns="0" tIns="0" rIns="0" bIns="0" rtlCol="0">
            <a:spAutoFit/>
          </a:bodyPr>
          <a:lstStyle/>
          <a:p>
            <a:pPr marL="7088"/>
            <a:r>
              <a:rPr sz="900" spc="-17" dirty="0">
                <a:latin typeface="Tahoma"/>
                <a:cs typeface="Tahoma"/>
              </a:rPr>
              <a:t>CS22</a:t>
            </a:r>
            <a:r>
              <a:rPr sz="900" spc="-14" dirty="0">
                <a:latin typeface="Tahoma"/>
                <a:cs typeface="Tahoma"/>
              </a:rPr>
              <a:t>1</a:t>
            </a:r>
            <a:r>
              <a:rPr sz="900" spc="17" dirty="0">
                <a:latin typeface="Tahoma"/>
                <a:cs typeface="Tahoma"/>
              </a:rPr>
              <a:t> </a:t>
            </a:r>
            <a:r>
              <a:rPr sz="900" spc="84" dirty="0">
                <a:latin typeface="Tahoma"/>
                <a:cs typeface="Tahoma"/>
              </a:rPr>
              <a:t>/</a:t>
            </a:r>
            <a:r>
              <a:rPr sz="900" spc="17" dirty="0">
                <a:latin typeface="Tahoma"/>
                <a:cs typeface="Tahoma"/>
              </a:rPr>
              <a:t> </a:t>
            </a:r>
            <a:r>
              <a:rPr sz="900" spc="-6" dirty="0">
                <a:latin typeface="Tahoma"/>
                <a:cs typeface="Tahoma"/>
              </a:rPr>
              <a:t>Autumn</a:t>
            </a:r>
            <a:r>
              <a:rPr sz="900" spc="17" dirty="0">
                <a:latin typeface="Tahoma"/>
                <a:cs typeface="Tahoma"/>
              </a:rPr>
              <a:t> </a:t>
            </a:r>
            <a:r>
              <a:rPr sz="900" spc="-28" dirty="0">
                <a:latin typeface="Tahoma"/>
                <a:cs typeface="Tahoma"/>
              </a:rPr>
              <a:t>2018</a:t>
            </a:r>
            <a:r>
              <a:rPr sz="900" spc="17" dirty="0">
                <a:latin typeface="Tahoma"/>
                <a:cs typeface="Tahoma"/>
              </a:rPr>
              <a:t> </a:t>
            </a:r>
            <a:r>
              <a:rPr sz="900" spc="84" dirty="0">
                <a:latin typeface="Tahoma"/>
                <a:cs typeface="Tahoma"/>
              </a:rPr>
              <a:t>/</a:t>
            </a:r>
            <a:r>
              <a:rPr sz="900" spc="17" dirty="0">
                <a:latin typeface="Tahoma"/>
                <a:cs typeface="Tahoma"/>
              </a:rPr>
              <a:t> </a:t>
            </a:r>
            <a:r>
              <a:rPr sz="900" spc="-11" dirty="0">
                <a:latin typeface="Tahoma"/>
                <a:cs typeface="Tahoma"/>
              </a:rPr>
              <a:t>Liang</a:t>
            </a:r>
          </a:p>
        </p:txBody>
      </p:sp>
      <p:sp>
        <p:nvSpPr>
          <p:cNvPr id="67" name="object 67"/>
          <p:cNvSpPr txBox="1"/>
          <p:nvPr/>
        </p:nvSpPr>
        <p:spPr>
          <a:xfrm>
            <a:off x="5507885" y="5377343"/>
            <a:ext cx="104199" cy="107402"/>
          </a:xfrm>
          <a:prstGeom prst="rect">
            <a:avLst/>
          </a:prstGeom>
        </p:spPr>
        <p:txBody>
          <a:bodyPr vert="horz" wrap="square" lIns="0" tIns="0" rIns="0" bIns="0" rtlCol="0">
            <a:spAutoFit/>
          </a:bodyPr>
          <a:lstStyle/>
          <a:p>
            <a:pPr marL="7088"/>
            <a:r>
              <a:rPr sz="698" spc="-28" dirty="0">
                <a:latin typeface="Tahoma"/>
                <a:cs typeface="Tahoma"/>
              </a:rPr>
              <a:t>54</a:t>
            </a:r>
            <a:endParaRPr sz="698">
              <a:latin typeface="Tahoma"/>
              <a:cs typeface="Tahoma"/>
            </a:endParaRPr>
          </a:p>
        </p:txBody>
      </p:sp>
      <p:sp>
        <p:nvSpPr>
          <p:cNvPr id="42" name="object 42"/>
          <p:cNvSpPr txBox="1"/>
          <p:nvPr/>
        </p:nvSpPr>
        <p:spPr>
          <a:xfrm>
            <a:off x="2749159" y="4405534"/>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43" name="object 43"/>
          <p:cNvSpPr txBox="1"/>
          <p:nvPr/>
        </p:nvSpPr>
        <p:spPr>
          <a:xfrm>
            <a:off x="2899314" y="430886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4" name="object 44"/>
          <p:cNvSpPr txBox="1"/>
          <p:nvPr/>
        </p:nvSpPr>
        <p:spPr>
          <a:xfrm>
            <a:off x="3106963" y="4284500"/>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5" name="object 45"/>
          <p:cNvSpPr txBox="1"/>
          <p:nvPr/>
        </p:nvSpPr>
        <p:spPr>
          <a:xfrm>
            <a:off x="3072988" y="4666449"/>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6" name="object 46"/>
          <p:cNvSpPr txBox="1"/>
          <p:nvPr/>
        </p:nvSpPr>
        <p:spPr>
          <a:xfrm>
            <a:off x="2915399" y="4748730"/>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47" name="object 47"/>
          <p:cNvSpPr txBox="1"/>
          <p:nvPr/>
        </p:nvSpPr>
        <p:spPr>
          <a:xfrm>
            <a:off x="2560588" y="4226114"/>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8" name="object 48"/>
          <p:cNvSpPr txBox="1"/>
          <p:nvPr/>
        </p:nvSpPr>
        <p:spPr>
          <a:xfrm>
            <a:off x="2945102" y="4112991"/>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49" name="object 49"/>
          <p:cNvSpPr txBox="1"/>
          <p:nvPr/>
        </p:nvSpPr>
        <p:spPr>
          <a:xfrm>
            <a:off x="3234650" y="4475661"/>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0" name="object 50"/>
          <p:cNvSpPr txBox="1"/>
          <p:nvPr/>
        </p:nvSpPr>
        <p:spPr>
          <a:xfrm>
            <a:off x="3256123" y="4660554"/>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1" name="object 51"/>
          <p:cNvSpPr txBox="1"/>
          <p:nvPr/>
        </p:nvSpPr>
        <p:spPr>
          <a:xfrm>
            <a:off x="3410952" y="484993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2" name="object 52"/>
          <p:cNvSpPr txBox="1"/>
          <p:nvPr/>
        </p:nvSpPr>
        <p:spPr>
          <a:xfrm>
            <a:off x="3592788" y="4661899"/>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3" name="object 53"/>
          <p:cNvSpPr txBox="1"/>
          <p:nvPr/>
        </p:nvSpPr>
        <p:spPr>
          <a:xfrm>
            <a:off x="3592176" y="448258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54" name="object 54"/>
          <p:cNvSpPr txBox="1"/>
          <p:nvPr/>
        </p:nvSpPr>
        <p:spPr>
          <a:xfrm>
            <a:off x="3943341" y="4634941"/>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55" name="object 55"/>
          <p:cNvSpPr txBox="1"/>
          <p:nvPr/>
        </p:nvSpPr>
        <p:spPr>
          <a:xfrm>
            <a:off x="3934572" y="4817880"/>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6" name="object 56"/>
          <p:cNvSpPr txBox="1"/>
          <p:nvPr/>
        </p:nvSpPr>
        <p:spPr>
          <a:xfrm>
            <a:off x="3768476" y="4674369"/>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7" name="object 57"/>
          <p:cNvSpPr txBox="1"/>
          <p:nvPr/>
        </p:nvSpPr>
        <p:spPr>
          <a:xfrm>
            <a:off x="4166895" y="4630439"/>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8" name="object 58"/>
          <p:cNvSpPr txBox="1"/>
          <p:nvPr/>
        </p:nvSpPr>
        <p:spPr>
          <a:xfrm>
            <a:off x="4091093" y="4331982"/>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9" name="object 59"/>
          <p:cNvSpPr txBox="1"/>
          <p:nvPr/>
        </p:nvSpPr>
        <p:spPr>
          <a:xfrm>
            <a:off x="3787026" y="4153886"/>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60" name="object 60"/>
          <p:cNvSpPr txBox="1"/>
          <p:nvPr/>
        </p:nvSpPr>
        <p:spPr>
          <a:xfrm>
            <a:off x="3876054" y="4341856"/>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61" name="object 61"/>
          <p:cNvSpPr txBox="1"/>
          <p:nvPr/>
        </p:nvSpPr>
        <p:spPr>
          <a:xfrm>
            <a:off x="3697890" y="4305012"/>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62" name="object 62"/>
          <p:cNvSpPr txBox="1"/>
          <p:nvPr/>
        </p:nvSpPr>
        <p:spPr>
          <a:xfrm>
            <a:off x="3519207" y="4293371"/>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3" name="object 63"/>
          <p:cNvSpPr txBox="1"/>
          <p:nvPr/>
        </p:nvSpPr>
        <p:spPr>
          <a:xfrm>
            <a:off x="3384278" y="4089434"/>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64" name="object 64"/>
          <p:cNvSpPr txBox="1"/>
          <p:nvPr/>
        </p:nvSpPr>
        <p:spPr>
          <a:xfrm>
            <a:off x="3290372" y="427691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65" name="object 65"/>
          <p:cNvSpPr txBox="1"/>
          <p:nvPr/>
        </p:nvSpPr>
        <p:spPr>
          <a:xfrm>
            <a:off x="3989896" y="4472458"/>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Tree>
    <p:extLst>
      <p:ext uri="{BB962C8B-B14F-4D97-AF65-F5344CB8AC3E}">
        <p14:creationId xmlns:p14="http://schemas.microsoft.com/office/powerpoint/2010/main" val="4179794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3140" y="304800"/>
            <a:ext cx="5393897" cy="492443"/>
          </a:xfrm>
          <a:prstGeom prst="rect">
            <a:avLst/>
          </a:prstGeom>
          <a:ln w="3175">
            <a:solidFill>
              <a:srgbClr val="000000"/>
            </a:solidFill>
          </a:ln>
        </p:spPr>
        <p:txBody>
          <a:bodyPr vert="horz" wrap="square" lIns="0" tIns="0" rIns="0" bIns="0" rtlCol="0">
            <a:spAutoFit/>
          </a:bodyPr>
          <a:lstStyle/>
          <a:p>
            <a:pPr marL="1629147"/>
            <a:r>
              <a:rPr sz="3200" spc="128" dirty="0">
                <a:solidFill>
                  <a:srgbClr val="0000A0"/>
                </a:solidFill>
                <a:latin typeface="Tahoma"/>
                <a:cs typeface="Tahoma"/>
              </a:rPr>
              <a:t>P</a:t>
            </a:r>
            <a:r>
              <a:rPr sz="3200" spc="-159" dirty="0">
                <a:solidFill>
                  <a:srgbClr val="0000A0"/>
                </a:solidFill>
                <a:latin typeface="Tahoma"/>
                <a:cs typeface="Tahoma"/>
              </a:rPr>
              <a:t>a</a:t>
            </a:r>
            <a:r>
              <a:rPr sz="3200" spc="-84" dirty="0">
                <a:solidFill>
                  <a:srgbClr val="0000A0"/>
                </a:solidFill>
                <a:latin typeface="Tahoma"/>
                <a:cs typeface="Tahoma"/>
              </a:rPr>
              <a:t>radigm:</a:t>
            </a:r>
            <a:r>
              <a:rPr sz="3200" spc="282" dirty="0">
                <a:solidFill>
                  <a:srgbClr val="0000A0"/>
                </a:solidFill>
                <a:latin typeface="Tahoma"/>
                <a:cs typeface="Tahoma"/>
              </a:rPr>
              <a:t> </a:t>
            </a:r>
            <a:r>
              <a:rPr lang="en-US" sz="3200" spc="-50" dirty="0">
                <a:solidFill>
                  <a:srgbClr val="0000A0"/>
                </a:solidFill>
                <a:latin typeface="Tahoma"/>
                <a:cs typeface="Tahoma"/>
              </a:rPr>
              <a:t>L</a:t>
            </a:r>
            <a:r>
              <a:rPr sz="3200" spc="-109" dirty="0">
                <a:solidFill>
                  <a:srgbClr val="0000A0"/>
                </a:solidFill>
                <a:latin typeface="Tahoma"/>
                <a:cs typeface="Tahoma"/>
              </a:rPr>
              <a:t>e</a:t>
            </a:r>
            <a:r>
              <a:rPr sz="3200" spc="-165" dirty="0">
                <a:solidFill>
                  <a:srgbClr val="0000A0"/>
                </a:solidFill>
                <a:latin typeface="Tahoma"/>
                <a:cs typeface="Tahoma"/>
              </a:rPr>
              <a:t>a</a:t>
            </a:r>
            <a:r>
              <a:rPr sz="3200" spc="-70" dirty="0">
                <a:solidFill>
                  <a:srgbClr val="0000A0"/>
                </a:solidFill>
                <a:latin typeface="Tahoma"/>
                <a:cs typeface="Tahoma"/>
              </a:rPr>
              <a:t>rning</a:t>
            </a:r>
            <a:endParaRPr sz="3200" dirty="0">
              <a:latin typeface="Tahoma"/>
              <a:cs typeface="Tahoma"/>
            </a:endParaRPr>
          </a:p>
        </p:txBody>
      </p:sp>
      <p:sp>
        <p:nvSpPr>
          <p:cNvPr id="3" name="object 3"/>
          <p:cNvSpPr/>
          <p:nvPr/>
        </p:nvSpPr>
        <p:spPr>
          <a:xfrm>
            <a:off x="840426" y="1971179"/>
            <a:ext cx="4241682" cy="1121380"/>
          </a:xfrm>
          <a:custGeom>
            <a:avLst/>
            <a:gdLst/>
            <a:ahLst/>
            <a:cxnLst/>
            <a:rect l="l" t="t" r="r" b="b"/>
            <a:pathLst>
              <a:path w="7599680" h="2009139">
                <a:moveTo>
                  <a:pt x="0" y="127154"/>
                </a:moveTo>
                <a:lnTo>
                  <a:pt x="0" y="1881600"/>
                </a:lnTo>
                <a:lnTo>
                  <a:pt x="836" y="1896264"/>
                </a:lnTo>
                <a:lnTo>
                  <a:pt x="12646" y="1936948"/>
                </a:lnTo>
                <a:lnTo>
                  <a:pt x="36469" y="1970731"/>
                </a:lnTo>
                <a:lnTo>
                  <a:pt x="69815" y="1995123"/>
                </a:lnTo>
                <a:lnTo>
                  <a:pt x="110195" y="2007633"/>
                </a:lnTo>
                <a:lnTo>
                  <a:pt x="7471955" y="2008755"/>
                </a:lnTo>
                <a:lnTo>
                  <a:pt x="7486619" y="2007918"/>
                </a:lnTo>
                <a:lnTo>
                  <a:pt x="7527303" y="1996108"/>
                </a:lnTo>
                <a:lnTo>
                  <a:pt x="7561086" y="1972285"/>
                </a:lnTo>
                <a:lnTo>
                  <a:pt x="7585478" y="1938939"/>
                </a:lnTo>
                <a:lnTo>
                  <a:pt x="7597989" y="1898559"/>
                </a:lnTo>
                <a:lnTo>
                  <a:pt x="7599110" y="127154"/>
                </a:lnTo>
                <a:lnTo>
                  <a:pt x="7598273" y="112490"/>
                </a:lnTo>
                <a:lnTo>
                  <a:pt x="7586464" y="71806"/>
                </a:lnTo>
                <a:lnTo>
                  <a:pt x="7562641" y="38023"/>
                </a:lnTo>
                <a:lnTo>
                  <a:pt x="7529294" y="13631"/>
                </a:lnTo>
                <a:lnTo>
                  <a:pt x="7488914"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 name="object 4"/>
          <p:cNvSpPr txBox="1"/>
          <p:nvPr/>
        </p:nvSpPr>
        <p:spPr>
          <a:xfrm>
            <a:off x="783872" y="2519556"/>
            <a:ext cx="1995731"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r>
              <a:rPr sz="1395" spc="33" dirty="0">
                <a:latin typeface="Tahoma"/>
                <a:cs typeface="Tahoma"/>
              </a:rPr>
              <a:t> </a:t>
            </a:r>
            <a:r>
              <a:rPr sz="1395" spc="-22" dirty="0">
                <a:latin typeface="Tahoma"/>
                <a:cs typeface="Tahoma"/>
              </a:rPr>
              <a:t>without</a:t>
            </a:r>
            <a:r>
              <a:rPr sz="1395" spc="36" dirty="0">
                <a:latin typeface="Tahoma"/>
                <a:cs typeface="Tahoma"/>
              </a:rPr>
              <a:t> </a:t>
            </a:r>
            <a:r>
              <a:rPr sz="1395" spc="-56" dirty="0">
                <a:latin typeface="Tahoma"/>
                <a:cs typeface="Tahoma"/>
              </a:rPr>
              <a:t>p</a:t>
            </a:r>
            <a:r>
              <a:rPr sz="1395" spc="-92" dirty="0">
                <a:latin typeface="Tahoma"/>
                <a:cs typeface="Tahoma"/>
              </a:rPr>
              <a:t>a</a:t>
            </a:r>
            <a:r>
              <a:rPr sz="1395" spc="-31" dirty="0">
                <a:latin typeface="Tahoma"/>
                <a:cs typeface="Tahoma"/>
              </a:rPr>
              <a:t>r</a:t>
            </a:r>
            <a:r>
              <a:rPr sz="1395" spc="-47" dirty="0">
                <a:latin typeface="Tahoma"/>
                <a:cs typeface="Tahoma"/>
              </a:rPr>
              <a:t>am</a:t>
            </a:r>
            <a:r>
              <a:rPr sz="1395" spc="-56" dirty="0">
                <a:latin typeface="Tahoma"/>
                <a:cs typeface="Tahoma"/>
              </a:rPr>
              <a:t>eters</a:t>
            </a:r>
            <a:endParaRPr sz="1395">
              <a:latin typeface="Tahoma"/>
              <a:cs typeface="Tahoma"/>
            </a:endParaRPr>
          </a:p>
        </p:txBody>
      </p:sp>
      <p:sp>
        <p:nvSpPr>
          <p:cNvPr id="5" name="object 5"/>
          <p:cNvSpPr/>
          <p:nvPr/>
        </p:nvSpPr>
        <p:spPr>
          <a:xfrm>
            <a:off x="2843277" y="2117412"/>
            <a:ext cx="2040009" cy="966186"/>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3126020" y="263273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7" name="object 7"/>
          <p:cNvSpPr txBox="1"/>
          <p:nvPr/>
        </p:nvSpPr>
        <p:spPr>
          <a:xfrm>
            <a:off x="3323737" y="256318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8" name="object 8"/>
          <p:cNvSpPr txBox="1"/>
          <p:nvPr/>
        </p:nvSpPr>
        <p:spPr>
          <a:xfrm>
            <a:off x="3479189" y="248021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9" name="object 9"/>
          <p:cNvSpPr txBox="1"/>
          <p:nvPr/>
        </p:nvSpPr>
        <p:spPr>
          <a:xfrm>
            <a:off x="3681389" y="245008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0" name="object 10"/>
          <p:cNvSpPr txBox="1"/>
          <p:nvPr/>
        </p:nvSpPr>
        <p:spPr>
          <a:xfrm>
            <a:off x="3647414" y="283203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1" name="object 11"/>
          <p:cNvSpPr txBox="1"/>
          <p:nvPr/>
        </p:nvSpPr>
        <p:spPr>
          <a:xfrm>
            <a:off x="3489826" y="291431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2" name="object 12"/>
          <p:cNvSpPr txBox="1"/>
          <p:nvPr/>
        </p:nvSpPr>
        <p:spPr>
          <a:xfrm>
            <a:off x="3135014" y="239169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3" name="object 13"/>
          <p:cNvSpPr txBox="1"/>
          <p:nvPr/>
        </p:nvSpPr>
        <p:spPr>
          <a:xfrm>
            <a:off x="3519530" y="2278574"/>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4" name="object 14"/>
          <p:cNvSpPr txBox="1"/>
          <p:nvPr/>
        </p:nvSpPr>
        <p:spPr>
          <a:xfrm>
            <a:off x="3817005" y="2640641"/>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5" name="object 15"/>
          <p:cNvSpPr txBox="1"/>
          <p:nvPr/>
        </p:nvSpPr>
        <p:spPr>
          <a:xfrm>
            <a:off x="3830549" y="2826136"/>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6" name="object 16"/>
          <p:cNvSpPr txBox="1"/>
          <p:nvPr/>
        </p:nvSpPr>
        <p:spPr>
          <a:xfrm>
            <a:off x="3985378" y="3015516"/>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7" name="object 17"/>
          <p:cNvSpPr txBox="1"/>
          <p:nvPr/>
        </p:nvSpPr>
        <p:spPr>
          <a:xfrm>
            <a:off x="4167215" y="282748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8" name="object 18"/>
          <p:cNvSpPr txBox="1"/>
          <p:nvPr/>
        </p:nvSpPr>
        <p:spPr>
          <a:xfrm>
            <a:off x="4174519" y="2649210"/>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19" name="object 19"/>
          <p:cNvSpPr txBox="1"/>
          <p:nvPr/>
        </p:nvSpPr>
        <p:spPr>
          <a:xfrm>
            <a:off x="4523762" y="2805720"/>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0" name="object 20"/>
          <p:cNvSpPr txBox="1"/>
          <p:nvPr/>
        </p:nvSpPr>
        <p:spPr>
          <a:xfrm>
            <a:off x="4508999" y="298346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1" name="object 21"/>
          <p:cNvSpPr txBox="1"/>
          <p:nvPr/>
        </p:nvSpPr>
        <p:spPr>
          <a:xfrm>
            <a:off x="4342903" y="283995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2" name="object 22"/>
          <p:cNvSpPr txBox="1"/>
          <p:nvPr/>
        </p:nvSpPr>
        <p:spPr>
          <a:xfrm>
            <a:off x="4741322" y="2796022"/>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3" name="object 23"/>
          <p:cNvSpPr txBox="1"/>
          <p:nvPr/>
        </p:nvSpPr>
        <p:spPr>
          <a:xfrm>
            <a:off x="4665519" y="2497565"/>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4" name="object 24"/>
          <p:cNvSpPr txBox="1"/>
          <p:nvPr/>
        </p:nvSpPr>
        <p:spPr>
          <a:xfrm>
            <a:off x="4361453" y="2319469"/>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5" name="object 25"/>
          <p:cNvSpPr txBox="1"/>
          <p:nvPr/>
        </p:nvSpPr>
        <p:spPr>
          <a:xfrm>
            <a:off x="4450480" y="2507438"/>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6" name="object 26"/>
          <p:cNvSpPr txBox="1"/>
          <p:nvPr/>
        </p:nvSpPr>
        <p:spPr>
          <a:xfrm>
            <a:off x="4272317" y="2470595"/>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7" name="object 27"/>
          <p:cNvSpPr txBox="1"/>
          <p:nvPr/>
        </p:nvSpPr>
        <p:spPr>
          <a:xfrm>
            <a:off x="4093633" y="2458953"/>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8" name="object 28"/>
          <p:cNvSpPr txBox="1"/>
          <p:nvPr/>
        </p:nvSpPr>
        <p:spPr>
          <a:xfrm>
            <a:off x="3958705" y="2255017"/>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29" name="object 29"/>
          <p:cNvSpPr txBox="1"/>
          <p:nvPr/>
        </p:nvSpPr>
        <p:spPr>
          <a:xfrm>
            <a:off x="3864799" y="2442499"/>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30" name="object 30"/>
          <p:cNvSpPr txBox="1"/>
          <p:nvPr/>
        </p:nvSpPr>
        <p:spPr>
          <a:xfrm>
            <a:off x="4564323" y="2638041"/>
            <a:ext cx="41821" cy="68609"/>
          </a:xfrm>
          <a:prstGeom prst="rect">
            <a:avLst/>
          </a:prstGeom>
        </p:spPr>
        <p:txBody>
          <a:bodyPr vert="horz" wrap="square" lIns="0" tIns="0" rIns="0" bIns="0" rtlCol="0">
            <a:spAutoFit/>
          </a:bodyPr>
          <a:lstStyle/>
          <a:p>
            <a:pPr marL="7088"/>
            <a:r>
              <a:rPr sz="446" spc="3" dirty="0">
                <a:solidFill>
                  <a:srgbClr val="FF0000"/>
                </a:solidFill>
                <a:latin typeface="Tahoma"/>
                <a:cs typeface="Tahoma"/>
              </a:rPr>
              <a:t>?</a:t>
            </a:r>
            <a:endParaRPr sz="446">
              <a:latin typeface="Tahoma"/>
              <a:cs typeface="Tahoma"/>
            </a:endParaRPr>
          </a:p>
        </p:txBody>
      </p:sp>
      <p:sp>
        <p:nvSpPr>
          <p:cNvPr id="31" name="object 31"/>
          <p:cNvSpPr txBox="1"/>
          <p:nvPr/>
        </p:nvSpPr>
        <p:spPr>
          <a:xfrm>
            <a:off x="2594564" y="3281617"/>
            <a:ext cx="485553" cy="214674"/>
          </a:xfrm>
          <a:prstGeom prst="rect">
            <a:avLst/>
          </a:prstGeom>
        </p:spPr>
        <p:txBody>
          <a:bodyPr vert="horz" wrap="square" lIns="0" tIns="0" rIns="0" bIns="0" rtlCol="0">
            <a:spAutoFit/>
          </a:bodyPr>
          <a:lstStyle/>
          <a:p>
            <a:pPr marL="7088"/>
            <a:r>
              <a:rPr sz="1395" spc="-8" dirty="0">
                <a:latin typeface="Tahoma"/>
                <a:cs typeface="Tahoma"/>
              </a:rPr>
              <a:t>+data</a:t>
            </a:r>
            <a:endParaRPr sz="1395">
              <a:latin typeface="Tahoma"/>
              <a:cs typeface="Tahoma"/>
            </a:endParaRPr>
          </a:p>
        </p:txBody>
      </p:sp>
      <p:sp>
        <p:nvSpPr>
          <p:cNvPr id="32" name="object 32"/>
          <p:cNvSpPr/>
          <p:nvPr/>
        </p:nvSpPr>
        <p:spPr>
          <a:xfrm>
            <a:off x="2837123" y="3565051"/>
            <a:ext cx="0" cy="100300"/>
          </a:xfrm>
          <a:custGeom>
            <a:avLst/>
            <a:gdLst/>
            <a:ahLst/>
            <a:cxnLst/>
            <a:rect l="l" t="t" r="r" b="b"/>
            <a:pathLst>
              <a:path h="179704">
                <a:moveTo>
                  <a:pt x="0" y="0"/>
                </a:moveTo>
                <a:lnTo>
                  <a:pt x="0" y="179427"/>
                </a:lnTo>
              </a:path>
            </a:pathLst>
          </a:custGeom>
          <a:ln w="63577">
            <a:solidFill>
              <a:srgbClr val="A52929"/>
            </a:solidFill>
          </a:ln>
        </p:spPr>
        <p:txBody>
          <a:bodyPr wrap="square" lIns="0" tIns="0" rIns="0" bIns="0" rtlCol="0"/>
          <a:lstStyle/>
          <a:p>
            <a:endParaRPr sz="1339"/>
          </a:p>
        </p:txBody>
      </p:sp>
      <p:sp>
        <p:nvSpPr>
          <p:cNvPr id="33" name="object 33"/>
          <p:cNvSpPr/>
          <p:nvPr/>
        </p:nvSpPr>
        <p:spPr>
          <a:xfrm>
            <a:off x="2837123" y="3922664"/>
            <a:ext cx="0" cy="149210"/>
          </a:xfrm>
          <a:custGeom>
            <a:avLst/>
            <a:gdLst/>
            <a:ahLst/>
            <a:cxnLst/>
            <a:rect l="l" t="t" r="r" b="b"/>
            <a:pathLst>
              <a:path h="267335">
                <a:moveTo>
                  <a:pt x="0" y="0"/>
                </a:moveTo>
                <a:lnTo>
                  <a:pt x="0" y="267164"/>
                </a:lnTo>
              </a:path>
            </a:pathLst>
          </a:custGeom>
          <a:ln w="63577">
            <a:solidFill>
              <a:srgbClr val="A52929"/>
            </a:solidFill>
          </a:ln>
        </p:spPr>
        <p:txBody>
          <a:bodyPr wrap="square" lIns="0" tIns="0" rIns="0" bIns="0" rtlCol="0"/>
          <a:lstStyle/>
          <a:p>
            <a:endParaRPr sz="1339"/>
          </a:p>
        </p:txBody>
      </p:sp>
      <p:sp>
        <p:nvSpPr>
          <p:cNvPr id="34" name="object 34"/>
          <p:cNvSpPr/>
          <p:nvPr/>
        </p:nvSpPr>
        <p:spPr>
          <a:xfrm>
            <a:off x="2818613" y="4010646"/>
            <a:ext cx="37214" cy="61314"/>
          </a:xfrm>
          <a:custGeom>
            <a:avLst/>
            <a:gdLst/>
            <a:ahLst/>
            <a:cxnLst/>
            <a:rect l="l" t="t" r="r" b="b"/>
            <a:pathLst>
              <a:path w="66675" h="109854">
                <a:moveTo>
                  <a:pt x="66325" y="0"/>
                </a:moveTo>
                <a:lnTo>
                  <a:pt x="0" y="0"/>
                </a:lnTo>
                <a:lnTo>
                  <a:pt x="33162" y="109531"/>
                </a:lnTo>
                <a:lnTo>
                  <a:pt x="66325" y="0"/>
                </a:lnTo>
                <a:close/>
              </a:path>
            </a:pathLst>
          </a:custGeom>
          <a:solidFill>
            <a:srgbClr val="A52929"/>
          </a:solidFill>
        </p:spPr>
        <p:txBody>
          <a:bodyPr wrap="square" lIns="0" tIns="0" rIns="0" bIns="0" rtlCol="0"/>
          <a:lstStyle/>
          <a:p>
            <a:endParaRPr sz="1339"/>
          </a:p>
        </p:txBody>
      </p:sp>
      <p:sp>
        <p:nvSpPr>
          <p:cNvPr id="35" name="object 35"/>
          <p:cNvSpPr/>
          <p:nvPr/>
        </p:nvSpPr>
        <p:spPr>
          <a:xfrm>
            <a:off x="2818613" y="4010646"/>
            <a:ext cx="37214" cy="61314"/>
          </a:xfrm>
          <a:custGeom>
            <a:avLst/>
            <a:gdLst/>
            <a:ahLst/>
            <a:cxnLst/>
            <a:rect l="l" t="t" r="r" b="b"/>
            <a:pathLst>
              <a:path w="66675" h="109854">
                <a:moveTo>
                  <a:pt x="0" y="0"/>
                </a:moveTo>
                <a:lnTo>
                  <a:pt x="33162" y="109531"/>
                </a:lnTo>
                <a:lnTo>
                  <a:pt x="66325" y="0"/>
                </a:lnTo>
                <a:lnTo>
                  <a:pt x="0" y="0"/>
                </a:lnTo>
                <a:close/>
              </a:path>
            </a:pathLst>
          </a:custGeom>
          <a:ln w="63577">
            <a:solidFill>
              <a:srgbClr val="A52929"/>
            </a:solidFill>
          </a:ln>
        </p:spPr>
        <p:txBody>
          <a:bodyPr wrap="square" lIns="0" tIns="0" rIns="0" bIns="0" rtlCol="0"/>
          <a:lstStyle/>
          <a:p>
            <a:endParaRPr sz="1339"/>
          </a:p>
        </p:txBody>
      </p:sp>
      <p:sp>
        <p:nvSpPr>
          <p:cNvPr id="36" name="object 36"/>
          <p:cNvSpPr/>
          <p:nvPr/>
        </p:nvSpPr>
        <p:spPr>
          <a:xfrm>
            <a:off x="2487417" y="3665197"/>
            <a:ext cx="699622" cy="257662"/>
          </a:xfrm>
          <a:custGeom>
            <a:avLst/>
            <a:gdLst/>
            <a:ahLst/>
            <a:cxnLst/>
            <a:rect l="l" t="t" r="r" b="b"/>
            <a:pathLst>
              <a:path w="1253489" h="461645">
                <a:moveTo>
                  <a:pt x="0" y="0"/>
                </a:moveTo>
                <a:lnTo>
                  <a:pt x="0" y="461295"/>
                </a:lnTo>
                <a:lnTo>
                  <a:pt x="1253113" y="461295"/>
                </a:lnTo>
                <a:lnTo>
                  <a:pt x="1253113" y="0"/>
                </a:lnTo>
                <a:lnTo>
                  <a:pt x="0" y="0"/>
                </a:lnTo>
                <a:close/>
              </a:path>
            </a:pathLst>
          </a:custGeom>
          <a:ln w="3175">
            <a:solidFill>
              <a:srgbClr val="000000"/>
            </a:solidFill>
          </a:ln>
        </p:spPr>
        <p:txBody>
          <a:bodyPr wrap="square" lIns="0" tIns="0" rIns="0" bIns="0" rtlCol="0"/>
          <a:lstStyle/>
          <a:p>
            <a:endParaRPr sz="1339"/>
          </a:p>
        </p:txBody>
      </p:sp>
      <p:sp>
        <p:nvSpPr>
          <p:cNvPr id="37" name="object 37"/>
          <p:cNvSpPr txBox="1"/>
          <p:nvPr/>
        </p:nvSpPr>
        <p:spPr>
          <a:xfrm>
            <a:off x="2480328" y="3709290"/>
            <a:ext cx="713799" cy="214674"/>
          </a:xfrm>
          <a:prstGeom prst="rect">
            <a:avLst/>
          </a:prstGeom>
        </p:spPr>
        <p:txBody>
          <a:bodyPr vert="horz" wrap="square" lIns="0" tIns="0" rIns="0" bIns="0" rtlCol="0">
            <a:spAutoFit/>
          </a:bodyPr>
          <a:lstStyle/>
          <a:p>
            <a:pPr marL="7088"/>
            <a:r>
              <a:rPr sz="1395" b="1" spc="-42" dirty="0">
                <a:solidFill>
                  <a:srgbClr val="0000FF"/>
                </a:solidFill>
                <a:latin typeface="Arial"/>
                <a:cs typeface="Arial"/>
              </a:rPr>
              <a:t>Le</a:t>
            </a:r>
            <a:r>
              <a:rPr sz="1395" b="1" spc="-84" dirty="0">
                <a:solidFill>
                  <a:srgbClr val="0000FF"/>
                </a:solidFill>
                <a:latin typeface="Arial"/>
                <a:cs typeface="Arial"/>
              </a:rPr>
              <a:t>a</a:t>
            </a:r>
            <a:r>
              <a:rPr sz="1395" b="1" spc="-50" dirty="0">
                <a:solidFill>
                  <a:srgbClr val="0000FF"/>
                </a:solidFill>
                <a:latin typeface="Arial"/>
                <a:cs typeface="Arial"/>
              </a:rPr>
              <a:t>rning</a:t>
            </a:r>
            <a:endParaRPr sz="1395">
              <a:latin typeface="Arial"/>
              <a:cs typeface="Arial"/>
            </a:endParaRPr>
          </a:p>
        </p:txBody>
      </p:sp>
      <p:sp>
        <p:nvSpPr>
          <p:cNvPr id="38" name="object 38"/>
          <p:cNvSpPr/>
          <p:nvPr/>
        </p:nvSpPr>
        <p:spPr>
          <a:xfrm>
            <a:off x="2489191" y="3924438"/>
            <a:ext cx="0" cy="106680"/>
          </a:xfrm>
          <a:custGeom>
            <a:avLst/>
            <a:gdLst/>
            <a:ahLst/>
            <a:cxnLst/>
            <a:rect l="l" t="t" r="r" b="b"/>
            <a:pathLst>
              <a:path h="191135">
                <a:moveTo>
                  <a:pt x="0" y="0"/>
                </a:moveTo>
                <a:lnTo>
                  <a:pt x="0" y="190732"/>
                </a:lnTo>
              </a:path>
            </a:pathLst>
          </a:custGeom>
          <a:ln w="6357">
            <a:solidFill>
              <a:srgbClr val="000000"/>
            </a:solidFill>
          </a:ln>
        </p:spPr>
        <p:txBody>
          <a:bodyPr wrap="square" lIns="0" tIns="0" rIns="0" bIns="0" rtlCol="0"/>
          <a:lstStyle/>
          <a:p>
            <a:endParaRPr sz="1339"/>
          </a:p>
        </p:txBody>
      </p:sp>
      <p:sp>
        <p:nvSpPr>
          <p:cNvPr id="39" name="object 39"/>
          <p:cNvSpPr/>
          <p:nvPr/>
        </p:nvSpPr>
        <p:spPr>
          <a:xfrm>
            <a:off x="840426" y="4205558"/>
            <a:ext cx="3993589" cy="1121380"/>
          </a:xfrm>
          <a:custGeom>
            <a:avLst/>
            <a:gdLst/>
            <a:ahLst/>
            <a:cxnLst/>
            <a:rect l="l" t="t" r="r" b="b"/>
            <a:pathLst>
              <a:path w="7155180" h="2009140">
                <a:moveTo>
                  <a:pt x="0" y="127154"/>
                </a:moveTo>
                <a:lnTo>
                  <a:pt x="0" y="1881600"/>
                </a:lnTo>
                <a:lnTo>
                  <a:pt x="836" y="1896264"/>
                </a:lnTo>
                <a:lnTo>
                  <a:pt x="12646" y="1936948"/>
                </a:lnTo>
                <a:lnTo>
                  <a:pt x="36469" y="1970731"/>
                </a:lnTo>
                <a:lnTo>
                  <a:pt x="69815" y="1995123"/>
                </a:lnTo>
                <a:lnTo>
                  <a:pt x="110195" y="2007633"/>
                </a:lnTo>
                <a:lnTo>
                  <a:pt x="7027676" y="2008755"/>
                </a:lnTo>
                <a:lnTo>
                  <a:pt x="7042341" y="2007918"/>
                </a:lnTo>
                <a:lnTo>
                  <a:pt x="7083025" y="1996108"/>
                </a:lnTo>
                <a:lnTo>
                  <a:pt x="7116808" y="1972285"/>
                </a:lnTo>
                <a:lnTo>
                  <a:pt x="7141199" y="1938939"/>
                </a:lnTo>
                <a:lnTo>
                  <a:pt x="7153710" y="1898559"/>
                </a:lnTo>
                <a:lnTo>
                  <a:pt x="7154831" y="127154"/>
                </a:lnTo>
                <a:lnTo>
                  <a:pt x="7153994" y="112490"/>
                </a:lnTo>
                <a:lnTo>
                  <a:pt x="7142185" y="71806"/>
                </a:lnTo>
                <a:lnTo>
                  <a:pt x="7118362" y="38023"/>
                </a:lnTo>
                <a:lnTo>
                  <a:pt x="7085015" y="13631"/>
                </a:lnTo>
                <a:lnTo>
                  <a:pt x="7044635" y="1121"/>
                </a:lnTo>
                <a:lnTo>
                  <a:pt x="127154" y="0"/>
                </a:lnTo>
                <a:lnTo>
                  <a:pt x="112490" y="836"/>
                </a:lnTo>
                <a:lnTo>
                  <a:pt x="71806" y="12646"/>
                </a:lnTo>
                <a:lnTo>
                  <a:pt x="38023" y="36469"/>
                </a:lnTo>
                <a:lnTo>
                  <a:pt x="13631" y="69815"/>
                </a:lnTo>
                <a:lnTo>
                  <a:pt x="1121" y="110195"/>
                </a:lnTo>
                <a:lnTo>
                  <a:pt x="0" y="127154"/>
                </a:lnTo>
                <a:close/>
              </a:path>
            </a:pathLst>
          </a:custGeom>
          <a:ln w="6357">
            <a:solidFill>
              <a:srgbClr val="000000"/>
            </a:solidFill>
          </a:ln>
        </p:spPr>
        <p:txBody>
          <a:bodyPr wrap="square" lIns="0" tIns="0" rIns="0" bIns="0" rtlCol="0"/>
          <a:lstStyle/>
          <a:p>
            <a:endParaRPr sz="1339"/>
          </a:p>
        </p:txBody>
      </p:sp>
      <p:sp>
        <p:nvSpPr>
          <p:cNvPr id="40" name="object 40"/>
          <p:cNvSpPr txBox="1"/>
          <p:nvPr/>
        </p:nvSpPr>
        <p:spPr>
          <a:xfrm>
            <a:off x="907856" y="4682411"/>
            <a:ext cx="1747993" cy="214674"/>
          </a:xfrm>
          <a:prstGeom prst="rect">
            <a:avLst/>
          </a:prstGeom>
        </p:spPr>
        <p:txBody>
          <a:bodyPr vert="horz" wrap="square" lIns="0" tIns="0" rIns="0" bIns="0" rtlCol="0">
            <a:spAutoFit/>
          </a:bodyPr>
          <a:lstStyle/>
          <a:p>
            <a:pPr marL="7088"/>
            <a:r>
              <a:rPr sz="1395" spc="64" dirty="0">
                <a:latin typeface="Tahoma"/>
                <a:cs typeface="Tahoma"/>
              </a:rPr>
              <a:t>M</a:t>
            </a:r>
            <a:r>
              <a:rPr sz="1395" spc="84" dirty="0">
                <a:latin typeface="Tahoma"/>
                <a:cs typeface="Tahoma"/>
              </a:rPr>
              <a:t>o</a:t>
            </a:r>
            <a:r>
              <a:rPr sz="1395" spc="-45" dirty="0">
                <a:latin typeface="Tahoma"/>
                <a:cs typeface="Tahoma"/>
              </a:rPr>
              <a:t>del</a:t>
            </a:r>
            <a:r>
              <a:rPr sz="1395" spc="33" dirty="0">
                <a:latin typeface="Tahoma"/>
                <a:cs typeface="Tahoma"/>
              </a:rPr>
              <a:t> </a:t>
            </a:r>
            <a:r>
              <a:rPr sz="1395" spc="-14" dirty="0">
                <a:latin typeface="Tahoma"/>
                <a:cs typeface="Tahoma"/>
              </a:rPr>
              <a:t>with</a:t>
            </a:r>
            <a:r>
              <a:rPr sz="1395" spc="36" dirty="0">
                <a:latin typeface="Tahoma"/>
                <a:cs typeface="Tahoma"/>
              </a:rPr>
              <a:t> </a:t>
            </a:r>
            <a:r>
              <a:rPr sz="1395" spc="-56" dirty="0">
                <a:latin typeface="Tahoma"/>
                <a:cs typeface="Tahoma"/>
              </a:rPr>
              <a:t>p</a:t>
            </a:r>
            <a:r>
              <a:rPr sz="1395" spc="-92" dirty="0">
                <a:latin typeface="Tahoma"/>
                <a:cs typeface="Tahoma"/>
              </a:rPr>
              <a:t>a</a:t>
            </a:r>
            <a:r>
              <a:rPr sz="1395" spc="-50" dirty="0">
                <a:latin typeface="Tahoma"/>
                <a:cs typeface="Tahoma"/>
              </a:rPr>
              <a:t>rameters</a:t>
            </a:r>
            <a:endParaRPr sz="1395">
              <a:latin typeface="Tahoma"/>
              <a:cs typeface="Tahoma"/>
            </a:endParaRPr>
          </a:p>
        </p:txBody>
      </p:sp>
      <p:sp>
        <p:nvSpPr>
          <p:cNvPr id="41" name="object 41"/>
          <p:cNvSpPr/>
          <p:nvPr/>
        </p:nvSpPr>
        <p:spPr>
          <a:xfrm>
            <a:off x="2719292" y="4280267"/>
            <a:ext cx="2040009" cy="966186"/>
          </a:xfrm>
          <a:prstGeom prst="rect">
            <a:avLst/>
          </a:prstGeom>
          <a:blipFill>
            <a:blip r:embed="rId4" cstate="print"/>
            <a:stretch>
              <a:fillRect/>
            </a:stretch>
          </a:blipFill>
        </p:spPr>
        <p:txBody>
          <a:bodyPr wrap="square" lIns="0" tIns="0" rIns="0" bIns="0" rtlCol="0"/>
          <a:lstStyle/>
          <a:p>
            <a:endParaRPr sz="1339"/>
          </a:p>
        </p:txBody>
      </p:sp>
      <p:sp>
        <p:nvSpPr>
          <p:cNvPr id="42" name="object 42"/>
          <p:cNvSpPr txBox="1"/>
          <p:nvPr/>
        </p:nvSpPr>
        <p:spPr>
          <a:xfrm>
            <a:off x="3002035" y="479558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67" name="object 67"/>
          <p:cNvSpPr txBox="1">
            <a:spLocks noGrp="1"/>
          </p:cNvSpPr>
          <p:nvPr>
            <p:ph type="ftr" sz="quarter" idx="4294967295"/>
          </p:nvPr>
        </p:nvSpPr>
        <p:spPr>
          <a:xfrm>
            <a:off x="7848600" y="6324600"/>
            <a:ext cx="1185176" cy="307777"/>
          </a:xfrm>
          <a:prstGeom prst="rect">
            <a:avLst/>
          </a:prstGeom>
        </p:spPr>
        <p:txBody>
          <a:bodyPr vert="horz" wrap="square" lIns="0" tIns="0" rIns="0" bIns="0" rtlCol="0">
            <a:spAutoFit/>
          </a:bodyPr>
          <a:lstStyle/>
          <a:p>
            <a:pPr marL="7088"/>
            <a:r>
              <a:rPr sz="1000" spc="-17" dirty="0">
                <a:latin typeface="Tahoma"/>
                <a:cs typeface="Tahoma"/>
              </a:rPr>
              <a:t>CS22</a:t>
            </a:r>
            <a:r>
              <a:rPr sz="1000" spc="-14" dirty="0">
                <a:latin typeface="Tahoma"/>
                <a:cs typeface="Tahoma"/>
              </a:rPr>
              <a:t>1</a:t>
            </a:r>
            <a:r>
              <a:rPr sz="1000" spc="17" dirty="0">
                <a:latin typeface="Tahoma"/>
                <a:cs typeface="Tahoma"/>
              </a:rPr>
              <a:t> </a:t>
            </a:r>
            <a:r>
              <a:rPr sz="1000" spc="84" dirty="0">
                <a:latin typeface="Tahoma"/>
                <a:cs typeface="Tahoma"/>
              </a:rPr>
              <a:t>/</a:t>
            </a:r>
            <a:r>
              <a:rPr sz="1000" spc="17" dirty="0">
                <a:latin typeface="Tahoma"/>
                <a:cs typeface="Tahoma"/>
              </a:rPr>
              <a:t> </a:t>
            </a:r>
            <a:r>
              <a:rPr sz="1000" spc="-6" dirty="0">
                <a:latin typeface="Tahoma"/>
                <a:cs typeface="Tahoma"/>
              </a:rPr>
              <a:t>Autumn</a:t>
            </a:r>
            <a:r>
              <a:rPr sz="1000" spc="17" dirty="0">
                <a:latin typeface="Tahoma"/>
                <a:cs typeface="Tahoma"/>
              </a:rPr>
              <a:t> </a:t>
            </a:r>
            <a:r>
              <a:rPr sz="1000" spc="-28" dirty="0">
                <a:latin typeface="Tahoma"/>
                <a:cs typeface="Tahoma"/>
              </a:rPr>
              <a:t>2018</a:t>
            </a:r>
            <a:r>
              <a:rPr sz="1000" spc="17" dirty="0">
                <a:latin typeface="Tahoma"/>
                <a:cs typeface="Tahoma"/>
              </a:rPr>
              <a:t> </a:t>
            </a:r>
            <a:r>
              <a:rPr sz="1000" spc="84" dirty="0">
                <a:latin typeface="Tahoma"/>
                <a:cs typeface="Tahoma"/>
              </a:rPr>
              <a:t>/</a:t>
            </a:r>
            <a:r>
              <a:rPr sz="1000" spc="17" dirty="0">
                <a:latin typeface="Tahoma"/>
                <a:cs typeface="Tahoma"/>
              </a:rPr>
              <a:t> </a:t>
            </a:r>
            <a:r>
              <a:rPr sz="1000" spc="-11" dirty="0">
                <a:latin typeface="Tahoma"/>
                <a:cs typeface="Tahoma"/>
              </a:rPr>
              <a:t>Liang</a:t>
            </a:r>
          </a:p>
        </p:txBody>
      </p:sp>
      <p:sp>
        <p:nvSpPr>
          <p:cNvPr id="68" name="object 68"/>
          <p:cNvSpPr txBox="1"/>
          <p:nvPr/>
        </p:nvSpPr>
        <p:spPr>
          <a:xfrm>
            <a:off x="5507885" y="5377343"/>
            <a:ext cx="104199" cy="107402"/>
          </a:xfrm>
          <a:prstGeom prst="rect">
            <a:avLst/>
          </a:prstGeom>
        </p:spPr>
        <p:txBody>
          <a:bodyPr vert="horz" wrap="square" lIns="0" tIns="0" rIns="0" bIns="0" rtlCol="0">
            <a:spAutoFit/>
          </a:bodyPr>
          <a:lstStyle/>
          <a:p>
            <a:pPr marL="7088"/>
            <a:r>
              <a:rPr sz="698" spc="-28" dirty="0">
                <a:latin typeface="Tahoma"/>
                <a:cs typeface="Tahoma"/>
              </a:rPr>
              <a:t>56</a:t>
            </a:r>
            <a:endParaRPr sz="698">
              <a:latin typeface="Tahoma"/>
              <a:cs typeface="Tahoma"/>
            </a:endParaRPr>
          </a:p>
        </p:txBody>
      </p:sp>
      <p:sp>
        <p:nvSpPr>
          <p:cNvPr id="43" name="object 43"/>
          <p:cNvSpPr txBox="1"/>
          <p:nvPr/>
        </p:nvSpPr>
        <p:spPr>
          <a:xfrm>
            <a:off x="3199752" y="4726038"/>
            <a:ext cx="43593" cy="68609"/>
          </a:xfrm>
          <a:prstGeom prst="rect">
            <a:avLst/>
          </a:prstGeom>
        </p:spPr>
        <p:txBody>
          <a:bodyPr vert="horz" wrap="square" lIns="0" tIns="0" rIns="0" bIns="0" rtlCol="0">
            <a:spAutoFit/>
          </a:bodyPr>
          <a:lstStyle/>
          <a:p>
            <a:pPr marL="7088"/>
            <a:r>
              <a:rPr sz="446" spc="-17" dirty="0">
                <a:latin typeface="Tahoma"/>
                <a:cs typeface="Tahoma"/>
              </a:rPr>
              <a:t>0</a:t>
            </a:r>
            <a:endParaRPr sz="446">
              <a:latin typeface="Tahoma"/>
              <a:cs typeface="Tahoma"/>
            </a:endParaRPr>
          </a:p>
        </p:txBody>
      </p:sp>
      <p:sp>
        <p:nvSpPr>
          <p:cNvPr id="44" name="object 44"/>
          <p:cNvSpPr txBox="1"/>
          <p:nvPr/>
        </p:nvSpPr>
        <p:spPr>
          <a:xfrm>
            <a:off x="3355204" y="4643073"/>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45" name="object 45"/>
          <p:cNvSpPr txBox="1"/>
          <p:nvPr/>
        </p:nvSpPr>
        <p:spPr>
          <a:xfrm>
            <a:off x="3557404" y="4612938"/>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6" name="object 46"/>
          <p:cNvSpPr txBox="1"/>
          <p:nvPr/>
        </p:nvSpPr>
        <p:spPr>
          <a:xfrm>
            <a:off x="3523430" y="4994887"/>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47" name="object 47"/>
          <p:cNvSpPr txBox="1"/>
          <p:nvPr/>
        </p:nvSpPr>
        <p:spPr>
          <a:xfrm>
            <a:off x="3365841" y="5077167"/>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48" name="object 48"/>
          <p:cNvSpPr txBox="1"/>
          <p:nvPr/>
        </p:nvSpPr>
        <p:spPr>
          <a:xfrm>
            <a:off x="3011030" y="4554551"/>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49" name="object 49"/>
          <p:cNvSpPr txBox="1"/>
          <p:nvPr/>
        </p:nvSpPr>
        <p:spPr>
          <a:xfrm>
            <a:off x="3395545" y="4441429"/>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0" name="object 50"/>
          <p:cNvSpPr txBox="1"/>
          <p:nvPr/>
        </p:nvSpPr>
        <p:spPr>
          <a:xfrm>
            <a:off x="3693020" y="4803496"/>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1" name="object 51"/>
          <p:cNvSpPr txBox="1"/>
          <p:nvPr/>
        </p:nvSpPr>
        <p:spPr>
          <a:xfrm>
            <a:off x="3706566" y="4988992"/>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2" name="object 52"/>
          <p:cNvSpPr txBox="1"/>
          <p:nvPr/>
        </p:nvSpPr>
        <p:spPr>
          <a:xfrm>
            <a:off x="3861394" y="5178370"/>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3" name="object 53"/>
          <p:cNvSpPr txBox="1"/>
          <p:nvPr/>
        </p:nvSpPr>
        <p:spPr>
          <a:xfrm>
            <a:off x="4043230" y="4990337"/>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54" name="object 54"/>
          <p:cNvSpPr txBox="1"/>
          <p:nvPr/>
        </p:nvSpPr>
        <p:spPr>
          <a:xfrm>
            <a:off x="4050535" y="4812065"/>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55" name="object 55"/>
          <p:cNvSpPr txBox="1"/>
          <p:nvPr/>
        </p:nvSpPr>
        <p:spPr>
          <a:xfrm>
            <a:off x="4399778" y="4968576"/>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56" name="object 56"/>
          <p:cNvSpPr txBox="1"/>
          <p:nvPr/>
        </p:nvSpPr>
        <p:spPr>
          <a:xfrm>
            <a:off x="4385014" y="5146318"/>
            <a:ext cx="43593" cy="68609"/>
          </a:xfrm>
          <a:prstGeom prst="rect">
            <a:avLst/>
          </a:prstGeom>
        </p:spPr>
        <p:txBody>
          <a:bodyPr vert="horz" wrap="square" lIns="0" tIns="0" rIns="0" bIns="0" rtlCol="0">
            <a:spAutoFit/>
          </a:bodyPr>
          <a:lstStyle/>
          <a:p>
            <a:pPr marL="7088"/>
            <a:r>
              <a:rPr sz="446" spc="-17" dirty="0">
                <a:latin typeface="Tahoma"/>
                <a:cs typeface="Tahoma"/>
              </a:rPr>
              <a:t>8</a:t>
            </a:r>
            <a:endParaRPr sz="446">
              <a:latin typeface="Tahoma"/>
              <a:cs typeface="Tahoma"/>
            </a:endParaRPr>
          </a:p>
        </p:txBody>
      </p:sp>
      <p:sp>
        <p:nvSpPr>
          <p:cNvPr id="57" name="object 57"/>
          <p:cNvSpPr txBox="1"/>
          <p:nvPr/>
        </p:nvSpPr>
        <p:spPr>
          <a:xfrm>
            <a:off x="4218918" y="5002807"/>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58" name="object 58"/>
          <p:cNvSpPr txBox="1"/>
          <p:nvPr/>
        </p:nvSpPr>
        <p:spPr>
          <a:xfrm>
            <a:off x="4617338" y="4958877"/>
            <a:ext cx="43593" cy="68609"/>
          </a:xfrm>
          <a:prstGeom prst="rect">
            <a:avLst/>
          </a:prstGeom>
        </p:spPr>
        <p:txBody>
          <a:bodyPr vert="horz" wrap="square" lIns="0" tIns="0" rIns="0" bIns="0" rtlCol="0">
            <a:spAutoFit/>
          </a:bodyPr>
          <a:lstStyle/>
          <a:p>
            <a:pPr marL="7088"/>
            <a:r>
              <a:rPr sz="446" spc="-17" dirty="0">
                <a:latin typeface="Tahoma"/>
                <a:cs typeface="Tahoma"/>
              </a:rPr>
              <a:t>2</a:t>
            </a:r>
            <a:endParaRPr sz="446">
              <a:latin typeface="Tahoma"/>
              <a:cs typeface="Tahoma"/>
            </a:endParaRPr>
          </a:p>
        </p:txBody>
      </p:sp>
      <p:sp>
        <p:nvSpPr>
          <p:cNvPr id="59" name="object 59"/>
          <p:cNvSpPr txBox="1"/>
          <p:nvPr/>
        </p:nvSpPr>
        <p:spPr>
          <a:xfrm>
            <a:off x="4541535" y="4660420"/>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0" name="object 60"/>
          <p:cNvSpPr txBox="1"/>
          <p:nvPr/>
        </p:nvSpPr>
        <p:spPr>
          <a:xfrm>
            <a:off x="4237469" y="4482324"/>
            <a:ext cx="43593" cy="68609"/>
          </a:xfrm>
          <a:prstGeom prst="rect">
            <a:avLst/>
          </a:prstGeom>
        </p:spPr>
        <p:txBody>
          <a:bodyPr vert="horz" wrap="square" lIns="0" tIns="0" rIns="0" bIns="0" rtlCol="0">
            <a:spAutoFit/>
          </a:bodyPr>
          <a:lstStyle/>
          <a:p>
            <a:pPr marL="7088"/>
            <a:r>
              <a:rPr sz="446" spc="-17" dirty="0">
                <a:latin typeface="Tahoma"/>
                <a:cs typeface="Tahoma"/>
              </a:rPr>
              <a:t>4</a:t>
            </a:r>
            <a:endParaRPr sz="446">
              <a:latin typeface="Tahoma"/>
              <a:cs typeface="Tahoma"/>
            </a:endParaRPr>
          </a:p>
        </p:txBody>
      </p:sp>
      <p:sp>
        <p:nvSpPr>
          <p:cNvPr id="61" name="object 61"/>
          <p:cNvSpPr txBox="1"/>
          <p:nvPr/>
        </p:nvSpPr>
        <p:spPr>
          <a:xfrm>
            <a:off x="4326496" y="4670293"/>
            <a:ext cx="43593" cy="68609"/>
          </a:xfrm>
          <a:prstGeom prst="rect">
            <a:avLst/>
          </a:prstGeom>
        </p:spPr>
        <p:txBody>
          <a:bodyPr vert="horz" wrap="square" lIns="0" tIns="0" rIns="0" bIns="0" rtlCol="0">
            <a:spAutoFit/>
          </a:bodyPr>
          <a:lstStyle/>
          <a:p>
            <a:pPr marL="7088"/>
            <a:r>
              <a:rPr sz="446" spc="-17" dirty="0">
                <a:latin typeface="Tahoma"/>
                <a:cs typeface="Tahoma"/>
              </a:rPr>
              <a:t>6</a:t>
            </a:r>
            <a:endParaRPr sz="446">
              <a:latin typeface="Tahoma"/>
              <a:cs typeface="Tahoma"/>
            </a:endParaRPr>
          </a:p>
        </p:txBody>
      </p:sp>
      <p:sp>
        <p:nvSpPr>
          <p:cNvPr id="62" name="object 62"/>
          <p:cNvSpPr txBox="1"/>
          <p:nvPr/>
        </p:nvSpPr>
        <p:spPr>
          <a:xfrm>
            <a:off x="4148332" y="4633449"/>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
        <p:nvSpPr>
          <p:cNvPr id="63" name="object 63"/>
          <p:cNvSpPr txBox="1"/>
          <p:nvPr/>
        </p:nvSpPr>
        <p:spPr>
          <a:xfrm>
            <a:off x="3969649" y="4621808"/>
            <a:ext cx="43593" cy="68609"/>
          </a:xfrm>
          <a:prstGeom prst="rect">
            <a:avLst/>
          </a:prstGeom>
        </p:spPr>
        <p:txBody>
          <a:bodyPr vert="horz" wrap="square" lIns="0" tIns="0" rIns="0" bIns="0" rtlCol="0">
            <a:spAutoFit/>
          </a:bodyPr>
          <a:lstStyle/>
          <a:p>
            <a:pPr marL="7088"/>
            <a:r>
              <a:rPr sz="446" spc="-17" dirty="0">
                <a:latin typeface="Tahoma"/>
                <a:cs typeface="Tahoma"/>
              </a:rPr>
              <a:t>3</a:t>
            </a:r>
            <a:endParaRPr sz="446">
              <a:latin typeface="Tahoma"/>
              <a:cs typeface="Tahoma"/>
            </a:endParaRPr>
          </a:p>
        </p:txBody>
      </p:sp>
      <p:sp>
        <p:nvSpPr>
          <p:cNvPr id="64" name="object 64"/>
          <p:cNvSpPr txBox="1"/>
          <p:nvPr/>
        </p:nvSpPr>
        <p:spPr>
          <a:xfrm>
            <a:off x="3834721" y="4417872"/>
            <a:ext cx="43593" cy="68609"/>
          </a:xfrm>
          <a:prstGeom prst="rect">
            <a:avLst/>
          </a:prstGeom>
        </p:spPr>
        <p:txBody>
          <a:bodyPr vert="horz" wrap="square" lIns="0" tIns="0" rIns="0" bIns="0" rtlCol="0">
            <a:spAutoFit/>
          </a:bodyPr>
          <a:lstStyle/>
          <a:p>
            <a:pPr marL="7088"/>
            <a:r>
              <a:rPr sz="446" spc="-17" dirty="0">
                <a:latin typeface="Tahoma"/>
                <a:cs typeface="Tahoma"/>
              </a:rPr>
              <a:t>7</a:t>
            </a:r>
            <a:endParaRPr sz="446">
              <a:latin typeface="Tahoma"/>
              <a:cs typeface="Tahoma"/>
            </a:endParaRPr>
          </a:p>
        </p:txBody>
      </p:sp>
      <p:sp>
        <p:nvSpPr>
          <p:cNvPr id="65" name="object 65"/>
          <p:cNvSpPr txBox="1"/>
          <p:nvPr/>
        </p:nvSpPr>
        <p:spPr>
          <a:xfrm>
            <a:off x="3740814" y="4605355"/>
            <a:ext cx="43593" cy="68609"/>
          </a:xfrm>
          <a:prstGeom prst="rect">
            <a:avLst/>
          </a:prstGeom>
        </p:spPr>
        <p:txBody>
          <a:bodyPr vert="horz" wrap="square" lIns="0" tIns="0" rIns="0" bIns="0" rtlCol="0">
            <a:spAutoFit/>
          </a:bodyPr>
          <a:lstStyle/>
          <a:p>
            <a:pPr marL="7088"/>
            <a:r>
              <a:rPr sz="446" spc="-17" dirty="0">
                <a:latin typeface="Tahoma"/>
                <a:cs typeface="Tahoma"/>
              </a:rPr>
              <a:t>5</a:t>
            </a:r>
            <a:endParaRPr sz="446">
              <a:latin typeface="Tahoma"/>
              <a:cs typeface="Tahoma"/>
            </a:endParaRPr>
          </a:p>
        </p:txBody>
      </p:sp>
      <p:sp>
        <p:nvSpPr>
          <p:cNvPr id="66" name="object 66"/>
          <p:cNvSpPr txBox="1"/>
          <p:nvPr/>
        </p:nvSpPr>
        <p:spPr>
          <a:xfrm>
            <a:off x="4440339" y="4800896"/>
            <a:ext cx="43593" cy="68609"/>
          </a:xfrm>
          <a:prstGeom prst="rect">
            <a:avLst/>
          </a:prstGeom>
        </p:spPr>
        <p:txBody>
          <a:bodyPr vert="horz" wrap="square" lIns="0" tIns="0" rIns="0" bIns="0" rtlCol="0">
            <a:spAutoFit/>
          </a:bodyPr>
          <a:lstStyle/>
          <a:p>
            <a:pPr marL="7088"/>
            <a:r>
              <a:rPr sz="446" spc="-17" dirty="0">
                <a:latin typeface="Tahoma"/>
                <a:cs typeface="Tahoma"/>
              </a:rPr>
              <a:t>1</a:t>
            </a:r>
            <a:endParaRPr sz="446">
              <a:latin typeface="Tahoma"/>
              <a:cs typeface="Tahoma"/>
            </a:endParaRPr>
          </a:p>
        </p:txBody>
      </p:sp>
    </p:spTree>
    <p:extLst>
      <p:ext uri="{BB962C8B-B14F-4D97-AF65-F5344CB8AC3E}">
        <p14:creationId xmlns:p14="http://schemas.microsoft.com/office/powerpoint/2010/main" val="3146712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52</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COSC 4368 News Jan. 25, 2023</a:t>
            </a:r>
          </a:p>
        </p:txBody>
      </p:sp>
      <p:sp>
        <p:nvSpPr>
          <p:cNvPr id="4100" name="Rectangle 3"/>
          <p:cNvSpPr>
            <a:spLocks noGrp="1" noChangeArrowheads="1"/>
          </p:cNvSpPr>
          <p:nvPr>
            <p:ph type="body" idx="1"/>
          </p:nvPr>
        </p:nvSpPr>
        <p:spPr>
          <a:xfrm>
            <a:off x="0" y="838200"/>
            <a:ext cx="9067800" cy="4114800"/>
          </a:xfrm>
        </p:spPr>
        <p:txBody>
          <a:bodyPr/>
          <a:lstStyle/>
          <a:p>
            <a:pPr marL="514350" indent="-514350">
              <a:buFont typeface="+mj-lt"/>
              <a:buAutoNum type="arabicPeriod"/>
            </a:pPr>
            <a:endParaRPr lang="en-US" altLang="en-US" sz="2100" dirty="0"/>
          </a:p>
          <a:p>
            <a:pPr marL="514350" indent="-514350">
              <a:buFont typeface="+mj-lt"/>
              <a:buAutoNum type="arabicPeriod"/>
            </a:pPr>
            <a:r>
              <a:rPr lang="en-US" altLang="en-US" sz="2100" dirty="0"/>
              <a:t>Problem Set1 is already available online---Task2 is still subject </a:t>
            </a:r>
            <a:r>
              <a:rPr lang="en-US" altLang="en-US" sz="2100"/>
              <a:t>to change. </a:t>
            </a:r>
            <a:r>
              <a:rPr lang="en-US" altLang="en-US" sz="2100" dirty="0"/>
              <a:t>You should be able to start working on it after the Jan. 30 lecture. </a:t>
            </a:r>
          </a:p>
          <a:p>
            <a:pPr marL="609600" indent="-609600">
              <a:buFontTx/>
              <a:buAutoNum type="arabicPeriod"/>
            </a:pPr>
            <a:r>
              <a:rPr lang="en-US" altLang="en-US" sz="2100" dirty="0"/>
              <a:t>We will conduction a survey during the lecture on Mo., January 30; please bring your laptops!</a:t>
            </a:r>
          </a:p>
          <a:p>
            <a:pPr marL="609600" indent="-609600">
              <a:buFontTx/>
              <a:buAutoNum type="arabicPeriod"/>
            </a:pPr>
            <a:r>
              <a:rPr lang="en-US" altLang="en-US" sz="2000" dirty="0"/>
              <a:t>Today, will cover</a:t>
            </a:r>
          </a:p>
          <a:p>
            <a:pPr marL="1009650" lvl="1" indent="-609600">
              <a:buFont typeface="Wingdings" panose="05000000000000000000" pitchFamily="2" charset="2"/>
              <a:buChar char="Ø"/>
            </a:pPr>
            <a:r>
              <a:rPr lang="en-US" altLang="en-US" sz="2000" dirty="0"/>
              <a:t>Stanford’s CS 221 View of AI</a:t>
            </a:r>
          </a:p>
          <a:p>
            <a:pPr marL="1009650" lvl="1" indent="-609600">
              <a:buFont typeface="Wingdings" panose="05000000000000000000" pitchFamily="2" charset="2"/>
              <a:buChar char="Ø"/>
            </a:pPr>
            <a:r>
              <a:rPr lang="en-US" altLang="en-US" sz="2000" dirty="0"/>
              <a:t>Search 1: Introduction to Search and Classification of Search Problems</a:t>
            </a:r>
          </a:p>
          <a:p>
            <a:pPr marL="1009650" lvl="1" indent="-609600">
              <a:buFont typeface="Wingdings" panose="05000000000000000000" pitchFamily="2" charset="2"/>
              <a:buChar char="Ø"/>
            </a:pPr>
            <a:r>
              <a:rPr lang="en-US" altLang="en-US" sz="2000" dirty="0"/>
              <a:t>Randomized Hill Climbing (from Search4; kind of out of order)</a:t>
            </a:r>
          </a:p>
          <a:p>
            <a:pPr marL="1009650" lvl="1" indent="-609600">
              <a:buFont typeface="Wingdings" panose="05000000000000000000" pitchFamily="2" charset="2"/>
              <a:buChar char="Ø"/>
            </a:pPr>
            <a:r>
              <a:rPr lang="en-US" altLang="en-US" sz="2000" dirty="0"/>
              <a:t>Search 2: Problem Solving by Searching </a:t>
            </a:r>
          </a:p>
          <a:p>
            <a:pPr marL="1009650" lvl="1" indent="-609600">
              <a:buFont typeface="Wingdings" panose="05000000000000000000" pitchFamily="2" charset="2"/>
              <a:buChar char="Ø"/>
            </a:pPr>
            <a:r>
              <a:rPr lang="en-US" altLang="en-US" sz="2000" dirty="0"/>
              <a:t>Search 3: Informed Search and Exploration </a:t>
            </a:r>
          </a:p>
          <a:p>
            <a:pPr marL="0" indent="0">
              <a:buNone/>
            </a:pPr>
            <a:endParaRPr lang="en-US" altLang="en-US" sz="2100" dirty="0"/>
          </a:p>
          <a:p>
            <a:pPr marL="0" indent="0">
              <a:buNone/>
            </a:pPr>
            <a:endParaRPr lang="en-US" altLang="en-US" dirty="0"/>
          </a:p>
        </p:txBody>
      </p:sp>
    </p:spTree>
    <p:extLst>
      <p:ext uri="{BB962C8B-B14F-4D97-AF65-F5344CB8AC3E}">
        <p14:creationId xmlns:p14="http://schemas.microsoft.com/office/powerpoint/2010/main" val="1323780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2223421"/>
            <a:ext cx="8633182" cy="276999"/>
          </a:xfrm>
          <a:prstGeom prst="rect">
            <a:avLst/>
          </a:prstGeom>
        </p:spPr>
        <p:txBody>
          <a:bodyPr vert="horz" wrap="square" lIns="0" tIns="0" rIns="0" bIns="0" rtlCol="0">
            <a:spAutoFit/>
          </a:bodyPr>
          <a:lstStyle/>
          <a:p>
            <a:pPr marL="186765" indent="-179678">
              <a:buFont typeface="Arial"/>
              <a:buChar char="•"/>
              <a:tabLst>
                <a:tab pos="187120" algn="l"/>
              </a:tabLst>
            </a:pPr>
            <a:r>
              <a:rPr sz="1800" spc="-50" dirty="0">
                <a:latin typeface="Tahoma"/>
                <a:cs typeface="Tahoma"/>
              </a:rPr>
              <a:t>Examples:</a:t>
            </a:r>
            <a:r>
              <a:rPr sz="1800" spc="195" dirty="0">
                <a:latin typeface="Tahoma"/>
                <a:cs typeface="Tahoma"/>
              </a:rPr>
              <a:t> </a:t>
            </a:r>
            <a:r>
              <a:rPr sz="1800" spc="-33" dirty="0">
                <a:latin typeface="Tahoma"/>
                <a:cs typeface="Tahoma"/>
              </a:rPr>
              <a:t>line</a:t>
            </a:r>
            <a:r>
              <a:rPr sz="1800" spc="-84" dirty="0">
                <a:latin typeface="Tahoma"/>
                <a:cs typeface="Tahoma"/>
              </a:rPr>
              <a:t>a</a:t>
            </a:r>
            <a:r>
              <a:rPr sz="1800" spc="-22" dirty="0">
                <a:latin typeface="Tahoma"/>
                <a:cs typeface="Tahoma"/>
              </a:rPr>
              <a:t>r</a:t>
            </a:r>
            <a:r>
              <a:rPr sz="1800" spc="33" dirty="0">
                <a:latin typeface="Tahoma"/>
                <a:cs typeface="Tahoma"/>
              </a:rPr>
              <a:t> </a:t>
            </a:r>
            <a:r>
              <a:rPr sz="1800" spc="-39" dirty="0">
                <a:latin typeface="Tahoma"/>
                <a:cs typeface="Tahoma"/>
              </a:rPr>
              <a:t>classifiers,</a:t>
            </a:r>
            <a:r>
              <a:rPr sz="1800" spc="36" dirty="0">
                <a:latin typeface="Tahoma"/>
                <a:cs typeface="Tahoma"/>
              </a:rPr>
              <a:t> </a:t>
            </a:r>
            <a:r>
              <a:rPr sz="1800" spc="-75" dirty="0">
                <a:latin typeface="Tahoma"/>
                <a:cs typeface="Tahoma"/>
              </a:rPr>
              <a:t>deep</a:t>
            </a:r>
            <a:r>
              <a:rPr sz="1800" spc="36" dirty="0">
                <a:latin typeface="Tahoma"/>
                <a:cs typeface="Tahoma"/>
              </a:rPr>
              <a:t> </a:t>
            </a:r>
            <a:r>
              <a:rPr sz="1800" spc="-47" dirty="0">
                <a:latin typeface="Tahoma"/>
                <a:cs typeface="Tahoma"/>
              </a:rPr>
              <a:t>neural</a:t>
            </a:r>
            <a:r>
              <a:rPr sz="1800" spc="33" dirty="0">
                <a:latin typeface="Tahoma"/>
                <a:cs typeface="Tahoma"/>
              </a:rPr>
              <a:t> </a:t>
            </a:r>
            <a:r>
              <a:rPr sz="1800" spc="-47" dirty="0">
                <a:latin typeface="Tahoma"/>
                <a:cs typeface="Tahoma"/>
              </a:rPr>
              <a:t>ne</a:t>
            </a:r>
            <a:r>
              <a:rPr sz="1800" spc="-73" dirty="0">
                <a:latin typeface="Tahoma"/>
                <a:cs typeface="Tahoma"/>
              </a:rPr>
              <a:t>t</a:t>
            </a:r>
            <a:r>
              <a:rPr sz="1800" spc="-114" dirty="0">
                <a:latin typeface="Tahoma"/>
                <a:cs typeface="Tahoma"/>
              </a:rPr>
              <a:t>w</a:t>
            </a:r>
            <a:r>
              <a:rPr sz="1800" spc="-92" dirty="0">
                <a:latin typeface="Tahoma"/>
                <a:cs typeface="Tahoma"/>
              </a:rPr>
              <a:t>o</a:t>
            </a:r>
            <a:r>
              <a:rPr sz="1800" spc="-39" dirty="0">
                <a:latin typeface="Tahoma"/>
                <a:cs typeface="Tahoma"/>
              </a:rPr>
              <a:t>rks</a:t>
            </a:r>
            <a:endParaRPr sz="1800" dirty="0">
              <a:latin typeface="Tahoma"/>
              <a:cs typeface="Tahoma"/>
            </a:endParaRPr>
          </a:p>
        </p:txBody>
      </p:sp>
      <p:sp>
        <p:nvSpPr>
          <p:cNvPr id="4" name="object 4"/>
          <p:cNvSpPr/>
          <p:nvPr/>
        </p:nvSpPr>
        <p:spPr>
          <a:xfrm>
            <a:off x="1676400" y="763471"/>
            <a:ext cx="5326315" cy="1139072"/>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365298" y="2658101"/>
            <a:ext cx="7521668" cy="830997"/>
          </a:xfrm>
          <a:prstGeom prst="rect">
            <a:avLst/>
          </a:prstGeom>
        </p:spPr>
        <p:txBody>
          <a:bodyPr vert="horz" wrap="square" lIns="0" tIns="0" rIns="0" bIns="0" rtlCol="0">
            <a:spAutoFit/>
          </a:bodyPr>
          <a:lstStyle/>
          <a:p>
            <a:pPr marL="186765" indent="-179678">
              <a:buFont typeface="Arial"/>
              <a:buChar char="•"/>
              <a:tabLst>
                <a:tab pos="187120" algn="l"/>
              </a:tabLst>
            </a:pPr>
            <a:r>
              <a:rPr sz="1800" spc="14" dirty="0">
                <a:latin typeface="Tahoma"/>
                <a:cs typeface="Tahoma"/>
              </a:rPr>
              <a:t>Most</a:t>
            </a:r>
            <a:r>
              <a:rPr sz="1800" spc="33" dirty="0">
                <a:latin typeface="Tahoma"/>
                <a:cs typeface="Tahoma"/>
              </a:rPr>
              <a:t> </a:t>
            </a:r>
            <a:r>
              <a:rPr sz="1800" spc="-47" dirty="0">
                <a:latin typeface="Tahoma"/>
                <a:cs typeface="Tahoma"/>
              </a:rPr>
              <a:t>comm</a:t>
            </a:r>
            <a:r>
              <a:rPr sz="1800" spc="-56" dirty="0">
                <a:latin typeface="Tahoma"/>
                <a:cs typeface="Tahoma"/>
              </a:rPr>
              <a:t>on</a:t>
            </a:r>
            <a:r>
              <a:rPr sz="1800" spc="33" dirty="0">
                <a:latin typeface="Tahoma"/>
                <a:cs typeface="Tahoma"/>
              </a:rPr>
              <a:t> </a:t>
            </a:r>
            <a:r>
              <a:rPr sz="1800" spc="-59" dirty="0">
                <a:latin typeface="Tahoma"/>
                <a:cs typeface="Tahoma"/>
              </a:rPr>
              <a:t>m</a:t>
            </a:r>
            <a:r>
              <a:rPr sz="1800" dirty="0">
                <a:latin typeface="Tahoma"/>
                <a:cs typeface="Tahoma"/>
              </a:rPr>
              <a:t>o</a:t>
            </a:r>
            <a:r>
              <a:rPr sz="1800" spc="-56" dirty="0">
                <a:latin typeface="Tahoma"/>
                <a:cs typeface="Tahoma"/>
              </a:rPr>
              <a:t>dels</a:t>
            </a:r>
            <a:r>
              <a:rPr sz="1800" spc="33" dirty="0">
                <a:latin typeface="Tahoma"/>
                <a:cs typeface="Tahoma"/>
              </a:rPr>
              <a:t> </a:t>
            </a:r>
            <a:r>
              <a:rPr sz="1800" spc="-17" dirty="0">
                <a:latin typeface="Tahoma"/>
                <a:cs typeface="Tahoma"/>
              </a:rPr>
              <a:t>in</a:t>
            </a:r>
            <a:r>
              <a:rPr sz="1800" spc="33" dirty="0">
                <a:latin typeface="Tahoma"/>
                <a:cs typeface="Tahoma"/>
              </a:rPr>
              <a:t> </a:t>
            </a:r>
            <a:r>
              <a:rPr sz="1800" spc="-45" dirty="0">
                <a:latin typeface="Tahoma"/>
                <a:cs typeface="Tahoma"/>
              </a:rPr>
              <a:t>machine</a:t>
            </a:r>
            <a:r>
              <a:rPr sz="1800" spc="36" dirty="0">
                <a:latin typeface="Tahoma"/>
                <a:cs typeface="Tahoma"/>
              </a:rPr>
              <a:t> </a:t>
            </a:r>
            <a:r>
              <a:rPr sz="1800" spc="-45" dirty="0">
                <a:latin typeface="Tahoma"/>
                <a:cs typeface="Tahoma"/>
              </a:rPr>
              <a:t>le</a:t>
            </a:r>
            <a:r>
              <a:rPr sz="1800" spc="-100" dirty="0">
                <a:latin typeface="Tahoma"/>
                <a:cs typeface="Tahoma"/>
              </a:rPr>
              <a:t>a</a:t>
            </a:r>
            <a:r>
              <a:rPr sz="1800" spc="-39" dirty="0">
                <a:latin typeface="Tahoma"/>
                <a:cs typeface="Tahoma"/>
              </a:rPr>
              <a:t>rning</a:t>
            </a:r>
            <a:endParaRPr sz="1800" dirty="0">
              <a:latin typeface="Tahoma"/>
              <a:cs typeface="Tahoma"/>
            </a:endParaRPr>
          </a:p>
          <a:p>
            <a:pPr>
              <a:spcBef>
                <a:spcPts val="7"/>
              </a:spcBef>
              <a:buFont typeface="Arial"/>
              <a:buChar char="•"/>
            </a:pPr>
            <a:endParaRPr sz="1800" dirty="0">
              <a:latin typeface="Times New Roman"/>
              <a:cs typeface="Times New Roman"/>
            </a:endParaRPr>
          </a:p>
          <a:p>
            <a:pPr marL="186765" indent="-179678">
              <a:buFont typeface="Arial"/>
              <a:buChar char="•"/>
              <a:tabLst>
                <a:tab pos="187120" algn="l"/>
              </a:tabLst>
            </a:pPr>
            <a:r>
              <a:rPr sz="1800" spc="33" dirty="0">
                <a:latin typeface="Tahoma"/>
                <a:cs typeface="Tahoma"/>
              </a:rPr>
              <a:t>F</a:t>
            </a:r>
            <a:r>
              <a:rPr sz="1800" spc="-17" dirty="0">
                <a:latin typeface="Tahoma"/>
                <a:cs typeface="Tahoma"/>
              </a:rPr>
              <a:t>ully</a:t>
            </a:r>
            <a:r>
              <a:rPr sz="1800" spc="36" dirty="0">
                <a:latin typeface="Tahoma"/>
                <a:cs typeface="Tahoma"/>
              </a:rPr>
              <a:t> </a:t>
            </a:r>
            <a:r>
              <a:rPr sz="1800" spc="-56" dirty="0">
                <a:latin typeface="Tahoma"/>
                <a:cs typeface="Tahoma"/>
              </a:rPr>
              <a:t>feed-f</a:t>
            </a:r>
            <a:r>
              <a:rPr sz="1800" spc="-112" dirty="0">
                <a:latin typeface="Tahoma"/>
                <a:cs typeface="Tahoma"/>
              </a:rPr>
              <a:t>o</a:t>
            </a:r>
            <a:r>
              <a:rPr sz="1800" spc="-31" dirty="0">
                <a:latin typeface="Tahoma"/>
                <a:cs typeface="Tahoma"/>
              </a:rPr>
              <a:t>r</a:t>
            </a:r>
            <a:r>
              <a:rPr sz="1800" spc="-106" dirty="0">
                <a:latin typeface="Tahoma"/>
                <a:cs typeface="Tahoma"/>
              </a:rPr>
              <a:t>w</a:t>
            </a:r>
            <a:r>
              <a:rPr sz="1800" spc="-98" dirty="0">
                <a:latin typeface="Tahoma"/>
                <a:cs typeface="Tahoma"/>
              </a:rPr>
              <a:t>a</a:t>
            </a:r>
            <a:r>
              <a:rPr sz="1800" spc="-33" dirty="0">
                <a:latin typeface="Tahoma"/>
                <a:cs typeface="Tahoma"/>
              </a:rPr>
              <a:t>rd</a:t>
            </a:r>
            <a:r>
              <a:rPr sz="1800" spc="33" dirty="0">
                <a:latin typeface="Tahoma"/>
                <a:cs typeface="Tahoma"/>
              </a:rPr>
              <a:t> </a:t>
            </a:r>
            <a:r>
              <a:rPr sz="1800" spc="-28" dirty="0">
                <a:latin typeface="Tahoma"/>
                <a:cs typeface="Tahoma"/>
              </a:rPr>
              <a:t>(no</a:t>
            </a:r>
            <a:r>
              <a:rPr sz="1800" spc="36" dirty="0">
                <a:latin typeface="Tahoma"/>
                <a:cs typeface="Tahoma"/>
              </a:rPr>
              <a:t> </a:t>
            </a:r>
            <a:r>
              <a:rPr sz="1800" spc="-20" dirty="0">
                <a:latin typeface="Tahoma"/>
                <a:cs typeface="Tahoma"/>
              </a:rPr>
              <a:t>backtracking)</a:t>
            </a:r>
            <a:endParaRPr sz="1800" dirty="0">
              <a:latin typeface="Tahoma"/>
              <a:cs typeface="Tahoma"/>
            </a:endParaRPr>
          </a:p>
        </p:txBody>
      </p:sp>
      <p:sp>
        <p:nvSpPr>
          <p:cNvPr id="8" name="object 8"/>
          <p:cNvSpPr txBox="1"/>
          <p:nvPr/>
        </p:nvSpPr>
        <p:spPr>
          <a:xfrm>
            <a:off x="7526079" y="6553200"/>
            <a:ext cx="1490330" cy="107402"/>
          </a:xfrm>
          <a:prstGeom prst="rect">
            <a:avLst/>
          </a:prstGeom>
        </p:spPr>
        <p:txBody>
          <a:bodyPr vert="horz" wrap="square" lIns="0" tIns="0" rIns="0" bIns="0" rtlCol="0">
            <a:spAutoFit/>
          </a:bodyPr>
          <a:lstStyle/>
          <a:p>
            <a:pPr marL="7088"/>
            <a:r>
              <a:rPr sz="698" spc="-17" dirty="0">
                <a:latin typeface="Tahoma"/>
                <a:cs typeface="Tahoma"/>
              </a:rPr>
              <a:t>CS22</a:t>
            </a:r>
            <a:r>
              <a:rPr sz="698" spc="-14" dirty="0">
                <a:latin typeface="Tahoma"/>
                <a:cs typeface="Tahoma"/>
              </a:rPr>
              <a:t>1</a:t>
            </a:r>
            <a:r>
              <a:rPr sz="698" spc="17" dirty="0">
                <a:latin typeface="Tahoma"/>
                <a:cs typeface="Tahoma"/>
              </a:rPr>
              <a:t> </a:t>
            </a:r>
            <a:r>
              <a:rPr sz="698" spc="84" dirty="0">
                <a:latin typeface="Tahoma"/>
                <a:cs typeface="Tahoma"/>
              </a:rPr>
              <a:t>/</a:t>
            </a:r>
            <a:r>
              <a:rPr sz="698" spc="17" dirty="0">
                <a:latin typeface="Tahoma"/>
                <a:cs typeface="Tahoma"/>
              </a:rPr>
              <a:t> </a:t>
            </a:r>
            <a:r>
              <a:rPr sz="698" spc="-6" dirty="0">
                <a:latin typeface="Tahoma"/>
                <a:cs typeface="Tahoma"/>
              </a:rPr>
              <a:t>Autumn</a:t>
            </a:r>
            <a:r>
              <a:rPr sz="698" spc="17" dirty="0">
                <a:latin typeface="Tahoma"/>
                <a:cs typeface="Tahoma"/>
              </a:rPr>
              <a:t> </a:t>
            </a:r>
            <a:r>
              <a:rPr sz="698" spc="-28" dirty="0">
                <a:latin typeface="Tahoma"/>
                <a:cs typeface="Tahoma"/>
              </a:rPr>
              <a:t>2018</a:t>
            </a:r>
            <a:r>
              <a:rPr sz="698" spc="17" dirty="0">
                <a:latin typeface="Tahoma"/>
                <a:cs typeface="Tahoma"/>
              </a:rPr>
              <a:t> </a:t>
            </a:r>
            <a:r>
              <a:rPr sz="698" spc="84" dirty="0">
                <a:latin typeface="Tahoma"/>
                <a:cs typeface="Tahoma"/>
              </a:rPr>
              <a:t>/</a:t>
            </a:r>
            <a:r>
              <a:rPr sz="698" spc="17" dirty="0">
                <a:latin typeface="Tahoma"/>
                <a:cs typeface="Tahoma"/>
              </a:rPr>
              <a:t> </a:t>
            </a:r>
            <a:r>
              <a:rPr sz="698" spc="-11" dirty="0">
                <a:latin typeface="Tahoma"/>
                <a:cs typeface="Tahoma"/>
              </a:rPr>
              <a:t>Liang</a:t>
            </a:r>
            <a:r>
              <a:rPr sz="698" spc="17" dirty="0">
                <a:latin typeface="Tahoma"/>
                <a:cs typeface="Tahoma"/>
              </a:rPr>
              <a:t> </a:t>
            </a:r>
            <a:r>
              <a:rPr sz="698" spc="-64" dirty="0">
                <a:latin typeface="Tahoma"/>
                <a:cs typeface="Tahoma"/>
              </a:rPr>
              <a:t>[</a:t>
            </a:r>
            <a:r>
              <a:rPr sz="698" b="1" spc="11" dirty="0">
                <a:solidFill>
                  <a:srgbClr val="FF0000"/>
                </a:solidFill>
                <a:latin typeface="Calibri"/>
                <a:cs typeface="Calibri"/>
              </a:rPr>
              <a:t>reflex</a:t>
            </a:r>
            <a:r>
              <a:rPr sz="698" spc="-64" dirty="0">
                <a:latin typeface="Tahoma"/>
                <a:cs typeface="Tahoma"/>
              </a:rPr>
              <a:t>]</a:t>
            </a:r>
            <a:endParaRPr sz="698">
              <a:latin typeface="Tahoma"/>
              <a:cs typeface="Tahoma"/>
            </a:endParaRPr>
          </a:p>
        </p:txBody>
      </p:sp>
      <p:graphicFrame>
        <p:nvGraphicFramePr>
          <p:cNvPr id="5" name="object 5"/>
          <p:cNvGraphicFramePr>
            <a:graphicFrameLocks noGrp="1"/>
          </p:cNvGraphicFramePr>
          <p:nvPr>
            <p:extLst>
              <p:ext uri="{D42A27DB-BD31-4B8C-83A1-F6EECF244321}">
                <p14:modId xmlns:p14="http://schemas.microsoft.com/office/powerpoint/2010/main" val="1832440106"/>
              </p:ext>
            </p:extLst>
          </p:nvPr>
        </p:nvGraphicFramePr>
        <p:xfrm>
          <a:off x="1143000" y="0"/>
          <a:ext cx="5463819" cy="914400"/>
        </p:xfrm>
        <a:graphic>
          <a:graphicData uri="http://schemas.openxmlformats.org/drawingml/2006/table">
            <a:tbl>
              <a:tblPr firstRow="1" bandRow="1">
                <a:tableStyleId>{2D5ABB26-0587-4C30-8999-92F81FD0307C}</a:tableStyleId>
              </a:tblPr>
              <a:tblGrid>
                <a:gridCol w="70083">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5368336">
                  <a:extLst>
                    <a:ext uri="{9D8B030D-6E8A-4147-A177-3AD203B41FA5}">
                      <a16:colId xmlns:a16="http://schemas.microsoft.com/office/drawing/2014/main" val="20002"/>
                    </a:ext>
                  </a:extLst>
                </a:gridCol>
              </a:tblGrid>
              <a:tr h="212651">
                <a:tc gridSpan="2">
                  <a:txBody>
                    <a:bodyPr/>
                    <a:lstStyle/>
                    <a:p>
                      <a:endParaRPr sz="1400" dirty="0">
                        <a:latin typeface="Tahoma"/>
                        <a:cs typeface="Tahoma"/>
                      </a:endParaRPr>
                    </a:p>
                  </a:txBody>
                  <a:tcPr marL="0" marR="0" marT="0" marB="0">
                    <a:lnL w="3178">
                      <a:solidFill>
                        <a:srgbClr val="000000"/>
                      </a:solidFill>
                      <a:prstDash val="solid"/>
                    </a:lnL>
                    <a:lnR w="3178">
                      <a:solidFill>
                        <a:srgbClr val="000000"/>
                      </a:solidFill>
                      <a:prstDash val="solid"/>
                    </a:lnR>
                    <a:lnT w="3178">
                      <a:solidFill>
                        <a:srgbClr val="000000"/>
                      </a:solidFill>
                      <a:prstDash val="solid"/>
                    </a:lnT>
                  </a:tcPr>
                </a:tc>
                <a:tc hMerge="1">
                  <a:txBody>
                    <a:bodyPr/>
                    <a:lstStyle/>
                    <a:p>
                      <a:endParaRPr/>
                    </a:p>
                  </a:txBody>
                  <a:tcPr marL="0" marR="0" marT="0" marB="0"/>
                </a:tc>
                <a:tc>
                  <a:txBody>
                    <a:bodyPr/>
                    <a:lstStyle/>
                    <a:p>
                      <a:endParaRPr sz="1400" dirty="0">
                        <a:latin typeface="Tahoma"/>
                        <a:cs typeface="Tahoma"/>
                      </a:endParaRPr>
                    </a:p>
                  </a:txBody>
                  <a:tcPr marL="0" marR="0" marT="0" marB="0">
                    <a:lnL w="3178">
                      <a:solidFill>
                        <a:srgbClr val="000000"/>
                      </a:solidFill>
                      <a:prstDash val="solid"/>
                    </a:lnL>
                  </a:tcPr>
                </a:tc>
                <a:extLst>
                  <a:ext uri="{0D108BD9-81ED-4DB2-BD59-A6C34878D82A}">
                    <a16:rowId xmlns:a16="http://schemas.microsoft.com/office/drawing/2014/main" val="10000"/>
                  </a:ext>
                </a:extLst>
              </a:tr>
              <a:tr h="354851">
                <a:tc>
                  <a:txBody>
                    <a:bodyPr/>
                    <a:lstStyle/>
                    <a:p>
                      <a:endParaRPr sz="1400">
                        <a:latin typeface="Tahoma"/>
                        <a:cs typeface="Tahoma"/>
                      </a:endParaRPr>
                    </a:p>
                  </a:txBody>
                  <a:tcPr marL="0" marR="0" marT="0" marB="0">
                    <a:lnL w="3178">
                      <a:solidFill>
                        <a:srgbClr val="000000"/>
                      </a:solidFill>
                      <a:prstDash val="solid"/>
                    </a:lnL>
                  </a:tcPr>
                </a:tc>
                <a:tc>
                  <a:txBody>
                    <a:bodyPr/>
                    <a:lstStyle/>
                    <a:p>
                      <a:endParaRPr sz="1400">
                        <a:latin typeface="Tahoma"/>
                        <a:cs typeface="Tahoma"/>
                      </a:endParaRPr>
                    </a:p>
                  </a:txBody>
                  <a:tcPr marL="0" marR="0" marT="0" marB="0">
                    <a:lnR w="3178">
                      <a:solidFill>
                        <a:srgbClr val="000000"/>
                      </a:solidFill>
                      <a:prstDash val="solid"/>
                    </a:lnR>
                  </a:tcPr>
                </a:tc>
                <a:tc>
                  <a:txBody>
                    <a:bodyPr/>
                    <a:lstStyle/>
                    <a:p>
                      <a:pPr marL="1959610">
                        <a:lnSpc>
                          <a:spcPct val="100000"/>
                        </a:lnSpc>
                      </a:pPr>
                      <a:r>
                        <a:rPr sz="2100" dirty="0">
                          <a:solidFill>
                            <a:srgbClr val="0000A0"/>
                          </a:solidFill>
                          <a:latin typeface="Tahoma"/>
                          <a:cs typeface="Tahoma"/>
                        </a:rPr>
                        <a:t>Reflex-based</a:t>
                      </a:r>
                      <a:r>
                        <a:rPr sz="2100" spc="65" dirty="0">
                          <a:solidFill>
                            <a:srgbClr val="0000A0"/>
                          </a:solidFill>
                          <a:latin typeface="Tahoma"/>
                          <a:cs typeface="Tahoma"/>
                        </a:rPr>
                        <a:t> </a:t>
                      </a:r>
                      <a:r>
                        <a:rPr sz="2100" spc="5" dirty="0">
                          <a:solidFill>
                            <a:srgbClr val="0000A0"/>
                          </a:solidFill>
                          <a:latin typeface="Tahoma"/>
                          <a:cs typeface="Tahoma"/>
                        </a:rPr>
                        <a:t>m</a:t>
                      </a:r>
                      <a:r>
                        <a:rPr sz="2100" spc="100" dirty="0">
                          <a:solidFill>
                            <a:srgbClr val="0000A0"/>
                          </a:solidFill>
                          <a:latin typeface="Tahoma"/>
                          <a:cs typeface="Tahoma"/>
                        </a:rPr>
                        <a:t>o</a:t>
                      </a:r>
                      <a:r>
                        <a:rPr sz="2100" dirty="0">
                          <a:solidFill>
                            <a:srgbClr val="0000A0"/>
                          </a:solidFill>
                          <a:latin typeface="Tahoma"/>
                          <a:cs typeface="Tahoma"/>
                        </a:rPr>
                        <a:t>dels</a:t>
                      </a:r>
                      <a:endParaRPr sz="2100" dirty="0">
                        <a:latin typeface="Tahoma"/>
                        <a:cs typeface="Tahoma"/>
                      </a:endParaRPr>
                    </a:p>
                  </a:txBody>
                  <a:tcPr marL="0" marR="0" marT="0" marB="0">
                    <a:lnL w="3178">
                      <a:solidFill>
                        <a:srgbClr val="000000"/>
                      </a:solidFill>
                      <a:prstDash val="solid"/>
                    </a:lnL>
                  </a:tcPr>
                </a:tc>
                <a:extLst>
                  <a:ext uri="{0D108BD9-81ED-4DB2-BD59-A6C34878D82A}">
                    <a16:rowId xmlns:a16="http://schemas.microsoft.com/office/drawing/2014/main" val="10001"/>
                  </a:ext>
                </a:extLst>
              </a:tr>
              <a:tr h="346189">
                <a:tc gridSpan="2">
                  <a:txBody>
                    <a:bodyPr/>
                    <a:lstStyle/>
                    <a:p>
                      <a:endParaRPr sz="2100">
                        <a:latin typeface="Tahoma"/>
                        <a:cs typeface="Tahoma"/>
                      </a:endParaRPr>
                    </a:p>
                  </a:txBody>
                  <a:tcPr marL="0" marR="0" marT="0" marB="0">
                    <a:lnL w="3178">
                      <a:solidFill>
                        <a:srgbClr val="000000"/>
                      </a:solidFill>
                      <a:prstDash val="solid"/>
                    </a:lnL>
                    <a:lnR w="3178">
                      <a:solidFill>
                        <a:srgbClr val="000000"/>
                      </a:solidFill>
                      <a:prstDash val="solid"/>
                    </a:lnR>
                    <a:lnB w="3178">
                      <a:solidFill>
                        <a:srgbClr val="000000"/>
                      </a:solidFill>
                      <a:prstDash val="solid"/>
                    </a:lnB>
                  </a:tcPr>
                </a:tc>
                <a:tc hMerge="1">
                  <a:txBody>
                    <a:bodyPr/>
                    <a:lstStyle/>
                    <a:p>
                      <a:endParaRPr/>
                    </a:p>
                  </a:txBody>
                  <a:tcPr marL="0" marR="0" marT="0" marB="0"/>
                </a:tc>
                <a:tc>
                  <a:txBody>
                    <a:bodyPr/>
                    <a:lstStyle/>
                    <a:p>
                      <a:endParaRPr sz="2100" dirty="0">
                        <a:latin typeface="Tahoma"/>
                        <a:cs typeface="Tahoma"/>
                      </a:endParaRPr>
                    </a:p>
                  </a:txBody>
                  <a:tcPr marL="0" marR="0" marT="0" marB="0">
                    <a:lnL w="3178">
                      <a:solidFill>
                        <a:srgbClr val="000000"/>
                      </a:solidFill>
                      <a:prstDash val="solid"/>
                    </a:lnL>
                  </a:tcPr>
                </a:tc>
                <a:extLst>
                  <a:ext uri="{0D108BD9-81ED-4DB2-BD59-A6C34878D82A}">
                    <a16:rowId xmlns:a16="http://schemas.microsoft.com/office/drawing/2014/main" val="10002"/>
                  </a:ext>
                </a:extLst>
              </a:tr>
            </a:tbl>
          </a:graphicData>
        </a:graphic>
      </p:graphicFrame>
      <p:sp>
        <p:nvSpPr>
          <p:cNvPr id="10" name="Rectangle 9"/>
          <p:cNvSpPr/>
          <p:nvPr/>
        </p:nvSpPr>
        <p:spPr>
          <a:xfrm>
            <a:off x="329772" y="3733800"/>
            <a:ext cx="6672943" cy="2352439"/>
          </a:xfrm>
          <a:prstGeom prst="rect">
            <a:avLst/>
          </a:prstGeom>
        </p:spPr>
        <p:txBody>
          <a:bodyPr wrap="square">
            <a:spAutoFit/>
          </a:bodyPr>
          <a:lstStyle/>
          <a:p>
            <a:pPr marL="122620" marR="2835" indent="-115532" algn="just">
              <a:lnSpc>
                <a:spcPct val="102000"/>
              </a:lnSpc>
              <a:buFont typeface="Arial"/>
              <a:buChar char="•"/>
              <a:tabLst>
                <a:tab pos="122975" algn="l"/>
              </a:tabLst>
            </a:pPr>
            <a:r>
              <a:rPr lang="en-US" sz="1800" dirty="0">
                <a:latin typeface="Tahoma"/>
                <a:cs typeface="Tahoma"/>
              </a:rPr>
              <a:t>The</a:t>
            </a:r>
            <a:r>
              <a:rPr lang="en-US" sz="1800" spc="120" dirty="0">
                <a:latin typeface="Tahoma"/>
                <a:cs typeface="Tahoma"/>
              </a:rPr>
              <a:t> </a:t>
            </a:r>
            <a:r>
              <a:rPr lang="en-US" sz="1800" spc="-31" dirty="0">
                <a:latin typeface="Tahoma"/>
                <a:cs typeface="Tahoma"/>
              </a:rPr>
              <a:t>idea</a:t>
            </a:r>
            <a:r>
              <a:rPr lang="en-US" sz="1800" spc="120" dirty="0">
                <a:latin typeface="Tahoma"/>
                <a:cs typeface="Tahoma"/>
              </a:rPr>
              <a:t> </a:t>
            </a:r>
            <a:r>
              <a:rPr lang="en-US" sz="1800" spc="-20" dirty="0">
                <a:latin typeface="Tahoma"/>
                <a:cs typeface="Tahoma"/>
              </a:rPr>
              <a:t>of</a:t>
            </a:r>
            <a:r>
              <a:rPr lang="en-US" sz="1800" spc="120" dirty="0">
                <a:latin typeface="Tahoma"/>
                <a:cs typeface="Tahoma"/>
              </a:rPr>
              <a:t> </a:t>
            </a:r>
            <a:r>
              <a:rPr lang="en-US" sz="1800" spc="-33" dirty="0">
                <a:latin typeface="Tahoma"/>
                <a:cs typeface="Tahoma"/>
              </a:rPr>
              <a:t>a</a:t>
            </a:r>
            <a:r>
              <a:rPr lang="en-US" sz="1800" spc="123" dirty="0">
                <a:latin typeface="Tahoma"/>
                <a:cs typeface="Tahoma"/>
              </a:rPr>
              <a:t> </a:t>
            </a:r>
            <a:r>
              <a:rPr lang="en-US" sz="1800" spc="-33" dirty="0">
                <a:latin typeface="Tahoma"/>
                <a:cs typeface="Tahoma"/>
              </a:rPr>
              <a:t>reflex-based</a:t>
            </a:r>
            <a:r>
              <a:rPr lang="en-US" sz="1800" spc="117" dirty="0">
                <a:latin typeface="Tahoma"/>
                <a:cs typeface="Tahoma"/>
              </a:rPr>
              <a:t> </a:t>
            </a:r>
            <a:r>
              <a:rPr lang="en-US" sz="1800" spc="-39" dirty="0">
                <a:latin typeface="Tahoma"/>
                <a:cs typeface="Tahoma"/>
              </a:rPr>
              <a:t>m</a:t>
            </a:r>
            <a:r>
              <a:rPr lang="en-US" sz="1800" dirty="0">
                <a:latin typeface="Tahoma"/>
                <a:cs typeface="Tahoma"/>
              </a:rPr>
              <a:t>o</a:t>
            </a:r>
            <a:r>
              <a:rPr lang="en-US" sz="1800" spc="-28" dirty="0">
                <a:latin typeface="Tahoma"/>
                <a:cs typeface="Tahoma"/>
              </a:rPr>
              <a:t>del</a:t>
            </a:r>
            <a:r>
              <a:rPr lang="en-US" sz="1800" spc="123" dirty="0">
                <a:latin typeface="Tahoma"/>
                <a:cs typeface="Tahoma"/>
              </a:rPr>
              <a:t> </a:t>
            </a:r>
            <a:r>
              <a:rPr lang="en-US" sz="1800" spc="-22" dirty="0">
                <a:latin typeface="Tahoma"/>
                <a:cs typeface="Tahoma"/>
              </a:rPr>
              <a:t>simply</a:t>
            </a:r>
            <a:r>
              <a:rPr lang="en-US" sz="1800" spc="123" dirty="0">
                <a:latin typeface="Tahoma"/>
                <a:cs typeface="Tahoma"/>
              </a:rPr>
              <a:t> </a:t>
            </a:r>
            <a:r>
              <a:rPr lang="en-US" sz="1800" dirty="0">
                <a:latin typeface="Tahoma"/>
                <a:cs typeface="Tahoma"/>
              </a:rPr>
              <a:t>p</a:t>
            </a:r>
            <a:r>
              <a:rPr lang="en-US" sz="1800" spc="-31" dirty="0">
                <a:latin typeface="Tahoma"/>
                <a:cs typeface="Tahoma"/>
              </a:rPr>
              <a:t>erf</a:t>
            </a:r>
            <a:r>
              <a:rPr lang="en-US" sz="1800" spc="-64" dirty="0">
                <a:latin typeface="Tahoma"/>
                <a:cs typeface="Tahoma"/>
              </a:rPr>
              <a:t>o</a:t>
            </a:r>
            <a:r>
              <a:rPr lang="en-US" sz="1800" spc="-31" dirty="0">
                <a:latin typeface="Tahoma"/>
                <a:cs typeface="Tahoma"/>
              </a:rPr>
              <a:t>rms</a:t>
            </a:r>
            <a:r>
              <a:rPr lang="en-US" sz="1800" spc="120" dirty="0">
                <a:latin typeface="Tahoma"/>
                <a:cs typeface="Tahoma"/>
              </a:rPr>
              <a:t> </a:t>
            </a:r>
            <a:r>
              <a:rPr lang="en-US" sz="1800" spc="-33" dirty="0">
                <a:latin typeface="Tahoma"/>
                <a:cs typeface="Tahoma"/>
              </a:rPr>
              <a:t>a</a:t>
            </a:r>
            <a:r>
              <a:rPr lang="en-US" sz="1800" spc="120" dirty="0">
                <a:latin typeface="Tahoma"/>
                <a:cs typeface="Tahoma"/>
              </a:rPr>
              <a:t> </a:t>
            </a:r>
            <a:r>
              <a:rPr lang="en-US" sz="1800" spc="-25" dirty="0">
                <a:latin typeface="Tahoma"/>
                <a:cs typeface="Tahoma"/>
              </a:rPr>
              <a:t>fixed</a:t>
            </a:r>
            <a:r>
              <a:rPr lang="en-US" sz="1800" spc="123" dirty="0">
                <a:latin typeface="Tahoma"/>
                <a:cs typeface="Tahoma"/>
              </a:rPr>
              <a:t> </a:t>
            </a:r>
            <a:r>
              <a:rPr lang="en-US" sz="1800" spc="-42" dirty="0">
                <a:latin typeface="Tahoma"/>
                <a:cs typeface="Tahoma"/>
              </a:rPr>
              <a:t>sequence</a:t>
            </a:r>
            <a:r>
              <a:rPr lang="en-US" sz="1800" spc="123" dirty="0">
                <a:latin typeface="Tahoma"/>
                <a:cs typeface="Tahoma"/>
              </a:rPr>
              <a:t> </a:t>
            </a:r>
            <a:r>
              <a:rPr lang="en-US" sz="1800" spc="-20" dirty="0">
                <a:latin typeface="Tahoma"/>
                <a:cs typeface="Tahoma"/>
              </a:rPr>
              <a:t>of</a:t>
            </a:r>
            <a:r>
              <a:rPr lang="en-US" sz="1800" spc="123" dirty="0">
                <a:latin typeface="Tahoma"/>
                <a:cs typeface="Tahoma"/>
              </a:rPr>
              <a:t> </a:t>
            </a:r>
            <a:r>
              <a:rPr lang="en-US" sz="1800" spc="-20" dirty="0">
                <a:latin typeface="Tahoma"/>
                <a:cs typeface="Tahoma"/>
              </a:rPr>
              <a:t>computations</a:t>
            </a:r>
            <a:r>
              <a:rPr lang="en-US" sz="1800" spc="120" dirty="0">
                <a:latin typeface="Tahoma"/>
                <a:cs typeface="Tahoma"/>
              </a:rPr>
              <a:t> </a:t>
            </a:r>
            <a:r>
              <a:rPr lang="en-US" sz="1800" spc="-31" dirty="0">
                <a:latin typeface="Tahoma"/>
                <a:cs typeface="Tahoma"/>
              </a:rPr>
              <a:t>on</a:t>
            </a:r>
            <a:r>
              <a:rPr lang="en-US" sz="1800" spc="120" dirty="0">
                <a:latin typeface="Tahoma"/>
                <a:cs typeface="Tahoma"/>
              </a:rPr>
              <a:t> </a:t>
            </a:r>
            <a:r>
              <a:rPr lang="en-US" sz="1800" spc="-33" dirty="0">
                <a:latin typeface="Tahoma"/>
                <a:cs typeface="Tahoma"/>
              </a:rPr>
              <a:t>a</a:t>
            </a:r>
            <a:r>
              <a:rPr lang="en-US" sz="1800" spc="123" dirty="0">
                <a:latin typeface="Tahoma"/>
                <a:cs typeface="Tahoma"/>
              </a:rPr>
              <a:t> </a:t>
            </a:r>
            <a:r>
              <a:rPr lang="en-US" sz="1800" spc="-31" dirty="0">
                <a:latin typeface="Tahoma"/>
                <a:cs typeface="Tahoma"/>
              </a:rPr>
              <a:t>given</a:t>
            </a:r>
            <a:r>
              <a:rPr lang="en-US" sz="1800" spc="123" dirty="0">
                <a:latin typeface="Tahoma"/>
                <a:cs typeface="Tahoma"/>
              </a:rPr>
              <a:t> </a:t>
            </a:r>
            <a:r>
              <a:rPr lang="en-US" sz="1800" spc="-14" dirty="0">
                <a:latin typeface="Tahoma"/>
                <a:cs typeface="Tahoma"/>
              </a:rPr>
              <a:t>input.</a:t>
            </a:r>
            <a:r>
              <a:rPr lang="en-US" sz="1800" spc="-8" dirty="0">
                <a:latin typeface="Tahoma"/>
                <a:cs typeface="Tahoma"/>
              </a:rPr>
              <a:t> </a:t>
            </a:r>
            <a:r>
              <a:rPr lang="en-US" sz="1800" spc="-25" dirty="0">
                <a:latin typeface="Tahoma"/>
                <a:cs typeface="Tahoma"/>
              </a:rPr>
              <a:t>Examples</a:t>
            </a:r>
            <a:r>
              <a:rPr lang="en-US" sz="1800" dirty="0">
                <a:latin typeface="Tahoma"/>
                <a:cs typeface="Tahoma"/>
              </a:rPr>
              <a:t> </a:t>
            </a:r>
            <a:r>
              <a:rPr lang="en-US" sz="1800" spc="-140" dirty="0">
                <a:latin typeface="Tahoma"/>
                <a:cs typeface="Tahoma"/>
              </a:rPr>
              <a:t> </a:t>
            </a:r>
            <a:r>
              <a:rPr lang="en-US" sz="1800" spc="-22" dirty="0">
                <a:latin typeface="Tahoma"/>
                <a:cs typeface="Tahoma"/>
              </a:rPr>
              <a:t>include</a:t>
            </a:r>
            <a:r>
              <a:rPr lang="en-US" sz="1800" spc="137" dirty="0">
                <a:latin typeface="Tahoma"/>
                <a:cs typeface="Tahoma"/>
              </a:rPr>
              <a:t> </a:t>
            </a:r>
            <a:r>
              <a:rPr lang="en-US" sz="1800" spc="-20" dirty="0">
                <a:latin typeface="Tahoma"/>
                <a:cs typeface="Tahoma"/>
              </a:rPr>
              <a:t>most</a:t>
            </a:r>
            <a:r>
              <a:rPr lang="en-US" sz="1800" spc="137"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137" dirty="0">
                <a:latin typeface="Tahoma"/>
                <a:cs typeface="Tahoma"/>
              </a:rPr>
              <a:t> </a:t>
            </a:r>
            <a:r>
              <a:rPr lang="en-US" sz="1800" spc="-28" dirty="0">
                <a:latin typeface="Tahoma"/>
                <a:cs typeface="Tahoma"/>
              </a:rPr>
              <a:t>found</a:t>
            </a:r>
            <a:r>
              <a:rPr lang="en-US" sz="1800" dirty="0">
                <a:latin typeface="Tahoma"/>
                <a:cs typeface="Tahoma"/>
              </a:rPr>
              <a:t> </a:t>
            </a:r>
            <a:r>
              <a:rPr lang="en-US" sz="1800" spc="-142" dirty="0">
                <a:latin typeface="Tahoma"/>
                <a:cs typeface="Tahoma"/>
              </a:rPr>
              <a:t> </a:t>
            </a:r>
            <a:r>
              <a:rPr lang="en-US" sz="1800" spc="-11" dirty="0">
                <a:latin typeface="Tahoma"/>
                <a:cs typeface="Tahoma"/>
              </a:rPr>
              <a:t>in</a:t>
            </a:r>
            <a:r>
              <a:rPr lang="en-US" sz="1800" spc="137" dirty="0">
                <a:latin typeface="Tahoma"/>
                <a:cs typeface="Tahoma"/>
              </a:rPr>
              <a:t> </a:t>
            </a:r>
            <a:r>
              <a:rPr lang="en-US" sz="1800" spc="-31" dirty="0">
                <a:latin typeface="Tahoma"/>
                <a:cs typeface="Tahoma"/>
              </a:rPr>
              <a:t>machine</a:t>
            </a:r>
            <a:r>
              <a:rPr lang="en-US" sz="1800" dirty="0">
                <a:latin typeface="Tahoma"/>
                <a:cs typeface="Tahoma"/>
              </a:rPr>
              <a:t> </a:t>
            </a:r>
            <a:r>
              <a:rPr lang="en-US" sz="1800" spc="-140" dirty="0">
                <a:latin typeface="Tahoma"/>
                <a:cs typeface="Tahoma"/>
              </a:rPr>
              <a:t> </a:t>
            </a:r>
            <a:r>
              <a:rPr lang="en-US" sz="1800" spc="-28" dirty="0">
                <a:latin typeface="Tahoma"/>
                <a:cs typeface="Tahoma"/>
              </a:rPr>
              <a:t>le</a:t>
            </a:r>
            <a:r>
              <a:rPr lang="en-US" sz="1800" spc="-67" dirty="0">
                <a:latin typeface="Tahoma"/>
                <a:cs typeface="Tahoma"/>
              </a:rPr>
              <a:t>a</a:t>
            </a:r>
            <a:r>
              <a:rPr lang="en-US" sz="1800" spc="-22" dirty="0">
                <a:latin typeface="Tahoma"/>
                <a:cs typeface="Tahoma"/>
              </a:rPr>
              <a:t>rning</a:t>
            </a:r>
            <a:r>
              <a:rPr lang="en-US" sz="1800" spc="137" dirty="0">
                <a:latin typeface="Tahoma"/>
                <a:cs typeface="Tahoma"/>
              </a:rPr>
              <a:t> </a:t>
            </a:r>
            <a:r>
              <a:rPr lang="en-US" sz="1800" spc="-20" dirty="0">
                <a:latin typeface="Tahoma"/>
                <a:cs typeface="Tahoma"/>
              </a:rPr>
              <a:t>from</a:t>
            </a:r>
            <a:r>
              <a:rPr lang="en-US" sz="1800" spc="137" dirty="0">
                <a:latin typeface="Tahoma"/>
                <a:cs typeface="Tahoma"/>
              </a:rPr>
              <a:t> </a:t>
            </a:r>
            <a:r>
              <a:rPr lang="en-US" sz="1800" spc="-28" dirty="0">
                <a:latin typeface="Tahoma"/>
                <a:cs typeface="Tahoma"/>
              </a:rPr>
              <a:t>simple</a:t>
            </a:r>
            <a:r>
              <a:rPr lang="en-US" sz="1800" dirty="0">
                <a:latin typeface="Tahoma"/>
                <a:cs typeface="Tahoma"/>
              </a:rPr>
              <a:t> </a:t>
            </a:r>
            <a:r>
              <a:rPr lang="en-US" sz="1800" spc="-140" dirty="0">
                <a:latin typeface="Tahoma"/>
                <a:cs typeface="Tahoma"/>
              </a:rPr>
              <a:t> </a:t>
            </a:r>
            <a:r>
              <a:rPr lang="en-US" sz="1800" spc="-22" dirty="0">
                <a:latin typeface="Tahoma"/>
                <a:cs typeface="Tahoma"/>
              </a:rPr>
              <a:t>line</a:t>
            </a:r>
            <a:r>
              <a:rPr lang="en-US" sz="1800" spc="-56" dirty="0">
                <a:latin typeface="Tahoma"/>
                <a:cs typeface="Tahoma"/>
              </a:rPr>
              <a:t>a</a:t>
            </a:r>
            <a:r>
              <a:rPr lang="en-US" sz="1800" spc="-14" dirty="0">
                <a:latin typeface="Tahoma"/>
                <a:cs typeface="Tahoma"/>
              </a:rPr>
              <a:t>r</a:t>
            </a:r>
            <a:r>
              <a:rPr lang="en-US" sz="1800" spc="137" dirty="0">
                <a:latin typeface="Tahoma"/>
                <a:cs typeface="Tahoma"/>
              </a:rPr>
              <a:t> </a:t>
            </a:r>
            <a:r>
              <a:rPr lang="en-US" sz="1800" spc="-25" dirty="0">
                <a:latin typeface="Tahoma"/>
                <a:cs typeface="Tahoma"/>
              </a:rPr>
              <a:t>classifiers</a:t>
            </a:r>
            <a:r>
              <a:rPr lang="en-US" sz="1800" dirty="0">
                <a:latin typeface="Tahoma"/>
                <a:cs typeface="Tahoma"/>
              </a:rPr>
              <a:t> </a:t>
            </a:r>
            <a:r>
              <a:rPr lang="en-US" sz="1800" spc="-140" dirty="0">
                <a:latin typeface="Tahoma"/>
                <a:cs typeface="Tahoma"/>
              </a:rPr>
              <a:t> </a:t>
            </a:r>
            <a:r>
              <a:rPr lang="en-US" sz="1800" dirty="0">
                <a:latin typeface="Tahoma"/>
                <a:cs typeface="Tahoma"/>
              </a:rPr>
              <a:t>to</a:t>
            </a:r>
            <a:r>
              <a:rPr lang="en-US" sz="1800" spc="137" dirty="0">
                <a:latin typeface="Tahoma"/>
                <a:cs typeface="Tahoma"/>
              </a:rPr>
              <a:t> </a:t>
            </a:r>
            <a:r>
              <a:rPr lang="en-US" sz="1800" spc="-50" dirty="0">
                <a:latin typeface="Tahoma"/>
                <a:cs typeface="Tahoma"/>
              </a:rPr>
              <a:t>deep</a:t>
            </a:r>
            <a:r>
              <a:rPr lang="en-US" sz="1800" spc="140" dirty="0">
                <a:latin typeface="Tahoma"/>
                <a:cs typeface="Tahoma"/>
              </a:rPr>
              <a:t> </a:t>
            </a:r>
            <a:r>
              <a:rPr lang="en-US" sz="1800" spc="-31" dirty="0">
                <a:latin typeface="Tahoma"/>
                <a:cs typeface="Tahoma"/>
              </a:rPr>
              <a:t>neural</a:t>
            </a:r>
            <a:r>
              <a:rPr lang="en-US" sz="1800" spc="-20" dirty="0">
                <a:latin typeface="Tahoma"/>
                <a:cs typeface="Tahoma"/>
              </a:rPr>
              <a:t> </a:t>
            </a:r>
            <a:r>
              <a:rPr lang="en-US" sz="1800" spc="-25" dirty="0">
                <a:latin typeface="Tahoma"/>
                <a:cs typeface="Tahoma"/>
              </a:rPr>
              <a:t>ne</a:t>
            </a:r>
            <a:r>
              <a:rPr lang="en-US" sz="1800" spc="-45" dirty="0">
                <a:latin typeface="Tahoma"/>
                <a:cs typeface="Tahoma"/>
              </a:rPr>
              <a:t>t</a:t>
            </a:r>
            <a:r>
              <a:rPr lang="en-US" sz="1800" spc="-73" dirty="0">
                <a:latin typeface="Tahoma"/>
                <a:cs typeface="Tahoma"/>
              </a:rPr>
              <a:t>w</a:t>
            </a:r>
            <a:r>
              <a:rPr lang="en-US" sz="1800" spc="-64" dirty="0">
                <a:latin typeface="Tahoma"/>
                <a:cs typeface="Tahoma"/>
              </a:rPr>
              <a:t>o</a:t>
            </a:r>
            <a:r>
              <a:rPr lang="en-US" sz="1800" spc="-22" dirty="0">
                <a:latin typeface="Tahoma"/>
                <a:cs typeface="Tahoma"/>
              </a:rPr>
              <a:t>rks.</a:t>
            </a:r>
            <a:r>
              <a:rPr lang="en-US" sz="1800" spc="123" dirty="0">
                <a:latin typeface="Tahoma"/>
                <a:cs typeface="Tahoma"/>
              </a:rPr>
              <a:t> </a:t>
            </a:r>
            <a:r>
              <a:rPr lang="en-US" sz="1800" dirty="0">
                <a:latin typeface="Tahoma"/>
                <a:cs typeface="Tahoma"/>
              </a:rPr>
              <a:t>The</a:t>
            </a:r>
            <a:r>
              <a:rPr lang="en-US" sz="1800" spc="14" dirty="0">
                <a:latin typeface="Tahoma"/>
                <a:cs typeface="Tahoma"/>
              </a:rPr>
              <a:t> </a:t>
            </a:r>
            <a:r>
              <a:rPr lang="en-US" sz="1800" spc="-20" dirty="0">
                <a:latin typeface="Tahoma"/>
                <a:cs typeface="Tahoma"/>
              </a:rPr>
              <a:t>main</a:t>
            </a:r>
            <a:r>
              <a:rPr lang="en-US" sz="1800" spc="17" dirty="0">
                <a:latin typeface="Tahoma"/>
                <a:cs typeface="Tahoma"/>
              </a:rPr>
              <a:t> </a:t>
            </a:r>
            <a:r>
              <a:rPr lang="en-US" sz="1800" spc="-25" dirty="0">
                <a:latin typeface="Tahoma"/>
                <a:cs typeface="Tahoma"/>
              </a:rPr>
              <a:t>ch</a:t>
            </a:r>
            <a:r>
              <a:rPr lang="en-US" sz="1800" spc="-50" dirty="0">
                <a:latin typeface="Tahoma"/>
                <a:cs typeface="Tahoma"/>
              </a:rPr>
              <a:t>a</a:t>
            </a:r>
            <a:r>
              <a:rPr lang="en-US" sz="1800" spc="-11" dirty="0">
                <a:latin typeface="Tahoma"/>
                <a:cs typeface="Tahoma"/>
              </a:rPr>
              <a:t>racteristic</a:t>
            </a:r>
            <a:r>
              <a:rPr lang="en-US" sz="1800" spc="14" dirty="0">
                <a:latin typeface="Tahoma"/>
                <a:cs typeface="Tahoma"/>
              </a:rPr>
              <a:t> </a:t>
            </a:r>
            <a:r>
              <a:rPr lang="en-US" sz="1800" spc="-20" dirty="0">
                <a:latin typeface="Tahoma"/>
                <a:cs typeface="Tahoma"/>
              </a:rPr>
              <a:t>of</a:t>
            </a:r>
            <a:r>
              <a:rPr lang="en-US" sz="1800" spc="17" dirty="0">
                <a:latin typeface="Tahoma"/>
                <a:cs typeface="Tahoma"/>
              </a:rPr>
              <a:t> </a:t>
            </a:r>
            <a:r>
              <a:rPr lang="en-US" sz="1800" spc="-33" dirty="0">
                <a:latin typeface="Tahoma"/>
                <a:cs typeface="Tahoma"/>
              </a:rPr>
              <a:t>reflex-based</a:t>
            </a:r>
            <a:r>
              <a:rPr lang="en-US" sz="1800" spc="11"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14" dirty="0">
                <a:latin typeface="Tahoma"/>
                <a:cs typeface="Tahoma"/>
              </a:rPr>
              <a:t> </a:t>
            </a:r>
            <a:r>
              <a:rPr lang="en-US" sz="1800" spc="-22" dirty="0">
                <a:latin typeface="Tahoma"/>
                <a:cs typeface="Tahoma"/>
              </a:rPr>
              <a:t>is</a:t>
            </a:r>
            <a:r>
              <a:rPr lang="en-US" sz="1800" spc="17" dirty="0">
                <a:latin typeface="Tahoma"/>
                <a:cs typeface="Tahoma"/>
              </a:rPr>
              <a:t> </a:t>
            </a:r>
            <a:r>
              <a:rPr lang="en-US" sz="1800" dirty="0">
                <a:latin typeface="Tahoma"/>
                <a:cs typeface="Tahoma"/>
              </a:rPr>
              <a:t>that</a:t>
            </a:r>
            <a:r>
              <a:rPr lang="en-US" sz="1800" spc="17" dirty="0">
                <a:latin typeface="Tahoma"/>
                <a:cs typeface="Tahoma"/>
              </a:rPr>
              <a:t> </a:t>
            </a:r>
            <a:r>
              <a:rPr lang="en-US" sz="1800" spc="-17" dirty="0">
                <a:latin typeface="Tahoma"/>
                <a:cs typeface="Tahoma"/>
              </a:rPr>
              <a:t>their</a:t>
            </a:r>
            <a:r>
              <a:rPr lang="en-US" sz="1800" spc="17" dirty="0">
                <a:latin typeface="Tahoma"/>
                <a:cs typeface="Tahoma"/>
              </a:rPr>
              <a:t> </a:t>
            </a:r>
            <a:r>
              <a:rPr lang="en-US" sz="1800" spc="-20" dirty="0">
                <a:latin typeface="Tahoma"/>
                <a:cs typeface="Tahoma"/>
              </a:rPr>
              <a:t>computations</a:t>
            </a:r>
            <a:r>
              <a:rPr lang="en-US" sz="1800" spc="17" dirty="0">
                <a:latin typeface="Tahoma"/>
                <a:cs typeface="Tahoma"/>
              </a:rPr>
              <a:t> </a:t>
            </a:r>
            <a:r>
              <a:rPr lang="en-US" sz="1800" spc="-59" dirty="0">
                <a:latin typeface="Tahoma"/>
                <a:cs typeface="Tahoma"/>
              </a:rPr>
              <a:t>a</a:t>
            </a:r>
            <a:r>
              <a:rPr lang="en-US" sz="1800" spc="-42" dirty="0">
                <a:latin typeface="Tahoma"/>
                <a:cs typeface="Tahoma"/>
              </a:rPr>
              <a:t>re</a:t>
            </a:r>
            <a:r>
              <a:rPr lang="en-US" sz="1800" spc="14" dirty="0">
                <a:latin typeface="Tahoma"/>
                <a:cs typeface="Tahoma"/>
              </a:rPr>
              <a:t> </a:t>
            </a:r>
            <a:r>
              <a:rPr lang="en-US" sz="1800" spc="-33" dirty="0">
                <a:latin typeface="Tahoma"/>
                <a:cs typeface="Tahoma"/>
              </a:rPr>
              <a:t>feed-f</a:t>
            </a:r>
            <a:r>
              <a:rPr lang="en-US" sz="1800" spc="-67" dirty="0">
                <a:latin typeface="Tahoma"/>
                <a:cs typeface="Tahoma"/>
              </a:rPr>
              <a:t>o</a:t>
            </a:r>
            <a:r>
              <a:rPr lang="en-US" sz="1800" spc="-20" dirty="0">
                <a:latin typeface="Tahoma"/>
                <a:cs typeface="Tahoma"/>
              </a:rPr>
              <a:t>r</a:t>
            </a:r>
            <a:r>
              <a:rPr lang="en-US" sz="1800" spc="-70" dirty="0">
                <a:latin typeface="Tahoma"/>
                <a:cs typeface="Tahoma"/>
              </a:rPr>
              <a:t>w</a:t>
            </a:r>
            <a:r>
              <a:rPr lang="en-US" sz="1800" spc="-59" dirty="0">
                <a:latin typeface="Tahoma"/>
                <a:cs typeface="Tahoma"/>
              </a:rPr>
              <a:t>a</a:t>
            </a:r>
            <a:r>
              <a:rPr lang="en-US" sz="1800" spc="-36" dirty="0">
                <a:latin typeface="Tahoma"/>
                <a:cs typeface="Tahoma"/>
              </a:rPr>
              <a:t>rd;</a:t>
            </a:r>
            <a:r>
              <a:rPr lang="en-US" sz="1800" spc="17" dirty="0">
                <a:latin typeface="Tahoma"/>
                <a:cs typeface="Tahoma"/>
              </a:rPr>
              <a:t> </a:t>
            </a:r>
            <a:r>
              <a:rPr lang="en-US" sz="1800" spc="-45" dirty="0">
                <a:latin typeface="Tahoma"/>
                <a:cs typeface="Tahoma"/>
              </a:rPr>
              <a:t>one</a:t>
            </a:r>
            <a:r>
              <a:rPr lang="en-US" sz="1800" spc="-25" dirty="0">
                <a:latin typeface="Tahoma"/>
                <a:cs typeface="Tahoma"/>
              </a:rPr>
              <a:t> </a:t>
            </a:r>
            <a:r>
              <a:rPr lang="en-US" sz="1800" spc="-31" dirty="0">
                <a:latin typeface="Tahoma"/>
                <a:cs typeface="Tahoma"/>
              </a:rPr>
              <a:t>d</a:t>
            </a:r>
            <a:r>
              <a:rPr lang="en-US" sz="1800" spc="-6" dirty="0">
                <a:latin typeface="Tahoma"/>
                <a:cs typeface="Tahoma"/>
              </a:rPr>
              <a:t>o</a:t>
            </a:r>
            <a:r>
              <a:rPr lang="en-US" sz="1800" spc="-11" dirty="0">
                <a:latin typeface="Tahoma"/>
                <a:cs typeface="Tahoma"/>
              </a:rPr>
              <a:t>esn’t</a:t>
            </a:r>
            <a:r>
              <a:rPr lang="en-US" sz="1800" spc="22" dirty="0">
                <a:latin typeface="Tahoma"/>
                <a:cs typeface="Tahoma"/>
              </a:rPr>
              <a:t> </a:t>
            </a:r>
            <a:r>
              <a:rPr lang="en-US" sz="1800" spc="-14" dirty="0">
                <a:latin typeface="Tahoma"/>
                <a:cs typeface="Tahoma"/>
              </a:rPr>
              <a:t>backtrack</a:t>
            </a:r>
            <a:r>
              <a:rPr lang="en-US" sz="1800" spc="20" dirty="0">
                <a:latin typeface="Tahoma"/>
                <a:cs typeface="Tahoma"/>
              </a:rPr>
              <a:t> </a:t>
            </a:r>
            <a:r>
              <a:rPr lang="en-US" sz="1800" spc="-31" dirty="0">
                <a:latin typeface="Tahoma"/>
                <a:cs typeface="Tahoma"/>
              </a:rPr>
              <a:t>and</a:t>
            </a:r>
            <a:r>
              <a:rPr lang="en-US" sz="1800" spc="22" dirty="0">
                <a:latin typeface="Tahoma"/>
                <a:cs typeface="Tahoma"/>
              </a:rPr>
              <a:t> </a:t>
            </a:r>
            <a:r>
              <a:rPr lang="en-US" sz="1800" spc="-31" dirty="0">
                <a:latin typeface="Tahoma"/>
                <a:cs typeface="Tahoma"/>
              </a:rPr>
              <a:t>consider</a:t>
            </a:r>
            <a:r>
              <a:rPr lang="en-US" sz="1800" spc="22" dirty="0">
                <a:latin typeface="Tahoma"/>
                <a:cs typeface="Tahoma"/>
              </a:rPr>
              <a:t> </a:t>
            </a:r>
            <a:r>
              <a:rPr lang="en-US" sz="1800" spc="-20" dirty="0">
                <a:latin typeface="Tahoma"/>
                <a:cs typeface="Tahoma"/>
              </a:rPr>
              <a:t>alternative</a:t>
            </a:r>
            <a:r>
              <a:rPr lang="en-US" sz="1800" spc="20" dirty="0">
                <a:latin typeface="Tahoma"/>
                <a:cs typeface="Tahoma"/>
              </a:rPr>
              <a:t> </a:t>
            </a:r>
            <a:r>
              <a:rPr lang="en-US" sz="1800" spc="-20" dirty="0">
                <a:latin typeface="Tahoma"/>
                <a:cs typeface="Tahoma"/>
              </a:rPr>
              <a:t>computations.</a:t>
            </a:r>
            <a:r>
              <a:rPr lang="en-US" sz="1800" spc="126" dirty="0">
                <a:latin typeface="Tahoma"/>
                <a:cs typeface="Tahoma"/>
              </a:rPr>
              <a:t> </a:t>
            </a:r>
            <a:r>
              <a:rPr lang="en-US" sz="1800" spc="-42" dirty="0">
                <a:latin typeface="Tahoma"/>
                <a:cs typeface="Tahoma"/>
              </a:rPr>
              <a:t>Inference</a:t>
            </a:r>
            <a:r>
              <a:rPr lang="en-US" sz="1800" spc="20" dirty="0">
                <a:latin typeface="Tahoma"/>
                <a:cs typeface="Tahoma"/>
              </a:rPr>
              <a:t> </a:t>
            </a:r>
            <a:r>
              <a:rPr lang="en-US" sz="1800" spc="-22" dirty="0">
                <a:latin typeface="Tahoma"/>
                <a:cs typeface="Tahoma"/>
              </a:rPr>
              <a:t>is</a:t>
            </a:r>
            <a:r>
              <a:rPr lang="en-US" sz="1800" spc="22" dirty="0">
                <a:latin typeface="Tahoma"/>
                <a:cs typeface="Tahoma"/>
              </a:rPr>
              <a:t> </a:t>
            </a:r>
            <a:r>
              <a:rPr lang="en-US" sz="1800" dirty="0">
                <a:latin typeface="Tahoma"/>
                <a:cs typeface="Tahoma"/>
              </a:rPr>
              <a:t>trivial</a:t>
            </a:r>
            <a:r>
              <a:rPr lang="en-US" sz="1800" spc="25" dirty="0">
                <a:latin typeface="Tahoma"/>
                <a:cs typeface="Tahoma"/>
              </a:rPr>
              <a:t> </a:t>
            </a:r>
            <a:r>
              <a:rPr lang="en-US" sz="1800" spc="-11" dirty="0">
                <a:latin typeface="Tahoma"/>
                <a:cs typeface="Tahoma"/>
              </a:rPr>
              <a:t>in</a:t>
            </a:r>
            <a:r>
              <a:rPr lang="en-US" sz="1800" spc="22" dirty="0">
                <a:latin typeface="Tahoma"/>
                <a:cs typeface="Tahoma"/>
              </a:rPr>
              <a:t> </a:t>
            </a:r>
            <a:r>
              <a:rPr lang="en-US" sz="1800" spc="-39" dirty="0">
                <a:latin typeface="Tahoma"/>
                <a:cs typeface="Tahoma"/>
              </a:rPr>
              <a:t>these</a:t>
            </a:r>
            <a:r>
              <a:rPr lang="en-US" sz="1800" spc="22"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20" dirty="0">
                <a:latin typeface="Tahoma"/>
                <a:cs typeface="Tahoma"/>
              </a:rPr>
              <a:t> </a:t>
            </a:r>
            <a:r>
              <a:rPr lang="en-US" sz="1800" dirty="0">
                <a:latin typeface="Tahoma"/>
                <a:cs typeface="Tahoma"/>
              </a:rPr>
              <a:t>b</a:t>
            </a:r>
            <a:r>
              <a:rPr lang="en-US" sz="1800" spc="-47" dirty="0">
                <a:latin typeface="Tahoma"/>
                <a:cs typeface="Tahoma"/>
              </a:rPr>
              <a:t>ecause</a:t>
            </a:r>
            <a:r>
              <a:rPr lang="en-US" sz="1800" spc="22" dirty="0">
                <a:latin typeface="Tahoma"/>
                <a:cs typeface="Tahoma"/>
              </a:rPr>
              <a:t> </a:t>
            </a:r>
            <a:r>
              <a:rPr lang="en-US" sz="1800" spc="20" dirty="0">
                <a:latin typeface="Tahoma"/>
                <a:cs typeface="Tahoma"/>
              </a:rPr>
              <a:t>it</a:t>
            </a:r>
            <a:r>
              <a:rPr lang="en-US" sz="1800" spc="22" dirty="0">
                <a:latin typeface="Tahoma"/>
                <a:cs typeface="Tahoma"/>
              </a:rPr>
              <a:t> </a:t>
            </a:r>
            <a:r>
              <a:rPr lang="en-US" sz="1800" spc="-22" dirty="0">
                <a:latin typeface="Tahoma"/>
                <a:cs typeface="Tahoma"/>
              </a:rPr>
              <a:t>is</a:t>
            </a:r>
            <a:r>
              <a:rPr lang="en-US" sz="1800" spc="-20" dirty="0">
                <a:latin typeface="Tahoma"/>
                <a:cs typeface="Tahoma"/>
              </a:rPr>
              <a:t> </a:t>
            </a:r>
            <a:r>
              <a:rPr lang="en-US" sz="1800" spc="-17" dirty="0">
                <a:latin typeface="Tahoma"/>
                <a:cs typeface="Tahoma"/>
              </a:rPr>
              <a:t>just</a:t>
            </a:r>
            <a:r>
              <a:rPr lang="en-US" sz="1800" spc="22" dirty="0">
                <a:latin typeface="Tahoma"/>
                <a:cs typeface="Tahoma"/>
              </a:rPr>
              <a:t> </a:t>
            </a:r>
            <a:r>
              <a:rPr lang="en-US" sz="1800" spc="-22" dirty="0">
                <a:latin typeface="Tahoma"/>
                <a:cs typeface="Tahoma"/>
              </a:rPr>
              <a:t>running</a:t>
            </a:r>
            <a:r>
              <a:rPr lang="en-US" sz="1800" spc="22" dirty="0">
                <a:latin typeface="Tahoma"/>
                <a:cs typeface="Tahoma"/>
              </a:rPr>
              <a:t> </a:t>
            </a:r>
            <a:r>
              <a:rPr lang="en-US" sz="1800" spc="-22" dirty="0">
                <a:latin typeface="Tahoma"/>
                <a:cs typeface="Tahoma"/>
              </a:rPr>
              <a:t>the</a:t>
            </a:r>
            <a:r>
              <a:rPr lang="en-US" sz="1800" spc="25" dirty="0">
                <a:latin typeface="Tahoma"/>
                <a:cs typeface="Tahoma"/>
              </a:rPr>
              <a:t> </a:t>
            </a:r>
            <a:r>
              <a:rPr lang="en-US" sz="1800" spc="-25" dirty="0">
                <a:latin typeface="Tahoma"/>
                <a:cs typeface="Tahoma"/>
              </a:rPr>
              <a:t>fixed</a:t>
            </a:r>
            <a:r>
              <a:rPr lang="en-US" sz="1800" spc="22" dirty="0">
                <a:latin typeface="Tahoma"/>
                <a:cs typeface="Tahoma"/>
              </a:rPr>
              <a:t> </a:t>
            </a:r>
            <a:r>
              <a:rPr lang="en-US" sz="1800" spc="-20" dirty="0">
                <a:latin typeface="Tahoma"/>
                <a:cs typeface="Tahoma"/>
              </a:rPr>
              <a:t>computations,</a:t>
            </a:r>
            <a:r>
              <a:rPr lang="en-US" sz="1800" spc="25" dirty="0">
                <a:latin typeface="Tahoma"/>
                <a:cs typeface="Tahoma"/>
              </a:rPr>
              <a:t> </a:t>
            </a:r>
            <a:r>
              <a:rPr lang="en-US" sz="1800" spc="-25" dirty="0">
                <a:latin typeface="Tahoma"/>
                <a:cs typeface="Tahoma"/>
              </a:rPr>
              <a:t>which</a:t>
            </a:r>
            <a:r>
              <a:rPr lang="en-US" sz="1800" spc="25" dirty="0">
                <a:latin typeface="Tahoma"/>
                <a:cs typeface="Tahoma"/>
              </a:rPr>
              <a:t> </a:t>
            </a:r>
            <a:r>
              <a:rPr lang="en-US" sz="1800" spc="-25" dirty="0">
                <a:latin typeface="Tahoma"/>
                <a:cs typeface="Tahoma"/>
              </a:rPr>
              <a:t>ma</a:t>
            </a:r>
            <a:r>
              <a:rPr lang="en-US" sz="1800" spc="-45" dirty="0">
                <a:latin typeface="Tahoma"/>
                <a:cs typeface="Tahoma"/>
              </a:rPr>
              <a:t>k</a:t>
            </a:r>
            <a:r>
              <a:rPr lang="en-US" sz="1800" spc="-61" dirty="0">
                <a:latin typeface="Tahoma"/>
                <a:cs typeface="Tahoma"/>
              </a:rPr>
              <a:t>es</a:t>
            </a:r>
            <a:r>
              <a:rPr lang="en-US" sz="1800" spc="22" dirty="0">
                <a:latin typeface="Tahoma"/>
                <a:cs typeface="Tahoma"/>
              </a:rPr>
              <a:t> </a:t>
            </a:r>
            <a:r>
              <a:rPr lang="en-US" sz="1800" dirty="0">
                <a:latin typeface="Tahoma"/>
                <a:cs typeface="Tahoma"/>
              </a:rPr>
              <a:t>t</a:t>
            </a:r>
            <a:r>
              <a:rPr lang="en-US" sz="1800" spc="-3" dirty="0">
                <a:latin typeface="Tahoma"/>
                <a:cs typeface="Tahoma"/>
              </a:rPr>
              <a:t>h</a:t>
            </a:r>
            <a:r>
              <a:rPr lang="en-US" sz="1800" spc="-64" dirty="0">
                <a:latin typeface="Tahoma"/>
                <a:cs typeface="Tahoma"/>
              </a:rPr>
              <a:t>ese</a:t>
            </a:r>
            <a:r>
              <a:rPr lang="en-US" sz="1800" spc="22" dirty="0">
                <a:latin typeface="Tahoma"/>
                <a:cs typeface="Tahoma"/>
              </a:rPr>
              <a:t> </a:t>
            </a:r>
            <a:r>
              <a:rPr lang="en-US" sz="1800" spc="-39" dirty="0">
                <a:latin typeface="Tahoma"/>
                <a:cs typeface="Tahoma"/>
              </a:rPr>
              <a:t>m</a:t>
            </a:r>
            <a:r>
              <a:rPr lang="en-US" sz="1800" dirty="0">
                <a:latin typeface="Tahoma"/>
                <a:cs typeface="Tahoma"/>
              </a:rPr>
              <a:t>o</a:t>
            </a:r>
            <a:r>
              <a:rPr lang="en-US" sz="1800" spc="-36" dirty="0">
                <a:latin typeface="Tahoma"/>
                <a:cs typeface="Tahoma"/>
              </a:rPr>
              <a:t>dels</a:t>
            </a:r>
            <a:r>
              <a:rPr lang="en-US" sz="1800" spc="22" dirty="0">
                <a:latin typeface="Tahoma"/>
                <a:cs typeface="Tahoma"/>
              </a:rPr>
              <a:t> </a:t>
            </a:r>
            <a:r>
              <a:rPr lang="en-US" sz="1800" spc="-31" dirty="0">
                <a:latin typeface="Tahoma"/>
                <a:cs typeface="Tahoma"/>
              </a:rPr>
              <a:t>ap</a:t>
            </a:r>
            <a:r>
              <a:rPr lang="en-US" sz="1800" spc="-6" dirty="0">
                <a:latin typeface="Tahoma"/>
                <a:cs typeface="Tahoma"/>
              </a:rPr>
              <a:t>p</a:t>
            </a:r>
            <a:r>
              <a:rPr lang="en-US" sz="1800" spc="-28" dirty="0">
                <a:latin typeface="Tahoma"/>
                <a:cs typeface="Tahoma"/>
              </a:rPr>
              <a:t>ealing.</a:t>
            </a:r>
            <a:endParaRPr lang="en-US" sz="1800" dirty="0">
              <a:latin typeface="Tahoma"/>
              <a:cs typeface="Tahoma"/>
            </a:endParaRPr>
          </a:p>
        </p:txBody>
      </p:sp>
    </p:spTree>
    <p:extLst>
      <p:ext uri="{BB962C8B-B14F-4D97-AF65-F5344CB8AC3E}">
        <p14:creationId xmlns:p14="http://schemas.microsoft.com/office/powerpoint/2010/main" val="3266443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3466" y="170644"/>
            <a:ext cx="5393897" cy="430887"/>
          </a:xfrm>
          <a:prstGeom prst="rect">
            <a:avLst/>
          </a:prstGeom>
          <a:ln w="3175">
            <a:solidFill>
              <a:srgbClr val="000000"/>
            </a:solidFill>
          </a:ln>
        </p:spPr>
        <p:txBody>
          <a:bodyPr vert="horz" wrap="square" lIns="0" tIns="0" rIns="0" bIns="0" rtlCol="0">
            <a:spAutoFit/>
          </a:bodyPr>
          <a:lstStyle/>
          <a:p>
            <a:pPr marL="1600795"/>
            <a:r>
              <a:rPr sz="2800" spc="-84" dirty="0">
                <a:solidFill>
                  <a:srgbClr val="0000A0"/>
                </a:solidFill>
                <a:latin typeface="Trebuchet MS"/>
                <a:cs typeface="Trebuchet MS"/>
              </a:rPr>
              <a:t>State-based</a:t>
            </a:r>
            <a:r>
              <a:rPr sz="2800" spc="64" dirty="0">
                <a:solidFill>
                  <a:srgbClr val="0000A0"/>
                </a:solidFill>
                <a:latin typeface="Trebuchet MS"/>
                <a:cs typeface="Trebuchet MS"/>
              </a:rPr>
              <a:t> </a:t>
            </a:r>
            <a:r>
              <a:rPr sz="2800" spc="-106" dirty="0">
                <a:solidFill>
                  <a:srgbClr val="0000A0"/>
                </a:solidFill>
                <a:latin typeface="Trebuchet MS"/>
                <a:cs typeface="Trebuchet MS"/>
              </a:rPr>
              <a:t>m</a:t>
            </a:r>
            <a:r>
              <a:rPr sz="2800" spc="-11" dirty="0">
                <a:solidFill>
                  <a:srgbClr val="0000A0"/>
                </a:solidFill>
                <a:latin typeface="Trebuchet MS"/>
                <a:cs typeface="Trebuchet MS"/>
              </a:rPr>
              <a:t>o</a:t>
            </a:r>
            <a:r>
              <a:rPr sz="2800" spc="-126" dirty="0">
                <a:solidFill>
                  <a:srgbClr val="0000A0"/>
                </a:solidFill>
                <a:latin typeface="Trebuchet MS"/>
                <a:cs typeface="Trebuchet MS"/>
              </a:rPr>
              <a:t>dels</a:t>
            </a:r>
            <a:endParaRPr sz="2800" dirty="0">
              <a:latin typeface="Trebuchet MS"/>
              <a:cs typeface="Trebuchet MS"/>
            </a:endParaRPr>
          </a:p>
        </p:txBody>
      </p:sp>
      <p:sp>
        <p:nvSpPr>
          <p:cNvPr id="4" name="object 4"/>
          <p:cNvSpPr/>
          <p:nvPr/>
        </p:nvSpPr>
        <p:spPr>
          <a:xfrm>
            <a:off x="144194" y="1665234"/>
            <a:ext cx="2132655" cy="2132655"/>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457200" y="4114800"/>
            <a:ext cx="1136266" cy="214674"/>
          </a:xfrm>
          <a:prstGeom prst="rect">
            <a:avLst/>
          </a:prstGeom>
        </p:spPr>
        <p:txBody>
          <a:bodyPr vert="horz" wrap="square" lIns="0" tIns="0" rIns="0" bIns="0" rtlCol="0">
            <a:spAutoFit/>
          </a:bodyPr>
          <a:lstStyle/>
          <a:p>
            <a:pPr marL="7088"/>
            <a:r>
              <a:rPr sz="1395" spc="-31" dirty="0">
                <a:latin typeface="Trebuchet MS"/>
                <a:cs typeface="Trebuchet MS"/>
              </a:rPr>
              <a:t>White</a:t>
            </a:r>
            <a:r>
              <a:rPr sz="1395" spc="53" dirty="0">
                <a:latin typeface="Trebuchet MS"/>
                <a:cs typeface="Trebuchet MS"/>
              </a:rPr>
              <a:t> </a:t>
            </a:r>
            <a:r>
              <a:rPr sz="1395" spc="-47" dirty="0">
                <a:latin typeface="Trebuchet MS"/>
                <a:cs typeface="Trebuchet MS"/>
              </a:rPr>
              <a:t>to</a:t>
            </a:r>
            <a:r>
              <a:rPr sz="1395" spc="53" dirty="0">
                <a:latin typeface="Trebuchet MS"/>
                <a:cs typeface="Trebuchet MS"/>
              </a:rPr>
              <a:t> </a:t>
            </a:r>
            <a:r>
              <a:rPr sz="1395" spc="-67" dirty="0">
                <a:latin typeface="Trebuchet MS"/>
                <a:cs typeface="Trebuchet MS"/>
              </a:rPr>
              <a:t>move</a:t>
            </a:r>
            <a:endParaRPr sz="1395" dirty="0">
              <a:latin typeface="Trebuchet MS"/>
              <a:cs typeface="Trebuchet MS"/>
            </a:endParaRPr>
          </a:p>
        </p:txBody>
      </p:sp>
      <p:sp>
        <p:nvSpPr>
          <p:cNvPr id="6" name="object 6"/>
          <p:cNvSpPr txBox="1">
            <a:spLocks noGrp="1"/>
          </p:cNvSpPr>
          <p:nvPr>
            <p:ph type="ftr" sz="quarter" idx="4294967295"/>
          </p:nvPr>
        </p:nvSpPr>
        <p:spPr>
          <a:xfrm>
            <a:off x="3810000" y="6632731"/>
            <a:ext cx="2909604" cy="215444"/>
          </a:xfrm>
          <a:prstGeom prst="rect">
            <a:avLst/>
          </a:prstGeom>
        </p:spPr>
        <p:txBody>
          <a:bodyPr vert="horz" wrap="square" lIns="0" tIns="0" rIns="0" bIns="0" rtlCol="0">
            <a:spAutoFit/>
          </a:bodyPr>
          <a:lstStyle/>
          <a:p>
            <a:pPr marL="7088"/>
            <a:r>
              <a:rPr sz="1400" spc="8" dirty="0">
                <a:latin typeface="Trebuchet MS"/>
                <a:cs typeface="Trebuchet MS"/>
              </a:rPr>
              <a:t>CS221</a:t>
            </a:r>
            <a:r>
              <a:rPr sz="1400" spc="25" dirty="0">
                <a:latin typeface="Trebuchet MS"/>
                <a:cs typeface="Trebuchet MS"/>
              </a:rPr>
              <a:t> </a:t>
            </a:r>
            <a:r>
              <a:rPr sz="1400" spc="-17" dirty="0">
                <a:latin typeface="Trebuchet MS"/>
                <a:cs typeface="Trebuchet MS"/>
              </a:rPr>
              <a:t>/</a:t>
            </a:r>
            <a:r>
              <a:rPr sz="1400" spc="25" dirty="0">
                <a:latin typeface="Trebuchet MS"/>
                <a:cs typeface="Trebuchet MS"/>
              </a:rPr>
              <a:t> </a:t>
            </a:r>
            <a:r>
              <a:rPr sz="1400" spc="-6" dirty="0">
                <a:latin typeface="Trebuchet MS"/>
                <a:cs typeface="Trebuchet MS"/>
              </a:rPr>
              <a:t>Autumn</a:t>
            </a:r>
            <a:r>
              <a:rPr sz="1400" spc="25" dirty="0">
                <a:latin typeface="Trebuchet MS"/>
                <a:cs typeface="Trebuchet MS"/>
              </a:rPr>
              <a:t> </a:t>
            </a:r>
            <a:r>
              <a:rPr sz="1400" spc="-17" dirty="0">
                <a:latin typeface="Trebuchet MS"/>
                <a:cs typeface="Trebuchet MS"/>
              </a:rPr>
              <a:t>2018</a:t>
            </a:r>
            <a:r>
              <a:rPr sz="1400" spc="25" dirty="0">
                <a:latin typeface="Trebuchet MS"/>
                <a:cs typeface="Trebuchet MS"/>
              </a:rPr>
              <a:t> </a:t>
            </a:r>
            <a:r>
              <a:rPr sz="1400" spc="-17" dirty="0">
                <a:latin typeface="Trebuchet MS"/>
                <a:cs typeface="Trebuchet MS"/>
              </a:rPr>
              <a:t>/</a:t>
            </a:r>
            <a:r>
              <a:rPr sz="1400" spc="25" dirty="0">
                <a:latin typeface="Trebuchet MS"/>
                <a:cs typeface="Trebuchet MS"/>
              </a:rPr>
              <a:t> </a:t>
            </a:r>
            <a:r>
              <a:rPr sz="1400" spc="-11" dirty="0">
                <a:latin typeface="Trebuchet MS"/>
                <a:cs typeface="Trebuchet MS"/>
              </a:rPr>
              <a:t>Liang</a:t>
            </a:r>
          </a:p>
        </p:txBody>
      </p:sp>
      <p:sp>
        <p:nvSpPr>
          <p:cNvPr id="8" name="Rectangle 7"/>
          <p:cNvSpPr/>
          <p:nvPr/>
        </p:nvSpPr>
        <p:spPr>
          <a:xfrm>
            <a:off x="3251495" y="1461463"/>
            <a:ext cx="4572000" cy="3085588"/>
          </a:xfrm>
          <a:prstGeom prst="rect">
            <a:avLst/>
          </a:prstGeom>
        </p:spPr>
        <p:txBody>
          <a:bodyPr>
            <a:spAutoFit/>
          </a:bodyPr>
          <a:lstStyle/>
          <a:p>
            <a:pPr marL="122620" marR="2835" indent="-115532" algn="just">
              <a:lnSpc>
                <a:spcPct val="102000"/>
              </a:lnSpc>
              <a:buFont typeface="Arial"/>
              <a:buChar char="•"/>
              <a:tabLst>
                <a:tab pos="122975" algn="l"/>
              </a:tabLst>
            </a:pPr>
            <a:r>
              <a:rPr lang="en-US" sz="1600" spc="-31" dirty="0">
                <a:latin typeface="Tahoma"/>
                <a:cs typeface="Tahoma"/>
              </a:rPr>
              <a:t>Reflex-based</a:t>
            </a:r>
            <a:r>
              <a:rPr lang="en-US" sz="1600" dirty="0">
                <a:latin typeface="Tahoma"/>
                <a:cs typeface="Tahoma"/>
              </a:rPr>
              <a:t> </a:t>
            </a:r>
            <a:r>
              <a:rPr lang="en-US" sz="1600" spc="-131" dirty="0">
                <a:latin typeface="Tahoma"/>
                <a:cs typeface="Tahoma"/>
              </a:rPr>
              <a:t> </a:t>
            </a:r>
            <a:r>
              <a:rPr lang="en-US" sz="1600" spc="-39" dirty="0">
                <a:latin typeface="Tahoma"/>
                <a:cs typeface="Tahoma"/>
              </a:rPr>
              <a:t>m</a:t>
            </a:r>
            <a:r>
              <a:rPr lang="en-US" sz="1600" spc="-3" dirty="0">
                <a:latin typeface="Tahoma"/>
                <a:cs typeface="Tahoma"/>
              </a:rPr>
              <a:t>o</a:t>
            </a:r>
            <a:r>
              <a:rPr lang="en-US" sz="1600" spc="-50" dirty="0">
                <a:latin typeface="Tahoma"/>
                <a:cs typeface="Tahoma"/>
              </a:rPr>
              <a:t>de</a:t>
            </a:r>
            <a:r>
              <a:rPr lang="en-US" sz="1600" spc="-22" dirty="0">
                <a:latin typeface="Tahoma"/>
                <a:cs typeface="Tahoma"/>
              </a:rPr>
              <a:t>ls</a:t>
            </a:r>
            <a:r>
              <a:rPr lang="en-US" sz="1600" dirty="0">
                <a:latin typeface="Tahoma"/>
                <a:cs typeface="Tahoma"/>
              </a:rPr>
              <a:t> </a:t>
            </a:r>
            <a:r>
              <a:rPr lang="en-US" sz="1600" spc="-128" dirty="0">
                <a:latin typeface="Tahoma"/>
                <a:cs typeface="Tahoma"/>
              </a:rPr>
              <a:t> </a:t>
            </a:r>
            <a:r>
              <a:rPr lang="en-US" sz="1600" spc="-59" dirty="0">
                <a:latin typeface="Tahoma"/>
                <a:cs typeface="Tahoma"/>
              </a:rPr>
              <a:t>a</a:t>
            </a:r>
            <a:r>
              <a:rPr lang="en-US" sz="1600" spc="-42" dirty="0">
                <a:latin typeface="Tahoma"/>
                <a:cs typeface="Tahoma"/>
              </a:rPr>
              <a:t>re</a:t>
            </a:r>
            <a:r>
              <a:rPr lang="en-US" sz="1600" dirty="0">
                <a:latin typeface="Tahoma"/>
                <a:cs typeface="Tahoma"/>
              </a:rPr>
              <a:t> </a:t>
            </a:r>
            <a:r>
              <a:rPr lang="en-US" sz="1600" spc="-128" dirty="0">
                <a:latin typeface="Tahoma"/>
                <a:cs typeface="Tahoma"/>
              </a:rPr>
              <a:t> </a:t>
            </a:r>
            <a:r>
              <a:rPr lang="en-US" sz="1600" dirty="0">
                <a:latin typeface="Tahoma"/>
                <a:cs typeface="Tahoma"/>
              </a:rPr>
              <a:t>t</a:t>
            </a:r>
            <a:r>
              <a:rPr lang="en-US" sz="1600" spc="25" dirty="0">
                <a:latin typeface="Tahoma"/>
                <a:cs typeface="Tahoma"/>
              </a:rPr>
              <a:t>o</a:t>
            </a:r>
            <a:r>
              <a:rPr lang="en-US" sz="1600" spc="-36" dirty="0">
                <a:latin typeface="Tahoma"/>
                <a:cs typeface="Tahoma"/>
              </a:rPr>
              <a:t>o</a:t>
            </a:r>
            <a:r>
              <a:rPr lang="en-US" sz="1600" dirty="0">
                <a:latin typeface="Tahoma"/>
                <a:cs typeface="Tahoma"/>
              </a:rPr>
              <a:t> </a:t>
            </a:r>
            <a:r>
              <a:rPr lang="en-US" sz="1600" spc="-128" dirty="0">
                <a:latin typeface="Tahoma"/>
                <a:cs typeface="Tahoma"/>
              </a:rPr>
              <a:t> </a:t>
            </a:r>
            <a:r>
              <a:rPr lang="en-US" sz="1600" spc="-28" dirty="0">
                <a:latin typeface="Tahoma"/>
                <a:cs typeface="Tahoma"/>
              </a:rPr>
              <a:t>simple</a:t>
            </a:r>
            <a:r>
              <a:rPr lang="en-US" sz="1600" dirty="0">
                <a:latin typeface="Tahoma"/>
                <a:cs typeface="Tahoma"/>
              </a:rPr>
              <a:t> </a:t>
            </a:r>
            <a:r>
              <a:rPr lang="en-US" sz="1600" spc="-126" dirty="0">
                <a:latin typeface="Tahoma"/>
                <a:cs typeface="Tahoma"/>
              </a:rPr>
              <a:t> </a:t>
            </a:r>
            <a:r>
              <a:rPr lang="en-US" sz="1600" spc="-17" dirty="0">
                <a:latin typeface="Tahoma"/>
                <a:cs typeface="Tahoma"/>
              </a:rPr>
              <a:t>f</a:t>
            </a:r>
            <a:r>
              <a:rPr lang="en-US" sz="1600" spc="-53" dirty="0">
                <a:latin typeface="Tahoma"/>
                <a:cs typeface="Tahoma"/>
              </a:rPr>
              <a:t>o</a:t>
            </a:r>
            <a:r>
              <a:rPr lang="en-US" sz="1600" spc="-14" dirty="0">
                <a:latin typeface="Tahoma"/>
                <a:cs typeface="Tahoma"/>
              </a:rPr>
              <a:t>r</a:t>
            </a:r>
            <a:r>
              <a:rPr lang="en-US" sz="1600" dirty="0">
                <a:latin typeface="Tahoma"/>
                <a:cs typeface="Tahoma"/>
              </a:rPr>
              <a:t> </a:t>
            </a:r>
            <a:r>
              <a:rPr lang="en-US" sz="1600" spc="-128" dirty="0">
                <a:latin typeface="Tahoma"/>
                <a:cs typeface="Tahoma"/>
              </a:rPr>
              <a:t> </a:t>
            </a:r>
            <a:r>
              <a:rPr lang="en-US" sz="1600" spc="-22" dirty="0">
                <a:latin typeface="Tahoma"/>
                <a:cs typeface="Tahoma"/>
              </a:rPr>
              <a:t>tasks</a:t>
            </a:r>
            <a:r>
              <a:rPr lang="en-US" sz="1600" dirty="0">
                <a:latin typeface="Tahoma"/>
                <a:cs typeface="Tahoma"/>
              </a:rPr>
              <a:t> </a:t>
            </a:r>
            <a:r>
              <a:rPr lang="en-US" sz="1600" spc="-126" dirty="0">
                <a:latin typeface="Tahoma"/>
                <a:cs typeface="Tahoma"/>
              </a:rPr>
              <a:t> </a:t>
            </a:r>
            <a:r>
              <a:rPr lang="en-US" sz="1600" dirty="0">
                <a:latin typeface="Tahoma"/>
                <a:cs typeface="Tahoma"/>
              </a:rPr>
              <a:t>that </a:t>
            </a:r>
            <a:r>
              <a:rPr lang="en-US" sz="1600" spc="-128" dirty="0">
                <a:latin typeface="Tahoma"/>
                <a:cs typeface="Tahoma"/>
              </a:rPr>
              <a:t> </a:t>
            </a:r>
            <a:r>
              <a:rPr lang="en-US" sz="1600" spc="-28" dirty="0">
                <a:latin typeface="Tahoma"/>
                <a:cs typeface="Tahoma"/>
              </a:rPr>
              <a:t>require</a:t>
            </a:r>
            <a:r>
              <a:rPr lang="en-US" sz="1600" dirty="0">
                <a:latin typeface="Tahoma"/>
                <a:cs typeface="Tahoma"/>
              </a:rPr>
              <a:t> </a:t>
            </a:r>
            <a:r>
              <a:rPr lang="en-US" sz="1600" spc="-128" dirty="0">
                <a:latin typeface="Tahoma"/>
                <a:cs typeface="Tahoma"/>
              </a:rPr>
              <a:t> </a:t>
            </a:r>
            <a:r>
              <a:rPr lang="en-US" sz="1600" spc="-39" dirty="0">
                <a:latin typeface="Tahoma"/>
                <a:cs typeface="Tahoma"/>
              </a:rPr>
              <a:t>m</a:t>
            </a:r>
            <a:r>
              <a:rPr lang="en-US" sz="1600" spc="-53" dirty="0">
                <a:latin typeface="Tahoma"/>
                <a:cs typeface="Tahoma"/>
              </a:rPr>
              <a:t>o</a:t>
            </a:r>
            <a:r>
              <a:rPr lang="en-US" sz="1600" spc="-42" dirty="0">
                <a:latin typeface="Tahoma"/>
                <a:cs typeface="Tahoma"/>
              </a:rPr>
              <a:t>re</a:t>
            </a:r>
            <a:r>
              <a:rPr lang="en-US" sz="1600" dirty="0">
                <a:latin typeface="Tahoma"/>
                <a:cs typeface="Tahoma"/>
              </a:rPr>
              <a:t> </a:t>
            </a:r>
            <a:r>
              <a:rPr lang="en-US" sz="1600" spc="-128" dirty="0">
                <a:latin typeface="Tahoma"/>
                <a:cs typeface="Tahoma"/>
              </a:rPr>
              <a:t> </a:t>
            </a:r>
            <a:r>
              <a:rPr lang="en-US" sz="1600" spc="-17" dirty="0">
                <a:latin typeface="Tahoma"/>
                <a:cs typeface="Tahoma"/>
              </a:rPr>
              <a:t>f</a:t>
            </a:r>
            <a:r>
              <a:rPr lang="en-US" sz="1600" spc="-53" dirty="0">
                <a:latin typeface="Tahoma"/>
                <a:cs typeface="Tahoma"/>
              </a:rPr>
              <a:t>o</a:t>
            </a:r>
            <a:r>
              <a:rPr lang="en-US" sz="1600" spc="-22" dirty="0">
                <a:latin typeface="Tahoma"/>
                <a:cs typeface="Tahoma"/>
              </a:rPr>
              <a:t>rethought</a:t>
            </a:r>
            <a:r>
              <a:rPr lang="en-US" sz="1600" dirty="0">
                <a:latin typeface="Tahoma"/>
                <a:cs typeface="Tahoma"/>
              </a:rPr>
              <a:t> </a:t>
            </a:r>
            <a:r>
              <a:rPr lang="en-US" sz="1600" spc="-131" dirty="0">
                <a:latin typeface="Tahoma"/>
                <a:cs typeface="Tahoma"/>
              </a:rPr>
              <a:t> </a:t>
            </a:r>
            <a:r>
              <a:rPr lang="en-US" sz="1600" spc="-25" dirty="0">
                <a:latin typeface="Tahoma"/>
                <a:cs typeface="Tahoma"/>
              </a:rPr>
              <a:t>(e.g.,</a:t>
            </a:r>
            <a:r>
              <a:rPr lang="en-US" sz="1600" dirty="0">
                <a:latin typeface="Tahoma"/>
                <a:cs typeface="Tahoma"/>
              </a:rPr>
              <a:t> </a:t>
            </a:r>
            <a:r>
              <a:rPr lang="en-US" sz="1600" spc="-98" dirty="0">
                <a:latin typeface="Tahoma"/>
                <a:cs typeface="Tahoma"/>
              </a:rPr>
              <a:t> </a:t>
            </a:r>
            <a:r>
              <a:rPr lang="en-US" sz="1600" spc="-11" dirty="0">
                <a:latin typeface="Tahoma"/>
                <a:cs typeface="Tahoma"/>
              </a:rPr>
              <a:t>in</a:t>
            </a:r>
            <a:r>
              <a:rPr lang="en-US" sz="1600" dirty="0">
                <a:latin typeface="Tahoma"/>
                <a:cs typeface="Tahoma"/>
              </a:rPr>
              <a:t> </a:t>
            </a:r>
            <a:r>
              <a:rPr lang="en-US" sz="1600" spc="-128" dirty="0">
                <a:latin typeface="Tahoma"/>
                <a:cs typeface="Tahoma"/>
              </a:rPr>
              <a:t> </a:t>
            </a:r>
            <a:r>
              <a:rPr lang="en-US" sz="1600" spc="-14" dirty="0">
                <a:latin typeface="Tahoma"/>
                <a:cs typeface="Tahoma"/>
              </a:rPr>
              <a:t>pl</a:t>
            </a:r>
            <a:r>
              <a:rPr lang="en-US" sz="1600" spc="-45" dirty="0">
                <a:latin typeface="Tahoma"/>
                <a:cs typeface="Tahoma"/>
              </a:rPr>
              <a:t>a</a:t>
            </a:r>
            <a:r>
              <a:rPr lang="en-US" sz="1600" spc="-22" dirty="0">
                <a:latin typeface="Tahoma"/>
                <a:cs typeface="Tahoma"/>
              </a:rPr>
              <a:t>ying</a:t>
            </a:r>
            <a:r>
              <a:rPr lang="en-US" sz="1600" dirty="0">
                <a:latin typeface="Tahoma"/>
                <a:cs typeface="Tahoma"/>
              </a:rPr>
              <a:t> </a:t>
            </a:r>
            <a:r>
              <a:rPr lang="en-US" sz="1600" spc="-128" dirty="0">
                <a:latin typeface="Tahoma"/>
                <a:cs typeface="Tahoma"/>
              </a:rPr>
              <a:t> </a:t>
            </a:r>
            <a:r>
              <a:rPr lang="en-US" sz="1600" spc="-45" dirty="0">
                <a:latin typeface="Tahoma"/>
                <a:cs typeface="Tahoma"/>
              </a:rPr>
              <a:t>chess</a:t>
            </a:r>
            <a:r>
              <a:rPr lang="en-US" sz="1600" dirty="0">
                <a:latin typeface="Tahoma"/>
                <a:cs typeface="Tahoma"/>
              </a:rPr>
              <a:t> </a:t>
            </a:r>
            <a:r>
              <a:rPr lang="en-US" sz="1600" spc="-128" dirty="0">
                <a:latin typeface="Tahoma"/>
                <a:cs typeface="Tahoma"/>
              </a:rPr>
              <a:t> </a:t>
            </a:r>
            <a:r>
              <a:rPr lang="en-US" sz="1600" spc="-64" dirty="0">
                <a:latin typeface="Tahoma"/>
                <a:cs typeface="Tahoma"/>
              </a:rPr>
              <a:t>o</a:t>
            </a:r>
            <a:r>
              <a:rPr lang="en-US" sz="1600" spc="-14" dirty="0">
                <a:latin typeface="Tahoma"/>
                <a:cs typeface="Tahoma"/>
              </a:rPr>
              <a:t>r</a:t>
            </a:r>
            <a:r>
              <a:rPr lang="en-US" sz="1600" spc="-11" dirty="0">
                <a:latin typeface="Tahoma"/>
                <a:cs typeface="Tahoma"/>
              </a:rPr>
              <a:t> </a:t>
            </a:r>
            <a:r>
              <a:rPr lang="en-US" sz="1600" spc="-22" dirty="0">
                <a:latin typeface="Tahoma"/>
                <a:cs typeface="Tahoma"/>
              </a:rPr>
              <a:t>planning</a:t>
            </a:r>
            <a:r>
              <a:rPr lang="en-US" sz="1600" spc="22" dirty="0">
                <a:latin typeface="Tahoma"/>
                <a:cs typeface="Tahoma"/>
              </a:rPr>
              <a:t> </a:t>
            </a:r>
            <a:r>
              <a:rPr lang="en-US" sz="1600" spc="-33" dirty="0">
                <a:latin typeface="Tahoma"/>
                <a:cs typeface="Tahoma"/>
              </a:rPr>
              <a:t>a</a:t>
            </a:r>
            <a:r>
              <a:rPr lang="en-US" sz="1600" spc="22" dirty="0">
                <a:latin typeface="Tahoma"/>
                <a:cs typeface="Tahoma"/>
              </a:rPr>
              <a:t> </a:t>
            </a:r>
            <a:r>
              <a:rPr lang="en-US" sz="1600" spc="-22" dirty="0">
                <a:latin typeface="Tahoma"/>
                <a:cs typeface="Tahoma"/>
              </a:rPr>
              <a:t>big</a:t>
            </a:r>
            <a:r>
              <a:rPr lang="en-US" sz="1600" spc="22" dirty="0">
                <a:latin typeface="Tahoma"/>
                <a:cs typeface="Tahoma"/>
              </a:rPr>
              <a:t> </a:t>
            </a:r>
            <a:r>
              <a:rPr lang="en-US" sz="1600" dirty="0">
                <a:latin typeface="Tahoma"/>
                <a:cs typeface="Tahoma"/>
              </a:rPr>
              <a:t>trip).</a:t>
            </a:r>
            <a:r>
              <a:rPr lang="en-US" sz="1600" spc="126" dirty="0">
                <a:latin typeface="Tahoma"/>
                <a:cs typeface="Tahoma"/>
              </a:rPr>
              <a:t> </a:t>
            </a:r>
            <a:r>
              <a:rPr lang="en-US" sz="1600" spc="-28" dirty="0">
                <a:latin typeface="Tahoma"/>
                <a:cs typeface="Tahoma"/>
              </a:rPr>
              <a:t>State-based</a:t>
            </a:r>
            <a:r>
              <a:rPr lang="en-US" sz="1600" spc="22" dirty="0">
                <a:latin typeface="Tahoma"/>
                <a:cs typeface="Tahoma"/>
              </a:rPr>
              <a:t> </a:t>
            </a:r>
            <a:r>
              <a:rPr lang="en-US" sz="1600" spc="-39" dirty="0">
                <a:latin typeface="Tahoma"/>
                <a:cs typeface="Tahoma"/>
              </a:rPr>
              <a:t>m</a:t>
            </a:r>
            <a:r>
              <a:rPr lang="en-US" sz="1600" dirty="0">
                <a:latin typeface="Tahoma"/>
                <a:cs typeface="Tahoma"/>
              </a:rPr>
              <a:t>o</a:t>
            </a:r>
            <a:r>
              <a:rPr lang="en-US" sz="1600" spc="-36" dirty="0">
                <a:latin typeface="Tahoma"/>
                <a:cs typeface="Tahoma"/>
              </a:rPr>
              <a:t>dels</a:t>
            </a:r>
            <a:r>
              <a:rPr lang="en-US" sz="1600" spc="22" dirty="0">
                <a:latin typeface="Tahoma"/>
                <a:cs typeface="Tahoma"/>
              </a:rPr>
              <a:t> </a:t>
            </a:r>
            <a:r>
              <a:rPr lang="en-US" sz="1600" spc="-36" dirty="0">
                <a:latin typeface="Tahoma"/>
                <a:cs typeface="Tahoma"/>
              </a:rPr>
              <a:t>overcome</a:t>
            </a:r>
            <a:r>
              <a:rPr lang="en-US" sz="1600" spc="25" dirty="0">
                <a:latin typeface="Tahoma"/>
                <a:cs typeface="Tahoma"/>
              </a:rPr>
              <a:t> </a:t>
            </a:r>
            <a:r>
              <a:rPr lang="en-US" sz="1600" spc="-11" dirty="0">
                <a:latin typeface="Tahoma"/>
                <a:cs typeface="Tahoma"/>
              </a:rPr>
              <a:t>this</a:t>
            </a:r>
            <a:r>
              <a:rPr lang="en-US" sz="1600" spc="25" dirty="0">
                <a:latin typeface="Tahoma"/>
                <a:cs typeface="Tahoma"/>
              </a:rPr>
              <a:t> </a:t>
            </a:r>
            <a:r>
              <a:rPr lang="en-US" sz="1600" spc="-6" dirty="0">
                <a:latin typeface="Tahoma"/>
                <a:cs typeface="Tahoma"/>
              </a:rPr>
              <a:t>limitation.</a:t>
            </a:r>
            <a:endParaRPr lang="en-US" sz="1600" dirty="0">
              <a:latin typeface="Tahoma"/>
              <a:cs typeface="Tahoma"/>
            </a:endParaRPr>
          </a:p>
          <a:p>
            <a:pPr marL="122620" marR="2835" indent="-115532" algn="just">
              <a:lnSpc>
                <a:spcPct val="102000"/>
              </a:lnSpc>
              <a:spcBef>
                <a:spcPts val="45"/>
              </a:spcBef>
              <a:buFont typeface="Arial"/>
              <a:buChar char="•"/>
              <a:tabLst>
                <a:tab pos="122975" algn="l"/>
              </a:tabLst>
            </a:pPr>
            <a:r>
              <a:rPr lang="en-US" sz="1600" dirty="0">
                <a:latin typeface="Tahoma"/>
                <a:cs typeface="Tahoma"/>
              </a:rPr>
              <a:t>The</a:t>
            </a:r>
            <a:r>
              <a:rPr lang="en-US" sz="1600" spc="61" dirty="0">
                <a:latin typeface="Tahoma"/>
                <a:cs typeface="Tahoma"/>
              </a:rPr>
              <a:t> </a:t>
            </a:r>
            <a:r>
              <a:rPr lang="en-US" sz="1600" spc="-31" dirty="0">
                <a:latin typeface="Tahoma"/>
                <a:cs typeface="Tahoma"/>
              </a:rPr>
              <a:t>k</a:t>
            </a:r>
            <a:r>
              <a:rPr lang="en-US" sz="1600" spc="-47" dirty="0">
                <a:latin typeface="Tahoma"/>
                <a:cs typeface="Tahoma"/>
              </a:rPr>
              <a:t>ey</a:t>
            </a:r>
            <a:r>
              <a:rPr lang="en-US" sz="1600" spc="59" dirty="0">
                <a:latin typeface="Tahoma"/>
                <a:cs typeface="Tahoma"/>
              </a:rPr>
              <a:t> </a:t>
            </a:r>
            <a:r>
              <a:rPr lang="en-US" sz="1600" spc="-31" dirty="0">
                <a:latin typeface="Tahoma"/>
                <a:cs typeface="Tahoma"/>
              </a:rPr>
              <a:t>idea</a:t>
            </a:r>
            <a:r>
              <a:rPr lang="en-US" sz="1600" spc="59" dirty="0">
                <a:latin typeface="Tahoma"/>
                <a:cs typeface="Tahoma"/>
              </a:rPr>
              <a:t> </a:t>
            </a:r>
            <a:r>
              <a:rPr lang="en-US" sz="1600" spc="-22" dirty="0">
                <a:latin typeface="Tahoma"/>
                <a:cs typeface="Tahoma"/>
              </a:rPr>
              <a:t>is,</a:t>
            </a:r>
            <a:r>
              <a:rPr lang="en-US" sz="1600" spc="70" dirty="0">
                <a:latin typeface="Tahoma"/>
                <a:cs typeface="Tahoma"/>
              </a:rPr>
              <a:t> </a:t>
            </a:r>
            <a:r>
              <a:rPr lang="en-US" sz="1600" spc="-6" dirty="0">
                <a:latin typeface="Tahoma"/>
                <a:cs typeface="Tahoma"/>
              </a:rPr>
              <a:t>at</a:t>
            </a:r>
            <a:r>
              <a:rPr lang="en-US" sz="1600" spc="59" dirty="0">
                <a:latin typeface="Tahoma"/>
                <a:cs typeface="Tahoma"/>
              </a:rPr>
              <a:t> </a:t>
            </a:r>
            <a:r>
              <a:rPr lang="en-US" sz="1600" spc="-33" dirty="0">
                <a:latin typeface="Tahoma"/>
                <a:cs typeface="Tahoma"/>
              </a:rPr>
              <a:t>a</a:t>
            </a:r>
            <a:r>
              <a:rPr lang="en-US" sz="1600" spc="59" dirty="0">
                <a:latin typeface="Tahoma"/>
                <a:cs typeface="Tahoma"/>
              </a:rPr>
              <a:t> </a:t>
            </a:r>
            <a:r>
              <a:rPr lang="en-US" sz="1600" spc="-28" dirty="0">
                <a:latin typeface="Tahoma"/>
                <a:cs typeface="Tahoma"/>
              </a:rPr>
              <a:t>high-level,</a:t>
            </a:r>
            <a:r>
              <a:rPr lang="en-US" sz="1600" spc="67" dirty="0">
                <a:latin typeface="Tahoma"/>
                <a:cs typeface="Tahoma"/>
              </a:rPr>
              <a:t> </a:t>
            </a:r>
            <a:r>
              <a:rPr lang="en-US" sz="1600" dirty="0">
                <a:latin typeface="Tahoma"/>
                <a:cs typeface="Tahoma"/>
              </a:rPr>
              <a:t>to</a:t>
            </a:r>
            <a:r>
              <a:rPr lang="en-US" sz="1600" spc="59" dirty="0">
                <a:latin typeface="Tahoma"/>
                <a:cs typeface="Tahoma"/>
              </a:rPr>
              <a:t> </a:t>
            </a:r>
            <a:r>
              <a:rPr lang="en-US" sz="1600" spc="-39" dirty="0">
                <a:latin typeface="Tahoma"/>
                <a:cs typeface="Tahoma"/>
              </a:rPr>
              <a:t>m</a:t>
            </a:r>
            <a:r>
              <a:rPr lang="en-US" sz="1600" dirty="0">
                <a:latin typeface="Tahoma"/>
                <a:cs typeface="Tahoma"/>
              </a:rPr>
              <a:t>o</a:t>
            </a:r>
            <a:r>
              <a:rPr lang="en-US" sz="1600" spc="-28" dirty="0">
                <a:latin typeface="Tahoma"/>
                <a:cs typeface="Tahoma"/>
              </a:rPr>
              <a:t>del</a:t>
            </a:r>
            <a:r>
              <a:rPr lang="en-US" sz="1600" spc="59" dirty="0">
                <a:latin typeface="Tahoma"/>
                <a:cs typeface="Tahoma"/>
              </a:rPr>
              <a:t> </a:t>
            </a:r>
            <a:r>
              <a:rPr lang="en-US" sz="1600" spc="-22" dirty="0">
                <a:latin typeface="Tahoma"/>
                <a:cs typeface="Tahoma"/>
              </a:rPr>
              <a:t>the</a:t>
            </a:r>
            <a:r>
              <a:rPr lang="en-US" sz="1600" spc="61" dirty="0">
                <a:latin typeface="Tahoma"/>
                <a:cs typeface="Tahoma"/>
              </a:rPr>
              <a:t> </a:t>
            </a:r>
            <a:r>
              <a:rPr lang="en-US" sz="1600" b="1" i="1" spc="22" dirty="0">
                <a:latin typeface="Gill Sans MT"/>
                <a:cs typeface="Gill Sans MT"/>
              </a:rPr>
              <a:t>state</a:t>
            </a:r>
            <a:r>
              <a:rPr lang="en-US" sz="1600" b="1" i="1" spc="89" dirty="0">
                <a:latin typeface="Gill Sans MT"/>
                <a:cs typeface="Gill Sans MT"/>
              </a:rPr>
              <a:t> </a:t>
            </a:r>
            <a:r>
              <a:rPr lang="en-US" sz="1600" spc="-20" dirty="0">
                <a:latin typeface="Tahoma"/>
                <a:cs typeface="Tahoma"/>
              </a:rPr>
              <a:t>of</a:t>
            </a:r>
            <a:r>
              <a:rPr lang="en-US" sz="1600" spc="61" dirty="0">
                <a:latin typeface="Tahoma"/>
                <a:cs typeface="Tahoma"/>
              </a:rPr>
              <a:t> </a:t>
            </a:r>
            <a:r>
              <a:rPr lang="en-US" sz="1600" spc="-33" dirty="0">
                <a:latin typeface="Tahoma"/>
                <a:cs typeface="Tahoma"/>
              </a:rPr>
              <a:t>a</a:t>
            </a:r>
            <a:r>
              <a:rPr lang="en-US" sz="1600" spc="59" dirty="0">
                <a:latin typeface="Tahoma"/>
                <a:cs typeface="Tahoma"/>
              </a:rPr>
              <a:t> </a:t>
            </a:r>
            <a:r>
              <a:rPr lang="en-US" sz="1600" spc="-73" dirty="0">
                <a:latin typeface="Tahoma"/>
                <a:cs typeface="Tahoma"/>
              </a:rPr>
              <a:t>w</a:t>
            </a:r>
            <a:r>
              <a:rPr lang="en-US" sz="1600" spc="-64" dirty="0">
                <a:latin typeface="Tahoma"/>
                <a:cs typeface="Tahoma"/>
              </a:rPr>
              <a:t>o</a:t>
            </a:r>
            <a:r>
              <a:rPr lang="en-US" sz="1600" spc="-11" dirty="0">
                <a:latin typeface="Tahoma"/>
                <a:cs typeface="Tahoma"/>
              </a:rPr>
              <a:t>rld</a:t>
            </a:r>
            <a:r>
              <a:rPr lang="en-US" sz="1600" spc="59" dirty="0">
                <a:latin typeface="Tahoma"/>
                <a:cs typeface="Tahoma"/>
              </a:rPr>
              <a:t> </a:t>
            </a:r>
            <a:r>
              <a:rPr lang="en-US" sz="1600" spc="-31" dirty="0">
                <a:latin typeface="Tahoma"/>
                <a:cs typeface="Tahoma"/>
              </a:rPr>
              <a:t>and</a:t>
            </a:r>
            <a:r>
              <a:rPr lang="en-US" sz="1600" spc="61" dirty="0">
                <a:latin typeface="Tahoma"/>
                <a:cs typeface="Tahoma"/>
              </a:rPr>
              <a:t> </a:t>
            </a:r>
            <a:r>
              <a:rPr lang="en-US" sz="1600" spc="-17" dirty="0">
                <a:latin typeface="Tahoma"/>
                <a:cs typeface="Tahoma"/>
              </a:rPr>
              <a:t>transitions</a:t>
            </a:r>
            <a:r>
              <a:rPr lang="en-US" sz="1600" spc="64" dirty="0">
                <a:latin typeface="Tahoma"/>
                <a:cs typeface="Tahoma"/>
              </a:rPr>
              <a:t> </a:t>
            </a:r>
            <a:r>
              <a:rPr lang="en-US" sz="1600" dirty="0">
                <a:latin typeface="Tahoma"/>
                <a:cs typeface="Tahoma"/>
              </a:rPr>
              <a:t>b</a:t>
            </a:r>
            <a:r>
              <a:rPr lang="en-US" sz="1600" spc="-25" dirty="0">
                <a:latin typeface="Tahoma"/>
                <a:cs typeface="Tahoma"/>
              </a:rPr>
              <a:t>e</a:t>
            </a:r>
            <a:r>
              <a:rPr lang="en-US" sz="1600" spc="-42" dirty="0">
                <a:latin typeface="Tahoma"/>
                <a:cs typeface="Tahoma"/>
              </a:rPr>
              <a:t>t</a:t>
            </a:r>
            <a:r>
              <a:rPr lang="en-US" sz="1600" spc="-75" dirty="0">
                <a:latin typeface="Tahoma"/>
                <a:cs typeface="Tahoma"/>
              </a:rPr>
              <a:t>w</a:t>
            </a:r>
            <a:r>
              <a:rPr lang="en-US" sz="1600" spc="-59" dirty="0">
                <a:latin typeface="Tahoma"/>
                <a:cs typeface="Tahoma"/>
              </a:rPr>
              <a:t>een</a:t>
            </a:r>
            <a:r>
              <a:rPr lang="en-US" sz="1600" spc="61" dirty="0">
                <a:latin typeface="Tahoma"/>
                <a:cs typeface="Tahoma"/>
              </a:rPr>
              <a:t> </a:t>
            </a:r>
            <a:r>
              <a:rPr lang="en-US" sz="1600" spc="-25" dirty="0">
                <a:latin typeface="Tahoma"/>
                <a:cs typeface="Tahoma"/>
              </a:rPr>
              <a:t>states</a:t>
            </a:r>
            <a:r>
              <a:rPr lang="en-US" sz="1600" spc="59" dirty="0">
                <a:latin typeface="Tahoma"/>
                <a:cs typeface="Tahoma"/>
              </a:rPr>
              <a:t> </a:t>
            </a:r>
            <a:r>
              <a:rPr lang="en-US" sz="1600" spc="-25" dirty="0">
                <a:latin typeface="Tahoma"/>
                <a:cs typeface="Tahoma"/>
              </a:rPr>
              <a:t>which</a:t>
            </a:r>
            <a:r>
              <a:rPr lang="en-US" sz="1600" spc="61" dirty="0">
                <a:latin typeface="Tahoma"/>
                <a:cs typeface="Tahoma"/>
              </a:rPr>
              <a:t> </a:t>
            </a:r>
            <a:r>
              <a:rPr lang="en-US" sz="1600" spc="-59" dirty="0">
                <a:latin typeface="Tahoma"/>
                <a:cs typeface="Tahoma"/>
              </a:rPr>
              <a:t>a</a:t>
            </a:r>
            <a:r>
              <a:rPr lang="en-US" sz="1600" spc="-42" dirty="0">
                <a:latin typeface="Tahoma"/>
                <a:cs typeface="Tahoma"/>
              </a:rPr>
              <a:t>re</a:t>
            </a:r>
            <a:r>
              <a:rPr lang="en-US" sz="1600" spc="-28" dirty="0">
                <a:latin typeface="Tahoma"/>
                <a:cs typeface="Tahoma"/>
              </a:rPr>
              <a:t> </a:t>
            </a:r>
            <a:r>
              <a:rPr lang="en-US" sz="1600" spc="-25" dirty="0">
                <a:latin typeface="Tahoma"/>
                <a:cs typeface="Tahoma"/>
              </a:rPr>
              <a:t>triggered</a:t>
            </a:r>
            <a:r>
              <a:rPr lang="en-US" sz="1600" spc="-20" dirty="0">
                <a:latin typeface="Tahoma"/>
                <a:cs typeface="Tahoma"/>
              </a:rPr>
              <a:t> </a:t>
            </a:r>
            <a:r>
              <a:rPr lang="en-US" sz="1600" spc="-50" dirty="0">
                <a:latin typeface="Tahoma"/>
                <a:cs typeface="Tahoma"/>
              </a:rPr>
              <a:t>b</a:t>
            </a:r>
            <a:r>
              <a:rPr lang="en-US" sz="1600" spc="-28" dirty="0">
                <a:latin typeface="Tahoma"/>
                <a:cs typeface="Tahoma"/>
              </a:rPr>
              <a:t>y</a:t>
            </a:r>
            <a:r>
              <a:rPr lang="en-US" sz="1600" spc="-22" dirty="0">
                <a:latin typeface="Tahoma"/>
                <a:cs typeface="Tahoma"/>
              </a:rPr>
              <a:t> </a:t>
            </a:r>
            <a:r>
              <a:rPr lang="en-US" sz="1600" spc="-17" dirty="0">
                <a:latin typeface="Tahoma"/>
                <a:cs typeface="Tahoma"/>
              </a:rPr>
              <a:t>actions.</a:t>
            </a:r>
            <a:r>
              <a:rPr lang="en-US" sz="1600" spc="109" dirty="0">
                <a:latin typeface="Tahoma"/>
                <a:cs typeface="Tahoma"/>
              </a:rPr>
              <a:t> </a:t>
            </a:r>
            <a:r>
              <a:rPr lang="en-US" sz="1600" spc="-22" dirty="0">
                <a:latin typeface="Tahoma"/>
                <a:cs typeface="Tahoma"/>
              </a:rPr>
              <a:t>Concrete</a:t>
            </a:r>
            <a:r>
              <a:rPr lang="en-US" sz="1600" spc="-6" dirty="0">
                <a:latin typeface="Tahoma"/>
                <a:cs typeface="Tahoma"/>
              </a:rPr>
              <a:t>l</a:t>
            </a:r>
            <a:r>
              <a:rPr lang="en-US" sz="1600" spc="-103" dirty="0">
                <a:latin typeface="Tahoma"/>
                <a:cs typeface="Tahoma"/>
              </a:rPr>
              <a:t>y</a:t>
            </a:r>
            <a:r>
              <a:rPr lang="en-US" sz="1600" spc="-20" dirty="0">
                <a:latin typeface="Tahoma"/>
                <a:cs typeface="Tahoma"/>
              </a:rPr>
              <a:t>,</a:t>
            </a:r>
            <a:r>
              <a:rPr lang="en-US" sz="1600" spc="-14" dirty="0">
                <a:latin typeface="Tahoma"/>
                <a:cs typeface="Tahoma"/>
              </a:rPr>
              <a:t> </a:t>
            </a:r>
            <a:r>
              <a:rPr lang="en-US" sz="1600" spc="-45" dirty="0">
                <a:latin typeface="Tahoma"/>
                <a:cs typeface="Tahoma"/>
              </a:rPr>
              <a:t>one</a:t>
            </a:r>
            <a:r>
              <a:rPr lang="en-US" sz="1600" spc="-22" dirty="0">
                <a:latin typeface="Tahoma"/>
                <a:cs typeface="Tahoma"/>
              </a:rPr>
              <a:t> </a:t>
            </a:r>
            <a:r>
              <a:rPr lang="en-US" sz="1600" spc="-25" dirty="0">
                <a:latin typeface="Tahoma"/>
                <a:cs typeface="Tahoma"/>
              </a:rPr>
              <a:t>can</a:t>
            </a:r>
            <a:r>
              <a:rPr lang="en-US" sz="1600" spc="-22" dirty="0">
                <a:latin typeface="Tahoma"/>
                <a:cs typeface="Tahoma"/>
              </a:rPr>
              <a:t> </a:t>
            </a:r>
            <a:r>
              <a:rPr lang="en-US" sz="1600" spc="-6" dirty="0">
                <a:latin typeface="Tahoma"/>
                <a:cs typeface="Tahoma"/>
              </a:rPr>
              <a:t>think</a:t>
            </a:r>
            <a:r>
              <a:rPr lang="en-US" sz="1600" spc="-20" dirty="0">
                <a:latin typeface="Tahoma"/>
                <a:cs typeface="Tahoma"/>
              </a:rPr>
              <a:t> of</a:t>
            </a:r>
            <a:r>
              <a:rPr lang="en-US" sz="1600" spc="-22" dirty="0">
                <a:latin typeface="Tahoma"/>
                <a:cs typeface="Tahoma"/>
              </a:rPr>
              <a:t> </a:t>
            </a:r>
            <a:r>
              <a:rPr lang="en-US" sz="1600" spc="-25" dirty="0">
                <a:latin typeface="Tahoma"/>
                <a:cs typeface="Tahoma"/>
              </a:rPr>
              <a:t>states</a:t>
            </a:r>
            <a:r>
              <a:rPr lang="en-US" sz="1600" spc="-22" dirty="0">
                <a:latin typeface="Tahoma"/>
                <a:cs typeface="Tahoma"/>
              </a:rPr>
              <a:t> </a:t>
            </a:r>
            <a:r>
              <a:rPr lang="en-US" sz="1600" spc="-45" dirty="0">
                <a:latin typeface="Tahoma"/>
                <a:cs typeface="Tahoma"/>
              </a:rPr>
              <a:t>as</a:t>
            </a:r>
            <a:r>
              <a:rPr lang="en-US" sz="1600" spc="-22" dirty="0">
                <a:latin typeface="Tahoma"/>
                <a:cs typeface="Tahoma"/>
              </a:rPr>
              <a:t> </a:t>
            </a:r>
            <a:r>
              <a:rPr lang="en-US" sz="1600" spc="-31" dirty="0">
                <a:latin typeface="Tahoma"/>
                <a:cs typeface="Tahoma"/>
              </a:rPr>
              <a:t>n</a:t>
            </a:r>
            <a:r>
              <a:rPr lang="en-US" sz="1600" spc="-6" dirty="0">
                <a:latin typeface="Tahoma"/>
                <a:cs typeface="Tahoma"/>
              </a:rPr>
              <a:t>o</a:t>
            </a:r>
            <a:r>
              <a:rPr lang="en-US" sz="1600" spc="-50" dirty="0">
                <a:latin typeface="Tahoma"/>
                <a:cs typeface="Tahoma"/>
              </a:rPr>
              <a:t>des</a:t>
            </a:r>
            <a:r>
              <a:rPr lang="en-US" sz="1600" spc="-22" dirty="0">
                <a:latin typeface="Tahoma"/>
                <a:cs typeface="Tahoma"/>
              </a:rPr>
              <a:t> </a:t>
            </a:r>
            <a:r>
              <a:rPr lang="en-US" sz="1600" spc="-11" dirty="0">
                <a:latin typeface="Tahoma"/>
                <a:cs typeface="Tahoma"/>
              </a:rPr>
              <a:t>in</a:t>
            </a:r>
            <a:r>
              <a:rPr lang="en-US" sz="1600" spc="-22" dirty="0">
                <a:latin typeface="Tahoma"/>
                <a:cs typeface="Tahoma"/>
              </a:rPr>
              <a:t> </a:t>
            </a:r>
            <a:r>
              <a:rPr lang="en-US" sz="1600" spc="-33" dirty="0">
                <a:latin typeface="Tahoma"/>
                <a:cs typeface="Tahoma"/>
              </a:rPr>
              <a:t>a</a:t>
            </a:r>
            <a:r>
              <a:rPr lang="en-US" sz="1600" spc="-22" dirty="0">
                <a:latin typeface="Tahoma"/>
                <a:cs typeface="Tahoma"/>
              </a:rPr>
              <a:t> </a:t>
            </a:r>
            <a:r>
              <a:rPr lang="en-US" sz="1600" spc="-28" dirty="0">
                <a:latin typeface="Tahoma"/>
                <a:cs typeface="Tahoma"/>
              </a:rPr>
              <a:t>graph</a:t>
            </a:r>
            <a:r>
              <a:rPr lang="en-US" sz="1600" spc="-20" dirty="0">
                <a:latin typeface="Tahoma"/>
                <a:cs typeface="Tahoma"/>
              </a:rPr>
              <a:t> </a:t>
            </a:r>
            <a:r>
              <a:rPr lang="en-US" sz="1600" spc="-31" dirty="0">
                <a:latin typeface="Tahoma"/>
                <a:cs typeface="Tahoma"/>
              </a:rPr>
              <a:t>and</a:t>
            </a:r>
            <a:r>
              <a:rPr lang="en-US" sz="1600" spc="-22" dirty="0">
                <a:latin typeface="Tahoma"/>
                <a:cs typeface="Tahoma"/>
              </a:rPr>
              <a:t> </a:t>
            </a:r>
            <a:r>
              <a:rPr lang="en-US" sz="1600" spc="-17" dirty="0">
                <a:latin typeface="Tahoma"/>
                <a:cs typeface="Tahoma"/>
              </a:rPr>
              <a:t>transitions</a:t>
            </a:r>
            <a:r>
              <a:rPr lang="en-US" sz="1600" spc="-20" dirty="0">
                <a:latin typeface="Tahoma"/>
                <a:cs typeface="Tahoma"/>
              </a:rPr>
              <a:t> </a:t>
            </a:r>
            <a:r>
              <a:rPr lang="en-US" sz="1600" spc="-45" dirty="0">
                <a:latin typeface="Tahoma"/>
                <a:cs typeface="Tahoma"/>
              </a:rPr>
              <a:t>as</a:t>
            </a:r>
            <a:r>
              <a:rPr lang="en-US" sz="1600" spc="-22" dirty="0">
                <a:latin typeface="Tahoma"/>
                <a:cs typeface="Tahoma"/>
              </a:rPr>
              <a:t> </a:t>
            </a:r>
            <a:r>
              <a:rPr lang="en-US" sz="1600" spc="-50" dirty="0">
                <a:latin typeface="Tahoma"/>
                <a:cs typeface="Tahoma"/>
              </a:rPr>
              <a:t>edges.</a:t>
            </a:r>
            <a:r>
              <a:rPr lang="en-US" sz="1600" spc="109" dirty="0">
                <a:latin typeface="Tahoma"/>
                <a:cs typeface="Tahoma"/>
              </a:rPr>
              <a:t> </a:t>
            </a:r>
            <a:r>
              <a:rPr lang="en-US" sz="1600" spc="6" dirty="0">
                <a:latin typeface="Tahoma"/>
                <a:cs typeface="Tahoma"/>
              </a:rPr>
              <a:t>This </a:t>
            </a:r>
            <a:r>
              <a:rPr lang="en-US" sz="1600" spc="-22" dirty="0">
                <a:latin typeface="Tahoma"/>
                <a:cs typeface="Tahoma"/>
              </a:rPr>
              <a:t>reduction</a:t>
            </a:r>
            <a:r>
              <a:rPr lang="en-US" sz="1600" spc="25" dirty="0">
                <a:latin typeface="Tahoma"/>
                <a:cs typeface="Tahoma"/>
              </a:rPr>
              <a:t> </a:t>
            </a:r>
            <a:r>
              <a:rPr lang="en-US" sz="1600" spc="-22" dirty="0">
                <a:latin typeface="Tahoma"/>
                <a:cs typeface="Tahoma"/>
              </a:rPr>
              <a:t>is</a:t>
            </a:r>
            <a:r>
              <a:rPr lang="en-US" sz="1600" spc="25" dirty="0">
                <a:latin typeface="Tahoma"/>
                <a:cs typeface="Tahoma"/>
              </a:rPr>
              <a:t> </a:t>
            </a:r>
            <a:r>
              <a:rPr lang="en-US" sz="1600" spc="-33" dirty="0">
                <a:latin typeface="Tahoma"/>
                <a:cs typeface="Tahoma"/>
              </a:rPr>
              <a:t>useful</a:t>
            </a:r>
            <a:r>
              <a:rPr lang="en-US" sz="1600" spc="25" dirty="0">
                <a:latin typeface="Tahoma"/>
                <a:cs typeface="Tahoma"/>
              </a:rPr>
              <a:t> </a:t>
            </a:r>
            <a:r>
              <a:rPr lang="en-US" sz="1600" dirty="0">
                <a:latin typeface="Tahoma"/>
                <a:cs typeface="Tahoma"/>
              </a:rPr>
              <a:t>b</a:t>
            </a:r>
            <a:r>
              <a:rPr lang="en-US" sz="1600" spc="-47" dirty="0">
                <a:latin typeface="Tahoma"/>
                <a:cs typeface="Tahoma"/>
              </a:rPr>
              <a:t>ecause</a:t>
            </a:r>
            <a:r>
              <a:rPr lang="en-US" sz="1600" spc="25" dirty="0">
                <a:latin typeface="Tahoma"/>
                <a:cs typeface="Tahoma"/>
              </a:rPr>
              <a:t> </a:t>
            </a:r>
            <a:r>
              <a:rPr lang="en-US" sz="1600" spc="-73" dirty="0">
                <a:latin typeface="Tahoma"/>
                <a:cs typeface="Tahoma"/>
              </a:rPr>
              <a:t>w</a:t>
            </a:r>
            <a:r>
              <a:rPr lang="en-US" sz="1600" spc="-67" dirty="0">
                <a:latin typeface="Tahoma"/>
                <a:cs typeface="Tahoma"/>
              </a:rPr>
              <a:t>e</a:t>
            </a:r>
            <a:r>
              <a:rPr lang="en-US" sz="1600" spc="25" dirty="0">
                <a:latin typeface="Tahoma"/>
                <a:cs typeface="Tahoma"/>
              </a:rPr>
              <a:t> </a:t>
            </a:r>
            <a:r>
              <a:rPr lang="en-US" sz="1600" spc="-28" dirty="0">
                <a:latin typeface="Tahoma"/>
                <a:cs typeface="Tahoma"/>
              </a:rPr>
              <a:t>understand</a:t>
            </a:r>
            <a:r>
              <a:rPr lang="en-US" sz="1600" spc="25" dirty="0">
                <a:latin typeface="Tahoma"/>
                <a:cs typeface="Tahoma"/>
              </a:rPr>
              <a:t> </a:t>
            </a:r>
            <a:r>
              <a:rPr lang="en-US" sz="1600" spc="-33" dirty="0">
                <a:latin typeface="Tahoma"/>
                <a:cs typeface="Tahoma"/>
              </a:rPr>
              <a:t>graphs</a:t>
            </a:r>
            <a:r>
              <a:rPr lang="en-US" sz="1600" spc="28" dirty="0">
                <a:latin typeface="Tahoma"/>
                <a:cs typeface="Tahoma"/>
              </a:rPr>
              <a:t> </a:t>
            </a:r>
            <a:r>
              <a:rPr lang="en-US" sz="1600" spc="-75" dirty="0">
                <a:latin typeface="Tahoma"/>
                <a:cs typeface="Tahoma"/>
              </a:rPr>
              <a:t>w</a:t>
            </a:r>
            <a:r>
              <a:rPr lang="en-US" sz="1600" spc="-17" dirty="0">
                <a:latin typeface="Tahoma"/>
                <a:cs typeface="Tahoma"/>
              </a:rPr>
              <a:t>ell</a:t>
            </a:r>
            <a:r>
              <a:rPr lang="en-US" sz="1600" spc="28" dirty="0">
                <a:latin typeface="Tahoma"/>
                <a:cs typeface="Tahoma"/>
              </a:rPr>
              <a:t> </a:t>
            </a:r>
            <a:r>
              <a:rPr lang="en-US" sz="1600" spc="-31" dirty="0">
                <a:latin typeface="Tahoma"/>
                <a:cs typeface="Tahoma"/>
              </a:rPr>
              <a:t>and</a:t>
            </a:r>
            <a:r>
              <a:rPr lang="en-US" sz="1600" spc="25" dirty="0">
                <a:latin typeface="Tahoma"/>
                <a:cs typeface="Tahoma"/>
              </a:rPr>
              <a:t> </a:t>
            </a:r>
            <a:r>
              <a:rPr lang="en-US" sz="1600" spc="-39" dirty="0">
                <a:latin typeface="Tahoma"/>
                <a:cs typeface="Tahoma"/>
              </a:rPr>
              <a:t>have</a:t>
            </a:r>
            <a:r>
              <a:rPr lang="en-US" sz="1600" spc="25" dirty="0">
                <a:latin typeface="Tahoma"/>
                <a:cs typeface="Tahoma"/>
              </a:rPr>
              <a:t> </a:t>
            </a:r>
            <a:r>
              <a:rPr lang="en-US" sz="1600" spc="-33" dirty="0">
                <a:latin typeface="Tahoma"/>
                <a:cs typeface="Tahoma"/>
              </a:rPr>
              <a:t>a</a:t>
            </a:r>
            <a:r>
              <a:rPr lang="en-US" sz="1600" spc="25" dirty="0">
                <a:latin typeface="Tahoma"/>
                <a:cs typeface="Tahoma"/>
              </a:rPr>
              <a:t> </a:t>
            </a:r>
            <a:r>
              <a:rPr lang="en-US" sz="1600" spc="3" dirty="0">
                <a:latin typeface="Tahoma"/>
                <a:cs typeface="Tahoma"/>
              </a:rPr>
              <a:t>lot</a:t>
            </a:r>
            <a:r>
              <a:rPr lang="en-US" sz="1600" spc="25" dirty="0">
                <a:latin typeface="Tahoma"/>
                <a:cs typeface="Tahoma"/>
              </a:rPr>
              <a:t> </a:t>
            </a:r>
            <a:r>
              <a:rPr lang="en-US" sz="1600" spc="-20" dirty="0">
                <a:latin typeface="Tahoma"/>
                <a:cs typeface="Tahoma"/>
              </a:rPr>
              <a:t>of</a:t>
            </a:r>
            <a:r>
              <a:rPr lang="en-US" sz="1600" spc="25" dirty="0">
                <a:latin typeface="Tahoma"/>
                <a:cs typeface="Tahoma"/>
              </a:rPr>
              <a:t> </a:t>
            </a:r>
            <a:r>
              <a:rPr lang="en-US" sz="1600" spc="-20" dirty="0">
                <a:latin typeface="Tahoma"/>
                <a:cs typeface="Tahoma"/>
              </a:rPr>
              <a:t>efficient</a:t>
            </a:r>
            <a:r>
              <a:rPr lang="en-US" sz="1600" spc="28" dirty="0">
                <a:latin typeface="Tahoma"/>
                <a:cs typeface="Tahoma"/>
              </a:rPr>
              <a:t> </a:t>
            </a:r>
            <a:r>
              <a:rPr lang="en-US" sz="1600" spc="-25" dirty="0">
                <a:latin typeface="Tahoma"/>
                <a:cs typeface="Tahoma"/>
              </a:rPr>
              <a:t>alg</a:t>
            </a:r>
            <a:r>
              <a:rPr lang="en-US" sz="1600" spc="-59" dirty="0">
                <a:latin typeface="Tahoma"/>
                <a:cs typeface="Tahoma"/>
              </a:rPr>
              <a:t>o</a:t>
            </a:r>
            <a:r>
              <a:rPr lang="en-US" sz="1600" spc="-14" dirty="0">
                <a:latin typeface="Tahoma"/>
                <a:cs typeface="Tahoma"/>
              </a:rPr>
              <a:t>rithms</a:t>
            </a:r>
            <a:r>
              <a:rPr lang="en-US" sz="1600" spc="25" dirty="0">
                <a:latin typeface="Tahoma"/>
                <a:cs typeface="Tahoma"/>
              </a:rPr>
              <a:t> </a:t>
            </a:r>
            <a:r>
              <a:rPr lang="en-US" sz="1600" spc="-17" dirty="0">
                <a:latin typeface="Tahoma"/>
                <a:cs typeface="Tahoma"/>
              </a:rPr>
              <a:t>f</a:t>
            </a:r>
            <a:r>
              <a:rPr lang="en-US" sz="1600" spc="-53" dirty="0">
                <a:latin typeface="Tahoma"/>
                <a:cs typeface="Tahoma"/>
              </a:rPr>
              <a:t>o</a:t>
            </a:r>
            <a:r>
              <a:rPr lang="en-US" sz="1600" spc="-14" dirty="0">
                <a:latin typeface="Tahoma"/>
                <a:cs typeface="Tahoma"/>
              </a:rPr>
              <a:t>r</a:t>
            </a:r>
            <a:r>
              <a:rPr lang="en-US" sz="1600" spc="25" dirty="0">
                <a:latin typeface="Tahoma"/>
                <a:cs typeface="Tahoma"/>
              </a:rPr>
              <a:t> </a:t>
            </a:r>
            <a:r>
              <a:rPr lang="en-US" sz="1600" spc="-31" dirty="0">
                <a:latin typeface="Tahoma"/>
                <a:cs typeface="Tahoma"/>
              </a:rPr>
              <a:t>o</a:t>
            </a:r>
            <a:r>
              <a:rPr lang="en-US" sz="1600" spc="-6" dirty="0">
                <a:latin typeface="Tahoma"/>
                <a:cs typeface="Tahoma"/>
              </a:rPr>
              <a:t>p</a:t>
            </a:r>
            <a:r>
              <a:rPr lang="en-US" sz="1600" spc="-22" dirty="0">
                <a:latin typeface="Tahoma"/>
                <a:cs typeface="Tahoma"/>
              </a:rPr>
              <a:t>erating</a:t>
            </a:r>
            <a:r>
              <a:rPr lang="en-US" sz="1600" spc="-14" dirty="0">
                <a:latin typeface="Tahoma"/>
                <a:cs typeface="Tahoma"/>
              </a:rPr>
              <a:t> </a:t>
            </a:r>
            <a:r>
              <a:rPr lang="en-US" sz="1600" spc="-31" dirty="0">
                <a:latin typeface="Tahoma"/>
                <a:cs typeface="Tahoma"/>
              </a:rPr>
              <a:t>on</a:t>
            </a:r>
            <a:r>
              <a:rPr lang="en-US" sz="1600" spc="22" dirty="0">
                <a:latin typeface="Tahoma"/>
                <a:cs typeface="Tahoma"/>
              </a:rPr>
              <a:t> </a:t>
            </a:r>
            <a:r>
              <a:rPr lang="en-US" sz="1600" spc="-31" dirty="0">
                <a:latin typeface="Tahoma"/>
                <a:cs typeface="Tahoma"/>
              </a:rPr>
              <a:t>graphs.</a:t>
            </a:r>
            <a:endParaRPr lang="en-US" sz="1600" dirty="0">
              <a:latin typeface="Tahoma"/>
              <a:cs typeface="Tahoma"/>
            </a:endParaRPr>
          </a:p>
        </p:txBody>
      </p:sp>
    </p:spTree>
    <p:extLst>
      <p:ext uri="{BB962C8B-B14F-4D97-AF65-F5344CB8AC3E}">
        <p14:creationId xmlns:p14="http://schemas.microsoft.com/office/powerpoint/2010/main" val="3211907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304800"/>
            <a:ext cx="5393897" cy="430887"/>
          </a:xfrm>
          <a:prstGeom prst="rect">
            <a:avLst/>
          </a:prstGeom>
          <a:ln w="3175">
            <a:solidFill>
              <a:srgbClr val="000000"/>
            </a:solidFill>
          </a:ln>
        </p:spPr>
        <p:txBody>
          <a:bodyPr vert="horz" wrap="square" lIns="0" tIns="0" rIns="0" bIns="0" rtlCol="0">
            <a:spAutoFit/>
          </a:bodyPr>
          <a:lstStyle/>
          <a:p>
            <a:pPr marL="1600795"/>
            <a:r>
              <a:rPr sz="2800" spc="-73" dirty="0">
                <a:solidFill>
                  <a:srgbClr val="0000A0"/>
                </a:solidFill>
                <a:latin typeface="Tahoma"/>
                <a:cs typeface="Tahoma"/>
              </a:rPr>
              <a:t>State-based</a:t>
            </a:r>
            <a:r>
              <a:rPr sz="2800" spc="39" dirty="0">
                <a:solidFill>
                  <a:srgbClr val="0000A0"/>
                </a:solidFill>
                <a:latin typeface="Tahoma"/>
                <a:cs typeface="Tahoma"/>
              </a:rPr>
              <a:t> </a:t>
            </a:r>
            <a:r>
              <a:rPr sz="2800" spc="-126" dirty="0">
                <a:solidFill>
                  <a:srgbClr val="0000A0"/>
                </a:solidFill>
                <a:latin typeface="Tahoma"/>
                <a:cs typeface="Tahoma"/>
              </a:rPr>
              <a:t>m</a:t>
            </a:r>
            <a:r>
              <a:rPr sz="2800" spc="-22" dirty="0">
                <a:solidFill>
                  <a:srgbClr val="0000A0"/>
                </a:solidFill>
                <a:latin typeface="Tahoma"/>
                <a:cs typeface="Tahoma"/>
              </a:rPr>
              <a:t>o</a:t>
            </a:r>
            <a:r>
              <a:rPr sz="2800" spc="-95" dirty="0">
                <a:solidFill>
                  <a:srgbClr val="0000A0"/>
                </a:solidFill>
                <a:latin typeface="Tahoma"/>
                <a:cs typeface="Tahoma"/>
              </a:rPr>
              <a:t>dels</a:t>
            </a:r>
            <a:endParaRPr sz="2800" dirty="0">
              <a:latin typeface="Tahoma"/>
              <a:cs typeface="Tahoma"/>
            </a:endParaRPr>
          </a:p>
        </p:txBody>
      </p:sp>
      <p:sp>
        <p:nvSpPr>
          <p:cNvPr id="3" name="object 3"/>
          <p:cNvSpPr/>
          <p:nvPr/>
        </p:nvSpPr>
        <p:spPr>
          <a:xfrm>
            <a:off x="1417719" y="2042703"/>
            <a:ext cx="2838893" cy="1589922"/>
          </a:xfrm>
          <a:custGeom>
            <a:avLst/>
            <a:gdLst/>
            <a:ahLst/>
            <a:cxnLst/>
            <a:rect l="l" t="t" r="r" b="b"/>
            <a:pathLst>
              <a:path w="5086350" h="2848610">
                <a:moveTo>
                  <a:pt x="0" y="0"/>
                </a:moveTo>
                <a:lnTo>
                  <a:pt x="0" y="2848271"/>
                </a:lnTo>
                <a:lnTo>
                  <a:pt x="5086199" y="2848271"/>
                </a:lnTo>
                <a:lnTo>
                  <a:pt x="508619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415945" y="1295401"/>
            <a:ext cx="5442055" cy="2338810"/>
          </a:xfrm>
          <a:prstGeom prst="rect">
            <a:avLst/>
          </a:prstGeom>
          <a:blipFill>
            <a:blip r:embed="rId3" cstate="print"/>
            <a:stretch>
              <a:fillRect/>
            </a:stretch>
          </a:blipFill>
        </p:spPr>
        <p:txBody>
          <a:bodyPr wrap="square" lIns="0" tIns="0" rIns="0" bIns="0" rtlCol="0"/>
          <a:lstStyle/>
          <a:p>
            <a:endParaRPr sz="1339"/>
          </a:p>
        </p:txBody>
      </p:sp>
      <p:sp>
        <p:nvSpPr>
          <p:cNvPr id="5" name="object 5"/>
          <p:cNvSpPr txBox="1"/>
          <p:nvPr/>
        </p:nvSpPr>
        <p:spPr>
          <a:xfrm>
            <a:off x="133166" y="3750184"/>
            <a:ext cx="8515534" cy="2217915"/>
          </a:xfrm>
          <a:prstGeom prst="rect">
            <a:avLst/>
          </a:prstGeom>
        </p:spPr>
        <p:txBody>
          <a:bodyPr vert="horz" wrap="square" lIns="0" tIns="0" rIns="0" bIns="0" rtlCol="0">
            <a:spAutoFit/>
          </a:bodyPr>
          <a:lstStyle/>
          <a:p>
            <a:pPr marL="7088"/>
            <a:r>
              <a:rPr sz="2800" spc="-14" dirty="0">
                <a:solidFill>
                  <a:srgbClr val="0000A0"/>
                </a:solidFill>
                <a:latin typeface="Tahoma"/>
                <a:cs typeface="Tahoma"/>
              </a:rPr>
              <a:t>Application</a:t>
            </a:r>
            <a:r>
              <a:rPr sz="2800" spc="-17" dirty="0">
                <a:solidFill>
                  <a:srgbClr val="0000A0"/>
                </a:solidFill>
                <a:latin typeface="Tahoma"/>
                <a:cs typeface="Tahoma"/>
              </a:rPr>
              <a:t>s</a:t>
            </a:r>
            <a:r>
              <a:rPr sz="2800" spc="-106" dirty="0">
                <a:latin typeface="Tahoma"/>
                <a:cs typeface="Tahoma"/>
              </a:rPr>
              <a:t>:</a:t>
            </a:r>
            <a:endParaRPr sz="2800" dirty="0">
              <a:latin typeface="Tahoma"/>
              <a:cs typeface="Tahoma"/>
            </a:endParaRPr>
          </a:p>
          <a:p>
            <a:pPr marL="456813" indent="-180032">
              <a:spcBef>
                <a:spcPts val="960"/>
              </a:spcBef>
              <a:buFont typeface="Arial"/>
              <a:buChar char="•"/>
              <a:tabLst>
                <a:tab pos="457168" algn="l"/>
              </a:tabLst>
            </a:pPr>
            <a:r>
              <a:rPr spc="-73" dirty="0">
                <a:latin typeface="Tahoma"/>
                <a:cs typeface="Tahoma"/>
              </a:rPr>
              <a:t>Games</a:t>
            </a:r>
            <a:r>
              <a:rPr spc="-42" dirty="0">
                <a:latin typeface="Tahoma"/>
                <a:cs typeface="Tahoma"/>
              </a:rPr>
              <a:t>:</a:t>
            </a:r>
            <a:r>
              <a:rPr spc="195" dirty="0">
                <a:latin typeface="Tahoma"/>
                <a:cs typeface="Tahoma"/>
              </a:rPr>
              <a:t> </a:t>
            </a:r>
            <a:r>
              <a:rPr spc="-50" dirty="0">
                <a:latin typeface="Tahoma"/>
                <a:cs typeface="Tahoma"/>
              </a:rPr>
              <a:t>Che</a:t>
            </a:r>
            <a:r>
              <a:rPr spc="-36" dirty="0">
                <a:latin typeface="Tahoma"/>
                <a:cs typeface="Tahoma"/>
              </a:rPr>
              <a:t>s</a:t>
            </a:r>
            <a:r>
              <a:rPr spc="-59" dirty="0">
                <a:latin typeface="Tahoma"/>
                <a:cs typeface="Tahoma"/>
              </a:rPr>
              <a:t>s,</a:t>
            </a:r>
            <a:r>
              <a:rPr spc="36" dirty="0">
                <a:latin typeface="Tahoma"/>
                <a:cs typeface="Tahoma"/>
              </a:rPr>
              <a:t> </a:t>
            </a:r>
            <a:r>
              <a:rPr spc="-39" dirty="0">
                <a:latin typeface="Tahoma"/>
                <a:cs typeface="Tahoma"/>
              </a:rPr>
              <a:t>Go</a:t>
            </a:r>
            <a:r>
              <a:rPr spc="-20" dirty="0">
                <a:latin typeface="Tahoma"/>
                <a:cs typeface="Tahoma"/>
              </a:rPr>
              <a:t>,</a:t>
            </a:r>
            <a:r>
              <a:rPr spc="36" dirty="0">
                <a:latin typeface="Tahoma"/>
                <a:cs typeface="Tahoma"/>
              </a:rPr>
              <a:t> </a:t>
            </a:r>
            <a:r>
              <a:rPr spc="89" dirty="0">
                <a:latin typeface="Tahoma"/>
                <a:cs typeface="Tahoma"/>
              </a:rPr>
              <a:t>P</a:t>
            </a:r>
            <a:r>
              <a:rPr spc="-14" dirty="0">
                <a:latin typeface="Tahoma"/>
                <a:cs typeface="Tahoma"/>
              </a:rPr>
              <a:t>ac-Man,</a:t>
            </a:r>
            <a:r>
              <a:rPr spc="36" dirty="0">
                <a:latin typeface="Tahoma"/>
                <a:cs typeface="Tahoma"/>
              </a:rPr>
              <a:t> </a:t>
            </a:r>
            <a:r>
              <a:rPr dirty="0">
                <a:latin typeface="Tahoma"/>
                <a:cs typeface="Tahoma"/>
              </a:rPr>
              <a:t>St</a:t>
            </a:r>
            <a:r>
              <a:rPr spc="-42" dirty="0">
                <a:latin typeface="Tahoma"/>
                <a:cs typeface="Tahoma"/>
              </a:rPr>
              <a:t>a</a:t>
            </a:r>
            <a:r>
              <a:rPr spc="-17" dirty="0">
                <a:latin typeface="Tahoma"/>
                <a:cs typeface="Tahoma"/>
              </a:rPr>
              <a:t>rcraft,</a:t>
            </a:r>
            <a:r>
              <a:rPr spc="33" dirty="0">
                <a:latin typeface="Tahoma"/>
                <a:cs typeface="Tahoma"/>
              </a:rPr>
              <a:t> </a:t>
            </a:r>
            <a:r>
              <a:rPr spc="-31" dirty="0">
                <a:latin typeface="Tahoma"/>
                <a:cs typeface="Tahoma"/>
              </a:rPr>
              <a:t>etc.</a:t>
            </a:r>
            <a:endParaRPr dirty="0">
              <a:latin typeface="Tahoma"/>
              <a:cs typeface="Tahoma"/>
            </a:endParaRPr>
          </a:p>
          <a:p>
            <a:pPr marL="456813" indent="-180032">
              <a:spcBef>
                <a:spcPts val="862"/>
              </a:spcBef>
              <a:buFont typeface="Arial"/>
              <a:buChar char="•"/>
              <a:tabLst>
                <a:tab pos="457168" algn="l"/>
              </a:tabLst>
            </a:pPr>
            <a:r>
              <a:rPr spc="-17" dirty="0">
                <a:latin typeface="Tahoma"/>
                <a:cs typeface="Tahoma"/>
              </a:rPr>
              <a:t>Ro</a:t>
            </a:r>
            <a:r>
              <a:rPr spc="20" dirty="0">
                <a:latin typeface="Tahoma"/>
                <a:cs typeface="Tahoma"/>
              </a:rPr>
              <a:t>b</a:t>
            </a:r>
            <a:r>
              <a:rPr spc="-33" dirty="0">
                <a:latin typeface="Tahoma"/>
                <a:cs typeface="Tahoma"/>
              </a:rPr>
              <a:t>otics:</a:t>
            </a:r>
            <a:r>
              <a:rPr spc="195" dirty="0">
                <a:latin typeface="Tahoma"/>
                <a:cs typeface="Tahoma"/>
              </a:rPr>
              <a:t> </a:t>
            </a:r>
            <a:r>
              <a:rPr spc="-31" dirty="0">
                <a:latin typeface="Tahoma"/>
                <a:cs typeface="Tahoma"/>
              </a:rPr>
              <a:t>motion</a:t>
            </a:r>
            <a:r>
              <a:rPr spc="36" dirty="0">
                <a:latin typeface="Tahoma"/>
                <a:cs typeface="Tahoma"/>
              </a:rPr>
              <a:t> </a:t>
            </a:r>
            <a:r>
              <a:rPr spc="-39" dirty="0">
                <a:latin typeface="Tahoma"/>
                <a:cs typeface="Tahoma"/>
              </a:rPr>
              <a:t>plan</a:t>
            </a:r>
            <a:r>
              <a:rPr spc="-50" dirty="0">
                <a:latin typeface="Tahoma"/>
                <a:cs typeface="Tahoma"/>
              </a:rPr>
              <a:t>n</a:t>
            </a:r>
            <a:r>
              <a:rPr spc="-33" dirty="0">
                <a:latin typeface="Tahoma"/>
                <a:cs typeface="Tahoma"/>
              </a:rPr>
              <a:t>ing</a:t>
            </a:r>
            <a:endParaRPr dirty="0">
              <a:latin typeface="Tahoma"/>
              <a:cs typeface="Tahoma"/>
            </a:endParaRPr>
          </a:p>
          <a:p>
            <a:pPr marL="456813" marR="2835" indent="-180032">
              <a:lnSpc>
                <a:spcPct val="101600"/>
              </a:lnSpc>
              <a:spcBef>
                <a:spcPts val="391"/>
              </a:spcBef>
              <a:buFont typeface="Arial"/>
              <a:buChar char="•"/>
              <a:tabLst>
                <a:tab pos="457168" algn="l"/>
              </a:tabLst>
            </a:pPr>
            <a:r>
              <a:rPr spc="-8" dirty="0">
                <a:latin typeface="Tahoma"/>
                <a:cs typeface="Tahoma"/>
              </a:rPr>
              <a:t>Natural </a:t>
            </a:r>
            <a:r>
              <a:rPr spc="-59" dirty="0">
                <a:latin typeface="Tahoma"/>
                <a:cs typeface="Tahoma"/>
              </a:rPr>
              <a:t>language</a:t>
            </a:r>
            <a:r>
              <a:rPr spc="-3" dirty="0">
                <a:latin typeface="Tahoma"/>
                <a:cs typeface="Tahoma"/>
              </a:rPr>
              <a:t> </a:t>
            </a:r>
            <a:r>
              <a:rPr spc="-53" dirty="0">
                <a:latin typeface="Tahoma"/>
                <a:cs typeface="Tahoma"/>
              </a:rPr>
              <a:t>generation:</a:t>
            </a:r>
            <a:r>
              <a:rPr spc="181" dirty="0">
                <a:latin typeface="Tahoma"/>
                <a:cs typeface="Tahoma"/>
              </a:rPr>
              <a:t> </a:t>
            </a:r>
            <a:r>
              <a:rPr spc="-45" dirty="0">
                <a:latin typeface="Tahoma"/>
                <a:cs typeface="Tahoma"/>
              </a:rPr>
              <a:t>machine</a:t>
            </a:r>
            <a:r>
              <a:rPr spc="3" dirty="0">
                <a:latin typeface="Tahoma"/>
                <a:cs typeface="Tahoma"/>
              </a:rPr>
              <a:t> </a:t>
            </a:r>
            <a:r>
              <a:rPr spc="-20" dirty="0">
                <a:latin typeface="Tahoma"/>
                <a:cs typeface="Tahoma"/>
              </a:rPr>
              <a:t>tran</a:t>
            </a:r>
            <a:r>
              <a:rPr spc="-81" dirty="0">
                <a:latin typeface="Tahoma"/>
                <a:cs typeface="Tahoma"/>
              </a:rPr>
              <a:t>s</a:t>
            </a:r>
            <a:r>
              <a:rPr spc="-14" dirty="0">
                <a:latin typeface="Tahoma"/>
                <a:cs typeface="Tahoma"/>
              </a:rPr>
              <a:t>l</a:t>
            </a:r>
            <a:r>
              <a:rPr spc="-33" dirty="0">
                <a:latin typeface="Tahoma"/>
                <a:cs typeface="Tahoma"/>
              </a:rPr>
              <a:t>a</a:t>
            </a:r>
            <a:r>
              <a:rPr spc="-17" dirty="0">
                <a:latin typeface="Tahoma"/>
                <a:cs typeface="Tahoma"/>
              </a:rPr>
              <a:t>tion,</a:t>
            </a:r>
            <a:r>
              <a:rPr spc="11" dirty="0">
                <a:latin typeface="Tahoma"/>
                <a:cs typeface="Tahoma"/>
              </a:rPr>
              <a:t> </a:t>
            </a:r>
            <a:r>
              <a:rPr spc="-53" dirty="0">
                <a:latin typeface="Tahoma"/>
                <a:cs typeface="Tahoma"/>
              </a:rPr>
              <a:t>image</a:t>
            </a:r>
            <a:r>
              <a:rPr spc="-3" dirty="0">
                <a:latin typeface="Tahoma"/>
                <a:cs typeface="Tahoma"/>
              </a:rPr>
              <a:t> </a:t>
            </a:r>
            <a:r>
              <a:rPr spc="-25" dirty="0">
                <a:latin typeface="Tahoma"/>
                <a:cs typeface="Tahoma"/>
              </a:rPr>
              <a:t>caption</a:t>
            </a:r>
            <a:r>
              <a:rPr spc="-33" dirty="0">
                <a:latin typeface="Tahoma"/>
                <a:cs typeface="Tahoma"/>
              </a:rPr>
              <a:t>ing</a:t>
            </a:r>
            <a:endParaRPr dirty="0">
              <a:latin typeface="Tahoma"/>
              <a:cs typeface="Tahoma"/>
            </a:endParaRPr>
          </a:p>
        </p:txBody>
      </p:sp>
      <p:sp>
        <p:nvSpPr>
          <p:cNvPr id="6" name="object 6"/>
          <p:cNvSpPr txBox="1">
            <a:spLocks noGrp="1"/>
          </p:cNvSpPr>
          <p:nvPr>
            <p:ph type="ftr" sz="quarter" idx="4294967295"/>
          </p:nvPr>
        </p:nvSpPr>
        <p:spPr>
          <a:xfrm>
            <a:off x="4114800" y="6647122"/>
            <a:ext cx="1185176" cy="307777"/>
          </a:xfrm>
          <a:prstGeom prst="rect">
            <a:avLst/>
          </a:prstGeom>
        </p:spPr>
        <p:txBody>
          <a:bodyPr vert="horz" wrap="square" lIns="0" tIns="0" rIns="0" bIns="0" rtlCol="0">
            <a:spAutoFit/>
          </a:bodyPr>
          <a:lstStyle/>
          <a:p>
            <a:pPr marL="7088"/>
            <a:r>
              <a:rPr sz="1000" spc="8" dirty="0">
                <a:latin typeface="Trebuchet MS"/>
                <a:cs typeface="Trebuchet MS"/>
              </a:rPr>
              <a:t>CS221</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6" dirty="0">
                <a:latin typeface="Trebuchet MS"/>
                <a:cs typeface="Trebuchet MS"/>
              </a:rPr>
              <a:t>Autumn</a:t>
            </a:r>
            <a:r>
              <a:rPr sz="1000" spc="25" dirty="0">
                <a:latin typeface="Trebuchet MS"/>
                <a:cs typeface="Trebuchet MS"/>
              </a:rPr>
              <a:t> </a:t>
            </a:r>
            <a:r>
              <a:rPr sz="1000" spc="-17" dirty="0">
                <a:latin typeface="Trebuchet MS"/>
                <a:cs typeface="Trebuchet MS"/>
              </a:rPr>
              <a:t>2018</a:t>
            </a:r>
            <a:r>
              <a:rPr sz="1000" spc="25" dirty="0">
                <a:latin typeface="Trebuchet MS"/>
                <a:cs typeface="Trebuchet MS"/>
              </a:rPr>
              <a:t> </a:t>
            </a:r>
            <a:r>
              <a:rPr sz="1000" spc="-17" dirty="0">
                <a:latin typeface="Trebuchet MS"/>
                <a:cs typeface="Trebuchet MS"/>
              </a:rPr>
              <a:t>/</a:t>
            </a:r>
            <a:r>
              <a:rPr sz="1000" spc="25" dirty="0">
                <a:latin typeface="Trebuchet MS"/>
                <a:cs typeface="Trebuchet MS"/>
              </a:rPr>
              <a:t> </a:t>
            </a:r>
            <a:r>
              <a:rPr sz="1000" spc="-11" dirty="0">
                <a:latin typeface="Trebuchet MS"/>
                <a:cs typeface="Trebuchet MS"/>
              </a:rPr>
              <a:t>Liang</a:t>
            </a:r>
          </a:p>
        </p:txBody>
      </p:sp>
    </p:spTree>
    <p:extLst>
      <p:ext uri="{BB962C8B-B14F-4D97-AF65-F5344CB8AC3E}">
        <p14:creationId xmlns:p14="http://schemas.microsoft.com/office/powerpoint/2010/main" val="2621735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04902" y="280070"/>
            <a:ext cx="5393897" cy="492443"/>
          </a:xfrm>
          <a:prstGeom prst="rect">
            <a:avLst/>
          </a:prstGeom>
          <a:ln w="3175">
            <a:solidFill>
              <a:srgbClr val="000000"/>
            </a:solidFill>
          </a:ln>
        </p:spPr>
        <p:txBody>
          <a:bodyPr vert="horz" wrap="square" lIns="0" tIns="0" rIns="0" bIns="0" rtlCol="0">
            <a:spAutoFit/>
          </a:bodyPr>
          <a:lstStyle/>
          <a:p>
            <a:pPr marL="1600795"/>
            <a:r>
              <a:rPr sz="3200" spc="-73" dirty="0">
                <a:solidFill>
                  <a:srgbClr val="0000A0"/>
                </a:solidFill>
                <a:latin typeface="Tahoma"/>
                <a:cs typeface="Tahoma"/>
              </a:rPr>
              <a:t>State-based</a:t>
            </a:r>
            <a:r>
              <a:rPr sz="3200" spc="39" dirty="0">
                <a:solidFill>
                  <a:srgbClr val="0000A0"/>
                </a:solidFill>
                <a:latin typeface="Tahoma"/>
                <a:cs typeface="Tahoma"/>
              </a:rPr>
              <a:t> </a:t>
            </a:r>
            <a:r>
              <a:rPr sz="3200" spc="-126" dirty="0">
                <a:solidFill>
                  <a:srgbClr val="0000A0"/>
                </a:solidFill>
                <a:latin typeface="Tahoma"/>
                <a:cs typeface="Tahoma"/>
              </a:rPr>
              <a:t>m</a:t>
            </a:r>
            <a:r>
              <a:rPr sz="3200" spc="-22" dirty="0">
                <a:solidFill>
                  <a:srgbClr val="0000A0"/>
                </a:solidFill>
                <a:latin typeface="Tahoma"/>
                <a:cs typeface="Tahoma"/>
              </a:rPr>
              <a:t>o</a:t>
            </a:r>
            <a:r>
              <a:rPr sz="3200" spc="-95" dirty="0">
                <a:solidFill>
                  <a:srgbClr val="0000A0"/>
                </a:solidFill>
                <a:latin typeface="Tahoma"/>
                <a:cs typeface="Tahoma"/>
              </a:rPr>
              <a:t>dels</a:t>
            </a:r>
            <a:endParaRPr sz="3200" dirty="0">
              <a:latin typeface="Tahoma"/>
              <a:cs typeface="Tahoma"/>
            </a:endParaRPr>
          </a:p>
        </p:txBody>
      </p:sp>
      <p:sp>
        <p:nvSpPr>
          <p:cNvPr id="3" name="object 3"/>
          <p:cNvSpPr/>
          <p:nvPr/>
        </p:nvSpPr>
        <p:spPr>
          <a:xfrm>
            <a:off x="2052907" y="2371215"/>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9"/>
                </a:lnTo>
                <a:lnTo>
                  <a:pt x="92560" y="57944"/>
                </a:lnTo>
                <a:lnTo>
                  <a:pt x="63508" y="87308"/>
                </a:lnTo>
                <a:lnTo>
                  <a:pt x="39242" y="120327"/>
                </a:lnTo>
                <a:lnTo>
                  <a:pt x="20878" y="154783"/>
                </a:lnTo>
                <a:lnTo>
                  <a:pt x="5401" y="202558"/>
                </a:lnTo>
                <a:lnTo>
                  <a:pt x="0" y="251925"/>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1" y="508285"/>
                </a:lnTo>
                <a:lnTo>
                  <a:pt x="258528" y="508010"/>
                </a:lnTo>
                <a:lnTo>
                  <a:pt x="299656" y="503510"/>
                </a:lnTo>
                <a:lnTo>
                  <a:pt x="337879" y="493682"/>
                </a:lnTo>
                <a:lnTo>
                  <a:pt x="373035" y="478764"/>
                </a:lnTo>
                <a:lnTo>
                  <a:pt x="414861" y="451367"/>
                </a:lnTo>
                <a:lnTo>
                  <a:pt x="442647"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2194842" y="251308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2695188" y="2371215"/>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9"/>
                </a:lnTo>
                <a:lnTo>
                  <a:pt x="92560" y="57944"/>
                </a:lnTo>
                <a:lnTo>
                  <a:pt x="63508" y="87308"/>
                </a:lnTo>
                <a:lnTo>
                  <a:pt x="39242" y="120327"/>
                </a:lnTo>
                <a:lnTo>
                  <a:pt x="20878" y="154783"/>
                </a:lnTo>
                <a:lnTo>
                  <a:pt x="5401" y="202558"/>
                </a:lnTo>
                <a:lnTo>
                  <a:pt x="0" y="251925"/>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1" y="508285"/>
                </a:lnTo>
                <a:lnTo>
                  <a:pt x="258528" y="508010"/>
                </a:lnTo>
                <a:lnTo>
                  <a:pt x="299656" y="503510"/>
                </a:lnTo>
                <a:lnTo>
                  <a:pt x="337879" y="493682"/>
                </a:lnTo>
                <a:lnTo>
                  <a:pt x="373035" y="478764"/>
                </a:lnTo>
                <a:lnTo>
                  <a:pt x="414861" y="451367"/>
                </a:lnTo>
                <a:lnTo>
                  <a:pt x="442647"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2837123" y="251308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3337468" y="2371215"/>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9"/>
                </a:lnTo>
                <a:lnTo>
                  <a:pt x="92560" y="57944"/>
                </a:lnTo>
                <a:lnTo>
                  <a:pt x="63508" y="87308"/>
                </a:lnTo>
                <a:lnTo>
                  <a:pt x="39242" y="120327"/>
                </a:lnTo>
                <a:lnTo>
                  <a:pt x="20878" y="154783"/>
                </a:lnTo>
                <a:lnTo>
                  <a:pt x="5401" y="202558"/>
                </a:lnTo>
                <a:lnTo>
                  <a:pt x="0" y="251925"/>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1" y="508285"/>
                </a:lnTo>
                <a:lnTo>
                  <a:pt x="258528" y="508010"/>
                </a:lnTo>
                <a:lnTo>
                  <a:pt x="299656" y="503510"/>
                </a:lnTo>
                <a:lnTo>
                  <a:pt x="337879" y="493682"/>
                </a:lnTo>
                <a:lnTo>
                  <a:pt x="373035" y="478764"/>
                </a:lnTo>
                <a:lnTo>
                  <a:pt x="414861" y="451367"/>
                </a:lnTo>
                <a:lnTo>
                  <a:pt x="442647"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8" name="object 8"/>
          <p:cNvSpPr/>
          <p:nvPr/>
        </p:nvSpPr>
        <p:spPr>
          <a:xfrm>
            <a:off x="3479403" y="2513081"/>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9" name="object 9"/>
          <p:cNvSpPr/>
          <p:nvPr/>
        </p:nvSpPr>
        <p:spPr>
          <a:xfrm>
            <a:off x="2336783" y="2513081"/>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10" name="object 10"/>
          <p:cNvSpPr/>
          <p:nvPr/>
        </p:nvSpPr>
        <p:spPr>
          <a:xfrm>
            <a:off x="2621846" y="2494573"/>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11" name="object 11"/>
          <p:cNvSpPr/>
          <p:nvPr/>
        </p:nvSpPr>
        <p:spPr>
          <a:xfrm>
            <a:off x="2621846" y="2494573"/>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12" name="object 12"/>
          <p:cNvSpPr/>
          <p:nvPr/>
        </p:nvSpPr>
        <p:spPr>
          <a:xfrm>
            <a:off x="2979063" y="2513081"/>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13" name="object 13"/>
          <p:cNvSpPr/>
          <p:nvPr/>
        </p:nvSpPr>
        <p:spPr>
          <a:xfrm>
            <a:off x="3264127" y="2494573"/>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14" name="object 14"/>
          <p:cNvSpPr/>
          <p:nvPr/>
        </p:nvSpPr>
        <p:spPr>
          <a:xfrm>
            <a:off x="3264127" y="2494573"/>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15" name="object 15"/>
          <p:cNvSpPr txBox="1"/>
          <p:nvPr/>
        </p:nvSpPr>
        <p:spPr>
          <a:xfrm>
            <a:off x="133166" y="2085933"/>
            <a:ext cx="8477434" cy="1113703"/>
          </a:xfrm>
          <a:prstGeom prst="rect">
            <a:avLst/>
          </a:prstGeom>
        </p:spPr>
        <p:txBody>
          <a:bodyPr vert="horz" wrap="square" lIns="0" tIns="0" rIns="0" bIns="0" rtlCol="0">
            <a:spAutoFit/>
          </a:bodyPr>
          <a:lstStyle/>
          <a:p>
            <a:pPr marL="7088"/>
            <a:r>
              <a:rPr sz="2000" spc="-53" dirty="0">
                <a:solidFill>
                  <a:srgbClr val="0000A0"/>
                </a:solidFill>
                <a:latin typeface="Tahoma"/>
                <a:cs typeface="Tahoma"/>
              </a:rPr>
              <a:t>Se</a:t>
            </a:r>
            <a:r>
              <a:rPr sz="2000" spc="-92" dirty="0">
                <a:solidFill>
                  <a:srgbClr val="0000A0"/>
                </a:solidFill>
                <a:latin typeface="Tahoma"/>
                <a:cs typeface="Tahoma"/>
              </a:rPr>
              <a:t>a</a:t>
            </a:r>
            <a:r>
              <a:rPr sz="2000" spc="-33" dirty="0">
                <a:solidFill>
                  <a:srgbClr val="0000A0"/>
                </a:solidFill>
                <a:latin typeface="Tahoma"/>
                <a:cs typeface="Tahoma"/>
              </a:rPr>
              <a:t>rch</a:t>
            </a:r>
            <a:r>
              <a:rPr sz="2000" spc="33" dirty="0">
                <a:solidFill>
                  <a:srgbClr val="0000A0"/>
                </a:solidFill>
                <a:latin typeface="Tahoma"/>
                <a:cs typeface="Tahoma"/>
              </a:rPr>
              <a:t> </a:t>
            </a:r>
            <a:r>
              <a:rPr sz="2000" spc="-87" dirty="0">
                <a:solidFill>
                  <a:srgbClr val="0000A0"/>
                </a:solidFill>
                <a:latin typeface="Tahoma"/>
                <a:cs typeface="Tahoma"/>
              </a:rPr>
              <a:t>p</a:t>
            </a:r>
            <a:r>
              <a:rPr sz="2000" spc="-50" dirty="0">
                <a:solidFill>
                  <a:srgbClr val="0000A0"/>
                </a:solidFill>
                <a:latin typeface="Tahoma"/>
                <a:cs typeface="Tahoma"/>
              </a:rPr>
              <a:t>roblem</a:t>
            </a:r>
            <a:r>
              <a:rPr sz="2000" spc="-47" dirty="0">
                <a:solidFill>
                  <a:srgbClr val="0000A0"/>
                </a:solidFill>
                <a:latin typeface="Tahoma"/>
                <a:cs typeface="Tahoma"/>
              </a:rPr>
              <a:t>s</a:t>
            </a:r>
            <a:r>
              <a:rPr sz="2000" spc="-106" dirty="0">
                <a:latin typeface="Tahoma"/>
                <a:cs typeface="Tahoma"/>
              </a:rPr>
              <a:t>:</a:t>
            </a:r>
            <a:r>
              <a:rPr sz="2000" spc="193" dirty="0">
                <a:latin typeface="Tahoma"/>
                <a:cs typeface="Tahoma"/>
              </a:rPr>
              <a:t> </a:t>
            </a:r>
            <a:r>
              <a:rPr sz="2000" spc="-81" dirty="0">
                <a:latin typeface="Tahoma"/>
                <a:cs typeface="Tahoma"/>
              </a:rPr>
              <a:t>y</a:t>
            </a:r>
            <a:r>
              <a:rPr sz="2000" spc="-56" dirty="0">
                <a:latin typeface="Tahoma"/>
                <a:cs typeface="Tahoma"/>
              </a:rPr>
              <a:t>ou</a:t>
            </a:r>
            <a:r>
              <a:rPr sz="2000" spc="33" dirty="0">
                <a:latin typeface="Tahoma"/>
                <a:cs typeface="Tahoma"/>
              </a:rPr>
              <a:t> </a:t>
            </a:r>
            <a:r>
              <a:rPr sz="2000" spc="-20" dirty="0">
                <a:latin typeface="Tahoma"/>
                <a:cs typeface="Tahoma"/>
              </a:rPr>
              <a:t>control</a:t>
            </a:r>
            <a:r>
              <a:rPr sz="2000" spc="33" dirty="0">
                <a:latin typeface="Tahoma"/>
                <a:cs typeface="Tahoma"/>
              </a:rPr>
              <a:t> </a:t>
            </a:r>
            <a:r>
              <a:rPr sz="2000" spc="-47" dirty="0">
                <a:latin typeface="Tahoma"/>
                <a:cs typeface="Tahoma"/>
              </a:rPr>
              <a:t>everything</a:t>
            </a:r>
            <a:endParaRPr sz="2000" dirty="0">
              <a:latin typeface="Tahoma"/>
              <a:cs typeface="Tahoma"/>
            </a:endParaRPr>
          </a:p>
          <a:p>
            <a:pPr>
              <a:lnSpc>
                <a:spcPct val="100000"/>
              </a:lnSpc>
            </a:pPr>
            <a:endParaRPr sz="1395" dirty="0">
              <a:latin typeface="Times New Roman"/>
              <a:cs typeface="Times New Roman"/>
            </a:endParaRPr>
          </a:p>
          <a:p>
            <a:pPr>
              <a:spcBef>
                <a:spcPts val="11"/>
              </a:spcBef>
            </a:pPr>
            <a:endParaRPr sz="1842" dirty="0">
              <a:latin typeface="Times New Roman"/>
              <a:cs typeface="Times New Roman"/>
            </a:endParaRPr>
          </a:p>
          <a:p>
            <a:pPr marL="7088"/>
            <a:r>
              <a:rPr sz="2000" spc="64" dirty="0">
                <a:solidFill>
                  <a:srgbClr val="0000A0"/>
                </a:solidFill>
                <a:latin typeface="Tahoma"/>
                <a:cs typeface="Tahoma"/>
              </a:rPr>
              <a:t>M</a:t>
            </a:r>
            <a:r>
              <a:rPr sz="2000" spc="3" dirty="0">
                <a:solidFill>
                  <a:srgbClr val="0000A0"/>
                </a:solidFill>
                <a:latin typeface="Tahoma"/>
                <a:cs typeface="Tahoma"/>
              </a:rPr>
              <a:t>a</a:t>
            </a:r>
            <a:r>
              <a:rPr sz="2000" spc="-11" dirty="0">
                <a:solidFill>
                  <a:srgbClr val="0000A0"/>
                </a:solidFill>
                <a:latin typeface="Tahoma"/>
                <a:cs typeface="Tahoma"/>
              </a:rPr>
              <a:t>r</a:t>
            </a:r>
            <a:r>
              <a:rPr sz="2000" spc="-53" dirty="0">
                <a:solidFill>
                  <a:srgbClr val="0000A0"/>
                </a:solidFill>
                <a:latin typeface="Tahoma"/>
                <a:cs typeface="Tahoma"/>
              </a:rPr>
              <a:t>kov</a:t>
            </a:r>
            <a:r>
              <a:rPr sz="2000" spc="36" dirty="0">
                <a:solidFill>
                  <a:srgbClr val="0000A0"/>
                </a:solidFill>
                <a:latin typeface="Tahoma"/>
                <a:cs typeface="Tahoma"/>
              </a:rPr>
              <a:t> </a:t>
            </a:r>
            <a:r>
              <a:rPr sz="2000" spc="-45" dirty="0">
                <a:solidFill>
                  <a:srgbClr val="0000A0"/>
                </a:solidFill>
                <a:latin typeface="Tahoma"/>
                <a:cs typeface="Tahoma"/>
              </a:rPr>
              <a:t>decision</a:t>
            </a:r>
            <a:r>
              <a:rPr sz="2000" spc="33" dirty="0">
                <a:solidFill>
                  <a:srgbClr val="0000A0"/>
                </a:solidFill>
                <a:latin typeface="Tahoma"/>
                <a:cs typeface="Tahoma"/>
              </a:rPr>
              <a:t> </a:t>
            </a:r>
            <a:r>
              <a:rPr sz="2000" spc="-87" dirty="0">
                <a:solidFill>
                  <a:srgbClr val="0000A0"/>
                </a:solidFill>
                <a:latin typeface="Tahoma"/>
                <a:cs typeface="Tahoma"/>
              </a:rPr>
              <a:t>p</a:t>
            </a:r>
            <a:r>
              <a:rPr sz="2000" spc="-31" dirty="0">
                <a:solidFill>
                  <a:srgbClr val="0000A0"/>
                </a:solidFill>
                <a:latin typeface="Tahoma"/>
                <a:cs typeface="Tahoma"/>
              </a:rPr>
              <a:t>r</a:t>
            </a:r>
            <a:r>
              <a:rPr sz="2000" spc="-8" dirty="0">
                <a:solidFill>
                  <a:srgbClr val="0000A0"/>
                </a:solidFill>
                <a:latin typeface="Tahoma"/>
                <a:cs typeface="Tahoma"/>
              </a:rPr>
              <a:t>o</a:t>
            </a:r>
            <a:r>
              <a:rPr sz="2000" spc="-81" dirty="0">
                <a:solidFill>
                  <a:srgbClr val="0000A0"/>
                </a:solidFill>
                <a:latin typeface="Tahoma"/>
                <a:cs typeface="Tahoma"/>
              </a:rPr>
              <a:t>cesses</a:t>
            </a:r>
            <a:r>
              <a:rPr sz="2000" spc="-106" dirty="0">
                <a:latin typeface="Tahoma"/>
                <a:cs typeface="Tahoma"/>
              </a:rPr>
              <a:t>:</a:t>
            </a:r>
            <a:r>
              <a:rPr sz="2000" spc="193" dirty="0">
                <a:latin typeface="Tahoma"/>
                <a:cs typeface="Tahoma"/>
              </a:rPr>
              <a:t> </a:t>
            </a:r>
            <a:r>
              <a:rPr sz="2000" spc="-39" dirty="0">
                <a:latin typeface="Tahoma"/>
                <a:cs typeface="Tahoma"/>
              </a:rPr>
              <a:t>against</a:t>
            </a:r>
            <a:r>
              <a:rPr sz="2000" spc="33" dirty="0">
                <a:latin typeface="Tahoma"/>
                <a:cs typeface="Tahoma"/>
              </a:rPr>
              <a:t> </a:t>
            </a:r>
            <a:r>
              <a:rPr sz="2000" spc="-42" dirty="0">
                <a:latin typeface="Tahoma"/>
                <a:cs typeface="Tahoma"/>
              </a:rPr>
              <a:t>nature</a:t>
            </a:r>
            <a:r>
              <a:rPr sz="2000" spc="33" dirty="0">
                <a:latin typeface="Tahoma"/>
                <a:cs typeface="Tahoma"/>
              </a:rPr>
              <a:t> </a:t>
            </a:r>
            <a:r>
              <a:rPr sz="2000" spc="-45" dirty="0">
                <a:latin typeface="Tahoma"/>
                <a:cs typeface="Tahoma"/>
              </a:rPr>
              <a:t>(e.g.,</a:t>
            </a:r>
            <a:r>
              <a:rPr sz="2000" spc="33" dirty="0">
                <a:latin typeface="Tahoma"/>
                <a:cs typeface="Tahoma"/>
              </a:rPr>
              <a:t> </a:t>
            </a:r>
            <a:r>
              <a:rPr sz="2000" spc="-8" dirty="0">
                <a:latin typeface="Tahoma"/>
                <a:cs typeface="Tahoma"/>
              </a:rPr>
              <a:t>Blackjack)</a:t>
            </a:r>
            <a:endParaRPr sz="2000" dirty="0">
              <a:latin typeface="Tahoma"/>
              <a:cs typeface="Tahoma"/>
            </a:endParaRPr>
          </a:p>
        </p:txBody>
      </p:sp>
      <p:sp>
        <p:nvSpPr>
          <p:cNvPr id="16" name="object 16"/>
          <p:cNvSpPr/>
          <p:nvPr/>
        </p:nvSpPr>
        <p:spPr>
          <a:xfrm>
            <a:off x="2164539" y="3716623"/>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17" name="object 17"/>
          <p:cNvSpPr/>
          <p:nvPr/>
        </p:nvSpPr>
        <p:spPr>
          <a:xfrm>
            <a:off x="2306474" y="3858489"/>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18" name="object 18"/>
          <p:cNvSpPr/>
          <p:nvPr/>
        </p:nvSpPr>
        <p:spPr>
          <a:xfrm>
            <a:off x="2806820" y="3716623"/>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19" name="object 19"/>
          <p:cNvSpPr/>
          <p:nvPr/>
        </p:nvSpPr>
        <p:spPr>
          <a:xfrm>
            <a:off x="2948755" y="3858489"/>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20" name="object 20"/>
          <p:cNvSpPr/>
          <p:nvPr/>
        </p:nvSpPr>
        <p:spPr>
          <a:xfrm>
            <a:off x="3449100" y="3501938"/>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21" name="object 21"/>
          <p:cNvSpPr/>
          <p:nvPr/>
        </p:nvSpPr>
        <p:spPr>
          <a:xfrm>
            <a:off x="3591035" y="364380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22" name="object 22"/>
          <p:cNvSpPr/>
          <p:nvPr/>
        </p:nvSpPr>
        <p:spPr>
          <a:xfrm>
            <a:off x="3449100" y="3931308"/>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23" name="object 23"/>
          <p:cNvSpPr/>
          <p:nvPr/>
        </p:nvSpPr>
        <p:spPr>
          <a:xfrm>
            <a:off x="3591035" y="4073174"/>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24" name="object 24"/>
          <p:cNvSpPr/>
          <p:nvPr/>
        </p:nvSpPr>
        <p:spPr>
          <a:xfrm>
            <a:off x="2448415" y="3858489"/>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25" name="object 25"/>
          <p:cNvSpPr/>
          <p:nvPr/>
        </p:nvSpPr>
        <p:spPr>
          <a:xfrm>
            <a:off x="2733478" y="3839980"/>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26" name="object 26"/>
          <p:cNvSpPr/>
          <p:nvPr/>
        </p:nvSpPr>
        <p:spPr>
          <a:xfrm>
            <a:off x="2733478" y="3839980"/>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27" name="object 27"/>
          <p:cNvSpPr/>
          <p:nvPr/>
        </p:nvSpPr>
        <p:spPr>
          <a:xfrm>
            <a:off x="3083373" y="3692670"/>
            <a:ext cx="361507" cy="120857"/>
          </a:xfrm>
          <a:custGeom>
            <a:avLst/>
            <a:gdLst/>
            <a:ahLst/>
            <a:cxnLst/>
            <a:rect l="l" t="t" r="r" b="b"/>
            <a:pathLst>
              <a:path w="647700" h="216535">
                <a:moveTo>
                  <a:pt x="0" y="216472"/>
                </a:moveTo>
                <a:lnTo>
                  <a:pt x="647625" y="0"/>
                </a:lnTo>
              </a:path>
            </a:pathLst>
          </a:custGeom>
          <a:ln w="6357">
            <a:solidFill>
              <a:srgbClr val="000000"/>
            </a:solidFill>
          </a:ln>
        </p:spPr>
        <p:txBody>
          <a:bodyPr wrap="square" lIns="0" tIns="0" rIns="0" bIns="0" rtlCol="0"/>
          <a:lstStyle/>
          <a:p>
            <a:endParaRPr sz="1339"/>
          </a:p>
        </p:txBody>
      </p:sp>
      <p:sp>
        <p:nvSpPr>
          <p:cNvPr id="28" name="object 28"/>
          <p:cNvSpPr/>
          <p:nvPr/>
        </p:nvSpPr>
        <p:spPr>
          <a:xfrm>
            <a:off x="3380994" y="3692670"/>
            <a:ext cx="64150" cy="37214"/>
          </a:xfrm>
          <a:custGeom>
            <a:avLst/>
            <a:gdLst/>
            <a:ahLst/>
            <a:cxnLst/>
            <a:rect l="l" t="t" r="r" b="b"/>
            <a:pathLst>
              <a:path w="114935" h="66675">
                <a:moveTo>
                  <a:pt x="114389" y="0"/>
                </a:moveTo>
                <a:lnTo>
                  <a:pt x="0" y="3270"/>
                </a:lnTo>
                <a:lnTo>
                  <a:pt x="21025" y="66172"/>
                </a:lnTo>
                <a:lnTo>
                  <a:pt x="114389" y="0"/>
                </a:lnTo>
                <a:close/>
              </a:path>
            </a:pathLst>
          </a:custGeom>
          <a:solidFill>
            <a:srgbClr val="000000"/>
          </a:solidFill>
        </p:spPr>
        <p:txBody>
          <a:bodyPr wrap="square" lIns="0" tIns="0" rIns="0" bIns="0" rtlCol="0"/>
          <a:lstStyle/>
          <a:p>
            <a:endParaRPr sz="1339"/>
          </a:p>
        </p:txBody>
      </p:sp>
      <p:sp>
        <p:nvSpPr>
          <p:cNvPr id="29" name="object 29"/>
          <p:cNvSpPr/>
          <p:nvPr/>
        </p:nvSpPr>
        <p:spPr>
          <a:xfrm>
            <a:off x="3380994" y="3692670"/>
            <a:ext cx="64150" cy="37214"/>
          </a:xfrm>
          <a:custGeom>
            <a:avLst/>
            <a:gdLst/>
            <a:ahLst/>
            <a:cxnLst/>
            <a:rect l="l" t="t" r="r" b="b"/>
            <a:pathLst>
              <a:path w="114935" h="66675">
                <a:moveTo>
                  <a:pt x="21025" y="66172"/>
                </a:moveTo>
                <a:lnTo>
                  <a:pt x="114389" y="0"/>
                </a:lnTo>
                <a:lnTo>
                  <a:pt x="0" y="3270"/>
                </a:lnTo>
                <a:lnTo>
                  <a:pt x="21025" y="66172"/>
                </a:lnTo>
                <a:close/>
              </a:path>
            </a:pathLst>
          </a:custGeom>
          <a:ln w="6357">
            <a:solidFill>
              <a:srgbClr val="000000"/>
            </a:solidFill>
          </a:ln>
        </p:spPr>
        <p:txBody>
          <a:bodyPr wrap="square" lIns="0" tIns="0" rIns="0" bIns="0" rtlCol="0"/>
          <a:lstStyle/>
          <a:p>
            <a:endParaRPr sz="1339"/>
          </a:p>
        </p:txBody>
      </p:sp>
      <p:sp>
        <p:nvSpPr>
          <p:cNvPr id="30" name="object 30"/>
          <p:cNvSpPr/>
          <p:nvPr/>
        </p:nvSpPr>
        <p:spPr>
          <a:xfrm>
            <a:off x="3083373" y="3903486"/>
            <a:ext cx="361507" cy="120857"/>
          </a:xfrm>
          <a:custGeom>
            <a:avLst/>
            <a:gdLst/>
            <a:ahLst/>
            <a:cxnLst/>
            <a:rect l="l" t="t" r="r" b="b"/>
            <a:pathLst>
              <a:path w="647700" h="216535">
                <a:moveTo>
                  <a:pt x="0" y="0"/>
                </a:moveTo>
                <a:lnTo>
                  <a:pt x="647625" y="216471"/>
                </a:lnTo>
              </a:path>
            </a:pathLst>
          </a:custGeom>
          <a:ln w="6357">
            <a:solidFill>
              <a:srgbClr val="000000"/>
            </a:solidFill>
          </a:ln>
        </p:spPr>
        <p:txBody>
          <a:bodyPr wrap="square" lIns="0" tIns="0" rIns="0" bIns="0" rtlCol="0"/>
          <a:lstStyle/>
          <a:p>
            <a:endParaRPr sz="1339"/>
          </a:p>
        </p:txBody>
      </p:sp>
      <p:sp>
        <p:nvSpPr>
          <p:cNvPr id="31" name="object 31"/>
          <p:cNvSpPr/>
          <p:nvPr/>
        </p:nvSpPr>
        <p:spPr>
          <a:xfrm>
            <a:off x="3380994" y="3987374"/>
            <a:ext cx="64150" cy="37214"/>
          </a:xfrm>
          <a:custGeom>
            <a:avLst/>
            <a:gdLst/>
            <a:ahLst/>
            <a:cxnLst/>
            <a:rect l="l" t="t" r="r" b="b"/>
            <a:pathLst>
              <a:path w="114935" h="66675">
                <a:moveTo>
                  <a:pt x="21025" y="0"/>
                </a:moveTo>
                <a:lnTo>
                  <a:pt x="0" y="62901"/>
                </a:lnTo>
                <a:lnTo>
                  <a:pt x="114389" y="66172"/>
                </a:lnTo>
                <a:lnTo>
                  <a:pt x="21025" y="0"/>
                </a:lnTo>
                <a:close/>
              </a:path>
            </a:pathLst>
          </a:custGeom>
          <a:solidFill>
            <a:srgbClr val="000000"/>
          </a:solidFill>
        </p:spPr>
        <p:txBody>
          <a:bodyPr wrap="square" lIns="0" tIns="0" rIns="0" bIns="0" rtlCol="0"/>
          <a:lstStyle/>
          <a:p>
            <a:endParaRPr sz="1339"/>
          </a:p>
        </p:txBody>
      </p:sp>
      <p:sp>
        <p:nvSpPr>
          <p:cNvPr id="32" name="object 32"/>
          <p:cNvSpPr/>
          <p:nvPr/>
        </p:nvSpPr>
        <p:spPr>
          <a:xfrm>
            <a:off x="3380994" y="3987374"/>
            <a:ext cx="64150" cy="37214"/>
          </a:xfrm>
          <a:custGeom>
            <a:avLst/>
            <a:gdLst/>
            <a:ahLst/>
            <a:cxnLst/>
            <a:rect l="l" t="t" r="r" b="b"/>
            <a:pathLst>
              <a:path w="114935" h="66675">
                <a:moveTo>
                  <a:pt x="0" y="62901"/>
                </a:moveTo>
                <a:lnTo>
                  <a:pt x="114389" y="66172"/>
                </a:lnTo>
                <a:lnTo>
                  <a:pt x="21025" y="0"/>
                </a:lnTo>
                <a:lnTo>
                  <a:pt x="0" y="62901"/>
                </a:lnTo>
                <a:close/>
              </a:path>
            </a:pathLst>
          </a:custGeom>
          <a:ln w="6357">
            <a:solidFill>
              <a:srgbClr val="000000"/>
            </a:solidFill>
          </a:ln>
        </p:spPr>
        <p:txBody>
          <a:bodyPr wrap="square" lIns="0" tIns="0" rIns="0" bIns="0" rtlCol="0"/>
          <a:lstStyle/>
          <a:p>
            <a:endParaRPr sz="1339"/>
          </a:p>
        </p:txBody>
      </p:sp>
      <p:sp>
        <p:nvSpPr>
          <p:cNvPr id="33" name="object 33"/>
          <p:cNvSpPr/>
          <p:nvPr/>
        </p:nvSpPr>
        <p:spPr>
          <a:xfrm>
            <a:off x="2771330" y="3400731"/>
            <a:ext cx="355127" cy="276800"/>
          </a:xfrm>
          <a:custGeom>
            <a:avLst/>
            <a:gdLst/>
            <a:ahLst/>
            <a:cxnLst/>
            <a:rect l="l" t="t" r="r" b="b"/>
            <a:pathLst>
              <a:path w="636270" h="495935">
                <a:moveTo>
                  <a:pt x="0" y="0"/>
                </a:moveTo>
                <a:lnTo>
                  <a:pt x="0" y="495904"/>
                </a:lnTo>
                <a:lnTo>
                  <a:pt x="635774" y="495904"/>
                </a:lnTo>
                <a:lnTo>
                  <a:pt x="635774" y="0"/>
                </a:lnTo>
                <a:lnTo>
                  <a:pt x="0" y="0"/>
                </a:lnTo>
                <a:close/>
              </a:path>
            </a:pathLst>
          </a:custGeom>
          <a:ln w="6357">
            <a:solidFill>
              <a:srgbClr val="000000"/>
            </a:solidFill>
          </a:ln>
        </p:spPr>
        <p:txBody>
          <a:bodyPr wrap="square" lIns="0" tIns="0" rIns="0" bIns="0" rtlCol="0"/>
          <a:lstStyle/>
          <a:p>
            <a:endParaRPr sz="1339"/>
          </a:p>
        </p:txBody>
      </p:sp>
      <p:sp>
        <p:nvSpPr>
          <p:cNvPr id="34" name="object 34"/>
          <p:cNvSpPr/>
          <p:nvPr/>
        </p:nvSpPr>
        <p:spPr>
          <a:xfrm>
            <a:off x="2769555" y="3398957"/>
            <a:ext cx="358399" cy="280332"/>
          </a:xfrm>
          <a:prstGeom prst="rect">
            <a:avLst/>
          </a:prstGeom>
          <a:blipFill>
            <a:blip r:embed="rId3" cstate="print"/>
            <a:stretch>
              <a:fillRect/>
            </a:stretch>
          </a:blipFill>
        </p:spPr>
        <p:txBody>
          <a:bodyPr wrap="square" lIns="0" tIns="0" rIns="0" bIns="0" rtlCol="0"/>
          <a:lstStyle/>
          <a:p>
            <a:endParaRPr sz="1339"/>
          </a:p>
        </p:txBody>
      </p:sp>
      <p:sp>
        <p:nvSpPr>
          <p:cNvPr id="35" name="object 35"/>
          <p:cNvSpPr txBox="1"/>
          <p:nvPr/>
        </p:nvSpPr>
        <p:spPr>
          <a:xfrm>
            <a:off x="314660" y="4608866"/>
            <a:ext cx="8905540" cy="369332"/>
          </a:xfrm>
          <a:prstGeom prst="rect">
            <a:avLst/>
          </a:prstGeom>
        </p:spPr>
        <p:txBody>
          <a:bodyPr vert="horz" wrap="square" lIns="0" tIns="0" rIns="0" bIns="0" rtlCol="0">
            <a:spAutoFit/>
          </a:bodyPr>
          <a:lstStyle/>
          <a:p>
            <a:pPr marL="7088"/>
            <a:r>
              <a:rPr spc="-36" dirty="0">
                <a:solidFill>
                  <a:srgbClr val="0000A0"/>
                </a:solidFill>
                <a:latin typeface="Tahoma"/>
                <a:cs typeface="Tahoma"/>
              </a:rPr>
              <a:t>Advers</a:t>
            </a:r>
            <a:r>
              <a:rPr spc="-81" dirty="0">
                <a:solidFill>
                  <a:srgbClr val="0000A0"/>
                </a:solidFill>
                <a:latin typeface="Tahoma"/>
                <a:cs typeface="Tahoma"/>
              </a:rPr>
              <a:t>a</a:t>
            </a:r>
            <a:r>
              <a:rPr spc="-11" dirty="0">
                <a:solidFill>
                  <a:srgbClr val="0000A0"/>
                </a:solidFill>
                <a:latin typeface="Tahoma"/>
                <a:cs typeface="Tahoma"/>
              </a:rPr>
              <a:t>rial</a:t>
            </a:r>
            <a:r>
              <a:rPr spc="36" dirty="0">
                <a:solidFill>
                  <a:srgbClr val="0000A0"/>
                </a:solidFill>
                <a:latin typeface="Tahoma"/>
                <a:cs typeface="Tahoma"/>
              </a:rPr>
              <a:t> </a:t>
            </a:r>
            <a:r>
              <a:rPr spc="-78" dirty="0">
                <a:solidFill>
                  <a:srgbClr val="0000A0"/>
                </a:solidFill>
                <a:latin typeface="Tahoma"/>
                <a:cs typeface="Tahoma"/>
              </a:rPr>
              <a:t>game</a:t>
            </a:r>
            <a:r>
              <a:rPr spc="-56" dirty="0">
                <a:solidFill>
                  <a:srgbClr val="0000A0"/>
                </a:solidFill>
                <a:latin typeface="Tahoma"/>
                <a:cs typeface="Tahoma"/>
              </a:rPr>
              <a:t>s</a:t>
            </a:r>
            <a:r>
              <a:rPr spc="-106" dirty="0">
                <a:latin typeface="Tahoma"/>
                <a:cs typeface="Tahoma"/>
              </a:rPr>
              <a:t>:</a:t>
            </a:r>
            <a:r>
              <a:rPr spc="193" dirty="0">
                <a:latin typeface="Tahoma"/>
                <a:cs typeface="Tahoma"/>
              </a:rPr>
              <a:t> </a:t>
            </a:r>
            <a:r>
              <a:rPr spc="-39" dirty="0">
                <a:latin typeface="Tahoma"/>
                <a:cs typeface="Tahoma"/>
              </a:rPr>
              <a:t>against</a:t>
            </a:r>
            <a:r>
              <a:rPr spc="33" dirty="0">
                <a:latin typeface="Tahoma"/>
                <a:cs typeface="Tahoma"/>
              </a:rPr>
              <a:t> </a:t>
            </a:r>
            <a:r>
              <a:rPr spc="-47" dirty="0">
                <a:latin typeface="Tahoma"/>
                <a:cs typeface="Tahoma"/>
              </a:rPr>
              <a:t>op</a:t>
            </a:r>
            <a:r>
              <a:rPr spc="-8" dirty="0">
                <a:latin typeface="Tahoma"/>
                <a:cs typeface="Tahoma"/>
              </a:rPr>
              <a:t>p</a:t>
            </a:r>
            <a:r>
              <a:rPr spc="-45" dirty="0">
                <a:latin typeface="Tahoma"/>
                <a:cs typeface="Tahoma"/>
              </a:rPr>
              <a:t>onent</a:t>
            </a:r>
            <a:r>
              <a:rPr spc="39" dirty="0">
                <a:latin typeface="Tahoma"/>
                <a:cs typeface="Tahoma"/>
              </a:rPr>
              <a:t> </a:t>
            </a:r>
            <a:r>
              <a:rPr spc="-45" dirty="0">
                <a:latin typeface="Tahoma"/>
                <a:cs typeface="Tahoma"/>
              </a:rPr>
              <a:t>(e.g.,</a:t>
            </a:r>
            <a:r>
              <a:rPr spc="33" dirty="0">
                <a:latin typeface="Tahoma"/>
                <a:cs typeface="Tahoma"/>
              </a:rPr>
              <a:t> </a:t>
            </a:r>
            <a:r>
              <a:rPr spc="-53" dirty="0">
                <a:latin typeface="Tahoma"/>
                <a:cs typeface="Tahoma"/>
              </a:rPr>
              <a:t>chess)</a:t>
            </a:r>
            <a:endParaRPr dirty="0">
              <a:latin typeface="Tahoma"/>
              <a:cs typeface="Tahoma"/>
            </a:endParaRPr>
          </a:p>
        </p:txBody>
      </p:sp>
      <p:sp>
        <p:nvSpPr>
          <p:cNvPr id="36" name="object 36"/>
          <p:cNvSpPr/>
          <p:nvPr/>
        </p:nvSpPr>
        <p:spPr>
          <a:xfrm>
            <a:off x="2633401" y="5648379"/>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37" name="object 37"/>
          <p:cNvSpPr/>
          <p:nvPr/>
        </p:nvSpPr>
        <p:spPr>
          <a:xfrm>
            <a:off x="2775336" y="5790245"/>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38" name="object 38"/>
          <p:cNvSpPr/>
          <p:nvPr/>
        </p:nvSpPr>
        <p:spPr>
          <a:xfrm>
            <a:off x="3275682" y="5648379"/>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39" name="object 39"/>
          <p:cNvSpPr/>
          <p:nvPr/>
        </p:nvSpPr>
        <p:spPr>
          <a:xfrm>
            <a:off x="3417617" y="5790245"/>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0" name="object 40"/>
          <p:cNvSpPr/>
          <p:nvPr/>
        </p:nvSpPr>
        <p:spPr>
          <a:xfrm>
            <a:off x="3917962" y="5433694"/>
            <a:ext cx="283889" cy="283889"/>
          </a:xfrm>
          <a:custGeom>
            <a:avLst/>
            <a:gdLst/>
            <a:ahLst/>
            <a:cxnLst/>
            <a:rect l="l" t="t" r="r" b="b"/>
            <a:pathLst>
              <a:path w="508635" h="508635">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41" name="object 41"/>
          <p:cNvSpPr/>
          <p:nvPr/>
        </p:nvSpPr>
        <p:spPr>
          <a:xfrm>
            <a:off x="4171529" y="591831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2" name="object 42"/>
          <p:cNvSpPr/>
          <p:nvPr/>
        </p:nvSpPr>
        <p:spPr>
          <a:xfrm>
            <a:off x="3917962" y="5863064"/>
            <a:ext cx="283889" cy="283889"/>
          </a:xfrm>
          <a:custGeom>
            <a:avLst/>
            <a:gdLst/>
            <a:ahLst/>
            <a:cxnLst/>
            <a:rect l="l" t="t" r="r" b="b"/>
            <a:pathLst>
              <a:path w="508635" h="508634">
                <a:moveTo>
                  <a:pt x="508609" y="254176"/>
                </a:moveTo>
                <a:lnTo>
                  <a:pt x="505573" y="214991"/>
                </a:lnTo>
                <a:lnTo>
                  <a:pt x="496642" y="177084"/>
                </a:lnTo>
                <a:lnTo>
                  <a:pt x="482081" y="141093"/>
                </a:lnTo>
                <a:lnTo>
                  <a:pt x="462156" y="107658"/>
                </a:lnTo>
                <a:lnTo>
                  <a:pt x="437134" y="77420"/>
                </a:lnTo>
                <a:lnTo>
                  <a:pt x="406488" y="50874"/>
                </a:lnTo>
                <a:lnTo>
                  <a:pt x="373232" y="29739"/>
                </a:lnTo>
                <a:lnTo>
                  <a:pt x="337839" y="14134"/>
                </a:lnTo>
                <a:lnTo>
                  <a:pt x="300783" y="4181"/>
                </a:lnTo>
                <a:lnTo>
                  <a:pt x="262541" y="0"/>
                </a:lnTo>
                <a:lnTo>
                  <a:pt x="248419" y="291"/>
                </a:lnTo>
                <a:lnTo>
                  <a:pt x="207704" y="4897"/>
                </a:lnTo>
                <a:lnTo>
                  <a:pt x="169651" y="14910"/>
                </a:lnTo>
                <a:lnTo>
                  <a:pt x="134501" y="30088"/>
                </a:lnTo>
                <a:lnTo>
                  <a:pt x="92560" y="57944"/>
                </a:lnTo>
                <a:lnTo>
                  <a:pt x="63508" y="87308"/>
                </a:lnTo>
                <a:lnTo>
                  <a:pt x="39242" y="120327"/>
                </a:lnTo>
                <a:lnTo>
                  <a:pt x="20878" y="154783"/>
                </a:lnTo>
                <a:lnTo>
                  <a:pt x="5401" y="202558"/>
                </a:lnTo>
                <a:lnTo>
                  <a:pt x="0" y="251924"/>
                </a:lnTo>
                <a:lnTo>
                  <a:pt x="331" y="265358"/>
                </a:lnTo>
                <a:lnTo>
                  <a:pt x="5253" y="304711"/>
                </a:lnTo>
                <a:lnTo>
                  <a:pt x="15864" y="342238"/>
                </a:lnTo>
                <a:lnTo>
                  <a:pt x="31907" y="377418"/>
                </a:lnTo>
                <a:lnTo>
                  <a:pt x="53124" y="409730"/>
                </a:lnTo>
                <a:lnTo>
                  <a:pt x="80073" y="439043"/>
                </a:lnTo>
                <a:lnTo>
                  <a:pt x="111905" y="464217"/>
                </a:lnTo>
                <a:lnTo>
                  <a:pt x="145914" y="483802"/>
                </a:lnTo>
                <a:lnTo>
                  <a:pt x="181700" y="497742"/>
                </a:lnTo>
                <a:lnTo>
                  <a:pt x="231484" y="507455"/>
                </a:lnTo>
                <a:lnTo>
                  <a:pt x="244200" y="508285"/>
                </a:lnTo>
                <a:lnTo>
                  <a:pt x="258528" y="508010"/>
                </a:lnTo>
                <a:lnTo>
                  <a:pt x="299656" y="503510"/>
                </a:lnTo>
                <a:lnTo>
                  <a:pt x="337879" y="493682"/>
                </a:lnTo>
                <a:lnTo>
                  <a:pt x="373034" y="478764"/>
                </a:lnTo>
                <a:lnTo>
                  <a:pt x="414861" y="451367"/>
                </a:lnTo>
                <a:lnTo>
                  <a:pt x="442646" y="424991"/>
                </a:lnTo>
                <a:lnTo>
                  <a:pt x="466720" y="393864"/>
                </a:lnTo>
                <a:lnTo>
                  <a:pt x="485575" y="359811"/>
                </a:lnTo>
                <a:lnTo>
                  <a:pt x="498977" y="323434"/>
                </a:lnTo>
                <a:lnTo>
                  <a:pt x="506691" y="285340"/>
                </a:lnTo>
                <a:lnTo>
                  <a:pt x="508609" y="254176"/>
                </a:lnTo>
                <a:close/>
              </a:path>
            </a:pathLst>
          </a:custGeom>
          <a:ln w="6357">
            <a:solidFill>
              <a:srgbClr val="000000"/>
            </a:solidFill>
          </a:ln>
        </p:spPr>
        <p:txBody>
          <a:bodyPr wrap="square" lIns="0" tIns="0" rIns="0" bIns="0" rtlCol="0"/>
          <a:lstStyle/>
          <a:p>
            <a:endParaRPr sz="1339"/>
          </a:p>
        </p:txBody>
      </p:sp>
      <p:sp>
        <p:nvSpPr>
          <p:cNvPr id="43" name="object 43"/>
          <p:cNvSpPr/>
          <p:nvPr/>
        </p:nvSpPr>
        <p:spPr>
          <a:xfrm>
            <a:off x="4059897" y="6004930"/>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4" name="object 44"/>
          <p:cNvSpPr/>
          <p:nvPr/>
        </p:nvSpPr>
        <p:spPr>
          <a:xfrm>
            <a:off x="2917277" y="5790245"/>
            <a:ext cx="346267" cy="0"/>
          </a:xfrm>
          <a:custGeom>
            <a:avLst/>
            <a:gdLst/>
            <a:ahLst/>
            <a:cxnLst/>
            <a:rect l="l" t="t" r="r" b="b"/>
            <a:pathLst>
              <a:path w="620395">
                <a:moveTo>
                  <a:pt x="0" y="0"/>
                </a:moveTo>
                <a:lnTo>
                  <a:pt x="620264" y="0"/>
                </a:lnTo>
              </a:path>
            </a:pathLst>
          </a:custGeom>
          <a:ln w="6357">
            <a:solidFill>
              <a:srgbClr val="000000"/>
            </a:solidFill>
          </a:ln>
        </p:spPr>
        <p:txBody>
          <a:bodyPr wrap="square" lIns="0" tIns="0" rIns="0" bIns="0" rtlCol="0"/>
          <a:lstStyle/>
          <a:p>
            <a:endParaRPr sz="1339"/>
          </a:p>
        </p:txBody>
      </p:sp>
      <p:sp>
        <p:nvSpPr>
          <p:cNvPr id="45" name="object 45"/>
          <p:cNvSpPr/>
          <p:nvPr/>
        </p:nvSpPr>
        <p:spPr>
          <a:xfrm>
            <a:off x="3202340" y="5771736"/>
            <a:ext cx="61314" cy="37214"/>
          </a:xfrm>
          <a:custGeom>
            <a:avLst/>
            <a:gdLst/>
            <a:ahLst/>
            <a:cxnLst/>
            <a:rect l="l" t="t" r="r" b="b"/>
            <a:pathLst>
              <a:path w="109854" h="66675">
                <a:moveTo>
                  <a:pt x="0" y="0"/>
                </a:moveTo>
                <a:lnTo>
                  <a:pt x="0" y="66322"/>
                </a:lnTo>
                <a:lnTo>
                  <a:pt x="109525" y="33161"/>
                </a:lnTo>
                <a:lnTo>
                  <a:pt x="0" y="0"/>
                </a:lnTo>
                <a:close/>
              </a:path>
            </a:pathLst>
          </a:custGeom>
          <a:solidFill>
            <a:srgbClr val="000000"/>
          </a:solidFill>
        </p:spPr>
        <p:txBody>
          <a:bodyPr wrap="square" lIns="0" tIns="0" rIns="0" bIns="0" rtlCol="0"/>
          <a:lstStyle/>
          <a:p>
            <a:endParaRPr sz="1339"/>
          </a:p>
        </p:txBody>
      </p:sp>
      <p:sp>
        <p:nvSpPr>
          <p:cNvPr id="46" name="object 46"/>
          <p:cNvSpPr/>
          <p:nvPr/>
        </p:nvSpPr>
        <p:spPr>
          <a:xfrm>
            <a:off x="3202340" y="5771736"/>
            <a:ext cx="61314" cy="37214"/>
          </a:xfrm>
          <a:custGeom>
            <a:avLst/>
            <a:gdLst/>
            <a:ahLst/>
            <a:cxnLst/>
            <a:rect l="l" t="t" r="r" b="b"/>
            <a:pathLst>
              <a:path w="109854" h="66675">
                <a:moveTo>
                  <a:pt x="0" y="66322"/>
                </a:moveTo>
                <a:lnTo>
                  <a:pt x="109525" y="33161"/>
                </a:lnTo>
                <a:lnTo>
                  <a:pt x="0" y="0"/>
                </a:lnTo>
                <a:lnTo>
                  <a:pt x="0" y="66322"/>
                </a:lnTo>
                <a:close/>
              </a:path>
            </a:pathLst>
          </a:custGeom>
          <a:ln w="6357">
            <a:solidFill>
              <a:srgbClr val="000000"/>
            </a:solidFill>
          </a:ln>
        </p:spPr>
        <p:txBody>
          <a:bodyPr wrap="square" lIns="0" tIns="0" rIns="0" bIns="0" rtlCol="0"/>
          <a:lstStyle/>
          <a:p>
            <a:endParaRPr sz="1339"/>
          </a:p>
        </p:txBody>
      </p:sp>
      <p:sp>
        <p:nvSpPr>
          <p:cNvPr id="47" name="object 47"/>
          <p:cNvSpPr/>
          <p:nvPr/>
        </p:nvSpPr>
        <p:spPr>
          <a:xfrm>
            <a:off x="3552235" y="5624427"/>
            <a:ext cx="361507" cy="120857"/>
          </a:xfrm>
          <a:custGeom>
            <a:avLst/>
            <a:gdLst/>
            <a:ahLst/>
            <a:cxnLst/>
            <a:rect l="l" t="t" r="r" b="b"/>
            <a:pathLst>
              <a:path w="647700" h="216535">
                <a:moveTo>
                  <a:pt x="0" y="216471"/>
                </a:moveTo>
                <a:lnTo>
                  <a:pt x="647625" y="0"/>
                </a:lnTo>
              </a:path>
            </a:pathLst>
          </a:custGeom>
          <a:ln w="6357">
            <a:solidFill>
              <a:srgbClr val="000000"/>
            </a:solidFill>
          </a:ln>
        </p:spPr>
        <p:txBody>
          <a:bodyPr wrap="square" lIns="0" tIns="0" rIns="0" bIns="0" rtlCol="0"/>
          <a:lstStyle/>
          <a:p>
            <a:endParaRPr sz="1339"/>
          </a:p>
        </p:txBody>
      </p:sp>
      <p:sp>
        <p:nvSpPr>
          <p:cNvPr id="48" name="object 48"/>
          <p:cNvSpPr/>
          <p:nvPr/>
        </p:nvSpPr>
        <p:spPr>
          <a:xfrm>
            <a:off x="3849856" y="5624427"/>
            <a:ext cx="64150" cy="37214"/>
          </a:xfrm>
          <a:custGeom>
            <a:avLst/>
            <a:gdLst/>
            <a:ahLst/>
            <a:cxnLst/>
            <a:rect l="l" t="t" r="r" b="b"/>
            <a:pathLst>
              <a:path w="114935" h="66675">
                <a:moveTo>
                  <a:pt x="114389" y="0"/>
                </a:moveTo>
                <a:lnTo>
                  <a:pt x="0" y="3270"/>
                </a:lnTo>
                <a:lnTo>
                  <a:pt x="21025" y="66172"/>
                </a:lnTo>
                <a:lnTo>
                  <a:pt x="114389" y="0"/>
                </a:lnTo>
                <a:close/>
              </a:path>
            </a:pathLst>
          </a:custGeom>
          <a:solidFill>
            <a:srgbClr val="000000"/>
          </a:solidFill>
        </p:spPr>
        <p:txBody>
          <a:bodyPr wrap="square" lIns="0" tIns="0" rIns="0" bIns="0" rtlCol="0"/>
          <a:lstStyle/>
          <a:p>
            <a:endParaRPr sz="1339"/>
          </a:p>
        </p:txBody>
      </p:sp>
      <p:sp>
        <p:nvSpPr>
          <p:cNvPr id="49" name="object 49"/>
          <p:cNvSpPr/>
          <p:nvPr/>
        </p:nvSpPr>
        <p:spPr>
          <a:xfrm>
            <a:off x="3849856" y="5624427"/>
            <a:ext cx="64150" cy="37214"/>
          </a:xfrm>
          <a:custGeom>
            <a:avLst/>
            <a:gdLst/>
            <a:ahLst/>
            <a:cxnLst/>
            <a:rect l="l" t="t" r="r" b="b"/>
            <a:pathLst>
              <a:path w="114935" h="66675">
                <a:moveTo>
                  <a:pt x="21025" y="66172"/>
                </a:moveTo>
                <a:lnTo>
                  <a:pt x="114389" y="0"/>
                </a:lnTo>
                <a:lnTo>
                  <a:pt x="0" y="3270"/>
                </a:lnTo>
                <a:lnTo>
                  <a:pt x="21025" y="66172"/>
                </a:lnTo>
                <a:close/>
              </a:path>
            </a:pathLst>
          </a:custGeom>
          <a:ln w="6357">
            <a:solidFill>
              <a:srgbClr val="000000"/>
            </a:solidFill>
          </a:ln>
        </p:spPr>
        <p:txBody>
          <a:bodyPr wrap="square" lIns="0" tIns="0" rIns="0" bIns="0" rtlCol="0"/>
          <a:lstStyle/>
          <a:p>
            <a:endParaRPr sz="1339"/>
          </a:p>
        </p:txBody>
      </p:sp>
      <p:sp>
        <p:nvSpPr>
          <p:cNvPr id="50" name="object 50"/>
          <p:cNvSpPr/>
          <p:nvPr/>
        </p:nvSpPr>
        <p:spPr>
          <a:xfrm>
            <a:off x="3552235" y="5835241"/>
            <a:ext cx="361507" cy="120857"/>
          </a:xfrm>
          <a:custGeom>
            <a:avLst/>
            <a:gdLst/>
            <a:ahLst/>
            <a:cxnLst/>
            <a:rect l="l" t="t" r="r" b="b"/>
            <a:pathLst>
              <a:path w="647700" h="216534">
                <a:moveTo>
                  <a:pt x="0" y="0"/>
                </a:moveTo>
                <a:lnTo>
                  <a:pt x="647625" y="216472"/>
                </a:lnTo>
              </a:path>
            </a:pathLst>
          </a:custGeom>
          <a:ln w="6357">
            <a:solidFill>
              <a:srgbClr val="000000"/>
            </a:solidFill>
          </a:ln>
        </p:spPr>
        <p:txBody>
          <a:bodyPr wrap="square" lIns="0" tIns="0" rIns="0" bIns="0" rtlCol="0"/>
          <a:lstStyle/>
          <a:p>
            <a:endParaRPr sz="1339"/>
          </a:p>
        </p:txBody>
      </p:sp>
      <p:sp>
        <p:nvSpPr>
          <p:cNvPr id="51" name="object 51"/>
          <p:cNvSpPr/>
          <p:nvPr/>
        </p:nvSpPr>
        <p:spPr>
          <a:xfrm>
            <a:off x="3849856" y="5919130"/>
            <a:ext cx="64150" cy="37214"/>
          </a:xfrm>
          <a:custGeom>
            <a:avLst/>
            <a:gdLst/>
            <a:ahLst/>
            <a:cxnLst/>
            <a:rect l="l" t="t" r="r" b="b"/>
            <a:pathLst>
              <a:path w="114935" h="66675">
                <a:moveTo>
                  <a:pt x="21025" y="0"/>
                </a:moveTo>
                <a:lnTo>
                  <a:pt x="0" y="62901"/>
                </a:lnTo>
                <a:lnTo>
                  <a:pt x="114389" y="66172"/>
                </a:lnTo>
                <a:lnTo>
                  <a:pt x="21025" y="0"/>
                </a:lnTo>
                <a:close/>
              </a:path>
            </a:pathLst>
          </a:custGeom>
          <a:solidFill>
            <a:srgbClr val="000000"/>
          </a:solidFill>
        </p:spPr>
        <p:txBody>
          <a:bodyPr wrap="square" lIns="0" tIns="0" rIns="0" bIns="0" rtlCol="0"/>
          <a:lstStyle/>
          <a:p>
            <a:endParaRPr sz="1339"/>
          </a:p>
        </p:txBody>
      </p:sp>
      <p:sp>
        <p:nvSpPr>
          <p:cNvPr id="52" name="object 52"/>
          <p:cNvSpPr/>
          <p:nvPr/>
        </p:nvSpPr>
        <p:spPr>
          <a:xfrm>
            <a:off x="3849856" y="5919130"/>
            <a:ext cx="64150" cy="37214"/>
          </a:xfrm>
          <a:custGeom>
            <a:avLst/>
            <a:gdLst/>
            <a:ahLst/>
            <a:cxnLst/>
            <a:rect l="l" t="t" r="r" b="b"/>
            <a:pathLst>
              <a:path w="114935" h="66675">
                <a:moveTo>
                  <a:pt x="0" y="62901"/>
                </a:moveTo>
                <a:lnTo>
                  <a:pt x="114389" y="66172"/>
                </a:lnTo>
                <a:lnTo>
                  <a:pt x="21025" y="0"/>
                </a:lnTo>
                <a:lnTo>
                  <a:pt x="0" y="62901"/>
                </a:lnTo>
                <a:close/>
              </a:path>
            </a:pathLst>
          </a:custGeom>
          <a:ln w="6357">
            <a:solidFill>
              <a:srgbClr val="000000"/>
            </a:solidFill>
          </a:ln>
        </p:spPr>
        <p:txBody>
          <a:bodyPr wrap="square" lIns="0" tIns="0" rIns="0" bIns="0" rtlCol="0"/>
          <a:lstStyle/>
          <a:p>
            <a:endParaRPr sz="1339"/>
          </a:p>
        </p:txBody>
      </p:sp>
      <p:sp>
        <p:nvSpPr>
          <p:cNvPr id="53" name="object 53"/>
          <p:cNvSpPr/>
          <p:nvPr/>
        </p:nvSpPr>
        <p:spPr>
          <a:xfrm>
            <a:off x="3240192" y="5282808"/>
            <a:ext cx="355127" cy="326774"/>
          </a:xfrm>
          <a:custGeom>
            <a:avLst/>
            <a:gdLst/>
            <a:ahLst/>
            <a:cxnLst/>
            <a:rect l="l" t="t" r="r" b="b"/>
            <a:pathLst>
              <a:path w="636270" h="585470">
                <a:moveTo>
                  <a:pt x="0" y="0"/>
                </a:moveTo>
                <a:lnTo>
                  <a:pt x="0" y="584912"/>
                </a:lnTo>
                <a:lnTo>
                  <a:pt x="635774" y="584912"/>
                </a:lnTo>
                <a:lnTo>
                  <a:pt x="635774" y="0"/>
                </a:lnTo>
                <a:lnTo>
                  <a:pt x="0" y="0"/>
                </a:lnTo>
                <a:close/>
              </a:path>
            </a:pathLst>
          </a:custGeom>
          <a:ln w="6357">
            <a:solidFill>
              <a:srgbClr val="000000"/>
            </a:solidFill>
          </a:ln>
        </p:spPr>
        <p:txBody>
          <a:bodyPr wrap="square" lIns="0" tIns="0" rIns="0" bIns="0" rtlCol="0"/>
          <a:lstStyle/>
          <a:p>
            <a:endParaRPr sz="1339"/>
          </a:p>
        </p:txBody>
      </p:sp>
      <p:sp>
        <p:nvSpPr>
          <p:cNvPr id="54" name="object 54"/>
          <p:cNvSpPr/>
          <p:nvPr/>
        </p:nvSpPr>
        <p:spPr>
          <a:xfrm>
            <a:off x="3238417" y="5281033"/>
            <a:ext cx="358399" cy="330011"/>
          </a:xfrm>
          <a:prstGeom prst="rect">
            <a:avLst/>
          </a:prstGeom>
          <a:blipFill>
            <a:blip r:embed="rId4" cstate="print"/>
            <a:stretch>
              <a:fillRect/>
            </a:stretch>
          </a:blipFill>
        </p:spPr>
        <p:txBody>
          <a:bodyPr wrap="square" lIns="0" tIns="0" rIns="0" bIns="0" rtlCol="0"/>
          <a:lstStyle/>
          <a:p>
            <a:endParaRPr sz="1339"/>
          </a:p>
        </p:txBody>
      </p:sp>
      <p:sp>
        <p:nvSpPr>
          <p:cNvPr id="55" name="object 55"/>
          <p:cNvSpPr txBox="1">
            <a:spLocks noGrp="1"/>
          </p:cNvSpPr>
          <p:nvPr>
            <p:ph type="ftr" sz="quarter" idx="4294967295"/>
          </p:nvPr>
        </p:nvSpPr>
        <p:spPr>
          <a:xfrm>
            <a:off x="7940021" y="6400800"/>
            <a:ext cx="1185176" cy="338554"/>
          </a:xfrm>
          <a:prstGeom prst="rect">
            <a:avLst/>
          </a:prstGeom>
        </p:spPr>
        <p:txBody>
          <a:bodyPr vert="horz" wrap="square" lIns="0" tIns="0" rIns="0" bIns="0" rtlCol="0">
            <a:spAutoFit/>
          </a:bodyPr>
          <a:lstStyle/>
          <a:p>
            <a:pPr marL="7088"/>
            <a:r>
              <a:rPr sz="1100" spc="-17" dirty="0">
                <a:latin typeface="Tahoma"/>
                <a:cs typeface="Tahoma"/>
              </a:rPr>
              <a:t>CS22</a:t>
            </a:r>
            <a:r>
              <a:rPr sz="1100" spc="-14" dirty="0">
                <a:latin typeface="Tahoma"/>
                <a:cs typeface="Tahoma"/>
              </a:rPr>
              <a:t>1</a:t>
            </a:r>
            <a:r>
              <a:rPr sz="1100" spc="17" dirty="0">
                <a:latin typeface="Tahoma"/>
                <a:cs typeface="Tahoma"/>
              </a:rPr>
              <a:t> </a:t>
            </a:r>
            <a:r>
              <a:rPr sz="1100" spc="84" dirty="0">
                <a:latin typeface="Tahoma"/>
                <a:cs typeface="Tahoma"/>
              </a:rPr>
              <a:t>/</a:t>
            </a:r>
            <a:r>
              <a:rPr sz="1100" spc="17" dirty="0">
                <a:latin typeface="Tahoma"/>
                <a:cs typeface="Tahoma"/>
              </a:rPr>
              <a:t> </a:t>
            </a:r>
            <a:r>
              <a:rPr sz="1100" spc="-6" dirty="0">
                <a:latin typeface="Tahoma"/>
                <a:cs typeface="Tahoma"/>
              </a:rPr>
              <a:t>Autumn</a:t>
            </a:r>
            <a:r>
              <a:rPr sz="1100" spc="17" dirty="0">
                <a:latin typeface="Tahoma"/>
                <a:cs typeface="Tahoma"/>
              </a:rPr>
              <a:t> </a:t>
            </a:r>
            <a:r>
              <a:rPr sz="1100" spc="-28" dirty="0">
                <a:latin typeface="Tahoma"/>
                <a:cs typeface="Tahoma"/>
              </a:rPr>
              <a:t>2018</a:t>
            </a:r>
            <a:r>
              <a:rPr sz="1100" spc="17" dirty="0">
                <a:latin typeface="Tahoma"/>
                <a:cs typeface="Tahoma"/>
              </a:rPr>
              <a:t> </a:t>
            </a:r>
            <a:r>
              <a:rPr sz="1100" spc="84" dirty="0">
                <a:latin typeface="Tahoma"/>
                <a:cs typeface="Tahoma"/>
              </a:rPr>
              <a:t>/</a:t>
            </a:r>
            <a:r>
              <a:rPr sz="1100" spc="17" dirty="0">
                <a:latin typeface="Tahoma"/>
                <a:cs typeface="Tahoma"/>
              </a:rPr>
              <a:t> </a:t>
            </a:r>
            <a:r>
              <a:rPr sz="1100" spc="-11" dirty="0">
                <a:latin typeface="Tahoma"/>
                <a:cs typeface="Tahoma"/>
              </a:rPr>
              <a:t>Liang</a:t>
            </a:r>
          </a:p>
        </p:txBody>
      </p:sp>
      <p:sp>
        <p:nvSpPr>
          <p:cNvPr id="56" name="object 56"/>
          <p:cNvSpPr txBox="1"/>
          <p:nvPr/>
        </p:nvSpPr>
        <p:spPr>
          <a:xfrm>
            <a:off x="5973688" y="7064319"/>
            <a:ext cx="104199" cy="107402"/>
          </a:xfrm>
          <a:prstGeom prst="rect">
            <a:avLst/>
          </a:prstGeom>
        </p:spPr>
        <p:txBody>
          <a:bodyPr vert="horz" wrap="square" lIns="0" tIns="0" rIns="0" bIns="0" rtlCol="0">
            <a:spAutoFit/>
          </a:bodyPr>
          <a:lstStyle/>
          <a:p>
            <a:pPr marL="7088"/>
            <a:r>
              <a:rPr sz="698" spc="-28" dirty="0">
                <a:latin typeface="Tahoma"/>
                <a:cs typeface="Tahoma"/>
              </a:rPr>
              <a:t>70</a:t>
            </a:r>
            <a:endParaRPr sz="698">
              <a:latin typeface="Tahoma"/>
              <a:cs typeface="Tahoma"/>
            </a:endParaRPr>
          </a:p>
        </p:txBody>
      </p:sp>
    </p:spTree>
    <p:extLst>
      <p:ext uri="{BB962C8B-B14F-4D97-AF65-F5344CB8AC3E}">
        <p14:creationId xmlns:p14="http://schemas.microsoft.com/office/powerpoint/2010/main" val="4046973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4971" y="251281"/>
            <a:ext cx="5393897" cy="492443"/>
          </a:xfrm>
          <a:prstGeom prst="rect">
            <a:avLst/>
          </a:prstGeom>
          <a:ln w="3175">
            <a:solidFill>
              <a:srgbClr val="000000"/>
            </a:solidFill>
          </a:ln>
        </p:spPr>
        <p:txBody>
          <a:bodyPr vert="horz" wrap="square" lIns="0" tIns="0" rIns="0" bIns="0" rtlCol="0">
            <a:spAutoFit/>
          </a:bodyPr>
          <a:lstStyle/>
          <a:p>
            <a:pPr algn="ctr">
              <a:lnSpc>
                <a:spcPct val="100000"/>
              </a:lnSpc>
            </a:pPr>
            <a:r>
              <a:rPr sz="3200" spc="128" dirty="0">
                <a:solidFill>
                  <a:srgbClr val="0000A0"/>
                </a:solidFill>
                <a:latin typeface="Tahoma"/>
                <a:cs typeface="Tahoma"/>
              </a:rPr>
              <a:t>P</a:t>
            </a:r>
            <a:r>
              <a:rPr sz="3200" spc="-36" dirty="0">
                <a:solidFill>
                  <a:srgbClr val="0000A0"/>
                </a:solidFill>
                <a:latin typeface="Tahoma"/>
                <a:cs typeface="Tahoma"/>
              </a:rPr>
              <a:t>ac-Man</a:t>
            </a:r>
            <a:endParaRPr sz="3200" dirty="0">
              <a:latin typeface="Tahoma"/>
              <a:cs typeface="Tahoma"/>
            </a:endParaRPr>
          </a:p>
        </p:txBody>
      </p:sp>
      <p:sp>
        <p:nvSpPr>
          <p:cNvPr id="3" name="object 3"/>
          <p:cNvSpPr/>
          <p:nvPr/>
        </p:nvSpPr>
        <p:spPr>
          <a:xfrm>
            <a:off x="142029" y="2042703"/>
            <a:ext cx="0" cy="0"/>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236744" y="2338937"/>
            <a:ext cx="3200754" cy="1767486"/>
          </a:xfrm>
          <a:custGeom>
            <a:avLst/>
            <a:gdLst/>
            <a:ahLst/>
            <a:cxnLst/>
            <a:rect l="l" t="t" r="r" b="b"/>
            <a:pathLst>
              <a:path w="5734684" h="3166745">
                <a:moveTo>
                  <a:pt x="0" y="0"/>
                </a:moveTo>
                <a:lnTo>
                  <a:pt x="0" y="3166159"/>
                </a:lnTo>
                <a:lnTo>
                  <a:pt x="5734689" y="3166159"/>
                </a:lnTo>
                <a:lnTo>
                  <a:pt x="5734689" y="0"/>
                </a:lnTo>
                <a:lnTo>
                  <a:pt x="0" y="0"/>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762000" y="1676400"/>
            <a:ext cx="7909029" cy="4139838"/>
          </a:xfrm>
          <a:prstGeom prst="rect">
            <a:avLst/>
          </a:prstGeom>
          <a:blipFill>
            <a:blip r:embed="rId3" cstate="print"/>
            <a:stretch>
              <a:fillRect/>
            </a:stretch>
          </a:blipFill>
        </p:spPr>
        <p:txBody>
          <a:bodyPr wrap="square" lIns="0" tIns="0" rIns="0" bIns="0" rtlCol="0"/>
          <a:lstStyle/>
          <a:p>
            <a:endParaRPr sz="1339"/>
          </a:p>
        </p:txBody>
      </p:sp>
      <p:sp>
        <p:nvSpPr>
          <p:cNvPr id="6" name="object 6"/>
          <p:cNvSpPr txBox="1"/>
          <p:nvPr/>
        </p:nvSpPr>
        <p:spPr>
          <a:xfrm>
            <a:off x="2575067" y="4445559"/>
            <a:ext cx="524540" cy="214674"/>
          </a:xfrm>
          <a:prstGeom prst="rect">
            <a:avLst/>
          </a:prstGeom>
        </p:spPr>
        <p:txBody>
          <a:bodyPr vert="horz" wrap="square" lIns="0" tIns="0" rIns="0" bIns="0" rtlCol="0">
            <a:spAutoFit/>
          </a:bodyPr>
          <a:lstStyle/>
          <a:p>
            <a:pPr marL="7088"/>
            <a:r>
              <a:rPr sz="1395" spc="-84" dirty="0">
                <a:latin typeface="Tahoma"/>
                <a:cs typeface="Tahoma"/>
              </a:rPr>
              <a:t>[demo]</a:t>
            </a:r>
            <a:endParaRPr sz="1395" dirty="0">
              <a:latin typeface="Tahoma"/>
              <a:cs typeface="Tahoma"/>
            </a:endParaRPr>
          </a:p>
        </p:txBody>
      </p:sp>
    </p:spTree>
    <p:extLst>
      <p:ext uri="{BB962C8B-B14F-4D97-AF65-F5344CB8AC3E}">
        <p14:creationId xmlns:p14="http://schemas.microsoft.com/office/powerpoint/2010/main" val="3415045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8442" y="228600"/>
            <a:ext cx="5393897" cy="430887"/>
          </a:xfrm>
          <a:prstGeom prst="rect">
            <a:avLst/>
          </a:prstGeom>
          <a:ln w="3175">
            <a:solidFill>
              <a:srgbClr val="000000"/>
            </a:solidFill>
          </a:ln>
        </p:spPr>
        <p:txBody>
          <a:bodyPr vert="horz" wrap="square" lIns="0" tIns="0" rIns="0" bIns="0" rtlCol="0">
            <a:spAutoFit/>
          </a:bodyPr>
          <a:lstStyle/>
          <a:p>
            <a:pPr algn="ctr">
              <a:lnSpc>
                <a:spcPct val="100000"/>
              </a:lnSpc>
            </a:pPr>
            <a:r>
              <a:rPr sz="2800" spc="-36" dirty="0">
                <a:solidFill>
                  <a:srgbClr val="0000A0"/>
                </a:solidFill>
                <a:latin typeface="Trebuchet MS"/>
                <a:cs typeface="Trebuchet MS"/>
              </a:rPr>
              <a:t>Sudoku</a:t>
            </a:r>
            <a:r>
              <a:rPr lang="en-US" sz="2800" spc="-36" dirty="0">
                <a:solidFill>
                  <a:srgbClr val="0000A0"/>
                </a:solidFill>
                <a:latin typeface="Trebuchet MS"/>
                <a:cs typeface="Trebuchet MS"/>
              </a:rPr>
              <a:t>: Models with Variables</a:t>
            </a:r>
            <a:endParaRPr sz="2800" dirty="0">
              <a:latin typeface="Trebuchet MS"/>
              <a:cs typeface="Trebuchet MS"/>
            </a:endParaRPr>
          </a:p>
        </p:txBody>
      </p:sp>
      <p:sp>
        <p:nvSpPr>
          <p:cNvPr id="3" name="object 3"/>
          <p:cNvSpPr/>
          <p:nvPr/>
        </p:nvSpPr>
        <p:spPr>
          <a:xfrm>
            <a:off x="741726" y="2042703"/>
            <a:ext cx="1774574" cy="1774574"/>
          </a:xfrm>
          <a:custGeom>
            <a:avLst/>
            <a:gdLst/>
            <a:ahLst/>
            <a:cxnLst/>
            <a:rect l="l" t="t" r="r" b="b"/>
            <a:pathLst>
              <a:path w="3179445" h="3179445">
                <a:moveTo>
                  <a:pt x="0" y="0"/>
                </a:moveTo>
                <a:lnTo>
                  <a:pt x="0" y="3178874"/>
                </a:lnTo>
                <a:lnTo>
                  <a:pt x="3178874" y="3178874"/>
                </a:lnTo>
                <a:lnTo>
                  <a:pt x="3178874"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739952" y="2040929"/>
            <a:ext cx="1777804" cy="1777804"/>
          </a:xfrm>
          <a:prstGeom prst="rect">
            <a:avLst/>
          </a:prstGeom>
          <a:blipFill>
            <a:blip r:embed="rId3" cstate="print"/>
            <a:stretch>
              <a:fillRect/>
            </a:stretch>
          </a:blipFill>
        </p:spPr>
        <p:txBody>
          <a:bodyPr wrap="square" lIns="0" tIns="0" rIns="0" bIns="0" rtlCol="0"/>
          <a:lstStyle/>
          <a:p>
            <a:endParaRPr sz="1339"/>
          </a:p>
        </p:txBody>
      </p:sp>
      <p:sp>
        <p:nvSpPr>
          <p:cNvPr id="5" name="object 5"/>
          <p:cNvSpPr/>
          <p:nvPr/>
        </p:nvSpPr>
        <p:spPr>
          <a:xfrm>
            <a:off x="2659697" y="2929831"/>
            <a:ext cx="293813" cy="0"/>
          </a:xfrm>
          <a:custGeom>
            <a:avLst/>
            <a:gdLst/>
            <a:ahLst/>
            <a:cxnLst/>
            <a:rect l="l" t="t" r="r" b="b"/>
            <a:pathLst>
              <a:path w="526414">
                <a:moveTo>
                  <a:pt x="0" y="0"/>
                </a:moveTo>
                <a:lnTo>
                  <a:pt x="526423" y="0"/>
                </a:lnTo>
              </a:path>
            </a:pathLst>
          </a:custGeom>
          <a:ln w="63577">
            <a:solidFill>
              <a:srgbClr val="000000"/>
            </a:solidFill>
          </a:ln>
        </p:spPr>
        <p:txBody>
          <a:bodyPr wrap="square" lIns="0" tIns="0" rIns="0" bIns="0" rtlCol="0"/>
          <a:lstStyle/>
          <a:p>
            <a:endParaRPr sz="1339"/>
          </a:p>
        </p:txBody>
      </p:sp>
      <p:sp>
        <p:nvSpPr>
          <p:cNvPr id="6" name="object 6"/>
          <p:cNvSpPr/>
          <p:nvPr/>
        </p:nvSpPr>
        <p:spPr>
          <a:xfrm>
            <a:off x="2892382" y="2911322"/>
            <a:ext cx="61314" cy="37214"/>
          </a:xfrm>
          <a:custGeom>
            <a:avLst/>
            <a:gdLst/>
            <a:ahLst/>
            <a:cxnLst/>
            <a:rect l="l" t="t" r="r" b="b"/>
            <a:pathLst>
              <a:path w="109854" h="66675">
                <a:moveTo>
                  <a:pt x="0" y="0"/>
                </a:moveTo>
                <a:lnTo>
                  <a:pt x="0" y="66324"/>
                </a:lnTo>
                <a:lnTo>
                  <a:pt x="109529" y="33162"/>
                </a:lnTo>
                <a:lnTo>
                  <a:pt x="0" y="0"/>
                </a:lnTo>
                <a:close/>
              </a:path>
            </a:pathLst>
          </a:custGeom>
          <a:solidFill>
            <a:srgbClr val="000000"/>
          </a:solidFill>
        </p:spPr>
        <p:txBody>
          <a:bodyPr wrap="square" lIns="0" tIns="0" rIns="0" bIns="0" rtlCol="0"/>
          <a:lstStyle/>
          <a:p>
            <a:endParaRPr sz="1339"/>
          </a:p>
        </p:txBody>
      </p:sp>
      <p:sp>
        <p:nvSpPr>
          <p:cNvPr id="7" name="object 7"/>
          <p:cNvSpPr/>
          <p:nvPr/>
        </p:nvSpPr>
        <p:spPr>
          <a:xfrm>
            <a:off x="2892382" y="2911322"/>
            <a:ext cx="61314" cy="37214"/>
          </a:xfrm>
          <a:custGeom>
            <a:avLst/>
            <a:gdLst/>
            <a:ahLst/>
            <a:cxnLst/>
            <a:rect l="l" t="t" r="r" b="b"/>
            <a:pathLst>
              <a:path w="109854" h="66675">
                <a:moveTo>
                  <a:pt x="0" y="66324"/>
                </a:moveTo>
                <a:lnTo>
                  <a:pt x="109529" y="33162"/>
                </a:lnTo>
                <a:lnTo>
                  <a:pt x="0" y="0"/>
                </a:lnTo>
                <a:lnTo>
                  <a:pt x="0" y="66324"/>
                </a:lnTo>
                <a:close/>
              </a:path>
            </a:pathLst>
          </a:custGeom>
          <a:ln w="63577">
            <a:solidFill>
              <a:srgbClr val="000000"/>
            </a:solidFill>
          </a:ln>
        </p:spPr>
        <p:txBody>
          <a:bodyPr wrap="square" lIns="0" tIns="0" rIns="0" bIns="0" rtlCol="0"/>
          <a:lstStyle/>
          <a:p>
            <a:endParaRPr sz="1339"/>
          </a:p>
        </p:txBody>
      </p:sp>
      <p:sp>
        <p:nvSpPr>
          <p:cNvPr id="8" name="object 8"/>
          <p:cNvSpPr/>
          <p:nvPr/>
        </p:nvSpPr>
        <p:spPr>
          <a:xfrm>
            <a:off x="3158264" y="2042703"/>
            <a:ext cx="1774574" cy="1774574"/>
          </a:xfrm>
          <a:custGeom>
            <a:avLst/>
            <a:gdLst/>
            <a:ahLst/>
            <a:cxnLst/>
            <a:rect l="l" t="t" r="r" b="b"/>
            <a:pathLst>
              <a:path w="3179445" h="3179445">
                <a:moveTo>
                  <a:pt x="0" y="0"/>
                </a:moveTo>
                <a:lnTo>
                  <a:pt x="0" y="3178874"/>
                </a:lnTo>
                <a:lnTo>
                  <a:pt x="3178874" y="3178874"/>
                </a:lnTo>
                <a:lnTo>
                  <a:pt x="3178874" y="0"/>
                </a:lnTo>
                <a:lnTo>
                  <a:pt x="0" y="0"/>
                </a:lnTo>
                <a:close/>
              </a:path>
            </a:pathLst>
          </a:custGeom>
          <a:ln w="6357">
            <a:solidFill>
              <a:srgbClr val="000000"/>
            </a:solidFill>
          </a:ln>
        </p:spPr>
        <p:txBody>
          <a:bodyPr wrap="square" lIns="0" tIns="0" rIns="0" bIns="0" rtlCol="0"/>
          <a:lstStyle/>
          <a:p>
            <a:endParaRPr sz="1339"/>
          </a:p>
        </p:txBody>
      </p:sp>
      <p:sp>
        <p:nvSpPr>
          <p:cNvPr id="9" name="object 9"/>
          <p:cNvSpPr/>
          <p:nvPr/>
        </p:nvSpPr>
        <p:spPr>
          <a:xfrm>
            <a:off x="3156489" y="2040929"/>
            <a:ext cx="1777804" cy="1777804"/>
          </a:xfrm>
          <a:prstGeom prst="rect">
            <a:avLst/>
          </a:prstGeom>
          <a:blipFill>
            <a:blip r:embed="rId4" cstate="print"/>
            <a:stretch>
              <a:fillRect/>
            </a:stretch>
          </a:blipFill>
        </p:spPr>
        <p:txBody>
          <a:bodyPr wrap="square" lIns="0" tIns="0" rIns="0" bIns="0" rtlCol="0"/>
          <a:lstStyle/>
          <a:p>
            <a:endParaRPr sz="1339"/>
          </a:p>
        </p:txBody>
      </p:sp>
      <p:sp>
        <p:nvSpPr>
          <p:cNvPr id="10" name="object 10"/>
          <p:cNvSpPr txBox="1"/>
          <p:nvPr/>
        </p:nvSpPr>
        <p:spPr>
          <a:xfrm>
            <a:off x="582212" y="4343400"/>
            <a:ext cx="8534400" cy="2171620"/>
          </a:xfrm>
          <a:prstGeom prst="rect">
            <a:avLst/>
          </a:prstGeom>
        </p:spPr>
        <p:txBody>
          <a:bodyPr vert="horz" wrap="square" lIns="0" tIns="0" rIns="0" bIns="0" rtlCol="0">
            <a:spAutoFit/>
          </a:bodyPr>
          <a:lstStyle/>
          <a:p>
            <a:pPr marL="7088" marR="2835">
              <a:lnSpc>
                <a:spcPct val="101600"/>
              </a:lnSpc>
            </a:pPr>
            <a:r>
              <a:rPr sz="2800" spc="-53" dirty="0">
                <a:solidFill>
                  <a:srgbClr val="0000A0"/>
                </a:solidFill>
                <a:latin typeface="Trebuchet MS"/>
                <a:cs typeface="Trebuchet MS"/>
              </a:rPr>
              <a:t>Goa</a:t>
            </a:r>
            <a:r>
              <a:rPr sz="2800" spc="-22" dirty="0">
                <a:solidFill>
                  <a:srgbClr val="0000A0"/>
                </a:solidFill>
                <a:latin typeface="Trebuchet MS"/>
                <a:cs typeface="Trebuchet MS"/>
              </a:rPr>
              <a:t>l</a:t>
            </a:r>
            <a:r>
              <a:rPr sz="2800" spc="-126" dirty="0">
                <a:latin typeface="Trebuchet MS"/>
                <a:cs typeface="Trebuchet MS"/>
              </a:rPr>
              <a:t>:</a:t>
            </a:r>
            <a:r>
              <a:rPr sz="2800" spc="156" dirty="0">
                <a:latin typeface="Trebuchet MS"/>
                <a:cs typeface="Trebuchet MS"/>
              </a:rPr>
              <a:t> </a:t>
            </a:r>
            <a:r>
              <a:rPr sz="2800" spc="-42" dirty="0">
                <a:latin typeface="Trebuchet MS"/>
                <a:cs typeface="Trebuchet MS"/>
              </a:rPr>
              <a:t>put</a:t>
            </a:r>
            <a:r>
              <a:rPr sz="2800" spc="-53" dirty="0">
                <a:latin typeface="Trebuchet MS"/>
                <a:cs typeface="Trebuchet MS"/>
              </a:rPr>
              <a:t> </a:t>
            </a:r>
            <a:r>
              <a:rPr sz="2800" spc="-42" dirty="0">
                <a:latin typeface="Trebuchet MS"/>
                <a:cs typeface="Trebuchet MS"/>
              </a:rPr>
              <a:t>digits</a:t>
            </a:r>
            <a:r>
              <a:rPr sz="2800" spc="-56" dirty="0">
                <a:latin typeface="Trebuchet MS"/>
                <a:cs typeface="Trebuchet MS"/>
              </a:rPr>
              <a:t> </a:t>
            </a:r>
            <a:r>
              <a:rPr sz="2800" spc="-47" dirty="0">
                <a:latin typeface="Trebuchet MS"/>
                <a:cs typeface="Trebuchet MS"/>
              </a:rPr>
              <a:t>in</a:t>
            </a:r>
            <a:r>
              <a:rPr sz="2800" spc="-53" dirty="0">
                <a:latin typeface="Trebuchet MS"/>
                <a:cs typeface="Trebuchet MS"/>
              </a:rPr>
              <a:t> </a:t>
            </a:r>
            <a:r>
              <a:rPr sz="2800" spc="-47" dirty="0">
                <a:latin typeface="Trebuchet MS"/>
                <a:cs typeface="Trebuchet MS"/>
              </a:rPr>
              <a:t>blank</a:t>
            </a:r>
            <a:r>
              <a:rPr sz="2800" spc="-53" dirty="0">
                <a:latin typeface="Trebuchet MS"/>
                <a:cs typeface="Trebuchet MS"/>
              </a:rPr>
              <a:t> </a:t>
            </a:r>
            <a:r>
              <a:rPr sz="2800" spc="-45" dirty="0">
                <a:latin typeface="Trebuchet MS"/>
                <a:cs typeface="Trebuchet MS"/>
              </a:rPr>
              <a:t>squ</a:t>
            </a:r>
            <a:r>
              <a:rPr sz="2800" spc="-84" dirty="0">
                <a:latin typeface="Trebuchet MS"/>
                <a:cs typeface="Trebuchet MS"/>
              </a:rPr>
              <a:t>a</a:t>
            </a:r>
            <a:r>
              <a:rPr sz="2800" spc="-75" dirty="0">
                <a:latin typeface="Trebuchet MS"/>
                <a:cs typeface="Trebuchet MS"/>
              </a:rPr>
              <a:t>res</a:t>
            </a:r>
            <a:r>
              <a:rPr sz="2800" spc="-53" dirty="0">
                <a:latin typeface="Trebuchet MS"/>
                <a:cs typeface="Trebuchet MS"/>
              </a:rPr>
              <a:t> </a:t>
            </a:r>
            <a:r>
              <a:rPr sz="2800" spc="-33" dirty="0">
                <a:latin typeface="Trebuchet MS"/>
                <a:cs typeface="Trebuchet MS"/>
              </a:rPr>
              <a:t>so</a:t>
            </a:r>
            <a:r>
              <a:rPr sz="2800" spc="-56" dirty="0">
                <a:latin typeface="Trebuchet MS"/>
                <a:cs typeface="Trebuchet MS"/>
              </a:rPr>
              <a:t> </a:t>
            </a:r>
            <a:r>
              <a:rPr sz="2800" spc="-75" dirty="0">
                <a:latin typeface="Trebuchet MS"/>
                <a:cs typeface="Trebuchet MS"/>
              </a:rPr>
              <a:t>each</a:t>
            </a:r>
            <a:r>
              <a:rPr sz="2800" spc="-53" dirty="0">
                <a:latin typeface="Trebuchet MS"/>
                <a:cs typeface="Trebuchet MS"/>
              </a:rPr>
              <a:t> </a:t>
            </a:r>
            <a:r>
              <a:rPr sz="2800" spc="-45" dirty="0">
                <a:latin typeface="Trebuchet MS"/>
                <a:cs typeface="Trebuchet MS"/>
              </a:rPr>
              <a:t>r</a:t>
            </a:r>
            <a:r>
              <a:rPr sz="2800" spc="-103" dirty="0">
                <a:latin typeface="Trebuchet MS"/>
                <a:cs typeface="Trebuchet MS"/>
              </a:rPr>
              <a:t>ow,</a:t>
            </a:r>
            <a:r>
              <a:rPr sz="2800" spc="-31" dirty="0">
                <a:latin typeface="Trebuchet MS"/>
                <a:cs typeface="Trebuchet MS"/>
              </a:rPr>
              <a:t> </a:t>
            </a:r>
            <a:r>
              <a:rPr sz="2800" spc="-59" dirty="0">
                <a:latin typeface="Trebuchet MS"/>
                <a:cs typeface="Trebuchet MS"/>
              </a:rPr>
              <a:t>column,</a:t>
            </a:r>
            <a:r>
              <a:rPr sz="2800" spc="-31" dirty="0">
                <a:latin typeface="Trebuchet MS"/>
                <a:cs typeface="Trebuchet MS"/>
              </a:rPr>
              <a:t> </a:t>
            </a:r>
            <a:r>
              <a:rPr sz="2800" spc="-45" dirty="0">
                <a:latin typeface="Trebuchet MS"/>
                <a:cs typeface="Trebuchet MS"/>
              </a:rPr>
              <a:t>a</a:t>
            </a:r>
            <a:r>
              <a:rPr sz="2800" spc="-50" dirty="0">
                <a:latin typeface="Trebuchet MS"/>
                <a:cs typeface="Trebuchet MS"/>
              </a:rPr>
              <a:t>n</a:t>
            </a:r>
            <a:r>
              <a:rPr sz="2800" spc="-47" dirty="0">
                <a:latin typeface="Trebuchet MS"/>
                <a:cs typeface="Trebuchet MS"/>
              </a:rPr>
              <a:t>d</a:t>
            </a:r>
            <a:r>
              <a:rPr sz="2800" spc="-53" dirty="0">
                <a:latin typeface="Trebuchet MS"/>
                <a:cs typeface="Trebuchet MS"/>
              </a:rPr>
              <a:t> </a:t>
            </a:r>
            <a:r>
              <a:rPr sz="2800" spc="-36" dirty="0">
                <a:latin typeface="Trebuchet MS"/>
                <a:cs typeface="Trebuchet MS"/>
              </a:rPr>
              <a:t>3x3</a:t>
            </a:r>
            <a:r>
              <a:rPr sz="2800" spc="-53" dirty="0">
                <a:latin typeface="Trebuchet MS"/>
                <a:cs typeface="Trebuchet MS"/>
              </a:rPr>
              <a:t> </a:t>
            </a:r>
            <a:r>
              <a:rPr sz="2800" spc="-45" dirty="0">
                <a:latin typeface="Trebuchet MS"/>
                <a:cs typeface="Trebuchet MS"/>
              </a:rPr>
              <a:t>sub-bl</a:t>
            </a:r>
            <a:r>
              <a:rPr sz="2800" spc="-11" dirty="0">
                <a:latin typeface="Trebuchet MS"/>
                <a:cs typeface="Trebuchet MS"/>
              </a:rPr>
              <a:t>o</a:t>
            </a:r>
            <a:r>
              <a:rPr sz="2800" spc="-42" dirty="0">
                <a:latin typeface="Trebuchet MS"/>
                <a:cs typeface="Trebuchet MS"/>
              </a:rPr>
              <a:t>ck</a:t>
            </a:r>
            <a:r>
              <a:rPr sz="2800" spc="-39" dirty="0">
                <a:latin typeface="Trebuchet MS"/>
                <a:cs typeface="Trebuchet MS"/>
              </a:rPr>
              <a:t> has</a:t>
            </a:r>
            <a:r>
              <a:rPr sz="2800" spc="50" dirty="0">
                <a:latin typeface="Trebuchet MS"/>
                <a:cs typeface="Trebuchet MS"/>
              </a:rPr>
              <a:t> </a:t>
            </a:r>
            <a:r>
              <a:rPr sz="2800" spc="-42" dirty="0">
                <a:latin typeface="Trebuchet MS"/>
                <a:cs typeface="Trebuchet MS"/>
              </a:rPr>
              <a:t>digits</a:t>
            </a:r>
            <a:r>
              <a:rPr sz="2800" spc="50" dirty="0">
                <a:latin typeface="Trebuchet MS"/>
                <a:cs typeface="Trebuchet MS"/>
              </a:rPr>
              <a:t> </a:t>
            </a:r>
            <a:r>
              <a:rPr sz="2800" spc="45" dirty="0">
                <a:latin typeface="Trebuchet MS"/>
                <a:cs typeface="Trebuchet MS"/>
              </a:rPr>
              <a:t>1–9</a:t>
            </a:r>
            <a:endParaRPr sz="2800" dirty="0">
              <a:latin typeface="Trebuchet MS"/>
              <a:cs typeface="Trebuchet MS"/>
            </a:endParaRPr>
          </a:p>
          <a:p>
            <a:pPr>
              <a:spcBef>
                <a:spcPts val="4"/>
              </a:spcBef>
            </a:pPr>
            <a:endParaRPr sz="2800" dirty="0">
              <a:latin typeface="Times New Roman"/>
              <a:cs typeface="Times New Roman"/>
            </a:endParaRPr>
          </a:p>
          <a:p>
            <a:pPr marL="7088">
              <a:tabLst>
                <a:tab pos="499340" algn="l"/>
              </a:tabLst>
            </a:pPr>
            <a:r>
              <a:rPr sz="2800" spc="-31" dirty="0">
                <a:solidFill>
                  <a:srgbClr val="0000A0"/>
                </a:solidFill>
                <a:latin typeface="Trebuchet MS"/>
                <a:cs typeface="Trebuchet MS"/>
              </a:rPr>
              <a:t>Note</a:t>
            </a:r>
            <a:r>
              <a:rPr sz="2800" spc="-126" dirty="0">
                <a:latin typeface="Trebuchet MS"/>
                <a:cs typeface="Trebuchet MS"/>
              </a:rPr>
              <a:t>:	</a:t>
            </a:r>
            <a:r>
              <a:rPr sz="2800" spc="-87" dirty="0">
                <a:latin typeface="Trebuchet MS"/>
                <a:cs typeface="Trebuchet MS"/>
              </a:rPr>
              <a:t>o</a:t>
            </a:r>
            <a:r>
              <a:rPr sz="2800" spc="-81" dirty="0">
                <a:latin typeface="Trebuchet MS"/>
                <a:cs typeface="Trebuchet MS"/>
              </a:rPr>
              <a:t>rder</a:t>
            </a:r>
            <a:r>
              <a:rPr sz="2800" spc="50" dirty="0">
                <a:latin typeface="Trebuchet MS"/>
                <a:cs typeface="Trebuchet MS"/>
              </a:rPr>
              <a:t> </a:t>
            </a:r>
            <a:r>
              <a:rPr sz="2800" spc="-64" dirty="0">
                <a:latin typeface="Trebuchet MS"/>
                <a:cs typeface="Trebuchet MS"/>
              </a:rPr>
              <a:t>of</a:t>
            </a:r>
            <a:r>
              <a:rPr sz="2800" spc="50" dirty="0">
                <a:latin typeface="Trebuchet MS"/>
                <a:cs typeface="Trebuchet MS"/>
              </a:rPr>
              <a:t> </a:t>
            </a:r>
            <a:r>
              <a:rPr sz="2800" spc="-59" dirty="0">
                <a:latin typeface="Trebuchet MS"/>
                <a:cs typeface="Trebuchet MS"/>
              </a:rPr>
              <a:t>filling</a:t>
            </a:r>
            <a:r>
              <a:rPr sz="2800" spc="56" dirty="0">
                <a:latin typeface="Trebuchet MS"/>
                <a:cs typeface="Trebuchet MS"/>
              </a:rPr>
              <a:t> </a:t>
            </a:r>
            <a:r>
              <a:rPr sz="2800" spc="-25" dirty="0">
                <a:latin typeface="Trebuchet MS"/>
                <a:cs typeface="Trebuchet MS"/>
              </a:rPr>
              <a:t>s</a:t>
            </a:r>
            <a:r>
              <a:rPr sz="2800" spc="-50" dirty="0">
                <a:latin typeface="Trebuchet MS"/>
                <a:cs typeface="Trebuchet MS"/>
              </a:rPr>
              <a:t>q</a:t>
            </a:r>
            <a:r>
              <a:rPr sz="2800" spc="-47" dirty="0">
                <a:latin typeface="Trebuchet MS"/>
                <a:cs typeface="Trebuchet MS"/>
              </a:rPr>
              <a:t>u</a:t>
            </a:r>
            <a:r>
              <a:rPr sz="2800" spc="-84" dirty="0">
                <a:latin typeface="Trebuchet MS"/>
                <a:cs typeface="Trebuchet MS"/>
              </a:rPr>
              <a:t>a</a:t>
            </a:r>
            <a:r>
              <a:rPr sz="2800" spc="-75" dirty="0">
                <a:latin typeface="Trebuchet MS"/>
                <a:cs typeface="Trebuchet MS"/>
              </a:rPr>
              <a:t>res</a:t>
            </a:r>
            <a:r>
              <a:rPr sz="2800" spc="50" dirty="0">
                <a:latin typeface="Trebuchet MS"/>
                <a:cs typeface="Trebuchet MS"/>
              </a:rPr>
              <a:t> </a:t>
            </a:r>
            <a:r>
              <a:rPr sz="2800" spc="-47" dirty="0">
                <a:latin typeface="Trebuchet MS"/>
                <a:cs typeface="Trebuchet MS"/>
              </a:rPr>
              <a:t>d</a:t>
            </a:r>
            <a:r>
              <a:rPr sz="2800" spc="-8" dirty="0">
                <a:latin typeface="Trebuchet MS"/>
                <a:cs typeface="Trebuchet MS"/>
              </a:rPr>
              <a:t>o</a:t>
            </a:r>
            <a:r>
              <a:rPr sz="2800" spc="-70" dirty="0">
                <a:latin typeface="Trebuchet MS"/>
                <a:cs typeface="Trebuchet MS"/>
              </a:rPr>
              <a:t>esn’t</a:t>
            </a:r>
            <a:r>
              <a:rPr sz="2800" spc="50" dirty="0">
                <a:latin typeface="Trebuchet MS"/>
                <a:cs typeface="Trebuchet MS"/>
              </a:rPr>
              <a:t> </a:t>
            </a:r>
            <a:r>
              <a:rPr sz="2800" spc="-67" dirty="0">
                <a:latin typeface="Trebuchet MS"/>
                <a:cs typeface="Trebuchet MS"/>
              </a:rPr>
              <a:t>matter</a:t>
            </a:r>
            <a:r>
              <a:rPr sz="2800" spc="50" dirty="0">
                <a:latin typeface="Trebuchet MS"/>
                <a:cs typeface="Trebuchet MS"/>
              </a:rPr>
              <a:t> </a:t>
            </a:r>
            <a:r>
              <a:rPr sz="2800" spc="-47" dirty="0">
                <a:latin typeface="Trebuchet MS"/>
                <a:cs typeface="Trebuchet MS"/>
              </a:rPr>
              <a:t>in</a:t>
            </a:r>
            <a:r>
              <a:rPr sz="2800" spc="53" dirty="0">
                <a:latin typeface="Trebuchet MS"/>
                <a:cs typeface="Trebuchet MS"/>
              </a:rPr>
              <a:t> </a:t>
            </a:r>
            <a:r>
              <a:rPr sz="2800" spc="-70" dirty="0">
                <a:latin typeface="Trebuchet MS"/>
                <a:cs typeface="Trebuchet MS"/>
              </a:rPr>
              <a:t>the</a:t>
            </a:r>
            <a:r>
              <a:rPr sz="2800" spc="53" dirty="0">
                <a:latin typeface="Trebuchet MS"/>
                <a:cs typeface="Trebuchet MS"/>
              </a:rPr>
              <a:t> </a:t>
            </a:r>
            <a:r>
              <a:rPr sz="2800" spc="-61" dirty="0">
                <a:latin typeface="Trebuchet MS"/>
                <a:cs typeface="Trebuchet MS"/>
              </a:rPr>
              <a:t>evaluation</a:t>
            </a:r>
            <a:r>
              <a:rPr sz="2800" spc="53" dirty="0">
                <a:latin typeface="Trebuchet MS"/>
                <a:cs typeface="Trebuchet MS"/>
              </a:rPr>
              <a:t> </a:t>
            </a:r>
            <a:r>
              <a:rPr sz="2800" spc="-70" dirty="0">
                <a:latin typeface="Trebuchet MS"/>
                <a:cs typeface="Trebuchet MS"/>
              </a:rPr>
              <a:t>criteria!</a:t>
            </a:r>
            <a:endParaRPr sz="2800" dirty="0">
              <a:latin typeface="Trebuchet MS"/>
              <a:cs typeface="Trebuchet MS"/>
            </a:endParaRPr>
          </a:p>
        </p:txBody>
      </p:sp>
    </p:spTree>
    <p:extLst>
      <p:ext uri="{BB962C8B-B14F-4D97-AF65-F5344CB8AC3E}">
        <p14:creationId xmlns:p14="http://schemas.microsoft.com/office/powerpoint/2010/main" val="95505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7424" y="211413"/>
            <a:ext cx="5393897" cy="326371"/>
          </a:xfrm>
          <a:prstGeom prst="rect">
            <a:avLst/>
          </a:prstGeom>
          <a:ln w="3175">
            <a:solidFill>
              <a:srgbClr val="000000"/>
            </a:solidFill>
          </a:ln>
        </p:spPr>
        <p:txBody>
          <a:bodyPr vert="horz" wrap="square" lIns="0" tIns="0" rIns="0" bIns="0" rtlCol="0">
            <a:spAutoFit/>
          </a:bodyPr>
          <a:lstStyle/>
          <a:p>
            <a:pPr marL="1445925"/>
            <a:r>
              <a:rPr sz="2121" spc="103" dirty="0">
                <a:solidFill>
                  <a:srgbClr val="0000A0"/>
                </a:solidFill>
                <a:latin typeface="Trebuchet MS"/>
                <a:cs typeface="Trebuchet MS"/>
              </a:rPr>
              <a:t>V</a:t>
            </a:r>
            <a:r>
              <a:rPr sz="2121" spc="-159" dirty="0">
                <a:solidFill>
                  <a:srgbClr val="0000A0"/>
                </a:solidFill>
                <a:latin typeface="Trebuchet MS"/>
                <a:cs typeface="Trebuchet MS"/>
              </a:rPr>
              <a:t>a</a:t>
            </a:r>
            <a:r>
              <a:rPr sz="2121" spc="-120" dirty="0">
                <a:solidFill>
                  <a:srgbClr val="0000A0"/>
                </a:solidFill>
                <a:latin typeface="Trebuchet MS"/>
                <a:cs typeface="Trebuchet MS"/>
              </a:rPr>
              <a:t>riable-based</a:t>
            </a:r>
            <a:r>
              <a:rPr sz="2121" spc="70" dirty="0">
                <a:solidFill>
                  <a:srgbClr val="0000A0"/>
                </a:solidFill>
                <a:latin typeface="Trebuchet MS"/>
                <a:cs typeface="Trebuchet MS"/>
              </a:rPr>
              <a:t> </a:t>
            </a:r>
            <a:r>
              <a:rPr sz="2121" spc="-106" dirty="0">
                <a:solidFill>
                  <a:srgbClr val="0000A0"/>
                </a:solidFill>
                <a:latin typeface="Trebuchet MS"/>
                <a:cs typeface="Trebuchet MS"/>
              </a:rPr>
              <a:t>m</a:t>
            </a:r>
            <a:r>
              <a:rPr sz="2121" spc="-14" dirty="0">
                <a:solidFill>
                  <a:srgbClr val="0000A0"/>
                </a:solidFill>
                <a:latin typeface="Trebuchet MS"/>
                <a:cs typeface="Trebuchet MS"/>
              </a:rPr>
              <a:t>o</a:t>
            </a:r>
            <a:r>
              <a:rPr sz="2121" spc="-126" dirty="0">
                <a:solidFill>
                  <a:srgbClr val="0000A0"/>
                </a:solidFill>
                <a:latin typeface="Trebuchet MS"/>
                <a:cs typeface="Trebuchet MS"/>
              </a:rPr>
              <a:t>dels</a:t>
            </a:r>
            <a:endParaRPr sz="2121" dirty="0">
              <a:latin typeface="Trebuchet MS"/>
              <a:cs typeface="Trebuchet MS"/>
            </a:endParaRPr>
          </a:p>
        </p:txBody>
      </p:sp>
      <p:sp>
        <p:nvSpPr>
          <p:cNvPr id="3" name="object 3"/>
          <p:cNvSpPr/>
          <p:nvPr/>
        </p:nvSpPr>
        <p:spPr>
          <a:xfrm>
            <a:off x="2286871" y="1394967"/>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3071092" y="1394967"/>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5" name="object 5"/>
          <p:cNvSpPr/>
          <p:nvPr/>
        </p:nvSpPr>
        <p:spPr>
          <a:xfrm>
            <a:off x="2286871" y="2179189"/>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3071092" y="2179189"/>
            <a:ext cx="355127" cy="354773"/>
          </a:xfrm>
          <a:custGeom>
            <a:avLst/>
            <a:gdLst/>
            <a:ahLst/>
            <a:cxnLst/>
            <a:rect l="l" t="t" r="r" b="b"/>
            <a:pathLst>
              <a:path w="636270" h="635635">
                <a:moveTo>
                  <a:pt x="635685" y="317861"/>
                </a:moveTo>
                <a:lnTo>
                  <a:pt x="633249" y="278575"/>
                </a:lnTo>
                <a:lnTo>
                  <a:pt x="626054" y="240207"/>
                </a:lnTo>
                <a:lnTo>
                  <a:pt x="614271" y="203168"/>
                </a:lnTo>
                <a:lnTo>
                  <a:pt x="598069" y="167868"/>
                </a:lnTo>
                <a:lnTo>
                  <a:pt x="577619" y="134714"/>
                </a:lnTo>
                <a:lnTo>
                  <a:pt x="553090" y="104118"/>
                </a:lnTo>
                <a:lnTo>
                  <a:pt x="524439" y="76471"/>
                </a:lnTo>
                <a:lnTo>
                  <a:pt x="492894" y="52755"/>
                </a:lnTo>
                <a:lnTo>
                  <a:pt x="459096" y="33257"/>
                </a:lnTo>
                <a:lnTo>
                  <a:pt x="423413" y="18110"/>
                </a:lnTo>
                <a:lnTo>
                  <a:pt x="386212" y="7447"/>
                </a:lnTo>
                <a:lnTo>
                  <a:pt x="347860" y="1400"/>
                </a:lnTo>
                <a:lnTo>
                  <a:pt x="321833" y="0"/>
                </a:lnTo>
                <a:lnTo>
                  <a:pt x="308269" y="260"/>
                </a:lnTo>
                <a:lnTo>
                  <a:pt x="268402" y="4172"/>
                </a:lnTo>
                <a:lnTo>
                  <a:pt x="230008" y="12650"/>
                </a:lnTo>
                <a:lnTo>
                  <a:pt x="193390" y="25533"/>
                </a:lnTo>
                <a:lnTo>
                  <a:pt x="158849" y="42656"/>
                </a:lnTo>
                <a:lnTo>
                  <a:pt x="126689" y="63857"/>
                </a:lnTo>
                <a:lnTo>
                  <a:pt x="97212" y="88972"/>
                </a:lnTo>
                <a:lnTo>
                  <a:pt x="70035" y="119415"/>
                </a:lnTo>
                <a:lnTo>
                  <a:pt x="47194" y="151975"/>
                </a:lnTo>
                <a:lnTo>
                  <a:pt x="28758" y="186356"/>
                </a:lnTo>
                <a:lnTo>
                  <a:pt x="14795" y="222264"/>
                </a:lnTo>
                <a:lnTo>
                  <a:pt x="5375" y="259404"/>
                </a:lnTo>
                <a:lnTo>
                  <a:pt x="566" y="297482"/>
                </a:lnTo>
                <a:lnTo>
                  <a:pt x="0" y="310332"/>
                </a:lnTo>
                <a:lnTo>
                  <a:pt x="244" y="324226"/>
                </a:lnTo>
                <a:lnTo>
                  <a:pt x="4033" y="364807"/>
                </a:lnTo>
                <a:lnTo>
                  <a:pt x="12280" y="403571"/>
                </a:lnTo>
                <a:lnTo>
                  <a:pt x="24828" y="440302"/>
                </a:lnTo>
                <a:lnTo>
                  <a:pt x="41517" y="474782"/>
                </a:lnTo>
                <a:lnTo>
                  <a:pt x="62191" y="506794"/>
                </a:lnTo>
                <a:lnTo>
                  <a:pt x="86691" y="536122"/>
                </a:lnTo>
                <a:lnTo>
                  <a:pt x="117626" y="563909"/>
                </a:lnTo>
                <a:lnTo>
                  <a:pt x="150373" y="587191"/>
                </a:lnTo>
                <a:lnTo>
                  <a:pt x="184693" y="605950"/>
                </a:lnTo>
                <a:lnTo>
                  <a:pt x="220348" y="620167"/>
                </a:lnTo>
                <a:lnTo>
                  <a:pt x="269554" y="632028"/>
                </a:lnTo>
                <a:lnTo>
                  <a:pt x="307397" y="635578"/>
                </a:lnTo>
                <a:lnTo>
                  <a:pt x="321555" y="635350"/>
                </a:lnTo>
                <a:lnTo>
                  <a:pt x="362713" y="631670"/>
                </a:lnTo>
                <a:lnTo>
                  <a:pt x="401784" y="623615"/>
                </a:lnTo>
                <a:lnTo>
                  <a:pt x="438616" y="611339"/>
                </a:lnTo>
                <a:lnTo>
                  <a:pt x="473057" y="594998"/>
                </a:lnTo>
                <a:lnTo>
                  <a:pt x="515001" y="567154"/>
                </a:lnTo>
                <a:lnTo>
                  <a:pt x="544111" y="540485"/>
                </a:lnTo>
                <a:lnTo>
                  <a:pt x="570845" y="508611"/>
                </a:lnTo>
                <a:lnTo>
                  <a:pt x="592945" y="475226"/>
                </a:lnTo>
                <a:lnTo>
                  <a:pt x="610434" y="440524"/>
                </a:lnTo>
                <a:lnTo>
                  <a:pt x="626613" y="392547"/>
                </a:lnTo>
                <a:lnTo>
                  <a:pt x="634679" y="343042"/>
                </a:lnTo>
                <a:lnTo>
                  <a:pt x="635685" y="317861"/>
                </a:lnTo>
                <a:close/>
              </a:path>
            </a:pathLst>
          </a:custGeom>
          <a:ln w="6357">
            <a:solidFill>
              <a:srgbClr val="000000"/>
            </a:solidFill>
          </a:ln>
        </p:spPr>
        <p:txBody>
          <a:bodyPr wrap="square" lIns="0" tIns="0" rIns="0" bIns="0" rtlCol="0"/>
          <a:lstStyle/>
          <a:p>
            <a:endParaRPr sz="1339"/>
          </a:p>
        </p:txBody>
      </p:sp>
      <p:sp>
        <p:nvSpPr>
          <p:cNvPr id="7" name="object 7"/>
          <p:cNvSpPr txBox="1"/>
          <p:nvPr/>
        </p:nvSpPr>
        <p:spPr>
          <a:xfrm>
            <a:off x="152400" y="876189"/>
            <a:ext cx="5393897" cy="845873"/>
          </a:xfrm>
          <a:prstGeom prst="rect">
            <a:avLst/>
          </a:prstGeom>
        </p:spPr>
        <p:txBody>
          <a:bodyPr vert="horz" wrap="square" lIns="0" tIns="0" rIns="0" bIns="0" rtlCol="0">
            <a:spAutoFit/>
          </a:bodyPr>
          <a:lstStyle/>
          <a:p>
            <a:pPr marL="7088" marR="2835">
              <a:lnSpc>
                <a:spcPct val="101600"/>
              </a:lnSpc>
              <a:tabLst>
                <a:tab pos="918942" algn="l"/>
                <a:tab pos="1894942" algn="l"/>
                <a:tab pos="2834439" algn="l"/>
                <a:tab pos="3294442" algn="l"/>
                <a:tab pos="4240318" algn="l"/>
                <a:tab pos="4779351" algn="l"/>
              </a:tabLst>
            </a:pPr>
            <a:r>
              <a:rPr sz="1395" spc="-36" dirty="0">
                <a:solidFill>
                  <a:srgbClr val="0000A0"/>
                </a:solidFill>
                <a:latin typeface="Trebuchet MS"/>
                <a:cs typeface="Trebuchet MS"/>
              </a:rPr>
              <a:t>Constrain</a:t>
            </a:r>
            <a:r>
              <a:rPr sz="1395" spc="-28" dirty="0">
                <a:solidFill>
                  <a:srgbClr val="0000A0"/>
                </a:solidFill>
                <a:latin typeface="Trebuchet MS"/>
                <a:cs typeface="Trebuchet MS"/>
              </a:rPr>
              <a:t>t</a:t>
            </a:r>
            <a:r>
              <a:rPr sz="1395" dirty="0">
                <a:solidFill>
                  <a:srgbClr val="0000A0"/>
                </a:solidFill>
                <a:latin typeface="Trebuchet MS"/>
                <a:cs typeface="Trebuchet MS"/>
              </a:rPr>
              <a:t>	</a:t>
            </a:r>
            <a:r>
              <a:rPr sz="1395" spc="-56" dirty="0">
                <a:solidFill>
                  <a:srgbClr val="0000A0"/>
                </a:solidFill>
                <a:latin typeface="Trebuchet MS"/>
                <a:cs typeface="Trebuchet MS"/>
              </a:rPr>
              <a:t>satisfac</a:t>
            </a:r>
            <a:r>
              <a:rPr sz="1395" spc="-50" dirty="0">
                <a:solidFill>
                  <a:srgbClr val="0000A0"/>
                </a:solidFill>
                <a:latin typeface="Trebuchet MS"/>
                <a:cs typeface="Trebuchet MS"/>
              </a:rPr>
              <a:t>tion</a:t>
            </a:r>
            <a:r>
              <a:rPr sz="1395" dirty="0">
                <a:solidFill>
                  <a:srgbClr val="0000A0"/>
                </a:solidFill>
                <a:latin typeface="Trebuchet MS"/>
                <a:cs typeface="Trebuchet MS"/>
              </a:rPr>
              <a:t>	</a:t>
            </a:r>
            <a:r>
              <a:rPr sz="1395" spc="-87" dirty="0">
                <a:solidFill>
                  <a:srgbClr val="0000A0"/>
                </a:solidFill>
                <a:latin typeface="Trebuchet MS"/>
                <a:cs typeface="Trebuchet MS"/>
              </a:rPr>
              <a:t>p</a:t>
            </a:r>
            <a:r>
              <a:rPr sz="1395" spc="-67" dirty="0">
                <a:solidFill>
                  <a:srgbClr val="0000A0"/>
                </a:solidFill>
                <a:latin typeface="Trebuchet MS"/>
                <a:cs typeface="Trebuchet MS"/>
              </a:rPr>
              <a:t>roblem</a:t>
            </a:r>
            <a:r>
              <a:rPr sz="1395" spc="-56" dirty="0">
                <a:solidFill>
                  <a:srgbClr val="0000A0"/>
                </a:solidFill>
                <a:latin typeface="Trebuchet MS"/>
                <a:cs typeface="Trebuchet MS"/>
              </a:rPr>
              <a:t>s</a:t>
            </a:r>
            <a:r>
              <a:rPr sz="1395" spc="-126" dirty="0">
                <a:latin typeface="Trebuchet MS"/>
                <a:cs typeface="Trebuchet MS"/>
              </a:rPr>
              <a:t>:</a:t>
            </a:r>
            <a:r>
              <a:rPr sz="1395" dirty="0">
                <a:latin typeface="Trebuchet MS"/>
                <a:cs typeface="Trebuchet MS"/>
              </a:rPr>
              <a:t>	</a:t>
            </a:r>
            <a:r>
              <a:rPr sz="1395" spc="-47" dirty="0">
                <a:latin typeface="Trebuchet MS"/>
                <a:cs typeface="Trebuchet MS"/>
              </a:rPr>
              <a:t>h</a:t>
            </a:r>
            <a:r>
              <a:rPr sz="1395" spc="-84" dirty="0">
                <a:latin typeface="Trebuchet MS"/>
                <a:cs typeface="Trebuchet MS"/>
              </a:rPr>
              <a:t>a</a:t>
            </a:r>
            <a:r>
              <a:rPr sz="1395" spc="-53" dirty="0">
                <a:latin typeface="Trebuchet MS"/>
                <a:cs typeface="Trebuchet MS"/>
              </a:rPr>
              <a:t>rd</a:t>
            </a:r>
            <a:r>
              <a:rPr sz="1395" dirty="0">
                <a:latin typeface="Trebuchet MS"/>
                <a:cs typeface="Trebuchet MS"/>
              </a:rPr>
              <a:t>	</a:t>
            </a:r>
            <a:r>
              <a:rPr sz="1395" spc="-45" dirty="0">
                <a:latin typeface="Trebuchet MS"/>
                <a:cs typeface="Trebuchet MS"/>
              </a:rPr>
              <a:t>constraints</a:t>
            </a:r>
            <a:r>
              <a:rPr sz="1395" dirty="0">
                <a:latin typeface="Trebuchet MS"/>
                <a:cs typeface="Trebuchet MS"/>
              </a:rPr>
              <a:t>	</a:t>
            </a:r>
            <a:r>
              <a:rPr sz="1395" spc="-53" dirty="0">
                <a:latin typeface="Trebuchet MS"/>
                <a:cs typeface="Trebuchet MS"/>
              </a:rPr>
              <a:t>(e</a:t>
            </a:r>
            <a:r>
              <a:rPr sz="1395" spc="-128" dirty="0">
                <a:latin typeface="Trebuchet MS"/>
                <a:cs typeface="Trebuchet MS"/>
              </a:rPr>
              <a:t>.</a:t>
            </a:r>
            <a:r>
              <a:rPr sz="1395" spc="-81" dirty="0">
                <a:latin typeface="Trebuchet MS"/>
                <a:cs typeface="Trebuchet MS"/>
              </a:rPr>
              <a:t>g.,</a:t>
            </a:r>
            <a:r>
              <a:rPr sz="1395" dirty="0">
                <a:latin typeface="Trebuchet MS"/>
                <a:cs typeface="Trebuchet MS"/>
              </a:rPr>
              <a:t>	</a:t>
            </a:r>
            <a:r>
              <a:rPr sz="1395" spc="-31" dirty="0">
                <a:latin typeface="Trebuchet MS"/>
                <a:cs typeface="Trebuchet MS"/>
              </a:rPr>
              <a:t>Sudoku,</a:t>
            </a:r>
            <a:r>
              <a:rPr sz="1395" spc="-20" dirty="0">
                <a:latin typeface="Trebuchet MS"/>
                <a:cs typeface="Trebuchet MS"/>
              </a:rPr>
              <a:t> </a:t>
            </a:r>
            <a:r>
              <a:rPr sz="1395" spc="-47" dirty="0">
                <a:latin typeface="Trebuchet MS"/>
                <a:cs typeface="Trebuchet MS"/>
              </a:rPr>
              <a:t>scheduling)</a:t>
            </a:r>
            <a:endParaRPr sz="1395">
              <a:latin typeface="Trebuchet MS"/>
              <a:cs typeface="Trebuchet MS"/>
            </a:endParaRPr>
          </a:p>
          <a:p>
            <a:pPr>
              <a:spcBef>
                <a:spcPts val="3"/>
              </a:spcBef>
            </a:pPr>
            <a:endParaRPr sz="1256">
              <a:latin typeface="Times New Roman"/>
              <a:cs typeface="Times New Roman"/>
            </a:endParaRPr>
          </a:p>
          <a:p>
            <a:pPr marL="4607" algn="ctr">
              <a:tabLst>
                <a:tab pos="788880" algn="l"/>
              </a:tabLst>
            </a:pPr>
            <a:r>
              <a:rPr sz="1395" i="1" spc="240" dirty="0">
                <a:latin typeface="Arial"/>
                <a:cs typeface="Arial"/>
              </a:rPr>
              <a:t>X</a:t>
            </a:r>
            <a:r>
              <a:rPr sz="1465" spc="8" baseline="-12698" dirty="0">
                <a:latin typeface="Bauhaus 93"/>
                <a:cs typeface="Bauhaus 93"/>
              </a:rPr>
              <a:t>1	</a:t>
            </a:r>
            <a:r>
              <a:rPr sz="1395" i="1" spc="240" dirty="0">
                <a:latin typeface="Arial"/>
                <a:cs typeface="Arial"/>
              </a:rPr>
              <a:t>X</a:t>
            </a:r>
            <a:r>
              <a:rPr sz="1465" spc="8" baseline="-12698" dirty="0">
                <a:latin typeface="Bauhaus 93"/>
                <a:cs typeface="Bauhaus 93"/>
              </a:rPr>
              <a:t>2</a:t>
            </a:r>
            <a:endParaRPr sz="1465" baseline="-12698">
              <a:latin typeface="Bauhaus 93"/>
              <a:cs typeface="Bauhaus 93"/>
            </a:endParaRPr>
          </a:p>
        </p:txBody>
      </p:sp>
      <p:sp>
        <p:nvSpPr>
          <p:cNvPr id="8" name="object 8"/>
          <p:cNvSpPr/>
          <p:nvPr/>
        </p:nvSpPr>
        <p:spPr>
          <a:xfrm>
            <a:off x="2891842" y="1572379"/>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9" name="object 9"/>
          <p:cNvSpPr/>
          <p:nvPr/>
        </p:nvSpPr>
        <p:spPr>
          <a:xfrm>
            <a:off x="2641671" y="1572379"/>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10" name="object 10"/>
          <p:cNvSpPr/>
          <p:nvPr/>
        </p:nvSpPr>
        <p:spPr>
          <a:xfrm>
            <a:off x="2820872" y="1536894"/>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11" name="object 11"/>
          <p:cNvSpPr/>
          <p:nvPr/>
        </p:nvSpPr>
        <p:spPr>
          <a:xfrm>
            <a:off x="3248467" y="1749803"/>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2" name="object 12"/>
          <p:cNvSpPr/>
          <p:nvPr/>
        </p:nvSpPr>
        <p:spPr>
          <a:xfrm>
            <a:off x="3248467" y="1999974"/>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3" name="object 13"/>
          <p:cNvSpPr/>
          <p:nvPr/>
        </p:nvSpPr>
        <p:spPr>
          <a:xfrm>
            <a:off x="3212982" y="1929004"/>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14" name="object 14"/>
          <p:cNvSpPr/>
          <p:nvPr/>
        </p:nvSpPr>
        <p:spPr>
          <a:xfrm>
            <a:off x="2464246" y="1749803"/>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5" name="object 15"/>
          <p:cNvSpPr/>
          <p:nvPr/>
        </p:nvSpPr>
        <p:spPr>
          <a:xfrm>
            <a:off x="2464246" y="1999974"/>
            <a:ext cx="0" cy="179336"/>
          </a:xfrm>
          <a:custGeom>
            <a:avLst/>
            <a:gdLst/>
            <a:ahLst/>
            <a:cxnLst/>
            <a:rect l="l" t="t" r="r" b="b"/>
            <a:pathLst>
              <a:path h="321310">
                <a:moveTo>
                  <a:pt x="0" y="0"/>
                </a:moveTo>
                <a:lnTo>
                  <a:pt x="0" y="321067"/>
                </a:lnTo>
              </a:path>
            </a:pathLst>
          </a:custGeom>
          <a:ln w="25430">
            <a:solidFill>
              <a:srgbClr val="000000"/>
            </a:solidFill>
          </a:ln>
        </p:spPr>
        <p:txBody>
          <a:bodyPr wrap="square" lIns="0" tIns="0" rIns="0" bIns="0" rtlCol="0"/>
          <a:lstStyle/>
          <a:p>
            <a:endParaRPr sz="1339"/>
          </a:p>
        </p:txBody>
      </p:sp>
      <p:sp>
        <p:nvSpPr>
          <p:cNvPr id="16" name="object 16"/>
          <p:cNvSpPr/>
          <p:nvPr/>
        </p:nvSpPr>
        <p:spPr>
          <a:xfrm>
            <a:off x="2428761" y="1929004"/>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17" name="object 17"/>
          <p:cNvSpPr/>
          <p:nvPr/>
        </p:nvSpPr>
        <p:spPr>
          <a:xfrm>
            <a:off x="2891842" y="2356600"/>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18" name="object 18"/>
          <p:cNvSpPr/>
          <p:nvPr/>
        </p:nvSpPr>
        <p:spPr>
          <a:xfrm>
            <a:off x="2641671" y="2356600"/>
            <a:ext cx="179336" cy="0"/>
          </a:xfrm>
          <a:custGeom>
            <a:avLst/>
            <a:gdLst/>
            <a:ahLst/>
            <a:cxnLst/>
            <a:rect l="l" t="t" r="r" b="b"/>
            <a:pathLst>
              <a:path w="321310">
                <a:moveTo>
                  <a:pt x="0" y="0"/>
                </a:moveTo>
                <a:lnTo>
                  <a:pt x="321067" y="0"/>
                </a:lnTo>
              </a:path>
            </a:pathLst>
          </a:custGeom>
          <a:ln w="25430">
            <a:solidFill>
              <a:srgbClr val="000000"/>
            </a:solidFill>
          </a:ln>
        </p:spPr>
        <p:txBody>
          <a:bodyPr wrap="square" lIns="0" tIns="0" rIns="0" bIns="0" rtlCol="0"/>
          <a:lstStyle/>
          <a:p>
            <a:endParaRPr sz="1339"/>
          </a:p>
        </p:txBody>
      </p:sp>
      <p:sp>
        <p:nvSpPr>
          <p:cNvPr id="19" name="object 19"/>
          <p:cNvSpPr/>
          <p:nvPr/>
        </p:nvSpPr>
        <p:spPr>
          <a:xfrm>
            <a:off x="2820872" y="2321115"/>
            <a:ext cx="71238" cy="71238"/>
          </a:xfrm>
          <a:custGeom>
            <a:avLst/>
            <a:gdLst/>
            <a:ahLst/>
            <a:cxnLst/>
            <a:rect l="l" t="t" r="r" b="b"/>
            <a:pathLst>
              <a:path w="127635" h="127635">
                <a:moveTo>
                  <a:pt x="0" y="0"/>
                </a:moveTo>
                <a:lnTo>
                  <a:pt x="0" y="127154"/>
                </a:lnTo>
                <a:lnTo>
                  <a:pt x="127154" y="127154"/>
                </a:lnTo>
                <a:lnTo>
                  <a:pt x="127154" y="0"/>
                </a:lnTo>
                <a:lnTo>
                  <a:pt x="0" y="0"/>
                </a:lnTo>
                <a:close/>
              </a:path>
            </a:pathLst>
          </a:custGeom>
          <a:ln w="6357">
            <a:solidFill>
              <a:srgbClr val="000000"/>
            </a:solidFill>
          </a:ln>
        </p:spPr>
        <p:txBody>
          <a:bodyPr wrap="square" lIns="0" tIns="0" rIns="0" bIns="0" rtlCol="0"/>
          <a:lstStyle/>
          <a:p>
            <a:endParaRPr sz="1339"/>
          </a:p>
        </p:txBody>
      </p:sp>
      <p:sp>
        <p:nvSpPr>
          <p:cNvPr id="20" name="object 20"/>
          <p:cNvSpPr/>
          <p:nvPr/>
        </p:nvSpPr>
        <p:spPr>
          <a:xfrm>
            <a:off x="1429889" y="3020461"/>
            <a:ext cx="2852974" cy="970781"/>
          </a:xfrm>
          <a:prstGeom prst="rect">
            <a:avLst/>
          </a:prstGeom>
          <a:blipFill>
            <a:blip r:embed="rId3" cstate="print"/>
            <a:stretch>
              <a:fillRect/>
            </a:stretch>
          </a:blipFill>
        </p:spPr>
        <p:txBody>
          <a:bodyPr wrap="square" lIns="0" tIns="0" rIns="0" bIns="0" rtlCol="0"/>
          <a:lstStyle/>
          <a:p>
            <a:endParaRPr sz="1339"/>
          </a:p>
        </p:txBody>
      </p:sp>
      <p:sp>
        <p:nvSpPr>
          <p:cNvPr id="21" name="object 21"/>
          <p:cNvSpPr txBox="1"/>
          <p:nvPr/>
        </p:nvSpPr>
        <p:spPr>
          <a:xfrm>
            <a:off x="152400" y="2273272"/>
            <a:ext cx="5365189" cy="1056251"/>
          </a:xfrm>
          <a:prstGeom prst="rect">
            <a:avLst/>
          </a:prstGeom>
        </p:spPr>
        <p:txBody>
          <a:bodyPr vert="horz" wrap="square" lIns="0" tIns="0" rIns="0" bIns="0" rtlCol="0">
            <a:spAutoFit/>
          </a:bodyPr>
          <a:lstStyle/>
          <a:p>
            <a:pPr marL="33667" algn="ctr">
              <a:tabLst>
                <a:tab pos="817586" algn="l"/>
              </a:tabLst>
            </a:pPr>
            <a:r>
              <a:rPr sz="1395" i="1" spc="240" dirty="0">
                <a:latin typeface="Arial"/>
                <a:cs typeface="Arial"/>
              </a:rPr>
              <a:t>X</a:t>
            </a:r>
            <a:r>
              <a:rPr sz="1465" spc="8" baseline="-12698" dirty="0">
                <a:latin typeface="Bauhaus 93"/>
                <a:cs typeface="Bauhaus 93"/>
              </a:rPr>
              <a:t>3	</a:t>
            </a:r>
            <a:r>
              <a:rPr sz="1395" i="1" spc="240" dirty="0">
                <a:latin typeface="Arial"/>
                <a:cs typeface="Arial"/>
              </a:rPr>
              <a:t>X</a:t>
            </a:r>
            <a:r>
              <a:rPr sz="1465" spc="8" baseline="-12698" dirty="0">
                <a:latin typeface="Bauhaus 93"/>
                <a:cs typeface="Bauhaus 93"/>
              </a:rPr>
              <a:t>4</a:t>
            </a:r>
            <a:endParaRPr sz="1465" baseline="-12698">
              <a:latin typeface="Bauhaus 93"/>
              <a:cs typeface="Bauhaus 93"/>
            </a:endParaRPr>
          </a:p>
          <a:p>
            <a:pPr>
              <a:spcBef>
                <a:spcPts val="7"/>
              </a:spcBef>
            </a:pPr>
            <a:endParaRPr sz="1423">
              <a:latin typeface="Times New Roman"/>
              <a:cs typeface="Times New Roman"/>
            </a:endParaRPr>
          </a:p>
          <a:p>
            <a:pPr algn="ctr">
              <a:tabLst>
                <a:tab pos="1494832" algn="l"/>
              </a:tabLst>
            </a:pPr>
            <a:r>
              <a:rPr sz="1395" spc="47" dirty="0">
                <a:solidFill>
                  <a:srgbClr val="0000A0"/>
                </a:solidFill>
                <a:latin typeface="Trebuchet MS"/>
                <a:cs typeface="Trebuchet MS"/>
              </a:rPr>
              <a:t>B</a:t>
            </a:r>
            <a:r>
              <a:rPr sz="1395" spc="3" dirty="0">
                <a:solidFill>
                  <a:srgbClr val="0000A0"/>
                </a:solidFill>
                <a:latin typeface="Trebuchet MS"/>
                <a:cs typeface="Trebuchet MS"/>
              </a:rPr>
              <a:t>a</a:t>
            </a:r>
            <a:r>
              <a:rPr sz="1395" spc="-84" dirty="0">
                <a:solidFill>
                  <a:srgbClr val="0000A0"/>
                </a:solidFill>
                <a:latin typeface="Trebuchet MS"/>
                <a:cs typeface="Trebuchet MS"/>
              </a:rPr>
              <a:t>y</a:t>
            </a:r>
            <a:r>
              <a:rPr sz="1395" spc="-67" dirty="0">
                <a:solidFill>
                  <a:srgbClr val="0000A0"/>
                </a:solidFill>
                <a:latin typeface="Trebuchet MS"/>
                <a:cs typeface="Trebuchet MS"/>
              </a:rPr>
              <a:t>esian</a:t>
            </a:r>
            <a:r>
              <a:rPr sz="1395" spc="53" dirty="0">
                <a:solidFill>
                  <a:srgbClr val="0000A0"/>
                </a:solidFill>
                <a:latin typeface="Trebuchet MS"/>
                <a:cs typeface="Trebuchet MS"/>
              </a:rPr>
              <a:t> </a:t>
            </a:r>
            <a:r>
              <a:rPr sz="1395" spc="-78" dirty="0">
                <a:solidFill>
                  <a:srgbClr val="0000A0"/>
                </a:solidFill>
                <a:latin typeface="Trebuchet MS"/>
                <a:cs typeface="Trebuchet MS"/>
              </a:rPr>
              <a:t>ne</a:t>
            </a:r>
            <a:r>
              <a:rPr sz="1395" spc="-98" dirty="0">
                <a:solidFill>
                  <a:srgbClr val="0000A0"/>
                </a:solidFill>
                <a:latin typeface="Trebuchet MS"/>
                <a:cs typeface="Trebuchet MS"/>
              </a:rPr>
              <a:t>t</a:t>
            </a:r>
            <a:r>
              <a:rPr sz="1395" spc="-117" dirty="0">
                <a:solidFill>
                  <a:srgbClr val="0000A0"/>
                </a:solidFill>
                <a:latin typeface="Trebuchet MS"/>
                <a:cs typeface="Trebuchet MS"/>
              </a:rPr>
              <a:t>w</a:t>
            </a:r>
            <a:r>
              <a:rPr sz="1395" spc="-89" dirty="0">
                <a:solidFill>
                  <a:srgbClr val="0000A0"/>
                </a:solidFill>
                <a:latin typeface="Trebuchet MS"/>
                <a:cs typeface="Trebuchet MS"/>
              </a:rPr>
              <a:t>o</a:t>
            </a:r>
            <a:r>
              <a:rPr sz="1395" spc="-36" dirty="0">
                <a:solidFill>
                  <a:srgbClr val="0000A0"/>
                </a:solidFill>
                <a:latin typeface="Trebuchet MS"/>
                <a:cs typeface="Trebuchet MS"/>
              </a:rPr>
              <a:t>rks</a:t>
            </a:r>
            <a:r>
              <a:rPr sz="1395" spc="-126" dirty="0">
                <a:latin typeface="Trebuchet MS"/>
                <a:cs typeface="Trebuchet MS"/>
              </a:rPr>
              <a:t>:</a:t>
            </a:r>
            <a:r>
              <a:rPr sz="1395" dirty="0">
                <a:latin typeface="Trebuchet MS"/>
                <a:cs typeface="Trebuchet MS"/>
              </a:rPr>
              <a:t>	</a:t>
            </a:r>
            <a:r>
              <a:rPr sz="1395" spc="-50" dirty="0">
                <a:latin typeface="Trebuchet MS"/>
                <a:cs typeface="Trebuchet MS"/>
              </a:rPr>
              <a:t>soft</a:t>
            </a:r>
            <a:r>
              <a:rPr sz="1395" spc="53" dirty="0">
                <a:latin typeface="Trebuchet MS"/>
                <a:cs typeface="Trebuchet MS"/>
              </a:rPr>
              <a:t> </a:t>
            </a:r>
            <a:r>
              <a:rPr sz="1395" spc="-78" dirty="0">
                <a:latin typeface="Trebuchet MS"/>
                <a:cs typeface="Trebuchet MS"/>
              </a:rPr>
              <a:t>de</a:t>
            </a:r>
            <a:r>
              <a:rPr sz="1395" spc="-39" dirty="0">
                <a:latin typeface="Trebuchet MS"/>
                <a:cs typeface="Trebuchet MS"/>
              </a:rPr>
              <a:t>p</a:t>
            </a:r>
            <a:r>
              <a:rPr sz="1395" spc="-78" dirty="0">
                <a:latin typeface="Trebuchet MS"/>
                <a:cs typeface="Trebuchet MS"/>
              </a:rPr>
              <a:t>end</a:t>
            </a:r>
            <a:r>
              <a:rPr sz="1395" spc="-140" dirty="0">
                <a:latin typeface="Trebuchet MS"/>
                <a:cs typeface="Trebuchet MS"/>
              </a:rPr>
              <a:t>e</a:t>
            </a:r>
            <a:r>
              <a:rPr sz="1395" spc="-64" dirty="0">
                <a:latin typeface="Trebuchet MS"/>
                <a:cs typeface="Trebuchet MS"/>
              </a:rPr>
              <a:t>ncies</a:t>
            </a:r>
            <a:r>
              <a:rPr sz="1395" spc="50" dirty="0">
                <a:latin typeface="Trebuchet MS"/>
                <a:cs typeface="Trebuchet MS"/>
              </a:rPr>
              <a:t> </a:t>
            </a:r>
            <a:r>
              <a:rPr sz="1395" spc="-78" dirty="0">
                <a:latin typeface="Trebuchet MS"/>
                <a:cs typeface="Trebuchet MS"/>
              </a:rPr>
              <a:t>(e.g.,</a:t>
            </a:r>
            <a:r>
              <a:rPr sz="1395" spc="50" dirty="0">
                <a:latin typeface="Trebuchet MS"/>
                <a:cs typeface="Trebuchet MS"/>
              </a:rPr>
              <a:t> </a:t>
            </a:r>
            <a:r>
              <a:rPr sz="1395" spc="-45" dirty="0">
                <a:latin typeface="Trebuchet MS"/>
                <a:cs typeface="Trebuchet MS"/>
              </a:rPr>
              <a:t>tracking</a:t>
            </a:r>
            <a:r>
              <a:rPr sz="1395" spc="56" dirty="0">
                <a:latin typeface="Trebuchet MS"/>
                <a:cs typeface="Trebuchet MS"/>
              </a:rPr>
              <a:t> </a:t>
            </a:r>
            <a:r>
              <a:rPr sz="1395" spc="-64" dirty="0">
                <a:latin typeface="Trebuchet MS"/>
                <a:cs typeface="Trebuchet MS"/>
              </a:rPr>
              <a:t>c</a:t>
            </a:r>
            <a:r>
              <a:rPr sz="1395" spc="-98" dirty="0">
                <a:latin typeface="Trebuchet MS"/>
                <a:cs typeface="Trebuchet MS"/>
              </a:rPr>
              <a:t>a</a:t>
            </a:r>
            <a:r>
              <a:rPr sz="1395" spc="-45" dirty="0">
                <a:latin typeface="Trebuchet MS"/>
                <a:cs typeface="Trebuchet MS"/>
              </a:rPr>
              <a:t>rs</a:t>
            </a:r>
            <a:r>
              <a:rPr sz="1395" spc="50" dirty="0">
                <a:latin typeface="Trebuchet MS"/>
                <a:cs typeface="Trebuchet MS"/>
              </a:rPr>
              <a:t> </a:t>
            </a:r>
            <a:r>
              <a:rPr sz="1395" spc="-61" dirty="0">
                <a:latin typeface="Trebuchet MS"/>
                <a:cs typeface="Trebuchet MS"/>
              </a:rPr>
              <a:t>from</a:t>
            </a:r>
            <a:r>
              <a:rPr sz="1395" spc="50" dirty="0">
                <a:latin typeface="Trebuchet MS"/>
                <a:cs typeface="Trebuchet MS"/>
              </a:rPr>
              <a:t> </a:t>
            </a:r>
            <a:r>
              <a:rPr sz="1395" spc="-53" dirty="0">
                <a:latin typeface="Trebuchet MS"/>
                <a:cs typeface="Trebuchet MS"/>
              </a:rPr>
              <a:t>sens</a:t>
            </a:r>
            <a:r>
              <a:rPr sz="1395" spc="-100" dirty="0">
                <a:latin typeface="Trebuchet MS"/>
                <a:cs typeface="Trebuchet MS"/>
              </a:rPr>
              <a:t>o</a:t>
            </a:r>
            <a:r>
              <a:rPr sz="1395" spc="-17" dirty="0">
                <a:latin typeface="Trebuchet MS"/>
                <a:cs typeface="Trebuchet MS"/>
              </a:rPr>
              <a:t>rs)</a:t>
            </a:r>
            <a:endParaRPr sz="1395">
              <a:latin typeface="Trebuchet MS"/>
              <a:cs typeface="Trebuchet MS"/>
            </a:endParaRPr>
          </a:p>
          <a:p>
            <a:pPr>
              <a:spcBef>
                <a:spcPts val="7"/>
              </a:spcBef>
            </a:pPr>
            <a:endParaRPr sz="1535">
              <a:latin typeface="Times New Roman"/>
              <a:cs typeface="Times New Roman"/>
            </a:endParaRPr>
          </a:p>
          <a:p>
            <a:pPr marL="35439" algn="ctr">
              <a:tabLst>
                <a:tab pos="662716" algn="l"/>
                <a:tab pos="1289992" algn="l"/>
                <a:tab pos="1917269" algn="l"/>
                <a:tab pos="2544545" algn="l"/>
              </a:tabLst>
            </a:pPr>
            <a:r>
              <a:rPr sz="1116" i="1" spc="128" dirty="0">
                <a:latin typeface="Arial"/>
                <a:cs typeface="Arial"/>
              </a:rPr>
              <a:t>H</a:t>
            </a:r>
            <a:r>
              <a:rPr sz="1172" spc="4" baseline="-11904" dirty="0">
                <a:latin typeface="Bauhaus 93"/>
                <a:cs typeface="Bauhaus 93"/>
              </a:rPr>
              <a:t>1	</a:t>
            </a:r>
            <a:r>
              <a:rPr sz="1116" i="1" spc="128" dirty="0">
                <a:latin typeface="Arial"/>
                <a:cs typeface="Arial"/>
              </a:rPr>
              <a:t>H</a:t>
            </a:r>
            <a:r>
              <a:rPr sz="1172" spc="4" baseline="-11904" dirty="0">
                <a:latin typeface="Bauhaus 93"/>
                <a:cs typeface="Bauhaus 93"/>
              </a:rPr>
              <a:t>2	</a:t>
            </a:r>
            <a:r>
              <a:rPr sz="1116" i="1" spc="128" dirty="0">
                <a:latin typeface="Arial"/>
                <a:cs typeface="Arial"/>
              </a:rPr>
              <a:t>H</a:t>
            </a:r>
            <a:r>
              <a:rPr sz="1172" spc="4" baseline="-11904" dirty="0">
                <a:latin typeface="Bauhaus 93"/>
                <a:cs typeface="Bauhaus 93"/>
              </a:rPr>
              <a:t>3	</a:t>
            </a:r>
            <a:r>
              <a:rPr sz="1116" i="1" spc="128" dirty="0">
                <a:latin typeface="Arial"/>
                <a:cs typeface="Arial"/>
              </a:rPr>
              <a:t>H</a:t>
            </a:r>
            <a:r>
              <a:rPr sz="1172" spc="4" baseline="-11904" dirty="0">
                <a:latin typeface="Bauhaus 93"/>
                <a:cs typeface="Bauhaus 93"/>
              </a:rPr>
              <a:t>4	</a:t>
            </a:r>
            <a:r>
              <a:rPr sz="1116" i="1" spc="128" dirty="0">
                <a:latin typeface="Arial"/>
                <a:cs typeface="Arial"/>
              </a:rPr>
              <a:t>H</a:t>
            </a:r>
            <a:r>
              <a:rPr sz="1172" spc="4" baseline="-11904" dirty="0">
                <a:latin typeface="Bauhaus 93"/>
                <a:cs typeface="Bauhaus 93"/>
              </a:rPr>
              <a:t>5</a:t>
            </a:r>
            <a:endParaRPr sz="1172" baseline="-11904">
              <a:latin typeface="Bauhaus 93"/>
              <a:cs typeface="Bauhaus 93"/>
            </a:endParaRPr>
          </a:p>
        </p:txBody>
      </p:sp>
      <p:sp>
        <p:nvSpPr>
          <p:cNvPr id="27" name="object 27"/>
          <p:cNvSpPr txBox="1">
            <a:spLocks noGrp="1"/>
          </p:cNvSpPr>
          <p:nvPr>
            <p:ph type="ftr" sz="quarter" idx="4294967295"/>
          </p:nvPr>
        </p:nvSpPr>
        <p:spPr>
          <a:xfrm>
            <a:off x="3097259" y="6548973"/>
            <a:ext cx="1185176" cy="276999"/>
          </a:xfrm>
          <a:prstGeom prst="rect">
            <a:avLst/>
          </a:prstGeom>
        </p:spPr>
        <p:txBody>
          <a:bodyPr vert="horz" wrap="square" lIns="0" tIns="0" rIns="0" bIns="0" rtlCol="0">
            <a:spAutoFit/>
          </a:bodyPr>
          <a:lstStyle/>
          <a:p>
            <a:pPr marL="7088"/>
            <a:r>
              <a:rPr sz="900" spc="8" dirty="0">
                <a:latin typeface="Trebuchet MS"/>
                <a:cs typeface="Trebuchet MS"/>
              </a:rPr>
              <a:t>CS221</a:t>
            </a:r>
            <a:r>
              <a:rPr sz="900" spc="25" dirty="0">
                <a:latin typeface="Trebuchet MS"/>
                <a:cs typeface="Trebuchet MS"/>
              </a:rPr>
              <a:t> </a:t>
            </a:r>
            <a:r>
              <a:rPr sz="900" spc="-17" dirty="0">
                <a:latin typeface="Trebuchet MS"/>
                <a:cs typeface="Trebuchet MS"/>
              </a:rPr>
              <a:t>/</a:t>
            </a:r>
            <a:r>
              <a:rPr sz="900" spc="25" dirty="0">
                <a:latin typeface="Trebuchet MS"/>
                <a:cs typeface="Trebuchet MS"/>
              </a:rPr>
              <a:t> </a:t>
            </a:r>
            <a:r>
              <a:rPr sz="900" spc="-6" dirty="0">
                <a:latin typeface="Trebuchet MS"/>
                <a:cs typeface="Trebuchet MS"/>
              </a:rPr>
              <a:t>Autumn</a:t>
            </a:r>
            <a:r>
              <a:rPr sz="900" spc="25" dirty="0">
                <a:latin typeface="Trebuchet MS"/>
                <a:cs typeface="Trebuchet MS"/>
              </a:rPr>
              <a:t> </a:t>
            </a:r>
            <a:r>
              <a:rPr sz="900" spc="-17" dirty="0">
                <a:latin typeface="Trebuchet MS"/>
                <a:cs typeface="Trebuchet MS"/>
              </a:rPr>
              <a:t>2018</a:t>
            </a:r>
            <a:r>
              <a:rPr sz="900" spc="25" dirty="0">
                <a:latin typeface="Trebuchet MS"/>
                <a:cs typeface="Trebuchet MS"/>
              </a:rPr>
              <a:t> </a:t>
            </a:r>
            <a:r>
              <a:rPr sz="900" spc="-17" dirty="0">
                <a:latin typeface="Trebuchet MS"/>
                <a:cs typeface="Trebuchet MS"/>
              </a:rPr>
              <a:t>/</a:t>
            </a:r>
            <a:r>
              <a:rPr sz="900" spc="25" dirty="0">
                <a:latin typeface="Trebuchet MS"/>
                <a:cs typeface="Trebuchet MS"/>
              </a:rPr>
              <a:t> </a:t>
            </a:r>
            <a:r>
              <a:rPr sz="900" spc="-11" dirty="0">
                <a:latin typeface="Trebuchet MS"/>
                <a:cs typeface="Trebuchet MS"/>
              </a:rPr>
              <a:t>Liang</a:t>
            </a:r>
          </a:p>
        </p:txBody>
      </p:sp>
      <p:sp>
        <p:nvSpPr>
          <p:cNvPr id="28" name="object 28"/>
          <p:cNvSpPr txBox="1"/>
          <p:nvPr/>
        </p:nvSpPr>
        <p:spPr>
          <a:xfrm>
            <a:off x="5527119" y="4177510"/>
            <a:ext cx="104199" cy="107402"/>
          </a:xfrm>
          <a:prstGeom prst="rect">
            <a:avLst/>
          </a:prstGeom>
        </p:spPr>
        <p:txBody>
          <a:bodyPr vert="horz" wrap="square" lIns="0" tIns="0" rIns="0" bIns="0" rtlCol="0">
            <a:spAutoFit/>
          </a:bodyPr>
          <a:lstStyle/>
          <a:p>
            <a:pPr marL="7088"/>
            <a:r>
              <a:rPr sz="698" spc="-17" dirty="0">
                <a:latin typeface="Trebuchet MS"/>
                <a:cs typeface="Trebuchet MS"/>
              </a:rPr>
              <a:t>77</a:t>
            </a:r>
            <a:endParaRPr sz="698">
              <a:latin typeface="Trebuchet MS"/>
              <a:cs typeface="Trebuchet MS"/>
            </a:endParaRPr>
          </a:p>
        </p:txBody>
      </p:sp>
      <p:sp>
        <p:nvSpPr>
          <p:cNvPr id="22" name="object 22"/>
          <p:cNvSpPr txBox="1"/>
          <p:nvPr/>
        </p:nvSpPr>
        <p:spPr>
          <a:xfrm>
            <a:off x="1509071"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1</a:t>
            </a:r>
            <a:endParaRPr sz="1172" baseline="-11904">
              <a:latin typeface="Bauhaus 93"/>
              <a:cs typeface="Bauhaus 93"/>
            </a:endParaRPr>
          </a:p>
        </p:txBody>
      </p:sp>
      <p:sp>
        <p:nvSpPr>
          <p:cNvPr id="23" name="object 23"/>
          <p:cNvSpPr txBox="1"/>
          <p:nvPr/>
        </p:nvSpPr>
        <p:spPr>
          <a:xfrm>
            <a:off x="2136450"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2</a:t>
            </a:r>
            <a:endParaRPr sz="1172" baseline="-11904">
              <a:latin typeface="Bauhaus 93"/>
              <a:cs typeface="Bauhaus 93"/>
            </a:endParaRPr>
          </a:p>
        </p:txBody>
      </p:sp>
      <p:sp>
        <p:nvSpPr>
          <p:cNvPr id="24" name="object 24"/>
          <p:cNvSpPr txBox="1"/>
          <p:nvPr/>
        </p:nvSpPr>
        <p:spPr>
          <a:xfrm>
            <a:off x="2763829"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3</a:t>
            </a:r>
            <a:endParaRPr sz="1172" baseline="-11904">
              <a:latin typeface="Bauhaus 93"/>
              <a:cs typeface="Bauhaus 93"/>
            </a:endParaRPr>
          </a:p>
        </p:txBody>
      </p:sp>
      <p:sp>
        <p:nvSpPr>
          <p:cNvPr id="25" name="object 25"/>
          <p:cNvSpPr txBox="1"/>
          <p:nvPr/>
        </p:nvSpPr>
        <p:spPr>
          <a:xfrm>
            <a:off x="3391208"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4</a:t>
            </a:r>
            <a:endParaRPr sz="1172" baseline="-11904">
              <a:latin typeface="Bauhaus 93"/>
              <a:cs typeface="Bauhaus 93"/>
            </a:endParaRPr>
          </a:p>
        </p:txBody>
      </p:sp>
      <p:sp>
        <p:nvSpPr>
          <p:cNvPr id="26" name="object 26"/>
          <p:cNvSpPr txBox="1"/>
          <p:nvPr/>
        </p:nvSpPr>
        <p:spPr>
          <a:xfrm>
            <a:off x="4018587" y="3751418"/>
            <a:ext cx="177918" cy="171714"/>
          </a:xfrm>
          <a:prstGeom prst="rect">
            <a:avLst/>
          </a:prstGeom>
        </p:spPr>
        <p:txBody>
          <a:bodyPr vert="horz" wrap="square" lIns="0" tIns="0" rIns="0" bIns="0" rtlCol="0">
            <a:spAutoFit/>
          </a:bodyPr>
          <a:lstStyle/>
          <a:p>
            <a:pPr marL="7088"/>
            <a:r>
              <a:rPr sz="1116" i="1" spc="89" dirty="0">
                <a:latin typeface="Arial"/>
                <a:cs typeface="Arial"/>
              </a:rPr>
              <a:t>E</a:t>
            </a:r>
            <a:r>
              <a:rPr sz="1172" spc="4" baseline="-11904" dirty="0">
                <a:latin typeface="Bauhaus 93"/>
                <a:cs typeface="Bauhaus 93"/>
              </a:rPr>
              <a:t>5</a:t>
            </a:r>
            <a:endParaRPr sz="1172" baseline="-11904">
              <a:latin typeface="Bauhaus 93"/>
              <a:cs typeface="Bauhaus 93"/>
            </a:endParaRPr>
          </a:p>
        </p:txBody>
      </p:sp>
      <p:sp>
        <p:nvSpPr>
          <p:cNvPr id="29" name="Rectangle 28"/>
          <p:cNvSpPr/>
          <p:nvPr/>
        </p:nvSpPr>
        <p:spPr>
          <a:xfrm>
            <a:off x="990600" y="4623318"/>
            <a:ext cx="8077200" cy="1218026"/>
          </a:xfrm>
          <a:prstGeom prst="rect">
            <a:avLst/>
          </a:prstGeom>
        </p:spPr>
        <p:txBody>
          <a:bodyPr wrap="square">
            <a:spAutoFit/>
          </a:bodyPr>
          <a:lstStyle/>
          <a:p>
            <a:pPr marL="122620" marR="2835" indent="-115532" algn="just">
              <a:lnSpc>
                <a:spcPct val="102000"/>
              </a:lnSpc>
              <a:buFont typeface="Arial"/>
              <a:buChar char="•"/>
              <a:tabLst>
                <a:tab pos="122975" algn="l"/>
              </a:tabLst>
            </a:pPr>
            <a:r>
              <a:rPr lang="en-US" sz="1339" b="1" spc="-22" dirty="0">
                <a:latin typeface="Gill Sans MT"/>
                <a:cs typeface="Gill Sans MT"/>
              </a:rPr>
              <a:t>Constrain</a:t>
            </a:r>
            <a:r>
              <a:rPr lang="en-US" sz="1339" b="1" spc="-17" dirty="0">
                <a:latin typeface="Gill Sans MT"/>
                <a:cs typeface="Gill Sans MT"/>
              </a:rPr>
              <a:t>t</a:t>
            </a:r>
            <a:r>
              <a:rPr lang="en-US" sz="1339" b="1" dirty="0">
                <a:latin typeface="Gill Sans MT"/>
                <a:cs typeface="Gill Sans MT"/>
              </a:rPr>
              <a:t> </a:t>
            </a:r>
            <a:r>
              <a:rPr lang="en-US" sz="1339" b="1" spc="-109" dirty="0">
                <a:latin typeface="Gill Sans MT"/>
                <a:cs typeface="Gill Sans MT"/>
              </a:rPr>
              <a:t> </a:t>
            </a:r>
            <a:r>
              <a:rPr lang="en-US" sz="1339" b="1" spc="3" dirty="0">
                <a:latin typeface="Gill Sans MT"/>
                <a:cs typeface="Gill Sans MT"/>
              </a:rPr>
              <a:t>satisfac</a:t>
            </a:r>
            <a:r>
              <a:rPr lang="en-US" sz="1339" b="1" spc="-3" dirty="0">
                <a:latin typeface="Gill Sans MT"/>
                <a:cs typeface="Gill Sans MT"/>
              </a:rPr>
              <a:t>t</a:t>
            </a:r>
            <a:r>
              <a:rPr lang="en-US" sz="1339" b="1" spc="-20" dirty="0">
                <a:latin typeface="Gill Sans MT"/>
                <a:cs typeface="Gill Sans MT"/>
              </a:rPr>
              <a:t>ion</a:t>
            </a:r>
            <a:r>
              <a:rPr lang="en-US" sz="1339" b="1" dirty="0">
                <a:latin typeface="Gill Sans MT"/>
                <a:cs typeface="Gill Sans MT"/>
              </a:rPr>
              <a:t> </a:t>
            </a:r>
            <a:r>
              <a:rPr lang="en-US" sz="1339" b="1" spc="-114" dirty="0">
                <a:latin typeface="Gill Sans MT"/>
                <a:cs typeface="Gill Sans MT"/>
              </a:rPr>
              <a:t> </a:t>
            </a:r>
            <a:r>
              <a:rPr lang="en-US" sz="1339" b="1" spc="-39" dirty="0">
                <a:latin typeface="Gill Sans MT"/>
                <a:cs typeface="Gill Sans MT"/>
              </a:rPr>
              <a:t>p</a:t>
            </a:r>
            <a:r>
              <a:rPr lang="en-US" sz="1339" b="1" spc="-31" dirty="0">
                <a:latin typeface="Gill Sans MT"/>
                <a:cs typeface="Gill Sans MT"/>
              </a:rPr>
              <a:t>roblems</a:t>
            </a:r>
            <a:r>
              <a:rPr lang="en-US" sz="1339" b="1" spc="100" dirty="0">
                <a:latin typeface="Gill Sans MT"/>
                <a:cs typeface="Gill Sans MT"/>
              </a:rPr>
              <a:t> </a:t>
            </a:r>
            <a:r>
              <a:rPr lang="en-US" sz="1339" spc="-59" dirty="0">
                <a:latin typeface="Tahoma"/>
                <a:cs typeface="Tahoma"/>
              </a:rPr>
              <a:t>a</a:t>
            </a:r>
            <a:r>
              <a:rPr lang="en-US" sz="1339" spc="-42" dirty="0">
                <a:latin typeface="Tahoma"/>
                <a:cs typeface="Tahoma"/>
              </a:rPr>
              <a:t>re</a:t>
            </a:r>
            <a:r>
              <a:rPr lang="en-US" sz="1339" spc="70" dirty="0">
                <a:latin typeface="Tahoma"/>
                <a:cs typeface="Tahoma"/>
              </a:rPr>
              <a:t> </a:t>
            </a:r>
            <a:r>
              <a:rPr lang="en-US" sz="1339" spc="-33" dirty="0">
                <a:latin typeface="Tahoma"/>
                <a:cs typeface="Tahoma"/>
              </a:rPr>
              <a:t>v</a:t>
            </a:r>
            <a:r>
              <a:rPr lang="en-US" sz="1339" spc="-59" dirty="0">
                <a:latin typeface="Tahoma"/>
                <a:cs typeface="Tahoma"/>
              </a:rPr>
              <a:t>a</a:t>
            </a:r>
            <a:r>
              <a:rPr lang="en-US" sz="1339" spc="-31" dirty="0">
                <a:latin typeface="Tahoma"/>
                <a:cs typeface="Tahoma"/>
              </a:rPr>
              <a:t>riable-based</a:t>
            </a:r>
            <a:r>
              <a:rPr lang="en-US" sz="1339" spc="67" dirty="0">
                <a:latin typeface="Tahoma"/>
                <a:cs typeface="Tahoma"/>
              </a:rPr>
              <a:t> </a:t>
            </a:r>
            <a:r>
              <a:rPr lang="en-US" sz="1339" spc="-39" dirty="0">
                <a:latin typeface="Tahoma"/>
                <a:cs typeface="Tahoma"/>
              </a:rPr>
              <a:t>m</a:t>
            </a:r>
            <a:r>
              <a:rPr lang="en-US" sz="1339" dirty="0">
                <a:latin typeface="Tahoma"/>
                <a:cs typeface="Tahoma"/>
              </a:rPr>
              <a:t>o</a:t>
            </a:r>
            <a:r>
              <a:rPr lang="en-US" sz="1339" spc="-36" dirty="0">
                <a:latin typeface="Tahoma"/>
                <a:cs typeface="Tahoma"/>
              </a:rPr>
              <a:t>dels</a:t>
            </a:r>
            <a:r>
              <a:rPr lang="en-US" sz="1339" spc="67" dirty="0">
                <a:latin typeface="Tahoma"/>
                <a:cs typeface="Tahoma"/>
              </a:rPr>
              <a:t> </a:t>
            </a:r>
            <a:r>
              <a:rPr lang="en-US" sz="1339" spc="-45" dirty="0">
                <a:latin typeface="Tahoma"/>
                <a:cs typeface="Tahoma"/>
              </a:rPr>
              <a:t>where</a:t>
            </a:r>
            <a:r>
              <a:rPr lang="en-US" sz="1339" spc="70" dirty="0">
                <a:latin typeface="Tahoma"/>
                <a:cs typeface="Tahoma"/>
              </a:rPr>
              <a:t> </a:t>
            </a:r>
            <a:r>
              <a:rPr lang="en-US" sz="1339" spc="-75" dirty="0">
                <a:latin typeface="Tahoma"/>
                <a:cs typeface="Tahoma"/>
              </a:rPr>
              <a:t>w</a:t>
            </a:r>
            <a:r>
              <a:rPr lang="en-US" sz="1339" spc="-67" dirty="0">
                <a:latin typeface="Tahoma"/>
                <a:cs typeface="Tahoma"/>
              </a:rPr>
              <a:t>e</a:t>
            </a:r>
            <a:r>
              <a:rPr lang="en-US" sz="1339" spc="70" dirty="0">
                <a:latin typeface="Tahoma"/>
                <a:cs typeface="Tahoma"/>
              </a:rPr>
              <a:t> </a:t>
            </a:r>
            <a:r>
              <a:rPr lang="en-US" sz="1339" spc="-22" dirty="0">
                <a:latin typeface="Tahoma"/>
                <a:cs typeface="Tahoma"/>
              </a:rPr>
              <a:t>only</a:t>
            </a:r>
            <a:r>
              <a:rPr lang="en-US" sz="1339" spc="70" dirty="0">
                <a:latin typeface="Tahoma"/>
                <a:cs typeface="Tahoma"/>
              </a:rPr>
              <a:t> </a:t>
            </a:r>
            <a:r>
              <a:rPr lang="en-US" sz="1339" spc="-39" dirty="0">
                <a:latin typeface="Tahoma"/>
                <a:cs typeface="Tahoma"/>
              </a:rPr>
              <a:t>have</a:t>
            </a:r>
            <a:r>
              <a:rPr lang="en-US" sz="1339" spc="67" dirty="0">
                <a:latin typeface="Tahoma"/>
                <a:cs typeface="Tahoma"/>
              </a:rPr>
              <a:t> </a:t>
            </a:r>
            <a:r>
              <a:rPr lang="en-US" sz="1339" spc="-36" dirty="0">
                <a:latin typeface="Tahoma"/>
                <a:cs typeface="Tahoma"/>
              </a:rPr>
              <a:t>h</a:t>
            </a:r>
            <a:r>
              <a:rPr lang="en-US" sz="1339" spc="-59" dirty="0">
                <a:latin typeface="Tahoma"/>
                <a:cs typeface="Tahoma"/>
              </a:rPr>
              <a:t>a</a:t>
            </a:r>
            <a:r>
              <a:rPr lang="en-US" sz="1339" spc="-22" dirty="0">
                <a:latin typeface="Tahoma"/>
                <a:cs typeface="Tahoma"/>
              </a:rPr>
              <a:t>rd</a:t>
            </a:r>
            <a:r>
              <a:rPr lang="en-US" sz="1339" spc="70" dirty="0">
                <a:latin typeface="Tahoma"/>
                <a:cs typeface="Tahoma"/>
              </a:rPr>
              <a:t> </a:t>
            </a:r>
            <a:r>
              <a:rPr lang="en-US" sz="1339" spc="-17" dirty="0">
                <a:latin typeface="Tahoma"/>
                <a:cs typeface="Tahoma"/>
              </a:rPr>
              <a:t>constraints.</a:t>
            </a:r>
            <a:r>
              <a:rPr lang="en-US" sz="1339" dirty="0">
                <a:latin typeface="Tahoma"/>
                <a:cs typeface="Tahoma"/>
              </a:rPr>
              <a:t> </a:t>
            </a:r>
            <a:r>
              <a:rPr lang="en-US" sz="1339" spc="-17" dirty="0">
                <a:latin typeface="Tahoma"/>
                <a:cs typeface="Tahoma"/>
              </a:rPr>
              <a:t> </a:t>
            </a:r>
            <a:r>
              <a:rPr lang="en-US" sz="1339" spc="25" dirty="0">
                <a:latin typeface="Tahoma"/>
                <a:cs typeface="Tahoma"/>
              </a:rPr>
              <a:t>F</a:t>
            </a:r>
            <a:r>
              <a:rPr lang="en-US" sz="1339" spc="-64" dirty="0">
                <a:latin typeface="Tahoma"/>
                <a:cs typeface="Tahoma"/>
              </a:rPr>
              <a:t>o</a:t>
            </a:r>
            <a:r>
              <a:rPr lang="en-US" sz="1339" spc="-14" dirty="0">
                <a:latin typeface="Tahoma"/>
                <a:cs typeface="Tahoma"/>
              </a:rPr>
              <a:t>r</a:t>
            </a:r>
            <a:r>
              <a:rPr lang="en-US" sz="1339" spc="-11" dirty="0">
                <a:latin typeface="Tahoma"/>
                <a:cs typeface="Tahoma"/>
              </a:rPr>
              <a:t> </a:t>
            </a:r>
            <a:r>
              <a:rPr lang="en-US" sz="1339" spc="-33" dirty="0">
                <a:latin typeface="Tahoma"/>
                <a:cs typeface="Tahoma"/>
              </a:rPr>
              <a:t>example,</a:t>
            </a:r>
            <a:r>
              <a:rPr lang="en-US" sz="1339" spc="25" dirty="0">
                <a:latin typeface="Tahoma"/>
                <a:cs typeface="Tahoma"/>
              </a:rPr>
              <a:t> </a:t>
            </a:r>
            <a:r>
              <a:rPr lang="en-US" sz="1339" spc="-11" dirty="0">
                <a:latin typeface="Tahoma"/>
                <a:cs typeface="Tahoma"/>
              </a:rPr>
              <a:t>in</a:t>
            </a:r>
            <a:r>
              <a:rPr lang="en-US" sz="1339" spc="25" dirty="0">
                <a:latin typeface="Tahoma"/>
                <a:cs typeface="Tahoma"/>
              </a:rPr>
              <a:t> </a:t>
            </a:r>
            <a:r>
              <a:rPr lang="en-US" sz="1339" spc="-25" dirty="0">
                <a:latin typeface="Tahoma"/>
                <a:cs typeface="Tahoma"/>
              </a:rPr>
              <a:t>scheduling,</a:t>
            </a:r>
            <a:r>
              <a:rPr lang="en-US" sz="1339" spc="25" dirty="0">
                <a:latin typeface="Tahoma"/>
                <a:cs typeface="Tahoma"/>
              </a:rPr>
              <a:t> </a:t>
            </a:r>
            <a:r>
              <a:rPr lang="en-US" sz="1339" spc="-75" dirty="0">
                <a:latin typeface="Tahoma"/>
                <a:cs typeface="Tahoma"/>
              </a:rPr>
              <a:t>w</a:t>
            </a:r>
            <a:r>
              <a:rPr lang="en-US" sz="1339" spc="-67" dirty="0">
                <a:latin typeface="Tahoma"/>
                <a:cs typeface="Tahoma"/>
              </a:rPr>
              <a:t>e</a:t>
            </a:r>
            <a:r>
              <a:rPr lang="en-US" sz="1339" spc="25" dirty="0">
                <a:latin typeface="Tahoma"/>
                <a:cs typeface="Tahoma"/>
              </a:rPr>
              <a:t> </a:t>
            </a:r>
            <a:r>
              <a:rPr lang="en-US" sz="1339" spc="3" dirty="0">
                <a:latin typeface="Tahoma"/>
                <a:cs typeface="Tahoma"/>
              </a:rPr>
              <a:t>can’t</a:t>
            </a:r>
            <a:r>
              <a:rPr lang="en-US" sz="1339" spc="22" dirty="0">
                <a:latin typeface="Tahoma"/>
                <a:cs typeface="Tahoma"/>
              </a:rPr>
              <a:t> </a:t>
            </a:r>
            <a:r>
              <a:rPr lang="en-US" sz="1339" spc="-39" dirty="0">
                <a:latin typeface="Tahoma"/>
                <a:cs typeface="Tahoma"/>
              </a:rPr>
              <a:t>have</a:t>
            </a:r>
            <a:r>
              <a:rPr lang="en-US" sz="1339" spc="22" dirty="0">
                <a:latin typeface="Tahoma"/>
                <a:cs typeface="Tahoma"/>
              </a:rPr>
              <a:t> </a:t>
            </a:r>
            <a:r>
              <a:rPr lang="en-US" sz="1339" dirty="0">
                <a:latin typeface="Tahoma"/>
                <a:cs typeface="Tahoma"/>
              </a:rPr>
              <a:t>t</a:t>
            </a:r>
            <a:r>
              <a:rPr lang="en-US" sz="1339" spc="-73" dirty="0">
                <a:latin typeface="Tahoma"/>
                <a:cs typeface="Tahoma"/>
              </a:rPr>
              <a:t>w</a:t>
            </a:r>
            <a:r>
              <a:rPr lang="en-US" sz="1339" spc="-36" dirty="0">
                <a:latin typeface="Tahoma"/>
                <a:cs typeface="Tahoma"/>
              </a:rPr>
              <a:t>o</a:t>
            </a:r>
            <a:r>
              <a:rPr lang="en-US" sz="1339" spc="22" dirty="0">
                <a:latin typeface="Tahoma"/>
                <a:cs typeface="Tahoma"/>
              </a:rPr>
              <a:t> </a:t>
            </a:r>
            <a:r>
              <a:rPr lang="en-US" sz="1339" dirty="0">
                <a:latin typeface="Tahoma"/>
                <a:cs typeface="Tahoma"/>
              </a:rPr>
              <a:t>p</a:t>
            </a:r>
            <a:r>
              <a:rPr lang="en-US" sz="1339" spc="-39" dirty="0">
                <a:latin typeface="Tahoma"/>
                <a:cs typeface="Tahoma"/>
              </a:rPr>
              <a:t>eople</a:t>
            </a:r>
            <a:r>
              <a:rPr lang="en-US" sz="1339" spc="22" dirty="0">
                <a:latin typeface="Tahoma"/>
                <a:cs typeface="Tahoma"/>
              </a:rPr>
              <a:t> </a:t>
            </a:r>
            <a:r>
              <a:rPr lang="en-US" sz="1339" spc="-11" dirty="0">
                <a:latin typeface="Tahoma"/>
                <a:cs typeface="Tahoma"/>
              </a:rPr>
              <a:t>in</a:t>
            </a:r>
            <a:r>
              <a:rPr lang="en-US" sz="1339" spc="22" dirty="0">
                <a:latin typeface="Tahoma"/>
                <a:cs typeface="Tahoma"/>
              </a:rPr>
              <a:t> </a:t>
            </a:r>
            <a:r>
              <a:rPr lang="en-US" sz="1339" spc="-22" dirty="0">
                <a:latin typeface="Tahoma"/>
                <a:cs typeface="Tahoma"/>
              </a:rPr>
              <a:t>the</a:t>
            </a:r>
            <a:r>
              <a:rPr lang="en-US" sz="1339" spc="25" dirty="0">
                <a:latin typeface="Tahoma"/>
                <a:cs typeface="Tahoma"/>
              </a:rPr>
              <a:t> </a:t>
            </a:r>
            <a:r>
              <a:rPr lang="en-US" sz="1339" spc="-47" dirty="0">
                <a:latin typeface="Tahoma"/>
                <a:cs typeface="Tahoma"/>
              </a:rPr>
              <a:t>same</a:t>
            </a:r>
            <a:r>
              <a:rPr lang="en-US" sz="1339" spc="22" dirty="0">
                <a:latin typeface="Tahoma"/>
                <a:cs typeface="Tahoma"/>
              </a:rPr>
              <a:t> </a:t>
            </a:r>
            <a:r>
              <a:rPr lang="en-US" sz="1339" spc="-25" dirty="0">
                <a:latin typeface="Tahoma"/>
                <a:cs typeface="Tahoma"/>
              </a:rPr>
              <a:t>place</a:t>
            </a:r>
            <a:r>
              <a:rPr lang="en-US" sz="1339" spc="22" dirty="0">
                <a:latin typeface="Tahoma"/>
                <a:cs typeface="Tahoma"/>
              </a:rPr>
              <a:t> </a:t>
            </a:r>
            <a:r>
              <a:rPr lang="en-US" sz="1339" spc="-6" dirty="0">
                <a:latin typeface="Tahoma"/>
                <a:cs typeface="Tahoma"/>
              </a:rPr>
              <a:t>at</a:t>
            </a:r>
            <a:r>
              <a:rPr lang="en-US" sz="1339" spc="22" dirty="0">
                <a:latin typeface="Tahoma"/>
                <a:cs typeface="Tahoma"/>
              </a:rPr>
              <a:t> </a:t>
            </a:r>
            <a:r>
              <a:rPr lang="en-US" sz="1339" spc="-22" dirty="0">
                <a:latin typeface="Tahoma"/>
                <a:cs typeface="Tahoma"/>
              </a:rPr>
              <a:t>the</a:t>
            </a:r>
            <a:r>
              <a:rPr lang="en-US" sz="1339" spc="22" dirty="0">
                <a:latin typeface="Tahoma"/>
                <a:cs typeface="Tahoma"/>
              </a:rPr>
              <a:t> </a:t>
            </a:r>
            <a:r>
              <a:rPr lang="en-US" sz="1339" spc="-47" dirty="0">
                <a:latin typeface="Tahoma"/>
                <a:cs typeface="Tahoma"/>
              </a:rPr>
              <a:t>same</a:t>
            </a:r>
            <a:r>
              <a:rPr lang="en-US" sz="1339" spc="25" dirty="0">
                <a:latin typeface="Tahoma"/>
                <a:cs typeface="Tahoma"/>
              </a:rPr>
              <a:t> </a:t>
            </a:r>
            <a:r>
              <a:rPr lang="en-US" sz="1339" spc="-17" dirty="0">
                <a:latin typeface="Tahoma"/>
                <a:cs typeface="Tahoma"/>
              </a:rPr>
              <a:t>time.</a:t>
            </a:r>
            <a:endParaRPr lang="en-US" sz="1339" dirty="0">
              <a:latin typeface="Tahoma"/>
              <a:cs typeface="Tahoma"/>
            </a:endParaRPr>
          </a:p>
          <a:p>
            <a:pPr marL="122620" marR="2835" indent="-115532" algn="just">
              <a:lnSpc>
                <a:spcPts val="1094"/>
              </a:lnSpc>
              <a:spcBef>
                <a:spcPts val="33"/>
              </a:spcBef>
              <a:buFont typeface="Arial"/>
              <a:buChar char="•"/>
              <a:tabLst>
                <a:tab pos="122975" algn="l"/>
              </a:tabLst>
            </a:pPr>
            <a:r>
              <a:rPr lang="en-US" sz="1339" b="1" spc="22" dirty="0">
                <a:latin typeface="Gill Sans MT"/>
                <a:cs typeface="Gill Sans MT"/>
              </a:rPr>
              <a:t>B</a:t>
            </a:r>
            <a:r>
              <a:rPr lang="en-US" sz="1339" b="1" spc="-14" dirty="0">
                <a:latin typeface="Gill Sans MT"/>
                <a:cs typeface="Gill Sans MT"/>
              </a:rPr>
              <a:t>a</a:t>
            </a:r>
            <a:r>
              <a:rPr lang="en-US" sz="1339" b="1" spc="-28" dirty="0">
                <a:latin typeface="Gill Sans MT"/>
                <a:cs typeface="Gill Sans MT"/>
              </a:rPr>
              <a:t>y</a:t>
            </a:r>
            <a:r>
              <a:rPr lang="en-US" sz="1339" b="1" spc="-11" dirty="0">
                <a:latin typeface="Gill Sans MT"/>
                <a:cs typeface="Gill Sans MT"/>
              </a:rPr>
              <a:t>esian</a:t>
            </a:r>
            <a:r>
              <a:rPr lang="en-US" sz="1339" b="1" spc="95" dirty="0">
                <a:latin typeface="Gill Sans MT"/>
                <a:cs typeface="Gill Sans MT"/>
              </a:rPr>
              <a:t> </a:t>
            </a:r>
            <a:r>
              <a:rPr lang="en-US" sz="1339" b="1" spc="-17" dirty="0">
                <a:latin typeface="Gill Sans MT"/>
                <a:cs typeface="Gill Sans MT"/>
              </a:rPr>
              <a:t>ne</a:t>
            </a:r>
            <a:r>
              <a:rPr lang="en-US" sz="1339" b="1" spc="-42" dirty="0">
                <a:latin typeface="Gill Sans MT"/>
                <a:cs typeface="Gill Sans MT"/>
              </a:rPr>
              <a:t>t</a:t>
            </a:r>
            <a:r>
              <a:rPr lang="en-US" sz="1339" b="1" spc="-50" dirty="0">
                <a:latin typeface="Gill Sans MT"/>
                <a:cs typeface="Gill Sans MT"/>
              </a:rPr>
              <a:t>w</a:t>
            </a:r>
            <a:r>
              <a:rPr lang="en-US" sz="1339" b="1" spc="-64" dirty="0">
                <a:latin typeface="Gill Sans MT"/>
                <a:cs typeface="Gill Sans MT"/>
              </a:rPr>
              <a:t>o</a:t>
            </a:r>
            <a:r>
              <a:rPr lang="en-US" sz="1339" b="1" spc="-28" dirty="0">
                <a:latin typeface="Gill Sans MT"/>
                <a:cs typeface="Gill Sans MT"/>
              </a:rPr>
              <a:t>rks</a:t>
            </a:r>
            <a:r>
              <a:rPr lang="en-US" sz="1339" b="1" spc="64" dirty="0">
                <a:latin typeface="Gill Sans MT"/>
                <a:cs typeface="Gill Sans MT"/>
              </a:rPr>
              <a:t> </a:t>
            </a:r>
            <a:r>
              <a:rPr lang="en-US" sz="1339" spc="-59" dirty="0">
                <a:latin typeface="Tahoma"/>
                <a:cs typeface="Tahoma"/>
              </a:rPr>
              <a:t>a</a:t>
            </a:r>
            <a:r>
              <a:rPr lang="en-US" sz="1339" spc="-42" dirty="0">
                <a:latin typeface="Tahoma"/>
                <a:cs typeface="Tahoma"/>
              </a:rPr>
              <a:t>re</a:t>
            </a:r>
            <a:r>
              <a:rPr lang="en-US" sz="1339" spc="31" dirty="0">
                <a:latin typeface="Tahoma"/>
                <a:cs typeface="Tahoma"/>
              </a:rPr>
              <a:t> </a:t>
            </a:r>
            <a:r>
              <a:rPr lang="en-US" sz="1339" spc="-33" dirty="0">
                <a:latin typeface="Tahoma"/>
                <a:cs typeface="Tahoma"/>
              </a:rPr>
              <a:t>v</a:t>
            </a:r>
            <a:r>
              <a:rPr lang="en-US" sz="1339" spc="-59" dirty="0">
                <a:latin typeface="Tahoma"/>
                <a:cs typeface="Tahoma"/>
              </a:rPr>
              <a:t>a</a:t>
            </a:r>
            <a:r>
              <a:rPr lang="en-US" sz="1339" spc="-31" dirty="0">
                <a:latin typeface="Tahoma"/>
                <a:cs typeface="Tahoma"/>
              </a:rPr>
              <a:t>riable-based</a:t>
            </a:r>
            <a:r>
              <a:rPr lang="en-US" sz="1339" spc="31" dirty="0">
                <a:latin typeface="Tahoma"/>
                <a:cs typeface="Tahoma"/>
              </a:rPr>
              <a:t> </a:t>
            </a:r>
            <a:r>
              <a:rPr lang="en-US" sz="1339" spc="-39" dirty="0">
                <a:latin typeface="Tahoma"/>
                <a:cs typeface="Tahoma"/>
              </a:rPr>
              <a:t>m</a:t>
            </a:r>
            <a:r>
              <a:rPr lang="en-US" sz="1339" dirty="0">
                <a:latin typeface="Tahoma"/>
                <a:cs typeface="Tahoma"/>
              </a:rPr>
              <a:t>o</a:t>
            </a:r>
            <a:r>
              <a:rPr lang="en-US" sz="1339" spc="-36" dirty="0">
                <a:latin typeface="Tahoma"/>
                <a:cs typeface="Tahoma"/>
              </a:rPr>
              <a:t>dels</a:t>
            </a:r>
            <a:r>
              <a:rPr lang="en-US" sz="1339" spc="31" dirty="0">
                <a:latin typeface="Tahoma"/>
                <a:cs typeface="Tahoma"/>
              </a:rPr>
              <a:t> </a:t>
            </a:r>
            <a:r>
              <a:rPr lang="en-US" sz="1339" spc="-45" dirty="0">
                <a:latin typeface="Tahoma"/>
                <a:cs typeface="Tahoma"/>
              </a:rPr>
              <a:t>where</a:t>
            </a:r>
            <a:r>
              <a:rPr lang="en-US" sz="1339" spc="33" dirty="0">
                <a:latin typeface="Tahoma"/>
                <a:cs typeface="Tahoma"/>
              </a:rPr>
              <a:t> </a:t>
            </a:r>
            <a:r>
              <a:rPr lang="en-US" sz="1339" spc="-33" dirty="0">
                <a:latin typeface="Tahoma"/>
                <a:cs typeface="Tahoma"/>
              </a:rPr>
              <a:t>v</a:t>
            </a:r>
            <a:r>
              <a:rPr lang="en-US" sz="1339" spc="-59" dirty="0">
                <a:latin typeface="Tahoma"/>
                <a:cs typeface="Tahoma"/>
              </a:rPr>
              <a:t>a</a:t>
            </a:r>
            <a:r>
              <a:rPr lang="en-US" sz="1339" spc="-28" dirty="0">
                <a:latin typeface="Tahoma"/>
                <a:cs typeface="Tahoma"/>
              </a:rPr>
              <a:t>riables</a:t>
            </a:r>
            <a:r>
              <a:rPr lang="en-US" sz="1339" spc="31" dirty="0">
                <a:latin typeface="Tahoma"/>
                <a:cs typeface="Tahoma"/>
              </a:rPr>
              <a:t> </a:t>
            </a:r>
            <a:r>
              <a:rPr lang="en-US" sz="1339" spc="-59" dirty="0">
                <a:latin typeface="Tahoma"/>
                <a:cs typeface="Tahoma"/>
              </a:rPr>
              <a:t>a</a:t>
            </a:r>
            <a:r>
              <a:rPr lang="en-US" sz="1339" spc="-42" dirty="0">
                <a:latin typeface="Tahoma"/>
                <a:cs typeface="Tahoma"/>
              </a:rPr>
              <a:t>re</a:t>
            </a:r>
            <a:r>
              <a:rPr lang="en-US" sz="1339" spc="31" dirty="0">
                <a:latin typeface="Tahoma"/>
                <a:cs typeface="Tahoma"/>
              </a:rPr>
              <a:t> </a:t>
            </a:r>
            <a:r>
              <a:rPr lang="en-US" sz="1339" spc="-25" dirty="0">
                <a:latin typeface="Tahoma"/>
                <a:cs typeface="Tahoma"/>
              </a:rPr>
              <a:t>random</a:t>
            </a:r>
            <a:r>
              <a:rPr lang="en-US" sz="1339" spc="31" dirty="0">
                <a:latin typeface="Tahoma"/>
                <a:cs typeface="Tahoma"/>
              </a:rPr>
              <a:t> </a:t>
            </a:r>
            <a:r>
              <a:rPr lang="en-US" sz="1339" spc="-33" dirty="0">
                <a:latin typeface="Tahoma"/>
                <a:cs typeface="Tahoma"/>
              </a:rPr>
              <a:t>v</a:t>
            </a:r>
            <a:r>
              <a:rPr lang="en-US" sz="1339" spc="-59" dirty="0">
                <a:latin typeface="Tahoma"/>
                <a:cs typeface="Tahoma"/>
              </a:rPr>
              <a:t>a</a:t>
            </a:r>
            <a:r>
              <a:rPr lang="en-US" sz="1339" spc="-28" dirty="0">
                <a:latin typeface="Tahoma"/>
                <a:cs typeface="Tahoma"/>
              </a:rPr>
              <a:t>riables</a:t>
            </a:r>
            <a:r>
              <a:rPr lang="en-US" sz="1339" spc="31" dirty="0">
                <a:latin typeface="Tahoma"/>
                <a:cs typeface="Tahoma"/>
              </a:rPr>
              <a:t> </a:t>
            </a:r>
            <a:r>
              <a:rPr lang="en-US" sz="1339" spc="-25" dirty="0">
                <a:latin typeface="Tahoma"/>
                <a:cs typeface="Tahoma"/>
              </a:rPr>
              <a:t>which</a:t>
            </a:r>
            <a:r>
              <a:rPr lang="en-US" sz="1339" spc="33" dirty="0">
                <a:latin typeface="Tahoma"/>
                <a:cs typeface="Tahoma"/>
              </a:rPr>
              <a:t> </a:t>
            </a:r>
            <a:r>
              <a:rPr lang="en-US" sz="1339" spc="-59" dirty="0">
                <a:latin typeface="Tahoma"/>
                <a:cs typeface="Tahoma"/>
              </a:rPr>
              <a:t>a</a:t>
            </a:r>
            <a:r>
              <a:rPr lang="en-US" sz="1339" spc="-17" dirty="0">
                <a:latin typeface="Tahoma"/>
                <a:cs typeface="Tahoma"/>
              </a:rPr>
              <a:t>r</a:t>
            </a:r>
            <a:r>
              <a:rPr lang="en-US" sz="1339" spc="-67" dirty="0">
                <a:latin typeface="Tahoma"/>
                <a:cs typeface="Tahoma"/>
              </a:rPr>
              <a:t>e</a:t>
            </a:r>
            <a:r>
              <a:rPr lang="en-US" sz="1339" spc="31" dirty="0">
                <a:latin typeface="Tahoma"/>
                <a:cs typeface="Tahoma"/>
              </a:rPr>
              <a:t> </a:t>
            </a:r>
            <a:r>
              <a:rPr lang="en-US" sz="1339" spc="-39" dirty="0">
                <a:latin typeface="Tahoma"/>
                <a:cs typeface="Tahoma"/>
              </a:rPr>
              <a:t>de</a:t>
            </a:r>
            <a:r>
              <a:rPr lang="en-US" sz="1339" spc="-17" dirty="0">
                <a:latin typeface="Tahoma"/>
                <a:cs typeface="Tahoma"/>
              </a:rPr>
              <a:t>p</a:t>
            </a:r>
            <a:r>
              <a:rPr lang="en-US" sz="1339" spc="-33" dirty="0">
                <a:latin typeface="Tahoma"/>
                <a:cs typeface="Tahoma"/>
              </a:rPr>
              <a:t>endent</a:t>
            </a:r>
            <a:r>
              <a:rPr lang="en-US" sz="1339" spc="-20" dirty="0">
                <a:latin typeface="Tahoma"/>
                <a:cs typeface="Tahoma"/>
              </a:rPr>
              <a:t> </a:t>
            </a:r>
            <a:r>
              <a:rPr lang="en-US" sz="1339" spc="-31" dirty="0">
                <a:latin typeface="Tahoma"/>
                <a:cs typeface="Tahoma"/>
              </a:rPr>
              <a:t>on</a:t>
            </a:r>
            <a:r>
              <a:rPr lang="en-US" sz="1339" spc="53" dirty="0">
                <a:latin typeface="Tahoma"/>
                <a:cs typeface="Tahoma"/>
              </a:rPr>
              <a:t> </a:t>
            </a:r>
            <a:r>
              <a:rPr lang="en-US" sz="1339" spc="-39" dirty="0">
                <a:latin typeface="Tahoma"/>
                <a:cs typeface="Tahoma"/>
              </a:rPr>
              <a:t>each</a:t>
            </a:r>
            <a:r>
              <a:rPr lang="en-US" sz="1339" spc="53" dirty="0">
                <a:latin typeface="Tahoma"/>
                <a:cs typeface="Tahoma"/>
              </a:rPr>
              <a:t> </a:t>
            </a:r>
            <a:r>
              <a:rPr lang="en-US" sz="1339" spc="-25" dirty="0">
                <a:latin typeface="Tahoma"/>
                <a:cs typeface="Tahoma"/>
              </a:rPr>
              <a:t>other.</a:t>
            </a:r>
            <a:r>
              <a:rPr lang="en-US" sz="1339" dirty="0">
                <a:latin typeface="Tahoma"/>
                <a:cs typeface="Tahoma"/>
              </a:rPr>
              <a:t> </a:t>
            </a:r>
            <a:r>
              <a:rPr lang="en-US" sz="1339" spc="-67" dirty="0">
                <a:latin typeface="Tahoma"/>
                <a:cs typeface="Tahoma"/>
              </a:rPr>
              <a:t> </a:t>
            </a:r>
            <a:r>
              <a:rPr lang="en-US" sz="1339" spc="25" dirty="0">
                <a:latin typeface="Tahoma"/>
                <a:cs typeface="Tahoma"/>
              </a:rPr>
              <a:t>F</a:t>
            </a:r>
            <a:r>
              <a:rPr lang="en-US" sz="1339" spc="-61" dirty="0">
                <a:latin typeface="Tahoma"/>
                <a:cs typeface="Tahoma"/>
              </a:rPr>
              <a:t>o</a:t>
            </a:r>
            <a:r>
              <a:rPr lang="en-US" sz="1339" spc="-14" dirty="0">
                <a:latin typeface="Tahoma"/>
                <a:cs typeface="Tahoma"/>
              </a:rPr>
              <a:t>r</a:t>
            </a:r>
            <a:r>
              <a:rPr lang="en-US" sz="1339" spc="53" dirty="0">
                <a:latin typeface="Tahoma"/>
                <a:cs typeface="Tahoma"/>
              </a:rPr>
              <a:t> </a:t>
            </a:r>
            <a:r>
              <a:rPr lang="en-US" sz="1339" spc="-33" dirty="0">
                <a:latin typeface="Tahoma"/>
                <a:cs typeface="Tahoma"/>
              </a:rPr>
              <a:t>example,</a:t>
            </a:r>
            <a:r>
              <a:rPr lang="en-US" sz="1339" spc="61" dirty="0">
                <a:latin typeface="Tahoma"/>
                <a:cs typeface="Tahoma"/>
              </a:rPr>
              <a:t> </a:t>
            </a:r>
            <a:r>
              <a:rPr lang="en-US" sz="1339" spc="-22" dirty="0">
                <a:latin typeface="Tahoma"/>
                <a:cs typeface="Tahoma"/>
              </a:rPr>
              <a:t>the</a:t>
            </a:r>
            <a:r>
              <a:rPr lang="en-US" sz="1339" spc="53" dirty="0">
                <a:latin typeface="Tahoma"/>
                <a:cs typeface="Tahoma"/>
              </a:rPr>
              <a:t> </a:t>
            </a:r>
            <a:r>
              <a:rPr lang="en-US" sz="1339" spc="-6" dirty="0">
                <a:latin typeface="Tahoma"/>
                <a:cs typeface="Tahoma"/>
              </a:rPr>
              <a:t>tru</a:t>
            </a:r>
            <a:r>
              <a:rPr lang="en-US" sz="1339" spc="-67" dirty="0">
                <a:latin typeface="Tahoma"/>
                <a:cs typeface="Tahoma"/>
              </a:rPr>
              <a:t>e</a:t>
            </a:r>
            <a:r>
              <a:rPr lang="en-US" sz="1339" spc="53" dirty="0">
                <a:latin typeface="Tahoma"/>
                <a:cs typeface="Tahoma"/>
              </a:rPr>
              <a:t> </a:t>
            </a:r>
            <a:r>
              <a:rPr lang="en-US" sz="1339" spc="-8" dirty="0">
                <a:latin typeface="Tahoma"/>
                <a:cs typeface="Tahoma"/>
              </a:rPr>
              <a:t>l</a:t>
            </a:r>
            <a:r>
              <a:rPr lang="en-US" sz="1339" spc="6" dirty="0">
                <a:latin typeface="Tahoma"/>
                <a:cs typeface="Tahoma"/>
              </a:rPr>
              <a:t>o</a:t>
            </a:r>
            <a:r>
              <a:rPr lang="en-US" sz="1339" spc="-14" dirty="0">
                <a:latin typeface="Tahoma"/>
                <a:cs typeface="Tahoma"/>
              </a:rPr>
              <a:t>cation</a:t>
            </a:r>
            <a:r>
              <a:rPr lang="en-US" sz="1339" spc="53" dirty="0">
                <a:latin typeface="Tahoma"/>
                <a:cs typeface="Tahoma"/>
              </a:rPr>
              <a:t> </a:t>
            </a:r>
            <a:r>
              <a:rPr lang="en-US" sz="1339" spc="-20" dirty="0">
                <a:latin typeface="Tahoma"/>
                <a:cs typeface="Tahoma"/>
              </a:rPr>
              <a:t>of</a:t>
            </a:r>
            <a:r>
              <a:rPr lang="en-US" sz="1339" spc="53" dirty="0">
                <a:latin typeface="Tahoma"/>
                <a:cs typeface="Tahoma"/>
              </a:rPr>
              <a:t> </a:t>
            </a:r>
            <a:r>
              <a:rPr lang="en-US" sz="1339" spc="-36" dirty="0">
                <a:latin typeface="Tahoma"/>
                <a:cs typeface="Tahoma"/>
              </a:rPr>
              <a:t>an</a:t>
            </a:r>
            <a:r>
              <a:rPr lang="en-US" sz="1339" spc="53" dirty="0">
                <a:latin typeface="Tahoma"/>
                <a:cs typeface="Tahoma"/>
              </a:rPr>
              <a:t> </a:t>
            </a:r>
            <a:r>
              <a:rPr lang="en-US" sz="1339" spc="-25" dirty="0">
                <a:latin typeface="Tahoma"/>
                <a:cs typeface="Tahoma"/>
              </a:rPr>
              <a:t>airplane</a:t>
            </a:r>
            <a:r>
              <a:rPr lang="en-US" sz="1339" spc="53" dirty="0">
                <a:latin typeface="Tahoma"/>
                <a:cs typeface="Tahoma"/>
              </a:rPr>
              <a:t> </a:t>
            </a:r>
            <a:r>
              <a:rPr lang="en-US" sz="1339" i="1" spc="33" dirty="0" err="1">
                <a:latin typeface="Bookman Old Style"/>
                <a:cs typeface="Bookman Old Style"/>
              </a:rPr>
              <a:t>H</a:t>
            </a:r>
            <a:r>
              <a:rPr lang="en-US" sz="1116" i="1" baseline="-12077" dirty="0" err="1">
                <a:latin typeface="Trebuchet MS"/>
                <a:cs typeface="Trebuchet MS"/>
              </a:rPr>
              <a:t>t</a:t>
            </a:r>
            <a:r>
              <a:rPr lang="en-US" sz="1116" i="1" baseline="-12077" dirty="0">
                <a:latin typeface="Trebuchet MS"/>
                <a:cs typeface="Trebuchet MS"/>
              </a:rPr>
              <a:t> </a:t>
            </a:r>
            <a:r>
              <a:rPr lang="en-US" sz="1116" i="1" spc="-12" baseline="-12077" dirty="0">
                <a:latin typeface="Trebuchet MS"/>
                <a:cs typeface="Trebuchet MS"/>
              </a:rPr>
              <a:t> </a:t>
            </a:r>
            <a:r>
              <a:rPr lang="en-US" sz="1339" spc="-31" dirty="0">
                <a:latin typeface="Tahoma"/>
                <a:cs typeface="Tahoma"/>
              </a:rPr>
              <a:t>and</a:t>
            </a:r>
            <a:r>
              <a:rPr lang="en-US" sz="1339" spc="53" dirty="0">
                <a:latin typeface="Tahoma"/>
                <a:cs typeface="Tahoma"/>
              </a:rPr>
              <a:t> </a:t>
            </a:r>
            <a:r>
              <a:rPr lang="en-US" sz="1339" spc="-6" dirty="0">
                <a:latin typeface="Tahoma"/>
                <a:cs typeface="Tahoma"/>
              </a:rPr>
              <a:t>its</a:t>
            </a:r>
            <a:r>
              <a:rPr lang="en-US" sz="1339" spc="53" dirty="0">
                <a:latin typeface="Tahoma"/>
                <a:cs typeface="Tahoma"/>
              </a:rPr>
              <a:t> </a:t>
            </a:r>
            <a:r>
              <a:rPr lang="en-US" sz="1339" spc="-25" dirty="0">
                <a:latin typeface="Tahoma"/>
                <a:cs typeface="Tahoma"/>
              </a:rPr>
              <a:t>ra</a:t>
            </a:r>
            <a:r>
              <a:rPr lang="en-US" sz="1339" spc="-33" dirty="0">
                <a:latin typeface="Tahoma"/>
                <a:cs typeface="Tahoma"/>
              </a:rPr>
              <a:t>d</a:t>
            </a:r>
            <a:r>
              <a:rPr lang="en-US" sz="1339" spc="-59" dirty="0">
                <a:latin typeface="Tahoma"/>
                <a:cs typeface="Tahoma"/>
              </a:rPr>
              <a:t>a</a:t>
            </a:r>
            <a:r>
              <a:rPr lang="en-US" sz="1339" spc="-14" dirty="0">
                <a:latin typeface="Tahoma"/>
                <a:cs typeface="Tahoma"/>
              </a:rPr>
              <a:t>r</a:t>
            </a:r>
            <a:r>
              <a:rPr lang="en-US" sz="1339" spc="53" dirty="0">
                <a:latin typeface="Tahoma"/>
                <a:cs typeface="Tahoma"/>
              </a:rPr>
              <a:t> </a:t>
            </a:r>
            <a:r>
              <a:rPr lang="en-US" sz="1339" spc="-31" dirty="0">
                <a:latin typeface="Tahoma"/>
                <a:cs typeface="Tahoma"/>
              </a:rPr>
              <a:t>reading</a:t>
            </a:r>
            <a:r>
              <a:rPr lang="en-US" sz="1339" spc="53" dirty="0">
                <a:latin typeface="Tahoma"/>
                <a:cs typeface="Tahoma"/>
              </a:rPr>
              <a:t> </a:t>
            </a:r>
            <a:r>
              <a:rPr lang="en-US" sz="1339" i="1" spc="59" dirty="0">
                <a:latin typeface="Bookman Old Style"/>
                <a:cs typeface="Bookman Old Style"/>
              </a:rPr>
              <a:t>E</a:t>
            </a:r>
            <a:r>
              <a:rPr lang="en-US" sz="1116" i="1" baseline="-12077" dirty="0">
                <a:latin typeface="Trebuchet MS"/>
                <a:cs typeface="Trebuchet MS"/>
              </a:rPr>
              <a:t>t </a:t>
            </a:r>
            <a:r>
              <a:rPr lang="en-US" sz="1116" i="1" spc="-12" baseline="-12077" dirty="0">
                <a:latin typeface="Trebuchet MS"/>
                <a:cs typeface="Trebuchet MS"/>
              </a:rPr>
              <a:t> </a:t>
            </a:r>
            <a:r>
              <a:rPr lang="en-US" sz="1339" spc="-59" dirty="0">
                <a:latin typeface="Tahoma"/>
                <a:cs typeface="Tahoma"/>
              </a:rPr>
              <a:t>a</a:t>
            </a:r>
            <a:r>
              <a:rPr lang="en-US" sz="1339" spc="-42" dirty="0">
                <a:latin typeface="Tahoma"/>
                <a:cs typeface="Tahoma"/>
              </a:rPr>
              <a:t>re</a:t>
            </a:r>
            <a:r>
              <a:rPr lang="en-US" sz="1339" spc="53" dirty="0">
                <a:latin typeface="Tahoma"/>
                <a:cs typeface="Tahoma"/>
              </a:rPr>
              <a:t> </a:t>
            </a:r>
            <a:r>
              <a:rPr lang="en-US" sz="1339" spc="-17" dirty="0">
                <a:latin typeface="Tahoma"/>
                <a:cs typeface="Tahoma"/>
              </a:rPr>
              <a:t>r</a:t>
            </a:r>
            <a:r>
              <a:rPr lang="en-US" sz="1339" spc="-67" dirty="0">
                <a:latin typeface="Tahoma"/>
                <a:cs typeface="Tahoma"/>
              </a:rPr>
              <a:t>e</a:t>
            </a:r>
            <a:r>
              <a:rPr lang="en-US" sz="1339" spc="-8" dirty="0">
                <a:latin typeface="Tahoma"/>
                <a:cs typeface="Tahoma"/>
              </a:rPr>
              <a:t>l</a:t>
            </a:r>
            <a:r>
              <a:rPr lang="en-US" sz="1339" spc="-20" dirty="0">
                <a:latin typeface="Tahoma"/>
                <a:cs typeface="Tahoma"/>
              </a:rPr>
              <a:t>ate</a:t>
            </a:r>
            <a:r>
              <a:rPr lang="en-US" sz="1339" spc="-25" dirty="0">
                <a:latin typeface="Tahoma"/>
                <a:cs typeface="Tahoma"/>
              </a:rPr>
              <a:t>d,</a:t>
            </a:r>
            <a:r>
              <a:rPr lang="en-US" sz="1339" spc="59" dirty="0">
                <a:latin typeface="Tahoma"/>
                <a:cs typeface="Tahoma"/>
              </a:rPr>
              <a:t> </a:t>
            </a:r>
            <a:r>
              <a:rPr lang="en-US" sz="1339" spc="-45" dirty="0">
                <a:latin typeface="Tahoma"/>
                <a:cs typeface="Tahoma"/>
              </a:rPr>
              <a:t>as</a:t>
            </a:r>
            <a:r>
              <a:rPr lang="en-US" sz="1339" spc="-28" dirty="0">
                <a:latin typeface="Tahoma"/>
                <a:cs typeface="Tahoma"/>
              </a:rPr>
              <a:t> </a:t>
            </a:r>
            <a:r>
              <a:rPr lang="en-US" sz="1339" spc="-59" dirty="0">
                <a:latin typeface="Tahoma"/>
                <a:cs typeface="Tahoma"/>
              </a:rPr>
              <a:t>a</a:t>
            </a:r>
            <a:r>
              <a:rPr lang="en-US" sz="1339" spc="-42" dirty="0">
                <a:latin typeface="Tahoma"/>
                <a:cs typeface="Tahoma"/>
              </a:rPr>
              <a:t>re</a:t>
            </a:r>
            <a:r>
              <a:rPr lang="en-US" sz="1339" spc="17" dirty="0">
                <a:latin typeface="Tahoma"/>
                <a:cs typeface="Tahoma"/>
              </a:rPr>
              <a:t> </a:t>
            </a:r>
            <a:r>
              <a:rPr lang="en-US" sz="1339" spc="-22" dirty="0">
                <a:latin typeface="Tahoma"/>
                <a:cs typeface="Tahoma"/>
              </a:rPr>
              <a:t>the</a:t>
            </a:r>
            <a:r>
              <a:rPr lang="en-US" sz="1339" spc="17" dirty="0">
                <a:latin typeface="Tahoma"/>
                <a:cs typeface="Tahoma"/>
              </a:rPr>
              <a:t> </a:t>
            </a:r>
            <a:r>
              <a:rPr lang="en-US" sz="1339" spc="-8" dirty="0">
                <a:latin typeface="Tahoma"/>
                <a:cs typeface="Tahoma"/>
              </a:rPr>
              <a:t>l</a:t>
            </a:r>
            <a:r>
              <a:rPr lang="en-US" sz="1339" spc="6" dirty="0">
                <a:latin typeface="Tahoma"/>
                <a:cs typeface="Tahoma"/>
              </a:rPr>
              <a:t>o</a:t>
            </a:r>
            <a:r>
              <a:rPr lang="en-US" sz="1339" spc="-14" dirty="0">
                <a:latin typeface="Tahoma"/>
                <a:cs typeface="Tahoma"/>
              </a:rPr>
              <a:t>cation</a:t>
            </a:r>
            <a:r>
              <a:rPr lang="en-US" sz="1339" spc="17" dirty="0">
                <a:latin typeface="Tahoma"/>
                <a:cs typeface="Tahoma"/>
              </a:rPr>
              <a:t> </a:t>
            </a:r>
            <a:r>
              <a:rPr lang="en-US" sz="1339" i="1" spc="33" dirty="0" err="1">
                <a:latin typeface="Bookman Old Style"/>
                <a:cs typeface="Bookman Old Style"/>
              </a:rPr>
              <a:t>H</a:t>
            </a:r>
            <a:r>
              <a:rPr lang="en-US" sz="1116" i="1" baseline="-12077" dirty="0" err="1">
                <a:latin typeface="Trebuchet MS"/>
                <a:cs typeface="Trebuchet MS"/>
              </a:rPr>
              <a:t>t</a:t>
            </a:r>
            <a:r>
              <a:rPr lang="en-US" sz="1116" i="1" baseline="-12077" dirty="0">
                <a:latin typeface="Trebuchet MS"/>
                <a:cs typeface="Trebuchet MS"/>
              </a:rPr>
              <a:t> </a:t>
            </a:r>
            <a:r>
              <a:rPr lang="en-US" sz="1116" i="1" spc="-67" baseline="-12077" dirty="0">
                <a:latin typeface="Trebuchet MS"/>
                <a:cs typeface="Trebuchet MS"/>
              </a:rPr>
              <a:t> </a:t>
            </a:r>
            <a:r>
              <a:rPr lang="en-US" sz="1339" spc="-31" dirty="0">
                <a:latin typeface="Tahoma"/>
                <a:cs typeface="Tahoma"/>
              </a:rPr>
              <a:t>and</a:t>
            </a:r>
            <a:r>
              <a:rPr lang="en-US" sz="1339" spc="17" dirty="0">
                <a:latin typeface="Tahoma"/>
                <a:cs typeface="Tahoma"/>
              </a:rPr>
              <a:t> </a:t>
            </a:r>
            <a:r>
              <a:rPr lang="en-US" sz="1339" spc="-22" dirty="0">
                <a:latin typeface="Tahoma"/>
                <a:cs typeface="Tahoma"/>
              </a:rPr>
              <a:t>the</a:t>
            </a:r>
            <a:r>
              <a:rPr lang="en-US" sz="1339" spc="17" dirty="0">
                <a:latin typeface="Tahoma"/>
                <a:cs typeface="Tahoma"/>
              </a:rPr>
              <a:t> </a:t>
            </a:r>
            <a:r>
              <a:rPr lang="en-US" sz="1339" spc="-8" dirty="0">
                <a:latin typeface="Tahoma"/>
                <a:cs typeface="Tahoma"/>
              </a:rPr>
              <a:t>l</a:t>
            </a:r>
            <a:r>
              <a:rPr lang="en-US" sz="1339" spc="6" dirty="0">
                <a:latin typeface="Tahoma"/>
                <a:cs typeface="Tahoma"/>
              </a:rPr>
              <a:t>o</a:t>
            </a:r>
            <a:r>
              <a:rPr lang="en-US" sz="1339" spc="-14" dirty="0">
                <a:latin typeface="Tahoma"/>
                <a:cs typeface="Tahoma"/>
              </a:rPr>
              <a:t>cation</a:t>
            </a:r>
            <a:r>
              <a:rPr lang="en-US" sz="1339" spc="14" dirty="0">
                <a:latin typeface="Tahoma"/>
                <a:cs typeface="Tahoma"/>
              </a:rPr>
              <a:t> </a:t>
            </a:r>
            <a:r>
              <a:rPr lang="en-US" sz="1339" spc="-6" dirty="0">
                <a:latin typeface="Tahoma"/>
                <a:cs typeface="Tahoma"/>
              </a:rPr>
              <a:t>at</a:t>
            </a:r>
            <a:r>
              <a:rPr lang="en-US" sz="1339" spc="14" dirty="0">
                <a:latin typeface="Tahoma"/>
                <a:cs typeface="Tahoma"/>
              </a:rPr>
              <a:t> </a:t>
            </a:r>
            <a:r>
              <a:rPr lang="en-US" sz="1339" spc="-22" dirty="0">
                <a:latin typeface="Tahoma"/>
                <a:cs typeface="Tahoma"/>
              </a:rPr>
              <a:t>the</a:t>
            </a:r>
            <a:r>
              <a:rPr lang="en-US" sz="1339" spc="17" dirty="0">
                <a:latin typeface="Tahoma"/>
                <a:cs typeface="Tahoma"/>
              </a:rPr>
              <a:t> </a:t>
            </a:r>
            <a:r>
              <a:rPr lang="en-US" sz="1339" spc="-11" dirty="0">
                <a:latin typeface="Tahoma"/>
                <a:cs typeface="Tahoma"/>
              </a:rPr>
              <a:t>last</a:t>
            </a:r>
            <a:r>
              <a:rPr lang="en-US" sz="1339" spc="14" dirty="0">
                <a:latin typeface="Tahoma"/>
                <a:cs typeface="Tahoma"/>
              </a:rPr>
              <a:t> </a:t>
            </a:r>
            <a:r>
              <a:rPr lang="en-US" sz="1339" spc="-14" dirty="0">
                <a:latin typeface="Tahoma"/>
                <a:cs typeface="Tahoma"/>
              </a:rPr>
              <a:t>time</a:t>
            </a:r>
            <a:r>
              <a:rPr lang="en-US" sz="1339" spc="17" dirty="0">
                <a:latin typeface="Tahoma"/>
                <a:cs typeface="Tahoma"/>
              </a:rPr>
              <a:t> </a:t>
            </a:r>
            <a:r>
              <a:rPr lang="en-US" sz="1339" spc="-31" dirty="0">
                <a:latin typeface="Tahoma"/>
                <a:cs typeface="Tahoma"/>
              </a:rPr>
              <a:t>step</a:t>
            </a:r>
            <a:r>
              <a:rPr lang="en-US" sz="1339" spc="17" dirty="0">
                <a:latin typeface="Tahoma"/>
                <a:cs typeface="Tahoma"/>
              </a:rPr>
              <a:t> </a:t>
            </a:r>
            <a:r>
              <a:rPr lang="en-US" sz="1339" i="1" spc="33" dirty="0">
                <a:latin typeface="Bookman Old Style"/>
                <a:cs typeface="Bookman Old Style"/>
              </a:rPr>
              <a:t>H</a:t>
            </a:r>
            <a:r>
              <a:rPr lang="en-US" sz="1116" i="1" baseline="-12077" dirty="0">
                <a:latin typeface="Trebuchet MS"/>
                <a:cs typeface="Trebuchet MS"/>
              </a:rPr>
              <a:t>t</a:t>
            </a:r>
            <a:r>
              <a:rPr lang="en-US" sz="1116" i="1" spc="284" baseline="-12077" dirty="0">
                <a:latin typeface="Arial"/>
                <a:cs typeface="Arial"/>
              </a:rPr>
              <a:t>−</a:t>
            </a:r>
            <a:r>
              <a:rPr lang="en-US" sz="1116" spc="58" baseline="-12077" dirty="0">
                <a:latin typeface="Bauhaus 93"/>
                <a:cs typeface="Bauhaus 93"/>
              </a:rPr>
              <a:t>1</a:t>
            </a:r>
            <a:r>
              <a:rPr lang="en-US" sz="1339" spc="-20" dirty="0">
                <a:latin typeface="Tahoma"/>
                <a:cs typeface="Tahoma"/>
              </a:rPr>
              <a:t>.</a:t>
            </a:r>
            <a:r>
              <a:rPr lang="en-US" sz="1339" spc="123" dirty="0">
                <a:latin typeface="Tahoma"/>
                <a:cs typeface="Tahoma"/>
              </a:rPr>
              <a:t> </a:t>
            </a:r>
            <a:r>
              <a:rPr lang="en-US" sz="1339" dirty="0">
                <a:latin typeface="Tahoma"/>
                <a:cs typeface="Tahoma"/>
              </a:rPr>
              <a:t>The</a:t>
            </a:r>
            <a:r>
              <a:rPr lang="en-US" sz="1339" spc="17" dirty="0">
                <a:latin typeface="Tahoma"/>
                <a:cs typeface="Tahoma"/>
              </a:rPr>
              <a:t> </a:t>
            </a:r>
            <a:r>
              <a:rPr lang="en-US" sz="1339" spc="-22" dirty="0">
                <a:latin typeface="Tahoma"/>
                <a:cs typeface="Tahoma"/>
              </a:rPr>
              <a:t>exact</a:t>
            </a:r>
            <a:r>
              <a:rPr lang="en-US" sz="1339" spc="14" dirty="0">
                <a:latin typeface="Tahoma"/>
                <a:cs typeface="Tahoma"/>
              </a:rPr>
              <a:t> </a:t>
            </a:r>
            <a:r>
              <a:rPr lang="en-US" sz="1339" spc="-39" dirty="0">
                <a:latin typeface="Tahoma"/>
                <a:cs typeface="Tahoma"/>
              </a:rPr>
              <a:t>de</a:t>
            </a:r>
            <a:r>
              <a:rPr lang="en-US" sz="1339" spc="-20" dirty="0">
                <a:latin typeface="Tahoma"/>
                <a:cs typeface="Tahoma"/>
              </a:rPr>
              <a:t>p</a:t>
            </a:r>
            <a:r>
              <a:rPr lang="en-US" sz="1339" spc="-39" dirty="0">
                <a:latin typeface="Tahoma"/>
                <a:cs typeface="Tahoma"/>
              </a:rPr>
              <a:t>endency</a:t>
            </a:r>
            <a:r>
              <a:rPr lang="en-US" sz="1339" spc="17" dirty="0">
                <a:latin typeface="Tahoma"/>
                <a:cs typeface="Tahoma"/>
              </a:rPr>
              <a:t> </a:t>
            </a:r>
            <a:r>
              <a:rPr lang="en-US" sz="1339" spc="-17" dirty="0">
                <a:latin typeface="Tahoma"/>
                <a:cs typeface="Tahoma"/>
              </a:rPr>
              <a:t>structure</a:t>
            </a:r>
            <a:r>
              <a:rPr lang="en-US" sz="1339" spc="17" dirty="0">
                <a:latin typeface="Tahoma"/>
                <a:cs typeface="Tahoma"/>
              </a:rPr>
              <a:t> </a:t>
            </a:r>
            <a:r>
              <a:rPr lang="en-US" sz="1339" spc="-22" dirty="0">
                <a:latin typeface="Tahoma"/>
                <a:cs typeface="Tahoma"/>
              </a:rPr>
              <a:t>is</a:t>
            </a:r>
            <a:r>
              <a:rPr lang="en-US" sz="1339" spc="17" dirty="0">
                <a:latin typeface="Tahoma"/>
                <a:cs typeface="Tahoma"/>
              </a:rPr>
              <a:t> </a:t>
            </a:r>
            <a:r>
              <a:rPr lang="en-US" sz="1339" spc="-31" dirty="0">
                <a:latin typeface="Tahoma"/>
                <a:cs typeface="Tahoma"/>
              </a:rPr>
              <a:t>given</a:t>
            </a:r>
            <a:r>
              <a:rPr lang="en-US" sz="1339" spc="-20" dirty="0">
                <a:latin typeface="Tahoma"/>
                <a:cs typeface="Tahoma"/>
              </a:rPr>
              <a:t> </a:t>
            </a:r>
            <a:r>
              <a:rPr lang="en-US" sz="1339" spc="-50" dirty="0">
                <a:latin typeface="Tahoma"/>
                <a:cs typeface="Tahoma"/>
              </a:rPr>
              <a:t>b</a:t>
            </a:r>
            <a:r>
              <a:rPr lang="en-US" sz="1339" spc="-28" dirty="0">
                <a:latin typeface="Tahoma"/>
                <a:cs typeface="Tahoma"/>
              </a:rPr>
              <a:t>y</a:t>
            </a:r>
            <a:r>
              <a:rPr lang="en-US" sz="1339" spc="-17" dirty="0">
                <a:latin typeface="Tahoma"/>
                <a:cs typeface="Tahoma"/>
              </a:rPr>
              <a:t> </a:t>
            </a:r>
            <a:r>
              <a:rPr lang="en-US" sz="1339" spc="-22" dirty="0">
                <a:latin typeface="Tahoma"/>
                <a:cs typeface="Tahoma"/>
              </a:rPr>
              <a:t>the</a:t>
            </a:r>
            <a:r>
              <a:rPr lang="en-US" sz="1339" spc="-17" dirty="0">
                <a:latin typeface="Tahoma"/>
                <a:cs typeface="Tahoma"/>
              </a:rPr>
              <a:t> </a:t>
            </a:r>
            <a:r>
              <a:rPr lang="en-US" sz="1339" spc="-28" dirty="0">
                <a:latin typeface="Tahoma"/>
                <a:cs typeface="Tahoma"/>
              </a:rPr>
              <a:t>graph</a:t>
            </a:r>
            <a:r>
              <a:rPr lang="en-US" sz="1339" spc="-14" dirty="0">
                <a:latin typeface="Tahoma"/>
                <a:cs typeface="Tahoma"/>
              </a:rPr>
              <a:t> </a:t>
            </a:r>
            <a:r>
              <a:rPr lang="en-US" sz="1339" spc="-17" dirty="0">
                <a:latin typeface="Tahoma"/>
                <a:cs typeface="Tahoma"/>
              </a:rPr>
              <a:t>structure</a:t>
            </a:r>
            <a:r>
              <a:rPr lang="en-US" sz="1339" spc="-14" dirty="0">
                <a:latin typeface="Tahoma"/>
                <a:cs typeface="Tahoma"/>
              </a:rPr>
              <a:t> </a:t>
            </a:r>
            <a:r>
              <a:rPr lang="en-US" sz="1339" spc="-31" dirty="0">
                <a:latin typeface="Tahoma"/>
                <a:cs typeface="Tahoma"/>
              </a:rPr>
              <a:t>and</a:t>
            </a:r>
            <a:r>
              <a:rPr lang="en-US" sz="1339" spc="-17" dirty="0">
                <a:latin typeface="Tahoma"/>
                <a:cs typeface="Tahoma"/>
              </a:rPr>
              <a:t> f</a:t>
            </a:r>
            <a:r>
              <a:rPr lang="en-US" sz="1339" spc="-50" dirty="0">
                <a:latin typeface="Tahoma"/>
                <a:cs typeface="Tahoma"/>
              </a:rPr>
              <a:t>o</a:t>
            </a:r>
            <a:r>
              <a:rPr lang="en-US" sz="1339" spc="-14" dirty="0">
                <a:latin typeface="Tahoma"/>
                <a:cs typeface="Tahoma"/>
              </a:rPr>
              <a:t>rmally</a:t>
            </a:r>
            <a:r>
              <a:rPr lang="en-US" sz="1339" spc="-17" dirty="0">
                <a:latin typeface="Tahoma"/>
                <a:cs typeface="Tahoma"/>
              </a:rPr>
              <a:t> </a:t>
            </a:r>
            <a:r>
              <a:rPr lang="en-US" sz="1339" spc="-36" dirty="0">
                <a:latin typeface="Tahoma"/>
                <a:cs typeface="Tahoma"/>
              </a:rPr>
              <a:t>defines</a:t>
            </a:r>
            <a:r>
              <a:rPr lang="en-US" sz="1339" spc="-17" dirty="0">
                <a:latin typeface="Tahoma"/>
                <a:cs typeface="Tahoma"/>
              </a:rPr>
              <a:t> </a:t>
            </a:r>
            <a:r>
              <a:rPr lang="en-US" sz="1339" spc="-33" dirty="0">
                <a:latin typeface="Tahoma"/>
                <a:cs typeface="Tahoma"/>
              </a:rPr>
              <a:t>a</a:t>
            </a:r>
            <a:r>
              <a:rPr lang="en-US" sz="1339" spc="-17" dirty="0">
                <a:latin typeface="Tahoma"/>
                <a:cs typeface="Tahoma"/>
              </a:rPr>
              <a:t> </a:t>
            </a:r>
            <a:r>
              <a:rPr lang="en-US" sz="1339" spc="-8" dirty="0">
                <a:latin typeface="Tahoma"/>
                <a:cs typeface="Tahoma"/>
              </a:rPr>
              <a:t>joint</a:t>
            </a:r>
            <a:r>
              <a:rPr lang="en-US" sz="1339" spc="-17" dirty="0">
                <a:latin typeface="Tahoma"/>
                <a:cs typeface="Tahoma"/>
              </a:rPr>
              <a:t> </a:t>
            </a:r>
            <a:r>
              <a:rPr lang="en-US" sz="1339" spc="-50" dirty="0">
                <a:latin typeface="Tahoma"/>
                <a:cs typeface="Tahoma"/>
              </a:rPr>
              <a:t>p</a:t>
            </a:r>
            <a:r>
              <a:rPr lang="en-US" sz="1339" spc="-28" dirty="0">
                <a:latin typeface="Tahoma"/>
                <a:cs typeface="Tahoma"/>
              </a:rPr>
              <a:t>rob</a:t>
            </a:r>
            <a:r>
              <a:rPr lang="en-US" sz="1339" spc="-33" dirty="0">
                <a:latin typeface="Tahoma"/>
                <a:cs typeface="Tahoma"/>
              </a:rPr>
              <a:t>a</a:t>
            </a:r>
            <a:r>
              <a:rPr lang="en-US" sz="1339" spc="6" dirty="0">
                <a:latin typeface="Tahoma"/>
                <a:cs typeface="Tahoma"/>
              </a:rPr>
              <a:t>bili</a:t>
            </a:r>
            <a:r>
              <a:rPr lang="en-US" sz="1339" spc="-17" dirty="0">
                <a:latin typeface="Tahoma"/>
                <a:cs typeface="Tahoma"/>
              </a:rPr>
              <a:t>t</a:t>
            </a:r>
            <a:r>
              <a:rPr lang="en-US" sz="1339" spc="-28" dirty="0">
                <a:latin typeface="Tahoma"/>
                <a:cs typeface="Tahoma"/>
              </a:rPr>
              <a:t>y</a:t>
            </a:r>
            <a:r>
              <a:rPr lang="en-US" sz="1339" spc="-17" dirty="0">
                <a:latin typeface="Tahoma"/>
                <a:cs typeface="Tahoma"/>
              </a:rPr>
              <a:t> </a:t>
            </a:r>
            <a:r>
              <a:rPr lang="en-US" sz="1339" spc="-11" dirty="0">
                <a:latin typeface="Tahoma"/>
                <a:cs typeface="Tahoma"/>
              </a:rPr>
              <a:t>distribution</a:t>
            </a:r>
            <a:r>
              <a:rPr lang="en-US" sz="1339" spc="-17" dirty="0">
                <a:latin typeface="Tahoma"/>
                <a:cs typeface="Tahoma"/>
              </a:rPr>
              <a:t> </a:t>
            </a:r>
            <a:r>
              <a:rPr lang="en-US" sz="1339" spc="-36" dirty="0">
                <a:latin typeface="Tahoma"/>
                <a:cs typeface="Tahoma"/>
              </a:rPr>
              <a:t>over</a:t>
            </a:r>
            <a:r>
              <a:rPr lang="en-US" sz="1339" spc="-17" dirty="0">
                <a:latin typeface="Tahoma"/>
                <a:cs typeface="Tahoma"/>
              </a:rPr>
              <a:t> </a:t>
            </a:r>
            <a:r>
              <a:rPr lang="en-US" sz="1339" spc="-6" dirty="0">
                <a:latin typeface="Tahoma"/>
                <a:cs typeface="Tahoma"/>
              </a:rPr>
              <a:t>all</a:t>
            </a:r>
            <a:r>
              <a:rPr lang="en-US" sz="1339" spc="-17" dirty="0">
                <a:latin typeface="Tahoma"/>
                <a:cs typeface="Tahoma"/>
              </a:rPr>
              <a:t> </a:t>
            </a:r>
            <a:r>
              <a:rPr lang="en-US" sz="1339" spc="-22" dirty="0">
                <a:latin typeface="Tahoma"/>
                <a:cs typeface="Tahoma"/>
              </a:rPr>
              <a:t>the</a:t>
            </a:r>
            <a:r>
              <a:rPr lang="en-US" sz="1339" spc="-17" dirty="0">
                <a:latin typeface="Tahoma"/>
                <a:cs typeface="Tahoma"/>
              </a:rPr>
              <a:t> </a:t>
            </a:r>
            <a:r>
              <a:rPr lang="en-US" sz="1339" spc="-33" dirty="0">
                <a:latin typeface="Tahoma"/>
                <a:cs typeface="Tahoma"/>
              </a:rPr>
              <a:t>v</a:t>
            </a:r>
            <a:r>
              <a:rPr lang="en-US" sz="1339" spc="-59" dirty="0">
                <a:latin typeface="Tahoma"/>
                <a:cs typeface="Tahoma"/>
              </a:rPr>
              <a:t>a</a:t>
            </a:r>
            <a:r>
              <a:rPr lang="en-US" sz="1339" spc="-25" dirty="0">
                <a:latin typeface="Tahoma"/>
                <a:cs typeface="Tahoma"/>
              </a:rPr>
              <a:t>riables.</a:t>
            </a:r>
            <a:r>
              <a:rPr lang="en-US" sz="1339" spc="112" dirty="0">
                <a:latin typeface="Tahoma"/>
                <a:cs typeface="Tahoma"/>
              </a:rPr>
              <a:t> </a:t>
            </a:r>
            <a:r>
              <a:rPr lang="en-US" sz="1339" spc="6" dirty="0">
                <a:latin typeface="Tahoma"/>
                <a:cs typeface="Tahoma"/>
              </a:rPr>
              <a:t>This</a:t>
            </a:r>
            <a:r>
              <a:rPr lang="en-US" sz="1339" spc="-17" dirty="0">
                <a:latin typeface="Tahoma"/>
                <a:cs typeface="Tahoma"/>
              </a:rPr>
              <a:t> </a:t>
            </a:r>
            <a:r>
              <a:rPr lang="en-US" sz="1339" spc="-6" dirty="0">
                <a:latin typeface="Tahoma"/>
                <a:cs typeface="Tahoma"/>
              </a:rPr>
              <a:t>topic</a:t>
            </a:r>
            <a:r>
              <a:rPr lang="en-US" sz="1339" spc="-3" dirty="0">
                <a:latin typeface="Tahoma"/>
                <a:cs typeface="Tahoma"/>
              </a:rPr>
              <a:t> </a:t>
            </a:r>
            <a:r>
              <a:rPr lang="en-US" sz="1339" spc="-22" dirty="0">
                <a:latin typeface="Tahoma"/>
                <a:cs typeface="Tahoma"/>
              </a:rPr>
              <a:t>is</a:t>
            </a:r>
            <a:r>
              <a:rPr lang="en-US" sz="1339" spc="22" dirty="0">
                <a:latin typeface="Tahoma"/>
                <a:cs typeface="Tahoma"/>
              </a:rPr>
              <a:t> </a:t>
            </a:r>
            <a:r>
              <a:rPr lang="en-US" sz="1339" spc="-25" dirty="0">
                <a:latin typeface="Tahoma"/>
                <a:cs typeface="Tahoma"/>
              </a:rPr>
              <a:t>studied</a:t>
            </a:r>
            <a:r>
              <a:rPr lang="en-US" sz="1339" spc="25" dirty="0">
                <a:latin typeface="Tahoma"/>
                <a:cs typeface="Tahoma"/>
              </a:rPr>
              <a:t> </a:t>
            </a:r>
            <a:r>
              <a:rPr lang="en-US" sz="1339" spc="-14" dirty="0">
                <a:latin typeface="Tahoma"/>
                <a:cs typeface="Tahoma"/>
              </a:rPr>
              <a:t>th</a:t>
            </a:r>
            <a:r>
              <a:rPr lang="en-US" sz="1339" spc="-42" dirty="0">
                <a:latin typeface="Tahoma"/>
                <a:cs typeface="Tahoma"/>
              </a:rPr>
              <a:t>o</a:t>
            </a:r>
            <a:r>
              <a:rPr lang="en-US" sz="1339" spc="-28" dirty="0">
                <a:latin typeface="Tahoma"/>
                <a:cs typeface="Tahoma"/>
              </a:rPr>
              <a:t>roughly</a:t>
            </a:r>
            <a:r>
              <a:rPr lang="en-US" sz="1339" spc="22" dirty="0">
                <a:latin typeface="Tahoma"/>
                <a:cs typeface="Tahoma"/>
              </a:rPr>
              <a:t> </a:t>
            </a:r>
            <a:r>
              <a:rPr lang="en-US" sz="1339" spc="-11" dirty="0">
                <a:latin typeface="Tahoma"/>
                <a:cs typeface="Tahoma"/>
              </a:rPr>
              <a:t>in</a:t>
            </a:r>
            <a:r>
              <a:rPr lang="en-US" sz="1339" spc="22" dirty="0">
                <a:latin typeface="Tahoma"/>
                <a:cs typeface="Tahoma"/>
              </a:rPr>
              <a:t> </a:t>
            </a:r>
            <a:r>
              <a:rPr lang="en-US" sz="1339" spc="-50" dirty="0">
                <a:latin typeface="Tahoma"/>
                <a:cs typeface="Tahoma"/>
              </a:rPr>
              <a:t>p</a:t>
            </a:r>
            <a:r>
              <a:rPr lang="en-US" sz="1339" spc="-28" dirty="0">
                <a:latin typeface="Tahoma"/>
                <a:cs typeface="Tahoma"/>
              </a:rPr>
              <a:t>roba</a:t>
            </a:r>
            <a:r>
              <a:rPr lang="en-US" sz="1339" spc="-33" dirty="0">
                <a:latin typeface="Tahoma"/>
                <a:cs typeface="Tahoma"/>
              </a:rPr>
              <a:t>b</a:t>
            </a:r>
            <a:r>
              <a:rPr lang="en-US" sz="1339" spc="3" dirty="0">
                <a:latin typeface="Tahoma"/>
                <a:cs typeface="Tahoma"/>
              </a:rPr>
              <a:t>ilistic</a:t>
            </a:r>
            <a:r>
              <a:rPr lang="en-US" sz="1339" spc="22" dirty="0">
                <a:latin typeface="Tahoma"/>
                <a:cs typeface="Tahoma"/>
              </a:rPr>
              <a:t> </a:t>
            </a:r>
            <a:r>
              <a:rPr lang="en-US" sz="1339" spc="-22" dirty="0">
                <a:latin typeface="Tahoma"/>
                <a:cs typeface="Tahoma"/>
              </a:rPr>
              <a:t>graphical</a:t>
            </a:r>
            <a:r>
              <a:rPr lang="en-US" sz="1339" spc="28" dirty="0">
                <a:latin typeface="Tahoma"/>
                <a:cs typeface="Tahoma"/>
              </a:rPr>
              <a:t> </a:t>
            </a:r>
            <a:r>
              <a:rPr lang="en-US" sz="1339" spc="-39" dirty="0">
                <a:latin typeface="Tahoma"/>
                <a:cs typeface="Tahoma"/>
              </a:rPr>
              <a:t>m</a:t>
            </a:r>
            <a:r>
              <a:rPr lang="en-US" sz="1339" dirty="0">
                <a:latin typeface="Tahoma"/>
                <a:cs typeface="Tahoma"/>
              </a:rPr>
              <a:t>o</a:t>
            </a:r>
            <a:r>
              <a:rPr lang="en-US" sz="1339" spc="-36" dirty="0">
                <a:latin typeface="Tahoma"/>
                <a:cs typeface="Tahoma"/>
              </a:rPr>
              <a:t>dels</a:t>
            </a:r>
            <a:r>
              <a:rPr lang="en-US" sz="1339" spc="-11" dirty="0">
                <a:latin typeface="Tahoma"/>
                <a:cs typeface="Tahoma"/>
              </a:rPr>
              <a:t>.</a:t>
            </a:r>
            <a:endParaRPr lang="en-US" sz="1339" dirty="0">
              <a:latin typeface="Tahoma"/>
              <a:cs typeface="Tahoma"/>
            </a:endParaRPr>
          </a:p>
        </p:txBody>
      </p:sp>
    </p:spTree>
    <p:extLst>
      <p:ext uri="{BB962C8B-B14F-4D97-AF65-F5344CB8AC3E}">
        <p14:creationId xmlns:p14="http://schemas.microsoft.com/office/powerpoint/2010/main" val="314124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99A846-38E1-4C56-B86C-C438831DD0C6}" type="slidenum">
              <a:rPr lang="en-US" altLang="en-US" sz="1400" smtClean="0"/>
              <a:pPr/>
              <a:t>6</a:t>
            </a:fld>
            <a:endParaRPr lang="en-US" altLang="en-US" sz="1400"/>
          </a:p>
        </p:txBody>
      </p:sp>
      <p:sp>
        <p:nvSpPr>
          <p:cNvPr id="7171" name="Rectangle 1026"/>
          <p:cNvSpPr>
            <a:spLocks noGrp="1" noChangeArrowheads="1"/>
          </p:cNvSpPr>
          <p:nvPr>
            <p:ph type="title"/>
          </p:nvPr>
        </p:nvSpPr>
        <p:spPr/>
        <p:txBody>
          <a:bodyPr/>
          <a:lstStyle/>
          <a:p>
            <a:r>
              <a:rPr lang="en-US" altLang="en-US"/>
              <a:t>Physical Symbol System Hypothesis</a:t>
            </a:r>
          </a:p>
        </p:txBody>
      </p:sp>
      <p:sp>
        <p:nvSpPr>
          <p:cNvPr id="7172" name="Rectangle 1027"/>
          <p:cNvSpPr>
            <a:spLocks noGrp="1" noChangeArrowheads="1"/>
          </p:cNvSpPr>
          <p:nvPr>
            <p:ph type="body" idx="1"/>
          </p:nvPr>
        </p:nvSpPr>
        <p:spPr/>
        <p:txBody>
          <a:bodyPr/>
          <a:lstStyle/>
          <a:p>
            <a:pPr marL="609600" indent="-609600">
              <a:lnSpc>
                <a:spcPct val="90000"/>
              </a:lnSpc>
            </a:pPr>
            <a:r>
              <a:rPr lang="en-US" altLang="en-US" sz="2800"/>
              <a:t>“What the brain does can be thought of at some level as a kind of computation”</a:t>
            </a:r>
          </a:p>
          <a:p>
            <a:pPr marL="609600" indent="-609600">
              <a:lnSpc>
                <a:spcPct val="90000"/>
              </a:lnSpc>
            </a:pPr>
            <a:r>
              <a:rPr lang="en-US" altLang="en-US" sz="2800" b="1">
                <a:solidFill>
                  <a:srgbClr val="FF0000"/>
                </a:solidFill>
              </a:rPr>
              <a:t>Physical Symbol System Hypothesis (PSSH):</a:t>
            </a:r>
            <a:r>
              <a:rPr lang="en-US" altLang="en-US" sz="2800"/>
              <a:t> A physical symbol system has the sufficient and necessary means for general, intelligent actions.</a:t>
            </a:r>
          </a:p>
          <a:p>
            <a:pPr marL="609600" indent="-609600">
              <a:lnSpc>
                <a:spcPct val="90000"/>
              </a:lnSpc>
              <a:buFontTx/>
              <a:buNone/>
            </a:pPr>
            <a:r>
              <a:rPr lang="en-US" altLang="en-US" sz="2800">
                <a:solidFill>
                  <a:srgbClr val="008080"/>
                </a:solidFill>
              </a:rPr>
              <a:t>Remarks PSSH</a:t>
            </a:r>
            <a:r>
              <a:rPr lang="en-US" altLang="en-US" sz="2800"/>
              <a:t>:</a:t>
            </a:r>
          </a:p>
          <a:p>
            <a:pPr marL="609600" indent="-609600">
              <a:lnSpc>
                <a:spcPct val="90000"/>
              </a:lnSpc>
              <a:buFontTx/>
              <a:buAutoNum type="arabicPeriod"/>
            </a:pPr>
            <a:r>
              <a:rPr lang="en-US" altLang="en-US" sz="2400"/>
              <a:t>Subjected to empirical validation</a:t>
            </a:r>
          </a:p>
          <a:p>
            <a:pPr marL="609600" indent="-609600">
              <a:lnSpc>
                <a:spcPct val="90000"/>
              </a:lnSpc>
              <a:buFontTx/>
              <a:buAutoNum type="arabicPeriod"/>
            </a:pPr>
            <a:r>
              <a:rPr lang="en-US" altLang="en-US" sz="2400"/>
              <a:t>If false </a:t>
            </a:r>
            <a:r>
              <a:rPr lang="en-US" altLang="en-US" sz="2400">
                <a:sym typeface="Wingdings" pitchFamily="2" charset="2"/>
              </a:rPr>
              <a:t> AI is quite limited</a:t>
            </a:r>
          </a:p>
          <a:p>
            <a:pPr marL="609600" indent="-609600">
              <a:lnSpc>
                <a:spcPct val="90000"/>
              </a:lnSpc>
              <a:buFontTx/>
              <a:buAutoNum type="arabicPeriod"/>
            </a:pPr>
            <a:r>
              <a:rPr lang="en-US" altLang="en-US" sz="2400"/>
              <a:t>Important for psychology and philosophy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400">
                <a:solidFill>
                  <a:srgbClr val="C2540A"/>
                </a:solidFill>
                <a:latin typeface="Times New Roman" pitchFamily="18" charset="0"/>
              </a:rPr>
              <a:t>Example 2</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111" y="-16002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0" y="6096000"/>
            <a:ext cx="8977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ltLang="en-US" sz="2200">
                <a:solidFill>
                  <a:srgbClr val="FF00FF"/>
                </a:solidFill>
              </a:rPr>
              <a:t>BN</a:t>
            </a:r>
            <a:r>
              <a:rPr lang="en-US" altLang="en-US" sz="2200"/>
              <a:t>: probability of a variable only depends on its direct successors; </a:t>
            </a:r>
            <a:r>
              <a:rPr lang="en-US" altLang="en-US"/>
              <a:t>e.g. </a:t>
            </a:r>
            <a:endParaRPr lang="en-US" altLang="en-US" sz="2200"/>
          </a:p>
          <a:p>
            <a:r>
              <a:rPr lang="en-US" altLang="en-US" sz="2200"/>
              <a:t>P(b,e,a,~j,m)= P(b)*P(e)*P(a|b,e)*P(~j|a)*P(m|a)=</a:t>
            </a:r>
            <a:r>
              <a:rPr lang="en-US" altLang="en-US"/>
              <a:t>0.01*0.02*0.95*0.1*0.7</a:t>
            </a:r>
          </a:p>
        </p:txBody>
      </p:sp>
      <p:sp>
        <p:nvSpPr>
          <p:cNvPr id="2" name="TextBox 1"/>
          <p:cNvSpPr txBox="1"/>
          <p:nvPr/>
        </p:nvSpPr>
        <p:spPr>
          <a:xfrm>
            <a:off x="2438400" y="-261610"/>
            <a:ext cx="4408579" cy="523220"/>
          </a:xfrm>
          <a:prstGeom prst="rect">
            <a:avLst/>
          </a:prstGeom>
          <a:noFill/>
        </p:spPr>
        <p:txBody>
          <a:bodyPr wrap="none" rtlCol="0">
            <a:spAutoFit/>
          </a:bodyPr>
          <a:lstStyle/>
          <a:p>
            <a:r>
              <a:rPr lang="en-US" sz="2800" dirty="0"/>
              <a:t>Example of a Belief Network</a:t>
            </a:r>
          </a:p>
        </p:txBody>
      </p:sp>
    </p:spTree>
    <p:extLst>
      <p:ext uri="{BB962C8B-B14F-4D97-AF65-F5344CB8AC3E}">
        <p14:creationId xmlns:p14="http://schemas.microsoft.com/office/powerpoint/2010/main" val="28075325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381000"/>
            <a:ext cx="5393897" cy="430887"/>
          </a:xfrm>
          <a:prstGeom prst="rect">
            <a:avLst/>
          </a:prstGeom>
          <a:ln w="3175">
            <a:solidFill>
              <a:srgbClr val="000000"/>
            </a:solidFill>
          </a:ln>
        </p:spPr>
        <p:txBody>
          <a:bodyPr vert="horz" wrap="square" lIns="0" tIns="0" rIns="0" bIns="0" rtlCol="0">
            <a:spAutoFit/>
          </a:bodyPr>
          <a:lstStyle/>
          <a:p>
            <a:pPr marL="354" algn="ctr"/>
            <a:r>
              <a:rPr sz="2800" spc="-50" dirty="0">
                <a:solidFill>
                  <a:srgbClr val="0000A0"/>
                </a:solidFill>
                <a:latin typeface="Trebuchet MS"/>
                <a:cs typeface="Trebuchet MS"/>
              </a:rPr>
              <a:t>Logic</a:t>
            </a:r>
            <a:endParaRPr sz="2800" dirty="0">
              <a:latin typeface="Trebuchet MS"/>
              <a:cs typeface="Trebuchet MS"/>
            </a:endParaRPr>
          </a:p>
        </p:txBody>
      </p:sp>
      <p:sp>
        <p:nvSpPr>
          <p:cNvPr id="3" name="object 3"/>
          <p:cNvSpPr txBox="1"/>
          <p:nvPr/>
        </p:nvSpPr>
        <p:spPr>
          <a:xfrm>
            <a:off x="403132" y="2023441"/>
            <a:ext cx="8512268" cy="3083921"/>
          </a:xfrm>
          <a:prstGeom prst="rect">
            <a:avLst/>
          </a:prstGeom>
        </p:spPr>
        <p:txBody>
          <a:bodyPr vert="horz" wrap="square" lIns="0" tIns="0" rIns="0" bIns="0" rtlCol="0">
            <a:spAutoFit/>
          </a:bodyPr>
          <a:lstStyle/>
          <a:p>
            <a:pPr marL="186765" marR="2835" indent="-179678">
              <a:lnSpc>
                <a:spcPct val="101600"/>
              </a:lnSpc>
              <a:buFont typeface="Arial"/>
              <a:buChar char="•"/>
              <a:tabLst>
                <a:tab pos="187120" algn="l"/>
              </a:tabLst>
            </a:pPr>
            <a:r>
              <a:rPr sz="2000" spc="-31" dirty="0">
                <a:latin typeface="Trebuchet MS"/>
                <a:cs typeface="Trebuchet MS"/>
              </a:rPr>
              <a:t>Dominated</a:t>
            </a:r>
            <a:r>
              <a:rPr sz="2000" spc="89" dirty="0">
                <a:latin typeface="Trebuchet MS"/>
                <a:cs typeface="Trebuchet MS"/>
              </a:rPr>
              <a:t> </a:t>
            </a:r>
            <a:r>
              <a:rPr sz="2000" spc="59" dirty="0">
                <a:latin typeface="Trebuchet MS"/>
                <a:cs typeface="Trebuchet MS"/>
              </a:rPr>
              <a:t>AI</a:t>
            </a:r>
            <a:r>
              <a:rPr sz="2000" spc="87" dirty="0">
                <a:latin typeface="Trebuchet MS"/>
                <a:cs typeface="Trebuchet MS"/>
              </a:rPr>
              <a:t> </a:t>
            </a:r>
            <a:r>
              <a:rPr sz="2000" spc="-61" dirty="0">
                <a:latin typeface="Trebuchet MS"/>
                <a:cs typeface="Trebuchet MS"/>
              </a:rPr>
              <a:t>from</a:t>
            </a:r>
            <a:r>
              <a:rPr sz="2000" spc="87" dirty="0">
                <a:latin typeface="Trebuchet MS"/>
                <a:cs typeface="Trebuchet MS"/>
              </a:rPr>
              <a:t> </a:t>
            </a:r>
            <a:r>
              <a:rPr sz="2000" spc="-28" dirty="0">
                <a:latin typeface="Trebuchet MS"/>
                <a:cs typeface="Trebuchet MS"/>
              </a:rPr>
              <a:t>1960s</a:t>
            </a:r>
            <a:r>
              <a:rPr sz="2000" spc="-47" dirty="0">
                <a:latin typeface="Trebuchet MS"/>
                <a:cs typeface="Trebuchet MS"/>
              </a:rPr>
              <a:t>-1980s,</a:t>
            </a:r>
            <a:r>
              <a:rPr sz="2000" spc="95" dirty="0">
                <a:latin typeface="Trebuchet MS"/>
                <a:cs typeface="Trebuchet MS"/>
              </a:rPr>
              <a:t> </a:t>
            </a:r>
            <a:r>
              <a:rPr sz="2000" spc="-59" dirty="0">
                <a:latin typeface="Trebuchet MS"/>
                <a:cs typeface="Trebuchet MS"/>
              </a:rPr>
              <a:t>still</a:t>
            </a:r>
            <a:r>
              <a:rPr sz="2000" spc="89" dirty="0">
                <a:latin typeface="Trebuchet MS"/>
                <a:cs typeface="Trebuchet MS"/>
              </a:rPr>
              <a:t> </a:t>
            </a:r>
            <a:r>
              <a:rPr sz="2000" spc="-64" dirty="0">
                <a:latin typeface="Trebuchet MS"/>
                <a:cs typeface="Trebuchet MS"/>
              </a:rPr>
              <a:t>useful</a:t>
            </a:r>
            <a:r>
              <a:rPr sz="2000" spc="87" dirty="0">
                <a:latin typeface="Trebuchet MS"/>
                <a:cs typeface="Trebuchet MS"/>
              </a:rPr>
              <a:t> </a:t>
            </a:r>
            <a:r>
              <a:rPr sz="2000" spc="-47" dirty="0">
                <a:latin typeface="Trebuchet MS"/>
                <a:cs typeface="Trebuchet MS"/>
              </a:rPr>
              <a:t>in</a:t>
            </a:r>
            <a:r>
              <a:rPr sz="2000" spc="87" dirty="0">
                <a:latin typeface="Trebuchet MS"/>
                <a:cs typeface="Trebuchet MS"/>
              </a:rPr>
              <a:t> </a:t>
            </a:r>
            <a:r>
              <a:rPr sz="2000" spc="-87" dirty="0">
                <a:latin typeface="Trebuchet MS"/>
                <a:cs typeface="Trebuchet MS"/>
              </a:rPr>
              <a:t>p</a:t>
            </a:r>
            <a:r>
              <a:rPr sz="2000" spc="-39" dirty="0">
                <a:latin typeface="Trebuchet MS"/>
                <a:cs typeface="Trebuchet MS"/>
              </a:rPr>
              <a:t>rogramming</a:t>
            </a:r>
            <a:r>
              <a:rPr sz="2000" spc="84" dirty="0">
                <a:latin typeface="Trebuchet MS"/>
                <a:cs typeface="Trebuchet MS"/>
              </a:rPr>
              <a:t> </a:t>
            </a:r>
            <a:r>
              <a:rPr sz="2000" spc="-36" dirty="0">
                <a:latin typeface="Trebuchet MS"/>
                <a:cs typeface="Trebuchet MS"/>
              </a:rPr>
              <a:t>sys</a:t>
            </a:r>
            <a:r>
              <a:rPr sz="2000" spc="-61" dirty="0">
                <a:latin typeface="Trebuchet MS"/>
                <a:cs typeface="Trebuchet MS"/>
              </a:rPr>
              <a:t>tems</a:t>
            </a:r>
            <a:endParaRPr sz="2000" dirty="0">
              <a:latin typeface="Trebuchet MS"/>
              <a:cs typeface="Trebuchet MS"/>
            </a:endParaRPr>
          </a:p>
          <a:p>
            <a:pPr>
              <a:lnSpc>
                <a:spcPct val="100000"/>
              </a:lnSpc>
              <a:buFont typeface="Arial"/>
              <a:buChar char="•"/>
            </a:pPr>
            <a:endParaRPr sz="2000" dirty="0">
              <a:latin typeface="Times New Roman"/>
              <a:cs typeface="Times New Roman"/>
            </a:endParaRPr>
          </a:p>
          <a:p>
            <a:pPr>
              <a:spcBef>
                <a:spcPts val="1"/>
              </a:spcBef>
              <a:buFont typeface="Arial"/>
              <a:buChar char="•"/>
            </a:pPr>
            <a:endParaRPr sz="2000" dirty="0">
              <a:latin typeface="Times New Roman"/>
              <a:cs typeface="Times New Roman"/>
            </a:endParaRPr>
          </a:p>
          <a:p>
            <a:pPr marL="186765" indent="-179678">
              <a:buFont typeface="Arial"/>
              <a:buChar char="•"/>
              <a:tabLst>
                <a:tab pos="187120" algn="l"/>
              </a:tabLst>
            </a:pPr>
            <a:r>
              <a:rPr sz="2000" spc="84" dirty="0">
                <a:latin typeface="Trebuchet MS"/>
                <a:cs typeface="Trebuchet MS"/>
              </a:rPr>
              <a:t>P</a:t>
            </a:r>
            <a:r>
              <a:rPr sz="2000" spc="-89" dirty="0">
                <a:latin typeface="Trebuchet MS"/>
                <a:cs typeface="Trebuchet MS"/>
              </a:rPr>
              <a:t>o</a:t>
            </a:r>
            <a:r>
              <a:rPr sz="2000" spc="-114" dirty="0">
                <a:latin typeface="Trebuchet MS"/>
                <a:cs typeface="Trebuchet MS"/>
              </a:rPr>
              <a:t>w</a:t>
            </a:r>
            <a:r>
              <a:rPr sz="2000" spc="-78" dirty="0">
                <a:latin typeface="Trebuchet MS"/>
                <a:cs typeface="Trebuchet MS"/>
              </a:rPr>
              <a:t>erful</a:t>
            </a:r>
            <a:r>
              <a:rPr sz="2000" spc="53" dirty="0">
                <a:latin typeface="Trebuchet MS"/>
                <a:cs typeface="Trebuchet MS"/>
              </a:rPr>
              <a:t> </a:t>
            </a:r>
            <a:r>
              <a:rPr sz="2000" spc="-81" dirty="0">
                <a:latin typeface="Trebuchet MS"/>
                <a:cs typeface="Trebuchet MS"/>
              </a:rPr>
              <a:t>re</a:t>
            </a:r>
            <a:r>
              <a:rPr sz="2000" spc="-134" dirty="0">
                <a:latin typeface="Trebuchet MS"/>
                <a:cs typeface="Trebuchet MS"/>
              </a:rPr>
              <a:t>p</a:t>
            </a:r>
            <a:r>
              <a:rPr sz="2000" spc="-59" dirty="0">
                <a:latin typeface="Trebuchet MS"/>
                <a:cs typeface="Trebuchet MS"/>
              </a:rPr>
              <a:t>resentation</a:t>
            </a:r>
            <a:r>
              <a:rPr sz="2000" spc="47" dirty="0">
                <a:latin typeface="Trebuchet MS"/>
                <a:cs typeface="Trebuchet MS"/>
              </a:rPr>
              <a:t> </a:t>
            </a:r>
            <a:r>
              <a:rPr sz="2000" spc="-64" dirty="0">
                <a:latin typeface="Trebuchet MS"/>
                <a:cs typeface="Trebuchet MS"/>
              </a:rPr>
              <a:t>of</a:t>
            </a:r>
            <a:r>
              <a:rPr sz="2000" spc="53" dirty="0">
                <a:latin typeface="Trebuchet MS"/>
                <a:cs typeface="Trebuchet MS"/>
              </a:rPr>
              <a:t> </a:t>
            </a:r>
            <a:r>
              <a:rPr sz="2000" spc="-31" dirty="0">
                <a:latin typeface="Trebuchet MS"/>
                <a:cs typeface="Trebuchet MS"/>
              </a:rPr>
              <a:t>kn</a:t>
            </a:r>
            <a:r>
              <a:rPr sz="2000" spc="-73" dirty="0">
                <a:latin typeface="Trebuchet MS"/>
                <a:cs typeface="Trebuchet MS"/>
              </a:rPr>
              <a:t>o</a:t>
            </a:r>
            <a:r>
              <a:rPr sz="2000" spc="-84" dirty="0">
                <a:latin typeface="Trebuchet MS"/>
                <a:cs typeface="Trebuchet MS"/>
              </a:rPr>
              <a:t>wledge</a:t>
            </a:r>
            <a:r>
              <a:rPr sz="2000" spc="53" dirty="0">
                <a:latin typeface="Trebuchet MS"/>
                <a:cs typeface="Trebuchet MS"/>
              </a:rPr>
              <a:t> </a:t>
            </a:r>
            <a:r>
              <a:rPr sz="2000" spc="-47" dirty="0">
                <a:latin typeface="Trebuchet MS"/>
                <a:cs typeface="Trebuchet MS"/>
              </a:rPr>
              <a:t>and</a:t>
            </a:r>
            <a:r>
              <a:rPr sz="2000" spc="53" dirty="0">
                <a:latin typeface="Trebuchet MS"/>
                <a:cs typeface="Trebuchet MS"/>
              </a:rPr>
              <a:t> </a:t>
            </a:r>
            <a:r>
              <a:rPr sz="2000" spc="-56" dirty="0">
                <a:latin typeface="Trebuchet MS"/>
                <a:cs typeface="Trebuchet MS"/>
              </a:rPr>
              <a:t>reasoning</a:t>
            </a:r>
            <a:endParaRPr sz="2000" dirty="0">
              <a:latin typeface="Trebuchet MS"/>
              <a:cs typeface="Trebuchet MS"/>
            </a:endParaRPr>
          </a:p>
          <a:p>
            <a:pPr>
              <a:lnSpc>
                <a:spcPct val="100000"/>
              </a:lnSpc>
              <a:buFont typeface="Arial"/>
              <a:buChar char="•"/>
            </a:pPr>
            <a:endParaRPr sz="2000" dirty="0">
              <a:latin typeface="Times New Roman"/>
              <a:cs typeface="Times New Roman"/>
            </a:endParaRPr>
          </a:p>
          <a:p>
            <a:pPr>
              <a:spcBef>
                <a:spcPts val="6"/>
              </a:spcBef>
              <a:buFont typeface="Arial"/>
              <a:buChar char="•"/>
            </a:pPr>
            <a:endParaRPr sz="2000" dirty="0">
              <a:latin typeface="Times New Roman"/>
              <a:cs typeface="Times New Roman"/>
            </a:endParaRPr>
          </a:p>
          <a:p>
            <a:pPr marL="186765" indent="-179678">
              <a:buFont typeface="Arial"/>
              <a:buChar char="•"/>
              <a:tabLst>
                <a:tab pos="187120" algn="l"/>
              </a:tabLst>
            </a:pPr>
            <a:r>
              <a:rPr sz="2000" spc="-42" dirty="0">
                <a:latin typeface="Trebuchet MS"/>
                <a:cs typeface="Trebuchet MS"/>
              </a:rPr>
              <a:t>Brittle</a:t>
            </a:r>
            <a:r>
              <a:rPr sz="2000" spc="50" dirty="0">
                <a:latin typeface="Trebuchet MS"/>
                <a:cs typeface="Trebuchet MS"/>
              </a:rPr>
              <a:t> </a:t>
            </a:r>
            <a:r>
              <a:rPr sz="2000" spc="-75" dirty="0">
                <a:latin typeface="Trebuchet MS"/>
                <a:cs typeface="Trebuchet MS"/>
              </a:rPr>
              <a:t>if</a:t>
            </a:r>
            <a:r>
              <a:rPr sz="2000" spc="53" dirty="0">
                <a:latin typeface="Trebuchet MS"/>
                <a:cs typeface="Trebuchet MS"/>
              </a:rPr>
              <a:t> </a:t>
            </a:r>
            <a:r>
              <a:rPr sz="2000" spc="-70" dirty="0">
                <a:latin typeface="Trebuchet MS"/>
                <a:cs typeface="Trebuchet MS"/>
              </a:rPr>
              <a:t>done</a:t>
            </a:r>
            <a:r>
              <a:rPr sz="2000" spc="50" dirty="0">
                <a:latin typeface="Trebuchet MS"/>
                <a:cs typeface="Trebuchet MS"/>
              </a:rPr>
              <a:t> </a:t>
            </a:r>
            <a:r>
              <a:rPr sz="2000" spc="-64" dirty="0">
                <a:latin typeface="Trebuchet MS"/>
                <a:cs typeface="Trebuchet MS"/>
              </a:rPr>
              <a:t>naively</a:t>
            </a:r>
            <a:endParaRPr sz="2000" dirty="0">
              <a:latin typeface="Trebuchet MS"/>
              <a:cs typeface="Trebuchet MS"/>
            </a:endParaRPr>
          </a:p>
          <a:p>
            <a:pPr>
              <a:lnSpc>
                <a:spcPct val="100000"/>
              </a:lnSpc>
              <a:buFont typeface="Arial"/>
              <a:buChar char="•"/>
            </a:pPr>
            <a:endParaRPr sz="2000" dirty="0">
              <a:latin typeface="Times New Roman"/>
              <a:cs typeface="Times New Roman"/>
            </a:endParaRPr>
          </a:p>
          <a:p>
            <a:pPr>
              <a:spcBef>
                <a:spcPts val="6"/>
              </a:spcBef>
              <a:buFont typeface="Arial"/>
              <a:buChar char="•"/>
            </a:pPr>
            <a:endParaRPr sz="2000" dirty="0">
              <a:latin typeface="Times New Roman"/>
              <a:cs typeface="Times New Roman"/>
            </a:endParaRPr>
          </a:p>
          <a:p>
            <a:pPr marL="186765" indent="-179678">
              <a:buFont typeface="Arial"/>
              <a:buChar char="•"/>
              <a:tabLst>
                <a:tab pos="187120" algn="l"/>
              </a:tabLst>
            </a:pPr>
            <a:r>
              <a:rPr sz="2000" spc="28" dirty="0">
                <a:latin typeface="Trebuchet MS"/>
                <a:cs typeface="Trebuchet MS"/>
              </a:rPr>
              <a:t>O</a:t>
            </a:r>
            <a:r>
              <a:rPr sz="2000" spc="59" dirty="0">
                <a:latin typeface="Trebuchet MS"/>
                <a:cs typeface="Trebuchet MS"/>
              </a:rPr>
              <a:t>p</a:t>
            </a:r>
            <a:r>
              <a:rPr sz="2000" spc="-84" dirty="0">
                <a:latin typeface="Trebuchet MS"/>
                <a:cs typeface="Trebuchet MS"/>
              </a:rPr>
              <a:t>en</a:t>
            </a:r>
            <a:r>
              <a:rPr sz="2000" spc="50" dirty="0">
                <a:latin typeface="Trebuchet MS"/>
                <a:cs typeface="Trebuchet MS"/>
              </a:rPr>
              <a:t> </a:t>
            </a:r>
            <a:r>
              <a:rPr sz="2000" spc="-59" dirty="0">
                <a:latin typeface="Trebuchet MS"/>
                <a:cs typeface="Trebuchet MS"/>
              </a:rPr>
              <a:t>question:</a:t>
            </a:r>
            <a:r>
              <a:rPr sz="2000" spc="206" dirty="0">
                <a:latin typeface="Trebuchet MS"/>
                <a:cs typeface="Trebuchet MS"/>
              </a:rPr>
              <a:t> </a:t>
            </a:r>
            <a:r>
              <a:rPr sz="2000" spc="-42" dirty="0">
                <a:latin typeface="Trebuchet MS"/>
                <a:cs typeface="Trebuchet MS"/>
              </a:rPr>
              <a:t>h</a:t>
            </a:r>
            <a:r>
              <a:rPr sz="2000" spc="-87" dirty="0">
                <a:latin typeface="Trebuchet MS"/>
                <a:cs typeface="Trebuchet MS"/>
              </a:rPr>
              <a:t>o</a:t>
            </a:r>
            <a:r>
              <a:rPr sz="2000" spc="-75" dirty="0">
                <a:latin typeface="Trebuchet MS"/>
                <a:cs typeface="Trebuchet MS"/>
              </a:rPr>
              <a:t>w</a:t>
            </a:r>
            <a:r>
              <a:rPr sz="2000" spc="50" dirty="0">
                <a:latin typeface="Trebuchet MS"/>
                <a:cs typeface="Trebuchet MS"/>
              </a:rPr>
              <a:t> </a:t>
            </a:r>
            <a:r>
              <a:rPr sz="2000" spc="-47" dirty="0">
                <a:latin typeface="Trebuchet MS"/>
                <a:cs typeface="Trebuchet MS"/>
              </a:rPr>
              <a:t>to</a:t>
            </a:r>
            <a:r>
              <a:rPr sz="2000" spc="50" dirty="0">
                <a:latin typeface="Trebuchet MS"/>
                <a:cs typeface="Trebuchet MS"/>
              </a:rPr>
              <a:t> </a:t>
            </a:r>
            <a:r>
              <a:rPr sz="2000" spc="-61" dirty="0">
                <a:latin typeface="Trebuchet MS"/>
                <a:cs typeface="Trebuchet MS"/>
              </a:rPr>
              <a:t>combine</a:t>
            </a:r>
            <a:r>
              <a:rPr sz="2000" spc="53" dirty="0">
                <a:latin typeface="Trebuchet MS"/>
                <a:cs typeface="Trebuchet MS"/>
              </a:rPr>
              <a:t> </a:t>
            </a:r>
            <a:r>
              <a:rPr sz="2000" spc="-56" dirty="0">
                <a:latin typeface="Trebuchet MS"/>
                <a:cs typeface="Trebuchet MS"/>
              </a:rPr>
              <a:t>with</a:t>
            </a:r>
            <a:r>
              <a:rPr sz="2000" spc="53" dirty="0">
                <a:latin typeface="Trebuchet MS"/>
                <a:cs typeface="Trebuchet MS"/>
              </a:rPr>
              <a:t> </a:t>
            </a:r>
            <a:r>
              <a:rPr sz="2000" spc="-61" dirty="0">
                <a:latin typeface="Trebuchet MS"/>
                <a:cs typeface="Trebuchet MS"/>
              </a:rPr>
              <a:t>machine</a:t>
            </a:r>
            <a:r>
              <a:rPr sz="2000" spc="53" dirty="0">
                <a:latin typeface="Trebuchet MS"/>
                <a:cs typeface="Trebuchet MS"/>
              </a:rPr>
              <a:t> </a:t>
            </a:r>
            <a:r>
              <a:rPr sz="2000" spc="-84" dirty="0">
                <a:latin typeface="Trebuchet MS"/>
                <a:cs typeface="Trebuchet MS"/>
              </a:rPr>
              <a:t>le</a:t>
            </a:r>
            <a:r>
              <a:rPr sz="2000" spc="-142" dirty="0">
                <a:latin typeface="Trebuchet MS"/>
                <a:cs typeface="Trebuchet MS"/>
              </a:rPr>
              <a:t>a</a:t>
            </a:r>
            <a:r>
              <a:rPr sz="2000" spc="-8" dirty="0">
                <a:latin typeface="Trebuchet MS"/>
                <a:cs typeface="Trebuchet MS"/>
              </a:rPr>
              <a:t>rning</a:t>
            </a:r>
            <a:r>
              <a:rPr lang="en-US" sz="2000" spc="-8" dirty="0">
                <a:latin typeface="Trebuchet MS"/>
                <a:cs typeface="Trebuchet MS"/>
              </a:rPr>
              <a:t> or planning</a:t>
            </a:r>
            <a:r>
              <a:rPr sz="2000" spc="-8" dirty="0">
                <a:latin typeface="Trebuchet MS"/>
                <a:cs typeface="Trebuchet MS"/>
              </a:rPr>
              <a:t>?</a:t>
            </a:r>
            <a:endParaRPr sz="2000" dirty="0">
              <a:latin typeface="Trebuchet MS"/>
              <a:cs typeface="Trebuchet MS"/>
            </a:endParaRPr>
          </a:p>
        </p:txBody>
      </p:sp>
    </p:spTree>
    <p:extLst>
      <p:ext uri="{BB962C8B-B14F-4D97-AF65-F5344CB8AC3E}">
        <p14:creationId xmlns:p14="http://schemas.microsoft.com/office/powerpoint/2010/main" val="1492550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11162" y="76200"/>
            <a:ext cx="5393897" cy="326371"/>
          </a:xfrm>
          <a:prstGeom prst="rect">
            <a:avLst/>
          </a:prstGeom>
          <a:ln w="3175">
            <a:solidFill>
              <a:srgbClr val="000000"/>
            </a:solidFill>
          </a:ln>
        </p:spPr>
        <p:txBody>
          <a:bodyPr vert="horz" wrap="square" lIns="0" tIns="0" rIns="0" bIns="0" rtlCol="0">
            <a:spAutoFit/>
          </a:bodyPr>
          <a:lstStyle/>
          <a:p>
            <a:pPr algn="ctr">
              <a:lnSpc>
                <a:spcPct val="100000"/>
              </a:lnSpc>
            </a:pPr>
            <a:r>
              <a:rPr lang="en-US" sz="2121" spc="-78" dirty="0">
                <a:solidFill>
                  <a:srgbClr val="0000A0"/>
                </a:solidFill>
                <a:latin typeface="Tahoma"/>
                <a:cs typeface="Tahoma"/>
              </a:rPr>
              <a:t>Stanford’s CS221 View of AI</a:t>
            </a:r>
            <a:endParaRPr sz="2121" dirty="0">
              <a:latin typeface="Tahoma"/>
              <a:cs typeface="Tahoma"/>
            </a:endParaRPr>
          </a:p>
        </p:txBody>
      </p:sp>
      <p:sp>
        <p:nvSpPr>
          <p:cNvPr id="3" name="object 3"/>
          <p:cNvSpPr/>
          <p:nvPr/>
        </p:nvSpPr>
        <p:spPr>
          <a:xfrm>
            <a:off x="1635143" y="1762728"/>
            <a:ext cx="45719" cy="45719"/>
          </a:xfrm>
          <a:custGeom>
            <a:avLst/>
            <a:gdLst/>
            <a:ahLst/>
            <a:cxnLst/>
            <a:rect l="l" t="t" r="r" b="b"/>
            <a:pathLst>
              <a:path>
                <a:moveTo>
                  <a:pt x="0" y="0"/>
                </a:moveTo>
                <a:lnTo>
                  <a:pt x="0" y="0"/>
                </a:lnTo>
                <a:lnTo>
                  <a:pt x="0" y="0"/>
                </a:lnTo>
                <a:close/>
              </a:path>
            </a:pathLst>
          </a:custGeom>
          <a:ln w="6357">
            <a:solidFill>
              <a:srgbClr val="000000"/>
            </a:solidFill>
          </a:ln>
        </p:spPr>
        <p:txBody>
          <a:bodyPr wrap="square" lIns="0" tIns="0" rIns="0" bIns="0" rtlCol="0"/>
          <a:lstStyle/>
          <a:p>
            <a:endParaRPr sz="1200"/>
          </a:p>
        </p:txBody>
      </p:sp>
      <p:sp>
        <p:nvSpPr>
          <p:cNvPr id="4" name="object 4"/>
          <p:cNvSpPr txBox="1"/>
          <p:nvPr/>
        </p:nvSpPr>
        <p:spPr>
          <a:xfrm>
            <a:off x="1696657" y="2226210"/>
            <a:ext cx="581777" cy="184666"/>
          </a:xfrm>
          <a:prstGeom prst="rect">
            <a:avLst/>
          </a:prstGeom>
        </p:spPr>
        <p:txBody>
          <a:bodyPr vert="horz" wrap="square" lIns="0" tIns="0" rIns="0" bIns="0" rtlCol="0">
            <a:spAutoFit/>
          </a:bodyPr>
          <a:lstStyle/>
          <a:p>
            <a:pPr marL="7088"/>
            <a:r>
              <a:rPr sz="1200" b="1" spc="-11" dirty="0">
                <a:solidFill>
                  <a:srgbClr val="FF0000"/>
                </a:solidFill>
                <a:latin typeface="Gill Sans MT"/>
                <a:cs typeface="Gill Sans MT"/>
              </a:rPr>
              <a:t>Reflex</a:t>
            </a:r>
            <a:endParaRPr sz="1200" dirty="0">
              <a:latin typeface="Gill Sans MT"/>
              <a:cs typeface="Gill Sans MT"/>
            </a:endParaRPr>
          </a:p>
        </p:txBody>
      </p:sp>
      <p:sp>
        <p:nvSpPr>
          <p:cNvPr id="5" name="object 5"/>
          <p:cNvSpPr txBox="1"/>
          <p:nvPr/>
        </p:nvSpPr>
        <p:spPr>
          <a:xfrm>
            <a:off x="2747328" y="1981200"/>
            <a:ext cx="1758105" cy="1150828"/>
          </a:xfrm>
          <a:prstGeom prst="rect">
            <a:avLst/>
          </a:prstGeom>
        </p:spPr>
        <p:txBody>
          <a:bodyPr vert="horz" wrap="square" lIns="0" tIns="0" rIns="0" bIns="0" rtlCol="0">
            <a:spAutoFit/>
          </a:bodyPr>
          <a:lstStyle/>
          <a:p>
            <a:pPr marL="7088" marR="2835" indent="235317">
              <a:lnSpc>
                <a:spcPct val="162800"/>
              </a:lnSpc>
            </a:pPr>
            <a:r>
              <a:rPr sz="1200" spc="-36" dirty="0">
                <a:solidFill>
                  <a:srgbClr val="008000"/>
                </a:solidFill>
                <a:latin typeface="Tahoma"/>
                <a:cs typeface="Tahoma"/>
              </a:rPr>
              <a:t>Se</a:t>
            </a:r>
            <a:r>
              <a:rPr sz="1200" spc="-59" dirty="0">
                <a:solidFill>
                  <a:srgbClr val="008000"/>
                </a:solidFill>
                <a:latin typeface="Tahoma"/>
                <a:cs typeface="Tahoma"/>
              </a:rPr>
              <a:t>a</a:t>
            </a:r>
            <a:r>
              <a:rPr sz="1200" spc="-22" dirty="0">
                <a:solidFill>
                  <a:srgbClr val="008000"/>
                </a:solidFill>
                <a:latin typeface="Tahoma"/>
                <a:cs typeface="Tahoma"/>
              </a:rPr>
              <a:t>rch</a:t>
            </a:r>
            <a:r>
              <a:rPr sz="1200" spc="22" dirty="0">
                <a:solidFill>
                  <a:srgbClr val="008000"/>
                </a:solidFill>
                <a:latin typeface="Tahoma"/>
                <a:cs typeface="Tahoma"/>
              </a:rPr>
              <a:t> </a:t>
            </a:r>
            <a:r>
              <a:rPr sz="1200" spc="-56" dirty="0">
                <a:solidFill>
                  <a:srgbClr val="008000"/>
                </a:solidFill>
                <a:latin typeface="Tahoma"/>
                <a:cs typeface="Tahoma"/>
              </a:rPr>
              <a:t>p</a:t>
            </a:r>
            <a:r>
              <a:rPr sz="1200" spc="-33" dirty="0">
                <a:solidFill>
                  <a:srgbClr val="008000"/>
                </a:solidFill>
                <a:latin typeface="Tahoma"/>
                <a:cs typeface="Tahoma"/>
              </a:rPr>
              <a:t>roblems</a:t>
            </a:r>
            <a:r>
              <a:rPr sz="1200" spc="-20" dirty="0">
                <a:solidFill>
                  <a:srgbClr val="008000"/>
                </a:solidFill>
                <a:latin typeface="Tahoma"/>
                <a:cs typeface="Tahoma"/>
              </a:rPr>
              <a:t> </a:t>
            </a:r>
            <a:r>
              <a:rPr sz="1200" spc="39" dirty="0">
                <a:solidFill>
                  <a:srgbClr val="008000"/>
                </a:solidFill>
                <a:latin typeface="Tahoma"/>
                <a:cs typeface="Tahoma"/>
              </a:rPr>
              <a:t>M</a:t>
            </a:r>
            <a:r>
              <a:rPr sz="1200" spc="3" dirty="0">
                <a:solidFill>
                  <a:srgbClr val="008000"/>
                </a:solidFill>
                <a:latin typeface="Tahoma"/>
                <a:cs typeface="Tahoma"/>
              </a:rPr>
              <a:t>a</a:t>
            </a:r>
            <a:r>
              <a:rPr sz="1200" spc="-8" dirty="0">
                <a:solidFill>
                  <a:srgbClr val="008000"/>
                </a:solidFill>
                <a:latin typeface="Tahoma"/>
                <a:cs typeface="Tahoma"/>
              </a:rPr>
              <a:t>r</a:t>
            </a:r>
            <a:r>
              <a:rPr sz="1200" spc="-36" dirty="0">
                <a:solidFill>
                  <a:srgbClr val="008000"/>
                </a:solidFill>
                <a:latin typeface="Tahoma"/>
                <a:cs typeface="Tahoma"/>
              </a:rPr>
              <a:t>k</a:t>
            </a:r>
            <a:r>
              <a:rPr sz="1200" spc="-33" dirty="0">
                <a:solidFill>
                  <a:srgbClr val="008000"/>
                </a:solidFill>
                <a:latin typeface="Tahoma"/>
                <a:cs typeface="Tahoma"/>
              </a:rPr>
              <a:t>ov</a:t>
            </a:r>
            <a:r>
              <a:rPr sz="1200" spc="22" dirty="0">
                <a:solidFill>
                  <a:srgbClr val="008000"/>
                </a:solidFill>
                <a:latin typeface="Tahoma"/>
                <a:cs typeface="Tahoma"/>
              </a:rPr>
              <a:t> </a:t>
            </a:r>
            <a:r>
              <a:rPr sz="1200" spc="-28" dirty="0">
                <a:solidFill>
                  <a:srgbClr val="008000"/>
                </a:solidFill>
                <a:latin typeface="Tahoma"/>
                <a:cs typeface="Tahoma"/>
              </a:rPr>
              <a:t>decision</a:t>
            </a:r>
            <a:r>
              <a:rPr sz="1200" spc="20" dirty="0">
                <a:solidFill>
                  <a:srgbClr val="008000"/>
                </a:solidFill>
                <a:latin typeface="Tahoma"/>
                <a:cs typeface="Tahoma"/>
              </a:rPr>
              <a:t> </a:t>
            </a:r>
            <a:r>
              <a:rPr sz="1200" spc="-56" dirty="0">
                <a:solidFill>
                  <a:srgbClr val="008000"/>
                </a:solidFill>
                <a:latin typeface="Tahoma"/>
                <a:cs typeface="Tahoma"/>
              </a:rPr>
              <a:t>p</a:t>
            </a:r>
            <a:r>
              <a:rPr sz="1200" spc="-20" dirty="0">
                <a:solidFill>
                  <a:srgbClr val="008000"/>
                </a:solidFill>
                <a:latin typeface="Tahoma"/>
                <a:cs typeface="Tahoma"/>
              </a:rPr>
              <a:t>r</a:t>
            </a:r>
            <a:r>
              <a:rPr sz="1200" spc="-6" dirty="0">
                <a:solidFill>
                  <a:srgbClr val="008000"/>
                </a:solidFill>
                <a:latin typeface="Tahoma"/>
                <a:cs typeface="Tahoma"/>
              </a:rPr>
              <a:t>o</a:t>
            </a:r>
            <a:r>
              <a:rPr sz="1200" spc="-53" dirty="0">
                <a:solidFill>
                  <a:srgbClr val="008000"/>
                </a:solidFill>
                <a:latin typeface="Tahoma"/>
                <a:cs typeface="Tahoma"/>
              </a:rPr>
              <a:t>cesses</a:t>
            </a:r>
            <a:endParaRPr sz="1200" dirty="0">
              <a:latin typeface="Tahoma"/>
              <a:cs typeface="Tahoma"/>
            </a:endParaRPr>
          </a:p>
          <a:p>
            <a:pPr algn="ctr">
              <a:spcBef>
                <a:spcPts val="673"/>
              </a:spcBef>
            </a:pPr>
            <a:r>
              <a:rPr sz="1200" spc="-22" dirty="0">
                <a:solidFill>
                  <a:srgbClr val="008000"/>
                </a:solidFill>
                <a:latin typeface="Tahoma"/>
                <a:cs typeface="Tahoma"/>
              </a:rPr>
              <a:t>Advers</a:t>
            </a:r>
            <a:r>
              <a:rPr sz="1200" spc="-53" dirty="0">
                <a:solidFill>
                  <a:srgbClr val="008000"/>
                </a:solidFill>
                <a:latin typeface="Tahoma"/>
                <a:cs typeface="Tahoma"/>
              </a:rPr>
              <a:t>a</a:t>
            </a:r>
            <a:r>
              <a:rPr sz="1200" spc="-8" dirty="0">
                <a:solidFill>
                  <a:srgbClr val="008000"/>
                </a:solidFill>
                <a:latin typeface="Tahoma"/>
                <a:cs typeface="Tahoma"/>
              </a:rPr>
              <a:t>rial</a:t>
            </a:r>
            <a:r>
              <a:rPr sz="1200" spc="22" dirty="0">
                <a:solidFill>
                  <a:srgbClr val="008000"/>
                </a:solidFill>
                <a:latin typeface="Tahoma"/>
                <a:cs typeface="Tahoma"/>
              </a:rPr>
              <a:t> </a:t>
            </a:r>
            <a:r>
              <a:rPr sz="1200" spc="-47" dirty="0">
                <a:solidFill>
                  <a:srgbClr val="008000"/>
                </a:solidFill>
                <a:latin typeface="Tahoma"/>
                <a:cs typeface="Tahoma"/>
              </a:rPr>
              <a:t>games</a:t>
            </a:r>
            <a:endParaRPr sz="1200" dirty="0">
              <a:latin typeface="Tahoma"/>
              <a:cs typeface="Tahoma"/>
            </a:endParaRPr>
          </a:p>
          <a:p>
            <a:pPr algn="ctr">
              <a:spcBef>
                <a:spcPts val="684"/>
              </a:spcBef>
            </a:pPr>
            <a:r>
              <a:rPr sz="1200" b="1" spc="-6" dirty="0">
                <a:solidFill>
                  <a:srgbClr val="008000"/>
                </a:solidFill>
                <a:latin typeface="Gill Sans MT"/>
                <a:cs typeface="Gill Sans MT"/>
              </a:rPr>
              <a:t>States</a:t>
            </a:r>
            <a:endParaRPr sz="1200" dirty="0">
              <a:latin typeface="Gill Sans MT"/>
              <a:cs typeface="Gill Sans MT"/>
            </a:endParaRPr>
          </a:p>
        </p:txBody>
      </p:sp>
      <p:sp>
        <p:nvSpPr>
          <p:cNvPr id="6" name="object 6"/>
          <p:cNvSpPr txBox="1"/>
          <p:nvPr/>
        </p:nvSpPr>
        <p:spPr>
          <a:xfrm>
            <a:off x="4414153" y="2081644"/>
            <a:ext cx="2161515" cy="876394"/>
          </a:xfrm>
          <a:prstGeom prst="rect">
            <a:avLst/>
          </a:prstGeom>
        </p:spPr>
        <p:txBody>
          <a:bodyPr vert="horz" wrap="square" lIns="0" tIns="0" rIns="0" bIns="0" rtlCol="0">
            <a:spAutoFit/>
          </a:bodyPr>
          <a:lstStyle/>
          <a:p>
            <a:pPr marL="7088" marR="2835" algn="ctr">
              <a:lnSpc>
                <a:spcPct val="162800"/>
              </a:lnSpc>
            </a:pPr>
            <a:r>
              <a:rPr sz="1200" spc="-11" dirty="0">
                <a:solidFill>
                  <a:srgbClr val="0000FF"/>
                </a:solidFill>
                <a:latin typeface="Tahoma"/>
                <a:cs typeface="Tahoma"/>
              </a:rPr>
              <a:t>Constrain</a:t>
            </a:r>
            <a:r>
              <a:rPr sz="1200" spc="-8" dirty="0">
                <a:solidFill>
                  <a:srgbClr val="0000FF"/>
                </a:solidFill>
                <a:latin typeface="Tahoma"/>
                <a:cs typeface="Tahoma"/>
              </a:rPr>
              <a:t>t</a:t>
            </a:r>
            <a:r>
              <a:rPr sz="1200" spc="25" dirty="0">
                <a:solidFill>
                  <a:srgbClr val="0000FF"/>
                </a:solidFill>
                <a:latin typeface="Tahoma"/>
                <a:cs typeface="Tahoma"/>
              </a:rPr>
              <a:t> </a:t>
            </a:r>
            <a:r>
              <a:rPr sz="1200" spc="-17" dirty="0">
                <a:solidFill>
                  <a:srgbClr val="0000FF"/>
                </a:solidFill>
                <a:latin typeface="Tahoma"/>
                <a:cs typeface="Tahoma"/>
              </a:rPr>
              <a:t>satisfaction</a:t>
            </a:r>
            <a:r>
              <a:rPr sz="1200" spc="22" dirty="0">
                <a:solidFill>
                  <a:srgbClr val="0000FF"/>
                </a:solidFill>
                <a:latin typeface="Tahoma"/>
                <a:cs typeface="Tahoma"/>
              </a:rPr>
              <a:t> </a:t>
            </a:r>
            <a:r>
              <a:rPr sz="1200" spc="-56" dirty="0">
                <a:solidFill>
                  <a:srgbClr val="0000FF"/>
                </a:solidFill>
                <a:latin typeface="Tahoma"/>
                <a:cs typeface="Tahoma"/>
              </a:rPr>
              <a:t>p</a:t>
            </a:r>
            <a:r>
              <a:rPr sz="1200" spc="-33" dirty="0">
                <a:solidFill>
                  <a:srgbClr val="0000FF"/>
                </a:solidFill>
                <a:latin typeface="Tahoma"/>
                <a:cs typeface="Tahoma"/>
              </a:rPr>
              <a:t>roblems</a:t>
            </a:r>
            <a:r>
              <a:rPr sz="1200" spc="-20" dirty="0">
                <a:solidFill>
                  <a:srgbClr val="0000FF"/>
                </a:solidFill>
                <a:latin typeface="Tahoma"/>
                <a:cs typeface="Tahoma"/>
              </a:rPr>
              <a:t> </a:t>
            </a:r>
            <a:r>
              <a:rPr sz="1200" spc="20" dirty="0">
                <a:solidFill>
                  <a:srgbClr val="0000FF"/>
                </a:solidFill>
                <a:latin typeface="Tahoma"/>
                <a:cs typeface="Tahoma"/>
              </a:rPr>
              <a:t>B</a:t>
            </a:r>
            <a:r>
              <a:rPr sz="1200" spc="-8" dirty="0">
                <a:solidFill>
                  <a:srgbClr val="0000FF"/>
                </a:solidFill>
                <a:latin typeface="Tahoma"/>
                <a:cs typeface="Tahoma"/>
              </a:rPr>
              <a:t>a</a:t>
            </a:r>
            <a:r>
              <a:rPr sz="1200" spc="-56" dirty="0">
                <a:solidFill>
                  <a:srgbClr val="0000FF"/>
                </a:solidFill>
                <a:latin typeface="Tahoma"/>
                <a:cs typeface="Tahoma"/>
              </a:rPr>
              <a:t>y</a:t>
            </a:r>
            <a:r>
              <a:rPr sz="1200" spc="-39" dirty="0">
                <a:solidFill>
                  <a:srgbClr val="0000FF"/>
                </a:solidFill>
                <a:latin typeface="Tahoma"/>
                <a:cs typeface="Tahoma"/>
              </a:rPr>
              <a:t>esian</a:t>
            </a:r>
            <a:r>
              <a:rPr sz="1200" spc="22" dirty="0">
                <a:solidFill>
                  <a:srgbClr val="0000FF"/>
                </a:solidFill>
                <a:latin typeface="Tahoma"/>
                <a:cs typeface="Tahoma"/>
              </a:rPr>
              <a:t> </a:t>
            </a:r>
            <a:r>
              <a:rPr sz="1200" spc="-31" dirty="0">
                <a:solidFill>
                  <a:srgbClr val="0000FF"/>
                </a:solidFill>
                <a:latin typeface="Tahoma"/>
                <a:cs typeface="Tahoma"/>
              </a:rPr>
              <a:t>ne</a:t>
            </a:r>
            <a:r>
              <a:rPr sz="1200" spc="-47" dirty="0">
                <a:solidFill>
                  <a:srgbClr val="0000FF"/>
                </a:solidFill>
                <a:latin typeface="Tahoma"/>
                <a:cs typeface="Tahoma"/>
              </a:rPr>
              <a:t>t</a:t>
            </a:r>
            <a:r>
              <a:rPr sz="1200" spc="-73" dirty="0">
                <a:solidFill>
                  <a:srgbClr val="0000FF"/>
                </a:solidFill>
                <a:latin typeface="Tahoma"/>
                <a:cs typeface="Tahoma"/>
              </a:rPr>
              <a:t>w</a:t>
            </a:r>
            <a:r>
              <a:rPr sz="1200" spc="-64" dirty="0">
                <a:solidFill>
                  <a:srgbClr val="0000FF"/>
                </a:solidFill>
                <a:latin typeface="Tahoma"/>
                <a:cs typeface="Tahoma"/>
              </a:rPr>
              <a:t>o</a:t>
            </a:r>
            <a:r>
              <a:rPr sz="1200" spc="-25" dirty="0">
                <a:solidFill>
                  <a:srgbClr val="0000FF"/>
                </a:solidFill>
                <a:latin typeface="Tahoma"/>
                <a:cs typeface="Tahoma"/>
              </a:rPr>
              <a:t>rks</a:t>
            </a:r>
            <a:endParaRPr sz="1200" dirty="0">
              <a:latin typeface="Tahoma"/>
              <a:cs typeface="Tahoma"/>
            </a:endParaRPr>
          </a:p>
          <a:p>
            <a:pPr algn="ctr">
              <a:spcBef>
                <a:spcPts val="684"/>
              </a:spcBef>
            </a:pPr>
            <a:r>
              <a:rPr sz="1200" b="1" spc="-14" dirty="0">
                <a:solidFill>
                  <a:srgbClr val="0000FF"/>
                </a:solidFill>
                <a:latin typeface="Gill Sans MT"/>
                <a:cs typeface="Gill Sans MT"/>
              </a:rPr>
              <a:t>V</a:t>
            </a:r>
            <a:r>
              <a:rPr sz="1200" b="1" spc="-36" dirty="0">
                <a:solidFill>
                  <a:srgbClr val="0000FF"/>
                </a:solidFill>
                <a:latin typeface="Gill Sans MT"/>
                <a:cs typeface="Gill Sans MT"/>
              </a:rPr>
              <a:t>a</a:t>
            </a:r>
            <a:r>
              <a:rPr sz="1200" b="1" spc="-25" dirty="0">
                <a:solidFill>
                  <a:srgbClr val="0000FF"/>
                </a:solidFill>
                <a:latin typeface="Gill Sans MT"/>
                <a:cs typeface="Gill Sans MT"/>
              </a:rPr>
              <a:t>riables</a:t>
            </a:r>
            <a:endParaRPr sz="1200" dirty="0">
              <a:latin typeface="Gill Sans MT"/>
              <a:cs typeface="Gill Sans MT"/>
            </a:endParaRPr>
          </a:p>
        </p:txBody>
      </p:sp>
      <p:sp>
        <p:nvSpPr>
          <p:cNvPr id="7" name="object 7"/>
          <p:cNvSpPr txBox="1"/>
          <p:nvPr/>
        </p:nvSpPr>
        <p:spPr>
          <a:xfrm>
            <a:off x="6904034" y="2240568"/>
            <a:ext cx="781352" cy="215444"/>
          </a:xfrm>
          <a:prstGeom prst="rect">
            <a:avLst/>
          </a:prstGeom>
        </p:spPr>
        <p:txBody>
          <a:bodyPr vert="horz" wrap="square" lIns="0" tIns="0" rIns="0" bIns="0" rtlCol="0">
            <a:spAutoFit/>
          </a:bodyPr>
          <a:lstStyle/>
          <a:p>
            <a:pPr marL="7088"/>
            <a:r>
              <a:rPr sz="1400" b="1" spc="-20" dirty="0">
                <a:solidFill>
                  <a:srgbClr val="800080"/>
                </a:solidFill>
                <a:latin typeface="Gill Sans MT"/>
                <a:cs typeface="Gill Sans MT"/>
              </a:rPr>
              <a:t>Logic</a:t>
            </a:r>
            <a:endParaRPr sz="1400" dirty="0">
              <a:latin typeface="Gill Sans MT"/>
              <a:cs typeface="Gill Sans MT"/>
            </a:endParaRPr>
          </a:p>
        </p:txBody>
      </p:sp>
      <p:sp>
        <p:nvSpPr>
          <p:cNvPr id="8" name="object 8"/>
          <p:cNvSpPr/>
          <p:nvPr/>
        </p:nvSpPr>
        <p:spPr>
          <a:xfrm>
            <a:off x="1752600" y="3505200"/>
            <a:ext cx="5262053" cy="0"/>
          </a:xfrm>
          <a:custGeom>
            <a:avLst/>
            <a:gdLst/>
            <a:ahLst/>
            <a:cxnLst/>
            <a:rect l="l" t="t" r="r" b="b"/>
            <a:pathLst>
              <a:path w="9427845">
                <a:moveTo>
                  <a:pt x="0" y="0"/>
                </a:moveTo>
                <a:lnTo>
                  <a:pt x="9427340" y="0"/>
                </a:lnTo>
              </a:path>
            </a:pathLst>
          </a:custGeom>
          <a:ln w="63577">
            <a:solidFill>
              <a:srgbClr val="000000"/>
            </a:solidFill>
          </a:ln>
        </p:spPr>
        <p:txBody>
          <a:bodyPr wrap="square" lIns="0" tIns="0" rIns="0" bIns="0" rtlCol="0"/>
          <a:lstStyle/>
          <a:p>
            <a:endParaRPr sz="1339"/>
          </a:p>
        </p:txBody>
      </p:sp>
      <p:sp>
        <p:nvSpPr>
          <p:cNvPr id="9" name="object 9"/>
          <p:cNvSpPr/>
          <p:nvPr/>
        </p:nvSpPr>
        <p:spPr>
          <a:xfrm>
            <a:off x="6953204" y="3486681"/>
            <a:ext cx="61314" cy="37214"/>
          </a:xfrm>
          <a:custGeom>
            <a:avLst/>
            <a:gdLst/>
            <a:ahLst/>
            <a:cxnLst/>
            <a:rect l="l" t="t" r="r" b="b"/>
            <a:pathLst>
              <a:path w="109854" h="66675">
                <a:moveTo>
                  <a:pt x="0" y="0"/>
                </a:moveTo>
                <a:lnTo>
                  <a:pt x="0" y="66362"/>
                </a:lnTo>
                <a:lnTo>
                  <a:pt x="109591" y="33181"/>
                </a:lnTo>
                <a:lnTo>
                  <a:pt x="0" y="0"/>
                </a:lnTo>
                <a:close/>
              </a:path>
            </a:pathLst>
          </a:custGeom>
          <a:solidFill>
            <a:srgbClr val="000000"/>
          </a:solidFill>
        </p:spPr>
        <p:txBody>
          <a:bodyPr wrap="square" lIns="0" tIns="0" rIns="0" bIns="0" rtlCol="0"/>
          <a:lstStyle/>
          <a:p>
            <a:endParaRPr sz="1339"/>
          </a:p>
        </p:txBody>
      </p:sp>
      <p:sp>
        <p:nvSpPr>
          <p:cNvPr id="10" name="object 10"/>
          <p:cNvSpPr/>
          <p:nvPr/>
        </p:nvSpPr>
        <p:spPr>
          <a:xfrm>
            <a:off x="6953204" y="3486681"/>
            <a:ext cx="61314" cy="37214"/>
          </a:xfrm>
          <a:custGeom>
            <a:avLst/>
            <a:gdLst/>
            <a:ahLst/>
            <a:cxnLst/>
            <a:rect l="l" t="t" r="r" b="b"/>
            <a:pathLst>
              <a:path w="109854" h="66675">
                <a:moveTo>
                  <a:pt x="0" y="66362"/>
                </a:moveTo>
                <a:lnTo>
                  <a:pt x="109591" y="33181"/>
                </a:lnTo>
                <a:lnTo>
                  <a:pt x="0" y="0"/>
                </a:lnTo>
                <a:lnTo>
                  <a:pt x="0" y="66362"/>
                </a:lnTo>
                <a:close/>
              </a:path>
            </a:pathLst>
          </a:custGeom>
          <a:ln w="63577">
            <a:solidFill>
              <a:srgbClr val="000000"/>
            </a:solidFill>
          </a:ln>
        </p:spPr>
        <p:txBody>
          <a:bodyPr wrap="square" lIns="0" tIns="0" rIns="0" bIns="0" rtlCol="0"/>
          <a:lstStyle/>
          <a:p>
            <a:endParaRPr sz="1339"/>
          </a:p>
        </p:txBody>
      </p:sp>
      <p:sp>
        <p:nvSpPr>
          <p:cNvPr id="11" name="object 11"/>
          <p:cNvSpPr txBox="1"/>
          <p:nvPr/>
        </p:nvSpPr>
        <p:spPr>
          <a:xfrm>
            <a:off x="1912737" y="3571840"/>
            <a:ext cx="1075305" cy="128818"/>
          </a:xfrm>
          <a:prstGeom prst="rect">
            <a:avLst/>
          </a:prstGeom>
        </p:spPr>
        <p:txBody>
          <a:bodyPr vert="horz" wrap="square" lIns="0" tIns="0" rIns="0" bIns="0" rtlCol="0">
            <a:spAutoFit/>
          </a:bodyPr>
          <a:lstStyle/>
          <a:p>
            <a:pPr marL="7088"/>
            <a:r>
              <a:rPr sz="837" spc="28" dirty="0">
                <a:latin typeface="Tahoma"/>
                <a:cs typeface="Tahoma"/>
              </a:rPr>
              <a:t>”L</a:t>
            </a:r>
            <a:r>
              <a:rPr sz="837" spc="11" dirty="0">
                <a:latin typeface="Tahoma"/>
                <a:cs typeface="Tahoma"/>
              </a:rPr>
              <a:t>o</a:t>
            </a:r>
            <a:r>
              <a:rPr sz="837" spc="-31" dirty="0">
                <a:latin typeface="Tahoma"/>
                <a:cs typeface="Tahoma"/>
              </a:rPr>
              <a:t>w-level</a:t>
            </a:r>
            <a:r>
              <a:rPr sz="837" spc="22" dirty="0">
                <a:latin typeface="Tahoma"/>
                <a:cs typeface="Tahoma"/>
              </a:rPr>
              <a:t> </a:t>
            </a:r>
            <a:r>
              <a:rPr sz="837" spc="-11" dirty="0">
                <a:latin typeface="Tahoma"/>
                <a:cs typeface="Tahoma"/>
              </a:rPr>
              <a:t>intelligence”</a:t>
            </a:r>
            <a:endParaRPr sz="837">
              <a:latin typeface="Tahoma"/>
              <a:cs typeface="Tahoma"/>
            </a:endParaRPr>
          </a:p>
        </p:txBody>
      </p:sp>
      <p:sp>
        <p:nvSpPr>
          <p:cNvPr id="12" name="object 12"/>
          <p:cNvSpPr txBox="1"/>
          <p:nvPr/>
        </p:nvSpPr>
        <p:spPr>
          <a:xfrm>
            <a:off x="5811895" y="3571840"/>
            <a:ext cx="1104014" cy="128818"/>
          </a:xfrm>
          <a:prstGeom prst="rect">
            <a:avLst/>
          </a:prstGeom>
        </p:spPr>
        <p:txBody>
          <a:bodyPr vert="horz" wrap="square" lIns="0" tIns="0" rIns="0" bIns="0" rtlCol="0">
            <a:spAutoFit/>
          </a:bodyPr>
          <a:lstStyle/>
          <a:p>
            <a:pPr marL="7088"/>
            <a:r>
              <a:rPr sz="837" spc="-8" dirty="0">
                <a:latin typeface="Tahoma"/>
                <a:cs typeface="Tahoma"/>
              </a:rPr>
              <a:t>”High-level</a:t>
            </a:r>
            <a:r>
              <a:rPr sz="837" spc="25" dirty="0">
                <a:latin typeface="Tahoma"/>
                <a:cs typeface="Tahoma"/>
              </a:rPr>
              <a:t> </a:t>
            </a:r>
            <a:r>
              <a:rPr sz="837" spc="-11" dirty="0">
                <a:latin typeface="Tahoma"/>
                <a:cs typeface="Tahoma"/>
              </a:rPr>
              <a:t>intelligence”</a:t>
            </a:r>
            <a:endParaRPr sz="837">
              <a:latin typeface="Tahoma"/>
              <a:cs typeface="Tahoma"/>
            </a:endParaRPr>
          </a:p>
        </p:txBody>
      </p:sp>
      <p:sp>
        <p:nvSpPr>
          <p:cNvPr id="13" name="object 13"/>
          <p:cNvSpPr txBox="1"/>
          <p:nvPr/>
        </p:nvSpPr>
        <p:spPr>
          <a:xfrm>
            <a:off x="3704253" y="3746249"/>
            <a:ext cx="1419801" cy="214674"/>
          </a:xfrm>
          <a:prstGeom prst="rect">
            <a:avLst/>
          </a:prstGeom>
        </p:spPr>
        <p:txBody>
          <a:bodyPr vert="horz" wrap="square" lIns="0" tIns="0" rIns="0" bIns="0" rtlCol="0">
            <a:spAutoFit/>
          </a:bodyPr>
          <a:lstStyle/>
          <a:p>
            <a:pPr marL="7088"/>
            <a:r>
              <a:rPr sz="1395" b="1" dirty="0">
                <a:solidFill>
                  <a:srgbClr val="A52929"/>
                </a:solidFill>
                <a:latin typeface="Gill Sans MT"/>
                <a:cs typeface="Gill Sans MT"/>
              </a:rPr>
              <a:t>Machine</a:t>
            </a:r>
            <a:r>
              <a:rPr sz="1395" b="1" spc="128" dirty="0">
                <a:solidFill>
                  <a:srgbClr val="A52929"/>
                </a:solidFill>
                <a:latin typeface="Gill Sans MT"/>
                <a:cs typeface="Gill Sans MT"/>
              </a:rPr>
              <a:t> </a:t>
            </a:r>
            <a:r>
              <a:rPr sz="1395" b="1" spc="-25" dirty="0">
                <a:solidFill>
                  <a:srgbClr val="A52929"/>
                </a:solidFill>
                <a:latin typeface="Gill Sans MT"/>
                <a:cs typeface="Gill Sans MT"/>
              </a:rPr>
              <a:t>le</a:t>
            </a:r>
            <a:r>
              <a:rPr sz="1395" b="1" spc="-75" dirty="0">
                <a:solidFill>
                  <a:srgbClr val="A52929"/>
                </a:solidFill>
                <a:latin typeface="Gill Sans MT"/>
                <a:cs typeface="Gill Sans MT"/>
              </a:rPr>
              <a:t>a</a:t>
            </a:r>
            <a:r>
              <a:rPr sz="1395" b="1" spc="-28" dirty="0">
                <a:solidFill>
                  <a:srgbClr val="A52929"/>
                </a:solidFill>
                <a:latin typeface="Gill Sans MT"/>
                <a:cs typeface="Gill Sans MT"/>
              </a:rPr>
              <a:t>rning</a:t>
            </a:r>
            <a:endParaRPr sz="1395">
              <a:latin typeface="Gill Sans MT"/>
              <a:cs typeface="Gill Sans MT"/>
            </a:endParaRPr>
          </a:p>
        </p:txBody>
      </p:sp>
      <p:sp>
        <p:nvSpPr>
          <p:cNvPr id="16" name="TextBox 15"/>
          <p:cNvSpPr txBox="1"/>
          <p:nvPr/>
        </p:nvSpPr>
        <p:spPr>
          <a:xfrm>
            <a:off x="228600" y="4844748"/>
            <a:ext cx="8686800" cy="1200329"/>
          </a:xfrm>
          <a:prstGeom prst="rect">
            <a:avLst/>
          </a:prstGeom>
          <a:noFill/>
        </p:spPr>
        <p:txBody>
          <a:bodyPr wrap="square" rtlCol="0">
            <a:spAutoFit/>
          </a:bodyPr>
          <a:lstStyle/>
          <a:p>
            <a:r>
              <a:rPr lang="en-US" dirty="0"/>
              <a:t>Comment: There are many other things in AI that have little or</a:t>
            </a:r>
          </a:p>
          <a:p>
            <a:r>
              <a:rPr lang="en-US" dirty="0"/>
              <a:t>nothing to do with Machine Learning such as reasoning, vision, multi-agent system</a:t>
            </a:r>
            <a:r>
              <a:rPr lang="en-US"/>
              <a:t>, robotics…</a:t>
            </a:r>
            <a:endParaRPr lang="en-US" dirty="0"/>
          </a:p>
        </p:txBody>
      </p:sp>
    </p:spTree>
    <p:extLst>
      <p:ext uri="{BB962C8B-B14F-4D97-AF65-F5344CB8AC3E}">
        <p14:creationId xmlns:p14="http://schemas.microsoft.com/office/powerpoint/2010/main" val="520440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352800"/>
            <a:ext cx="7772400" cy="1143000"/>
          </a:xfrm>
        </p:spPr>
        <p:txBody>
          <a:bodyPr/>
          <a:lstStyle/>
          <a:p>
            <a:r>
              <a:rPr lang="en-US" altLang="en-US" sz="8000" b="1">
                <a:solidFill>
                  <a:srgbClr val="FF0000"/>
                </a:solidFill>
              </a:rPr>
              <a:t>AI</a:t>
            </a:r>
            <a:endParaRPr lang="en-US" altLang="en-US" b="1">
              <a:solidFill>
                <a:srgbClr val="008080"/>
              </a:solidFill>
            </a:endParaRPr>
          </a:p>
        </p:txBody>
      </p:sp>
      <p:sp>
        <p:nvSpPr>
          <p:cNvPr id="15363" name="Line 3"/>
          <p:cNvSpPr>
            <a:spLocks noChangeShapeType="1"/>
          </p:cNvSpPr>
          <p:nvPr/>
        </p:nvSpPr>
        <p:spPr bwMode="auto">
          <a:xfrm flipV="1">
            <a:off x="2133600" y="2362200"/>
            <a:ext cx="38100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4" name="Line 4"/>
          <p:cNvSpPr>
            <a:spLocks noChangeShapeType="1"/>
          </p:cNvSpPr>
          <p:nvPr/>
        </p:nvSpPr>
        <p:spPr bwMode="auto">
          <a:xfrm flipV="1">
            <a:off x="2514600" y="1752600"/>
            <a:ext cx="19812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5"/>
          <p:cNvSpPr>
            <a:spLocks noChangeShapeType="1"/>
          </p:cNvSpPr>
          <p:nvPr/>
        </p:nvSpPr>
        <p:spPr bwMode="auto">
          <a:xfrm>
            <a:off x="4495800" y="1752600"/>
            <a:ext cx="1752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6"/>
          <p:cNvSpPr>
            <a:spLocks noChangeShapeType="1"/>
          </p:cNvSpPr>
          <p:nvPr/>
        </p:nvSpPr>
        <p:spPr bwMode="auto">
          <a:xfrm flipH="1">
            <a:off x="3581400" y="4191000"/>
            <a:ext cx="365760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7"/>
          <p:cNvSpPr>
            <a:spLocks noChangeShapeType="1"/>
          </p:cNvSpPr>
          <p:nvPr/>
        </p:nvSpPr>
        <p:spPr bwMode="auto">
          <a:xfrm flipH="1" flipV="1">
            <a:off x="685800" y="5486400"/>
            <a:ext cx="2895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8"/>
          <p:cNvSpPr>
            <a:spLocks noChangeShapeType="1"/>
          </p:cNvSpPr>
          <p:nvPr/>
        </p:nvSpPr>
        <p:spPr bwMode="auto">
          <a:xfrm flipV="1">
            <a:off x="685800" y="4191000"/>
            <a:ext cx="1447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flipV="1">
            <a:off x="6172200" y="1143000"/>
            <a:ext cx="20574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0"/>
          <p:cNvSpPr>
            <a:spLocks noChangeShapeType="1"/>
          </p:cNvSpPr>
          <p:nvPr/>
        </p:nvSpPr>
        <p:spPr bwMode="auto">
          <a:xfrm flipH="1">
            <a:off x="7162800" y="1143000"/>
            <a:ext cx="106680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Text Box 11"/>
          <p:cNvSpPr txBox="1">
            <a:spLocks noChangeArrowheads="1"/>
          </p:cNvSpPr>
          <p:nvPr/>
        </p:nvSpPr>
        <p:spPr bwMode="auto">
          <a:xfrm>
            <a:off x="-3420" y="5029200"/>
            <a:ext cx="2578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7030A0"/>
                </a:solidFill>
              </a:rPr>
              <a:t>Intelligent Agents </a:t>
            </a:r>
          </a:p>
          <a:p>
            <a:pPr algn="ctr"/>
            <a:r>
              <a:rPr lang="en-US" altLang="en-US" b="1" dirty="0">
                <a:solidFill>
                  <a:srgbClr val="7030A0"/>
                </a:solidFill>
              </a:rPr>
              <a:t>&amp; Distributed AI</a:t>
            </a:r>
          </a:p>
        </p:txBody>
      </p:sp>
      <p:sp>
        <p:nvSpPr>
          <p:cNvPr id="15372" name="Text Box 12"/>
          <p:cNvSpPr txBox="1">
            <a:spLocks noChangeArrowheads="1"/>
          </p:cNvSpPr>
          <p:nvPr/>
        </p:nvSpPr>
        <p:spPr bwMode="auto">
          <a:xfrm>
            <a:off x="3810000" y="1295400"/>
            <a:ext cx="141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008080"/>
                </a:solidFill>
              </a:rPr>
              <a:t>Planning</a:t>
            </a:r>
          </a:p>
        </p:txBody>
      </p:sp>
      <p:sp>
        <p:nvSpPr>
          <p:cNvPr id="15373" name="Text Box 13"/>
          <p:cNvSpPr txBox="1">
            <a:spLocks noChangeArrowheads="1"/>
          </p:cNvSpPr>
          <p:nvPr/>
        </p:nvSpPr>
        <p:spPr bwMode="auto">
          <a:xfrm>
            <a:off x="2057400" y="6400800"/>
            <a:ext cx="461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008080"/>
                </a:solidFill>
              </a:rPr>
              <a:t>Learning &amp; Knowledge Discovery</a:t>
            </a:r>
          </a:p>
        </p:txBody>
      </p:sp>
      <p:sp>
        <p:nvSpPr>
          <p:cNvPr id="15374" name="Text Box 14"/>
          <p:cNvSpPr txBox="1">
            <a:spLocks noChangeArrowheads="1"/>
          </p:cNvSpPr>
          <p:nvPr/>
        </p:nvSpPr>
        <p:spPr bwMode="auto">
          <a:xfrm>
            <a:off x="6504215" y="3657600"/>
            <a:ext cx="23823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7030A0"/>
                </a:solidFill>
              </a:rPr>
              <a:t>Communicating,</a:t>
            </a:r>
          </a:p>
          <a:p>
            <a:pPr algn="ctr"/>
            <a:r>
              <a:rPr lang="en-US" altLang="en-US" b="1" dirty="0">
                <a:solidFill>
                  <a:srgbClr val="7030A0"/>
                </a:solidFill>
              </a:rPr>
              <a:t>Perceiving and</a:t>
            </a:r>
          </a:p>
          <a:p>
            <a:pPr algn="ctr"/>
            <a:r>
              <a:rPr lang="en-US" altLang="en-US" b="1" dirty="0">
                <a:solidFill>
                  <a:srgbClr val="7030A0"/>
                </a:solidFill>
              </a:rPr>
              <a:t>Acting</a:t>
            </a:r>
          </a:p>
        </p:txBody>
      </p:sp>
      <p:sp>
        <p:nvSpPr>
          <p:cNvPr id="15375" name="Text Box 15"/>
          <p:cNvSpPr txBox="1">
            <a:spLocks noChangeArrowheads="1"/>
          </p:cNvSpPr>
          <p:nvPr/>
        </p:nvSpPr>
        <p:spPr bwMode="auto">
          <a:xfrm>
            <a:off x="533400" y="1600200"/>
            <a:ext cx="3019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dirty="0">
                <a:solidFill>
                  <a:srgbClr val="008080"/>
                </a:solidFill>
              </a:rPr>
              <a:t>Coping with Vague,</a:t>
            </a:r>
          </a:p>
          <a:p>
            <a:pPr algn="ctr"/>
            <a:r>
              <a:rPr lang="en-US" altLang="en-US" b="1" dirty="0">
                <a:solidFill>
                  <a:srgbClr val="008080"/>
                </a:solidFill>
              </a:rPr>
              <a:t>Incomplete and </a:t>
            </a:r>
          </a:p>
          <a:p>
            <a:pPr algn="ctr"/>
            <a:r>
              <a:rPr lang="en-US" altLang="en-US" b="1" dirty="0">
                <a:solidFill>
                  <a:srgbClr val="008080"/>
                </a:solidFill>
              </a:rPr>
              <a:t>Uncertain Knowledge</a:t>
            </a:r>
          </a:p>
        </p:txBody>
      </p:sp>
      <p:sp>
        <p:nvSpPr>
          <p:cNvPr id="15376" name="Text Box 16"/>
          <p:cNvSpPr txBox="1">
            <a:spLocks noChangeArrowheads="1"/>
          </p:cNvSpPr>
          <p:nvPr/>
        </p:nvSpPr>
        <p:spPr bwMode="auto">
          <a:xfrm>
            <a:off x="6367463" y="457200"/>
            <a:ext cx="28023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7030A0"/>
                </a:solidFill>
              </a:rPr>
              <a:t>Knowledge-based</a:t>
            </a:r>
          </a:p>
          <a:p>
            <a:r>
              <a:rPr lang="en-US" altLang="en-US" b="1" dirty="0">
                <a:solidFill>
                  <a:srgbClr val="7030A0"/>
                </a:solidFill>
              </a:rPr>
              <a:t>and Expert Systems</a:t>
            </a:r>
          </a:p>
        </p:txBody>
      </p:sp>
      <p:sp>
        <p:nvSpPr>
          <p:cNvPr id="15377" name="Text Box 17"/>
          <p:cNvSpPr txBox="1">
            <a:spLocks noChangeArrowheads="1"/>
          </p:cNvSpPr>
          <p:nvPr/>
        </p:nvSpPr>
        <p:spPr bwMode="auto">
          <a:xfrm>
            <a:off x="5486400" y="1828800"/>
            <a:ext cx="1757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008080"/>
                </a:solidFill>
              </a:rPr>
              <a:t>Searching </a:t>
            </a:r>
          </a:p>
          <a:p>
            <a:r>
              <a:rPr lang="en-US" altLang="en-US" b="1">
                <a:solidFill>
                  <a:srgbClr val="008080"/>
                </a:solidFill>
              </a:rPr>
              <a:t>Intelligently</a:t>
            </a:r>
          </a:p>
        </p:txBody>
      </p:sp>
      <p:sp>
        <p:nvSpPr>
          <p:cNvPr id="15378" name="Text Box 18"/>
          <p:cNvSpPr txBox="1">
            <a:spLocks noChangeArrowheads="1"/>
          </p:cNvSpPr>
          <p:nvPr/>
        </p:nvSpPr>
        <p:spPr bwMode="auto">
          <a:xfrm>
            <a:off x="0" y="3581400"/>
            <a:ext cx="2893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7030A0"/>
                </a:solidFill>
              </a:rPr>
              <a:t>Logical Reasoning</a:t>
            </a:r>
          </a:p>
          <a:p>
            <a:r>
              <a:rPr lang="en-US" altLang="en-US" b="1" dirty="0">
                <a:solidFill>
                  <a:srgbClr val="7030A0"/>
                </a:solidFill>
              </a:rPr>
              <a:t>&amp; Theorem Proving </a:t>
            </a:r>
          </a:p>
        </p:txBody>
      </p:sp>
      <p:pic>
        <p:nvPicPr>
          <p:cNvPr id="15379" name="Picture 19" descr="AT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724400"/>
            <a:ext cx="1428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0" descr="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1038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21" descr="APO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1038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Text Box 22"/>
          <p:cNvSpPr txBox="1">
            <a:spLocks noChangeArrowheads="1"/>
          </p:cNvSpPr>
          <p:nvPr/>
        </p:nvSpPr>
        <p:spPr bwMode="auto">
          <a:xfrm>
            <a:off x="136525" y="41275"/>
            <a:ext cx="4317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7030A0"/>
                </a:solidFill>
              </a:rPr>
              <a:t>Knowledge Representation</a:t>
            </a:r>
          </a:p>
        </p:txBody>
      </p:sp>
      <p:sp>
        <p:nvSpPr>
          <p:cNvPr id="15383" name="Text Box 23"/>
          <p:cNvSpPr txBox="1">
            <a:spLocks noChangeArrowheads="1"/>
          </p:cNvSpPr>
          <p:nvPr/>
        </p:nvSpPr>
        <p:spPr bwMode="auto">
          <a:xfrm>
            <a:off x="6274254" y="5598587"/>
            <a:ext cx="28215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7030A0"/>
                </a:solidFill>
              </a:rPr>
              <a:t>AI Programming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90EC98-6408-48AE-BEA5-073BCBDAFCE4}" type="slidenum">
              <a:rPr lang="en-US" altLang="en-US" sz="1400" smtClean="0"/>
              <a:pPr/>
              <a:t>64</a:t>
            </a:fld>
            <a:endParaRPr lang="en-US" altLang="en-US" sz="1400"/>
          </a:p>
        </p:txBody>
      </p:sp>
      <p:sp>
        <p:nvSpPr>
          <p:cNvPr id="4099" name="Rectangle 2"/>
          <p:cNvSpPr>
            <a:spLocks noGrp="1" noChangeArrowheads="1"/>
          </p:cNvSpPr>
          <p:nvPr>
            <p:ph type="title"/>
          </p:nvPr>
        </p:nvSpPr>
        <p:spPr>
          <a:xfrm>
            <a:off x="661610" y="-228600"/>
            <a:ext cx="7772400" cy="1143000"/>
          </a:xfrm>
        </p:spPr>
        <p:txBody>
          <a:bodyPr/>
          <a:lstStyle/>
          <a:p>
            <a:r>
              <a:rPr lang="en-US" altLang="en-US" dirty="0">
                <a:solidFill>
                  <a:srgbClr val="FF0000"/>
                </a:solidFill>
              </a:rPr>
              <a:t>Textbook Search Reading List</a:t>
            </a:r>
          </a:p>
        </p:txBody>
      </p:sp>
      <p:sp>
        <p:nvSpPr>
          <p:cNvPr id="4100" name="Rectangle 3"/>
          <p:cNvSpPr>
            <a:spLocks noGrp="1" noChangeArrowheads="1"/>
          </p:cNvSpPr>
          <p:nvPr>
            <p:ph type="body" idx="1"/>
          </p:nvPr>
        </p:nvSpPr>
        <p:spPr>
          <a:xfrm>
            <a:off x="0" y="838200"/>
            <a:ext cx="9220200" cy="4114800"/>
          </a:xfrm>
        </p:spPr>
        <p:txBody>
          <a:bodyPr/>
          <a:lstStyle/>
          <a:p>
            <a:pPr>
              <a:buFont typeface="Wingdings" panose="05000000000000000000" pitchFamily="2" charset="2"/>
              <a:buChar char="Ø"/>
            </a:pPr>
            <a:r>
              <a:rPr lang="en-US" altLang="en-US" sz="1900" dirty="0"/>
              <a:t>Students suggested Textbook reading groups…</a:t>
            </a:r>
          </a:p>
          <a:p>
            <a:pPr marL="1009650" lvl="1" indent="-609600">
              <a:buFont typeface="Wingdings" panose="05000000000000000000" pitchFamily="2" charset="2"/>
              <a:buChar char="v"/>
            </a:pPr>
            <a:r>
              <a:rPr lang="en-US" altLang="en-US" sz="1900" dirty="0"/>
              <a:t>Please read the 4</a:t>
            </a:r>
            <a:r>
              <a:rPr lang="en-US" altLang="en-US" sz="1900" baseline="30000" dirty="0"/>
              <a:t>th</a:t>
            </a:r>
            <a:r>
              <a:rPr lang="en-US" altLang="en-US" sz="1900" dirty="0"/>
              <a:t> edition (which appeared in Dec. 2020, I believe) of the textbook and not older editions!</a:t>
            </a:r>
          </a:p>
          <a:p>
            <a:pPr marL="1009650" lvl="1" indent="-609600">
              <a:buFont typeface="Wingdings" panose="05000000000000000000" pitchFamily="2" charset="2"/>
              <a:buChar char="v"/>
            </a:pPr>
            <a:r>
              <a:rPr lang="en-US" altLang="en-US" sz="1900" dirty="0"/>
              <a:t>However, the textbook introduction is hard to follow, I believe---as it assumes a lot of knowledge 4</a:t>
            </a:r>
            <a:r>
              <a:rPr lang="en-US" altLang="en-US" sz="1900" baseline="30000" dirty="0"/>
              <a:t>th</a:t>
            </a:r>
            <a:r>
              <a:rPr lang="en-US" altLang="en-US" sz="1900" dirty="0"/>
              <a:t> year undergraduate students do not necessarily have. Moreover, Dr. </a:t>
            </a:r>
            <a:r>
              <a:rPr lang="en-US" altLang="en-US" sz="1900" dirty="0" err="1"/>
              <a:t>Eick’s</a:t>
            </a:r>
            <a:r>
              <a:rPr lang="en-US" altLang="en-US" sz="1900" dirty="0"/>
              <a:t> introduction is a mixture of slides of his own and a few slides from the Stanford Introductory AI course and is somewhat different from the textbook introduction.</a:t>
            </a:r>
          </a:p>
          <a:p>
            <a:pPr marL="1009650" lvl="1" indent="-609600">
              <a:buFont typeface="Wingdings" panose="05000000000000000000" pitchFamily="2" charset="2"/>
              <a:buChar char="v"/>
            </a:pPr>
            <a:r>
              <a:rPr lang="en-US" altLang="en-US" sz="1900" dirty="0"/>
              <a:t>However, I give you a textbook search reading list on the next slide. </a:t>
            </a:r>
          </a:p>
          <a:p>
            <a:pPr>
              <a:buFont typeface="Wingdings" panose="05000000000000000000" pitchFamily="2" charset="2"/>
              <a:buChar char="Ø"/>
            </a:pPr>
            <a:r>
              <a:rPr lang="en-US" altLang="en-US" sz="1900" dirty="0"/>
              <a:t>Chapter 3: mandatory: 63-92, 96-102, 104-106; optional: 92-96, 102-104</a:t>
            </a:r>
          </a:p>
          <a:p>
            <a:pPr>
              <a:buFont typeface="Wingdings" panose="05000000000000000000" pitchFamily="2" charset="2"/>
              <a:buChar char="Ø"/>
            </a:pPr>
            <a:r>
              <a:rPr lang="en-US" altLang="en-US" sz="1900" dirty="0"/>
              <a:t>Chapter 4: mandatory: 110-115, 141 optional: 116-119 (EC will be covered separately later), 119-122</a:t>
            </a:r>
          </a:p>
          <a:p>
            <a:pPr>
              <a:buFont typeface="Wingdings" panose="05000000000000000000" pitchFamily="2" charset="2"/>
              <a:buChar char="Ø"/>
            </a:pPr>
            <a:r>
              <a:rPr lang="en-US" altLang="en-US" sz="1900" dirty="0"/>
              <a:t>Chapter 5: mandatory: 146-158, 174-175 optional: 159-161, 164-168</a:t>
            </a:r>
          </a:p>
          <a:p>
            <a:pPr>
              <a:buFont typeface="Wingdings" panose="05000000000000000000" pitchFamily="2" charset="2"/>
              <a:buChar char="Ø"/>
            </a:pPr>
            <a:r>
              <a:rPr lang="en-US" altLang="en-US" sz="1900" dirty="0"/>
              <a:t>Chapter 6: mandatory: 180-193(skip 6.1.2) optional: 194-199</a:t>
            </a:r>
          </a:p>
          <a:p>
            <a:pPr>
              <a:buFont typeface="Wingdings" panose="05000000000000000000" pitchFamily="2" charset="2"/>
              <a:buChar char="Ø"/>
            </a:pPr>
            <a:r>
              <a:rPr lang="en-US" altLang="en-US" sz="1900" dirty="0"/>
              <a:t>There are some additional slides, discussing categories of search algorithms, backtracking, randomized hill climbing which are not covered in the textbook! </a:t>
            </a:r>
          </a:p>
          <a:p>
            <a:pPr>
              <a:buFont typeface="Wingdings" panose="05000000000000000000" pitchFamily="2" charset="2"/>
              <a:buChar char="Ø"/>
            </a:pPr>
            <a:endParaRPr lang="en-US" altLang="en-US" sz="1900" dirty="0"/>
          </a:p>
          <a:p>
            <a:pPr marL="0" indent="0">
              <a:buNone/>
            </a:pPr>
            <a:r>
              <a:rPr lang="en-US" altLang="en-US" sz="1900" dirty="0"/>
              <a:t>Remark: all page numbers refer to the 4</a:t>
            </a:r>
            <a:r>
              <a:rPr lang="en-US" altLang="en-US" sz="1900" baseline="30000" dirty="0"/>
              <a:t>th</a:t>
            </a:r>
            <a:r>
              <a:rPr lang="en-US" altLang="en-US" sz="1900" dirty="0"/>
              <a:t> Edition from 2021…</a:t>
            </a:r>
          </a:p>
          <a:p>
            <a:pPr>
              <a:buFont typeface="Wingdings" panose="05000000000000000000" pitchFamily="2" charset="2"/>
              <a:buChar char="Ø"/>
            </a:pPr>
            <a:endParaRPr lang="en-US" altLang="en-US" sz="1900" dirty="0"/>
          </a:p>
          <a:p>
            <a:pPr marL="1009650" lvl="1" indent="-609600">
              <a:buFont typeface="Wingdings" panose="05000000000000000000" pitchFamily="2" charset="2"/>
              <a:buChar char="Ø"/>
            </a:pPr>
            <a:endParaRPr lang="en-US" altLang="en-US" sz="1900" dirty="0"/>
          </a:p>
          <a:p>
            <a:pPr marL="0" indent="0">
              <a:buNone/>
            </a:pPr>
            <a:endParaRPr lang="en-US" altLang="en-US" sz="1900" dirty="0"/>
          </a:p>
          <a:p>
            <a:pPr marL="609600" indent="-609600"/>
            <a:endParaRPr lang="en-US" altLang="en-US" dirty="0"/>
          </a:p>
        </p:txBody>
      </p:sp>
    </p:spTree>
    <p:extLst>
      <p:ext uri="{BB962C8B-B14F-4D97-AF65-F5344CB8AC3E}">
        <p14:creationId xmlns:p14="http://schemas.microsoft.com/office/powerpoint/2010/main" val="422564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76F162-D653-49E7-9627-905115C35D19}" type="slidenum">
              <a:rPr lang="en-US" altLang="en-US" sz="1400" smtClean="0"/>
              <a:pPr/>
              <a:t>7</a:t>
            </a:fld>
            <a:endParaRPr lang="en-US" altLang="en-US" sz="1400"/>
          </a:p>
        </p:txBody>
      </p:sp>
      <p:sp>
        <p:nvSpPr>
          <p:cNvPr id="8195" name="Rectangle 2"/>
          <p:cNvSpPr>
            <a:spLocks noGrp="1" noChangeArrowheads="1"/>
          </p:cNvSpPr>
          <p:nvPr>
            <p:ph type="title"/>
          </p:nvPr>
        </p:nvSpPr>
        <p:spPr/>
        <p:txBody>
          <a:bodyPr/>
          <a:lstStyle/>
          <a:p>
            <a:r>
              <a:rPr lang="en-US" altLang="en-US"/>
              <a:t>Questions/Thoughts about AI</a:t>
            </a:r>
          </a:p>
        </p:txBody>
      </p:sp>
      <p:sp>
        <p:nvSpPr>
          <p:cNvPr id="8196" name="Rectangle 3"/>
          <p:cNvSpPr>
            <a:spLocks noGrp="1" noChangeArrowheads="1"/>
          </p:cNvSpPr>
          <p:nvPr>
            <p:ph type="body" idx="1"/>
          </p:nvPr>
        </p:nvSpPr>
        <p:spPr>
          <a:xfrm>
            <a:off x="381000" y="1752600"/>
            <a:ext cx="8458200" cy="4343400"/>
          </a:xfrm>
        </p:spPr>
        <p:txBody>
          <a:bodyPr/>
          <a:lstStyle/>
          <a:p>
            <a:r>
              <a:rPr lang="en-US" altLang="en-US" sz="2000"/>
              <a:t>What are the limitations of AI? Can computers only do what they are told? Can computers be creative? Can computers think? What problems cannot be solved by computers today?</a:t>
            </a:r>
          </a:p>
          <a:p>
            <a:r>
              <a:rPr lang="en-US" altLang="en-US" sz="2000"/>
              <a:t>Computers show promise to control the current waste of energy and other natural resources.</a:t>
            </a:r>
          </a:p>
          <a:p>
            <a:r>
              <a:rPr lang="en-US" altLang="en-US" sz="2000"/>
              <a:t>Computer can work in environment that are unsuitable for human beings.</a:t>
            </a:r>
          </a:p>
          <a:p>
            <a:r>
              <a:rPr lang="en-US" altLang="en-US" sz="2000"/>
              <a:t>If computers control everything --- who controls the computers?</a:t>
            </a:r>
          </a:p>
          <a:p>
            <a:r>
              <a:rPr lang="en-US" altLang="en-US" sz="2000"/>
              <a:t>If computers are intelligent what civil rights should be given to computers? </a:t>
            </a:r>
          </a:p>
          <a:p>
            <a:r>
              <a:rPr lang="en-US" altLang="en-US" sz="2000"/>
              <a:t>If computers can perform most of our work; what should the human beings do? </a:t>
            </a:r>
          </a:p>
          <a:p>
            <a:r>
              <a:rPr lang="en-US" altLang="en-US" sz="2000"/>
              <a:t>Only those things that can be represented in computers are important.</a:t>
            </a:r>
          </a:p>
          <a:p>
            <a:r>
              <a:rPr lang="en-US" altLang="en-US" sz="2000"/>
              <a:t>It is fun to play with computers.</a:t>
            </a:r>
          </a:p>
          <a:p>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2218" y="763412"/>
            <a:ext cx="2061685" cy="1238430"/>
          </a:xfrm>
          <a:prstGeom prst="rect">
            <a:avLst/>
          </a:prstGeom>
          <a:blipFill>
            <a:blip r:embed="rId3" cstate="print"/>
            <a:stretch>
              <a:fillRect/>
            </a:stretch>
          </a:blipFill>
        </p:spPr>
        <p:txBody>
          <a:bodyPr wrap="square" lIns="0" tIns="0" rIns="0" bIns="0" rtlCol="0"/>
          <a:lstStyle/>
          <a:p>
            <a:r>
              <a:rPr lang="en-US" sz="700" dirty="0">
                <a:solidFill>
                  <a:srgbClr val="FFFF00"/>
                </a:solidFill>
              </a:rPr>
              <a:t>https://en.wikipedia.org/wiki/Watson_%28computer%299</a:t>
            </a:r>
            <a:endParaRPr sz="700" dirty="0">
              <a:solidFill>
                <a:srgbClr val="FFFF00"/>
              </a:solidFill>
            </a:endParaRPr>
          </a:p>
        </p:txBody>
      </p:sp>
      <p:sp>
        <p:nvSpPr>
          <p:cNvPr id="5" name="object 5"/>
          <p:cNvSpPr/>
          <p:nvPr/>
        </p:nvSpPr>
        <p:spPr>
          <a:xfrm>
            <a:off x="2852122" y="805994"/>
            <a:ext cx="2125558" cy="1195848"/>
          </a:xfrm>
          <a:prstGeom prst="rect">
            <a:avLst/>
          </a:prstGeom>
          <a:blipFill>
            <a:blip r:embed="rId4" cstate="print"/>
            <a:stretch>
              <a:fillRect/>
            </a:stretch>
          </a:blipFill>
        </p:spPr>
        <p:txBody>
          <a:bodyPr wrap="square" lIns="0" tIns="0" rIns="0" bIns="0" rtlCol="0"/>
          <a:lstStyle/>
          <a:p>
            <a:endParaRPr sz="1339"/>
          </a:p>
        </p:txBody>
      </p:sp>
      <p:sp>
        <p:nvSpPr>
          <p:cNvPr id="6" name="object 6"/>
          <p:cNvSpPr/>
          <p:nvPr/>
        </p:nvSpPr>
        <p:spPr>
          <a:xfrm>
            <a:off x="353166" y="2862996"/>
            <a:ext cx="2129346" cy="1419447"/>
          </a:xfrm>
          <a:custGeom>
            <a:avLst/>
            <a:gdLst/>
            <a:ahLst/>
            <a:cxnLst/>
            <a:rect l="l" t="t" r="r" b="b"/>
            <a:pathLst>
              <a:path w="3815079" h="2543175">
                <a:moveTo>
                  <a:pt x="0" y="0"/>
                </a:moveTo>
                <a:lnTo>
                  <a:pt x="0" y="2543099"/>
                </a:lnTo>
                <a:lnTo>
                  <a:pt x="3814649" y="2543099"/>
                </a:lnTo>
                <a:lnTo>
                  <a:pt x="3814649" y="0"/>
                </a:lnTo>
                <a:lnTo>
                  <a:pt x="0" y="0"/>
                </a:lnTo>
                <a:close/>
              </a:path>
            </a:pathLst>
          </a:custGeom>
          <a:ln w="6357">
            <a:solidFill>
              <a:srgbClr val="000000"/>
            </a:solidFill>
          </a:ln>
        </p:spPr>
        <p:txBody>
          <a:bodyPr wrap="square" lIns="0" tIns="0" rIns="0" bIns="0" rtlCol="0"/>
          <a:lstStyle/>
          <a:p>
            <a:endParaRPr sz="1339"/>
          </a:p>
        </p:txBody>
      </p:sp>
      <p:sp>
        <p:nvSpPr>
          <p:cNvPr id="7" name="object 7"/>
          <p:cNvSpPr/>
          <p:nvPr/>
        </p:nvSpPr>
        <p:spPr>
          <a:xfrm>
            <a:off x="351391" y="2861222"/>
            <a:ext cx="2132655" cy="1422953"/>
          </a:xfrm>
          <a:prstGeom prst="rect">
            <a:avLst/>
          </a:prstGeom>
          <a:blipFill>
            <a:blip r:embed="rId5" cstate="print"/>
            <a:stretch>
              <a:fillRect/>
            </a:stretch>
          </a:blipFill>
        </p:spPr>
        <p:txBody>
          <a:bodyPr wrap="square" lIns="0" tIns="0" rIns="0" bIns="0" rtlCol="0"/>
          <a:lstStyle/>
          <a:p>
            <a:endParaRPr sz="1339"/>
          </a:p>
        </p:txBody>
      </p:sp>
      <p:sp>
        <p:nvSpPr>
          <p:cNvPr id="11" name="object 11"/>
          <p:cNvSpPr/>
          <p:nvPr/>
        </p:nvSpPr>
        <p:spPr>
          <a:xfrm>
            <a:off x="2895600" y="2989045"/>
            <a:ext cx="3552060" cy="1806192"/>
          </a:xfrm>
          <a:prstGeom prst="rect">
            <a:avLst/>
          </a:prstGeom>
          <a:blipFill>
            <a:blip r:embed="rId6" cstate="print"/>
            <a:stretch>
              <a:fillRect/>
            </a:stretch>
          </a:blipFill>
        </p:spPr>
        <p:txBody>
          <a:bodyPr wrap="square" lIns="0" tIns="0" rIns="0" bIns="0" rtlCol="0"/>
          <a:lstStyle/>
          <a:p>
            <a:endParaRPr sz="1339"/>
          </a:p>
        </p:txBody>
      </p:sp>
      <p:sp>
        <p:nvSpPr>
          <p:cNvPr id="13" name="object 13"/>
          <p:cNvSpPr/>
          <p:nvPr/>
        </p:nvSpPr>
        <p:spPr>
          <a:xfrm>
            <a:off x="0" y="4832933"/>
            <a:ext cx="3552060" cy="1827483"/>
          </a:xfrm>
          <a:prstGeom prst="rect">
            <a:avLst/>
          </a:prstGeom>
          <a:blipFill>
            <a:blip r:embed="rId7" cstate="print"/>
            <a:stretch>
              <a:fillRect/>
            </a:stretch>
          </a:blipFill>
        </p:spPr>
        <p:txBody>
          <a:bodyPr wrap="square" lIns="0" tIns="0" rIns="0" bIns="0" rtlCol="0"/>
          <a:lstStyle/>
          <a:p>
            <a:endParaRPr sz="1339"/>
          </a:p>
        </p:txBody>
      </p:sp>
      <p:sp>
        <p:nvSpPr>
          <p:cNvPr id="15" name="object 15"/>
          <p:cNvSpPr/>
          <p:nvPr/>
        </p:nvSpPr>
        <p:spPr>
          <a:xfrm>
            <a:off x="5408379" y="608059"/>
            <a:ext cx="3552060" cy="2111364"/>
          </a:xfrm>
          <a:prstGeom prst="rect">
            <a:avLst/>
          </a:prstGeom>
          <a:blipFill>
            <a:blip r:embed="rId8" cstate="print"/>
            <a:stretch>
              <a:fillRect/>
            </a:stretch>
          </a:blipFill>
        </p:spPr>
        <p:txBody>
          <a:bodyPr wrap="square" lIns="0" tIns="0" rIns="0" bIns="0" rtlCol="0"/>
          <a:lstStyle/>
          <a:p>
            <a:endParaRPr sz="1339"/>
          </a:p>
        </p:txBody>
      </p:sp>
      <p:sp>
        <p:nvSpPr>
          <p:cNvPr id="18" name="TextBox 17"/>
          <p:cNvSpPr txBox="1"/>
          <p:nvPr/>
        </p:nvSpPr>
        <p:spPr>
          <a:xfrm>
            <a:off x="2557309" y="-36007"/>
            <a:ext cx="4414991" cy="769441"/>
          </a:xfrm>
          <a:prstGeom prst="rect">
            <a:avLst/>
          </a:prstGeom>
          <a:noFill/>
        </p:spPr>
        <p:txBody>
          <a:bodyPr wrap="none" rtlCol="0">
            <a:spAutoFit/>
          </a:bodyPr>
          <a:lstStyle/>
          <a:p>
            <a:r>
              <a:rPr lang="en-US" sz="4400"/>
              <a:t>AI </a:t>
            </a:r>
            <a:r>
              <a:rPr lang="en-US" sz="4400" dirty="0"/>
              <a:t>Success Stories</a:t>
            </a:r>
          </a:p>
        </p:txBody>
      </p:sp>
      <p:sp>
        <p:nvSpPr>
          <p:cNvPr id="2" name="TextBox 1"/>
          <p:cNvSpPr txBox="1"/>
          <p:nvPr/>
        </p:nvSpPr>
        <p:spPr>
          <a:xfrm>
            <a:off x="351391" y="2209800"/>
            <a:ext cx="2525050" cy="338554"/>
          </a:xfrm>
          <a:prstGeom prst="rect">
            <a:avLst/>
          </a:prstGeom>
          <a:noFill/>
        </p:spPr>
        <p:txBody>
          <a:bodyPr wrap="none" rtlCol="0">
            <a:spAutoFit/>
          </a:bodyPr>
          <a:lstStyle/>
          <a:p>
            <a:r>
              <a:rPr lang="en-US" sz="800" dirty="0">
                <a:hlinkClick r:id="rId9"/>
              </a:rPr>
              <a:t>https://en.wikipedia.org/wiki/Watson_%28computer%29</a:t>
            </a:r>
            <a:endParaRPr lang="en-US" sz="800" dirty="0"/>
          </a:p>
          <a:p>
            <a:endParaRPr lang="en-US" sz="800" dirty="0"/>
          </a:p>
        </p:txBody>
      </p:sp>
      <p:sp>
        <p:nvSpPr>
          <p:cNvPr id="4" name="TextBox 3">
            <a:extLst>
              <a:ext uri="{FF2B5EF4-FFF2-40B4-BE49-F238E27FC236}">
                <a16:creationId xmlns:a16="http://schemas.microsoft.com/office/drawing/2014/main" id="{F3534226-8920-425C-A4E7-BAFE7FEE14DE}"/>
              </a:ext>
            </a:extLst>
          </p:cNvPr>
          <p:cNvSpPr txBox="1"/>
          <p:nvPr/>
        </p:nvSpPr>
        <p:spPr>
          <a:xfrm>
            <a:off x="2818627" y="2297907"/>
            <a:ext cx="6705600" cy="276999"/>
          </a:xfrm>
          <a:prstGeom prst="rect">
            <a:avLst/>
          </a:prstGeom>
          <a:noFill/>
        </p:spPr>
        <p:txBody>
          <a:bodyPr wrap="square" rtlCol="0">
            <a:spAutoFit/>
          </a:bodyPr>
          <a:lstStyle/>
          <a:p>
            <a:r>
              <a:rPr lang="en-US" sz="600" dirty="0">
                <a:hlinkClick r:id="rId10"/>
              </a:rPr>
              <a:t>https://techcrunch.com/2017/05/24/alphago-beats-planets-best-human-go-player-ke-jie/</a:t>
            </a:r>
            <a:endParaRPr lang="en-US" sz="600" dirty="0"/>
          </a:p>
          <a:p>
            <a:endParaRPr lang="en-US" sz="600" dirty="0"/>
          </a:p>
        </p:txBody>
      </p:sp>
      <p:sp>
        <p:nvSpPr>
          <p:cNvPr id="8" name="Rectangle 7">
            <a:extLst>
              <a:ext uri="{FF2B5EF4-FFF2-40B4-BE49-F238E27FC236}">
                <a16:creationId xmlns:a16="http://schemas.microsoft.com/office/drawing/2014/main" id="{2D05F07E-CFC1-4E64-8B8B-92AC2746B1F1}"/>
              </a:ext>
            </a:extLst>
          </p:cNvPr>
          <p:cNvSpPr/>
          <p:nvPr/>
        </p:nvSpPr>
        <p:spPr>
          <a:xfrm>
            <a:off x="44300" y="4498449"/>
            <a:ext cx="6324600" cy="615553"/>
          </a:xfrm>
          <a:prstGeom prst="rect">
            <a:avLst/>
          </a:prstGeom>
        </p:spPr>
        <p:txBody>
          <a:bodyPr wrap="square">
            <a:spAutoFit/>
          </a:bodyPr>
          <a:lstStyle/>
          <a:p>
            <a:r>
              <a:rPr lang="en-US" sz="1000" dirty="0">
                <a:hlinkClick r:id="rId11"/>
              </a:rPr>
              <a:t>https://www.bosch.com/stories/experience-automated-driving/</a:t>
            </a:r>
            <a:endParaRPr lang="en-US" sz="1000" dirty="0"/>
          </a:p>
          <a:p>
            <a:endParaRPr lang="en-US" dirty="0"/>
          </a:p>
        </p:txBody>
      </p:sp>
      <p:sp>
        <p:nvSpPr>
          <p:cNvPr id="10" name="Rectangle 9">
            <a:extLst>
              <a:ext uri="{FF2B5EF4-FFF2-40B4-BE49-F238E27FC236}">
                <a16:creationId xmlns:a16="http://schemas.microsoft.com/office/drawing/2014/main" id="{69654273-A80C-415C-98B1-598197E588D0}"/>
              </a:ext>
            </a:extLst>
          </p:cNvPr>
          <p:cNvSpPr/>
          <p:nvPr/>
        </p:nvSpPr>
        <p:spPr>
          <a:xfrm>
            <a:off x="4876800" y="4820445"/>
            <a:ext cx="4572000" cy="507831"/>
          </a:xfrm>
          <a:prstGeom prst="rect">
            <a:avLst/>
          </a:prstGeom>
        </p:spPr>
        <p:txBody>
          <a:bodyPr>
            <a:spAutoFit/>
          </a:bodyPr>
          <a:lstStyle/>
          <a:p>
            <a:r>
              <a:rPr lang="en-US" sz="900" dirty="0">
                <a:hlinkClick r:id="rId12"/>
              </a:rPr>
              <a:t>https://venturebeat.com/2018/10/22/googles-fluid-annotation-uses-ai-to-speed-up-image-dataset-annotation/</a:t>
            </a:r>
            <a:endParaRPr lang="en-US" sz="900" dirty="0"/>
          </a:p>
          <a:p>
            <a:endParaRPr lang="en-US" sz="900" dirty="0"/>
          </a:p>
        </p:txBody>
      </p:sp>
      <p:pic>
        <p:nvPicPr>
          <p:cNvPr id="14" name="Picture 13" descr="A small boat in a body of water&#10;&#10;Description automatically generated">
            <a:extLst>
              <a:ext uri="{FF2B5EF4-FFF2-40B4-BE49-F238E27FC236}">
                <a16:creationId xmlns:a16="http://schemas.microsoft.com/office/drawing/2014/main" id="{CF0CF767-B7E6-4CC6-AC6B-9653C2341E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24400" y="5205531"/>
            <a:ext cx="4495800" cy="1692950"/>
          </a:xfrm>
          <a:prstGeom prst="rect">
            <a:avLst/>
          </a:prstGeom>
        </p:spPr>
      </p:pic>
      <p:sp>
        <p:nvSpPr>
          <p:cNvPr id="9" name="Rectangle 8">
            <a:extLst>
              <a:ext uri="{FF2B5EF4-FFF2-40B4-BE49-F238E27FC236}">
                <a16:creationId xmlns:a16="http://schemas.microsoft.com/office/drawing/2014/main" id="{813BB71A-564B-484F-BB3A-BE66DE1B9C12}"/>
              </a:ext>
            </a:extLst>
          </p:cNvPr>
          <p:cNvSpPr/>
          <p:nvPr/>
        </p:nvSpPr>
        <p:spPr>
          <a:xfrm>
            <a:off x="6447660" y="4320491"/>
            <a:ext cx="2026773" cy="400110"/>
          </a:xfrm>
          <a:prstGeom prst="rect">
            <a:avLst/>
          </a:prstGeom>
        </p:spPr>
        <p:txBody>
          <a:bodyPr wrap="none">
            <a:spAutoFit/>
          </a:bodyPr>
          <a:lstStyle/>
          <a:p>
            <a:r>
              <a:rPr lang="en-US" sz="2000" dirty="0"/>
              <a:t>Image Annotation</a:t>
            </a:r>
          </a:p>
        </p:txBody>
      </p:sp>
    </p:spTree>
    <p:extLst>
      <p:ext uri="{BB962C8B-B14F-4D97-AF65-F5344CB8AC3E}">
        <p14:creationId xmlns:p14="http://schemas.microsoft.com/office/powerpoint/2010/main" val="230929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304801"/>
            <a:ext cx="5943600" cy="615553"/>
          </a:xfrm>
          <a:prstGeom prst="rect">
            <a:avLst/>
          </a:prstGeom>
          <a:ln w="3175">
            <a:solidFill>
              <a:srgbClr val="000000"/>
            </a:solidFill>
          </a:ln>
        </p:spPr>
        <p:txBody>
          <a:bodyPr vert="horz" wrap="square" lIns="0" tIns="0" rIns="0" bIns="0" rtlCol="0">
            <a:spAutoFit/>
          </a:bodyPr>
          <a:lstStyle/>
          <a:p>
            <a:pPr algn="ctr">
              <a:lnSpc>
                <a:spcPct val="100000"/>
              </a:lnSpc>
            </a:pPr>
            <a:r>
              <a:rPr sz="4000" spc="-134" dirty="0">
                <a:solidFill>
                  <a:srgbClr val="0000A0"/>
                </a:solidFill>
                <a:latin typeface="Arial"/>
                <a:cs typeface="Arial"/>
              </a:rPr>
              <a:t>Companies</a:t>
            </a:r>
            <a:endParaRPr sz="4000" dirty="0">
              <a:latin typeface="Arial"/>
              <a:cs typeface="Arial"/>
            </a:endParaRPr>
          </a:p>
        </p:txBody>
      </p:sp>
      <p:sp>
        <p:nvSpPr>
          <p:cNvPr id="3" name="object 3"/>
          <p:cNvSpPr/>
          <p:nvPr/>
        </p:nvSpPr>
        <p:spPr>
          <a:xfrm>
            <a:off x="142029" y="2155836"/>
            <a:ext cx="709900" cy="241359"/>
          </a:xfrm>
          <a:custGeom>
            <a:avLst/>
            <a:gdLst/>
            <a:ahLst/>
            <a:cxnLst/>
            <a:rect l="l" t="t" r="r" b="b"/>
            <a:pathLst>
              <a:path w="1271905" h="432435">
                <a:moveTo>
                  <a:pt x="0" y="0"/>
                </a:moveTo>
                <a:lnTo>
                  <a:pt x="0" y="432326"/>
                </a:lnTo>
                <a:lnTo>
                  <a:pt x="1271549" y="432326"/>
                </a:lnTo>
                <a:lnTo>
                  <a:pt x="1271549" y="0"/>
                </a:lnTo>
                <a:lnTo>
                  <a:pt x="0" y="0"/>
                </a:lnTo>
                <a:close/>
              </a:path>
            </a:pathLst>
          </a:custGeom>
          <a:ln w="6357">
            <a:solidFill>
              <a:srgbClr val="000000"/>
            </a:solidFill>
          </a:ln>
        </p:spPr>
        <p:txBody>
          <a:bodyPr wrap="square" lIns="0" tIns="0" rIns="0" bIns="0" rtlCol="0"/>
          <a:lstStyle/>
          <a:p>
            <a:endParaRPr sz="1339"/>
          </a:p>
        </p:txBody>
      </p:sp>
      <p:sp>
        <p:nvSpPr>
          <p:cNvPr id="4" name="object 4"/>
          <p:cNvSpPr/>
          <p:nvPr/>
        </p:nvSpPr>
        <p:spPr>
          <a:xfrm>
            <a:off x="140255" y="2154062"/>
            <a:ext cx="713250" cy="244847"/>
          </a:xfrm>
          <a:prstGeom prst="rect">
            <a:avLst/>
          </a:prstGeom>
          <a:blipFill>
            <a:blip r:embed="rId3" cstate="print"/>
            <a:stretch>
              <a:fillRect/>
            </a:stretch>
          </a:blipFill>
        </p:spPr>
        <p:txBody>
          <a:bodyPr wrap="square" lIns="0" tIns="0" rIns="0" bIns="0" rtlCol="0"/>
          <a:lstStyle/>
          <a:p>
            <a:endParaRPr sz="1339"/>
          </a:p>
        </p:txBody>
      </p:sp>
      <p:sp>
        <p:nvSpPr>
          <p:cNvPr id="5" name="object 5"/>
          <p:cNvSpPr/>
          <p:nvPr/>
        </p:nvSpPr>
        <p:spPr>
          <a:xfrm>
            <a:off x="142029" y="3024384"/>
            <a:ext cx="709900" cy="156299"/>
          </a:xfrm>
          <a:custGeom>
            <a:avLst/>
            <a:gdLst/>
            <a:ahLst/>
            <a:cxnLst/>
            <a:rect l="l" t="t" r="r" b="b"/>
            <a:pathLst>
              <a:path w="1271905" h="280035">
                <a:moveTo>
                  <a:pt x="0" y="0"/>
                </a:moveTo>
                <a:lnTo>
                  <a:pt x="0" y="279740"/>
                </a:lnTo>
                <a:lnTo>
                  <a:pt x="1271549" y="279740"/>
                </a:lnTo>
                <a:lnTo>
                  <a:pt x="1271549" y="0"/>
                </a:lnTo>
                <a:lnTo>
                  <a:pt x="0" y="0"/>
                </a:lnTo>
                <a:close/>
              </a:path>
            </a:pathLst>
          </a:custGeom>
          <a:ln w="6357">
            <a:solidFill>
              <a:srgbClr val="000000"/>
            </a:solidFill>
          </a:ln>
        </p:spPr>
        <p:txBody>
          <a:bodyPr wrap="square" lIns="0" tIns="0" rIns="0" bIns="0" rtlCol="0"/>
          <a:lstStyle/>
          <a:p>
            <a:endParaRPr sz="1339"/>
          </a:p>
        </p:txBody>
      </p:sp>
      <p:sp>
        <p:nvSpPr>
          <p:cNvPr id="6" name="object 6"/>
          <p:cNvSpPr/>
          <p:nvPr/>
        </p:nvSpPr>
        <p:spPr>
          <a:xfrm>
            <a:off x="140255" y="3022609"/>
            <a:ext cx="713250" cy="159683"/>
          </a:xfrm>
          <a:prstGeom prst="rect">
            <a:avLst/>
          </a:prstGeom>
          <a:blipFill>
            <a:blip r:embed="rId4" cstate="print"/>
            <a:stretch>
              <a:fillRect/>
            </a:stretch>
          </a:blipFill>
        </p:spPr>
        <p:txBody>
          <a:bodyPr wrap="square" lIns="0" tIns="0" rIns="0" bIns="0" rtlCol="0"/>
          <a:lstStyle/>
          <a:p>
            <a:endParaRPr sz="1339"/>
          </a:p>
        </p:txBody>
      </p:sp>
      <p:sp>
        <p:nvSpPr>
          <p:cNvPr id="7" name="object 7"/>
          <p:cNvSpPr/>
          <p:nvPr/>
        </p:nvSpPr>
        <p:spPr>
          <a:xfrm>
            <a:off x="142029" y="3742687"/>
            <a:ext cx="709900" cy="326774"/>
          </a:xfrm>
          <a:custGeom>
            <a:avLst/>
            <a:gdLst/>
            <a:ahLst/>
            <a:cxnLst/>
            <a:rect l="l" t="t" r="r" b="b"/>
            <a:pathLst>
              <a:path w="1271905" h="585470">
                <a:moveTo>
                  <a:pt x="0" y="0"/>
                </a:moveTo>
                <a:lnTo>
                  <a:pt x="0" y="584912"/>
                </a:lnTo>
                <a:lnTo>
                  <a:pt x="1271549" y="584912"/>
                </a:lnTo>
                <a:lnTo>
                  <a:pt x="1271549" y="0"/>
                </a:lnTo>
                <a:lnTo>
                  <a:pt x="0" y="0"/>
                </a:lnTo>
                <a:close/>
              </a:path>
            </a:pathLst>
          </a:custGeom>
          <a:ln w="6357">
            <a:solidFill>
              <a:srgbClr val="000000"/>
            </a:solidFill>
          </a:ln>
        </p:spPr>
        <p:txBody>
          <a:bodyPr wrap="square" lIns="0" tIns="0" rIns="0" bIns="0" rtlCol="0"/>
          <a:lstStyle/>
          <a:p>
            <a:endParaRPr sz="1339"/>
          </a:p>
        </p:txBody>
      </p:sp>
      <p:sp>
        <p:nvSpPr>
          <p:cNvPr id="8" name="object 8"/>
          <p:cNvSpPr/>
          <p:nvPr/>
        </p:nvSpPr>
        <p:spPr>
          <a:xfrm>
            <a:off x="140255" y="3740913"/>
            <a:ext cx="713250" cy="330011"/>
          </a:xfrm>
          <a:prstGeom prst="rect">
            <a:avLst/>
          </a:prstGeom>
          <a:blipFill>
            <a:blip r:embed="rId5" cstate="print"/>
            <a:stretch>
              <a:fillRect/>
            </a:stretch>
          </a:blipFill>
        </p:spPr>
        <p:txBody>
          <a:bodyPr wrap="square" lIns="0" tIns="0" rIns="0" bIns="0" rtlCol="0"/>
          <a:lstStyle/>
          <a:p>
            <a:endParaRPr sz="1339"/>
          </a:p>
        </p:txBody>
      </p:sp>
      <p:sp>
        <p:nvSpPr>
          <p:cNvPr id="9" name="object 9"/>
          <p:cNvSpPr txBox="1"/>
          <p:nvPr/>
        </p:nvSpPr>
        <p:spPr>
          <a:xfrm>
            <a:off x="133166" y="2066022"/>
            <a:ext cx="9010834" cy="3114699"/>
          </a:xfrm>
          <a:prstGeom prst="rect">
            <a:avLst/>
          </a:prstGeom>
        </p:spPr>
        <p:txBody>
          <a:bodyPr vert="horz" wrap="square" lIns="0" tIns="0" rIns="0" bIns="0" rtlCol="0">
            <a:spAutoFit/>
          </a:bodyPr>
          <a:lstStyle/>
          <a:p>
            <a:pPr marL="791006" marR="2835">
              <a:lnSpc>
                <a:spcPct val="101600"/>
              </a:lnSpc>
              <a:tabLst>
                <a:tab pos="1168081" algn="l"/>
                <a:tab pos="1982477" algn="l"/>
                <a:tab pos="2381524" algn="l"/>
                <a:tab pos="2805025" algn="l"/>
                <a:tab pos="2965919" algn="l"/>
                <a:tab pos="3531886" algn="l"/>
                <a:tab pos="3897974" algn="l"/>
                <a:tab pos="4372861" algn="l"/>
                <a:tab pos="4601800" algn="l"/>
                <a:tab pos="4855545" algn="l"/>
                <a:tab pos="5099722" algn="l"/>
              </a:tabLst>
            </a:pPr>
            <a:r>
              <a:rPr sz="2000" spc="64" dirty="0">
                <a:latin typeface="Arial"/>
                <a:cs typeface="Arial"/>
              </a:rPr>
              <a:t>”An</a:t>
            </a:r>
            <a:r>
              <a:rPr lang="en-US" sz="2000" spc="64" dirty="0">
                <a:latin typeface="Arial"/>
                <a:cs typeface="Arial"/>
              </a:rPr>
              <a:t> </a:t>
            </a:r>
            <a:r>
              <a:rPr sz="2000" spc="-22" dirty="0">
                <a:latin typeface="Arial"/>
                <a:cs typeface="Arial"/>
              </a:rPr>
              <a:t>im</a:t>
            </a:r>
            <a:r>
              <a:rPr sz="2000" spc="14" dirty="0">
                <a:latin typeface="Arial"/>
                <a:cs typeface="Arial"/>
              </a:rPr>
              <a:t>p</a:t>
            </a:r>
            <a:r>
              <a:rPr sz="2000" spc="-112" dirty="0">
                <a:latin typeface="Arial"/>
                <a:cs typeface="Arial"/>
              </a:rPr>
              <a:t>o</a:t>
            </a:r>
            <a:r>
              <a:rPr sz="2000" spc="22" dirty="0">
                <a:latin typeface="Arial"/>
                <a:cs typeface="Arial"/>
              </a:rPr>
              <a:t>rtant</a:t>
            </a:r>
            <a:r>
              <a:rPr sz="2000" dirty="0">
                <a:latin typeface="Arial"/>
                <a:cs typeface="Arial"/>
              </a:rPr>
              <a:t>	</a:t>
            </a:r>
            <a:r>
              <a:rPr sz="2000" spc="-6" dirty="0">
                <a:latin typeface="Arial"/>
                <a:cs typeface="Arial"/>
              </a:rPr>
              <a:t>shift</a:t>
            </a:r>
            <a:r>
              <a:rPr sz="2000" dirty="0">
                <a:latin typeface="Arial"/>
                <a:cs typeface="Arial"/>
              </a:rPr>
              <a:t>	</a:t>
            </a:r>
            <a:r>
              <a:rPr sz="2000" spc="-14" dirty="0">
                <a:latin typeface="Arial"/>
                <a:cs typeface="Arial"/>
              </a:rPr>
              <a:t>from</a:t>
            </a:r>
            <a:r>
              <a:rPr sz="2000" dirty="0">
                <a:latin typeface="Arial"/>
                <a:cs typeface="Arial"/>
              </a:rPr>
              <a:t>	</a:t>
            </a:r>
            <a:r>
              <a:rPr sz="2000" spc="-103" dirty="0">
                <a:latin typeface="Arial"/>
                <a:cs typeface="Arial"/>
              </a:rPr>
              <a:t>a</a:t>
            </a:r>
            <a:r>
              <a:rPr sz="2000" dirty="0">
                <a:latin typeface="Arial"/>
                <a:cs typeface="Arial"/>
              </a:rPr>
              <a:t>	</a:t>
            </a:r>
            <a:r>
              <a:rPr sz="2000" spc="-42" dirty="0">
                <a:latin typeface="Arial"/>
                <a:cs typeface="Arial"/>
              </a:rPr>
              <a:t>mobile</a:t>
            </a:r>
            <a:r>
              <a:rPr sz="2000" dirty="0">
                <a:latin typeface="Arial"/>
                <a:cs typeface="Arial"/>
              </a:rPr>
              <a:t>	</a:t>
            </a:r>
            <a:r>
              <a:rPr sz="2000" spc="8" dirty="0">
                <a:latin typeface="Arial"/>
                <a:cs typeface="Arial"/>
              </a:rPr>
              <a:t>first</a:t>
            </a:r>
            <a:r>
              <a:rPr sz="2000" dirty="0">
                <a:latin typeface="Arial"/>
                <a:cs typeface="Arial"/>
              </a:rPr>
              <a:t>	</a:t>
            </a:r>
            <a:r>
              <a:rPr sz="2000" spc="-84" dirty="0">
                <a:latin typeface="Arial"/>
                <a:cs typeface="Arial"/>
              </a:rPr>
              <a:t>w</a:t>
            </a:r>
            <a:r>
              <a:rPr sz="2000" spc="-109" dirty="0">
                <a:latin typeface="Arial"/>
                <a:cs typeface="Arial"/>
              </a:rPr>
              <a:t>o</a:t>
            </a:r>
            <a:r>
              <a:rPr sz="2000" dirty="0">
                <a:latin typeface="Arial"/>
                <a:cs typeface="Arial"/>
              </a:rPr>
              <a:t>rld	</a:t>
            </a:r>
            <a:r>
              <a:rPr sz="2000" spc="22" dirty="0">
                <a:latin typeface="Arial"/>
                <a:cs typeface="Arial"/>
              </a:rPr>
              <a:t>to</a:t>
            </a:r>
            <a:r>
              <a:rPr sz="2000" dirty="0">
                <a:latin typeface="Arial"/>
                <a:cs typeface="Arial"/>
              </a:rPr>
              <a:t>	</a:t>
            </a:r>
            <a:r>
              <a:rPr sz="2000" spc="-78" dirty="0">
                <a:latin typeface="Arial"/>
                <a:cs typeface="Arial"/>
              </a:rPr>
              <a:t>an</a:t>
            </a:r>
            <a:r>
              <a:rPr sz="2000" dirty="0">
                <a:latin typeface="Arial"/>
                <a:cs typeface="Arial"/>
              </a:rPr>
              <a:t>	</a:t>
            </a:r>
            <a:r>
              <a:rPr sz="2000" spc="6" dirty="0">
                <a:latin typeface="Arial"/>
                <a:cs typeface="Arial"/>
              </a:rPr>
              <a:t>AI</a:t>
            </a:r>
            <a:r>
              <a:rPr sz="2000" dirty="0">
                <a:latin typeface="Arial"/>
                <a:cs typeface="Arial"/>
              </a:rPr>
              <a:t>	</a:t>
            </a:r>
            <a:r>
              <a:rPr sz="2000" spc="8" dirty="0">
                <a:latin typeface="Arial"/>
                <a:cs typeface="Arial"/>
              </a:rPr>
              <a:t>first</a:t>
            </a:r>
            <a:r>
              <a:rPr sz="2000" spc="6" dirty="0">
                <a:latin typeface="Arial"/>
                <a:cs typeface="Arial"/>
              </a:rPr>
              <a:t> </a:t>
            </a:r>
            <a:r>
              <a:rPr sz="2000" spc="-84" dirty="0">
                <a:latin typeface="Arial"/>
                <a:cs typeface="Arial"/>
              </a:rPr>
              <a:t>w</a:t>
            </a:r>
            <a:r>
              <a:rPr sz="2000" spc="-112" dirty="0">
                <a:latin typeface="Arial"/>
                <a:cs typeface="Arial"/>
              </a:rPr>
              <a:t>o</a:t>
            </a:r>
            <a:r>
              <a:rPr sz="2000" spc="59" dirty="0">
                <a:latin typeface="Arial"/>
                <a:cs typeface="Arial"/>
              </a:rPr>
              <a:t>rld”</a:t>
            </a:r>
            <a:r>
              <a:rPr sz="2000" spc="84" dirty="0">
                <a:latin typeface="Arial"/>
                <a:cs typeface="Arial"/>
              </a:rPr>
              <a:t> </a:t>
            </a:r>
            <a:r>
              <a:rPr sz="2000" spc="-61" dirty="0">
                <a:latin typeface="Arial"/>
                <a:cs typeface="Arial"/>
              </a:rPr>
              <a:t>[CEO</a:t>
            </a:r>
            <a:r>
              <a:rPr sz="2000" spc="81" dirty="0">
                <a:latin typeface="Arial"/>
                <a:cs typeface="Arial"/>
              </a:rPr>
              <a:t> </a:t>
            </a:r>
            <a:r>
              <a:rPr sz="2000" spc="-84" dirty="0">
                <a:latin typeface="Arial"/>
                <a:cs typeface="Arial"/>
              </a:rPr>
              <a:t>Sund</a:t>
            </a:r>
            <a:r>
              <a:rPr sz="2000" spc="-117" dirty="0">
                <a:latin typeface="Arial"/>
                <a:cs typeface="Arial"/>
              </a:rPr>
              <a:t>a</a:t>
            </a:r>
            <a:r>
              <a:rPr sz="2000" spc="17" dirty="0">
                <a:latin typeface="Arial"/>
                <a:cs typeface="Arial"/>
              </a:rPr>
              <a:t>r</a:t>
            </a:r>
            <a:r>
              <a:rPr sz="2000" spc="84" dirty="0">
                <a:latin typeface="Arial"/>
                <a:cs typeface="Arial"/>
              </a:rPr>
              <a:t> </a:t>
            </a:r>
            <a:r>
              <a:rPr sz="2000" spc="-33" dirty="0">
                <a:latin typeface="Arial"/>
                <a:cs typeface="Arial"/>
              </a:rPr>
              <a:t>Pichai</a:t>
            </a:r>
            <a:r>
              <a:rPr sz="2000" spc="84" dirty="0">
                <a:latin typeface="Arial"/>
                <a:cs typeface="Arial"/>
              </a:rPr>
              <a:t> </a:t>
            </a:r>
            <a:r>
              <a:rPr sz="2000" spc="-483" dirty="0">
                <a:latin typeface="Arial"/>
                <a:cs typeface="Arial"/>
              </a:rPr>
              <a:t>@</a:t>
            </a:r>
            <a:r>
              <a:rPr sz="2000" spc="84" dirty="0">
                <a:latin typeface="Arial"/>
                <a:cs typeface="Arial"/>
              </a:rPr>
              <a:t> </a:t>
            </a:r>
            <a:r>
              <a:rPr sz="2000" spc="-134" dirty="0">
                <a:latin typeface="Arial"/>
                <a:cs typeface="Arial"/>
              </a:rPr>
              <a:t>G</a:t>
            </a:r>
            <a:r>
              <a:rPr sz="2000" spc="-56" dirty="0">
                <a:latin typeface="Arial"/>
                <a:cs typeface="Arial"/>
              </a:rPr>
              <a:t>o</a:t>
            </a:r>
            <a:r>
              <a:rPr sz="2000" spc="-67" dirty="0">
                <a:latin typeface="Arial"/>
                <a:cs typeface="Arial"/>
              </a:rPr>
              <a:t>ogle</a:t>
            </a:r>
            <a:r>
              <a:rPr sz="2000" spc="84" dirty="0">
                <a:latin typeface="Arial"/>
                <a:cs typeface="Arial"/>
              </a:rPr>
              <a:t> </a:t>
            </a:r>
            <a:r>
              <a:rPr sz="2000" spc="92" dirty="0">
                <a:latin typeface="Arial"/>
                <a:cs typeface="Arial"/>
              </a:rPr>
              <a:t>I/O</a:t>
            </a:r>
            <a:r>
              <a:rPr sz="2000" spc="81" dirty="0">
                <a:latin typeface="Arial"/>
                <a:cs typeface="Arial"/>
              </a:rPr>
              <a:t> </a:t>
            </a:r>
            <a:r>
              <a:rPr sz="2000" spc="-56" dirty="0">
                <a:latin typeface="Arial"/>
                <a:cs typeface="Arial"/>
              </a:rPr>
              <a:t>2017]</a:t>
            </a:r>
            <a:endParaRPr sz="2000" dirty="0">
              <a:latin typeface="Arial"/>
              <a:cs typeface="Arial"/>
            </a:endParaRPr>
          </a:p>
          <a:p>
            <a:pPr>
              <a:lnSpc>
                <a:spcPct val="100000"/>
              </a:lnSpc>
            </a:pPr>
            <a:endParaRPr sz="2000" dirty="0">
              <a:latin typeface="Times New Roman"/>
              <a:cs typeface="Times New Roman"/>
            </a:endParaRPr>
          </a:p>
          <a:p>
            <a:pPr marL="791006" marR="2835">
              <a:lnSpc>
                <a:spcPct val="101600"/>
              </a:lnSpc>
              <a:tabLst>
                <a:tab pos="1450887" algn="l"/>
                <a:tab pos="1700026" algn="l"/>
                <a:tab pos="2051229" algn="l"/>
                <a:tab pos="2791558" algn="l"/>
                <a:tab pos="3297986" algn="l"/>
                <a:tab pos="3532594" algn="l"/>
                <a:tab pos="3859345" algn="l"/>
                <a:tab pos="4785021" algn="l"/>
              </a:tabLst>
            </a:pPr>
            <a:r>
              <a:rPr sz="2000" spc="-59" dirty="0">
                <a:latin typeface="Arial"/>
                <a:cs typeface="Arial"/>
              </a:rPr>
              <a:t>Create</a:t>
            </a:r>
            <a:r>
              <a:rPr sz="2000" spc="-64" dirty="0">
                <a:latin typeface="Arial"/>
                <a:cs typeface="Arial"/>
              </a:rPr>
              <a:t>d</a:t>
            </a:r>
            <a:r>
              <a:rPr sz="2000" dirty="0">
                <a:latin typeface="Arial"/>
                <a:cs typeface="Arial"/>
              </a:rPr>
              <a:t>	</a:t>
            </a:r>
            <a:r>
              <a:rPr sz="2000" spc="6" dirty="0">
                <a:latin typeface="Arial"/>
                <a:cs typeface="Arial"/>
              </a:rPr>
              <a:t>AI</a:t>
            </a:r>
            <a:r>
              <a:rPr sz="2000" dirty="0">
                <a:latin typeface="Arial"/>
                <a:cs typeface="Arial"/>
              </a:rPr>
              <a:t>	</a:t>
            </a:r>
            <a:r>
              <a:rPr sz="2000" spc="-64" dirty="0">
                <a:latin typeface="Arial"/>
                <a:cs typeface="Arial"/>
              </a:rPr>
              <a:t>and</a:t>
            </a:r>
            <a:r>
              <a:rPr sz="2000" dirty="0">
                <a:latin typeface="Arial"/>
                <a:cs typeface="Arial"/>
              </a:rPr>
              <a:t>	</a:t>
            </a:r>
            <a:r>
              <a:rPr sz="2000" spc="-131" dirty="0">
                <a:latin typeface="Arial"/>
                <a:cs typeface="Arial"/>
              </a:rPr>
              <a:t>Rese</a:t>
            </a:r>
            <a:r>
              <a:rPr sz="2000" spc="-167" dirty="0">
                <a:latin typeface="Arial"/>
                <a:cs typeface="Arial"/>
              </a:rPr>
              <a:t>a</a:t>
            </a:r>
            <a:r>
              <a:rPr sz="2000" spc="-33" dirty="0">
                <a:latin typeface="Arial"/>
                <a:cs typeface="Arial"/>
              </a:rPr>
              <a:t>rch</a:t>
            </a:r>
            <a:r>
              <a:rPr sz="2000" dirty="0">
                <a:latin typeface="Arial"/>
                <a:cs typeface="Arial"/>
              </a:rPr>
              <a:t>	</a:t>
            </a:r>
            <a:r>
              <a:rPr sz="2000" spc="-45" dirty="0">
                <a:latin typeface="Arial"/>
                <a:cs typeface="Arial"/>
              </a:rPr>
              <a:t>group</a:t>
            </a:r>
            <a:r>
              <a:rPr sz="2000" dirty="0">
                <a:latin typeface="Arial"/>
                <a:cs typeface="Arial"/>
              </a:rPr>
              <a:t>	</a:t>
            </a:r>
            <a:r>
              <a:rPr sz="2000" spc="-134" dirty="0">
                <a:latin typeface="Arial"/>
                <a:cs typeface="Arial"/>
              </a:rPr>
              <a:t>as</a:t>
            </a:r>
            <a:r>
              <a:rPr sz="2000" dirty="0">
                <a:latin typeface="Arial"/>
                <a:cs typeface="Arial"/>
              </a:rPr>
              <a:t>	4th	</a:t>
            </a:r>
            <a:r>
              <a:rPr sz="2000" spc="-61" dirty="0">
                <a:latin typeface="Arial"/>
                <a:cs typeface="Arial"/>
              </a:rPr>
              <a:t>engineering</a:t>
            </a:r>
            <a:r>
              <a:rPr sz="2000" dirty="0">
                <a:latin typeface="Arial"/>
                <a:cs typeface="Arial"/>
              </a:rPr>
              <a:t>	</a:t>
            </a:r>
            <a:r>
              <a:rPr sz="2000" spc="-36" dirty="0">
                <a:latin typeface="Arial"/>
                <a:cs typeface="Arial"/>
              </a:rPr>
              <a:t>division,</a:t>
            </a:r>
            <a:r>
              <a:rPr sz="2000" spc="-25" dirty="0">
                <a:latin typeface="Arial"/>
                <a:cs typeface="Arial"/>
              </a:rPr>
              <a:t> </a:t>
            </a:r>
            <a:r>
              <a:rPr sz="2000" spc="-64" dirty="0">
                <a:latin typeface="Arial"/>
                <a:cs typeface="Arial"/>
              </a:rPr>
              <a:t>n</a:t>
            </a:r>
            <a:r>
              <a:rPr sz="2000" spc="-106" dirty="0">
                <a:latin typeface="Arial"/>
                <a:cs typeface="Arial"/>
              </a:rPr>
              <a:t>o</a:t>
            </a:r>
            <a:r>
              <a:rPr sz="2000" spc="-42" dirty="0">
                <a:latin typeface="Arial"/>
                <a:cs typeface="Arial"/>
              </a:rPr>
              <a:t>w</a:t>
            </a:r>
            <a:r>
              <a:rPr sz="2000" spc="84" dirty="0">
                <a:latin typeface="Arial"/>
                <a:cs typeface="Arial"/>
              </a:rPr>
              <a:t> </a:t>
            </a:r>
            <a:r>
              <a:rPr sz="2000" spc="-11" dirty="0">
                <a:latin typeface="Arial"/>
                <a:cs typeface="Arial"/>
              </a:rPr>
              <a:t>8K</a:t>
            </a:r>
            <a:r>
              <a:rPr sz="2000" spc="84" dirty="0">
                <a:latin typeface="Arial"/>
                <a:cs typeface="Arial"/>
              </a:rPr>
              <a:t> </a:t>
            </a:r>
            <a:r>
              <a:rPr sz="2000" spc="-8" dirty="0">
                <a:latin typeface="Arial"/>
                <a:cs typeface="Arial"/>
              </a:rPr>
              <a:t>p</a:t>
            </a:r>
            <a:r>
              <a:rPr sz="2000" spc="-84" dirty="0">
                <a:latin typeface="Arial"/>
                <a:cs typeface="Arial"/>
              </a:rPr>
              <a:t>eople</a:t>
            </a:r>
            <a:r>
              <a:rPr sz="2000" spc="84" dirty="0">
                <a:latin typeface="Arial"/>
                <a:cs typeface="Arial"/>
              </a:rPr>
              <a:t> </a:t>
            </a:r>
            <a:r>
              <a:rPr sz="2000" spc="-39" dirty="0">
                <a:latin typeface="Arial"/>
                <a:cs typeface="Arial"/>
              </a:rPr>
              <a:t>[2016]</a:t>
            </a:r>
            <a:endParaRPr lang="en-US" sz="2000" spc="-39" dirty="0">
              <a:latin typeface="Arial"/>
              <a:cs typeface="Arial"/>
            </a:endParaRPr>
          </a:p>
          <a:p>
            <a:pPr marL="791006" marR="3190">
              <a:lnSpc>
                <a:spcPct val="101600"/>
              </a:lnSpc>
              <a:tabLst>
                <a:tab pos="1448761" algn="l"/>
                <a:tab pos="2240121" algn="l"/>
                <a:tab pos="2486779" algn="l"/>
                <a:tab pos="3278494" algn="l"/>
                <a:tab pos="3743459" algn="l"/>
                <a:tab pos="4656731" algn="l"/>
                <a:tab pos="5040893" algn="l"/>
              </a:tabLst>
            </a:pPr>
            <a:r>
              <a:rPr sz="2000" spc="-59" dirty="0">
                <a:latin typeface="Arial"/>
                <a:cs typeface="Arial"/>
              </a:rPr>
              <a:t>Create</a:t>
            </a:r>
            <a:r>
              <a:rPr sz="2000" spc="-64" dirty="0">
                <a:latin typeface="Arial"/>
                <a:cs typeface="Arial"/>
              </a:rPr>
              <a:t>d</a:t>
            </a:r>
            <a:r>
              <a:rPr sz="2000" dirty="0">
                <a:latin typeface="Arial"/>
                <a:cs typeface="Arial"/>
              </a:rPr>
              <a:t>	</a:t>
            </a:r>
            <a:r>
              <a:rPr sz="2000" spc="-92" dirty="0">
                <a:latin typeface="Arial"/>
                <a:cs typeface="Arial"/>
              </a:rPr>
              <a:t>Face</a:t>
            </a:r>
            <a:r>
              <a:rPr sz="2000" spc="-56" dirty="0">
                <a:latin typeface="Arial"/>
                <a:cs typeface="Arial"/>
              </a:rPr>
              <a:t>b</a:t>
            </a:r>
            <a:r>
              <a:rPr sz="2000" spc="-33" dirty="0">
                <a:latin typeface="Arial"/>
                <a:cs typeface="Arial"/>
              </a:rPr>
              <a:t>o</a:t>
            </a:r>
            <a:r>
              <a:rPr sz="2000" spc="-39" dirty="0">
                <a:latin typeface="Arial"/>
                <a:cs typeface="Arial"/>
              </a:rPr>
              <a:t>ok</a:t>
            </a:r>
            <a:r>
              <a:rPr sz="2000" dirty="0">
                <a:latin typeface="Arial"/>
                <a:cs typeface="Arial"/>
              </a:rPr>
              <a:t>	</a:t>
            </a:r>
            <a:r>
              <a:rPr sz="2000" spc="6" dirty="0">
                <a:latin typeface="Arial"/>
                <a:cs typeface="Arial"/>
              </a:rPr>
              <a:t>AI</a:t>
            </a:r>
            <a:r>
              <a:rPr sz="2000" dirty="0">
                <a:latin typeface="Arial"/>
                <a:cs typeface="Arial"/>
              </a:rPr>
              <a:t>	</a:t>
            </a:r>
            <a:r>
              <a:rPr sz="2000" spc="-131" dirty="0">
                <a:latin typeface="Arial"/>
                <a:cs typeface="Arial"/>
              </a:rPr>
              <a:t>Rese</a:t>
            </a:r>
            <a:r>
              <a:rPr sz="2000" spc="-167" dirty="0">
                <a:latin typeface="Arial"/>
                <a:cs typeface="Arial"/>
              </a:rPr>
              <a:t>a</a:t>
            </a:r>
            <a:r>
              <a:rPr sz="2000" spc="-25" dirty="0">
                <a:latin typeface="Arial"/>
                <a:cs typeface="Arial"/>
              </a:rPr>
              <a:t>rch,</a:t>
            </a:r>
            <a:r>
              <a:rPr lang="en-US" sz="2000" dirty="0">
                <a:latin typeface="Arial"/>
                <a:cs typeface="Arial"/>
              </a:rPr>
              <a:t> </a:t>
            </a:r>
            <a:r>
              <a:rPr sz="2000" spc="-14" dirty="0">
                <a:latin typeface="Arial"/>
                <a:cs typeface="Arial"/>
              </a:rPr>
              <a:t>M</a:t>
            </a:r>
            <a:r>
              <a:rPr sz="2000" spc="-47" dirty="0">
                <a:latin typeface="Arial"/>
                <a:cs typeface="Arial"/>
              </a:rPr>
              <a:t>a</a:t>
            </a:r>
            <a:r>
              <a:rPr sz="2000" spc="6" dirty="0">
                <a:latin typeface="Arial"/>
                <a:cs typeface="Arial"/>
              </a:rPr>
              <a:t>rk</a:t>
            </a:r>
            <a:r>
              <a:rPr sz="2000" dirty="0">
                <a:latin typeface="Arial"/>
                <a:cs typeface="Arial"/>
              </a:rPr>
              <a:t>	</a:t>
            </a:r>
            <a:r>
              <a:rPr sz="2000" spc="-33" dirty="0">
                <a:latin typeface="Arial"/>
                <a:cs typeface="Arial"/>
              </a:rPr>
              <a:t>Zuc</a:t>
            </a:r>
            <a:r>
              <a:rPr sz="2000" spc="-64" dirty="0">
                <a:latin typeface="Arial"/>
                <a:cs typeface="Arial"/>
              </a:rPr>
              <a:t>k</a:t>
            </a:r>
            <a:r>
              <a:rPr sz="2000" spc="-56" dirty="0">
                <a:latin typeface="Arial"/>
                <a:cs typeface="Arial"/>
              </a:rPr>
              <a:t>er</a:t>
            </a:r>
            <a:r>
              <a:rPr sz="2000" spc="-31" dirty="0">
                <a:latin typeface="Arial"/>
                <a:cs typeface="Arial"/>
              </a:rPr>
              <a:t>b</a:t>
            </a:r>
            <a:r>
              <a:rPr sz="2000" spc="-70" dirty="0">
                <a:latin typeface="Arial"/>
                <a:cs typeface="Arial"/>
              </a:rPr>
              <a:t>erg</a:t>
            </a:r>
            <a:r>
              <a:rPr sz="2000" dirty="0">
                <a:latin typeface="Arial"/>
                <a:cs typeface="Arial"/>
              </a:rPr>
              <a:t>	</a:t>
            </a:r>
            <a:r>
              <a:rPr sz="2000" spc="-61" dirty="0">
                <a:latin typeface="Arial"/>
                <a:cs typeface="Arial"/>
              </a:rPr>
              <a:t>very</a:t>
            </a:r>
            <a:r>
              <a:rPr sz="2000" dirty="0">
                <a:latin typeface="Arial"/>
                <a:cs typeface="Arial"/>
              </a:rPr>
              <a:t>	</a:t>
            </a:r>
            <a:r>
              <a:rPr sz="2000" spc="3" dirty="0">
                <a:latin typeface="Arial"/>
                <a:cs typeface="Arial"/>
              </a:rPr>
              <a:t>opti</a:t>
            </a:r>
            <a:r>
              <a:rPr sz="2000" spc="-20" dirty="0">
                <a:latin typeface="Arial"/>
                <a:cs typeface="Arial"/>
              </a:rPr>
              <a:t>mistic</a:t>
            </a:r>
            <a:r>
              <a:rPr sz="2000" spc="84" dirty="0">
                <a:latin typeface="Arial"/>
                <a:cs typeface="Arial"/>
              </a:rPr>
              <a:t> </a:t>
            </a:r>
            <a:r>
              <a:rPr sz="2000" spc="-64" dirty="0">
                <a:latin typeface="Arial"/>
                <a:cs typeface="Arial"/>
              </a:rPr>
              <a:t>and</a:t>
            </a:r>
            <a:r>
              <a:rPr sz="2000" spc="87" dirty="0">
                <a:latin typeface="Arial"/>
                <a:cs typeface="Arial"/>
              </a:rPr>
              <a:t> </a:t>
            </a:r>
            <a:r>
              <a:rPr sz="2000" spc="-59" dirty="0">
                <a:latin typeface="Arial"/>
                <a:cs typeface="Arial"/>
              </a:rPr>
              <a:t>invested</a:t>
            </a:r>
            <a:endParaRPr sz="2000" dirty="0">
              <a:latin typeface="Arial"/>
              <a:cs typeface="Arial"/>
            </a:endParaRPr>
          </a:p>
          <a:p>
            <a:pPr>
              <a:spcBef>
                <a:spcPts val="23"/>
              </a:spcBef>
            </a:pPr>
            <a:endParaRPr sz="2000" dirty="0">
              <a:latin typeface="Times New Roman"/>
              <a:cs typeface="Times New Roman"/>
            </a:endParaRPr>
          </a:p>
          <a:p>
            <a:pPr marL="7088">
              <a:tabLst>
                <a:tab pos="637554" algn="l"/>
              </a:tabLst>
            </a:pPr>
            <a:endParaRPr lang="en-US" sz="2000" spc="-42" dirty="0">
              <a:solidFill>
                <a:srgbClr val="0000A0"/>
              </a:solidFill>
              <a:latin typeface="Arial"/>
              <a:cs typeface="Arial"/>
            </a:endParaRPr>
          </a:p>
          <a:p>
            <a:pPr marL="7088">
              <a:tabLst>
                <a:tab pos="637554" algn="l"/>
              </a:tabLst>
            </a:pPr>
            <a:r>
              <a:rPr sz="2000" spc="-42" dirty="0">
                <a:solidFill>
                  <a:srgbClr val="0000A0"/>
                </a:solidFill>
                <a:latin typeface="Arial"/>
                <a:cs typeface="Arial"/>
              </a:rPr>
              <a:t>Others</a:t>
            </a:r>
            <a:r>
              <a:rPr sz="2000" spc="3" dirty="0">
                <a:latin typeface="Arial"/>
                <a:cs typeface="Arial"/>
              </a:rPr>
              <a:t>:	</a:t>
            </a:r>
            <a:r>
              <a:rPr sz="2000" spc="20" dirty="0">
                <a:latin typeface="Arial"/>
                <a:cs typeface="Arial"/>
              </a:rPr>
              <a:t>IBM,</a:t>
            </a:r>
            <a:r>
              <a:rPr sz="2000" spc="84" dirty="0">
                <a:latin typeface="Arial"/>
                <a:cs typeface="Arial"/>
              </a:rPr>
              <a:t> </a:t>
            </a:r>
            <a:r>
              <a:rPr sz="2000" spc="-47" dirty="0">
                <a:latin typeface="Arial"/>
                <a:cs typeface="Arial"/>
              </a:rPr>
              <a:t>Amazon,</a:t>
            </a:r>
            <a:r>
              <a:rPr sz="2000" spc="81" dirty="0">
                <a:latin typeface="Arial"/>
                <a:cs typeface="Arial"/>
              </a:rPr>
              <a:t> </a:t>
            </a:r>
            <a:r>
              <a:rPr sz="2000" spc="-33" dirty="0">
                <a:latin typeface="Arial"/>
                <a:cs typeface="Arial"/>
              </a:rPr>
              <a:t>Apple,</a:t>
            </a:r>
            <a:r>
              <a:rPr sz="2000" spc="84" dirty="0">
                <a:latin typeface="Arial"/>
                <a:cs typeface="Arial"/>
              </a:rPr>
              <a:t> </a:t>
            </a:r>
            <a:r>
              <a:rPr sz="2000" spc="-53" dirty="0">
                <a:latin typeface="Arial"/>
                <a:cs typeface="Arial"/>
              </a:rPr>
              <a:t>U</a:t>
            </a:r>
            <a:r>
              <a:rPr sz="2000" dirty="0">
                <a:latin typeface="Arial"/>
                <a:cs typeface="Arial"/>
              </a:rPr>
              <a:t>b</a:t>
            </a:r>
            <a:r>
              <a:rPr sz="2000" spc="-45" dirty="0">
                <a:latin typeface="Arial"/>
                <a:cs typeface="Arial"/>
              </a:rPr>
              <a:t>er,</a:t>
            </a:r>
            <a:r>
              <a:rPr sz="2000" spc="84" dirty="0">
                <a:latin typeface="Arial"/>
                <a:cs typeface="Arial"/>
              </a:rPr>
              <a:t> </a:t>
            </a:r>
            <a:r>
              <a:rPr sz="2000" spc="-78" dirty="0">
                <a:latin typeface="Arial"/>
                <a:cs typeface="Arial"/>
              </a:rPr>
              <a:t>Salesf</a:t>
            </a:r>
            <a:r>
              <a:rPr sz="2000" spc="-137" dirty="0">
                <a:latin typeface="Arial"/>
                <a:cs typeface="Arial"/>
              </a:rPr>
              <a:t>o</a:t>
            </a:r>
            <a:r>
              <a:rPr sz="2000" spc="-53" dirty="0">
                <a:latin typeface="Arial"/>
                <a:cs typeface="Arial"/>
              </a:rPr>
              <a:t>rce,</a:t>
            </a:r>
            <a:r>
              <a:rPr sz="2000" spc="84" dirty="0">
                <a:latin typeface="Arial"/>
                <a:cs typeface="Arial"/>
              </a:rPr>
              <a:t> </a:t>
            </a:r>
            <a:r>
              <a:rPr sz="2000" spc="-28" dirty="0">
                <a:latin typeface="Arial"/>
                <a:cs typeface="Arial"/>
              </a:rPr>
              <a:t>Baidu,</a:t>
            </a:r>
            <a:r>
              <a:rPr sz="2000" spc="84" dirty="0">
                <a:latin typeface="Arial"/>
                <a:cs typeface="Arial"/>
              </a:rPr>
              <a:t> </a:t>
            </a:r>
            <a:r>
              <a:rPr sz="2000" spc="-8" dirty="0">
                <a:latin typeface="Arial"/>
                <a:cs typeface="Arial"/>
              </a:rPr>
              <a:t>T</a:t>
            </a:r>
            <a:r>
              <a:rPr sz="2000" spc="-53" dirty="0">
                <a:latin typeface="Arial"/>
                <a:cs typeface="Arial"/>
              </a:rPr>
              <a:t>encent,</a:t>
            </a:r>
            <a:r>
              <a:rPr sz="2000" spc="84" dirty="0">
                <a:latin typeface="Arial"/>
                <a:cs typeface="Arial"/>
              </a:rPr>
              <a:t> </a:t>
            </a:r>
            <a:r>
              <a:rPr sz="2000" spc="-25" dirty="0">
                <a:latin typeface="Arial"/>
                <a:cs typeface="Arial"/>
              </a:rPr>
              <a:t>etc.</a:t>
            </a:r>
            <a:endParaRPr sz="2000" dirty="0">
              <a:latin typeface="Arial"/>
              <a:cs typeface="Arial"/>
            </a:endParaRPr>
          </a:p>
        </p:txBody>
      </p:sp>
      <p:sp>
        <p:nvSpPr>
          <p:cNvPr id="10" name="object 10"/>
          <p:cNvSpPr txBox="1">
            <a:spLocks noGrp="1"/>
          </p:cNvSpPr>
          <p:nvPr>
            <p:ph type="ftr" sz="quarter" idx="4294967295"/>
          </p:nvPr>
        </p:nvSpPr>
        <p:spPr>
          <a:xfrm>
            <a:off x="7543800" y="6400800"/>
            <a:ext cx="1185176" cy="276999"/>
          </a:xfrm>
          <a:prstGeom prst="rect">
            <a:avLst/>
          </a:prstGeom>
        </p:spPr>
        <p:txBody>
          <a:bodyPr vert="horz" wrap="square" lIns="0" tIns="0" rIns="0" bIns="0" rtlCol="0">
            <a:spAutoFit/>
          </a:bodyPr>
          <a:lstStyle/>
          <a:p>
            <a:pPr marL="7088"/>
            <a:r>
              <a:rPr sz="900" spc="-53" dirty="0">
                <a:latin typeface="Arial"/>
                <a:cs typeface="Arial"/>
              </a:rPr>
              <a:t>CS22</a:t>
            </a:r>
            <a:r>
              <a:rPr sz="900" spc="-45" dirty="0">
                <a:latin typeface="Arial"/>
                <a:cs typeface="Arial"/>
              </a:rPr>
              <a:t>1</a:t>
            </a:r>
            <a:r>
              <a:rPr sz="900" spc="42" dirty="0">
                <a:latin typeface="Arial"/>
                <a:cs typeface="Arial"/>
              </a:rPr>
              <a:t> </a:t>
            </a:r>
            <a:r>
              <a:rPr sz="900" spc="159" dirty="0">
                <a:latin typeface="Arial"/>
                <a:cs typeface="Arial"/>
              </a:rPr>
              <a:t>/</a:t>
            </a:r>
            <a:r>
              <a:rPr sz="900" spc="42" dirty="0">
                <a:latin typeface="Arial"/>
                <a:cs typeface="Arial"/>
              </a:rPr>
              <a:t> </a:t>
            </a:r>
            <a:r>
              <a:rPr sz="900" spc="-6" dirty="0">
                <a:latin typeface="Arial"/>
                <a:cs typeface="Arial"/>
              </a:rPr>
              <a:t>Autumn</a:t>
            </a:r>
            <a:r>
              <a:rPr sz="900" spc="42" dirty="0">
                <a:latin typeface="Arial"/>
                <a:cs typeface="Arial"/>
              </a:rPr>
              <a:t> </a:t>
            </a:r>
            <a:r>
              <a:rPr sz="900" spc="-36" dirty="0">
                <a:latin typeface="Arial"/>
                <a:cs typeface="Arial"/>
              </a:rPr>
              <a:t>2018</a:t>
            </a:r>
            <a:r>
              <a:rPr sz="900" spc="42" dirty="0">
                <a:latin typeface="Arial"/>
                <a:cs typeface="Arial"/>
              </a:rPr>
              <a:t> </a:t>
            </a:r>
            <a:r>
              <a:rPr sz="900" spc="159" dirty="0">
                <a:latin typeface="Arial"/>
                <a:cs typeface="Arial"/>
              </a:rPr>
              <a:t>/</a:t>
            </a:r>
            <a:r>
              <a:rPr sz="900" spc="42" dirty="0">
                <a:latin typeface="Arial"/>
                <a:cs typeface="Arial"/>
              </a:rPr>
              <a:t> </a:t>
            </a:r>
            <a:r>
              <a:rPr sz="900" spc="-22" dirty="0">
                <a:latin typeface="Arial"/>
                <a:cs typeface="Arial"/>
              </a:rPr>
              <a:t>Liang</a:t>
            </a:r>
          </a:p>
        </p:txBody>
      </p:sp>
      <p:sp>
        <p:nvSpPr>
          <p:cNvPr id="11" name="object 11"/>
          <p:cNvSpPr txBox="1">
            <a:spLocks noGrp="1"/>
          </p:cNvSpPr>
          <p:nvPr>
            <p:ph type="sldNum" sz="quarter" idx="4294967295"/>
          </p:nvPr>
        </p:nvSpPr>
        <p:spPr>
          <a:xfrm>
            <a:off x="5455802" y="5377343"/>
            <a:ext cx="163386" cy="369332"/>
          </a:xfrm>
          <a:prstGeom prst="rect">
            <a:avLst/>
          </a:prstGeom>
        </p:spPr>
        <p:txBody>
          <a:bodyPr vert="horz" wrap="square" lIns="0" tIns="0" rIns="0" bIns="0" rtlCol="0">
            <a:spAutoFit/>
          </a:bodyPr>
          <a:lstStyle/>
          <a:p>
            <a:pPr marL="103837"/>
            <a:r>
              <a:rPr spc="-36" dirty="0">
                <a:latin typeface="Arial"/>
                <a:cs typeface="Arial"/>
              </a:rPr>
              <a:t>7</a:t>
            </a:r>
          </a:p>
        </p:txBody>
      </p:sp>
    </p:spTree>
    <p:extLst>
      <p:ext uri="{BB962C8B-B14F-4D97-AF65-F5344CB8AC3E}">
        <p14:creationId xmlns:p14="http://schemas.microsoft.com/office/powerpoint/2010/main" val="3599917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3392</TotalTime>
  <Words>5162</Words>
  <Application>Microsoft Office PowerPoint</Application>
  <PresentationFormat>On-screen Show (4:3)</PresentationFormat>
  <Paragraphs>679</Paragraphs>
  <Slides>64</Slides>
  <Notes>31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7" baseType="lpstr">
      <vt:lpstr>Arial</vt:lpstr>
      <vt:lpstr>Bauhaus 93</vt:lpstr>
      <vt:lpstr>Bookman Old Style</vt:lpstr>
      <vt:lpstr>Calibri</vt:lpstr>
      <vt:lpstr>Gill Sans MT</vt:lpstr>
      <vt:lpstr>Lucida Handwriting</vt:lpstr>
      <vt:lpstr>Tahoma</vt:lpstr>
      <vt:lpstr>Times New Roman</vt:lpstr>
      <vt:lpstr>Trebuchet MS</vt:lpstr>
      <vt:lpstr>Wingdings</vt:lpstr>
      <vt:lpstr>ZapfChancery</vt:lpstr>
      <vt:lpstr>Default Design</vt:lpstr>
      <vt:lpstr>Worksheet</vt:lpstr>
      <vt:lpstr>COSC 4368 News Jan. 18, 2023</vt:lpstr>
      <vt:lpstr>COSC 4368 News2 Jan. 18</vt:lpstr>
      <vt:lpstr>COSC 4368 and “What is AI?”</vt:lpstr>
      <vt:lpstr>Part1a: Definitions of AI</vt:lpstr>
      <vt:lpstr>More Definitions of AI</vt:lpstr>
      <vt:lpstr>Physical Symbol System Hypothesis</vt:lpstr>
      <vt:lpstr>Questions/Thoughts about 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Topics Covered in COSC 4368</vt:lpstr>
      <vt:lpstr>Tentative Course Organization</vt:lpstr>
      <vt:lpstr>IJCAI 2019 Competitions </vt:lpstr>
      <vt:lpstr>Positive Forces for AI</vt:lpstr>
      <vt:lpstr>4368 Homepage http://www2.cs.uh.edu/~ceick/4368.html  </vt:lpstr>
      <vt:lpstr>Course Elements</vt:lpstr>
      <vt:lpstr>AAAI 2019 #Session Counts</vt:lpstr>
      <vt:lpstr>Part1b: Examples of Problems  Investigated by Different Subfields of AI</vt:lpstr>
      <vt:lpstr>Knowledge Representation</vt:lpstr>
      <vt:lpstr>Natural Language Understanding</vt:lpstr>
      <vt:lpstr>COSC 4368 News Jan. 23, 2023</vt:lpstr>
      <vt:lpstr>Planning</vt:lpstr>
      <vt:lpstr>Heuristic Search</vt:lpstr>
      <vt:lpstr>Figure</vt:lpstr>
      <vt:lpstr>Evolutionary Computing</vt:lpstr>
      <vt:lpstr>Soft Computing</vt:lpstr>
      <vt:lpstr>PowerPoint Presentation</vt:lpstr>
      <vt:lpstr>Machine Learning Classification-  Model Construction (1)</vt:lpstr>
      <vt:lpstr>Classification Process (2): Use the Model in Prediction</vt:lpstr>
      <vt:lpstr>Knowledge Discovery in Data [and Data Mining] (KDD)</vt:lpstr>
      <vt:lpstr>Flying SWARM Robots</vt:lpstr>
      <vt:lpstr>2. General  Course Information</vt:lpstr>
      <vt:lpstr>Prerequisites COSC 4368</vt:lpstr>
      <vt:lpstr>Textbook</vt:lpstr>
      <vt:lpstr>Group Project and Problem Sets</vt:lpstr>
      <vt:lpstr>PowerPoint Presentation</vt:lpstr>
      <vt:lpstr>2023 Grading Weights COSC 4368</vt:lpstr>
      <vt:lpstr>Exams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COSC 4368 News Jan. 25,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2</vt:lpstr>
      <vt:lpstr>PowerPoint Presentation</vt:lpstr>
      <vt:lpstr>PowerPoint Presentation</vt:lpstr>
      <vt:lpstr>AI</vt:lpstr>
      <vt:lpstr>Textbook Search Reading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Areas  of AI</dc:title>
  <dc:creator>Eick</dc:creator>
  <cp:lastModifiedBy>Eick, Christoph F</cp:lastModifiedBy>
  <cp:revision>212</cp:revision>
  <cp:lastPrinted>2020-01-08T18:30:11Z</cp:lastPrinted>
  <dcterms:created xsi:type="dcterms:W3CDTF">1999-10-20T15:00:48Z</dcterms:created>
  <dcterms:modified xsi:type="dcterms:W3CDTF">2023-03-03T17:17:39Z</dcterms:modified>
</cp:coreProperties>
</file>