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6.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0.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7"/>
  </p:notesMasterIdLst>
  <p:handoutMasterIdLst>
    <p:handoutMasterId r:id="rId68"/>
  </p:handoutMasterIdLst>
  <p:sldIdLst>
    <p:sldId id="350" r:id="rId2"/>
    <p:sldId id="351" r:id="rId3"/>
    <p:sldId id="263" r:id="rId4"/>
    <p:sldId id="264" r:id="rId5"/>
    <p:sldId id="265" r:id="rId6"/>
    <p:sldId id="266" r:id="rId7"/>
    <p:sldId id="274" r:id="rId8"/>
    <p:sldId id="349" r:id="rId9"/>
    <p:sldId id="315" r:id="rId10"/>
    <p:sldId id="348" r:id="rId11"/>
    <p:sldId id="356" r:id="rId12"/>
    <p:sldId id="318" r:id="rId13"/>
    <p:sldId id="363" r:id="rId14"/>
    <p:sldId id="260" r:id="rId15"/>
    <p:sldId id="353" r:id="rId16"/>
    <p:sldId id="291" r:id="rId17"/>
    <p:sldId id="287" r:id="rId18"/>
    <p:sldId id="270" r:id="rId19"/>
    <p:sldId id="271" r:id="rId20"/>
    <p:sldId id="273" r:id="rId21"/>
    <p:sldId id="290" r:id="rId22"/>
    <p:sldId id="362" r:id="rId23"/>
    <p:sldId id="272" r:id="rId24"/>
    <p:sldId id="285" r:id="rId25"/>
    <p:sldId id="275" r:id="rId26"/>
    <p:sldId id="286" r:id="rId27"/>
    <p:sldId id="277" r:id="rId28"/>
    <p:sldId id="278" r:id="rId29"/>
    <p:sldId id="280" r:id="rId30"/>
    <p:sldId id="361" r:id="rId31"/>
    <p:sldId id="359" r:id="rId32"/>
    <p:sldId id="360" r:id="rId33"/>
    <p:sldId id="364" r:id="rId34"/>
    <p:sldId id="309" r:id="rId35"/>
    <p:sldId id="347" r:id="rId36"/>
    <p:sldId id="295" r:id="rId37"/>
    <p:sldId id="296" r:id="rId38"/>
    <p:sldId id="354" r:id="rId39"/>
    <p:sldId id="344" r:id="rId40"/>
    <p:sldId id="297" r:id="rId41"/>
    <p:sldId id="303" r:id="rId42"/>
    <p:sldId id="320" r:id="rId43"/>
    <p:sldId id="321" r:id="rId44"/>
    <p:sldId id="322" r:id="rId45"/>
    <p:sldId id="323"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5" r:id="rId59"/>
    <p:sldId id="341" r:id="rId60"/>
    <p:sldId id="340" r:id="rId61"/>
    <p:sldId id="268" r:id="rId62"/>
    <p:sldId id="261" r:id="rId63"/>
    <p:sldId id="313" r:id="rId64"/>
    <p:sldId id="366" r:id="rId65"/>
    <p:sldId id="355" r:id="rId6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4660"/>
  </p:normalViewPr>
  <p:slideViewPr>
    <p:cSldViewPr>
      <p:cViewPr varScale="1">
        <p:scale>
          <a:sx n="75" d="100"/>
          <a:sy n="75" d="100"/>
        </p:scale>
        <p:origin x="1565" y="1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81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sz="quarter" idx="1"/>
          </p:nvPr>
        </p:nvSpPr>
        <p:spPr bwMode="auto">
          <a:xfrm>
            <a:off x="397256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a:defRPr sz="1200"/>
            </a:lvl1pPr>
          </a:lstStyle>
          <a:p>
            <a:pPr>
              <a:defRPr/>
            </a:pPr>
            <a:endParaRPr lang="en-US"/>
          </a:p>
        </p:txBody>
      </p:sp>
      <p:sp>
        <p:nvSpPr>
          <p:cNvPr id="10244" name="Rectangle 4"/>
          <p:cNvSpPr>
            <a:spLocks noGrp="1" noChangeArrowheads="1"/>
          </p:cNvSpPr>
          <p:nvPr>
            <p:ph type="ftr" sz="quarter" idx="2"/>
          </p:nvPr>
        </p:nvSpPr>
        <p:spPr bwMode="auto">
          <a:xfrm>
            <a:off x="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defRPr sz="1200"/>
            </a:lvl1pPr>
          </a:lstStyle>
          <a:p>
            <a:pPr>
              <a:defRPr/>
            </a:pPr>
            <a:endParaRPr lang="en-US"/>
          </a:p>
        </p:txBody>
      </p:sp>
      <p:sp>
        <p:nvSpPr>
          <p:cNvPr id="10245" name="Rectangle 5"/>
          <p:cNvSpPr>
            <a:spLocks noGrp="1" noChangeArrowheads="1"/>
          </p:cNvSpPr>
          <p:nvPr>
            <p:ph type="sldNum" sz="quarter" idx="3"/>
          </p:nvPr>
        </p:nvSpPr>
        <p:spPr bwMode="auto">
          <a:xfrm>
            <a:off x="397256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a:defRPr sz="1200"/>
            </a:lvl1pPr>
          </a:lstStyle>
          <a:p>
            <a:pPr>
              <a:defRPr/>
            </a:pPr>
            <a:fld id="{114993A3-8A3B-499B-8585-8B4ECF15AE41}" type="slidenum">
              <a:rPr lang="en-US"/>
              <a:pPr>
                <a:defRPr/>
              </a:pPr>
              <a:t>‹#›</a:t>
            </a:fld>
            <a:endParaRPr lang="en-US"/>
          </a:p>
        </p:txBody>
      </p:sp>
    </p:spTree>
    <p:extLst>
      <p:ext uri="{BB962C8B-B14F-4D97-AF65-F5344CB8AC3E}">
        <p14:creationId xmlns:p14="http://schemas.microsoft.com/office/powerpoint/2010/main" val="3703301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defRPr sz="1200"/>
            </a:lvl1pPr>
          </a:lstStyle>
          <a:p>
            <a:pPr>
              <a:defRPr/>
            </a:pPr>
            <a:endParaRPr lang="en-US"/>
          </a:p>
        </p:txBody>
      </p:sp>
      <p:sp>
        <p:nvSpPr>
          <p:cNvPr id="16387" name="Rectangle 3"/>
          <p:cNvSpPr>
            <a:spLocks noGrp="1" noChangeArrowheads="1"/>
          </p:cNvSpPr>
          <p:nvPr>
            <p:ph type="dt" idx="1"/>
          </p:nvPr>
        </p:nvSpPr>
        <p:spPr bwMode="auto">
          <a:xfrm>
            <a:off x="397256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34720" y="4416392"/>
            <a:ext cx="5140960" cy="4182176"/>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defRPr sz="1200"/>
            </a:lvl1pPr>
          </a:lstStyle>
          <a:p>
            <a:pPr>
              <a:defRPr/>
            </a:pPr>
            <a:endParaRPr lang="en-US"/>
          </a:p>
        </p:txBody>
      </p:sp>
      <p:sp>
        <p:nvSpPr>
          <p:cNvPr id="16391" name="Rectangle 7"/>
          <p:cNvSpPr>
            <a:spLocks noGrp="1" noChangeArrowheads="1"/>
          </p:cNvSpPr>
          <p:nvPr>
            <p:ph type="sldNum" sz="quarter" idx="5"/>
          </p:nvPr>
        </p:nvSpPr>
        <p:spPr bwMode="auto">
          <a:xfrm>
            <a:off x="397256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a:defRPr sz="1200"/>
            </a:lvl1pPr>
          </a:lstStyle>
          <a:p>
            <a:pPr>
              <a:defRPr/>
            </a:pPr>
            <a:fld id="{D0034ADF-819F-4B0E-B317-7B2D8EB0926F}" type="slidenum">
              <a:rPr lang="en-US"/>
              <a:pPr>
                <a:defRPr/>
              </a:pPr>
              <a:t>‹#›</a:t>
            </a:fld>
            <a:endParaRPr lang="en-US"/>
          </a:p>
        </p:txBody>
      </p:sp>
    </p:spTree>
    <p:extLst>
      <p:ext uri="{BB962C8B-B14F-4D97-AF65-F5344CB8AC3E}">
        <p14:creationId xmlns:p14="http://schemas.microsoft.com/office/powerpoint/2010/main" val="2059825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17426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73230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68582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6379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09406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17288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3424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09190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38422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23363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4248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10048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53332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8537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74094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735190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18828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41120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676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81100" y="696913"/>
            <a:ext cx="4649788" cy="3486150"/>
          </a:xfrm>
          <a:ln/>
        </p:spPr>
      </p:sp>
      <p:sp>
        <p:nvSpPr>
          <p:cNvPr id="17411" name="Rectangle 3"/>
          <p:cNvSpPr>
            <a:spLocks noGrp="1" noChangeArrowheads="1"/>
          </p:cNvSpPr>
          <p:nvPr>
            <p:ph type="body" idx="1"/>
          </p:nvPr>
        </p:nvSpPr>
        <p:spPr>
          <a:xfrm>
            <a:off x="934720" y="4416392"/>
            <a:ext cx="5140960" cy="418378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What is machine learning?	</a:t>
            </a:r>
          </a:p>
        </p:txBody>
      </p:sp>
    </p:spTree>
    <p:extLst>
      <p:ext uri="{BB962C8B-B14F-4D97-AF65-F5344CB8AC3E}">
        <p14:creationId xmlns:p14="http://schemas.microsoft.com/office/powerpoint/2010/main" val="3508866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0644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24416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09536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89918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0875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4466" indent="-290179">
              <a:defRPr sz="2400">
                <a:solidFill>
                  <a:schemeClr val="tx1"/>
                </a:solidFill>
                <a:latin typeface="Times New Roman" pitchFamily="18" charset="0"/>
              </a:defRPr>
            </a:lvl2pPr>
            <a:lvl3pPr marL="1160717" indent="-232143">
              <a:defRPr sz="2400">
                <a:solidFill>
                  <a:schemeClr val="tx1"/>
                </a:solidFill>
                <a:latin typeface="Times New Roman" pitchFamily="18" charset="0"/>
              </a:defRPr>
            </a:lvl3pPr>
            <a:lvl4pPr marL="1625003" indent="-232143">
              <a:defRPr sz="2400">
                <a:solidFill>
                  <a:schemeClr val="tx1"/>
                </a:solidFill>
                <a:latin typeface="Times New Roman" pitchFamily="18" charset="0"/>
              </a:defRPr>
            </a:lvl4pPr>
            <a:lvl5pPr marL="2089290" indent="-232143">
              <a:defRPr sz="2400">
                <a:solidFill>
                  <a:schemeClr val="tx1"/>
                </a:solidFill>
                <a:latin typeface="Times New Roman" pitchFamily="18" charset="0"/>
              </a:defRPr>
            </a:lvl5pPr>
            <a:lvl6pPr marL="2553576" indent="-232143" eaLnBrk="0" fontAlgn="base" hangingPunct="0">
              <a:spcBef>
                <a:spcPct val="0"/>
              </a:spcBef>
              <a:spcAft>
                <a:spcPct val="0"/>
              </a:spcAft>
              <a:defRPr sz="2400">
                <a:solidFill>
                  <a:schemeClr val="tx1"/>
                </a:solidFill>
                <a:latin typeface="Times New Roman" pitchFamily="18" charset="0"/>
              </a:defRPr>
            </a:lvl6pPr>
            <a:lvl7pPr marL="3017863" indent="-232143" eaLnBrk="0" fontAlgn="base" hangingPunct="0">
              <a:spcBef>
                <a:spcPct val="0"/>
              </a:spcBef>
              <a:spcAft>
                <a:spcPct val="0"/>
              </a:spcAft>
              <a:defRPr sz="2400">
                <a:solidFill>
                  <a:schemeClr val="tx1"/>
                </a:solidFill>
                <a:latin typeface="Times New Roman" pitchFamily="18" charset="0"/>
              </a:defRPr>
            </a:lvl7pPr>
            <a:lvl8pPr marL="3482150" indent="-232143" eaLnBrk="0" fontAlgn="base" hangingPunct="0">
              <a:spcBef>
                <a:spcPct val="0"/>
              </a:spcBef>
              <a:spcAft>
                <a:spcPct val="0"/>
              </a:spcAft>
              <a:defRPr sz="2400">
                <a:solidFill>
                  <a:schemeClr val="tx1"/>
                </a:solidFill>
                <a:latin typeface="Times New Roman" pitchFamily="18" charset="0"/>
              </a:defRPr>
            </a:lvl8pPr>
            <a:lvl9pPr marL="3946436" indent="-232143" eaLnBrk="0" fontAlgn="base" hangingPunct="0">
              <a:spcBef>
                <a:spcPct val="0"/>
              </a:spcBef>
              <a:spcAft>
                <a:spcPct val="0"/>
              </a:spcAft>
              <a:defRPr sz="2400">
                <a:solidFill>
                  <a:schemeClr val="tx1"/>
                </a:solidFill>
                <a:latin typeface="Times New Roman" pitchFamily="18" charset="0"/>
              </a:defRPr>
            </a:lvl9pPr>
          </a:lstStyle>
          <a:p>
            <a:fld id="{A8242A38-9414-42BA-8433-4B00F9BAE9DF}" type="slidenum">
              <a:rPr lang="en-US" altLang="en-US" sz="1200"/>
              <a:pPr/>
              <a:t>26</a:t>
            </a:fld>
            <a:endParaRPr lang="en-US" altLang="en-US" sz="1200"/>
          </a:p>
        </p:txBody>
      </p:sp>
      <p:sp>
        <p:nvSpPr>
          <p:cNvPr id="36867" name="Rectangle 2"/>
          <p:cNvSpPr>
            <a:spLocks noGrp="1" noRot="1" noChangeAspect="1" noChangeArrowheads="1" noTextEdit="1"/>
          </p:cNvSpPr>
          <p:nvPr>
            <p:ph type="sldImg"/>
          </p:nvPr>
        </p:nvSpPr>
        <p:spPr>
          <a:xfrm>
            <a:off x="1143000" y="676275"/>
            <a:ext cx="4729163" cy="3546475"/>
          </a:xfrm>
          <a:ln/>
        </p:spPr>
      </p:sp>
      <p:sp>
        <p:nvSpPr>
          <p:cNvPr id="36868" name="Rectangle 3"/>
          <p:cNvSpPr>
            <a:spLocks noGrp="1" noChangeArrowheads="1"/>
          </p:cNvSpPr>
          <p:nvPr>
            <p:ph type="body" idx="1"/>
          </p:nvPr>
        </p:nvSpPr>
        <p:spPr>
          <a:xfrm>
            <a:off x="924984" y="4448476"/>
            <a:ext cx="5160433" cy="41452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The last technology I like to introduce in today’s presentation are shared ontologies. Shared ontologies are important to standardize communication, and for gathering information from different information sources. Ontologies play an important role for agent-based systems.</a:t>
            </a:r>
          </a:p>
          <a:p>
            <a:endParaRPr lang="en-US" altLang="en-US" sz="2000"/>
          </a:p>
          <a:p>
            <a:r>
              <a:rPr lang="en-US" altLang="en-US" sz="2000"/>
              <a:t>Ontologies basically describe...</a:t>
            </a:r>
          </a:p>
        </p:txBody>
      </p:sp>
    </p:spTree>
    <p:extLst>
      <p:ext uri="{BB962C8B-B14F-4D97-AF65-F5344CB8AC3E}">
        <p14:creationId xmlns:p14="http://schemas.microsoft.com/office/powerpoint/2010/main" val="3713569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4466" indent="-290179">
              <a:defRPr sz="2400">
                <a:solidFill>
                  <a:schemeClr val="tx1"/>
                </a:solidFill>
                <a:latin typeface="Times New Roman" pitchFamily="18" charset="0"/>
              </a:defRPr>
            </a:lvl2pPr>
            <a:lvl3pPr marL="1160717" indent="-232143">
              <a:defRPr sz="2400">
                <a:solidFill>
                  <a:schemeClr val="tx1"/>
                </a:solidFill>
                <a:latin typeface="Times New Roman" pitchFamily="18" charset="0"/>
              </a:defRPr>
            </a:lvl3pPr>
            <a:lvl4pPr marL="1625003" indent="-232143">
              <a:defRPr sz="2400">
                <a:solidFill>
                  <a:schemeClr val="tx1"/>
                </a:solidFill>
                <a:latin typeface="Times New Roman" pitchFamily="18" charset="0"/>
              </a:defRPr>
            </a:lvl4pPr>
            <a:lvl5pPr marL="2089290" indent="-232143">
              <a:defRPr sz="2400">
                <a:solidFill>
                  <a:schemeClr val="tx1"/>
                </a:solidFill>
                <a:latin typeface="Times New Roman" pitchFamily="18" charset="0"/>
              </a:defRPr>
            </a:lvl5pPr>
            <a:lvl6pPr marL="2553576" indent="-232143" eaLnBrk="0" fontAlgn="base" hangingPunct="0">
              <a:spcBef>
                <a:spcPct val="0"/>
              </a:spcBef>
              <a:spcAft>
                <a:spcPct val="0"/>
              </a:spcAft>
              <a:defRPr sz="2400">
                <a:solidFill>
                  <a:schemeClr val="tx1"/>
                </a:solidFill>
                <a:latin typeface="Times New Roman" pitchFamily="18" charset="0"/>
              </a:defRPr>
            </a:lvl6pPr>
            <a:lvl7pPr marL="3017863" indent="-232143" eaLnBrk="0" fontAlgn="base" hangingPunct="0">
              <a:spcBef>
                <a:spcPct val="0"/>
              </a:spcBef>
              <a:spcAft>
                <a:spcPct val="0"/>
              </a:spcAft>
              <a:defRPr sz="2400">
                <a:solidFill>
                  <a:schemeClr val="tx1"/>
                </a:solidFill>
                <a:latin typeface="Times New Roman" pitchFamily="18" charset="0"/>
              </a:defRPr>
            </a:lvl7pPr>
            <a:lvl8pPr marL="3482150" indent="-232143" eaLnBrk="0" fontAlgn="base" hangingPunct="0">
              <a:spcBef>
                <a:spcPct val="0"/>
              </a:spcBef>
              <a:spcAft>
                <a:spcPct val="0"/>
              </a:spcAft>
              <a:defRPr sz="2400">
                <a:solidFill>
                  <a:schemeClr val="tx1"/>
                </a:solidFill>
                <a:latin typeface="Times New Roman" pitchFamily="18" charset="0"/>
              </a:defRPr>
            </a:lvl8pPr>
            <a:lvl9pPr marL="3946436" indent="-232143" eaLnBrk="0" fontAlgn="base" hangingPunct="0">
              <a:spcBef>
                <a:spcPct val="0"/>
              </a:spcBef>
              <a:spcAft>
                <a:spcPct val="0"/>
              </a:spcAft>
              <a:defRPr sz="2400">
                <a:solidFill>
                  <a:schemeClr val="tx1"/>
                </a:solidFill>
                <a:latin typeface="Times New Roman" pitchFamily="18" charset="0"/>
              </a:defRPr>
            </a:lvl9pPr>
          </a:lstStyle>
          <a:p>
            <a:fld id="{78226285-539B-4940-8C62-9A79591BE719}" type="slidenum">
              <a:rPr lang="en-US" altLang="en-US" sz="1200"/>
              <a:pPr/>
              <a:t>29</a:t>
            </a:fld>
            <a:endParaRPr lang="en-US" altLang="en-US" sz="1200"/>
          </a:p>
        </p:txBody>
      </p:sp>
      <p:sp>
        <p:nvSpPr>
          <p:cNvPr id="37891" name="Rectangle 2"/>
          <p:cNvSpPr>
            <a:spLocks noGrp="1" noRot="1" noChangeAspect="1" noChangeArrowheads="1" noTextEdit="1"/>
          </p:cNvSpPr>
          <p:nvPr>
            <p:ph type="sldImg"/>
          </p:nvPr>
        </p:nvSpPr>
        <p:spPr>
          <a:xfrm>
            <a:off x="1143000" y="676275"/>
            <a:ext cx="4729163" cy="3546475"/>
          </a:xfrm>
          <a:ln/>
        </p:spPr>
      </p:sp>
      <p:sp>
        <p:nvSpPr>
          <p:cNvPr id="37892" name="Rectangle 3"/>
          <p:cNvSpPr>
            <a:spLocks noGrp="1" noChangeArrowheads="1"/>
          </p:cNvSpPr>
          <p:nvPr>
            <p:ph type="body" idx="1"/>
          </p:nvPr>
        </p:nvSpPr>
        <p:spPr>
          <a:xfrm>
            <a:off x="924984" y="4448476"/>
            <a:ext cx="5160433" cy="41452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The first technology I like to …</a:t>
            </a:r>
          </a:p>
          <a:p>
            <a:r>
              <a:rPr lang="en-US" altLang="en-US" sz="2000"/>
              <a:t>The above picture is, in my opinion, a good description of the task of knowledge discovery in that it illustrates a huge search space that contains very very few interesting things, and if applied in practice, KDD is frequently like finding a needle in a hay stack, except that you are not sure what you are looking for... </a:t>
            </a:r>
          </a:p>
        </p:txBody>
      </p:sp>
    </p:spTree>
    <p:extLst>
      <p:ext uri="{BB962C8B-B14F-4D97-AF65-F5344CB8AC3E}">
        <p14:creationId xmlns:p14="http://schemas.microsoft.com/office/powerpoint/2010/main" val="230245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4466" indent="-290179">
              <a:defRPr sz="2400">
                <a:solidFill>
                  <a:schemeClr val="tx1"/>
                </a:solidFill>
                <a:latin typeface="Times New Roman" pitchFamily="18" charset="0"/>
              </a:defRPr>
            </a:lvl2pPr>
            <a:lvl3pPr marL="1160717" indent="-232143">
              <a:defRPr sz="2400">
                <a:solidFill>
                  <a:schemeClr val="tx1"/>
                </a:solidFill>
                <a:latin typeface="Times New Roman" pitchFamily="18" charset="0"/>
              </a:defRPr>
            </a:lvl3pPr>
            <a:lvl4pPr marL="1625003" indent="-232143">
              <a:defRPr sz="2400">
                <a:solidFill>
                  <a:schemeClr val="tx1"/>
                </a:solidFill>
                <a:latin typeface="Times New Roman" pitchFamily="18" charset="0"/>
              </a:defRPr>
            </a:lvl4pPr>
            <a:lvl5pPr marL="2089290" indent="-232143">
              <a:defRPr sz="2400">
                <a:solidFill>
                  <a:schemeClr val="tx1"/>
                </a:solidFill>
                <a:latin typeface="Times New Roman" pitchFamily="18" charset="0"/>
              </a:defRPr>
            </a:lvl5pPr>
            <a:lvl6pPr marL="2553576" indent="-232143" eaLnBrk="0" fontAlgn="base" hangingPunct="0">
              <a:spcBef>
                <a:spcPct val="0"/>
              </a:spcBef>
              <a:spcAft>
                <a:spcPct val="0"/>
              </a:spcAft>
              <a:defRPr sz="2400">
                <a:solidFill>
                  <a:schemeClr val="tx1"/>
                </a:solidFill>
                <a:latin typeface="Times New Roman" pitchFamily="18" charset="0"/>
              </a:defRPr>
            </a:lvl6pPr>
            <a:lvl7pPr marL="3017863" indent="-232143" eaLnBrk="0" fontAlgn="base" hangingPunct="0">
              <a:spcBef>
                <a:spcPct val="0"/>
              </a:spcBef>
              <a:spcAft>
                <a:spcPct val="0"/>
              </a:spcAft>
              <a:defRPr sz="2400">
                <a:solidFill>
                  <a:schemeClr val="tx1"/>
                </a:solidFill>
                <a:latin typeface="Times New Roman" pitchFamily="18" charset="0"/>
              </a:defRPr>
            </a:lvl7pPr>
            <a:lvl8pPr marL="3482150" indent="-232143" eaLnBrk="0" fontAlgn="base" hangingPunct="0">
              <a:spcBef>
                <a:spcPct val="0"/>
              </a:spcBef>
              <a:spcAft>
                <a:spcPct val="0"/>
              </a:spcAft>
              <a:defRPr sz="2400">
                <a:solidFill>
                  <a:schemeClr val="tx1"/>
                </a:solidFill>
                <a:latin typeface="Times New Roman" pitchFamily="18" charset="0"/>
              </a:defRPr>
            </a:lvl8pPr>
            <a:lvl9pPr marL="3946436" indent="-232143" eaLnBrk="0" fontAlgn="base" hangingPunct="0">
              <a:spcBef>
                <a:spcPct val="0"/>
              </a:spcBef>
              <a:spcAft>
                <a:spcPct val="0"/>
              </a:spcAft>
              <a:defRPr sz="2400">
                <a:solidFill>
                  <a:schemeClr val="tx1"/>
                </a:solidFill>
                <a:latin typeface="Times New Roman" pitchFamily="18" charset="0"/>
              </a:defRPr>
            </a:lvl9pPr>
          </a:lstStyle>
          <a:p>
            <a:fld id="{78226285-539B-4940-8C62-9A79591BE719}" type="slidenum">
              <a:rPr lang="en-US" altLang="en-US" sz="1200"/>
              <a:pPr/>
              <a:t>31</a:t>
            </a:fld>
            <a:endParaRPr lang="en-US" altLang="en-US" sz="1200"/>
          </a:p>
        </p:txBody>
      </p:sp>
      <p:sp>
        <p:nvSpPr>
          <p:cNvPr id="37891" name="Rectangle 2"/>
          <p:cNvSpPr>
            <a:spLocks noGrp="1" noRot="1" noChangeAspect="1" noChangeArrowheads="1" noTextEdit="1"/>
          </p:cNvSpPr>
          <p:nvPr>
            <p:ph type="sldImg"/>
          </p:nvPr>
        </p:nvSpPr>
        <p:spPr>
          <a:xfrm>
            <a:off x="1143000" y="676275"/>
            <a:ext cx="4729163" cy="3546475"/>
          </a:xfrm>
          <a:ln/>
        </p:spPr>
      </p:sp>
      <p:sp>
        <p:nvSpPr>
          <p:cNvPr id="37892" name="Rectangle 3"/>
          <p:cNvSpPr>
            <a:spLocks noGrp="1" noChangeArrowheads="1"/>
          </p:cNvSpPr>
          <p:nvPr>
            <p:ph type="body" idx="1"/>
          </p:nvPr>
        </p:nvSpPr>
        <p:spPr>
          <a:xfrm>
            <a:off x="924984" y="4448476"/>
            <a:ext cx="5160433" cy="41452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The first technology I like to …</a:t>
            </a:r>
          </a:p>
          <a:p>
            <a:r>
              <a:rPr lang="en-US" altLang="en-US" sz="2000"/>
              <a:t>The above picture is, in my opinion, a good description of the task of knowledge discovery in that it illustrates a huge search space that contains very very few interesting things, and if applied in practice, KDD is frequently like finding a needle in a hay stack, except that you are not sure what you are looking for... </a:t>
            </a:r>
          </a:p>
        </p:txBody>
      </p:sp>
    </p:spTree>
    <p:extLst>
      <p:ext uri="{BB962C8B-B14F-4D97-AF65-F5344CB8AC3E}">
        <p14:creationId xmlns:p14="http://schemas.microsoft.com/office/powerpoint/2010/main" val="2408725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4466" indent="-290179">
              <a:defRPr sz="2400">
                <a:solidFill>
                  <a:schemeClr val="tx1"/>
                </a:solidFill>
                <a:latin typeface="Times New Roman" pitchFamily="18" charset="0"/>
              </a:defRPr>
            </a:lvl2pPr>
            <a:lvl3pPr marL="1160717" indent="-232143">
              <a:defRPr sz="2400">
                <a:solidFill>
                  <a:schemeClr val="tx1"/>
                </a:solidFill>
                <a:latin typeface="Times New Roman" pitchFamily="18" charset="0"/>
              </a:defRPr>
            </a:lvl3pPr>
            <a:lvl4pPr marL="1625003" indent="-232143">
              <a:defRPr sz="2400">
                <a:solidFill>
                  <a:schemeClr val="tx1"/>
                </a:solidFill>
                <a:latin typeface="Times New Roman" pitchFamily="18" charset="0"/>
              </a:defRPr>
            </a:lvl4pPr>
            <a:lvl5pPr marL="2089290" indent="-232143">
              <a:defRPr sz="2400">
                <a:solidFill>
                  <a:schemeClr val="tx1"/>
                </a:solidFill>
                <a:latin typeface="Times New Roman" pitchFamily="18" charset="0"/>
              </a:defRPr>
            </a:lvl5pPr>
            <a:lvl6pPr marL="2553576" indent="-232143" eaLnBrk="0" fontAlgn="base" hangingPunct="0">
              <a:spcBef>
                <a:spcPct val="0"/>
              </a:spcBef>
              <a:spcAft>
                <a:spcPct val="0"/>
              </a:spcAft>
              <a:defRPr sz="2400">
                <a:solidFill>
                  <a:schemeClr val="tx1"/>
                </a:solidFill>
                <a:latin typeface="Times New Roman" pitchFamily="18" charset="0"/>
              </a:defRPr>
            </a:lvl6pPr>
            <a:lvl7pPr marL="3017863" indent="-232143" eaLnBrk="0" fontAlgn="base" hangingPunct="0">
              <a:spcBef>
                <a:spcPct val="0"/>
              </a:spcBef>
              <a:spcAft>
                <a:spcPct val="0"/>
              </a:spcAft>
              <a:defRPr sz="2400">
                <a:solidFill>
                  <a:schemeClr val="tx1"/>
                </a:solidFill>
                <a:latin typeface="Times New Roman" pitchFamily="18" charset="0"/>
              </a:defRPr>
            </a:lvl7pPr>
            <a:lvl8pPr marL="3482150" indent="-232143" eaLnBrk="0" fontAlgn="base" hangingPunct="0">
              <a:spcBef>
                <a:spcPct val="0"/>
              </a:spcBef>
              <a:spcAft>
                <a:spcPct val="0"/>
              </a:spcAft>
              <a:defRPr sz="2400">
                <a:solidFill>
                  <a:schemeClr val="tx1"/>
                </a:solidFill>
                <a:latin typeface="Times New Roman" pitchFamily="18" charset="0"/>
              </a:defRPr>
            </a:lvl8pPr>
            <a:lvl9pPr marL="3946436" indent="-232143" eaLnBrk="0" fontAlgn="base" hangingPunct="0">
              <a:spcBef>
                <a:spcPct val="0"/>
              </a:spcBef>
              <a:spcAft>
                <a:spcPct val="0"/>
              </a:spcAft>
              <a:defRPr sz="2400">
                <a:solidFill>
                  <a:schemeClr val="tx1"/>
                </a:solidFill>
                <a:latin typeface="Times New Roman" pitchFamily="18" charset="0"/>
              </a:defRPr>
            </a:lvl9pPr>
          </a:lstStyle>
          <a:p>
            <a:fld id="{78226285-539B-4940-8C62-9A79591BE719}" type="slidenum">
              <a:rPr lang="en-US" altLang="en-US" sz="1200"/>
              <a:pPr/>
              <a:t>34</a:t>
            </a:fld>
            <a:endParaRPr lang="en-US" altLang="en-US" sz="1200"/>
          </a:p>
        </p:txBody>
      </p:sp>
      <p:sp>
        <p:nvSpPr>
          <p:cNvPr id="37891" name="Rectangle 2"/>
          <p:cNvSpPr>
            <a:spLocks noGrp="1" noRot="1" noChangeAspect="1" noChangeArrowheads="1" noTextEdit="1"/>
          </p:cNvSpPr>
          <p:nvPr>
            <p:ph type="sldImg"/>
          </p:nvPr>
        </p:nvSpPr>
        <p:spPr>
          <a:xfrm>
            <a:off x="1143000" y="676275"/>
            <a:ext cx="4729163" cy="3546475"/>
          </a:xfrm>
          <a:ln/>
        </p:spPr>
      </p:sp>
      <p:sp>
        <p:nvSpPr>
          <p:cNvPr id="37892" name="Rectangle 3"/>
          <p:cNvSpPr>
            <a:spLocks noGrp="1" noChangeArrowheads="1"/>
          </p:cNvSpPr>
          <p:nvPr>
            <p:ph type="body" idx="1"/>
          </p:nvPr>
        </p:nvSpPr>
        <p:spPr>
          <a:xfrm>
            <a:off x="924984" y="4448476"/>
            <a:ext cx="5160433" cy="41452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The first technology I like to …</a:t>
            </a:r>
          </a:p>
          <a:p>
            <a:r>
              <a:rPr lang="en-US" altLang="en-US" sz="2000"/>
              <a:t>The above picture is, in my opinion, a good description of the task of knowledge discovery in that it illustrates a huge search space that contains very very few interesting things, and if applied in practice, KDD is frequently like finding a needle in a hay stack, except that you are not sure what you are looking for... </a:t>
            </a:r>
          </a:p>
        </p:txBody>
      </p:sp>
    </p:spTree>
    <p:extLst>
      <p:ext uri="{BB962C8B-B14F-4D97-AF65-F5344CB8AC3E}">
        <p14:creationId xmlns:p14="http://schemas.microsoft.com/office/powerpoint/2010/main" val="1321720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05F7AC-DF37-4C74-BD46-D2324F413789}" type="slidenum">
              <a:rPr lang="en-US"/>
              <a:pPr>
                <a:defRPr/>
              </a:pPr>
              <a:t>‹#›</a:t>
            </a:fld>
            <a:endParaRPr lang="en-US"/>
          </a:p>
        </p:txBody>
      </p:sp>
    </p:spTree>
    <p:extLst>
      <p:ext uri="{BB962C8B-B14F-4D97-AF65-F5344CB8AC3E}">
        <p14:creationId xmlns:p14="http://schemas.microsoft.com/office/powerpoint/2010/main" val="126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8C722B-1640-406C-A363-1E2E8A008D33}" type="slidenum">
              <a:rPr lang="en-US"/>
              <a:pPr>
                <a:defRPr/>
              </a:pPr>
              <a:t>‹#›</a:t>
            </a:fld>
            <a:endParaRPr lang="en-US"/>
          </a:p>
        </p:txBody>
      </p:sp>
    </p:spTree>
    <p:extLst>
      <p:ext uri="{BB962C8B-B14F-4D97-AF65-F5344CB8AC3E}">
        <p14:creationId xmlns:p14="http://schemas.microsoft.com/office/powerpoint/2010/main" val="398576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D4D042-E71F-41E0-8BF7-431D1DFE0013}" type="slidenum">
              <a:rPr lang="en-US"/>
              <a:pPr>
                <a:defRPr/>
              </a:pPr>
              <a:t>‹#›</a:t>
            </a:fld>
            <a:endParaRPr lang="en-US"/>
          </a:p>
        </p:txBody>
      </p:sp>
    </p:spTree>
    <p:extLst>
      <p:ext uri="{BB962C8B-B14F-4D97-AF65-F5344CB8AC3E}">
        <p14:creationId xmlns:p14="http://schemas.microsoft.com/office/powerpoint/2010/main" val="400707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8400"/>
            <a:ext cx="1905000" cy="457200"/>
          </a:xfr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F9EE33-60E2-441D-B085-80DFDAB84279}" type="slidenum">
              <a:rPr lang="en-US"/>
              <a:pPr>
                <a:defRPr/>
              </a:pPr>
              <a:t>‹#›</a:t>
            </a:fld>
            <a:endParaRPr lang="en-US"/>
          </a:p>
        </p:txBody>
      </p:sp>
    </p:spTree>
    <p:extLst>
      <p:ext uri="{BB962C8B-B14F-4D97-AF65-F5344CB8AC3E}">
        <p14:creationId xmlns:p14="http://schemas.microsoft.com/office/powerpoint/2010/main" val="109461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CA03D9-24C6-4DDE-BED9-83218ABF92C2}" type="slidenum">
              <a:rPr lang="en-US"/>
              <a:pPr>
                <a:defRPr/>
              </a:pPr>
              <a:t>‹#›</a:t>
            </a:fld>
            <a:endParaRPr lang="en-US"/>
          </a:p>
        </p:txBody>
      </p:sp>
    </p:spTree>
    <p:extLst>
      <p:ext uri="{BB962C8B-B14F-4D97-AF65-F5344CB8AC3E}">
        <p14:creationId xmlns:p14="http://schemas.microsoft.com/office/powerpoint/2010/main" val="145003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45722A-9B4A-48E5-8BEF-3EAB90A7DF17}" type="slidenum">
              <a:rPr lang="en-US"/>
              <a:pPr>
                <a:defRPr/>
              </a:pPr>
              <a:t>‹#›</a:t>
            </a:fld>
            <a:endParaRPr lang="en-US"/>
          </a:p>
        </p:txBody>
      </p:sp>
    </p:spTree>
    <p:extLst>
      <p:ext uri="{BB962C8B-B14F-4D97-AF65-F5344CB8AC3E}">
        <p14:creationId xmlns:p14="http://schemas.microsoft.com/office/powerpoint/2010/main" val="297757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41045F-13D1-442D-B2A2-1C4F91AC7425}" type="slidenum">
              <a:rPr lang="en-US"/>
              <a:pPr>
                <a:defRPr/>
              </a:pPr>
              <a:t>‹#›</a:t>
            </a:fld>
            <a:endParaRPr lang="en-US"/>
          </a:p>
        </p:txBody>
      </p:sp>
    </p:spTree>
    <p:extLst>
      <p:ext uri="{BB962C8B-B14F-4D97-AF65-F5344CB8AC3E}">
        <p14:creationId xmlns:p14="http://schemas.microsoft.com/office/powerpoint/2010/main" val="137050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588DEE-B0D4-4409-93C8-28E7C59D7D1D}" type="slidenum">
              <a:rPr lang="en-US"/>
              <a:pPr>
                <a:defRPr/>
              </a:pPr>
              <a:t>‹#›</a:t>
            </a:fld>
            <a:endParaRPr lang="en-US"/>
          </a:p>
        </p:txBody>
      </p:sp>
    </p:spTree>
    <p:extLst>
      <p:ext uri="{BB962C8B-B14F-4D97-AF65-F5344CB8AC3E}">
        <p14:creationId xmlns:p14="http://schemas.microsoft.com/office/powerpoint/2010/main" val="160083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D57549-0D36-486A-A891-57EFF583F2BB}" type="slidenum">
              <a:rPr lang="en-US"/>
              <a:pPr>
                <a:defRPr/>
              </a:pPr>
              <a:t>‹#›</a:t>
            </a:fld>
            <a:endParaRPr lang="en-US"/>
          </a:p>
        </p:txBody>
      </p:sp>
    </p:spTree>
    <p:extLst>
      <p:ext uri="{BB962C8B-B14F-4D97-AF65-F5344CB8AC3E}">
        <p14:creationId xmlns:p14="http://schemas.microsoft.com/office/powerpoint/2010/main" val="98969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C2FE7E-3FFB-440B-97BC-1D872B0B8D2C}" type="slidenum">
              <a:rPr lang="en-US"/>
              <a:pPr>
                <a:defRPr/>
              </a:pPr>
              <a:t>‹#›</a:t>
            </a:fld>
            <a:endParaRPr lang="en-US"/>
          </a:p>
        </p:txBody>
      </p:sp>
    </p:spTree>
    <p:extLst>
      <p:ext uri="{BB962C8B-B14F-4D97-AF65-F5344CB8AC3E}">
        <p14:creationId xmlns:p14="http://schemas.microsoft.com/office/powerpoint/2010/main" val="384400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FDB305-0AEE-40A9-A95D-0C319F28FBBD}" type="slidenum">
              <a:rPr lang="en-US"/>
              <a:pPr>
                <a:defRPr/>
              </a:pPr>
              <a:t>‹#›</a:t>
            </a:fld>
            <a:endParaRPr lang="en-US"/>
          </a:p>
        </p:txBody>
      </p:sp>
    </p:spTree>
    <p:extLst>
      <p:ext uri="{BB962C8B-B14F-4D97-AF65-F5344CB8AC3E}">
        <p14:creationId xmlns:p14="http://schemas.microsoft.com/office/powerpoint/2010/main" val="200105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9E7267A-D8A8-42A4-8297-67264E3689AC}" type="slidenum">
              <a:rPr lang="en-US"/>
              <a:pPr>
                <a:defRPr/>
              </a:pPr>
              <a:t>‹#›</a:t>
            </a:fld>
            <a:endParaRPr lang="en-US"/>
          </a:p>
        </p:txBody>
      </p:sp>
      <p:sp>
        <p:nvSpPr>
          <p:cNvPr id="1031" name="Text Box 7"/>
          <p:cNvSpPr txBox="1">
            <a:spLocks noChangeArrowheads="1"/>
          </p:cNvSpPr>
          <p:nvPr/>
        </p:nvSpPr>
        <p:spPr bwMode="auto">
          <a:xfrm>
            <a:off x="0" y="6704390"/>
            <a:ext cx="2496196" cy="230832"/>
          </a:xfrm>
          <a:prstGeom prst="rect">
            <a:avLst/>
          </a:prstGeom>
          <a:noFill/>
          <a:ln w="9525">
            <a:noFill/>
            <a:miter lim="800000"/>
            <a:headEnd/>
            <a:tailEnd/>
          </a:ln>
          <a:effectLst/>
        </p:spPr>
        <p:txBody>
          <a:bodyPr wrap="none">
            <a:spAutoFit/>
          </a:bodyPr>
          <a:lstStyle/>
          <a:p>
            <a:pPr>
              <a:defRPr/>
            </a:pPr>
            <a:r>
              <a:rPr lang="en-US" sz="900" dirty="0"/>
              <a:t>Christoph F. </a:t>
            </a:r>
            <a:r>
              <a:rPr lang="en-US" sz="900" dirty="0" err="1"/>
              <a:t>Eick</a:t>
            </a:r>
            <a:r>
              <a:rPr lang="en-US" sz="900" dirty="0"/>
              <a:t>: COSC 4368 and ‘What is AI?”</a:t>
            </a:r>
          </a:p>
        </p:txBody>
      </p:sp>
      <p:pic>
        <p:nvPicPr>
          <p:cNvPr id="3080" name="Picture 9" descr="an01124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82000" y="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0" descr="an01124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2.cs.uh.edu/~ceick/4368.htm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yourstory.com/2018/02/budget-2018-artificial-intelligence-fuel-indian-economy/" TargetMode="External"/><Relationship Id="rId3" Type="http://schemas.openxmlformats.org/officeDocument/2006/relationships/image" Target="../media/image12.png"/><Relationship Id="rId7" Type="http://schemas.openxmlformats.org/officeDocument/2006/relationships/hyperlink" Target="https://www.theverge.com/2017/9/4/16251226/russia-ai-putin-rule-the-world" TargetMode="External"/><Relationship Id="rId12" Type="http://schemas.openxmlformats.org/officeDocument/2006/relationships/hyperlink" Target="https://www.cnas.org/publications/reports/understanding-chinas-ai-strateg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6.jpg"/><Relationship Id="rId5" Type="http://schemas.openxmlformats.org/officeDocument/2006/relationships/hyperlink" Target="https://view.officeapps.live.com/op/view.aspx?src=https%3A%2F%2Fwww2.cs.uh.edu%2F~ceick%2Fwhite%2FJ-AI-China-USA.pptx&amp;wdOrigin=BROWSELINK" TargetMode="External"/><Relationship Id="rId10" Type="http://schemas.openxmlformats.org/officeDocument/2006/relationships/image" Target="../media/image15.jpeg"/><Relationship Id="rId4" Type="http://schemas.openxmlformats.org/officeDocument/2006/relationships/image" Target="../media/image13.png"/><Relationship Id="rId9" Type="http://schemas.openxmlformats.org/officeDocument/2006/relationships/hyperlink" Target="https://www.bing.com/images/search?q=indian%20flag&amp;id=3498CB6E1C133243A44B50CE842802A02A90BA27&amp;FORM=IQFRB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cmag.com/news/mit-to-spend-1-billion-on-program-to-study-ai-ethic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aimacode" TargetMode="External"/><Relationship Id="rId2" Type="http://schemas.openxmlformats.org/officeDocument/2006/relationships/hyperlink" Target="http://www2.cs.uh.edu/~ceick/4368.html" TargetMode="External"/><Relationship Id="rId1" Type="http://schemas.openxmlformats.org/officeDocument/2006/relationships/slideLayout" Target="../slideLayouts/slideLayout2.xml"/><Relationship Id="rId6" Type="http://schemas.openxmlformats.org/officeDocument/2006/relationships/hyperlink" Target="https://aaai.org/aaai-conference/" TargetMode="External"/><Relationship Id="rId5" Type="http://schemas.openxmlformats.org/officeDocument/2006/relationships/hyperlink" Target="https://ijcai-23.org/" TargetMode="External"/><Relationship Id="rId4" Type="http://schemas.openxmlformats.org/officeDocument/2006/relationships/hyperlink" Target="https://ijcai-21.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notredamedeparis.fr/en/understand/architecture/the-stained-glass-window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forms.gle/geB4FdCf631Wevb28" TargetMode="External"/><Relationship Id="rId1" Type="http://schemas.openxmlformats.org/officeDocument/2006/relationships/slideLayout" Target="../slideLayouts/slideLayout2.xml"/><Relationship Id="rId4" Type="http://schemas.openxmlformats.org/officeDocument/2006/relationships/hyperlink" Target="https://umhlangarockstourism.co.za/2020/08/31/umhlanga-whale-bone-pier/"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anjonmotel.com/wp-content/uploads/2016/10/free-fire-evacuation-plan-template-free-business-template-free-fire-evacuation-plan-template.gi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2.cs.uh.edu/~ceick/6367/6367.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1.wmf"/><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22.wmf"/></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8.wmf"/><Relationship Id="rId2" Type="http://schemas.openxmlformats.org/officeDocument/2006/relationships/image" Target="../media/image24.wmf"/><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https://www.bing.com/videos/riverview/relatedvideo?q=diffusion%20model%20video&amp;mid=E14564972CBF56C7540FE14564972CBF56C7540F&amp;ajaxhist=0" TargetMode="External"/><Relationship Id="rId5" Type="http://schemas.openxmlformats.org/officeDocument/2006/relationships/hyperlink" Target="https://www.bing.com/videos/riverview/relatedvideo?q=diffusion+model+video&amp;mid=BE388DBCBF3F1B79E680BE388DBCBF3F1B79E680&amp;FORM=VIRE" TargetMode="External"/><Relationship Id="rId4" Type="http://schemas.openxmlformats.org/officeDocument/2006/relationships/hyperlink" Target="https://www.youtube.com/watch?v=FHeCmnNe0P8&amp;list=PLtBw6njQRU-rwp5__7C0oIVt26ZgjG9NI&amp;index=9"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arstechnica.com/science/2012/03/robots-swarm-the-stage-at-te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mailto:ceick@uh.edu" TargetMode="External"/><Relationship Id="rId5" Type="http://schemas.openxmlformats.org/officeDocument/2006/relationships/hyperlink" Target="http://www2.cs.uh.edu/~ceick/" TargetMode="External"/><Relationship Id="rId4"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hyperlink" Target="http://aima.cs.berkeley.edu/"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tags" Target="../tags/tag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xml"/><Relationship Id="rId1" Type="http://schemas.openxmlformats.org/officeDocument/2006/relationships/tags" Target="../tags/tag9.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stanford-cs221.github.io/autumn2023/#coursework" TargetMode="Externa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Eugene_Goostman" TargetMode="External"/><Relationship Id="rId2" Type="http://schemas.openxmlformats.org/officeDocument/2006/relationships/hyperlink" Target="https://en.wikipedia.org/wiki/Turing_test"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s://medium.com/inkwater-atlas/openai-launches-chatgpt-professional-premium-ai-chatbot-that-can-write-essays-emails-poems-cc592b689b64" TargetMode="External"/><Relationship Id="rId2" Type="http://schemas.openxmlformats.org/officeDocument/2006/relationships/hyperlink" Target="https://www.wsj.com/articles/robot-hotel-loses-love-for-robots-11547484628?mod=itp_wsj&amp;ru=yahoo" TargetMode="External"/><Relationship Id="rId1" Type="http://schemas.openxmlformats.org/officeDocument/2006/relationships/slideLayout" Target="../slideLayouts/slideLayout2.xml"/><Relationship Id="rId4" Type="http://schemas.openxmlformats.org/officeDocument/2006/relationships/hyperlink" Target="https://www.cnn.com/2022/09/29/tech/meta-ai-text-to-video-research/index.html"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https://www.bing.com/videos/riverview/relatedvideo?q=diffusion%20model%20video&amp;mid=E14564972CBF56C7540FE14564972CBF56C7540F&amp;ajaxhist=0" TargetMode="External"/><Relationship Id="rId5" Type="http://schemas.openxmlformats.org/officeDocument/2006/relationships/hyperlink" Target="https://www.bing.com/videos/riverview/relatedvideo?q=diffusion+model+video&amp;mid=BE388DBCBF3F1B79E680BE388DBCBF3F1B79E680&amp;FORM=VIRE" TargetMode="External"/><Relationship Id="rId4" Type="http://schemas.openxmlformats.org/officeDocument/2006/relationships/hyperlink" Target="https://www.youtube.com/watch?v=FHeCmnNe0P8&amp;list=PLtBw6njQRU-rwp5__7C0oIVt26ZgjG9NI&amp;index=9"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hyperlink" Target="https://venturebeat.com/2018/10/22/googles-fluid-annotation-uses-ai-to-speed-up-image-dataset-annotatio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hyperlink" Target="https://www.bosch.com/stories/experience-automated-driving/" TargetMode="External"/><Relationship Id="rId5" Type="http://schemas.openxmlformats.org/officeDocument/2006/relationships/image" Target="../media/image4.jpg"/><Relationship Id="rId10" Type="http://schemas.openxmlformats.org/officeDocument/2006/relationships/hyperlink" Target="https://techcrunch.com/2017/05/24/alphago-beats-planets-best-human-go-player-ke-jie/" TargetMode="External"/><Relationship Id="rId4" Type="http://schemas.openxmlformats.org/officeDocument/2006/relationships/image" Target="../media/image3.jpg"/><Relationship Id="rId9" Type="http://schemas.openxmlformats.org/officeDocument/2006/relationships/hyperlink" Target="https://en.wikipedia.org/wiki/Watson_(comput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1</a:t>
            </a:fld>
            <a:endParaRPr lang="en-US" altLang="en-US" sz="1400"/>
          </a:p>
        </p:txBody>
      </p:sp>
      <p:sp>
        <p:nvSpPr>
          <p:cNvPr id="4099" name="Rectangle 2"/>
          <p:cNvSpPr>
            <a:spLocks noGrp="1" noChangeArrowheads="1"/>
          </p:cNvSpPr>
          <p:nvPr>
            <p:ph type="title"/>
          </p:nvPr>
        </p:nvSpPr>
        <p:spPr>
          <a:xfrm>
            <a:off x="661610" y="-228600"/>
            <a:ext cx="7772400" cy="1143000"/>
          </a:xfrm>
        </p:spPr>
        <p:txBody>
          <a:bodyPr/>
          <a:lstStyle/>
          <a:p>
            <a:r>
              <a:rPr lang="en-US" altLang="en-US" dirty="0">
                <a:solidFill>
                  <a:srgbClr val="FF0000"/>
                </a:solidFill>
              </a:rPr>
              <a:t>COSC 4368 News Aug. 26, 2025</a:t>
            </a:r>
          </a:p>
        </p:txBody>
      </p:sp>
      <p:sp>
        <p:nvSpPr>
          <p:cNvPr id="4100" name="Rectangle 3"/>
          <p:cNvSpPr>
            <a:spLocks noGrp="1" noChangeArrowheads="1"/>
          </p:cNvSpPr>
          <p:nvPr>
            <p:ph type="body" idx="1"/>
          </p:nvPr>
        </p:nvSpPr>
        <p:spPr>
          <a:xfrm>
            <a:off x="0" y="838200"/>
            <a:ext cx="9067800" cy="4114800"/>
          </a:xfrm>
        </p:spPr>
        <p:txBody>
          <a:bodyPr/>
          <a:lstStyle/>
          <a:p>
            <a:pPr marL="514350" indent="-514350">
              <a:buFont typeface="+mj-lt"/>
              <a:buAutoNum type="arabicPeriod"/>
            </a:pPr>
            <a:endParaRPr lang="en-US" altLang="en-US" sz="2100" dirty="0"/>
          </a:p>
          <a:p>
            <a:pPr marL="514350" indent="-514350">
              <a:buFont typeface="+mj-lt"/>
              <a:buAutoNum type="arabicPeriod"/>
            </a:pPr>
            <a:r>
              <a:rPr lang="en-US" altLang="en-US" sz="2100" dirty="0"/>
              <a:t>The course website will play a key role in the teaching of the course: </a:t>
            </a:r>
            <a:r>
              <a:rPr lang="en-US" altLang="en-US" sz="2100" dirty="0">
                <a:hlinkClick r:id="rId2"/>
              </a:rPr>
              <a:t>http://www2.cs.uh.edu/~ceick/4368.html</a:t>
            </a:r>
            <a:r>
              <a:rPr lang="en-US" altLang="en-US" sz="2100" dirty="0"/>
              <a:t> </a:t>
            </a:r>
          </a:p>
          <a:p>
            <a:pPr marL="609600" indent="-609600">
              <a:buFontTx/>
              <a:buAutoNum type="arabicPeriod"/>
            </a:pPr>
            <a:r>
              <a:rPr lang="en-US" altLang="en-US" sz="2100" dirty="0"/>
              <a:t>Always use this website to get updated versions of lectures, assignments…</a:t>
            </a:r>
          </a:p>
          <a:p>
            <a:pPr marL="609600" indent="-609600">
              <a:buFontTx/>
              <a:buAutoNum type="arabicPeriod"/>
            </a:pPr>
            <a:r>
              <a:rPr lang="en-US" altLang="en-US" sz="2100" dirty="0"/>
              <a:t>MS Team will be used for lectures, discussions,…; if you are not member of this team by the end of the day of September, send Dr. Eick or the TAs an e-mail to add you manually </a:t>
            </a:r>
          </a:p>
          <a:p>
            <a:pPr marL="609600" indent="-609600">
              <a:buFont typeface="+mj-lt"/>
              <a:buAutoNum type="arabicPeriod" startAt="4"/>
            </a:pPr>
            <a:r>
              <a:rPr lang="en-US" altLang="en-US" sz="2100" dirty="0"/>
              <a:t>There will be 2 exams, 3 Problem Sets, consisting of six tasks; one of those tasks is a group task (group size 4 (5))</a:t>
            </a:r>
          </a:p>
          <a:p>
            <a:pPr marL="609600" indent="-609600">
              <a:buFont typeface="+mj-lt"/>
              <a:buAutoNum type="arabicPeriod" startAt="4"/>
            </a:pPr>
            <a:r>
              <a:rPr lang="en-US" altLang="en-US" sz="2100" dirty="0"/>
              <a:t>There will be also group homework credit task in which a group a students solve a homework style problem and present the solutions during the lecture. Each group will have a different task. </a:t>
            </a:r>
          </a:p>
          <a:p>
            <a:pPr marL="609600" indent="-609600">
              <a:buFont typeface="+mj-lt"/>
              <a:buAutoNum type="arabicPeriod" startAt="4"/>
            </a:pPr>
            <a:r>
              <a:rPr lang="en-US" altLang="en-US" sz="2100" dirty="0"/>
              <a:t>The first 2 lectures will give an </a:t>
            </a:r>
            <a:r>
              <a:rPr lang="en-US" altLang="en-US" sz="2100" i="1" dirty="0"/>
              <a:t>Introduction to AI </a:t>
            </a:r>
            <a:r>
              <a:rPr lang="en-US" altLang="en-US" sz="2100" dirty="0"/>
              <a:t>and will give </a:t>
            </a:r>
            <a:r>
              <a:rPr lang="en-US" altLang="en-US" sz="2100" i="1" dirty="0"/>
              <a:t>course information</a:t>
            </a:r>
            <a:r>
              <a:rPr lang="en-US" altLang="en-US" sz="2100" dirty="0"/>
              <a:t>, followed by 4 lectures, mostly centering on </a:t>
            </a:r>
            <a:r>
              <a:rPr lang="en-US" altLang="en-US" sz="2100" i="1" dirty="0"/>
              <a:t>Search</a:t>
            </a:r>
            <a:r>
              <a:rPr lang="en-US" altLang="en-US" sz="2100" dirty="0"/>
              <a:t>.</a:t>
            </a:r>
          </a:p>
          <a:p>
            <a:pPr marL="609600" indent="-609600"/>
            <a:endParaRPr lang="en-US" altLang="en-US" dirty="0"/>
          </a:p>
        </p:txBody>
      </p:sp>
    </p:spTree>
    <p:extLst>
      <p:ext uri="{BB962C8B-B14F-4D97-AF65-F5344CB8AC3E}">
        <p14:creationId xmlns:p14="http://schemas.microsoft.com/office/powerpoint/2010/main" val="67623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48737" y="228600"/>
            <a:ext cx="5393897" cy="553998"/>
          </a:xfrm>
          <a:prstGeom prst="rect">
            <a:avLst/>
          </a:prstGeom>
          <a:ln w="3175">
            <a:solidFill>
              <a:srgbClr val="000000"/>
            </a:solidFill>
          </a:ln>
        </p:spPr>
        <p:txBody>
          <a:bodyPr vert="horz" wrap="square" lIns="0" tIns="0" rIns="0" bIns="0" rtlCol="0">
            <a:spAutoFit/>
          </a:bodyPr>
          <a:lstStyle/>
          <a:p>
            <a:pPr algn="ctr">
              <a:lnSpc>
                <a:spcPct val="100000"/>
              </a:lnSpc>
            </a:pPr>
            <a:r>
              <a:rPr sz="3600" spc="-95" dirty="0">
                <a:solidFill>
                  <a:srgbClr val="0000A0"/>
                </a:solidFill>
                <a:latin typeface="Trebuchet MS"/>
                <a:cs typeface="Trebuchet MS"/>
              </a:rPr>
              <a:t>Governments</a:t>
            </a:r>
            <a:endParaRPr sz="3600" dirty="0">
              <a:latin typeface="Trebuchet MS"/>
              <a:cs typeface="Trebuchet MS"/>
            </a:endParaRPr>
          </a:p>
        </p:txBody>
      </p:sp>
      <p:sp>
        <p:nvSpPr>
          <p:cNvPr id="3" name="object 3"/>
          <p:cNvSpPr/>
          <p:nvPr/>
        </p:nvSpPr>
        <p:spPr>
          <a:xfrm>
            <a:off x="142029" y="2088414"/>
            <a:ext cx="709900" cy="376393"/>
          </a:xfrm>
          <a:custGeom>
            <a:avLst/>
            <a:gdLst/>
            <a:ahLst/>
            <a:cxnLst/>
            <a:rect l="l" t="t" r="r" b="b"/>
            <a:pathLst>
              <a:path w="1271905" h="674369">
                <a:moveTo>
                  <a:pt x="0" y="0"/>
                </a:moveTo>
                <a:lnTo>
                  <a:pt x="0" y="673921"/>
                </a:lnTo>
                <a:lnTo>
                  <a:pt x="1271549" y="673921"/>
                </a:lnTo>
                <a:lnTo>
                  <a:pt x="1271549"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140255" y="2086640"/>
            <a:ext cx="713250" cy="379691"/>
          </a:xfrm>
          <a:prstGeom prst="rect">
            <a:avLst/>
          </a:prstGeom>
          <a:blipFill>
            <a:blip r:embed="rId3" cstate="print"/>
            <a:stretch>
              <a:fillRect/>
            </a:stretch>
          </a:blipFill>
        </p:spPr>
        <p:txBody>
          <a:bodyPr wrap="square" lIns="0" tIns="0" rIns="0" bIns="0" rtlCol="0"/>
          <a:lstStyle/>
          <a:p>
            <a:endParaRPr sz="1339"/>
          </a:p>
        </p:txBody>
      </p:sp>
      <p:sp>
        <p:nvSpPr>
          <p:cNvPr id="5" name="object 5"/>
          <p:cNvSpPr txBox="1"/>
          <p:nvPr/>
        </p:nvSpPr>
        <p:spPr>
          <a:xfrm>
            <a:off x="1116417" y="1933659"/>
            <a:ext cx="8140405" cy="461088"/>
          </a:xfrm>
          <a:prstGeom prst="rect">
            <a:avLst/>
          </a:prstGeom>
        </p:spPr>
        <p:txBody>
          <a:bodyPr vert="horz" wrap="square" lIns="0" tIns="0" rIns="0" bIns="0" rtlCol="0">
            <a:spAutoFit/>
          </a:bodyPr>
          <a:lstStyle/>
          <a:p>
            <a:pPr marL="7088" marR="2835">
              <a:lnSpc>
                <a:spcPct val="101600"/>
              </a:lnSpc>
              <a:tabLst>
                <a:tab pos="361127" algn="l"/>
                <a:tab pos="843102" algn="l"/>
                <a:tab pos="1175523" algn="l"/>
                <a:tab pos="1932862" algn="l"/>
                <a:tab pos="2182355" algn="l"/>
                <a:tab pos="2454529" algn="l"/>
                <a:tab pos="2635270" algn="l"/>
                <a:tab pos="3153393" algn="l"/>
                <a:tab pos="3669745" algn="l"/>
                <a:tab pos="3908960" algn="l"/>
              </a:tabLst>
            </a:pPr>
            <a:r>
              <a:rPr lang="en-US" sz="2000" spc="31" dirty="0">
                <a:latin typeface="Trebuchet MS"/>
                <a:cs typeface="Trebuchet MS"/>
              </a:rPr>
              <a:t>What does Biden Administration says about AI</a:t>
            </a:r>
            <a:r>
              <a:rPr lang="en-US" sz="2000" spc="-42" dirty="0">
                <a:latin typeface="Trebuchet MS"/>
                <a:cs typeface="Trebuchet MS"/>
              </a:rPr>
              <a:t> </a:t>
            </a:r>
            <a:endParaRPr lang="en-US" sz="1000" dirty="0">
              <a:latin typeface="Lucida Handwriting" panose="03010101010101010101" pitchFamily="66" charset="0"/>
              <a:cs typeface="Trebuchet MS"/>
            </a:endParaRPr>
          </a:p>
          <a:p>
            <a:pPr marL="7088" marR="2835">
              <a:lnSpc>
                <a:spcPct val="101600"/>
              </a:lnSpc>
              <a:tabLst>
                <a:tab pos="361127" algn="l"/>
                <a:tab pos="843102" algn="l"/>
                <a:tab pos="1175523" algn="l"/>
                <a:tab pos="1932862" algn="l"/>
                <a:tab pos="2182355" algn="l"/>
                <a:tab pos="2454529" algn="l"/>
                <a:tab pos="2635270" algn="l"/>
                <a:tab pos="3153393" algn="l"/>
                <a:tab pos="3669745" algn="l"/>
                <a:tab pos="3908960" algn="l"/>
              </a:tabLst>
            </a:pPr>
            <a:endParaRPr sz="1000" dirty="0">
              <a:latin typeface="Trebuchet MS"/>
              <a:cs typeface="Trebuchet MS"/>
            </a:endParaRPr>
          </a:p>
        </p:txBody>
      </p:sp>
      <p:sp>
        <p:nvSpPr>
          <p:cNvPr id="6" name="object 6"/>
          <p:cNvSpPr/>
          <p:nvPr/>
        </p:nvSpPr>
        <p:spPr>
          <a:xfrm>
            <a:off x="142029" y="3010608"/>
            <a:ext cx="709900" cy="475629"/>
          </a:xfrm>
          <a:custGeom>
            <a:avLst/>
            <a:gdLst/>
            <a:ahLst/>
            <a:cxnLst/>
            <a:rect l="l" t="t" r="r" b="b"/>
            <a:pathLst>
              <a:path w="1271905" h="852170">
                <a:moveTo>
                  <a:pt x="0" y="0"/>
                </a:moveTo>
                <a:lnTo>
                  <a:pt x="0" y="851938"/>
                </a:lnTo>
                <a:lnTo>
                  <a:pt x="1271549" y="851938"/>
                </a:lnTo>
                <a:lnTo>
                  <a:pt x="1271549" y="0"/>
                </a:lnTo>
                <a:lnTo>
                  <a:pt x="0" y="0"/>
                </a:lnTo>
                <a:close/>
              </a:path>
            </a:pathLst>
          </a:custGeom>
          <a:ln w="6357">
            <a:solidFill>
              <a:srgbClr val="000000"/>
            </a:solidFill>
          </a:ln>
        </p:spPr>
        <p:txBody>
          <a:bodyPr wrap="square" lIns="0" tIns="0" rIns="0" bIns="0" rtlCol="0"/>
          <a:lstStyle/>
          <a:p>
            <a:endParaRPr sz="1339"/>
          </a:p>
        </p:txBody>
      </p:sp>
      <p:sp>
        <p:nvSpPr>
          <p:cNvPr id="7" name="object 7"/>
          <p:cNvSpPr/>
          <p:nvPr/>
        </p:nvSpPr>
        <p:spPr>
          <a:xfrm>
            <a:off x="140255" y="3008834"/>
            <a:ext cx="713250" cy="479049"/>
          </a:xfrm>
          <a:prstGeom prst="rect">
            <a:avLst/>
          </a:prstGeom>
          <a:blipFill>
            <a:blip r:embed="rId4" cstate="print"/>
            <a:stretch>
              <a:fillRect/>
            </a:stretch>
          </a:blipFill>
        </p:spPr>
        <p:txBody>
          <a:bodyPr wrap="square" lIns="0" tIns="0" rIns="0" bIns="0" rtlCol="0"/>
          <a:lstStyle/>
          <a:p>
            <a:endParaRPr sz="1339"/>
          </a:p>
        </p:txBody>
      </p:sp>
      <p:sp>
        <p:nvSpPr>
          <p:cNvPr id="8" name="object 8"/>
          <p:cNvSpPr txBox="1"/>
          <p:nvPr/>
        </p:nvSpPr>
        <p:spPr>
          <a:xfrm>
            <a:off x="917387" y="3037895"/>
            <a:ext cx="7856599" cy="668388"/>
          </a:xfrm>
          <a:prstGeom prst="rect">
            <a:avLst/>
          </a:prstGeom>
        </p:spPr>
        <p:txBody>
          <a:bodyPr vert="horz" wrap="square" lIns="0" tIns="0" rIns="0" bIns="0" rtlCol="0">
            <a:spAutoFit/>
          </a:bodyPr>
          <a:lstStyle/>
          <a:p>
            <a:pPr marL="7088" marR="2835">
              <a:lnSpc>
                <a:spcPct val="101600"/>
              </a:lnSpc>
            </a:pPr>
            <a:r>
              <a:rPr sz="2000" spc="-64" dirty="0">
                <a:latin typeface="Trebuchet MS"/>
                <a:cs typeface="Trebuchet MS"/>
              </a:rPr>
              <a:t>Released</a:t>
            </a:r>
            <a:r>
              <a:rPr sz="2000" spc="-22" dirty="0">
                <a:latin typeface="Trebuchet MS"/>
                <a:cs typeface="Trebuchet MS"/>
              </a:rPr>
              <a:t> </a:t>
            </a:r>
            <a:r>
              <a:rPr sz="2000" spc="-59" dirty="0">
                <a:latin typeface="Trebuchet MS"/>
                <a:cs typeface="Trebuchet MS"/>
              </a:rPr>
              <a:t>domestic</a:t>
            </a:r>
            <a:r>
              <a:rPr sz="2000" spc="-22" dirty="0">
                <a:latin typeface="Trebuchet MS"/>
                <a:cs typeface="Trebuchet MS"/>
              </a:rPr>
              <a:t> </a:t>
            </a:r>
            <a:r>
              <a:rPr sz="2000" spc="-56" dirty="0">
                <a:latin typeface="Trebuchet MS"/>
                <a:cs typeface="Trebuchet MS"/>
              </a:rPr>
              <a:t>strategic</a:t>
            </a:r>
            <a:r>
              <a:rPr sz="2000" spc="-20" dirty="0">
                <a:latin typeface="Trebuchet MS"/>
                <a:cs typeface="Trebuchet MS"/>
              </a:rPr>
              <a:t> </a:t>
            </a:r>
            <a:r>
              <a:rPr sz="2000" spc="-56" dirty="0">
                <a:latin typeface="Trebuchet MS"/>
                <a:cs typeface="Trebuchet MS"/>
              </a:rPr>
              <a:t>plan</a:t>
            </a:r>
            <a:r>
              <a:rPr sz="2000" spc="-20" dirty="0">
                <a:latin typeface="Trebuchet MS"/>
                <a:cs typeface="Trebuchet MS"/>
              </a:rPr>
              <a:t> </a:t>
            </a:r>
            <a:r>
              <a:rPr sz="2000" spc="-47" dirty="0">
                <a:latin typeface="Trebuchet MS"/>
                <a:cs typeface="Trebuchet MS"/>
              </a:rPr>
              <a:t>to</a:t>
            </a:r>
            <a:r>
              <a:rPr sz="2000" spc="-20" dirty="0">
                <a:latin typeface="Trebuchet MS"/>
                <a:cs typeface="Trebuchet MS"/>
              </a:rPr>
              <a:t> </a:t>
            </a:r>
            <a:r>
              <a:rPr sz="2000" spc="-8" dirty="0">
                <a:latin typeface="Trebuchet MS"/>
                <a:cs typeface="Trebuchet MS"/>
              </a:rPr>
              <a:t>b</a:t>
            </a:r>
            <a:r>
              <a:rPr sz="2000" spc="-70" dirty="0">
                <a:latin typeface="Trebuchet MS"/>
                <a:cs typeface="Trebuchet MS"/>
              </a:rPr>
              <a:t>ecom</a:t>
            </a:r>
            <a:r>
              <a:rPr sz="2000" spc="-140" dirty="0">
                <a:latin typeface="Trebuchet MS"/>
                <a:cs typeface="Trebuchet MS"/>
              </a:rPr>
              <a:t>e</a:t>
            </a:r>
            <a:r>
              <a:rPr sz="2000" spc="-20" dirty="0">
                <a:latin typeface="Trebuchet MS"/>
                <a:cs typeface="Trebuchet MS"/>
              </a:rPr>
              <a:t> </a:t>
            </a:r>
            <a:r>
              <a:rPr sz="2000" spc="-117" dirty="0">
                <a:latin typeface="Trebuchet MS"/>
                <a:cs typeface="Trebuchet MS"/>
              </a:rPr>
              <a:t>w</a:t>
            </a:r>
            <a:r>
              <a:rPr sz="2000" spc="-89" dirty="0">
                <a:latin typeface="Trebuchet MS"/>
                <a:cs typeface="Trebuchet MS"/>
              </a:rPr>
              <a:t>o</a:t>
            </a:r>
            <a:r>
              <a:rPr sz="2000" spc="-64" dirty="0">
                <a:latin typeface="Trebuchet MS"/>
                <a:cs typeface="Trebuchet MS"/>
              </a:rPr>
              <a:t>rld</a:t>
            </a:r>
            <a:r>
              <a:rPr sz="2000" spc="-17" dirty="0">
                <a:latin typeface="Trebuchet MS"/>
                <a:cs typeface="Trebuchet MS"/>
              </a:rPr>
              <a:t> </a:t>
            </a:r>
            <a:r>
              <a:rPr sz="2000" spc="-78" dirty="0">
                <a:latin typeface="Trebuchet MS"/>
                <a:cs typeface="Trebuchet MS"/>
              </a:rPr>
              <a:t>lea</a:t>
            </a:r>
            <a:r>
              <a:rPr sz="2000" spc="-98" dirty="0">
                <a:latin typeface="Trebuchet MS"/>
                <a:cs typeface="Trebuchet MS"/>
              </a:rPr>
              <a:t>d</a:t>
            </a:r>
            <a:r>
              <a:rPr sz="2000" spc="-140" dirty="0">
                <a:latin typeface="Trebuchet MS"/>
                <a:cs typeface="Trebuchet MS"/>
              </a:rPr>
              <a:t>e</a:t>
            </a:r>
            <a:r>
              <a:rPr sz="2000" spc="-61" dirty="0">
                <a:latin typeface="Trebuchet MS"/>
                <a:cs typeface="Trebuchet MS"/>
              </a:rPr>
              <a:t>r</a:t>
            </a:r>
            <a:r>
              <a:rPr sz="2000" spc="-20" dirty="0">
                <a:latin typeface="Trebuchet MS"/>
                <a:cs typeface="Trebuchet MS"/>
              </a:rPr>
              <a:t> </a:t>
            </a:r>
            <a:r>
              <a:rPr sz="2000" spc="-47" dirty="0">
                <a:latin typeface="Trebuchet MS"/>
                <a:cs typeface="Trebuchet MS"/>
              </a:rPr>
              <a:t>in</a:t>
            </a:r>
            <a:r>
              <a:rPr sz="2000" spc="-20" dirty="0">
                <a:latin typeface="Trebuchet MS"/>
                <a:cs typeface="Trebuchet MS"/>
              </a:rPr>
              <a:t> </a:t>
            </a:r>
            <a:r>
              <a:rPr sz="2000" spc="59" dirty="0">
                <a:latin typeface="Trebuchet MS"/>
                <a:cs typeface="Trebuchet MS"/>
              </a:rPr>
              <a:t>AI</a:t>
            </a:r>
            <a:r>
              <a:rPr sz="2000" spc="42" dirty="0">
                <a:latin typeface="Trebuchet MS"/>
                <a:cs typeface="Trebuchet MS"/>
              </a:rPr>
              <a:t> </a:t>
            </a:r>
            <a:r>
              <a:rPr sz="2000" spc="-87" dirty="0">
                <a:latin typeface="Trebuchet MS"/>
                <a:cs typeface="Trebuchet MS"/>
              </a:rPr>
              <a:t>b</a:t>
            </a:r>
            <a:r>
              <a:rPr sz="2000" spc="-42" dirty="0">
                <a:latin typeface="Trebuchet MS"/>
                <a:cs typeface="Trebuchet MS"/>
              </a:rPr>
              <a:t>y</a:t>
            </a:r>
            <a:r>
              <a:rPr sz="2000" spc="53" dirty="0">
                <a:latin typeface="Trebuchet MS"/>
                <a:cs typeface="Trebuchet MS"/>
              </a:rPr>
              <a:t> </a:t>
            </a:r>
            <a:r>
              <a:rPr sz="2000" spc="-31" dirty="0">
                <a:latin typeface="Trebuchet MS"/>
                <a:cs typeface="Trebuchet MS"/>
              </a:rPr>
              <a:t>2030</a:t>
            </a:r>
            <a:r>
              <a:rPr sz="2000" spc="50" dirty="0">
                <a:latin typeface="Trebuchet MS"/>
                <a:cs typeface="Trebuchet MS"/>
              </a:rPr>
              <a:t> </a:t>
            </a:r>
            <a:r>
              <a:rPr sz="2000" spc="-53" dirty="0">
                <a:latin typeface="Trebuchet MS"/>
                <a:cs typeface="Trebuchet MS"/>
              </a:rPr>
              <a:t>[2017]</a:t>
            </a:r>
            <a:r>
              <a:rPr lang="en-US" sz="2000" spc="-53" dirty="0">
                <a:latin typeface="Trebuchet MS"/>
                <a:cs typeface="Trebuchet MS"/>
              </a:rPr>
              <a:t> </a:t>
            </a:r>
            <a:r>
              <a:rPr lang="en-US" dirty="0">
                <a:hlinkClick r:id="rId5"/>
              </a:rPr>
              <a:t>J-AI-China-USA.pptx (live.com)</a:t>
            </a:r>
            <a:endParaRPr dirty="0">
              <a:latin typeface="Trebuchet MS"/>
              <a:cs typeface="Trebuchet MS"/>
            </a:endParaRPr>
          </a:p>
        </p:txBody>
      </p:sp>
      <p:sp>
        <p:nvSpPr>
          <p:cNvPr id="9" name="object 9"/>
          <p:cNvSpPr/>
          <p:nvPr/>
        </p:nvSpPr>
        <p:spPr>
          <a:xfrm>
            <a:off x="142029" y="3987481"/>
            <a:ext cx="709900" cy="475629"/>
          </a:xfrm>
          <a:custGeom>
            <a:avLst/>
            <a:gdLst/>
            <a:ahLst/>
            <a:cxnLst/>
            <a:rect l="l" t="t" r="r" b="b"/>
            <a:pathLst>
              <a:path w="1271905" h="852170">
                <a:moveTo>
                  <a:pt x="0" y="0"/>
                </a:moveTo>
                <a:lnTo>
                  <a:pt x="0" y="851938"/>
                </a:lnTo>
                <a:lnTo>
                  <a:pt x="1271549" y="851938"/>
                </a:lnTo>
                <a:lnTo>
                  <a:pt x="1271549" y="0"/>
                </a:lnTo>
                <a:lnTo>
                  <a:pt x="0" y="0"/>
                </a:lnTo>
                <a:close/>
              </a:path>
            </a:pathLst>
          </a:custGeom>
          <a:ln w="6357">
            <a:solidFill>
              <a:srgbClr val="000000"/>
            </a:solidFill>
          </a:ln>
        </p:spPr>
        <p:txBody>
          <a:bodyPr wrap="square" lIns="0" tIns="0" rIns="0" bIns="0" rtlCol="0"/>
          <a:lstStyle/>
          <a:p>
            <a:endParaRPr sz="1339"/>
          </a:p>
        </p:txBody>
      </p:sp>
      <p:sp>
        <p:nvSpPr>
          <p:cNvPr id="10" name="object 10"/>
          <p:cNvSpPr/>
          <p:nvPr/>
        </p:nvSpPr>
        <p:spPr>
          <a:xfrm>
            <a:off x="140255" y="3985707"/>
            <a:ext cx="713250" cy="479049"/>
          </a:xfrm>
          <a:prstGeom prst="rect">
            <a:avLst/>
          </a:prstGeom>
          <a:blipFill>
            <a:blip r:embed="rId6" cstate="print"/>
            <a:stretch>
              <a:fillRect/>
            </a:stretch>
          </a:blipFill>
        </p:spPr>
        <p:txBody>
          <a:bodyPr wrap="square" lIns="0" tIns="0" rIns="0" bIns="0" rtlCol="0"/>
          <a:lstStyle/>
          <a:p>
            <a:endParaRPr sz="1339"/>
          </a:p>
        </p:txBody>
      </p:sp>
      <p:sp>
        <p:nvSpPr>
          <p:cNvPr id="11" name="object 11"/>
          <p:cNvSpPr txBox="1"/>
          <p:nvPr/>
        </p:nvSpPr>
        <p:spPr>
          <a:xfrm>
            <a:off x="917387" y="4025170"/>
            <a:ext cx="7998013" cy="611065"/>
          </a:xfrm>
          <a:prstGeom prst="rect">
            <a:avLst/>
          </a:prstGeom>
        </p:spPr>
        <p:txBody>
          <a:bodyPr vert="horz" wrap="square" lIns="0" tIns="0" rIns="0" bIns="0" rtlCol="0">
            <a:spAutoFit/>
          </a:bodyPr>
          <a:lstStyle/>
          <a:p>
            <a:pPr marL="7088" marR="2835">
              <a:lnSpc>
                <a:spcPct val="101600"/>
              </a:lnSpc>
            </a:pPr>
            <a:r>
              <a:rPr sz="2000" spc="8" dirty="0">
                <a:latin typeface="Trebuchet MS"/>
                <a:cs typeface="Trebuchet MS"/>
              </a:rPr>
              <a:t>”Wh</a:t>
            </a:r>
            <a:r>
              <a:rPr sz="2000" spc="42" dirty="0">
                <a:latin typeface="Trebuchet MS"/>
                <a:cs typeface="Trebuchet MS"/>
              </a:rPr>
              <a:t>o</a:t>
            </a:r>
            <a:r>
              <a:rPr sz="2000" spc="-89" dirty="0">
                <a:latin typeface="Trebuchet MS"/>
                <a:cs typeface="Trebuchet MS"/>
              </a:rPr>
              <a:t>ever</a:t>
            </a:r>
            <a:r>
              <a:rPr sz="2000" spc="59" dirty="0">
                <a:latin typeface="Trebuchet MS"/>
                <a:cs typeface="Trebuchet MS"/>
              </a:rPr>
              <a:t> </a:t>
            </a:r>
            <a:r>
              <a:rPr sz="2000" spc="-8" dirty="0">
                <a:latin typeface="Trebuchet MS"/>
                <a:cs typeface="Trebuchet MS"/>
              </a:rPr>
              <a:t>b</a:t>
            </a:r>
            <a:r>
              <a:rPr sz="2000" spc="-73" dirty="0">
                <a:latin typeface="Trebuchet MS"/>
                <a:cs typeface="Trebuchet MS"/>
              </a:rPr>
              <a:t>ecomes</a:t>
            </a:r>
            <a:r>
              <a:rPr sz="2000" spc="59" dirty="0">
                <a:latin typeface="Trebuchet MS"/>
                <a:cs typeface="Trebuchet MS"/>
              </a:rPr>
              <a:t> </a:t>
            </a:r>
            <a:r>
              <a:rPr sz="2000" spc="-70" dirty="0">
                <a:latin typeface="Trebuchet MS"/>
                <a:cs typeface="Trebuchet MS"/>
              </a:rPr>
              <a:t>the</a:t>
            </a:r>
            <a:r>
              <a:rPr sz="2000" spc="59" dirty="0">
                <a:latin typeface="Trebuchet MS"/>
                <a:cs typeface="Trebuchet MS"/>
              </a:rPr>
              <a:t> </a:t>
            </a:r>
            <a:r>
              <a:rPr sz="2000" spc="-87" dirty="0">
                <a:latin typeface="Trebuchet MS"/>
                <a:cs typeface="Trebuchet MS"/>
              </a:rPr>
              <a:t>leader</a:t>
            </a:r>
            <a:r>
              <a:rPr sz="2000" spc="56" dirty="0">
                <a:latin typeface="Trebuchet MS"/>
                <a:cs typeface="Trebuchet MS"/>
              </a:rPr>
              <a:t> </a:t>
            </a:r>
            <a:r>
              <a:rPr sz="2000" spc="-47" dirty="0">
                <a:latin typeface="Trebuchet MS"/>
                <a:cs typeface="Trebuchet MS"/>
              </a:rPr>
              <a:t>in</a:t>
            </a:r>
            <a:r>
              <a:rPr sz="2000" spc="59" dirty="0">
                <a:latin typeface="Trebuchet MS"/>
                <a:cs typeface="Trebuchet MS"/>
              </a:rPr>
              <a:t> </a:t>
            </a:r>
            <a:r>
              <a:rPr sz="2000" spc="-42" dirty="0">
                <a:latin typeface="Trebuchet MS"/>
                <a:cs typeface="Trebuchet MS"/>
              </a:rPr>
              <a:t>this</a:t>
            </a:r>
            <a:r>
              <a:rPr sz="2000" spc="61" dirty="0">
                <a:latin typeface="Trebuchet MS"/>
                <a:cs typeface="Trebuchet MS"/>
              </a:rPr>
              <a:t> </a:t>
            </a:r>
            <a:r>
              <a:rPr sz="2000" spc="-78" dirty="0">
                <a:latin typeface="Trebuchet MS"/>
                <a:cs typeface="Trebuchet MS"/>
              </a:rPr>
              <a:t>sphere</a:t>
            </a:r>
            <a:r>
              <a:rPr sz="2000" spc="61" dirty="0">
                <a:latin typeface="Trebuchet MS"/>
                <a:cs typeface="Trebuchet MS"/>
              </a:rPr>
              <a:t> </a:t>
            </a:r>
            <a:r>
              <a:rPr sz="2000" spc="-22" dirty="0">
                <a:latin typeface="Trebuchet MS"/>
                <a:cs typeface="Trebuchet MS"/>
              </a:rPr>
              <a:t>[AI]</a:t>
            </a:r>
            <a:r>
              <a:rPr sz="2000" spc="59" dirty="0">
                <a:latin typeface="Trebuchet MS"/>
                <a:cs typeface="Trebuchet MS"/>
              </a:rPr>
              <a:t> </a:t>
            </a:r>
            <a:r>
              <a:rPr sz="2000" spc="-75" dirty="0">
                <a:latin typeface="Trebuchet MS"/>
                <a:cs typeface="Trebuchet MS"/>
              </a:rPr>
              <a:t>will</a:t>
            </a:r>
            <a:r>
              <a:rPr sz="2000" spc="61" dirty="0">
                <a:latin typeface="Trebuchet MS"/>
                <a:cs typeface="Trebuchet MS"/>
              </a:rPr>
              <a:t> </a:t>
            </a:r>
            <a:r>
              <a:rPr sz="2000" spc="-8" dirty="0">
                <a:latin typeface="Trebuchet MS"/>
                <a:cs typeface="Trebuchet MS"/>
              </a:rPr>
              <a:t>b</a:t>
            </a:r>
            <a:r>
              <a:rPr sz="2000" spc="-84" dirty="0">
                <a:latin typeface="Trebuchet MS"/>
                <a:cs typeface="Trebuchet MS"/>
              </a:rPr>
              <a:t>ecome</a:t>
            </a:r>
            <a:r>
              <a:rPr sz="2000" spc="-64" dirty="0">
                <a:latin typeface="Trebuchet MS"/>
                <a:cs typeface="Trebuchet MS"/>
              </a:rPr>
              <a:t> the</a:t>
            </a:r>
            <a:r>
              <a:rPr sz="2000" spc="53" dirty="0">
                <a:latin typeface="Trebuchet MS"/>
                <a:cs typeface="Trebuchet MS"/>
              </a:rPr>
              <a:t> </a:t>
            </a:r>
            <a:r>
              <a:rPr sz="2000" spc="-73" dirty="0">
                <a:latin typeface="Trebuchet MS"/>
                <a:cs typeface="Trebuchet MS"/>
              </a:rPr>
              <a:t>ruler</a:t>
            </a:r>
            <a:r>
              <a:rPr sz="2000" spc="53" dirty="0">
                <a:latin typeface="Trebuchet MS"/>
                <a:cs typeface="Trebuchet MS"/>
              </a:rPr>
              <a:t> </a:t>
            </a:r>
            <a:r>
              <a:rPr sz="2000" spc="-64" dirty="0">
                <a:latin typeface="Trebuchet MS"/>
                <a:cs typeface="Trebuchet MS"/>
              </a:rPr>
              <a:t>of</a:t>
            </a:r>
            <a:r>
              <a:rPr sz="2000" spc="50" dirty="0">
                <a:latin typeface="Trebuchet MS"/>
                <a:cs typeface="Trebuchet MS"/>
              </a:rPr>
              <a:t> </a:t>
            </a:r>
            <a:r>
              <a:rPr sz="2000" spc="-70" dirty="0">
                <a:latin typeface="Trebuchet MS"/>
                <a:cs typeface="Trebuchet MS"/>
              </a:rPr>
              <a:t>the</a:t>
            </a:r>
            <a:r>
              <a:rPr sz="2000" spc="53" dirty="0">
                <a:latin typeface="Trebuchet MS"/>
                <a:cs typeface="Trebuchet MS"/>
              </a:rPr>
              <a:t> </a:t>
            </a:r>
            <a:r>
              <a:rPr sz="2000" spc="-114" dirty="0">
                <a:latin typeface="Trebuchet MS"/>
                <a:cs typeface="Trebuchet MS"/>
              </a:rPr>
              <a:t>w</a:t>
            </a:r>
            <a:r>
              <a:rPr sz="2000" spc="-89" dirty="0">
                <a:latin typeface="Trebuchet MS"/>
                <a:cs typeface="Trebuchet MS"/>
              </a:rPr>
              <a:t>o</a:t>
            </a:r>
            <a:r>
              <a:rPr sz="2000" spc="-56" dirty="0">
                <a:latin typeface="Trebuchet MS"/>
                <a:cs typeface="Trebuchet MS"/>
              </a:rPr>
              <a:t>rld”</a:t>
            </a:r>
            <a:r>
              <a:rPr sz="2000" spc="50" dirty="0">
                <a:latin typeface="Trebuchet MS"/>
                <a:cs typeface="Trebuchet MS"/>
              </a:rPr>
              <a:t> </a:t>
            </a:r>
            <a:r>
              <a:rPr sz="2000" spc="-45" dirty="0">
                <a:latin typeface="Trebuchet MS"/>
                <a:cs typeface="Trebuchet MS"/>
              </a:rPr>
              <a:t>[Putin,</a:t>
            </a:r>
            <a:r>
              <a:rPr sz="2000" spc="50" dirty="0">
                <a:latin typeface="Trebuchet MS"/>
                <a:cs typeface="Trebuchet MS"/>
              </a:rPr>
              <a:t> </a:t>
            </a:r>
            <a:r>
              <a:rPr sz="2000" spc="-42" dirty="0">
                <a:latin typeface="Trebuchet MS"/>
                <a:cs typeface="Trebuchet MS"/>
              </a:rPr>
              <a:t>2017]</a:t>
            </a:r>
            <a:r>
              <a:rPr lang="en-US" sz="2000" spc="-42" dirty="0">
                <a:latin typeface="Trebuchet MS"/>
                <a:cs typeface="Trebuchet MS"/>
              </a:rPr>
              <a:t> </a:t>
            </a:r>
            <a:r>
              <a:rPr lang="en-US" sz="1000" spc="-42" dirty="0">
                <a:latin typeface="Trebuchet MS"/>
                <a:cs typeface="Trebuchet MS"/>
                <a:hlinkClick r:id="rId7"/>
              </a:rPr>
              <a:t>https://www.theverge.com/2017/9/4/16251226/russia-ai-putin-rule-the-world</a:t>
            </a:r>
            <a:r>
              <a:rPr lang="en-US" sz="1000" spc="-42" dirty="0">
                <a:latin typeface="Trebuchet MS"/>
                <a:cs typeface="Trebuchet MS"/>
              </a:rPr>
              <a:t> </a:t>
            </a:r>
            <a:r>
              <a:rPr lang="en-US" sz="1600" spc="-42" dirty="0">
                <a:latin typeface="Lucida Handwriting" panose="03010101010101010101" pitchFamily="66" charset="0"/>
                <a:cs typeface="Trebuchet MS"/>
              </a:rPr>
              <a:t>Russa’s</a:t>
            </a:r>
            <a:endParaRPr sz="2000" dirty="0">
              <a:latin typeface="Trebuchet MS"/>
              <a:cs typeface="Trebuchet MS"/>
            </a:endParaRPr>
          </a:p>
        </p:txBody>
      </p:sp>
      <p:sp>
        <p:nvSpPr>
          <p:cNvPr id="13" name="object 13"/>
          <p:cNvSpPr txBox="1">
            <a:spLocks noGrp="1"/>
          </p:cNvSpPr>
          <p:nvPr>
            <p:ph type="sldNum" sz="quarter" idx="4294967295"/>
          </p:nvPr>
        </p:nvSpPr>
        <p:spPr>
          <a:xfrm>
            <a:off x="8610600" y="6324600"/>
            <a:ext cx="163386" cy="369332"/>
          </a:xfrm>
          <a:prstGeom prst="rect">
            <a:avLst/>
          </a:prstGeom>
        </p:spPr>
        <p:txBody>
          <a:bodyPr vert="horz" wrap="square" lIns="0" tIns="0" rIns="0" bIns="0" rtlCol="0">
            <a:spAutoFit/>
          </a:bodyPr>
          <a:lstStyle/>
          <a:p>
            <a:pPr marL="103837"/>
            <a:r>
              <a:rPr spc="-36" dirty="0">
                <a:latin typeface="Arial"/>
                <a:cs typeface="Arial"/>
              </a:rPr>
              <a:t>8</a:t>
            </a:r>
          </a:p>
        </p:txBody>
      </p:sp>
      <p:sp>
        <p:nvSpPr>
          <p:cNvPr id="12" name="TextBox 11"/>
          <p:cNvSpPr txBox="1"/>
          <p:nvPr/>
        </p:nvSpPr>
        <p:spPr>
          <a:xfrm>
            <a:off x="1142998" y="5144919"/>
            <a:ext cx="6487225" cy="677108"/>
          </a:xfrm>
          <a:prstGeom prst="rect">
            <a:avLst/>
          </a:prstGeom>
          <a:noFill/>
        </p:spPr>
        <p:txBody>
          <a:bodyPr wrap="none" rtlCol="0">
            <a:spAutoFit/>
          </a:bodyPr>
          <a:lstStyle/>
          <a:p>
            <a:r>
              <a:rPr lang="en-US" sz="1400" dirty="0">
                <a:hlinkClick r:id="rId8"/>
              </a:rPr>
              <a:t>https://yourstory.com/2018/02/budget-2018-artificial-intelligence-fuel-indian-economy/</a:t>
            </a:r>
            <a:endParaRPr lang="en-US" sz="1400" dirty="0"/>
          </a:p>
          <a:p>
            <a:endParaRPr lang="en-US" dirty="0"/>
          </a:p>
        </p:txBody>
      </p:sp>
      <p:pic>
        <p:nvPicPr>
          <p:cNvPr id="3075" name="Picture 3" descr="Image result for indian fla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374" y="4983410"/>
            <a:ext cx="733426" cy="5000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6364" y="5786410"/>
            <a:ext cx="970053" cy="646702"/>
          </a:xfrm>
          <a:prstGeom prst="rect">
            <a:avLst/>
          </a:prstGeom>
        </p:spPr>
      </p:pic>
      <p:sp>
        <p:nvSpPr>
          <p:cNvPr id="15" name="TextBox 14"/>
          <p:cNvSpPr txBox="1"/>
          <p:nvPr/>
        </p:nvSpPr>
        <p:spPr>
          <a:xfrm>
            <a:off x="1167807" y="5871230"/>
            <a:ext cx="5557612" cy="646331"/>
          </a:xfrm>
          <a:prstGeom prst="rect">
            <a:avLst/>
          </a:prstGeom>
          <a:noFill/>
        </p:spPr>
        <p:txBody>
          <a:bodyPr wrap="none" rtlCol="0">
            <a:spAutoFit/>
          </a:bodyPr>
          <a:lstStyle/>
          <a:p>
            <a:r>
              <a:rPr lang="en-US" sz="1800" spc="-42" dirty="0">
                <a:latin typeface="Lucida Handwriting" panose="03010101010101010101" pitchFamily="66" charset="0"/>
                <a:cs typeface="Trebuchet MS"/>
              </a:rPr>
              <a:t>Europe’s AI strategy further to be discussed </a:t>
            </a:r>
          </a:p>
          <a:p>
            <a:endParaRPr lang="en-US" sz="1800" dirty="0"/>
          </a:p>
        </p:txBody>
      </p:sp>
      <p:sp>
        <p:nvSpPr>
          <p:cNvPr id="16" name="TextBox 15">
            <a:extLst>
              <a:ext uri="{FF2B5EF4-FFF2-40B4-BE49-F238E27FC236}">
                <a16:creationId xmlns:a16="http://schemas.microsoft.com/office/drawing/2014/main" id="{F448B33D-1D6F-4747-B1CF-76C03EF77D1E}"/>
              </a:ext>
            </a:extLst>
          </p:cNvPr>
          <p:cNvSpPr txBox="1"/>
          <p:nvPr/>
        </p:nvSpPr>
        <p:spPr>
          <a:xfrm>
            <a:off x="1371600" y="2807062"/>
            <a:ext cx="5886099" cy="461665"/>
          </a:xfrm>
          <a:prstGeom prst="rect">
            <a:avLst/>
          </a:prstGeom>
          <a:noFill/>
        </p:spPr>
        <p:txBody>
          <a:bodyPr wrap="none" rtlCol="0">
            <a:spAutoFit/>
          </a:bodyPr>
          <a:lstStyle/>
          <a:p>
            <a:r>
              <a:rPr lang="en-US" sz="1200" dirty="0">
                <a:hlinkClick r:id="rId12"/>
              </a:rPr>
              <a:t>Understanding China's AI Strategy | Center for a New American Security (</a:t>
            </a:r>
            <a:r>
              <a:rPr lang="en-US" sz="1200" dirty="0" err="1">
                <a:hlinkClick r:id="rId12"/>
              </a:rPr>
              <a:t>en</a:t>
            </a:r>
            <a:r>
              <a:rPr lang="en-US" sz="1200" dirty="0">
                <a:hlinkClick r:id="rId12"/>
              </a:rPr>
              <a:t>-US) (cnas.org)</a:t>
            </a:r>
            <a:endParaRPr lang="en-US" sz="1200" dirty="0"/>
          </a:p>
          <a:p>
            <a:endParaRPr lang="en-US" sz="1200" dirty="0"/>
          </a:p>
        </p:txBody>
      </p:sp>
      <p:sp>
        <p:nvSpPr>
          <p:cNvPr id="17" name="TextBox 16">
            <a:extLst>
              <a:ext uri="{FF2B5EF4-FFF2-40B4-BE49-F238E27FC236}">
                <a16:creationId xmlns:a16="http://schemas.microsoft.com/office/drawing/2014/main" id="{A452397A-CB47-4D16-9646-9572FF1E1FCB}"/>
              </a:ext>
            </a:extLst>
          </p:cNvPr>
          <p:cNvSpPr txBox="1"/>
          <p:nvPr/>
        </p:nvSpPr>
        <p:spPr>
          <a:xfrm>
            <a:off x="0" y="1231540"/>
            <a:ext cx="8960658" cy="461665"/>
          </a:xfrm>
          <a:prstGeom prst="rect">
            <a:avLst/>
          </a:prstGeom>
          <a:noFill/>
        </p:spPr>
        <p:txBody>
          <a:bodyPr wrap="none" rtlCol="0">
            <a:spAutoFit/>
          </a:bodyPr>
          <a:lstStyle/>
          <a:p>
            <a:r>
              <a:rPr lang="en-US" dirty="0"/>
              <a:t>Will have a detailed discussion of US and China AI policies in Nov 25!</a:t>
            </a:r>
          </a:p>
        </p:txBody>
      </p:sp>
      <p:sp>
        <p:nvSpPr>
          <p:cNvPr id="18" name="TextBox 17">
            <a:extLst>
              <a:ext uri="{FF2B5EF4-FFF2-40B4-BE49-F238E27FC236}">
                <a16:creationId xmlns:a16="http://schemas.microsoft.com/office/drawing/2014/main" id="{949ADBB5-1999-7F99-05EA-0A72A84F113E}"/>
              </a:ext>
            </a:extLst>
          </p:cNvPr>
          <p:cNvSpPr txBox="1"/>
          <p:nvPr/>
        </p:nvSpPr>
        <p:spPr>
          <a:xfrm>
            <a:off x="1116417" y="304800"/>
            <a:ext cx="886781" cy="461665"/>
          </a:xfrm>
          <a:prstGeom prst="rect">
            <a:avLst/>
          </a:prstGeom>
          <a:noFill/>
        </p:spPr>
        <p:txBody>
          <a:bodyPr wrap="none" rtlCol="0">
            <a:spAutoFit/>
          </a:bodyPr>
          <a:lstStyle/>
          <a:p>
            <a:r>
              <a:rPr lang="en-US" b="1" dirty="0">
                <a:solidFill>
                  <a:srgbClr val="FF0000"/>
                </a:solidFill>
              </a:rPr>
              <a:t>Skip!</a:t>
            </a:r>
          </a:p>
        </p:txBody>
      </p:sp>
    </p:spTree>
    <p:extLst>
      <p:ext uri="{BB962C8B-B14F-4D97-AF65-F5344CB8AC3E}">
        <p14:creationId xmlns:p14="http://schemas.microsoft.com/office/powerpoint/2010/main" val="3010607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1200" y="304801"/>
            <a:ext cx="5943600" cy="615553"/>
          </a:xfrm>
          <a:prstGeom prst="rect">
            <a:avLst/>
          </a:prstGeom>
          <a:ln w="3175">
            <a:solidFill>
              <a:srgbClr val="000000"/>
            </a:solidFill>
          </a:ln>
        </p:spPr>
        <p:txBody>
          <a:bodyPr vert="horz" wrap="square" lIns="0" tIns="0" rIns="0" bIns="0" rtlCol="0">
            <a:spAutoFit/>
          </a:bodyPr>
          <a:lstStyle/>
          <a:p>
            <a:pPr algn="ctr">
              <a:lnSpc>
                <a:spcPct val="100000"/>
              </a:lnSpc>
            </a:pPr>
            <a:r>
              <a:rPr lang="en-US" sz="4000" spc="-134" dirty="0">
                <a:solidFill>
                  <a:srgbClr val="0000A0"/>
                </a:solidFill>
                <a:latin typeface="Arial"/>
                <a:cs typeface="Arial"/>
              </a:rPr>
              <a:t>Universities </a:t>
            </a:r>
            <a:endParaRPr sz="4000" dirty="0">
              <a:latin typeface="Arial"/>
              <a:cs typeface="Arial"/>
            </a:endParaRPr>
          </a:p>
        </p:txBody>
      </p:sp>
      <p:sp>
        <p:nvSpPr>
          <p:cNvPr id="11" name="object 11"/>
          <p:cNvSpPr txBox="1">
            <a:spLocks noGrp="1"/>
          </p:cNvSpPr>
          <p:nvPr>
            <p:ph type="sldNum" sz="quarter" idx="4294967295"/>
          </p:nvPr>
        </p:nvSpPr>
        <p:spPr>
          <a:xfrm>
            <a:off x="5455802" y="5377343"/>
            <a:ext cx="163386" cy="369332"/>
          </a:xfrm>
          <a:prstGeom prst="rect">
            <a:avLst/>
          </a:prstGeom>
        </p:spPr>
        <p:txBody>
          <a:bodyPr vert="horz" wrap="square" lIns="0" tIns="0" rIns="0" bIns="0" rtlCol="0">
            <a:spAutoFit/>
          </a:bodyPr>
          <a:lstStyle/>
          <a:p>
            <a:pPr marL="103837"/>
            <a:r>
              <a:rPr spc="-36" dirty="0">
                <a:latin typeface="Arial"/>
                <a:cs typeface="Arial"/>
              </a:rPr>
              <a:t>7</a:t>
            </a:r>
          </a:p>
        </p:txBody>
      </p:sp>
      <p:sp>
        <p:nvSpPr>
          <p:cNvPr id="12" name="TextBox 11">
            <a:extLst>
              <a:ext uri="{FF2B5EF4-FFF2-40B4-BE49-F238E27FC236}">
                <a16:creationId xmlns:a16="http://schemas.microsoft.com/office/drawing/2014/main" id="{D38EA0D1-CAC6-4ABA-9305-D93737BAD246}"/>
              </a:ext>
            </a:extLst>
          </p:cNvPr>
          <p:cNvSpPr txBox="1"/>
          <p:nvPr/>
        </p:nvSpPr>
        <p:spPr>
          <a:xfrm>
            <a:off x="76200" y="1828800"/>
            <a:ext cx="9133269" cy="1938992"/>
          </a:xfrm>
          <a:prstGeom prst="rect">
            <a:avLst/>
          </a:prstGeom>
          <a:noFill/>
        </p:spPr>
        <p:txBody>
          <a:bodyPr wrap="none" rtlCol="0">
            <a:spAutoFit/>
          </a:bodyPr>
          <a:lstStyle/>
          <a:p>
            <a:r>
              <a:rPr lang="en-US" dirty="0"/>
              <a:t>Universities created new Colleges which center on AI and </a:t>
            </a:r>
          </a:p>
          <a:p>
            <a:r>
              <a:rPr lang="en-US" dirty="0"/>
              <a:t>Societal Aspects of Computing and Data:</a:t>
            </a:r>
          </a:p>
          <a:p>
            <a:endParaRPr lang="en-US" dirty="0"/>
          </a:p>
          <a:p>
            <a:endParaRPr lang="en-US" dirty="0"/>
          </a:p>
          <a:p>
            <a:r>
              <a:rPr lang="en-US" dirty="0"/>
              <a:t>Video: </a:t>
            </a:r>
            <a:r>
              <a:rPr lang="en-US" dirty="0">
                <a:hlinkClick r:id="rId3"/>
              </a:rPr>
              <a:t>MIT to Spend $1 Billion on Program to Study AI Ethics | </a:t>
            </a:r>
            <a:r>
              <a:rPr lang="en-US" dirty="0" err="1">
                <a:hlinkClick r:id="rId3"/>
              </a:rPr>
              <a:t>PCMag</a:t>
            </a:r>
            <a:endParaRPr lang="en-US" dirty="0"/>
          </a:p>
        </p:txBody>
      </p:sp>
    </p:spTree>
    <p:extLst>
      <p:ext uri="{BB962C8B-B14F-4D97-AF65-F5344CB8AC3E}">
        <p14:creationId xmlns:p14="http://schemas.microsoft.com/office/powerpoint/2010/main" val="4272747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400" y="228600"/>
            <a:ext cx="6172200" cy="430887"/>
          </a:xfrm>
          <a:prstGeom prst="rect">
            <a:avLst/>
          </a:prstGeom>
          <a:ln w="3175">
            <a:solidFill>
              <a:srgbClr val="000000"/>
            </a:solidFill>
          </a:ln>
        </p:spPr>
        <p:txBody>
          <a:bodyPr vert="horz" wrap="square" lIns="0" tIns="0" rIns="0" bIns="0" rtlCol="0">
            <a:spAutoFit/>
          </a:bodyPr>
          <a:lstStyle/>
          <a:p>
            <a:pPr marL="887401"/>
            <a:r>
              <a:rPr sz="2800" spc="73" dirty="0">
                <a:solidFill>
                  <a:srgbClr val="0000A0"/>
                </a:solidFill>
                <a:latin typeface="Trebuchet MS"/>
                <a:cs typeface="Trebuchet MS"/>
              </a:rPr>
              <a:t>AI</a:t>
            </a:r>
            <a:r>
              <a:rPr sz="2800" spc="70" dirty="0">
                <a:solidFill>
                  <a:srgbClr val="0000A0"/>
                </a:solidFill>
                <a:latin typeface="Trebuchet MS"/>
                <a:cs typeface="Trebuchet MS"/>
              </a:rPr>
              <a:t> </a:t>
            </a:r>
            <a:r>
              <a:rPr sz="2800" spc="-131" dirty="0">
                <a:solidFill>
                  <a:srgbClr val="0000A0"/>
                </a:solidFill>
                <a:latin typeface="Trebuchet MS"/>
                <a:cs typeface="Trebuchet MS"/>
              </a:rPr>
              <a:t>index:</a:t>
            </a:r>
            <a:r>
              <a:rPr sz="2800" spc="304" dirty="0">
                <a:solidFill>
                  <a:srgbClr val="0000A0"/>
                </a:solidFill>
                <a:latin typeface="Trebuchet MS"/>
                <a:cs typeface="Trebuchet MS"/>
              </a:rPr>
              <a:t> </a:t>
            </a:r>
            <a:r>
              <a:rPr sz="2800" spc="-84" dirty="0">
                <a:solidFill>
                  <a:srgbClr val="0000A0"/>
                </a:solidFill>
                <a:latin typeface="Trebuchet MS"/>
                <a:cs typeface="Trebuchet MS"/>
              </a:rPr>
              <a:t>num</a:t>
            </a:r>
            <a:r>
              <a:rPr sz="2800" spc="-17" dirty="0">
                <a:solidFill>
                  <a:srgbClr val="0000A0"/>
                </a:solidFill>
                <a:latin typeface="Trebuchet MS"/>
                <a:cs typeface="Trebuchet MS"/>
              </a:rPr>
              <a:t>b</a:t>
            </a:r>
            <a:r>
              <a:rPr sz="2800" spc="-159" dirty="0">
                <a:solidFill>
                  <a:srgbClr val="0000A0"/>
                </a:solidFill>
                <a:latin typeface="Trebuchet MS"/>
                <a:cs typeface="Trebuchet MS"/>
              </a:rPr>
              <a:t>er</a:t>
            </a:r>
            <a:r>
              <a:rPr sz="2800" spc="73" dirty="0">
                <a:solidFill>
                  <a:srgbClr val="0000A0"/>
                </a:solidFill>
                <a:latin typeface="Trebuchet MS"/>
                <a:cs typeface="Trebuchet MS"/>
              </a:rPr>
              <a:t> </a:t>
            </a:r>
            <a:r>
              <a:rPr sz="2800" spc="-117" dirty="0">
                <a:solidFill>
                  <a:srgbClr val="0000A0"/>
                </a:solidFill>
                <a:latin typeface="Trebuchet MS"/>
                <a:cs typeface="Trebuchet MS"/>
              </a:rPr>
              <a:t>of</a:t>
            </a:r>
            <a:r>
              <a:rPr sz="2800" spc="70" dirty="0">
                <a:solidFill>
                  <a:srgbClr val="0000A0"/>
                </a:solidFill>
                <a:latin typeface="Trebuchet MS"/>
                <a:cs typeface="Trebuchet MS"/>
              </a:rPr>
              <a:t> </a:t>
            </a:r>
            <a:r>
              <a:rPr sz="2800" spc="73" dirty="0">
                <a:solidFill>
                  <a:srgbClr val="0000A0"/>
                </a:solidFill>
                <a:latin typeface="Trebuchet MS"/>
                <a:cs typeface="Trebuchet MS"/>
              </a:rPr>
              <a:t>AI</a:t>
            </a:r>
            <a:r>
              <a:rPr sz="2800" spc="70" dirty="0">
                <a:solidFill>
                  <a:srgbClr val="0000A0"/>
                </a:solidFill>
                <a:latin typeface="Trebuchet MS"/>
                <a:cs typeface="Trebuchet MS"/>
              </a:rPr>
              <a:t> </a:t>
            </a:r>
            <a:r>
              <a:rPr sz="2800" spc="-61" dirty="0">
                <a:solidFill>
                  <a:srgbClr val="0000A0"/>
                </a:solidFill>
                <a:latin typeface="Trebuchet MS"/>
                <a:cs typeface="Trebuchet MS"/>
              </a:rPr>
              <a:t>st</a:t>
            </a:r>
            <a:r>
              <a:rPr sz="2800" spc="-159" dirty="0">
                <a:solidFill>
                  <a:srgbClr val="0000A0"/>
                </a:solidFill>
                <a:latin typeface="Trebuchet MS"/>
                <a:cs typeface="Trebuchet MS"/>
              </a:rPr>
              <a:t>a</a:t>
            </a:r>
            <a:r>
              <a:rPr sz="2800" spc="-112" dirty="0">
                <a:solidFill>
                  <a:srgbClr val="0000A0"/>
                </a:solidFill>
                <a:latin typeface="Trebuchet MS"/>
                <a:cs typeface="Trebuchet MS"/>
              </a:rPr>
              <a:t>r</a:t>
            </a:r>
            <a:r>
              <a:rPr sz="2800" spc="-78" dirty="0">
                <a:solidFill>
                  <a:srgbClr val="0000A0"/>
                </a:solidFill>
                <a:latin typeface="Trebuchet MS"/>
                <a:cs typeface="Trebuchet MS"/>
              </a:rPr>
              <a:t>t</a:t>
            </a:r>
            <a:r>
              <a:rPr sz="2800" spc="-73" dirty="0">
                <a:solidFill>
                  <a:srgbClr val="0000A0"/>
                </a:solidFill>
                <a:latin typeface="Trebuchet MS"/>
                <a:cs typeface="Trebuchet MS"/>
              </a:rPr>
              <a:t>ups</a:t>
            </a:r>
            <a:endParaRPr sz="2800" dirty="0">
              <a:latin typeface="Trebuchet MS"/>
              <a:cs typeface="Trebuchet MS"/>
            </a:endParaRPr>
          </a:p>
        </p:txBody>
      </p:sp>
      <p:sp>
        <p:nvSpPr>
          <p:cNvPr id="3" name="object 3"/>
          <p:cNvSpPr/>
          <p:nvPr/>
        </p:nvSpPr>
        <p:spPr>
          <a:xfrm>
            <a:off x="142029" y="2042703"/>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353165" y="2127867"/>
            <a:ext cx="4968240" cy="2739656"/>
          </a:xfrm>
          <a:custGeom>
            <a:avLst/>
            <a:gdLst/>
            <a:ahLst/>
            <a:cxnLst/>
            <a:rect l="l" t="t" r="r" b="b"/>
            <a:pathLst>
              <a:path w="8901430" h="4908550">
                <a:moveTo>
                  <a:pt x="0" y="0"/>
                </a:moveTo>
                <a:lnTo>
                  <a:pt x="0" y="4908182"/>
                </a:lnTo>
                <a:lnTo>
                  <a:pt x="8900848" y="4908182"/>
                </a:lnTo>
                <a:lnTo>
                  <a:pt x="8900848" y="0"/>
                </a:lnTo>
                <a:lnTo>
                  <a:pt x="0" y="0"/>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351391" y="2126093"/>
            <a:ext cx="4971464" cy="2742999"/>
          </a:xfrm>
          <a:prstGeom prst="rect">
            <a:avLst/>
          </a:prstGeom>
          <a:blipFill>
            <a:blip r:embed="rId3" cstate="print"/>
            <a:stretch>
              <a:fillRect/>
            </a:stretch>
          </a:blipFill>
        </p:spPr>
        <p:txBody>
          <a:bodyPr wrap="square" lIns="0" tIns="0" rIns="0" bIns="0" rtlCol="0"/>
          <a:lstStyle/>
          <a:p>
            <a:endParaRPr sz="1339"/>
          </a:p>
        </p:txBody>
      </p:sp>
      <p:sp>
        <p:nvSpPr>
          <p:cNvPr id="6" name="object 6"/>
          <p:cNvSpPr txBox="1">
            <a:spLocks noGrp="1"/>
          </p:cNvSpPr>
          <p:nvPr>
            <p:ph type="ftr" sz="quarter" idx="4294967295"/>
          </p:nvPr>
        </p:nvSpPr>
        <p:spPr>
          <a:xfrm>
            <a:off x="8077200" y="6611779"/>
            <a:ext cx="1185176" cy="246221"/>
          </a:xfrm>
          <a:prstGeom prst="rect">
            <a:avLst/>
          </a:prstGeom>
        </p:spPr>
        <p:txBody>
          <a:bodyPr vert="horz" wrap="square" lIns="0" tIns="0" rIns="0" bIns="0" rtlCol="0">
            <a:spAutoFit/>
          </a:bodyPr>
          <a:lstStyle/>
          <a:p>
            <a:pPr marL="7088"/>
            <a:r>
              <a:rPr sz="800" spc="8" dirty="0">
                <a:latin typeface="Trebuchet MS"/>
                <a:cs typeface="Trebuchet MS"/>
              </a:rPr>
              <a:t>CS221</a:t>
            </a:r>
            <a:r>
              <a:rPr sz="800" spc="25" dirty="0">
                <a:latin typeface="Trebuchet MS"/>
                <a:cs typeface="Trebuchet MS"/>
              </a:rPr>
              <a:t> </a:t>
            </a:r>
            <a:r>
              <a:rPr sz="800" spc="-17" dirty="0">
                <a:latin typeface="Trebuchet MS"/>
                <a:cs typeface="Trebuchet MS"/>
              </a:rPr>
              <a:t>/</a:t>
            </a:r>
            <a:r>
              <a:rPr sz="800" spc="25" dirty="0">
                <a:latin typeface="Trebuchet MS"/>
                <a:cs typeface="Trebuchet MS"/>
              </a:rPr>
              <a:t> </a:t>
            </a:r>
            <a:r>
              <a:rPr sz="800" spc="-6" dirty="0">
                <a:latin typeface="Trebuchet MS"/>
                <a:cs typeface="Trebuchet MS"/>
              </a:rPr>
              <a:t>Autumn</a:t>
            </a:r>
            <a:r>
              <a:rPr sz="800" spc="25" dirty="0">
                <a:latin typeface="Trebuchet MS"/>
                <a:cs typeface="Trebuchet MS"/>
              </a:rPr>
              <a:t> </a:t>
            </a:r>
            <a:r>
              <a:rPr sz="800" spc="-17" dirty="0">
                <a:latin typeface="Trebuchet MS"/>
                <a:cs typeface="Trebuchet MS"/>
              </a:rPr>
              <a:t>2018</a:t>
            </a:r>
            <a:r>
              <a:rPr sz="800" spc="25" dirty="0">
                <a:latin typeface="Trebuchet MS"/>
                <a:cs typeface="Trebuchet MS"/>
              </a:rPr>
              <a:t> </a:t>
            </a:r>
            <a:r>
              <a:rPr sz="800" spc="-17" dirty="0">
                <a:latin typeface="Trebuchet MS"/>
                <a:cs typeface="Trebuchet MS"/>
              </a:rPr>
              <a:t>/</a:t>
            </a:r>
            <a:r>
              <a:rPr sz="800" spc="25" dirty="0">
                <a:latin typeface="Trebuchet MS"/>
                <a:cs typeface="Trebuchet MS"/>
              </a:rPr>
              <a:t> </a:t>
            </a:r>
            <a:r>
              <a:rPr sz="800" spc="-11" dirty="0">
                <a:latin typeface="Trebuchet MS"/>
                <a:cs typeface="Trebuchet MS"/>
              </a:rPr>
              <a:t>Liang</a:t>
            </a:r>
          </a:p>
        </p:txBody>
      </p:sp>
    </p:spTree>
    <p:extLst>
      <p:ext uri="{BB962C8B-B14F-4D97-AF65-F5344CB8AC3E}">
        <p14:creationId xmlns:p14="http://schemas.microsoft.com/office/powerpoint/2010/main" val="378531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A6F6-E873-B38A-5CEF-1D448E2AF1A5}"/>
              </a:ext>
            </a:extLst>
          </p:cNvPr>
          <p:cNvSpPr>
            <a:spLocks noGrp="1"/>
          </p:cNvSpPr>
          <p:nvPr>
            <p:ph type="title"/>
          </p:nvPr>
        </p:nvSpPr>
        <p:spPr>
          <a:xfrm>
            <a:off x="533400" y="-152400"/>
            <a:ext cx="7772400" cy="1143000"/>
          </a:xfrm>
        </p:spPr>
        <p:txBody>
          <a:bodyPr/>
          <a:lstStyle/>
          <a:p>
            <a:r>
              <a:rPr lang="en-US" dirty="0"/>
              <a:t> AI Trends </a:t>
            </a:r>
          </a:p>
        </p:txBody>
      </p:sp>
      <p:sp>
        <p:nvSpPr>
          <p:cNvPr id="3" name="Content Placeholder 2">
            <a:extLst>
              <a:ext uri="{FF2B5EF4-FFF2-40B4-BE49-F238E27FC236}">
                <a16:creationId xmlns:a16="http://schemas.microsoft.com/office/drawing/2014/main" id="{5967ED7B-330A-AD9E-23C3-03C4A8F201F0}"/>
              </a:ext>
            </a:extLst>
          </p:cNvPr>
          <p:cNvSpPr>
            <a:spLocks noGrp="1"/>
          </p:cNvSpPr>
          <p:nvPr>
            <p:ph idx="1"/>
          </p:nvPr>
        </p:nvSpPr>
        <p:spPr>
          <a:xfrm>
            <a:off x="304800" y="1524000"/>
            <a:ext cx="8534400" cy="4114800"/>
          </a:xfrm>
        </p:spPr>
        <p:txBody>
          <a:bodyPr/>
          <a:lstStyle/>
          <a:p>
            <a:pPr algn="l">
              <a:buFont typeface="+mj-lt"/>
              <a:buAutoNum type="arabicPeriod"/>
            </a:pPr>
            <a:r>
              <a:rPr lang="en-US" b="0" i="0" dirty="0">
                <a:solidFill>
                  <a:srgbClr val="3A3B41"/>
                </a:solidFill>
                <a:effectLst/>
                <a:latin typeface="Georgia" panose="02040502050405020303" pitchFamily="18" charset="0"/>
              </a:rPr>
              <a:t>Generative AI taking it up a notch</a:t>
            </a:r>
          </a:p>
          <a:p>
            <a:pPr algn="l">
              <a:buFont typeface="+mj-lt"/>
              <a:buAutoNum type="arabicPeriod"/>
            </a:pPr>
            <a:r>
              <a:rPr lang="en-US" b="0" i="0" dirty="0">
                <a:solidFill>
                  <a:srgbClr val="3A3B41"/>
                </a:solidFill>
                <a:effectLst/>
                <a:latin typeface="Georgia" panose="02040502050405020303" pitchFamily="18" charset="0"/>
              </a:rPr>
              <a:t> Heightened AI industry regulation </a:t>
            </a:r>
          </a:p>
          <a:p>
            <a:pPr algn="l">
              <a:buFont typeface="+mj-lt"/>
              <a:buAutoNum type="arabicPeriod"/>
            </a:pPr>
            <a:r>
              <a:rPr lang="en-US" b="0" i="0" dirty="0">
                <a:solidFill>
                  <a:srgbClr val="3A3B41"/>
                </a:solidFill>
                <a:effectLst/>
                <a:latin typeface="Georgia" panose="02040502050405020303" pitchFamily="18" charset="0"/>
              </a:rPr>
              <a:t> More emphasis on explainable AI</a:t>
            </a:r>
          </a:p>
          <a:p>
            <a:pPr algn="l">
              <a:buFont typeface="+mj-lt"/>
              <a:buAutoNum type="arabicPeriod"/>
            </a:pPr>
            <a:r>
              <a:rPr lang="en-US" b="0" i="0" dirty="0">
                <a:solidFill>
                  <a:srgbClr val="3A3B41"/>
                </a:solidFill>
                <a:effectLst/>
                <a:latin typeface="Georgia" panose="02040502050405020303" pitchFamily="18" charset="0"/>
              </a:rPr>
              <a:t> Increased collaboration between humans and AI</a:t>
            </a:r>
          </a:p>
          <a:p>
            <a:pPr algn="l">
              <a:buFont typeface="+mj-lt"/>
              <a:buAutoNum type="arabicPeriod"/>
            </a:pPr>
            <a:r>
              <a:rPr lang="en-US" dirty="0">
                <a:solidFill>
                  <a:srgbClr val="3A3B41"/>
                </a:solidFill>
                <a:latin typeface="Georgia" panose="02040502050405020303" pitchFamily="18" charset="0"/>
              </a:rPr>
              <a:t> Increased Use of ChatGPT </a:t>
            </a:r>
            <a:endParaRPr lang="en-US" b="0" i="0" dirty="0">
              <a:solidFill>
                <a:srgbClr val="3A3B41"/>
              </a:solidFill>
              <a:effectLst/>
              <a:latin typeface="Georgia" panose="02040502050405020303"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CC69F973-4441-C431-E95B-4D12A3267428}"/>
              </a:ext>
            </a:extLst>
          </p:cNvPr>
          <p:cNvSpPr>
            <a:spLocks noGrp="1"/>
          </p:cNvSpPr>
          <p:nvPr>
            <p:ph type="sldNum" sz="quarter" idx="12"/>
          </p:nvPr>
        </p:nvSpPr>
        <p:spPr/>
        <p:txBody>
          <a:bodyPr/>
          <a:lstStyle/>
          <a:p>
            <a:pPr>
              <a:defRPr/>
            </a:pPr>
            <a:fld id="{A6F9EE33-60E2-441D-B085-80DFDAB84279}" type="slidenum">
              <a:rPr lang="en-US" smtClean="0"/>
              <a:pPr>
                <a:defRPr/>
              </a:pPr>
              <a:t>13</a:t>
            </a:fld>
            <a:endParaRPr lang="en-US"/>
          </a:p>
        </p:txBody>
      </p:sp>
    </p:spTree>
    <p:extLst>
      <p:ext uri="{BB962C8B-B14F-4D97-AF65-F5344CB8AC3E}">
        <p14:creationId xmlns:p14="http://schemas.microsoft.com/office/powerpoint/2010/main" val="2509605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2F01F72-7F2E-447A-83C4-C56F9BFCC79C}" type="slidenum">
              <a:rPr lang="en-US" altLang="en-US" sz="1400" smtClean="0"/>
              <a:pPr/>
              <a:t>14</a:t>
            </a:fld>
            <a:endParaRPr lang="en-US" altLang="en-US" sz="1400"/>
          </a:p>
        </p:txBody>
      </p:sp>
      <p:sp>
        <p:nvSpPr>
          <p:cNvPr id="9219" name="Rectangle 2"/>
          <p:cNvSpPr>
            <a:spLocks noGrp="1" noChangeArrowheads="1"/>
          </p:cNvSpPr>
          <p:nvPr>
            <p:ph type="title"/>
          </p:nvPr>
        </p:nvSpPr>
        <p:spPr>
          <a:xfrm>
            <a:off x="838200" y="-114300"/>
            <a:ext cx="7772400" cy="1143000"/>
          </a:xfrm>
        </p:spPr>
        <p:txBody>
          <a:bodyPr/>
          <a:lstStyle/>
          <a:p>
            <a:r>
              <a:rPr lang="en-US" altLang="en-US" dirty="0"/>
              <a:t>Topics Covered in COSC 4368</a:t>
            </a:r>
          </a:p>
        </p:txBody>
      </p:sp>
      <p:sp>
        <p:nvSpPr>
          <p:cNvPr id="9220" name="Rectangle 3"/>
          <p:cNvSpPr>
            <a:spLocks noGrp="1" noChangeArrowheads="1"/>
          </p:cNvSpPr>
          <p:nvPr>
            <p:ph type="body" idx="1"/>
          </p:nvPr>
        </p:nvSpPr>
        <p:spPr>
          <a:xfrm>
            <a:off x="304800" y="1066800"/>
            <a:ext cx="8763000" cy="4267200"/>
          </a:xfrm>
        </p:spPr>
        <p:txBody>
          <a:bodyPr/>
          <a:lstStyle/>
          <a:p>
            <a:pPr>
              <a:lnSpc>
                <a:spcPct val="90000"/>
              </a:lnSpc>
            </a:pPr>
            <a:r>
              <a:rPr lang="en-US" altLang="en-US" sz="2200" dirty="0"/>
              <a:t>More general topics:</a:t>
            </a:r>
          </a:p>
          <a:p>
            <a:pPr lvl="1">
              <a:lnSpc>
                <a:spcPct val="90000"/>
              </a:lnSpc>
            </a:pPr>
            <a:r>
              <a:rPr lang="en-US" altLang="en-US" sz="2200" dirty="0"/>
              <a:t>Exposure to many search algorithms </a:t>
            </a:r>
          </a:p>
          <a:p>
            <a:pPr lvl="1">
              <a:lnSpc>
                <a:spcPct val="90000"/>
              </a:lnSpc>
            </a:pPr>
            <a:r>
              <a:rPr lang="en-US" altLang="en-US" sz="2200" dirty="0"/>
              <a:t>Making sense out of data (kind of Data Science)</a:t>
            </a:r>
          </a:p>
          <a:p>
            <a:pPr>
              <a:lnSpc>
                <a:spcPct val="90000"/>
              </a:lnSpc>
            </a:pPr>
            <a:r>
              <a:rPr lang="en-US" altLang="en-US" sz="2200" dirty="0"/>
              <a:t>AI-specific Topics:</a:t>
            </a:r>
          </a:p>
          <a:p>
            <a:pPr lvl="1">
              <a:lnSpc>
                <a:spcPct val="90000"/>
              </a:lnSpc>
            </a:pPr>
            <a:r>
              <a:rPr lang="en-US" altLang="en-US" sz="2200" dirty="0"/>
              <a:t>Reasoning in uncertain environments and belief networks</a:t>
            </a:r>
          </a:p>
          <a:p>
            <a:pPr lvl="1">
              <a:lnSpc>
                <a:spcPct val="90000"/>
              </a:lnSpc>
            </a:pPr>
            <a:r>
              <a:rPr lang="en-US" altLang="en-US" sz="2200" dirty="0"/>
              <a:t>Heuristic search, Constraint Satisfaction Problems, and Games</a:t>
            </a:r>
          </a:p>
          <a:p>
            <a:pPr lvl="1">
              <a:lnSpc>
                <a:spcPct val="90000"/>
              </a:lnSpc>
            </a:pPr>
            <a:r>
              <a:rPr lang="en-US" altLang="en-US" sz="2200" dirty="0"/>
              <a:t>Learning from examples, reinforcement learning and deep learning</a:t>
            </a:r>
          </a:p>
          <a:p>
            <a:pPr lvl="1">
              <a:lnSpc>
                <a:spcPct val="90000"/>
              </a:lnSpc>
            </a:pPr>
            <a:r>
              <a:rPr lang="en-US" altLang="en-US" sz="2200" dirty="0"/>
              <a:t>Evolutionary Computing</a:t>
            </a:r>
          </a:p>
          <a:p>
            <a:pPr lvl="1">
              <a:lnSpc>
                <a:spcPct val="90000"/>
              </a:lnSpc>
            </a:pPr>
            <a:r>
              <a:rPr lang="en-US" altLang="en-US" sz="2200" dirty="0"/>
              <a:t>Game Theory (short) </a:t>
            </a:r>
          </a:p>
          <a:p>
            <a:pPr lvl="1">
              <a:lnSpc>
                <a:spcPct val="90000"/>
              </a:lnSpc>
            </a:pPr>
            <a:r>
              <a:rPr lang="en-US" altLang="en-US" sz="2200" dirty="0"/>
              <a:t>Ethical and Societal Aspects of AI (2-2.5 lectures)</a:t>
            </a:r>
          </a:p>
          <a:p>
            <a:pPr lvl="1">
              <a:lnSpc>
                <a:spcPct val="90000"/>
              </a:lnSpc>
            </a:pPr>
            <a:r>
              <a:rPr lang="en-US" altLang="en-US" sz="2200" dirty="0"/>
              <a:t>Exposure to AI tools (belief networks(??, NN, Decision Trees, Autoencoders. </a:t>
            </a:r>
            <a:r>
              <a:rPr lang="en-US" altLang="en-US" sz="2200" dirty="0">
                <a:solidFill>
                  <a:schemeClr val="tx2"/>
                </a:solidFill>
              </a:rPr>
              <a:t>Diffusion Models, U-Net(??))</a:t>
            </a:r>
          </a:p>
          <a:p>
            <a:pPr>
              <a:lnSpc>
                <a:spcPct val="90000"/>
              </a:lnSpc>
            </a:pPr>
            <a:r>
              <a:rPr lang="en-US" altLang="en-US" sz="2200" dirty="0"/>
              <a:t>Optional/Dropped topics: Logical reasoning, Planning, Multi-Agent Systems </a:t>
            </a:r>
          </a:p>
          <a:p>
            <a:pPr>
              <a:lnSpc>
                <a:spcPct val="90000"/>
              </a:lnSpc>
            </a:pPr>
            <a:r>
              <a:rPr lang="en-US" altLang="en-US" sz="2200" dirty="0"/>
              <a:t>Slightly less coverage of Search…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0CC36-03DE-4F53-966B-BF85F8B8DFD9}"/>
              </a:ext>
            </a:extLst>
          </p:cNvPr>
          <p:cNvSpPr>
            <a:spLocks noGrp="1"/>
          </p:cNvSpPr>
          <p:nvPr>
            <p:ph type="title"/>
          </p:nvPr>
        </p:nvSpPr>
        <p:spPr>
          <a:xfrm>
            <a:off x="533400" y="76200"/>
            <a:ext cx="7772400" cy="533400"/>
          </a:xfrm>
        </p:spPr>
        <p:txBody>
          <a:bodyPr/>
          <a:lstStyle/>
          <a:p>
            <a:r>
              <a:rPr lang="en-US" dirty="0"/>
              <a:t>Tentative Course Organization</a:t>
            </a:r>
          </a:p>
        </p:txBody>
      </p:sp>
      <p:sp>
        <p:nvSpPr>
          <p:cNvPr id="3" name="Content Placeholder 2">
            <a:extLst>
              <a:ext uri="{FF2B5EF4-FFF2-40B4-BE49-F238E27FC236}">
                <a16:creationId xmlns:a16="http://schemas.microsoft.com/office/drawing/2014/main" id="{2D78802A-01F8-4A17-9A26-4C510A0E0FE0}"/>
              </a:ext>
            </a:extLst>
          </p:cNvPr>
          <p:cNvSpPr>
            <a:spLocks noGrp="1"/>
          </p:cNvSpPr>
          <p:nvPr>
            <p:ph idx="1"/>
          </p:nvPr>
        </p:nvSpPr>
        <p:spPr>
          <a:xfrm>
            <a:off x="228600" y="838200"/>
            <a:ext cx="8839200" cy="4114800"/>
          </a:xfrm>
        </p:spPr>
        <p:txBody>
          <a:bodyPr/>
          <a:lstStyle/>
          <a:p>
            <a:pPr marL="0" indent="0">
              <a:buNone/>
            </a:pPr>
            <a:r>
              <a:rPr lang="en-US" sz="2600" b="0" i="0" dirty="0">
                <a:solidFill>
                  <a:srgbClr val="000000"/>
                </a:solidFill>
                <a:effectLst/>
                <a:latin typeface="+mj-lt"/>
              </a:rPr>
              <a:t>1. Introduction to AI</a:t>
            </a:r>
            <a:br>
              <a:rPr lang="en-US" sz="2600" dirty="0">
                <a:latin typeface="+mj-lt"/>
              </a:rPr>
            </a:br>
            <a:r>
              <a:rPr lang="en-US" sz="2600" b="0" i="0" dirty="0">
                <a:solidFill>
                  <a:srgbClr val="000000"/>
                </a:solidFill>
                <a:effectLst/>
                <a:latin typeface="+mj-lt"/>
              </a:rPr>
              <a:t>2. Search</a:t>
            </a:r>
            <a:br>
              <a:rPr lang="en-US" sz="2600" dirty="0">
                <a:latin typeface="+mj-lt"/>
              </a:rPr>
            </a:br>
            <a:r>
              <a:rPr lang="en-US" sz="2600" b="0" i="0" dirty="0">
                <a:solidFill>
                  <a:srgbClr val="000000"/>
                </a:solidFill>
                <a:effectLst/>
                <a:latin typeface="+mj-lt"/>
              </a:rPr>
              <a:t>3. Game Theory (short)</a:t>
            </a:r>
            <a:br>
              <a:rPr lang="en-US" sz="2600" dirty="0">
                <a:latin typeface="+mj-lt"/>
              </a:rPr>
            </a:br>
            <a:r>
              <a:rPr lang="en-US" sz="2600" b="0" i="0" dirty="0">
                <a:solidFill>
                  <a:srgbClr val="000000"/>
                </a:solidFill>
                <a:effectLst/>
                <a:latin typeface="+mj-lt"/>
              </a:rPr>
              <a:t>4. Evolutionary Computing (short)</a:t>
            </a:r>
            <a:br>
              <a:rPr lang="en-US" sz="2600" dirty="0">
                <a:latin typeface="+mj-lt"/>
              </a:rPr>
            </a:br>
            <a:r>
              <a:rPr lang="en-US" sz="2600" b="0" i="0" dirty="0">
                <a:solidFill>
                  <a:srgbClr val="000000"/>
                </a:solidFill>
                <a:effectLst/>
                <a:latin typeface="+mj-lt"/>
              </a:rPr>
              <a:t>5. Reinforcement Learning</a:t>
            </a:r>
            <a:br>
              <a:rPr lang="en-US" sz="2600" dirty="0">
                <a:latin typeface="+mj-lt"/>
              </a:rPr>
            </a:br>
            <a:r>
              <a:rPr lang="en-US" sz="2600" b="0" i="0" dirty="0">
                <a:solidFill>
                  <a:srgbClr val="000000"/>
                </a:solidFill>
                <a:effectLst/>
                <a:latin typeface="+mj-lt"/>
              </a:rPr>
              <a:t>6. Supervised Learning, centering on Basics, Decision Trees and Neural Networks</a:t>
            </a:r>
            <a:br>
              <a:rPr lang="en-US" sz="2600" dirty="0">
                <a:latin typeface="+mj-lt"/>
              </a:rPr>
            </a:br>
            <a:r>
              <a:rPr lang="en-US" sz="2600" b="0" i="0" dirty="0">
                <a:solidFill>
                  <a:srgbClr val="000000"/>
                </a:solidFill>
                <a:effectLst/>
                <a:latin typeface="+mj-lt"/>
              </a:rPr>
              <a:t>7. Deep Learning (will cover autoencoders, diffusion models, language models(from a bird’s perspective) and maybe U-Net)</a:t>
            </a:r>
            <a:br>
              <a:rPr lang="en-US" sz="2600" dirty="0">
                <a:latin typeface="+mj-lt"/>
              </a:rPr>
            </a:br>
            <a:r>
              <a:rPr lang="en-US" sz="2600" b="0" i="0" dirty="0">
                <a:solidFill>
                  <a:srgbClr val="000000"/>
                </a:solidFill>
                <a:effectLst/>
                <a:latin typeface="+mj-lt"/>
              </a:rPr>
              <a:t>8. Societal and Ethical Aspects of AI</a:t>
            </a:r>
            <a:br>
              <a:rPr lang="en-US" sz="2600" dirty="0">
                <a:latin typeface="+mj-lt"/>
              </a:rPr>
            </a:br>
            <a:r>
              <a:rPr lang="en-US" sz="2600" b="0" i="0" dirty="0">
                <a:solidFill>
                  <a:srgbClr val="000000"/>
                </a:solidFill>
                <a:effectLst/>
                <a:latin typeface="+mj-lt"/>
              </a:rPr>
              <a:t>9. Decision Making and Reasoning in Uncertain Environments</a:t>
            </a:r>
            <a:br>
              <a:rPr lang="en-US" sz="2600" dirty="0">
                <a:latin typeface="+mj-lt"/>
              </a:rPr>
            </a:br>
            <a:endParaRPr lang="en-US" sz="2600" dirty="0">
              <a:latin typeface="+mj-lt"/>
            </a:endParaRPr>
          </a:p>
        </p:txBody>
      </p:sp>
      <p:sp>
        <p:nvSpPr>
          <p:cNvPr id="4" name="Slide Number Placeholder 3">
            <a:extLst>
              <a:ext uri="{FF2B5EF4-FFF2-40B4-BE49-F238E27FC236}">
                <a16:creationId xmlns:a16="http://schemas.microsoft.com/office/drawing/2014/main" id="{458907C7-7CB8-4FB2-8C81-6E3D53DBC864}"/>
              </a:ext>
            </a:extLst>
          </p:cNvPr>
          <p:cNvSpPr>
            <a:spLocks noGrp="1"/>
          </p:cNvSpPr>
          <p:nvPr>
            <p:ph type="sldNum" sz="quarter" idx="12"/>
          </p:nvPr>
        </p:nvSpPr>
        <p:spPr/>
        <p:txBody>
          <a:bodyPr/>
          <a:lstStyle/>
          <a:p>
            <a:pPr>
              <a:defRPr/>
            </a:pPr>
            <a:fld id="{A6F9EE33-60E2-441D-B085-80DFDAB84279}" type="slidenum">
              <a:rPr lang="en-US" smtClean="0"/>
              <a:pPr>
                <a:defRPr/>
              </a:pPr>
              <a:t>15</a:t>
            </a:fld>
            <a:endParaRPr lang="en-US"/>
          </a:p>
        </p:txBody>
      </p:sp>
    </p:spTree>
    <p:extLst>
      <p:ext uri="{BB962C8B-B14F-4D97-AF65-F5344CB8AC3E}">
        <p14:creationId xmlns:p14="http://schemas.microsoft.com/office/powerpoint/2010/main" val="3563273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10571E-99F2-4E7C-AFC5-18AD3D950F79}" type="slidenum">
              <a:rPr lang="en-US" altLang="en-US" sz="1400" smtClean="0"/>
              <a:pPr/>
              <a:t>16</a:t>
            </a:fld>
            <a:endParaRPr lang="en-US" altLang="en-US" sz="1400"/>
          </a:p>
        </p:txBody>
      </p:sp>
      <p:sp>
        <p:nvSpPr>
          <p:cNvPr id="13315" name="Rectangle 2"/>
          <p:cNvSpPr>
            <a:spLocks noGrp="1" noChangeArrowheads="1"/>
          </p:cNvSpPr>
          <p:nvPr>
            <p:ph type="title"/>
          </p:nvPr>
        </p:nvSpPr>
        <p:spPr>
          <a:xfrm>
            <a:off x="838200" y="76200"/>
            <a:ext cx="7772400" cy="1143000"/>
          </a:xfrm>
        </p:spPr>
        <p:txBody>
          <a:bodyPr/>
          <a:lstStyle/>
          <a:p>
            <a:r>
              <a:rPr lang="en-US" altLang="en-US" dirty="0"/>
              <a:t>4368 Homepage</a:t>
            </a:r>
            <a:br>
              <a:rPr lang="en-US" altLang="en-US" dirty="0"/>
            </a:br>
            <a:r>
              <a:rPr lang="en-US" altLang="en-US" sz="1600" dirty="0">
                <a:hlinkClick r:id="rId2"/>
              </a:rPr>
              <a:t>http://www2.cs.uh.edu/~ceick/4368.html</a:t>
            </a:r>
            <a:br>
              <a:rPr lang="en-US" altLang="en-US" sz="1600" dirty="0"/>
            </a:br>
            <a:br>
              <a:rPr lang="en-US" altLang="en-US" sz="1600" dirty="0"/>
            </a:br>
            <a:endParaRPr lang="en-US" altLang="en-US" sz="1600" dirty="0"/>
          </a:p>
        </p:txBody>
      </p:sp>
      <p:sp>
        <p:nvSpPr>
          <p:cNvPr id="13317" name="Rectangle 4"/>
          <p:cNvSpPr>
            <a:spLocks noChangeArrowheads="1"/>
          </p:cNvSpPr>
          <p:nvPr/>
        </p:nvSpPr>
        <p:spPr bwMode="auto">
          <a:xfrm>
            <a:off x="457200" y="1981200"/>
            <a:ext cx="8686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4400" dirty="0">
              <a:solidFill>
                <a:schemeClr val="tx2"/>
              </a:solidFill>
            </a:endParaRPr>
          </a:p>
          <a:p>
            <a:pPr algn="ctr"/>
            <a:r>
              <a:rPr lang="en-US" altLang="en-US" sz="4000" dirty="0">
                <a:solidFill>
                  <a:schemeClr val="tx2"/>
                </a:solidFill>
              </a:rPr>
              <a:t>Textbook Code Repository</a:t>
            </a:r>
          </a:p>
          <a:p>
            <a:pPr algn="ctr"/>
            <a:r>
              <a:rPr lang="en-US" altLang="en-US" dirty="0">
                <a:solidFill>
                  <a:schemeClr val="tx2"/>
                </a:solidFill>
                <a:hlinkClick r:id="rId3"/>
              </a:rPr>
              <a:t>https://github.com/aimacode</a:t>
            </a:r>
            <a:endParaRPr lang="en-US" altLang="en-US" dirty="0">
              <a:solidFill>
                <a:schemeClr val="tx2"/>
              </a:solidFill>
            </a:endParaRPr>
          </a:p>
          <a:p>
            <a:pPr algn="ctr"/>
            <a:r>
              <a:rPr lang="en-US" altLang="en-US" dirty="0">
                <a:solidFill>
                  <a:schemeClr val="tx2"/>
                </a:solidFill>
              </a:rPr>
              <a:t> </a:t>
            </a:r>
          </a:p>
          <a:p>
            <a:pPr algn="ctr"/>
            <a:r>
              <a:rPr lang="en-US" altLang="en-US" sz="4400" dirty="0">
                <a:solidFill>
                  <a:schemeClr val="tx2"/>
                </a:solidFill>
              </a:rPr>
              <a:t>IJCAI 2021/ 2023 Homepage </a:t>
            </a:r>
          </a:p>
          <a:p>
            <a:pPr algn="ctr"/>
            <a:r>
              <a:rPr lang="en-US" altLang="en-US" dirty="0">
                <a:solidFill>
                  <a:schemeClr val="tx2"/>
                </a:solidFill>
                <a:hlinkClick r:id="rId4"/>
              </a:rPr>
              <a:t>https://ijcai-21.org/</a:t>
            </a:r>
            <a:endParaRPr lang="en-US" altLang="en-US" dirty="0">
              <a:solidFill>
                <a:schemeClr val="tx2"/>
              </a:solidFill>
            </a:endParaRPr>
          </a:p>
          <a:p>
            <a:pPr algn="ctr"/>
            <a:r>
              <a:rPr lang="en-US" dirty="0">
                <a:hlinkClick r:id="rId5"/>
              </a:rPr>
              <a:t>IJCAI 2023 – Cape Town (ijcai-23.org)</a:t>
            </a:r>
            <a:endParaRPr lang="en-US" dirty="0"/>
          </a:p>
          <a:p>
            <a:pPr algn="ctr"/>
            <a:r>
              <a:rPr lang="en-US" altLang="en-US" dirty="0">
                <a:solidFill>
                  <a:schemeClr val="tx2"/>
                </a:solidFill>
              </a:rPr>
              <a:t>Will take a closer look early February</a:t>
            </a:r>
          </a:p>
          <a:p>
            <a:pPr algn="ctr"/>
            <a:endParaRPr lang="en-US" altLang="en-US" dirty="0">
              <a:solidFill>
                <a:schemeClr val="tx2"/>
              </a:solidFill>
            </a:endParaRPr>
          </a:p>
          <a:p>
            <a:pPr algn="ctr"/>
            <a:r>
              <a:rPr lang="en-US" altLang="en-US" sz="4400" dirty="0">
                <a:solidFill>
                  <a:schemeClr val="tx2"/>
                </a:solidFill>
              </a:rPr>
              <a:t>AAAI 2024 Homepage</a:t>
            </a:r>
            <a:br>
              <a:rPr lang="en-US" altLang="en-US" sz="4400" dirty="0">
                <a:solidFill>
                  <a:schemeClr val="tx2"/>
                </a:solidFill>
              </a:rPr>
            </a:br>
            <a:r>
              <a:rPr lang="en-US" dirty="0">
                <a:hlinkClick r:id="rId6"/>
              </a:rPr>
              <a:t>AAAI-24 – AAAI</a:t>
            </a:r>
            <a:endParaRPr lang="en-US" dirty="0"/>
          </a:p>
          <a:p>
            <a:pPr algn="ctr"/>
            <a:r>
              <a:rPr lang="en-US" altLang="en-US" dirty="0">
                <a:solidFill>
                  <a:schemeClr val="tx2"/>
                </a:solidFill>
              </a:rPr>
              <a:t>Will take a closer look early October 2025</a:t>
            </a:r>
          </a:p>
          <a:p>
            <a:pPr algn="ctr"/>
            <a:r>
              <a:rPr lang="en-US" altLang="en-US" dirty="0">
                <a:solidFill>
                  <a:schemeClr val="tx2"/>
                </a:solidFill>
              </a:rPr>
              <a:t> </a:t>
            </a:r>
          </a:p>
          <a:p>
            <a:pPr algn="ctr"/>
            <a:r>
              <a:rPr lang="en-US" altLang="en-US" dirty="0">
                <a:solidFill>
                  <a:schemeClr val="tx2"/>
                </a:solidFil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59035E-2891-4090-9B29-9C7087E1523B}" type="slidenum">
              <a:rPr lang="en-US" altLang="en-US" sz="1400" smtClean="0"/>
              <a:pPr/>
              <a:t>17</a:t>
            </a:fld>
            <a:endParaRPr lang="en-US" altLang="en-US" sz="1400"/>
          </a:p>
        </p:txBody>
      </p:sp>
      <p:sp>
        <p:nvSpPr>
          <p:cNvPr id="14339" name="Rectangle 2"/>
          <p:cNvSpPr>
            <a:spLocks noGrp="1" noChangeArrowheads="1"/>
          </p:cNvSpPr>
          <p:nvPr>
            <p:ph type="title"/>
          </p:nvPr>
        </p:nvSpPr>
        <p:spPr>
          <a:xfrm>
            <a:off x="838200" y="0"/>
            <a:ext cx="7772400" cy="762000"/>
          </a:xfrm>
        </p:spPr>
        <p:txBody>
          <a:bodyPr/>
          <a:lstStyle/>
          <a:p>
            <a:r>
              <a:rPr lang="en-US" altLang="en-US" dirty="0"/>
              <a:t>Course Elements</a:t>
            </a:r>
          </a:p>
        </p:txBody>
      </p:sp>
      <p:sp>
        <p:nvSpPr>
          <p:cNvPr id="14340" name="Rectangle 3"/>
          <p:cNvSpPr>
            <a:spLocks noGrp="1" noChangeArrowheads="1"/>
          </p:cNvSpPr>
          <p:nvPr>
            <p:ph type="body" idx="1"/>
          </p:nvPr>
        </p:nvSpPr>
        <p:spPr>
          <a:xfrm>
            <a:off x="76200" y="762000"/>
            <a:ext cx="9144000" cy="5334000"/>
          </a:xfrm>
        </p:spPr>
        <p:txBody>
          <a:bodyPr/>
          <a:lstStyle/>
          <a:p>
            <a:pPr>
              <a:lnSpc>
                <a:spcPct val="80000"/>
              </a:lnSpc>
            </a:pPr>
            <a:r>
              <a:rPr lang="en-US" altLang="en-US" sz="2500" dirty="0">
                <a:sym typeface="Symbol" pitchFamily="18" charset="2"/>
              </a:rPr>
              <a:t>26 </a:t>
            </a:r>
            <a:r>
              <a:rPr lang="en-US" altLang="en-US" sz="2500" dirty="0"/>
              <a:t>Lectures</a:t>
            </a:r>
          </a:p>
          <a:p>
            <a:pPr>
              <a:lnSpc>
                <a:spcPct val="80000"/>
              </a:lnSpc>
            </a:pPr>
            <a:r>
              <a:rPr lang="en-US" altLang="en-US" sz="2500" dirty="0"/>
              <a:t>2 Exams (…) </a:t>
            </a:r>
          </a:p>
          <a:p>
            <a:pPr>
              <a:lnSpc>
                <a:spcPct val="80000"/>
              </a:lnSpc>
            </a:pPr>
            <a:r>
              <a:rPr lang="en-US" altLang="en-US" sz="2500" dirty="0"/>
              <a:t>3 Problem Sets (tasks that involve using AI-tools, tasks that involve some programming, and one essay writing task) 5 individual and one group tasks</a:t>
            </a:r>
          </a:p>
          <a:p>
            <a:pPr>
              <a:lnSpc>
                <a:spcPct val="80000"/>
              </a:lnSpc>
            </a:pPr>
            <a:r>
              <a:rPr lang="en-US" altLang="en-US" sz="2500" u="sng" dirty="0"/>
              <a:t>Group Homework Credit</a:t>
            </a:r>
            <a:r>
              <a:rPr lang="en-US" altLang="en-US" sz="2500" dirty="0"/>
              <a:t>: The class will be subdivided in 14-16 groups and each group will present a solution to a homework style problem during the lecture (7-12 minutes). Each group has a different task!</a:t>
            </a:r>
          </a:p>
          <a:p>
            <a:pPr>
              <a:lnSpc>
                <a:spcPct val="80000"/>
              </a:lnSpc>
            </a:pPr>
            <a:r>
              <a:rPr lang="en-US" altLang="en-US" sz="2500" dirty="0"/>
              <a:t>Two 45 minutes Reviews before the two exams</a:t>
            </a:r>
          </a:p>
          <a:p>
            <a:pPr>
              <a:lnSpc>
                <a:spcPct val="80000"/>
              </a:lnSpc>
            </a:pPr>
            <a:endParaRPr lang="en-US" alt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8x8 grid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41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5A8BA64-9CA4-4413-BD9D-92F0C35D6069}" type="slidenum">
              <a:rPr lang="en-US" altLang="en-US" sz="1400" smtClean="0"/>
              <a:pPr/>
              <a:t>18</a:t>
            </a:fld>
            <a:endParaRPr lang="en-US" altLang="en-US" sz="1400"/>
          </a:p>
        </p:txBody>
      </p:sp>
      <p:sp>
        <p:nvSpPr>
          <p:cNvPr id="17411" name="Rectangle 4"/>
          <p:cNvSpPr>
            <a:spLocks noGrp="1" noChangeArrowheads="1"/>
          </p:cNvSpPr>
          <p:nvPr>
            <p:ph type="title"/>
          </p:nvPr>
        </p:nvSpPr>
        <p:spPr>
          <a:xfrm>
            <a:off x="762000" y="0"/>
            <a:ext cx="7772400" cy="1143000"/>
          </a:xfrm>
        </p:spPr>
        <p:txBody>
          <a:bodyPr/>
          <a:lstStyle/>
          <a:p>
            <a:r>
              <a:rPr lang="en-US" altLang="en-US"/>
              <a:t>Knowledge Representation</a:t>
            </a:r>
          </a:p>
        </p:txBody>
      </p:sp>
      <p:sp>
        <p:nvSpPr>
          <p:cNvPr id="17413" name="AutoShape 7"/>
          <p:cNvSpPr>
            <a:spLocks noChangeArrowheads="1"/>
          </p:cNvSpPr>
          <p:nvPr/>
        </p:nvSpPr>
        <p:spPr bwMode="auto">
          <a:xfrm>
            <a:off x="2743200" y="2362200"/>
            <a:ext cx="228600" cy="219075"/>
          </a:xfrm>
          <a:prstGeom prst="smileyFace">
            <a:avLst>
              <a:gd name="adj" fmla="val 4653"/>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415" name="Rectangle 9"/>
          <p:cNvSpPr>
            <a:spLocks noChangeArrowheads="1"/>
          </p:cNvSpPr>
          <p:nvPr/>
        </p:nvSpPr>
        <p:spPr bwMode="auto">
          <a:xfrm>
            <a:off x="2743200" y="3714751"/>
            <a:ext cx="481012" cy="24765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416" name="Rectangle 10"/>
          <p:cNvSpPr>
            <a:spLocks noChangeArrowheads="1"/>
          </p:cNvSpPr>
          <p:nvPr/>
        </p:nvSpPr>
        <p:spPr bwMode="auto">
          <a:xfrm>
            <a:off x="4648200" y="3171825"/>
            <a:ext cx="208643" cy="5429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417" name="Text Box 11"/>
          <p:cNvSpPr txBox="1">
            <a:spLocks noChangeArrowheads="1"/>
          </p:cNvSpPr>
          <p:nvPr/>
        </p:nvSpPr>
        <p:spPr bwMode="auto">
          <a:xfrm>
            <a:off x="228600" y="1066800"/>
            <a:ext cx="86821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solidFill>
                  <a:srgbClr val="FF0000"/>
                </a:solidFill>
              </a:rPr>
              <a:t>Problem</a:t>
            </a:r>
            <a:r>
              <a:rPr lang="en-US" altLang="en-US" dirty="0"/>
              <a:t>: Can the above chess board that misses the NW&amp;SE corner </a:t>
            </a:r>
          </a:p>
          <a:p>
            <a:r>
              <a:rPr lang="en-US" altLang="en-US" dirty="0"/>
              <a:t>be covered by 31 </a:t>
            </a:r>
            <a:r>
              <a:rPr lang="en-US" altLang="en-US"/>
              <a:t>domino pieces that </a:t>
            </a:r>
            <a:r>
              <a:rPr lang="en-US" altLang="en-US" dirty="0"/>
              <a:t>cover 2 fields on a chess board?</a:t>
            </a:r>
          </a:p>
        </p:txBody>
      </p:sp>
      <p:sp>
        <p:nvSpPr>
          <p:cNvPr id="12" name="AutoShape 7"/>
          <p:cNvSpPr>
            <a:spLocks noChangeArrowheads="1"/>
          </p:cNvSpPr>
          <p:nvPr/>
        </p:nvSpPr>
        <p:spPr bwMode="auto">
          <a:xfrm>
            <a:off x="4648200" y="4267200"/>
            <a:ext cx="228600" cy="219075"/>
          </a:xfrm>
          <a:prstGeom prst="smileyFace">
            <a:avLst>
              <a:gd name="adj" fmla="val 4653"/>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ACB3DA-2A8C-4422-8CC9-40DA49062D92}" type="slidenum">
              <a:rPr lang="en-US" altLang="en-US" sz="1400" smtClean="0"/>
              <a:pPr/>
              <a:t>19</a:t>
            </a:fld>
            <a:endParaRPr lang="en-US" altLang="en-US" sz="1400"/>
          </a:p>
        </p:txBody>
      </p:sp>
      <p:sp>
        <p:nvSpPr>
          <p:cNvPr id="18435" name="Rectangle 2"/>
          <p:cNvSpPr>
            <a:spLocks noGrp="1" noChangeArrowheads="1"/>
          </p:cNvSpPr>
          <p:nvPr>
            <p:ph type="title"/>
          </p:nvPr>
        </p:nvSpPr>
        <p:spPr/>
        <p:txBody>
          <a:bodyPr/>
          <a:lstStyle/>
          <a:p>
            <a:r>
              <a:rPr lang="en-US" altLang="en-US"/>
              <a:t>Natural Language Understanding</a:t>
            </a:r>
          </a:p>
        </p:txBody>
      </p:sp>
      <p:sp>
        <p:nvSpPr>
          <p:cNvPr id="18436" name="Rectangle 3"/>
          <p:cNvSpPr>
            <a:spLocks noGrp="1" noChangeArrowheads="1"/>
          </p:cNvSpPr>
          <p:nvPr>
            <p:ph type="body" idx="1"/>
          </p:nvPr>
        </p:nvSpPr>
        <p:spPr/>
        <p:txBody>
          <a:bodyPr/>
          <a:lstStyle/>
          <a:p>
            <a:r>
              <a:rPr lang="en-US" altLang="en-US"/>
              <a:t>I saw the Golden Gate Bridge flying to San Francisco.</a:t>
            </a:r>
          </a:p>
          <a:p>
            <a:r>
              <a:rPr lang="en-US" altLang="en-US"/>
              <a:t>I ate dinner with a friend. I ate dinner with a fork.</a:t>
            </a:r>
          </a:p>
          <a:p>
            <a:r>
              <a:rPr lang="en-US" altLang="en-US"/>
              <a:t>John went to a restaurant. He ordered a steak. After an hour John left happily.</a:t>
            </a:r>
          </a:p>
          <a:p>
            <a:r>
              <a:rPr lang="en-US" altLang="en-US"/>
              <a:t>I went to three dentists this morning.</a:t>
            </a:r>
          </a:p>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2</a:t>
            </a:fld>
            <a:endParaRPr lang="en-US" altLang="en-US" sz="1400"/>
          </a:p>
        </p:txBody>
      </p:sp>
      <p:sp>
        <p:nvSpPr>
          <p:cNvPr id="4099" name="Rectangle 2"/>
          <p:cNvSpPr>
            <a:spLocks noGrp="1" noChangeArrowheads="1"/>
          </p:cNvSpPr>
          <p:nvPr>
            <p:ph type="title"/>
          </p:nvPr>
        </p:nvSpPr>
        <p:spPr>
          <a:xfrm>
            <a:off x="661610" y="-228600"/>
            <a:ext cx="7772400" cy="1143000"/>
          </a:xfrm>
        </p:spPr>
        <p:txBody>
          <a:bodyPr/>
          <a:lstStyle/>
          <a:p>
            <a:r>
              <a:rPr lang="en-US" altLang="en-US" dirty="0">
                <a:solidFill>
                  <a:srgbClr val="FF0000"/>
                </a:solidFill>
              </a:rPr>
              <a:t>COSC 4368 News2 Aug. 26</a:t>
            </a:r>
          </a:p>
        </p:txBody>
      </p:sp>
      <p:sp>
        <p:nvSpPr>
          <p:cNvPr id="4100" name="Rectangle 3"/>
          <p:cNvSpPr>
            <a:spLocks noGrp="1" noChangeArrowheads="1"/>
          </p:cNvSpPr>
          <p:nvPr>
            <p:ph type="body" idx="1"/>
          </p:nvPr>
        </p:nvSpPr>
        <p:spPr>
          <a:xfrm>
            <a:off x="13910" y="838200"/>
            <a:ext cx="9067800" cy="4114800"/>
          </a:xfrm>
        </p:spPr>
        <p:txBody>
          <a:bodyPr/>
          <a:lstStyle/>
          <a:p>
            <a:pPr marL="609600" indent="-609600">
              <a:buFont typeface="+mj-lt"/>
              <a:buAutoNum type="arabicPeriod" startAt="8"/>
            </a:pPr>
            <a:r>
              <a:rPr lang="en-US" altLang="en-US" sz="2100" dirty="0"/>
              <a:t>Please take a closer look at the course website in the next 5 days; there will be a Q&amp;A near the beginning of the lecture on Mo. Jan. 21, to answer your questions about the form and content of COSC 4368.</a:t>
            </a:r>
          </a:p>
          <a:p>
            <a:pPr marL="609600" indent="-609600">
              <a:buFont typeface="+mj-lt"/>
              <a:buAutoNum type="arabicPeriod" startAt="8"/>
            </a:pPr>
            <a:r>
              <a:rPr lang="en-US" altLang="en-US" sz="2100" dirty="0"/>
              <a:t>UH Excused Absence policy applies for missing course exams; if you miss exams for other reasons, or you do not follow the procedures, outlined in the policy, you will receive a grade of ‘F’ for the missed exam.</a:t>
            </a:r>
          </a:p>
          <a:p>
            <a:pPr marL="609600" indent="-609600">
              <a:buFont typeface="+mj-lt"/>
              <a:buAutoNum type="arabicPeriod" startAt="8"/>
            </a:pPr>
            <a:r>
              <a:rPr lang="en-US" altLang="en-US" sz="2100" dirty="0"/>
              <a:t>It is also necessary that you regularly check your cougar-net e-mail which is associated with your MS Teams account; not doing that asks for trouble.  </a:t>
            </a:r>
          </a:p>
          <a:p>
            <a:pPr marL="609600" indent="-609600">
              <a:buFont typeface="+mj-lt"/>
              <a:buAutoNum type="arabicPeriod" startAt="8"/>
            </a:pPr>
            <a:r>
              <a:rPr lang="en-US" altLang="en-US" sz="2100" dirty="0"/>
              <a:t>You are encouraged to use MS Teams for chat about course related matters. </a:t>
            </a:r>
          </a:p>
          <a:p>
            <a:pPr marL="609600" indent="-609600">
              <a:buFont typeface="+mj-lt"/>
              <a:buAutoNum type="arabicPeriod" startAt="8"/>
            </a:pPr>
            <a:r>
              <a:rPr lang="en-US" altLang="en-US" sz="2100" dirty="0"/>
              <a:t>However, please use e-mail and not MS Teams chat to discuss personal matters and other important matters with Dr. Eick and/or the course </a:t>
            </a:r>
            <a:r>
              <a:rPr lang="en-US" altLang="en-US" sz="2100" dirty="0" err="1"/>
              <a:t>TAs.</a:t>
            </a:r>
            <a:r>
              <a:rPr lang="en-US" altLang="en-US" sz="2100" dirty="0"/>
              <a:t> </a:t>
            </a:r>
          </a:p>
          <a:p>
            <a:pPr marL="609600" indent="-609600">
              <a:buFont typeface="+mj-lt"/>
              <a:buAutoNum type="arabicPeriod" startAt="8"/>
            </a:pPr>
            <a:r>
              <a:rPr lang="en-US" altLang="en-US" sz="2100" dirty="0"/>
              <a:t>There is a MS Teams page associated with the course is named: “4368 27233” ; it uses a Notre Dame Cathedral Strained Glass Window as its icon:  </a:t>
            </a:r>
          </a:p>
          <a:p>
            <a:pPr marL="0" indent="0">
              <a:buNone/>
            </a:pPr>
            <a:endParaRPr lang="en-US" altLang="en-US" dirty="0"/>
          </a:p>
        </p:txBody>
      </p:sp>
      <p:sp>
        <p:nvSpPr>
          <p:cNvPr id="3" name="TextBox 2">
            <a:extLst>
              <a:ext uri="{FF2B5EF4-FFF2-40B4-BE49-F238E27FC236}">
                <a16:creationId xmlns:a16="http://schemas.microsoft.com/office/drawing/2014/main" id="{EC3F3B50-7397-DA22-7ABA-D0BDB5BA5906}"/>
              </a:ext>
            </a:extLst>
          </p:cNvPr>
          <p:cNvSpPr txBox="1"/>
          <p:nvPr/>
        </p:nvSpPr>
        <p:spPr>
          <a:xfrm>
            <a:off x="661610" y="5410200"/>
            <a:ext cx="4607560" cy="830997"/>
          </a:xfrm>
          <a:prstGeom prst="rect">
            <a:avLst/>
          </a:prstGeom>
          <a:noFill/>
        </p:spPr>
        <p:txBody>
          <a:bodyPr wrap="square">
            <a:spAutoFit/>
          </a:bodyPr>
          <a:lstStyle/>
          <a:p>
            <a:r>
              <a:rPr lang="en-US" dirty="0">
                <a:hlinkClick r:id="rId2"/>
              </a:rPr>
              <a:t>The Stained Glass Windows of Notre-Dame de Paris</a:t>
            </a:r>
            <a:endParaRPr lang="en-US" dirty="0"/>
          </a:p>
        </p:txBody>
      </p:sp>
    </p:spTree>
    <p:extLst>
      <p:ext uri="{BB962C8B-B14F-4D97-AF65-F5344CB8AC3E}">
        <p14:creationId xmlns:p14="http://schemas.microsoft.com/office/powerpoint/2010/main" val="2354280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AA01EF0-D9D2-4AF6-9AF7-5ACCDC335846}" type="slidenum">
              <a:rPr lang="en-US" altLang="en-US" sz="1400" smtClean="0"/>
              <a:pPr/>
              <a:t>20</a:t>
            </a:fld>
            <a:endParaRPr lang="en-US" altLang="en-US" sz="1400"/>
          </a:p>
        </p:txBody>
      </p:sp>
      <p:sp>
        <p:nvSpPr>
          <p:cNvPr id="20483" name="Rectangle 2"/>
          <p:cNvSpPr>
            <a:spLocks noGrp="1" noChangeArrowheads="1"/>
          </p:cNvSpPr>
          <p:nvPr>
            <p:ph type="title"/>
          </p:nvPr>
        </p:nvSpPr>
        <p:spPr/>
        <p:txBody>
          <a:bodyPr/>
          <a:lstStyle/>
          <a:p>
            <a:r>
              <a:rPr lang="en-US" altLang="en-US"/>
              <a:t>Heuristic Search</a:t>
            </a:r>
          </a:p>
        </p:txBody>
      </p:sp>
      <p:sp>
        <p:nvSpPr>
          <p:cNvPr id="20484" name="Rectangle 3"/>
          <p:cNvSpPr>
            <a:spLocks noGrp="1" noChangeArrowheads="1"/>
          </p:cNvSpPr>
          <p:nvPr>
            <p:ph type="body" idx="1"/>
          </p:nvPr>
        </p:nvSpPr>
        <p:spPr>
          <a:xfrm>
            <a:off x="762000" y="1600200"/>
            <a:ext cx="7772400" cy="4114800"/>
          </a:xfrm>
        </p:spPr>
        <p:txBody>
          <a:bodyPr/>
          <a:lstStyle/>
          <a:p>
            <a:pPr>
              <a:lnSpc>
                <a:spcPct val="90000"/>
              </a:lnSpc>
            </a:pPr>
            <a:r>
              <a:rPr lang="en-US" altLang="en-US" sz="2800"/>
              <a:t>Heuristo (greek): I find</a:t>
            </a:r>
          </a:p>
          <a:p>
            <a:pPr>
              <a:lnSpc>
                <a:spcPct val="90000"/>
              </a:lnSpc>
            </a:pPr>
            <a:r>
              <a:rPr lang="en-US" altLang="en-US" sz="2800"/>
              <a:t>Copes with problems for which it is not feasible to look at all solutions</a:t>
            </a:r>
          </a:p>
          <a:p>
            <a:pPr>
              <a:lnSpc>
                <a:spcPct val="90000"/>
              </a:lnSpc>
            </a:pPr>
            <a:r>
              <a:rPr lang="en-US" altLang="en-US" sz="2800"/>
              <a:t>Heuristics: rules a thumb (help you to explore the more promising solutions first), based on experience, frequently fuzzy</a:t>
            </a:r>
          </a:p>
          <a:p>
            <a:pPr>
              <a:lnSpc>
                <a:spcPct val="90000"/>
              </a:lnSpc>
            </a:pPr>
            <a:r>
              <a:rPr lang="en-US" altLang="en-US" sz="2800"/>
              <a:t>Main ideas of heuristics: search space reduction, ordering solutions intelligently, simplifications of computations</a:t>
            </a:r>
          </a:p>
        </p:txBody>
      </p:sp>
      <p:sp>
        <p:nvSpPr>
          <p:cNvPr id="20485" name="Text Box 4"/>
          <p:cNvSpPr txBox="1">
            <a:spLocks noChangeArrowheads="1"/>
          </p:cNvSpPr>
          <p:nvPr/>
        </p:nvSpPr>
        <p:spPr bwMode="auto">
          <a:xfrm>
            <a:off x="746125" y="5832475"/>
            <a:ext cx="8260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t>Example problems: puzzles, traveling salesman problem, chess,…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A266B20-F353-4D0F-B573-7C67734E66FF}" type="slidenum">
              <a:rPr lang="en-US" altLang="en-US" sz="1400" smtClean="0"/>
              <a:pPr/>
              <a:t>21</a:t>
            </a:fld>
            <a:endParaRPr lang="en-US" altLang="en-US" sz="1400"/>
          </a:p>
        </p:txBody>
      </p:sp>
      <p:sp>
        <p:nvSpPr>
          <p:cNvPr id="21507" name="Rectangle 2"/>
          <p:cNvSpPr>
            <a:spLocks noGrp="1" noChangeArrowheads="1"/>
          </p:cNvSpPr>
          <p:nvPr>
            <p:ph type="title"/>
          </p:nvPr>
        </p:nvSpPr>
        <p:spPr>
          <a:xfrm>
            <a:off x="685800" y="1241425"/>
            <a:ext cx="7772400" cy="511175"/>
          </a:xfrm>
        </p:spPr>
        <p:txBody>
          <a:bodyPr/>
          <a:lstStyle/>
          <a:p>
            <a:r>
              <a:rPr lang="en-US" altLang="en-US" sz="3600">
                <a:solidFill>
                  <a:srgbClr val="C2540A"/>
                </a:solidFill>
              </a:rPr>
              <a:t>Figure</a:t>
            </a:r>
          </a:p>
        </p:txBody>
      </p:sp>
      <p:sp>
        <p:nvSpPr>
          <p:cNvPr id="21508" name="Text Box 3"/>
          <p:cNvSpPr txBox="1">
            <a:spLocks noChangeArrowheads="1"/>
          </p:cNvSpPr>
          <p:nvPr/>
        </p:nvSpPr>
        <p:spPr bwMode="auto">
          <a:xfrm>
            <a:off x="822325" y="222885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3200"/>
          </a:p>
        </p:txBody>
      </p:sp>
      <p:pic>
        <p:nvPicPr>
          <p:cNvPr id="215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22</a:t>
            </a:fld>
            <a:endParaRPr lang="en-US" altLang="en-US" sz="1400"/>
          </a:p>
        </p:txBody>
      </p:sp>
      <p:sp>
        <p:nvSpPr>
          <p:cNvPr id="4099" name="Rectangle 2"/>
          <p:cNvSpPr>
            <a:spLocks noGrp="1" noChangeArrowheads="1"/>
          </p:cNvSpPr>
          <p:nvPr>
            <p:ph type="title"/>
          </p:nvPr>
        </p:nvSpPr>
        <p:spPr>
          <a:xfrm>
            <a:off x="661610" y="-228600"/>
            <a:ext cx="7772400" cy="1143000"/>
          </a:xfrm>
        </p:spPr>
        <p:txBody>
          <a:bodyPr/>
          <a:lstStyle/>
          <a:p>
            <a:r>
              <a:rPr lang="en-US" altLang="en-US" dirty="0">
                <a:solidFill>
                  <a:srgbClr val="FF0000"/>
                </a:solidFill>
              </a:rPr>
              <a:t>COSC 4368 News Aug. 28</a:t>
            </a:r>
          </a:p>
        </p:txBody>
      </p:sp>
      <p:sp>
        <p:nvSpPr>
          <p:cNvPr id="4100" name="Rectangle 3"/>
          <p:cNvSpPr>
            <a:spLocks noGrp="1" noChangeArrowheads="1"/>
          </p:cNvSpPr>
          <p:nvPr>
            <p:ph type="body" idx="1"/>
          </p:nvPr>
        </p:nvSpPr>
        <p:spPr>
          <a:xfrm>
            <a:off x="76200" y="295428"/>
            <a:ext cx="9067800" cy="4114800"/>
          </a:xfrm>
        </p:spPr>
        <p:txBody>
          <a:bodyPr/>
          <a:lstStyle/>
          <a:p>
            <a:pPr marL="514350" indent="-514350">
              <a:buFont typeface="+mj-lt"/>
              <a:buAutoNum type="arabicPeriod"/>
            </a:pPr>
            <a:endParaRPr lang="en-US" altLang="en-US" sz="2100" dirty="0"/>
          </a:p>
          <a:p>
            <a:pPr marL="609600" indent="-609600">
              <a:buFont typeface="+mj-lt"/>
              <a:buAutoNum type="arabicPeriod"/>
            </a:pPr>
            <a:r>
              <a:rPr lang="en-US" altLang="en-US" sz="2100" dirty="0"/>
              <a:t>Will conduct an online poll during the lecture on Sept. 4 </a:t>
            </a:r>
            <a:r>
              <a:rPr lang="en-US" altLang="en-US" sz="2100" b="1" dirty="0">
                <a:solidFill>
                  <a:srgbClr val="FF0000"/>
                </a:solidFill>
              </a:rPr>
              <a:t>around 3p</a:t>
            </a:r>
            <a:r>
              <a:rPr lang="en-US" altLang="en-US" sz="2100" dirty="0"/>
              <a:t>: </a:t>
            </a:r>
            <a:r>
              <a:rPr lang="en-US" sz="1400" b="0" i="0" dirty="0">
                <a:effectLst/>
                <a:latin typeface="Times New Roman" panose="02020603050405020304" pitchFamily="18" charset="0"/>
                <a:hlinkClick r:id="rId2"/>
              </a:rPr>
              <a:t>https://forms.gle/geB4FdCf631Wevb28</a:t>
            </a:r>
            <a:endParaRPr lang="en-US" altLang="en-US" sz="2100" dirty="0"/>
          </a:p>
          <a:p>
            <a:pPr marL="609600" indent="-609600">
              <a:buFont typeface="+mj-lt"/>
              <a:buAutoNum type="arabicPeriod"/>
            </a:pPr>
            <a:r>
              <a:rPr lang="en-US" altLang="en-US" sz="2100" dirty="0"/>
              <a:t>Task1 of ProblemSet1 is already posted; Task2 will be posted by Sept. 5 the latest. Both tasks are individual tasks.</a:t>
            </a:r>
          </a:p>
          <a:p>
            <a:pPr marL="609600" indent="-609600">
              <a:buFont typeface="+mj-lt"/>
              <a:buAutoNum type="arabicPeriod"/>
            </a:pPr>
            <a:r>
              <a:rPr lang="en-US" altLang="en-US" sz="2100" dirty="0"/>
              <a:t>Task3 is a 6 week group task scheduled for Sept. 23-Nov. 6; will start setting up groups on Sept. 18; preferred group size 4---can form your own group. </a:t>
            </a:r>
          </a:p>
          <a:p>
            <a:pPr marL="609600" indent="-609600">
              <a:buFont typeface="+mj-lt"/>
              <a:buAutoNum type="arabicPeriod"/>
            </a:pPr>
            <a:r>
              <a:rPr lang="en-US" altLang="en-US" sz="2100" dirty="0"/>
              <a:t>GHC groups will be set up and shared during the lecture on Sept. 4 and GHC presentations will start on Sept. 11! </a:t>
            </a:r>
          </a:p>
          <a:p>
            <a:pPr marL="609600" indent="-609600">
              <a:buFont typeface="+mj-lt"/>
              <a:buAutoNum type="arabicPeriod"/>
            </a:pPr>
            <a:r>
              <a:rPr lang="en-US" altLang="en-US" sz="2100" dirty="0"/>
              <a:t>As Data Science I is not a prerequisite for COSC 4368 there is some overlap in the topics covered in both courses. </a:t>
            </a:r>
          </a:p>
          <a:p>
            <a:pPr marL="609600" indent="-609600">
              <a:buFont typeface="+mj-lt"/>
              <a:buAutoNum type="arabicPeriod"/>
            </a:pPr>
            <a:r>
              <a:rPr lang="en-US" altLang="en-US" sz="2100" dirty="0"/>
              <a:t>Today: Continue Introduction to AI, maybe start discussion of Search </a:t>
            </a:r>
            <a:endParaRPr lang="en-US" altLang="en-US" dirty="0"/>
          </a:p>
        </p:txBody>
      </p:sp>
      <p:pic>
        <p:nvPicPr>
          <p:cNvPr id="3" name="Picture 2" descr="A walkway with curved arches and a purple and pink sky&#10;&#10;Description automatically generated">
            <a:extLst>
              <a:ext uri="{FF2B5EF4-FFF2-40B4-BE49-F238E27FC236}">
                <a16:creationId xmlns:a16="http://schemas.microsoft.com/office/drawing/2014/main" id="{6D1F96E5-F09E-C620-9824-9986F23E7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279" y="4793887"/>
            <a:ext cx="3886200" cy="1492023"/>
          </a:xfrm>
          <a:prstGeom prst="rect">
            <a:avLst/>
          </a:prstGeom>
        </p:spPr>
      </p:pic>
      <p:sp>
        <p:nvSpPr>
          <p:cNvPr id="4" name="TextBox 3">
            <a:extLst>
              <a:ext uri="{FF2B5EF4-FFF2-40B4-BE49-F238E27FC236}">
                <a16:creationId xmlns:a16="http://schemas.microsoft.com/office/drawing/2014/main" id="{AAB7DB79-81D7-EB2B-B3E6-E259373BE05F}"/>
              </a:ext>
            </a:extLst>
          </p:cNvPr>
          <p:cNvSpPr txBox="1"/>
          <p:nvPr/>
        </p:nvSpPr>
        <p:spPr>
          <a:xfrm>
            <a:off x="1524000" y="6285910"/>
            <a:ext cx="4922758" cy="338554"/>
          </a:xfrm>
          <a:prstGeom prst="rect">
            <a:avLst/>
          </a:prstGeom>
          <a:noFill/>
        </p:spPr>
        <p:txBody>
          <a:bodyPr wrap="none" rtlCol="0">
            <a:spAutoFit/>
          </a:bodyPr>
          <a:lstStyle/>
          <a:p>
            <a:r>
              <a:rPr lang="en-US" sz="1600" dirty="0">
                <a:hlinkClick r:id="rId4"/>
              </a:rPr>
              <a:t>Our peerless whale-bone pier - Umhlanga Rocks Tourism</a:t>
            </a:r>
            <a:endParaRPr lang="en-US" sz="1600" dirty="0"/>
          </a:p>
        </p:txBody>
      </p:sp>
    </p:spTree>
    <p:extLst>
      <p:ext uri="{BB962C8B-B14F-4D97-AF65-F5344CB8AC3E}">
        <p14:creationId xmlns:p14="http://schemas.microsoft.com/office/powerpoint/2010/main" val="1077239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C436F15-1B99-4758-B245-62708C0890DF}" type="slidenum">
              <a:rPr lang="en-US" altLang="en-US" sz="1400" smtClean="0"/>
              <a:pPr/>
              <a:t>23</a:t>
            </a:fld>
            <a:endParaRPr lang="en-US" altLang="en-US" sz="1400"/>
          </a:p>
        </p:txBody>
      </p:sp>
      <p:sp>
        <p:nvSpPr>
          <p:cNvPr id="19459" name="Rectangle 2"/>
          <p:cNvSpPr>
            <a:spLocks noGrp="1" noChangeArrowheads="1"/>
          </p:cNvSpPr>
          <p:nvPr>
            <p:ph type="title"/>
          </p:nvPr>
        </p:nvSpPr>
        <p:spPr/>
        <p:txBody>
          <a:bodyPr/>
          <a:lstStyle/>
          <a:p>
            <a:r>
              <a:rPr lang="en-US" altLang="en-US"/>
              <a:t>Planning</a:t>
            </a:r>
          </a:p>
        </p:txBody>
      </p:sp>
      <p:sp>
        <p:nvSpPr>
          <p:cNvPr id="19460" name="Rectangle 3"/>
          <p:cNvSpPr>
            <a:spLocks noGrp="1" noChangeArrowheads="1"/>
          </p:cNvSpPr>
          <p:nvPr>
            <p:ph type="body" idx="1"/>
          </p:nvPr>
        </p:nvSpPr>
        <p:spPr>
          <a:xfrm>
            <a:off x="685800" y="1981200"/>
            <a:ext cx="7467600" cy="4114800"/>
          </a:xfrm>
        </p:spPr>
        <p:txBody>
          <a:bodyPr/>
          <a:lstStyle/>
          <a:p>
            <a:pPr>
              <a:buFontTx/>
              <a:buNone/>
            </a:pPr>
            <a:r>
              <a:rPr lang="en-US" altLang="en-US" sz="2400" dirty="0">
                <a:solidFill>
                  <a:srgbClr val="FF0000"/>
                </a:solidFill>
              </a:rPr>
              <a:t>Objective</a:t>
            </a:r>
            <a:r>
              <a:rPr lang="en-US" altLang="en-US" sz="2400" dirty="0"/>
              <a:t>: Construct a sequence of actions that will achieve a goal.</a:t>
            </a:r>
          </a:p>
          <a:p>
            <a:pPr>
              <a:buFontTx/>
              <a:buNone/>
            </a:pPr>
            <a:r>
              <a:rPr lang="en-US" altLang="en-US" sz="2400" dirty="0">
                <a:solidFill>
                  <a:srgbClr val="FF0000"/>
                </a:solidFill>
              </a:rPr>
              <a:t>Example</a:t>
            </a:r>
            <a:r>
              <a:rPr lang="en-US" altLang="en-US" sz="2400" dirty="0"/>
              <a:t>: John wants to buy a house</a:t>
            </a:r>
          </a:p>
          <a:p>
            <a:pPr>
              <a:buFontTx/>
              <a:buNone/>
            </a:pPr>
            <a:r>
              <a:rPr lang="en-US" altLang="en-US" sz="2400" dirty="0">
                <a:solidFill>
                  <a:srgbClr val="FF0000"/>
                </a:solidFill>
              </a:rPr>
              <a:t>Characteristics of Planning:</a:t>
            </a:r>
          </a:p>
          <a:p>
            <a:r>
              <a:rPr lang="en-US" altLang="en-US" sz="2400" dirty="0"/>
              <a:t>Goals and </a:t>
            </a:r>
            <a:r>
              <a:rPr lang="en-US" altLang="en-US" sz="2400" dirty="0" err="1"/>
              <a:t>Subgoals</a:t>
            </a:r>
            <a:endParaRPr lang="en-US" altLang="en-US" sz="2400" dirty="0"/>
          </a:p>
          <a:p>
            <a:r>
              <a:rPr lang="en-US" altLang="en-US" sz="2400" dirty="0"/>
              <a:t>Operators that potentially make goal predicate true</a:t>
            </a:r>
          </a:p>
          <a:p>
            <a:r>
              <a:rPr lang="en-US" altLang="en-US" sz="2400" dirty="0"/>
              <a:t>Parallelism</a:t>
            </a:r>
          </a:p>
          <a:p>
            <a:r>
              <a:rPr lang="en-US" altLang="en-US" sz="2400" dirty="0"/>
              <a:t>Dependency between goals / </a:t>
            </a:r>
            <a:r>
              <a:rPr lang="en-US" altLang="en-US" sz="2400" dirty="0" err="1"/>
              <a:t>subgoals</a:t>
            </a:r>
            <a:r>
              <a:rPr lang="en-US" altLang="en-US" sz="2400" dirty="0"/>
              <a:t> </a:t>
            </a:r>
          </a:p>
          <a:p>
            <a:r>
              <a:rPr lang="en-US" altLang="en-US" sz="2400" dirty="0"/>
              <a:t>Plan and sub-plans might fail, requiring plan modification </a:t>
            </a:r>
          </a:p>
          <a:p>
            <a:endParaRPr lang="en-US" altLang="en-US" dirty="0"/>
          </a:p>
          <a:p>
            <a:endParaRPr lang="en-US" altLang="en-US" dirty="0"/>
          </a:p>
        </p:txBody>
      </p:sp>
      <p:sp>
        <p:nvSpPr>
          <p:cNvPr id="2" name="TextBox 1"/>
          <p:cNvSpPr txBox="1"/>
          <p:nvPr/>
        </p:nvSpPr>
        <p:spPr>
          <a:xfrm>
            <a:off x="1371600" y="381000"/>
            <a:ext cx="184731" cy="230832"/>
          </a:xfrm>
          <a:prstGeom prst="rect">
            <a:avLst/>
          </a:prstGeom>
          <a:noFill/>
        </p:spPr>
        <p:txBody>
          <a:bodyPr wrap="none" rtlCol="0">
            <a:spAutoFit/>
          </a:bodyPr>
          <a:lstStyle/>
          <a:p>
            <a:endParaRPr lang="en-US" sz="900" dirty="0"/>
          </a:p>
        </p:txBody>
      </p:sp>
      <p:sp>
        <p:nvSpPr>
          <p:cNvPr id="3" name="TextBox 2"/>
          <p:cNvSpPr txBox="1"/>
          <p:nvPr/>
        </p:nvSpPr>
        <p:spPr>
          <a:xfrm>
            <a:off x="1752600" y="381000"/>
            <a:ext cx="6306535" cy="338554"/>
          </a:xfrm>
          <a:prstGeom prst="rect">
            <a:avLst/>
          </a:prstGeom>
          <a:noFill/>
        </p:spPr>
        <p:txBody>
          <a:bodyPr wrap="none" rtlCol="0">
            <a:spAutoFit/>
          </a:bodyPr>
          <a:lstStyle/>
          <a:p>
            <a:r>
              <a:rPr lang="en-US" sz="800" dirty="0">
                <a:hlinkClick r:id="rId2"/>
              </a:rPr>
              <a:t>http://sanjonmotel.com/wp-content/uploads/2016/10/free-fire-evacuation-plan-template-free-business-template-free-fire-evacuation-plan-template.gif</a:t>
            </a:r>
            <a:endParaRPr lang="en-US" sz="800" dirty="0"/>
          </a:p>
          <a:p>
            <a:endParaRPr lang="en-US" sz="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FF30056-44E8-4DE3-90E1-079A963A3433}" type="slidenum">
              <a:rPr lang="en-US" altLang="en-US" sz="1400" smtClean="0"/>
              <a:pPr/>
              <a:t>24</a:t>
            </a:fld>
            <a:endParaRPr lang="en-US" altLang="en-US" sz="1400"/>
          </a:p>
        </p:txBody>
      </p:sp>
      <p:sp>
        <p:nvSpPr>
          <p:cNvPr id="22531" name="Rectangle 2"/>
          <p:cNvSpPr>
            <a:spLocks noGrp="1" noChangeArrowheads="1"/>
          </p:cNvSpPr>
          <p:nvPr>
            <p:ph type="title"/>
          </p:nvPr>
        </p:nvSpPr>
        <p:spPr>
          <a:xfrm>
            <a:off x="685800" y="304800"/>
            <a:ext cx="7772400" cy="609600"/>
          </a:xfrm>
        </p:spPr>
        <p:txBody>
          <a:bodyPr/>
          <a:lstStyle/>
          <a:p>
            <a:r>
              <a:rPr lang="tr-TR" altLang="en-US" sz="3600"/>
              <a:t>Evolutionary </a:t>
            </a:r>
            <a:r>
              <a:rPr lang="en-US" altLang="en-US" sz="3600"/>
              <a:t>Computing</a:t>
            </a:r>
          </a:p>
        </p:txBody>
      </p:sp>
      <p:sp>
        <p:nvSpPr>
          <p:cNvPr id="22532" name="Rectangle 3"/>
          <p:cNvSpPr>
            <a:spLocks noGrp="1" noChangeArrowheads="1"/>
          </p:cNvSpPr>
          <p:nvPr>
            <p:ph type="body" idx="1"/>
          </p:nvPr>
        </p:nvSpPr>
        <p:spPr>
          <a:xfrm>
            <a:off x="533400" y="1143000"/>
            <a:ext cx="7848600" cy="3886200"/>
          </a:xfrm>
        </p:spPr>
        <p:txBody>
          <a:bodyPr/>
          <a:lstStyle/>
          <a:p>
            <a:pPr>
              <a:lnSpc>
                <a:spcPct val="90000"/>
              </a:lnSpc>
            </a:pPr>
            <a:r>
              <a:rPr lang="en-US" altLang="en-US" sz="2400" dirty="0">
                <a:hlinkClick r:id="rId2"/>
              </a:rPr>
              <a:t>http://www2.cs.uh.edu/~ceick/6367/6367.html</a:t>
            </a:r>
            <a:r>
              <a:rPr lang="en-US" altLang="en-US" sz="2400" dirty="0"/>
              <a:t> </a:t>
            </a:r>
          </a:p>
          <a:p>
            <a:pPr>
              <a:lnSpc>
                <a:spcPct val="90000"/>
              </a:lnSpc>
            </a:pPr>
            <a:r>
              <a:rPr lang="tr-TR" altLang="en-US" sz="2400" dirty="0"/>
              <a:t>Evolutionary algorithms are global search techniques.</a:t>
            </a:r>
          </a:p>
          <a:p>
            <a:pPr>
              <a:lnSpc>
                <a:spcPct val="90000"/>
              </a:lnSpc>
            </a:pPr>
            <a:r>
              <a:rPr lang="tr-TR" altLang="en-US" sz="2400" dirty="0"/>
              <a:t>They are built on Darwin’s theory of evolution by natural selection.</a:t>
            </a:r>
          </a:p>
          <a:p>
            <a:pPr>
              <a:lnSpc>
                <a:spcPct val="90000"/>
              </a:lnSpc>
            </a:pPr>
            <a:r>
              <a:rPr lang="tr-TR" altLang="en-US" sz="2400" dirty="0"/>
              <a:t>Numerous potential solutions are encoded in structures, called </a:t>
            </a:r>
            <a:r>
              <a:rPr lang="tr-TR" altLang="en-US" sz="2400" i="1" dirty="0"/>
              <a:t>chromosomes</a:t>
            </a:r>
            <a:r>
              <a:rPr lang="tr-TR" altLang="en-US" sz="2400" dirty="0"/>
              <a:t>.</a:t>
            </a:r>
          </a:p>
          <a:p>
            <a:pPr>
              <a:lnSpc>
                <a:spcPct val="90000"/>
              </a:lnSpc>
            </a:pPr>
            <a:r>
              <a:rPr lang="tr-TR" altLang="en-US" sz="2400" dirty="0"/>
              <a:t>During each iteration, the EA evaluates solutions a</a:t>
            </a:r>
            <a:r>
              <a:rPr lang="en-US" altLang="en-US" sz="2400" dirty="0" err="1"/>
              <a:t>nd</a:t>
            </a:r>
            <a:r>
              <a:rPr lang="tr-TR" altLang="en-US" sz="2400" dirty="0"/>
              <a:t> generates offspring based on the fitness of each solution in the task.</a:t>
            </a:r>
          </a:p>
          <a:p>
            <a:pPr>
              <a:lnSpc>
                <a:spcPct val="90000"/>
              </a:lnSpc>
            </a:pPr>
            <a:r>
              <a:rPr lang="tr-TR" altLang="en-US" sz="2400" dirty="0"/>
              <a:t>Substructures, or </a:t>
            </a:r>
            <a:r>
              <a:rPr lang="tr-TR" altLang="en-US" sz="2400" i="1" dirty="0"/>
              <a:t>genes</a:t>
            </a:r>
            <a:r>
              <a:rPr lang="tr-TR" altLang="en-US" sz="2400" dirty="0"/>
              <a:t>, of the solutions are then modified through genetic operators such as mutation or recombination.</a:t>
            </a:r>
          </a:p>
          <a:p>
            <a:pPr>
              <a:lnSpc>
                <a:spcPct val="90000"/>
              </a:lnSpc>
            </a:pPr>
            <a:r>
              <a:rPr lang="tr-TR" altLang="en-US" sz="2400" i="1" dirty="0"/>
              <a:t>The idea:</a:t>
            </a:r>
            <a:r>
              <a:rPr lang="tr-TR" altLang="en-US" sz="2400" dirty="0"/>
              <a:t> structures that led to good solutions in previous evaluations can be mutated or combined to form even better solutions.</a:t>
            </a:r>
          </a:p>
          <a:p>
            <a:pPr>
              <a:lnSpc>
                <a:spcPct val="90000"/>
              </a:lnSpc>
            </a:pPr>
            <a:endParaRPr lang="en-US" alt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3DFFEBD-FF88-4D0E-8117-6C340ED6E923}" type="slidenum">
              <a:rPr lang="en-US" altLang="en-US" sz="1400" smtClean="0"/>
              <a:pPr/>
              <a:t>25</a:t>
            </a:fld>
            <a:endParaRPr lang="en-US" altLang="en-US" sz="1400"/>
          </a:p>
        </p:txBody>
      </p:sp>
      <p:sp>
        <p:nvSpPr>
          <p:cNvPr id="24579" name="Rectangle 2"/>
          <p:cNvSpPr>
            <a:spLocks noGrp="1" noChangeArrowheads="1"/>
          </p:cNvSpPr>
          <p:nvPr>
            <p:ph type="title"/>
          </p:nvPr>
        </p:nvSpPr>
        <p:spPr>
          <a:xfrm>
            <a:off x="609600" y="0"/>
            <a:ext cx="7772400" cy="1143000"/>
          </a:xfrm>
        </p:spPr>
        <p:txBody>
          <a:bodyPr/>
          <a:lstStyle/>
          <a:p>
            <a:r>
              <a:rPr lang="en-US" altLang="en-US"/>
              <a:t>Soft Computing</a:t>
            </a:r>
          </a:p>
        </p:txBody>
      </p:sp>
      <p:sp>
        <p:nvSpPr>
          <p:cNvPr id="24580" name="Rectangle 3"/>
          <p:cNvSpPr>
            <a:spLocks noGrp="1" noChangeArrowheads="1"/>
          </p:cNvSpPr>
          <p:nvPr>
            <p:ph type="body" idx="1"/>
          </p:nvPr>
        </p:nvSpPr>
        <p:spPr>
          <a:xfrm>
            <a:off x="381000" y="1219200"/>
            <a:ext cx="8382000" cy="4876800"/>
          </a:xfrm>
        </p:spPr>
        <p:txBody>
          <a:bodyPr/>
          <a:lstStyle/>
          <a:p>
            <a:pPr>
              <a:lnSpc>
                <a:spcPct val="90000"/>
              </a:lnSpc>
              <a:buFontTx/>
              <a:buNone/>
            </a:pPr>
            <a:r>
              <a:rPr lang="en-US" altLang="en-US" sz="2400" dirty="0">
                <a:solidFill>
                  <a:srgbClr val="008080"/>
                </a:solidFill>
              </a:rPr>
              <a:t>Conventional Programming</a:t>
            </a:r>
            <a:r>
              <a:rPr lang="en-US" altLang="en-US" sz="2400" dirty="0"/>
              <a:t>: </a:t>
            </a:r>
          </a:p>
          <a:p>
            <a:pPr>
              <a:lnSpc>
                <a:spcPct val="90000"/>
              </a:lnSpc>
            </a:pPr>
            <a:r>
              <a:rPr lang="en-US" altLang="en-US" sz="2400" dirty="0"/>
              <a:t>Relies on two-valued logic</a:t>
            </a:r>
          </a:p>
          <a:p>
            <a:pPr>
              <a:lnSpc>
                <a:spcPct val="90000"/>
              </a:lnSpc>
            </a:pPr>
            <a:r>
              <a:rPr lang="en-US" altLang="en-US" sz="2400" dirty="0"/>
              <a:t>Mostly uses a symbolic (non-numerical knowledge representation framework)</a:t>
            </a:r>
          </a:p>
          <a:p>
            <a:pPr>
              <a:lnSpc>
                <a:spcPct val="90000"/>
              </a:lnSpc>
              <a:buFontTx/>
              <a:buNone/>
            </a:pPr>
            <a:r>
              <a:rPr lang="en-US" altLang="en-US" sz="2400" dirty="0">
                <a:solidFill>
                  <a:srgbClr val="008080"/>
                </a:solidFill>
              </a:rPr>
              <a:t>Soft Computing</a:t>
            </a:r>
            <a:r>
              <a:rPr lang="en-US" altLang="en-US" sz="2400" dirty="0"/>
              <a:t> (e.g. Fuzzy Logic, Naïve Bayes, Belief Networks, Hidden Markov Models):</a:t>
            </a:r>
          </a:p>
          <a:p>
            <a:pPr>
              <a:lnSpc>
                <a:spcPct val="90000"/>
              </a:lnSpc>
            </a:pPr>
            <a:r>
              <a:rPr lang="en-US" altLang="en-US" sz="2400" dirty="0"/>
              <a:t>Tolerance for uncertainty and imprecision </a:t>
            </a:r>
          </a:p>
          <a:p>
            <a:pPr>
              <a:lnSpc>
                <a:spcPct val="90000"/>
              </a:lnSpc>
            </a:pPr>
            <a:r>
              <a:rPr lang="en-US" altLang="en-US" sz="2400" dirty="0"/>
              <a:t>Uses weights, probabilities, possibilities</a:t>
            </a:r>
          </a:p>
          <a:p>
            <a:pPr>
              <a:lnSpc>
                <a:spcPct val="90000"/>
              </a:lnSpc>
            </a:pPr>
            <a:r>
              <a:rPr lang="en-US" altLang="en-US" sz="2400" dirty="0"/>
              <a:t>Strongly relies on numeric approximation and interpolation</a:t>
            </a:r>
          </a:p>
          <a:p>
            <a:pPr>
              <a:lnSpc>
                <a:spcPct val="90000"/>
              </a:lnSpc>
              <a:buFontTx/>
              <a:buNone/>
            </a:pPr>
            <a:endParaRPr lang="en-US" altLang="en-US" sz="2400" dirty="0"/>
          </a:p>
          <a:p>
            <a:pPr>
              <a:lnSpc>
                <a:spcPct val="90000"/>
              </a:lnSpc>
              <a:buFontTx/>
              <a:buNone/>
            </a:pPr>
            <a:r>
              <a:rPr lang="en-US" altLang="en-US" sz="2400" dirty="0">
                <a:solidFill>
                  <a:srgbClr val="008080"/>
                </a:solidFill>
              </a:rPr>
              <a:t>Remark</a:t>
            </a:r>
            <a:r>
              <a:rPr lang="en-US" altLang="en-US" sz="2400" dirty="0"/>
              <a:t>: There seem to be two worlds in computer science; one views the world as consisting of numbers; the other views the world as consisting of symbols.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F0E72FD-4510-40E1-9F13-7D4D5A556043}" type="slidenum">
              <a:rPr lang="en-US" altLang="en-US" sz="1400" smtClean="0"/>
              <a:pPr/>
              <a:t>26</a:t>
            </a:fld>
            <a:endParaRPr lang="en-US" altLang="en-US" sz="1400"/>
          </a:p>
        </p:txBody>
      </p:sp>
      <p:sp>
        <p:nvSpPr>
          <p:cNvPr id="25603" name="Rectangle 2"/>
          <p:cNvSpPr>
            <a:spLocks noGrp="1" noChangeArrowheads="1"/>
          </p:cNvSpPr>
          <p:nvPr>
            <p:ph type="body" idx="1"/>
          </p:nvPr>
        </p:nvSpPr>
        <p:spPr>
          <a:xfrm>
            <a:off x="0" y="1143000"/>
            <a:ext cx="8991600" cy="5715000"/>
          </a:xfrm>
        </p:spPr>
        <p:txBody>
          <a:bodyPr/>
          <a:lstStyle/>
          <a:p>
            <a:pPr>
              <a:lnSpc>
                <a:spcPct val="90000"/>
              </a:lnSpc>
            </a:pPr>
            <a:r>
              <a:rPr lang="en-US" altLang="en-US" sz="3600"/>
              <a:t>Learning agent receives feedback with respect to its actions (e.g. using a teacher)</a:t>
            </a:r>
          </a:p>
          <a:p>
            <a:pPr lvl="1">
              <a:lnSpc>
                <a:spcPct val="90000"/>
              </a:lnSpc>
            </a:pPr>
            <a:r>
              <a:rPr lang="en-US" altLang="en-US" sz="3200" b="1"/>
              <a:t> Supervised Learning/Learning from Examples/Inductive Learning</a:t>
            </a:r>
            <a:r>
              <a:rPr lang="en-US" altLang="en-US" sz="3200"/>
              <a:t>: feedback is received with respect to all possible actions of the agent</a:t>
            </a:r>
          </a:p>
          <a:p>
            <a:pPr lvl="1">
              <a:lnSpc>
                <a:spcPct val="90000"/>
              </a:lnSpc>
            </a:pPr>
            <a:r>
              <a:rPr lang="en-US" altLang="en-US" sz="3200" b="1"/>
              <a:t> Reinforcement Learning</a:t>
            </a:r>
            <a:r>
              <a:rPr lang="en-US" altLang="en-US" sz="3200"/>
              <a:t>: feedback is only received with respect to the taken action of the agent</a:t>
            </a:r>
          </a:p>
          <a:p>
            <a:pPr>
              <a:lnSpc>
                <a:spcPct val="90000"/>
              </a:lnSpc>
            </a:pPr>
            <a:r>
              <a:rPr lang="en-US" altLang="en-US" sz="3600" b="1"/>
              <a:t>Unsupervised Learning: </a:t>
            </a:r>
            <a:r>
              <a:rPr lang="en-US" altLang="en-US" sz="3600"/>
              <a:t>Learning without feedback</a:t>
            </a:r>
          </a:p>
        </p:txBody>
      </p:sp>
      <p:sp useBgFill="1">
        <p:nvSpPr>
          <p:cNvPr id="43011" name="Rectangle 3"/>
          <p:cNvSpPr>
            <a:spLocks noChangeArrowheads="1"/>
          </p:cNvSpPr>
          <p:nvPr/>
        </p:nvSpPr>
        <p:spPr bwMode="auto">
          <a:xfrm>
            <a:off x="609600" y="258763"/>
            <a:ext cx="7762875" cy="619125"/>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p>
            <a:pPr algn="ctr">
              <a:defRPr/>
            </a:pPr>
            <a:r>
              <a:rPr lang="en-US" sz="3400" b="1">
                <a:solidFill>
                  <a:schemeClr val="tx2"/>
                </a:solidFill>
              </a:rPr>
              <a:t>Different Forms of Learning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6443125-B521-4A83-8409-F2788FF98581}" type="slidenum">
              <a:rPr lang="en-US" altLang="en-US" sz="1400" smtClean="0"/>
              <a:pPr/>
              <a:t>27</a:t>
            </a:fld>
            <a:endParaRPr lang="en-US" altLang="en-US" sz="1400"/>
          </a:p>
        </p:txBody>
      </p:sp>
      <p:sp>
        <p:nvSpPr>
          <p:cNvPr id="1028" name="Rectangle 2"/>
          <p:cNvSpPr>
            <a:spLocks noGrp="1" noChangeArrowheads="1"/>
          </p:cNvSpPr>
          <p:nvPr>
            <p:ph type="title"/>
          </p:nvPr>
        </p:nvSpPr>
        <p:spPr>
          <a:xfrm>
            <a:off x="0" y="228600"/>
            <a:ext cx="9144000" cy="990600"/>
          </a:xfrm>
          <a:noFill/>
        </p:spPr>
        <p:txBody>
          <a:bodyPr lIns="92075" tIns="46038" rIns="92075" bIns="46038" anchor="b"/>
          <a:lstStyle/>
          <a:p>
            <a:r>
              <a:rPr lang="en-US" altLang="en-US"/>
              <a:t>Machine Learning Classification-</a:t>
            </a:r>
            <a:br>
              <a:rPr lang="en-US" altLang="en-US"/>
            </a:br>
            <a:r>
              <a:rPr lang="en-US" altLang="en-US"/>
              <a:t> Model Construction (1)</a:t>
            </a:r>
          </a:p>
        </p:txBody>
      </p:sp>
      <p:grpSp>
        <p:nvGrpSpPr>
          <p:cNvPr id="1029" name="Group 3"/>
          <p:cNvGrpSpPr>
            <a:grpSpLocks/>
          </p:cNvGrpSpPr>
          <p:nvPr/>
        </p:nvGrpSpPr>
        <p:grpSpPr bwMode="auto">
          <a:xfrm>
            <a:off x="2036763" y="1774825"/>
            <a:ext cx="1698625" cy="1506538"/>
            <a:chOff x="1283" y="1118"/>
            <a:chExt cx="1070" cy="949"/>
          </a:xfrm>
        </p:grpSpPr>
        <p:pic>
          <p:nvPicPr>
            <p:cNvPr id="104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3" y="1118"/>
              <a:ext cx="107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Rectangle 5"/>
            <p:cNvSpPr>
              <a:spLocks noChangeArrowheads="1"/>
            </p:cNvSpPr>
            <p:nvPr/>
          </p:nvSpPr>
          <p:spPr bwMode="auto">
            <a:xfrm>
              <a:off x="1347" y="1427"/>
              <a:ext cx="93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Training</a:t>
              </a:r>
            </a:p>
            <a:p>
              <a:pPr algn="ctr"/>
              <a:r>
                <a:rPr lang="en-US" altLang="en-US"/>
                <a:t>Data</a:t>
              </a:r>
            </a:p>
          </p:txBody>
        </p:sp>
      </p:grpSp>
      <p:graphicFrame>
        <p:nvGraphicFramePr>
          <p:cNvPr id="1026" name="Object 6"/>
          <p:cNvGraphicFramePr>
            <a:graphicFrameLocks/>
          </p:cNvGraphicFramePr>
          <p:nvPr/>
        </p:nvGraphicFramePr>
        <p:xfrm>
          <a:off x="288925" y="3825875"/>
          <a:ext cx="5437188" cy="2495550"/>
        </p:xfrm>
        <a:graphic>
          <a:graphicData uri="http://schemas.openxmlformats.org/presentationml/2006/ole">
            <mc:AlternateContent xmlns:mc="http://schemas.openxmlformats.org/markup-compatibility/2006">
              <mc:Choice xmlns:v="urn:schemas-microsoft-com:vml" Requires="v">
                <p:oleObj name="Worksheet" r:id="rId3" imgW="5437080" imgH="2495520" progId="Excel.Sheet.8">
                  <p:embed/>
                </p:oleObj>
              </mc:Choice>
              <mc:Fallback>
                <p:oleObj name="Worksheet" r:id="rId3" imgW="5437080" imgH="2495520" progId="Excel.Sheet.8">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 y="3825875"/>
                        <a:ext cx="5437188"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Line 7"/>
          <p:cNvSpPr>
            <a:spLocks noChangeShapeType="1"/>
          </p:cNvSpPr>
          <p:nvPr/>
        </p:nvSpPr>
        <p:spPr bwMode="auto">
          <a:xfrm flipH="1">
            <a:off x="306388" y="3111500"/>
            <a:ext cx="1644650" cy="7000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1" name="Line 8"/>
          <p:cNvSpPr>
            <a:spLocks noChangeShapeType="1"/>
          </p:cNvSpPr>
          <p:nvPr/>
        </p:nvSpPr>
        <p:spPr bwMode="auto">
          <a:xfrm>
            <a:off x="3736975" y="3111500"/>
            <a:ext cx="2025650" cy="7000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2" name="Rectangle 9"/>
          <p:cNvSpPr>
            <a:spLocks noChangeArrowheads="1"/>
          </p:cNvSpPr>
          <p:nvPr/>
        </p:nvSpPr>
        <p:spPr bwMode="auto">
          <a:xfrm>
            <a:off x="6481763" y="1622425"/>
            <a:ext cx="1870075" cy="835025"/>
          </a:xfrm>
          <a:prstGeom prst="rect">
            <a:avLst/>
          </a:prstGeom>
          <a:solidFill>
            <a:srgbClr val="CCFFFF"/>
          </a:solidFill>
          <a:ln w="12700">
            <a:solidFill>
              <a:schemeClr val="tx1"/>
            </a:solidFill>
            <a:miter lim="800000"/>
            <a:headEnd/>
            <a:tailEnd/>
          </a:ln>
        </p:spPr>
        <p:txBody>
          <a:bodyPr wrap="none"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Classification</a:t>
            </a:r>
          </a:p>
          <a:p>
            <a:pPr algn="ctr"/>
            <a:r>
              <a:rPr lang="en-US" altLang="en-US"/>
              <a:t>Algorithms</a:t>
            </a:r>
          </a:p>
        </p:txBody>
      </p:sp>
      <p:sp>
        <p:nvSpPr>
          <p:cNvPr id="1033" name="AutoShape 10"/>
          <p:cNvSpPr>
            <a:spLocks noChangeArrowheads="1"/>
          </p:cNvSpPr>
          <p:nvPr/>
        </p:nvSpPr>
        <p:spPr bwMode="auto">
          <a:xfrm rot="-1140000">
            <a:off x="4235450" y="2074863"/>
            <a:ext cx="1657350" cy="484187"/>
          </a:xfrm>
          <a:prstGeom prst="rightArrow">
            <a:avLst>
              <a:gd name="adj1" fmla="val 50000"/>
              <a:gd name="adj2" fmla="val 85606"/>
            </a:avLst>
          </a:prstGeom>
          <a:solidFill>
            <a:srgbClr val="2597B8"/>
          </a:solidFill>
          <a:ln w="12700">
            <a:solidFill>
              <a:srgbClr val="000000"/>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34" name="Rectangle 11"/>
          <p:cNvSpPr>
            <a:spLocks noChangeArrowheads="1"/>
          </p:cNvSpPr>
          <p:nvPr/>
        </p:nvSpPr>
        <p:spPr bwMode="auto">
          <a:xfrm>
            <a:off x="5948363" y="5311775"/>
            <a:ext cx="3008312" cy="1200150"/>
          </a:xfrm>
          <a:prstGeom prst="rect">
            <a:avLst/>
          </a:prstGeom>
          <a:solidFill>
            <a:srgbClr val="CCFFCC"/>
          </a:solidFill>
          <a:ln w="12700">
            <a:solidFill>
              <a:schemeClr val="tx1"/>
            </a:solidFill>
            <a:miter lim="800000"/>
            <a:headEnd/>
            <a:tailEnd/>
          </a:ln>
        </p:spPr>
        <p:txBody>
          <a:bodyPr wrap="none"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IF rank = ‘professor’</a:t>
            </a:r>
          </a:p>
          <a:p>
            <a:r>
              <a:rPr lang="en-US" altLang="en-US"/>
              <a:t>OR years &gt; 6</a:t>
            </a:r>
          </a:p>
          <a:p>
            <a:r>
              <a:rPr lang="en-US" altLang="en-US"/>
              <a:t>THEN tenured = ‘yes’ </a:t>
            </a:r>
          </a:p>
        </p:txBody>
      </p:sp>
      <p:grpSp>
        <p:nvGrpSpPr>
          <p:cNvPr id="1035" name="Group 12"/>
          <p:cNvGrpSpPr>
            <a:grpSpLocks/>
          </p:cNvGrpSpPr>
          <p:nvPr/>
        </p:nvGrpSpPr>
        <p:grpSpPr bwMode="auto">
          <a:xfrm>
            <a:off x="6478588" y="3216275"/>
            <a:ext cx="1889125" cy="1506538"/>
            <a:chOff x="4081" y="2026"/>
            <a:chExt cx="1190" cy="949"/>
          </a:xfrm>
        </p:grpSpPr>
        <p:pic>
          <p:nvPicPr>
            <p:cNvPr id="1039" name="Picture 1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1" y="2026"/>
              <a:ext cx="119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Rectangle 14"/>
            <p:cNvSpPr>
              <a:spLocks noChangeArrowheads="1"/>
            </p:cNvSpPr>
            <p:nvPr/>
          </p:nvSpPr>
          <p:spPr bwMode="auto">
            <a:xfrm>
              <a:off x="4245" y="2306"/>
              <a:ext cx="85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Classifier</a:t>
              </a:r>
            </a:p>
            <a:p>
              <a:pPr algn="ctr"/>
              <a:r>
                <a:rPr lang="en-US" altLang="en-US"/>
                <a:t>(Model)</a:t>
              </a:r>
            </a:p>
          </p:txBody>
        </p:sp>
      </p:grpSp>
      <p:sp>
        <p:nvSpPr>
          <p:cNvPr id="1036" name="Line 15"/>
          <p:cNvSpPr>
            <a:spLocks noChangeShapeType="1"/>
          </p:cNvSpPr>
          <p:nvPr/>
        </p:nvSpPr>
        <p:spPr bwMode="auto">
          <a:xfrm flipH="1">
            <a:off x="5946775" y="4621213"/>
            <a:ext cx="531813" cy="7143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7" name="Line 16"/>
          <p:cNvSpPr>
            <a:spLocks noChangeShapeType="1"/>
          </p:cNvSpPr>
          <p:nvPr/>
        </p:nvSpPr>
        <p:spPr bwMode="auto">
          <a:xfrm>
            <a:off x="8369300" y="4543425"/>
            <a:ext cx="577850" cy="7905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8" name="AutoShape 17"/>
          <p:cNvSpPr>
            <a:spLocks noChangeArrowheads="1"/>
          </p:cNvSpPr>
          <p:nvPr/>
        </p:nvSpPr>
        <p:spPr bwMode="auto">
          <a:xfrm>
            <a:off x="7143750" y="2576513"/>
            <a:ext cx="546100" cy="592137"/>
          </a:xfrm>
          <a:prstGeom prst="downArrow">
            <a:avLst>
              <a:gd name="adj1" fmla="val 50000"/>
              <a:gd name="adj2" fmla="val 27118"/>
            </a:avLst>
          </a:prstGeom>
          <a:solidFill>
            <a:srgbClr val="2597B8"/>
          </a:solidFill>
          <a:ln w="12700">
            <a:solidFill>
              <a:srgbClr val="000000"/>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ransition>
    <p:check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dirty="0"/>
              <a:t>24</a:t>
            </a:r>
          </a:p>
        </p:txBody>
      </p:sp>
      <p:sp>
        <p:nvSpPr>
          <p:cNvPr id="2052" name="Rectangle 2"/>
          <p:cNvSpPr>
            <a:spLocks noGrp="1" noChangeArrowheads="1"/>
          </p:cNvSpPr>
          <p:nvPr>
            <p:ph type="title"/>
          </p:nvPr>
        </p:nvSpPr>
        <p:spPr>
          <a:xfrm>
            <a:off x="762000" y="228600"/>
            <a:ext cx="7488238" cy="1066800"/>
          </a:xfrm>
          <a:noFill/>
        </p:spPr>
        <p:txBody>
          <a:bodyPr lIns="92075" tIns="46038" rIns="92075" bIns="46038" anchor="b"/>
          <a:lstStyle/>
          <a:p>
            <a:r>
              <a:rPr lang="en-US" altLang="en-US"/>
              <a:t>Classification Process (2): Use the Model in Prediction</a:t>
            </a:r>
          </a:p>
        </p:txBody>
      </p:sp>
      <p:grpSp>
        <p:nvGrpSpPr>
          <p:cNvPr id="2053" name="Group 3"/>
          <p:cNvGrpSpPr>
            <a:grpSpLocks/>
          </p:cNvGrpSpPr>
          <p:nvPr/>
        </p:nvGrpSpPr>
        <p:grpSpPr bwMode="auto">
          <a:xfrm>
            <a:off x="4445000" y="1570038"/>
            <a:ext cx="1889125" cy="1506537"/>
            <a:chOff x="2800" y="989"/>
            <a:chExt cx="1190" cy="949"/>
          </a:xfrm>
        </p:grpSpPr>
        <p:pic>
          <p:nvPicPr>
            <p:cNvPr id="2070"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0" y="989"/>
              <a:ext cx="119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1" name="Rectangle 5"/>
            <p:cNvSpPr>
              <a:spLocks noChangeArrowheads="1"/>
            </p:cNvSpPr>
            <p:nvPr/>
          </p:nvSpPr>
          <p:spPr bwMode="auto">
            <a:xfrm>
              <a:off x="2964" y="1384"/>
              <a:ext cx="8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Classifier</a:t>
              </a:r>
            </a:p>
          </p:txBody>
        </p:sp>
      </p:grpSp>
      <p:grpSp>
        <p:nvGrpSpPr>
          <p:cNvPr id="2054" name="Group 6"/>
          <p:cNvGrpSpPr>
            <a:grpSpLocks/>
          </p:cNvGrpSpPr>
          <p:nvPr/>
        </p:nvGrpSpPr>
        <p:grpSpPr bwMode="auto">
          <a:xfrm>
            <a:off x="2157413" y="2735263"/>
            <a:ext cx="1698625" cy="1506537"/>
            <a:chOff x="1359" y="1723"/>
            <a:chExt cx="1070" cy="949"/>
          </a:xfrm>
        </p:grpSpPr>
        <p:pic>
          <p:nvPicPr>
            <p:cNvPr id="2068"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 y="1723"/>
              <a:ext cx="107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9" name="Rectangle 8"/>
            <p:cNvSpPr>
              <a:spLocks noChangeArrowheads="1"/>
            </p:cNvSpPr>
            <p:nvPr/>
          </p:nvSpPr>
          <p:spPr bwMode="auto">
            <a:xfrm>
              <a:off x="1423" y="2032"/>
              <a:ext cx="93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Testing</a:t>
              </a:r>
            </a:p>
            <a:p>
              <a:pPr algn="ctr"/>
              <a:r>
                <a:rPr lang="en-US" altLang="en-US"/>
                <a:t>Data</a:t>
              </a:r>
            </a:p>
          </p:txBody>
        </p:sp>
      </p:grpSp>
      <p:graphicFrame>
        <p:nvGraphicFramePr>
          <p:cNvPr id="2050" name="Object 9"/>
          <p:cNvGraphicFramePr>
            <a:graphicFrameLocks/>
          </p:cNvGraphicFramePr>
          <p:nvPr/>
        </p:nvGraphicFramePr>
        <p:xfrm>
          <a:off x="457200" y="4800600"/>
          <a:ext cx="5438775" cy="1765300"/>
        </p:xfrm>
        <a:graphic>
          <a:graphicData uri="http://schemas.openxmlformats.org/presentationml/2006/ole">
            <mc:AlternateContent xmlns:mc="http://schemas.openxmlformats.org/markup-compatibility/2006">
              <mc:Choice xmlns:v="urn:schemas-microsoft-com:vml" Requires="v">
                <p:oleObj name="Worksheet" r:id="rId4" imgW="5438520" imgH="1765080" progId="Excel.Sheet.8">
                  <p:embed/>
                </p:oleObj>
              </mc:Choice>
              <mc:Fallback>
                <p:oleObj name="Worksheet" r:id="rId4" imgW="5438520" imgH="1765080" progId="Excel.Sheet.8">
                  <p:embed/>
                  <p:pic>
                    <p:nvPicPr>
                      <p:cNvPr id="0" name="Objec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800600"/>
                        <a:ext cx="5438775"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Line 10"/>
          <p:cNvSpPr>
            <a:spLocks noChangeShapeType="1"/>
          </p:cNvSpPr>
          <p:nvPr/>
        </p:nvSpPr>
        <p:spPr bwMode="auto">
          <a:xfrm flipH="1">
            <a:off x="427038" y="4071938"/>
            <a:ext cx="1644650" cy="70008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6" name="Line 11"/>
          <p:cNvSpPr>
            <a:spLocks noChangeShapeType="1"/>
          </p:cNvSpPr>
          <p:nvPr/>
        </p:nvSpPr>
        <p:spPr bwMode="auto">
          <a:xfrm>
            <a:off x="3857625" y="4071938"/>
            <a:ext cx="2025650" cy="70008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7" name="AutoShape 12"/>
          <p:cNvSpPr>
            <a:spLocks noChangeArrowheads="1"/>
          </p:cNvSpPr>
          <p:nvPr/>
        </p:nvSpPr>
        <p:spPr bwMode="auto">
          <a:xfrm>
            <a:off x="7793038" y="5000625"/>
            <a:ext cx="546100" cy="592138"/>
          </a:xfrm>
          <a:prstGeom prst="downArrow">
            <a:avLst>
              <a:gd name="adj1" fmla="val 50000"/>
              <a:gd name="adj2" fmla="val 27118"/>
            </a:avLst>
          </a:prstGeom>
          <a:solidFill>
            <a:srgbClr val="2597B8"/>
          </a:solidFill>
          <a:ln w="12700">
            <a:solidFill>
              <a:srgbClr val="000000"/>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58" name="Freeform 13"/>
          <p:cNvSpPr>
            <a:spLocks/>
          </p:cNvSpPr>
          <p:nvPr/>
        </p:nvSpPr>
        <p:spPr bwMode="auto">
          <a:xfrm>
            <a:off x="6523038" y="2173288"/>
            <a:ext cx="941387" cy="766762"/>
          </a:xfrm>
          <a:custGeom>
            <a:avLst/>
            <a:gdLst>
              <a:gd name="T0" fmla="*/ 0 w 593"/>
              <a:gd name="T1" fmla="*/ 85685260 h 483"/>
              <a:gd name="T2" fmla="*/ 504030973 w 593"/>
              <a:gd name="T3" fmla="*/ 0 h 483"/>
              <a:gd name="T4" fmla="*/ 400703771 w 593"/>
              <a:gd name="T5" fmla="*/ 146168980 h 483"/>
              <a:gd name="T6" fmla="*/ 1297878848 w 593"/>
              <a:gd name="T7" fmla="*/ 771167313 h 483"/>
              <a:gd name="T8" fmla="*/ 1398685003 w 593"/>
              <a:gd name="T9" fmla="*/ 624998383 h 483"/>
              <a:gd name="T10" fmla="*/ 1491931490 w 593"/>
              <a:gd name="T11" fmla="*/ 1129029375 h 483"/>
              <a:gd name="T12" fmla="*/ 987900715 w 593"/>
              <a:gd name="T13" fmla="*/ 1214714610 h 483"/>
              <a:gd name="T14" fmla="*/ 1091226231 w 593"/>
              <a:gd name="T15" fmla="*/ 1068545680 h 483"/>
              <a:gd name="T16" fmla="*/ 194051104 w 593"/>
              <a:gd name="T17" fmla="*/ 443547297 h 483"/>
              <a:gd name="T18" fmla="*/ 93244924 w 593"/>
              <a:gd name="T19" fmla="*/ 589716227 h 483"/>
              <a:gd name="T20" fmla="*/ 0 w 593"/>
              <a:gd name="T21" fmla="*/ 85685260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483"/>
              <a:gd name="T35" fmla="*/ 593 w 593"/>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483">
                <a:moveTo>
                  <a:pt x="0" y="34"/>
                </a:moveTo>
                <a:lnTo>
                  <a:pt x="200" y="0"/>
                </a:lnTo>
                <a:lnTo>
                  <a:pt x="159" y="58"/>
                </a:lnTo>
                <a:lnTo>
                  <a:pt x="515" y="306"/>
                </a:lnTo>
                <a:lnTo>
                  <a:pt x="555" y="248"/>
                </a:lnTo>
                <a:lnTo>
                  <a:pt x="592" y="448"/>
                </a:lnTo>
                <a:lnTo>
                  <a:pt x="392" y="482"/>
                </a:lnTo>
                <a:lnTo>
                  <a:pt x="433" y="424"/>
                </a:lnTo>
                <a:lnTo>
                  <a:pt x="77" y="176"/>
                </a:lnTo>
                <a:lnTo>
                  <a:pt x="37" y="234"/>
                </a:lnTo>
                <a:lnTo>
                  <a:pt x="0" y="34"/>
                </a:lnTo>
              </a:path>
            </a:pathLst>
          </a:custGeom>
          <a:solidFill>
            <a:srgbClr val="2597B8"/>
          </a:solidFill>
          <a:ln w="12700" cap="rnd">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2059" name="Group 14"/>
          <p:cNvGrpSpPr>
            <a:grpSpLocks/>
          </p:cNvGrpSpPr>
          <p:nvPr/>
        </p:nvGrpSpPr>
        <p:grpSpPr bwMode="auto">
          <a:xfrm>
            <a:off x="6646863" y="3187700"/>
            <a:ext cx="1781175" cy="815975"/>
            <a:chOff x="4187" y="2008"/>
            <a:chExt cx="1122" cy="514"/>
          </a:xfrm>
        </p:grpSpPr>
        <p:pic>
          <p:nvPicPr>
            <p:cNvPr id="2066" name="Picture 1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7" y="2008"/>
              <a:ext cx="1122"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7" name="Rectangle 16"/>
            <p:cNvSpPr>
              <a:spLocks noChangeArrowheads="1"/>
            </p:cNvSpPr>
            <p:nvPr/>
          </p:nvSpPr>
          <p:spPr bwMode="auto">
            <a:xfrm>
              <a:off x="4251" y="2180"/>
              <a:ext cx="98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Unseen Data</a:t>
              </a:r>
            </a:p>
          </p:txBody>
        </p:sp>
      </p:grpSp>
      <p:sp>
        <p:nvSpPr>
          <p:cNvPr id="2060" name="Rectangle 17"/>
          <p:cNvSpPr>
            <a:spLocks noChangeArrowheads="1"/>
          </p:cNvSpPr>
          <p:nvPr/>
        </p:nvSpPr>
        <p:spPr bwMode="auto">
          <a:xfrm>
            <a:off x="6305550" y="4262438"/>
            <a:ext cx="2454275"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(Jeff, Professor, 4)</a:t>
            </a:r>
          </a:p>
        </p:txBody>
      </p:sp>
      <p:sp>
        <p:nvSpPr>
          <p:cNvPr id="2061" name="Line 18"/>
          <p:cNvSpPr>
            <a:spLocks noChangeShapeType="1"/>
          </p:cNvSpPr>
          <p:nvPr/>
        </p:nvSpPr>
        <p:spPr bwMode="auto">
          <a:xfrm flipH="1">
            <a:off x="6167438" y="3903663"/>
            <a:ext cx="471487" cy="3937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62" name="Line 19"/>
          <p:cNvSpPr>
            <a:spLocks noChangeShapeType="1"/>
          </p:cNvSpPr>
          <p:nvPr/>
        </p:nvSpPr>
        <p:spPr bwMode="auto">
          <a:xfrm>
            <a:off x="8448675" y="3903663"/>
            <a:ext cx="363538" cy="3492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63" name="Freeform 20"/>
          <p:cNvSpPr>
            <a:spLocks/>
          </p:cNvSpPr>
          <p:nvPr/>
        </p:nvSpPr>
        <p:spPr bwMode="auto">
          <a:xfrm>
            <a:off x="3360738" y="2032000"/>
            <a:ext cx="901700" cy="593725"/>
          </a:xfrm>
          <a:custGeom>
            <a:avLst/>
            <a:gdLst>
              <a:gd name="T0" fmla="*/ 1428929170 w 568"/>
              <a:gd name="T1" fmla="*/ 148688426 h 374"/>
              <a:gd name="T2" fmla="*/ 1267637652 w 568"/>
              <a:gd name="T3" fmla="*/ 554434392 h 374"/>
              <a:gd name="T4" fmla="*/ 1204634567 w 568"/>
              <a:gd name="T5" fmla="*/ 415826538 h 374"/>
              <a:gd name="T6" fmla="*/ 347781512 w 568"/>
              <a:gd name="T7" fmla="*/ 801409624 h 374"/>
              <a:gd name="T8" fmla="*/ 410784598 w 568"/>
              <a:gd name="T9" fmla="*/ 940019165 h 374"/>
              <a:gd name="T10" fmla="*/ 0 w 568"/>
              <a:gd name="T11" fmla="*/ 791329003 h 374"/>
              <a:gd name="T12" fmla="*/ 161289980 w 568"/>
              <a:gd name="T13" fmla="*/ 385584673 h 374"/>
              <a:gd name="T14" fmla="*/ 224293115 w 568"/>
              <a:gd name="T15" fmla="*/ 524192527 h 374"/>
              <a:gd name="T16" fmla="*/ 1081146170 w 568"/>
              <a:gd name="T17" fmla="*/ 138607804 h 374"/>
              <a:gd name="T18" fmla="*/ 1018143084 w 568"/>
              <a:gd name="T19" fmla="*/ 0 h 374"/>
              <a:gd name="T20" fmla="*/ 1428929170 w 568"/>
              <a:gd name="T21" fmla="*/ 148688426 h 3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374"/>
              <a:gd name="T35" fmla="*/ 568 w 568"/>
              <a:gd name="T36" fmla="*/ 374 h 3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374">
                <a:moveTo>
                  <a:pt x="567" y="59"/>
                </a:moveTo>
                <a:lnTo>
                  <a:pt x="503" y="220"/>
                </a:lnTo>
                <a:lnTo>
                  <a:pt x="478" y="165"/>
                </a:lnTo>
                <a:lnTo>
                  <a:pt x="138" y="318"/>
                </a:lnTo>
                <a:lnTo>
                  <a:pt x="163" y="373"/>
                </a:lnTo>
                <a:lnTo>
                  <a:pt x="0" y="314"/>
                </a:lnTo>
                <a:lnTo>
                  <a:pt x="64" y="153"/>
                </a:lnTo>
                <a:lnTo>
                  <a:pt x="89" y="208"/>
                </a:lnTo>
                <a:lnTo>
                  <a:pt x="429" y="55"/>
                </a:lnTo>
                <a:lnTo>
                  <a:pt x="404" y="0"/>
                </a:lnTo>
                <a:lnTo>
                  <a:pt x="567" y="59"/>
                </a:lnTo>
              </a:path>
            </a:pathLst>
          </a:custGeom>
          <a:solidFill>
            <a:srgbClr val="2597B8"/>
          </a:solidFill>
          <a:ln w="12700" cap="rnd">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2064" name="Picture 2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0013" y="5738813"/>
            <a:ext cx="720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Rectangle 22"/>
          <p:cNvSpPr>
            <a:spLocks noChangeArrowheads="1"/>
          </p:cNvSpPr>
          <p:nvPr/>
        </p:nvSpPr>
        <p:spPr bwMode="auto">
          <a:xfrm>
            <a:off x="6221413" y="4959350"/>
            <a:ext cx="1525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800"/>
              <a:t>Tenured?</a:t>
            </a:r>
          </a:p>
        </p:txBody>
      </p:sp>
    </p:spTree>
  </p:cSld>
  <p:clrMapOvr>
    <a:masterClrMapping/>
  </p:clrMapOvr>
  <p:transition>
    <p:check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dirty="0"/>
              <a:t>25</a:t>
            </a:r>
          </a:p>
        </p:txBody>
      </p:sp>
      <p:sp>
        <p:nvSpPr>
          <p:cNvPr id="26627" name="Rectangle 2"/>
          <p:cNvSpPr>
            <a:spLocks noGrp="1" noChangeArrowheads="1"/>
          </p:cNvSpPr>
          <p:nvPr>
            <p:ph type="title"/>
          </p:nvPr>
        </p:nvSpPr>
        <p:spPr>
          <a:xfrm>
            <a:off x="0" y="0"/>
            <a:ext cx="9144000" cy="914400"/>
          </a:xfrm>
        </p:spPr>
        <p:txBody>
          <a:bodyPr/>
          <a:lstStyle/>
          <a:p>
            <a:r>
              <a:rPr lang="en-US" altLang="en-US" sz="2500"/>
              <a:t>Knowledge Discovery in Data [and Data Mining] (KDD)</a:t>
            </a:r>
          </a:p>
        </p:txBody>
      </p:sp>
      <p:pic>
        <p:nvPicPr>
          <p:cNvPr id="26628" name="Picture 3" descr="dog-s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85800"/>
            <a:ext cx="4572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4"/>
          <p:cNvSpPr txBox="1">
            <a:spLocks noChangeArrowheads="1"/>
          </p:cNvSpPr>
          <p:nvPr/>
        </p:nvSpPr>
        <p:spPr bwMode="auto">
          <a:xfrm>
            <a:off x="2438400" y="37338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solidFill>
                  <a:srgbClr val="FF0000"/>
                </a:solidFill>
              </a:rPr>
              <a:t>Let us find something interesting!</a:t>
            </a:r>
            <a:endParaRPr lang="en-US" altLang="en-US" sz="2800"/>
          </a:p>
        </p:txBody>
      </p:sp>
      <p:sp>
        <p:nvSpPr>
          <p:cNvPr id="26630" name="Rectangle 5"/>
          <p:cNvSpPr>
            <a:spLocks noGrp="1" noChangeArrowheads="1"/>
          </p:cNvSpPr>
          <p:nvPr>
            <p:ph type="body" idx="1"/>
          </p:nvPr>
        </p:nvSpPr>
        <p:spPr>
          <a:xfrm>
            <a:off x="0" y="4152900"/>
            <a:ext cx="8991600" cy="1828800"/>
          </a:xfrm>
          <a:noFill/>
        </p:spPr>
        <p:txBody>
          <a:bodyPr lIns="92075" tIns="46038" rIns="92075" bIns="46038"/>
          <a:lstStyle/>
          <a:p>
            <a:r>
              <a:rPr lang="en-US" altLang="en-US" u="sng"/>
              <a:t>Definition</a:t>
            </a:r>
            <a:r>
              <a:rPr lang="en-US" altLang="en-US"/>
              <a:t> := </a:t>
            </a:r>
            <a:r>
              <a:rPr lang="en-US" altLang="en-US" i="1"/>
              <a:t>“KDD is the non-trivial process of identifying valid, novel, potentially useful, and ultimately understandable patterns in data” </a:t>
            </a:r>
            <a:r>
              <a:rPr lang="en-US" altLang="en-US"/>
              <a:t>(Fayyad)</a:t>
            </a:r>
          </a:p>
          <a:p>
            <a:pPr lvl="1">
              <a:buFontTx/>
              <a:buNone/>
            </a:pPr>
            <a:endParaRPr lang="en-US" altLang="en-US" sz="1800"/>
          </a:p>
          <a:p>
            <a:endParaRPr lang="en-US" alt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3</a:t>
            </a:fld>
            <a:endParaRPr lang="en-US" altLang="en-US" sz="1400"/>
          </a:p>
        </p:txBody>
      </p:sp>
      <p:sp>
        <p:nvSpPr>
          <p:cNvPr id="4099" name="Rectangle 2"/>
          <p:cNvSpPr>
            <a:spLocks noGrp="1" noChangeArrowheads="1"/>
          </p:cNvSpPr>
          <p:nvPr>
            <p:ph type="title"/>
          </p:nvPr>
        </p:nvSpPr>
        <p:spPr>
          <a:xfrm>
            <a:off x="661610" y="-228600"/>
            <a:ext cx="7772400" cy="1143000"/>
          </a:xfrm>
        </p:spPr>
        <p:txBody>
          <a:bodyPr/>
          <a:lstStyle/>
          <a:p>
            <a:r>
              <a:rPr lang="en-US" altLang="en-US" dirty="0">
                <a:solidFill>
                  <a:srgbClr val="FF0000"/>
                </a:solidFill>
              </a:rPr>
              <a:t>COSC 4368 and “What is AI?”</a:t>
            </a:r>
          </a:p>
        </p:txBody>
      </p:sp>
      <p:sp>
        <p:nvSpPr>
          <p:cNvPr id="4100" name="Rectangle 3"/>
          <p:cNvSpPr>
            <a:spLocks noGrp="1" noChangeArrowheads="1"/>
          </p:cNvSpPr>
          <p:nvPr>
            <p:ph type="body" idx="1"/>
          </p:nvPr>
        </p:nvSpPr>
        <p:spPr>
          <a:xfrm>
            <a:off x="661610" y="1066800"/>
            <a:ext cx="7772400" cy="4114800"/>
          </a:xfrm>
        </p:spPr>
        <p:txBody>
          <a:bodyPr/>
          <a:lstStyle/>
          <a:p>
            <a:pPr marL="609600" indent="-609600">
              <a:buFontTx/>
              <a:buAutoNum type="arabicPeriod"/>
            </a:pPr>
            <a:r>
              <a:rPr lang="en-US" altLang="en-US" dirty="0"/>
              <a:t>Introduction to AI (today, and MO)</a:t>
            </a:r>
          </a:p>
          <a:p>
            <a:pPr marL="990600" lvl="1" indent="-533400">
              <a:buFontTx/>
              <a:buChar char="•"/>
            </a:pPr>
            <a:r>
              <a:rPr lang="en-US" altLang="en-US" dirty="0"/>
              <a:t>What is AI?</a:t>
            </a:r>
          </a:p>
          <a:p>
            <a:pPr marL="990600" lvl="1" indent="-533400">
              <a:buFontTx/>
              <a:buChar char="•"/>
            </a:pPr>
            <a:r>
              <a:rPr lang="en-US" altLang="en-US" dirty="0"/>
              <a:t>Sub-fields of AI / Example problems investigated by AI research</a:t>
            </a:r>
          </a:p>
          <a:p>
            <a:pPr marL="990600" lvl="1" indent="-533400">
              <a:buFontTx/>
              <a:buChar char="•"/>
            </a:pPr>
            <a:r>
              <a:rPr lang="en-US" altLang="en-US" dirty="0"/>
              <a:t>What is going on with respect to AI?</a:t>
            </a:r>
          </a:p>
          <a:p>
            <a:pPr marL="609600" indent="-609600">
              <a:buFontTx/>
              <a:buAutoNum type="arabicPeriod"/>
            </a:pPr>
            <a:r>
              <a:rPr lang="en-US" altLang="en-US" dirty="0"/>
              <a:t>Course Information (today, and MO)</a:t>
            </a:r>
          </a:p>
          <a:p>
            <a:pPr marL="609600" indent="-609600"/>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5131D-3070-1FE8-A9A3-85ED30595267}"/>
              </a:ext>
            </a:extLst>
          </p:cNvPr>
          <p:cNvSpPr>
            <a:spLocks noGrp="1"/>
          </p:cNvSpPr>
          <p:nvPr>
            <p:ph type="title"/>
          </p:nvPr>
        </p:nvSpPr>
        <p:spPr>
          <a:xfrm>
            <a:off x="721963" y="-152400"/>
            <a:ext cx="7772400" cy="1143000"/>
          </a:xfrm>
        </p:spPr>
        <p:txBody>
          <a:bodyPr/>
          <a:lstStyle/>
          <a:p>
            <a:r>
              <a:rPr lang="en-US" dirty="0"/>
              <a:t>Deep Learning</a:t>
            </a:r>
          </a:p>
        </p:txBody>
      </p:sp>
      <p:sp>
        <p:nvSpPr>
          <p:cNvPr id="4" name="Slide Number Placeholder 3">
            <a:extLst>
              <a:ext uri="{FF2B5EF4-FFF2-40B4-BE49-F238E27FC236}">
                <a16:creationId xmlns:a16="http://schemas.microsoft.com/office/drawing/2014/main" id="{6B7C073F-EA2B-D9E8-4CA9-E0FB587086A8}"/>
              </a:ext>
            </a:extLst>
          </p:cNvPr>
          <p:cNvSpPr>
            <a:spLocks noGrp="1"/>
          </p:cNvSpPr>
          <p:nvPr>
            <p:ph type="sldNum" sz="quarter" idx="12"/>
          </p:nvPr>
        </p:nvSpPr>
        <p:spPr/>
        <p:txBody>
          <a:bodyPr/>
          <a:lstStyle/>
          <a:p>
            <a:pPr>
              <a:defRPr/>
            </a:pPr>
            <a:fld id="{A6F9EE33-60E2-441D-B085-80DFDAB84279}" type="slidenum">
              <a:rPr lang="en-US" smtClean="0"/>
              <a:pPr>
                <a:defRPr/>
              </a:pPr>
              <a:t>30</a:t>
            </a:fld>
            <a:endParaRPr lang="en-US"/>
          </a:p>
        </p:txBody>
      </p:sp>
      <p:sp>
        <p:nvSpPr>
          <p:cNvPr id="5" name="Google Shape;131;p21">
            <a:extLst>
              <a:ext uri="{FF2B5EF4-FFF2-40B4-BE49-F238E27FC236}">
                <a16:creationId xmlns:a16="http://schemas.microsoft.com/office/drawing/2014/main" id="{0EE1A768-44CF-0061-E4CD-0BF9442EA108}"/>
              </a:ext>
            </a:extLst>
          </p:cNvPr>
          <p:cNvSpPr txBox="1">
            <a:spLocks noGrp="1"/>
          </p:cNvSpPr>
          <p:nvPr>
            <p:ph idx="1"/>
          </p:nvPr>
        </p:nvSpPr>
        <p:spPr>
          <a:xfrm>
            <a:off x="798163" y="1295400"/>
            <a:ext cx="7620000" cy="1752600"/>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750"/>
              </a:spcBef>
              <a:spcAft>
                <a:spcPts val="1600"/>
              </a:spcAft>
              <a:buFont typeface="Arial" panose="020B0604020202020204" pitchFamily="34" charset="0"/>
              <a:buNone/>
            </a:pPr>
            <a:r>
              <a:rPr lang="en-US" b="1" dirty="0"/>
              <a:t>Deep learning </a:t>
            </a:r>
            <a:r>
              <a:rPr lang="en-US" dirty="0"/>
              <a:t>is a subfield of machine learning focusing on learning data representations from datasets as successive layers of increasingly meaningful representations.</a:t>
            </a:r>
          </a:p>
        </p:txBody>
      </p:sp>
      <p:sp>
        <p:nvSpPr>
          <p:cNvPr id="6" name="Google Shape;151;p23">
            <a:extLst>
              <a:ext uri="{FF2B5EF4-FFF2-40B4-BE49-F238E27FC236}">
                <a16:creationId xmlns:a16="http://schemas.microsoft.com/office/drawing/2014/main" id="{5E37F759-79B6-DAE2-F732-ABA699785DAD}"/>
              </a:ext>
            </a:extLst>
          </p:cNvPr>
          <p:cNvSpPr txBox="1"/>
          <p:nvPr/>
        </p:nvSpPr>
        <p:spPr>
          <a:xfrm>
            <a:off x="8595102" y="5448155"/>
            <a:ext cx="700640" cy="6857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cat</a:t>
            </a:r>
            <a:endParaRPr sz="1800" b="1" dirty="0"/>
          </a:p>
        </p:txBody>
      </p:sp>
      <p:cxnSp>
        <p:nvCxnSpPr>
          <p:cNvPr id="7" name="Google Shape;153;p23">
            <a:extLst>
              <a:ext uri="{FF2B5EF4-FFF2-40B4-BE49-F238E27FC236}">
                <a16:creationId xmlns:a16="http://schemas.microsoft.com/office/drawing/2014/main" id="{FC2F5C7A-F45B-59BB-4FBF-7995FC01015A}"/>
              </a:ext>
            </a:extLst>
          </p:cNvPr>
          <p:cNvCxnSpPr>
            <a:cxnSpLocks/>
            <a:stCxn id="16" idx="3"/>
            <a:endCxn id="11" idx="1"/>
          </p:cNvCxnSpPr>
          <p:nvPr/>
        </p:nvCxnSpPr>
        <p:spPr>
          <a:xfrm flipV="1">
            <a:off x="1956104" y="5681900"/>
            <a:ext cx="573475" cy="749"/>
          </a:xfrm>
          <a:prstGeom prst="straightConnector1">
            <a:avLst/>
          </a:prstGeom>
          <a:noFill/>
          <a:ln w="28575" cap="flat" cmpd="sng">
            <a:solidFill>
              <a:schemeClr val="dk2"/>
            </a:solidFill>
            <a:prstDash val="solid"/>
            <a:round/>
            <a:headEnd type="none" w="med" len="med"/>
            <a:tailEnd type="triangle" w="med" len="med"/>
          </a:ln>
        </p:spPr>
      </p:cxnSp>
      <p:cxnSp>
        <p:nvCxnSpPr>
          <p:cNvPr id="8" name="Google Shape;155;p23">
            <a:extLst>
              <a:ext uri="{FF2B5EF4-FFF2-40B4-BE49-F238E27FC236}">
                <a16:creationId xmlns:a16="http://schemas.microsoft.com/office/drawing/2014/main" id="{735F6BF1-7684-4000-ABCF-AA502DC483D1}"/>
              </a:ext>
            </a:extLst>
          </p:cNvPr>
          <p:cNvCxnSpPr>
            <a:cxnSpLocks/>
            <a:stCxn id="12" idx="3"/>
          </p:cNvCxnSpPr>
          <p:nvPr/>
        </p:nvCxnSpPr>
        <p:spPr>
          <a:xfrm>
            <a:off x="8245614" y="5679234"/>
            <a:ext cx="349488" cy="0"/>
          </a:xfrm>
          <a:prstGeom prst="straightConnector1">
            <a:avLst/>
          </a:prstGeom>
          <a:noFill/>
          <a:ln w="28575" cap="flat" cmpd="sng">
            <a:solidFill>
              <a:schemeClr val="dk2"/>
            </a:solidFill>
            <a:prstDash val="solid"/>
            <a:round/>
            <a:headEnd type="none" w="med" len="med"/>
            <a:tailEnd type="triangle" w="med" len="med"/>
          </a:ln>
        </p:spPr>
      </p:cxnSp>
      <p:sp>
        <p:nvSpPr>
          <p:cNvPr id="9" name="Google Shape;157;p23">
            <a:extLst>
              <a:ext uri="{FF2B5EF4-FFF2-40B4-BE49-F238E27FC236}">
                <a16:creationId xmlns:a16="http://schemas.microsoft.com/office/drawing/2014/main" id="{4267679E-247C-EE46-002B-505C30CEC3BC}"/>
              </a:ext>
            </a:extLst>
          </p:cNvPr>
          <p:cNvSpPr/>
          <p:nvPr/>
        </p:nvSpPr>
        <p:spPr>
          <a:xfrm>
            <a:off x="5566892" y="5042600"/>
            <a:ext cx="1179285" cy="1273267"/>
          </a:xfrm>
          <a:prstGeom prst="roundRect">
            <a:avLst>
              <a:gd name="adj" fmla="val 16667"/>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learned high-level features</a:t>
            </a:r>
            <a:endParaRPr sz="1800">
              <a:solidFill>
                <a:schemeClr val="lt1"/>
              </a:solidFill>
            </a:endParaRPr>
          </a:p>
        </p:txBody>
      </p:sp>
      <p:sp>
        <p:nvSpPr>
          <p:cNvPr id="10" name="Google Shape;158;p23">
            <a:extLst>
              <a:ext uri="{FF2B5EF4-FFF2-40B4-BE49-F238E27FC236}">
                <a16:creationId xmlns:a16="http://schemas.microsoft.com/office/drawing/2014/main" id="{D4AB67BE-A769-E45C-BF18-B479FFB09E14}"/>
              </a:ext>
            </a:extLst>
          </p:cNvPr>
          <p:cNvSpPr/>
          <p:nvPr/>
        </p:nvSpPr>
        <p:spPr>
          <a:xfrm>
            <a:off x="4048229" y="5042600"/>
            <a:ext cx="1179285" cy="1273267"/>
          </a:xfrm>
          <a:prstGeom prst="roundRect">
            <a:avLst>
              <a:gd name="adj" fmla="val 16667"/>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learned mid-level features</a:t>
            </a:r>
            <a:endParaRPr sz="1800">
              <a:solidFill>
                <a:schemeClr val="lt1"/>
              </a:solidFill>
            </a:endParaRPr>
          </a:p>
        </p:txBody>
      </p:sp>
      <p:sp>
        <p:nvSpPr>
          <p:cNvPr id="11" name="Google Shape;159;p23">
            <a:extLst>
              <a:ext uri="{FF2B5EF4-FFF2-40B4-BE49-F238E27FC236}">
                <a16:creationId xmlns:a16="http://schemas.microsoft.com/office/drawing/2014/main" id="{D4C4A86B-D3F4-E747-EFCF-AF56C521BBB1}"/>
              </a:ext>
            </a:extLst>
          </p:cNvPr>
          <p:cNvSpPr/>
          <p:nvPr/>
        </p:nvSpPr>
        <p:spPr>
          <a:xfrm>
            <a:off x="2529579" y="5045266"/>
            <a:ext cx="1179285" cy="1273267"/>
          </a:xfrm>
          <a:prstGeom prst="roundRect">
            <a:avLst>
              <a:gd name="adj" fmla="val 16667"/>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rPr>
              <a:t>learned low-level features</a:t>
            </a:r>
            <a:endParaRPr sz="1800">
              <a:solidFill>
                <a:schemeClr val="lt1"/>
              </a:solidFill>
            </a:endParaRPr>
          </a:p>
        </p:txBody>
      </p:sp>
      <p:sp>
        <p:nvSpPr>
          <p:cNvPr id="12" name="Google Shape;160;p23">
            <a:extLst>
              <a:ext uri="{FF2B5EF4-FFF2-40B4-BE49-F238E27FC236}">
                <a16:creationId xmlns:a16="http://schemas.microsoft.com/office/drawing/2014/main" id="{86585F0A-EF14-65D3-9C21-AD724F812D6F}"/>
              </a:ext>
            </a:extLst>
          </p:cNvPr>
          <p:cNvSpPr/>
          <p:nvPr/>
        </p:nvSpPr>
        <p:spPr>
          <a:xfrm>
            <a:off x="7066329" y="5150959"/>
            <a:ext cx="1179285" cy="1056549"/>
          </a:xfrm>
          <a:prstGeom prst="roundRect">
            <a:avLst>
              <a:gd name="adj" fmla="val 16667"/>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lt1"/>
                </a:solidFill>
              </a:rPr>
              <a:t>learned classifier</a:t>
            </a:r>
            <a:endParaRPr sz="1800" dirty="0">
              <a:solidFill>
                <a:schemeClr val="lt1"/>
              </a:solidFill>
            </a:endParaRPr>
          </a:p>
        </p:txBody>
      </p:sp>
      <p:cxnSp>
        <p:nvCxnSpPr>
          <p:cNvPr id="13" name="Google Shape;161;p23">
            <a:extLst>
              <a:ext uri="{FF2B5EF4-FFF2-40B4-BE49-F238E27FC236}">
                <a16:creationId xmlns:a16="http://schemas.microsoft.com/office/drawing/2014/main" id="{541D097C-AB7E-13C0-7BEF-295854C891C7}"/>
              </a:ext>
            </a:extLst>
          </p:cNvPr>
          <p:cNvCxnSpPr>
            <a:stCxn id="11" idx="3"/>
            <a:endCxn id="10" idx="1"/>
          </p:cNvCxnSpPr>
          <p:nvPr/>
        </p:nvCxnSpPr>
        <p:spPr>
          <a:xfrm flipV="1">
            <a:off x="3708864" y="5679234"/>
            <a:ext cx="339365" cy="2666"/>
          </a:xfrm>
          <a:prstGeom prst="straightConnector1">
            <a:avLst/>
          </a:prstGeom>
          <a:noFill/>
          <a:ln w="28575" cap="flat" cmpd="sng">
            <a:solidFill>
              <a:schemeClr val="dk2"/>
            </a:solidFill>
            <a:prstDash val="solid"/>
            <a:round/>
            <a:headEnd type="none" w="med" len="med"/>
            <a:tailEnd type="triangle" w="med" len="med"/>
          </a:ln>
        </p:spPr>
      </p:cxnSp>
      <p:cxnSp>
        <p:nvCxnSpPr>
          <p:cNvPr id="14" name="Google Shape;162;p23">
            <a:extLst>
              <a:ext uri="{FF2B5EF4-FFF2-40B4-BE49-F238E27FC236}">
                <a16:creationId xmlns:a16="http://schemas.microsoft.com/office/drawing/2014/main" id="{9FE74EAF-A389-5FFC-2929-170A7F141417}"/>
              </a:ext>
            </a:extLst>
          </p:cNvPr>
          <p:cNvCxnSpPr>
            <a:stCxn id="10" idx="3"/>
            <a:endCxn id="9" idx="1"/>
          </p:cNvCxnSpPr>
          <p:nvPr/>
        </p:nvCxnSpPr>
        <p:spPr>
          <a:xfrm>
            <a:off x="5227514" y="5679234"/>
            <a:ext cx="339378" cy="0"/>
          </a:xfrm>
          <a:prstGeom prst="straightConnector1">
            <a:avLst/>
          </a:prstGeom>
          <a:noFill/>
          <a:ln w="28575" cap="flat" cmpd="sng">
            <a:solidFill>
              <a:schemeClr val="dk2"/>
            </a:solidFill>
            <a:prstDash val="solid"/>
            <a:round/>
            <a:headEnd type="none" w="med" len="med"/>
            <a:tailEnd type="triangle" w="med" len="med"/>
          </a:ln>
        </p:spPr>
      </p:cxnSp>
      <p:cxnSp>
        <p:nvCxnSpPr>
          <p:cNvPr id="15" name="Google Shape;163;p23">
            <a:extLst>
              <a:ext uri="{FF2B5EF4-FFF2-40B4-BE49-F238E27FC236}">
                <a16:creationId xmlns:a16="http://schemas.microsoft.com/office/drawing/2014/main" id="{2F446C0C-4D28-DC8B-CA6E-FA9A28C5F87B}"/>
              </a:ext>
            </a:extLst>
          </p:cNvPr>
          <p:cNvCxnSpPr>
            <a:stCxn id="9" idx="3"/>
            <a:endCxn id="12" idx="1"/>
          </p:cNvCxnSpPr>
          <p:nvPr/>
        </p:nvCxnSpPr>
        <p:spPr>
          <a:xfrm>
            <a:off x="6746177" y="5679234"/>
            <a:ext cx="320152" cy="0"/>
          </a:xfrm>
          <a:prstGeom prst="straightConnector1">
            <a:avLst/>
          </a:prstGeom>
          <a:noFill/>
          <a:ln w="28575" cap="flat" cmpd="sng">
            <a:solidFill>
              <a:schemeClr val="dk2"/>
            </a:solidFill>
            <a:prstDash val="solid"/>
            <a:round/>
            <a:headEnd type="none" w="med" len="med"/>
            <a:tailEnd type="triangle" w="med" len="med"/>
          </a:ln>
        </p:spPr>
      </p:cxnSp>
      <p:pic>
        <p:nvPicPr>
          <p:cNvPr id="16" name="Picture 15" descr="A cat sitting on a table next to a glass of wine&#10;&#10;Description automatically generated">
            <a:extLst>
              <a:ext uri="{FF2B5EF4-FFF2-40B4-BE49-F238E27FC236}">
                <a16:creationId xmlns:a16="http://schemas.microsoft.com/office/drawing/2014/main" id="{B8C667DF-13D2-5B68-BF1E-DE746A06D5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a:stretch/>
        </p:blipFill>
        <p:spPr>
          <a:xfrm>
            <a:off x="-15498" y="4676487"/>
            <a:ext cx="1971602" cy="2012323"/>
          </a:xfrm>
          <a:prstGeom prst="rect">
            <a:avLst/>
          </a:prstGeom>
        </p:spPr>
      </p:pic>
      <p:pic>
        <p:nvPicPr>
          <p:cNvPr id="29" name="Picture 28">
            <a:extLst>
              <a:ext uri="{FF2B5EF4-FFF2-40B4-BE49-F238E27FC236}">
                <a16:creationId xmlns:a16="http://schemas.microsoft.com/office/drawing/2014/main" id="{86B982C7-5A82-65FD-1229-43DD88BA86FF}"/>
              </a:ext>
            </a:extLst>
          </p:cNvPr>
          <p:cNvPicPr>
            <a:picLocks noChangeAspect="1"/>
          </p:cNvPicPr>
          <p:nvPr/>
        </p:nvPicPr>
        <p:blipFill>
          <a:blip r:embed="rId3"/>
          <a:stretch>
            <a:fillRect/>
          </a:stretch>
        </p:blipFill>
        <p:spPr>
          <a:xfrm>
            <a:off x="2617019" y="2881087"/>
            <a:ext cx="2523054" cy="1650041"/>
          </a:xfrm>
          <a:prstGeom prst="rect">
            <a:avLst/>
          </a:prstGeom>
        </p:spPr>
      </p:pic>
      <p:sp>
        <p:nvSpPr>
          <p:cNvPr id="30" name="TextBox 29">
            <a:extLst>
              <a:ext uri="{FF2B5EF4-FFF2-40B4-BE49-F238E27FC236}">
                <a16:creationId xmlns:a16="http://schemas.microsoft.com/office/drawing/2014/main" id="{E8AA08D6-1DEC-F535-83D1-E8403B8AABDE}"/>
              </a:ext>
            </a:extLst>
          </p:cNvPr>
          <p:cNvSpPr txBox="1"/>
          <p:nvPr/>
        </p:nvSpPr>
        <p:spPr>
          <a:xfrm>
            <a:off x="5124996" y="3374806"/>
            <a:ext cx="1781257" cy="369332"/>
          </a:xfrm>
          <a:prstGeom prst="rect">
            <a:avLst/>
          </a:prstGeom>
          <a:noFill/>
        </p:spPr>
        <p:txBody>
          <a:bodyPr wrap="none" rtlCol="0">
            <a:spAutoFit/>
          </a:bodyPr>
          <a:lstStyle/>
          <a:p>
            <a:r>
              <a:rPr lang="en-US" sz="1800" b="1" dirty="0"/>
              <a:t>Neural Network</a:t>
            </a:r>
          </a:p>
        </p:txBody>
      </p:sp>
    </p:spTree>
    <p:extLst>
      <p:ext uri="{BB962C8B-B14F-4D97-AF65-F5344CB8AC3E}">
        <p14:creationId xmlns:p14="http://schemas.microsoft.com/office/powerpoint/2010/main" val="301410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dirty="0"/>
              <a:t>26</a:t>
            </a:r>
          </a:p>
        </p:txBody>
      </p:sp>
      <p:sp>
        <p:nvSpPr>
          <p:cNvPr id="26627" name="Rectangle 2"/>
          <p:cNvSpPr>
            <a:spLocks noGrp="1" noChangeArrowheads="1"/>
          </p:cNvSpPr>
          <p:nvPr>
            <p:ph type="title"/>
          </p:nvPr>
        </p:nvSpPr>
        <p:spPr>
          <a:xfrm>
            <a:off x="0" y="0"/>
            <a:ext cx="9144000" cy="914400"/>
          </a:xfrm>
        </p:spPr>
        <p:txBody>
          <a:bodyPr/>
          <a:lstStyle/>
          <a:p>
            <a:r>
              <a:rPr lang="en-US" altLang="en-US" sz="4000" dirty="0"/>
              <a:t>Deep Learning Centering </a:t>
            </a:r>
            <a:br>
              <a:rPr lang="en-US" altLang="en-US" sz="4000" dirty="0"/>
            </a:br>
            <a:r>
              <a:rPr lang="en-US" altLang="en-US" sz="4000" dirty="0"/>
              <a:t>on Autoencoders and Diffusion Models </a:t>
            </a:r>
          </a:p>
        </p:txBody>
      </p:sp>
      <p:pic>
        <p:nvPicPr>
          <p:cNvPr id="1026" name="Picture 2">
            <a:extLst>
              <a:ext uri="{FF2B5EF4-FFF2-40B4-BE49-F238E27FC236}">
                <a16:creationId xmlns:a16="http://schemas.microsoft.com/office/drawing/2014/main" id="{0F8B74B4-A87C-7CB6-EA93-16713F410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1757363"/>
            <a:ext cx="7820025" cy="3343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3090635-01A5-75C6-C5C0-CC6D8B00EB90}"/>
              </a:ext>
            </a:extLst>
          </p:cNvPr>
          <p:cNvSpPr txBox="1"/>
          <p:nvPr/>
        </p:nvSpPr>
        <p:spPr>
          <a:xfrm>
            <a:off x="3581400" y="4343400"/>
            <a:ext cx="1515158" cy="400110"/>
          </a:xfrm>
          <a:prstGeom prst="rect">
            <a:avLst/>
          </a:prstGeom>
          <a:noFill/>
        </p:spPr>
        <p:txBody>
          <a:bodyPr wrap="none" rtlCol="0">
            <a:spAutoFit/>
          </a:bodyPr>
          <a:lstStyle/>
          <a:p>
            <a:r>
              <a:rPr lang="en-US" sz="2000" dirty="0"/>
              <a:t>Latent Space</a:t>
            </a:r>
          </a:p>
        </p:txBody>
      </p:sp>
      <p:sp>
        <p:nvSpPr>
          <p:cNvPr id="4" name="TextBox 3">
            <a:extLst>
              <a:ext uri="{FF2B5EF4-FFF2-40B4-BE49-F238E27FC236}">
                <a16:creationId xmlns:a16="http://schemas.microsoft.com/office/drawing/2014/main" id="{5D5E2F14-9469-DB29-6B92-87FAA1498889}"/>
              </a:ext>
            </a:extLst>
          </p:cNvPr>
          <p:cNvSpPr txBox="1"/>
          <p:nvPr/>
        </p:nvSpPr>
        <p:spPr>
          <a:xfrm>
            <a:off x="2490725" y="5406300"/>
            <a:ext cx="4162550" cy="523220"/>
          </a:xfrm>
          <a:prstGeom prst="rect">
            <a:avLst/>
          </a:prstGeom>
          <a:noFill/>
        </p:spPr>
        <p:txBody>
          <a:bodyPr wrap="none" rtlCol="0">
            <a:spAutoFit/>
          </a:bodyPr>
          <a:lstStyle/>
          <a:p>
            <a:r>
              <a:rPr lang="en-US" sz="2800" b="1" dirty="0"/>
              <a:t>Autoencoder Architecture</a:t>
            </a:r>
          </a:p>
        </p:txBody>
      </p:sp>
    </p:spTree>
    <p:extLst>
      <p:ext uri="{BB962C8B-B14F-4D97-AF65-F5344CB8AC3E}">
        <p14:creationId xmlns:p14="http://schemas.microsoft.com/office/powerpoint/2010/main" val="2901254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0" y="-18143"/>
            <a:ext cx="7772400" cy="1143000"/>
          </a:xfrm>
        </p:spPr>
        <p:txBody>
          <a:bodyPr/>
          <a:lstStyle/>
          <a:p>
            <a:r>
              <a:rPr lang="en-US" altLang="en-US" dirty="0"/>
              <a:t>Diffusion Models </a:t>
            </a:r>
          </a:p>
        </p:txBody>
      </p:sp>
      <p:pic>
        <p:nvPicPr>
          <p:cNvPr id="2050" name="Picture 2">
            <a:extLst>
              <a:ext uri="{FF2B5EF4-FFF2-40B4-BE49-F238E27FC236}">
                <a16:creationId xmlns:a16="http://schemas.microsoft.com/office/drawing/2014/main" id="{0FCD3CDE-C0A2-F955-0149-AA434DD236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343509"/>
            <a:ext cx="8686800" cy="14094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5EE3313-B664-3F05-1FD6-99C44899F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9144000" cy="1543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508CDF-8C24-3267-7A71-6F6A1A167F0A}"/>
              </a:ext>
            </a:extLst>
          </p:cNvPr>
          <p:cNvSpPr txBox="1"/>
          <p:nvPr/>
        </p:nvSpPr>
        <p:spPr>
          <a:xfrm>
            <a:off x="228600" y="5334000"/>
            <a:ext cx="7945701" cy="1200329"/>
          </a:xfrm>
          <a:prstGeom prst="rect">
            <a:avLst/>
          </a:prstGeom>
          <a:noFill/>
        </p:spPr>
        <p:txBody>
          <a:bodyPr wrap="none" rtlCol="0">
            <a:spAutoFit/>
          </a:bodyPr>
          <a:lstStyle/>
          <a:p>
            <a:r>
              <a:rPr lang="en-US" sz="1800" dirty="0"/>
              <a:t>Ava </a:t>
            </a:r>
            <a:r>
              <a:rPr lang="en-US" sz="1800" dirty="0" err="1"/>
              <a:t>Amini’s</a:t>
            </a:r>
            <a:r>
              <a:rPr lang="en-US" sz="1800" dirty="0"/>
              <a:t> Video: </a:t>
            </a:r>
            <a:r>
              <a:rPr lang="en-US" sz="1800" dirty="0">
                <a:hlinkClick r:id="rId4"/>
              </a:rPr>
              <a:t>MIT 6.S191: Deep Learning New Frontiers (youtube.com)</a:t>
            </a:r>
            <a:endParaRPr lang="en-US" sz="1800" dirty="0"/>
          </a:p>
          <a:p>
            <a:r>
              <a:rPr lang="en-US" sz="1800" dirty="0"/>
              <a:t>Instructions: Starting watching at 42:30!</a:t>
            </a:r>
          </a:p>
          <a:p>
            <a:r>
              <a:rPr lang="en-US" sz="1800" dirty="0"/>
              <a:t>Another Video (not shown today):   </a:t>
            </a:r>
            <a:r>
              <a:rPr lang="en-US" sz="1800" dirty="0">
                <a:hlinkClick r:id="rId5"/>
              </a:rPr>
              <a:t>Bing Videos</a:t>
            </a:r>
            <a:endParaRPr lang="en-US" sz="1800" dirty="0"/>
          </a:p>
          <a:p>
            <a:r>
              <a:rPr lang="en-US" sz="1800" dirty="0"/>
              <a:t>Another Video (I hope you will be able to understand it in April 2024!): </a:t>
            </a:r>
            <a:r>
              <a:rPr lang="en-US" sz="1800" dirty="0">
                <a:hlinkClick r:id="rId6"/>
              </a:rPr>
              <a:t>Bing Videos</a:t>
            </a:r>
            <a:endParaRPr lang="en-US" sz="1800" dirty="0"/>
          </a:p>
        </p:txBody>
      </p:sp>
    </p:spTree>
    <p:extLst>
      <p:ext uri="{BB962C8B-B14F-4D97-AF65-F5344CB8AC3E}">
        <p14:creationId xmlns:p14="http://schemas.microsoft.com/office/powerpoint/2010/main" val="479085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F56A-B419-A1E1-F8F6-C3E71B883F54}"/>
              </a:ext>
            </a:extLst>
          </p:cNvPr>
          <p:cNvSpPr>
            <a:spLocks noGrp="1"/>
          </p:cNvSpPr>
          <p:nvPr>
            <p:ph type="title"/>
          </p:nvPr>
        </p:nvSpPr>
        <p:spPr>
          <a:xfrm>
            <a:off x="685800" y="-76200"/>
            <a:ext cx="7772400" cy="1143000"/>
          </a:xfrm>
        </p:spPr>
        <p:txBody>
          <a:bodyPr/>
          <a:lstStyle/>
          <a:p>
            <a:r>
              <a:rPr lang="en-US" sz="4800" b="1" dirty="0">
                <a:solidFill>
                  <a:srgbClr val="FF0000"/>
                </a:solidFill>
              </a:rPr>
              <a:t>U-Net</a:t>
            </a:r>
          </a:p>
        </p:txBody>
      </p:sp>
      <p:sp>
        <p:nvSpPr>
          <p:cNvPr id="4" name="Slide Number Placeholder 3">
            <a:extLst>
              <a:ext uri="{FF2B5EF4-FFF2-40B4-BE49-F238E27FC236}">
                <a16:creationId xmlns:a16="http://schemas.microsoft.com/office/drawing/2014/main" id="{BED18BB3-F31B-1A95-1CD0-22739AC336EF}"/>
              </a:ext>
            </a:extLst>
          </p:cNvPr>
          <p:cNvSpPr>
            <a:spLocks noGrp="1"/>
          </p:cNvSpPr>
          <p:nvPr>
            <p:ph type="sldNum" sz="quarter" idx="12"/>
          </p:nvPr>
        </p:nvSpPr>
        <p:spPr/>
        <p:txBody>
          <a:bodyPr/>
          <a:lstStyle/>
          <a:p>
            <a:pPr>
              <a:defRPr/>
            </a:pPr>
            <a:fld id="{A6F9EE33-60E2-441D-B085-80DFDAB84279}" type="slidenum">
              <a:rPr lang="en-US" smtClean="0"/>
              <a:pPr>
                <a:defRPr/>
              </a:pPr>
              <a:t>33</a:t>
            </a:fld>
            <a:endParaRPr lang="en-US"/>
          </a:p>
        </p:txBody>
      </p:sp>
      <p:pic>
        <p:nvPicPr>
          <p:cNvPr id="1026" name="Picture 2" descr="undefined">
            <a:extLst>
              <a:ext uri="{FF2B5EF4-FFF2-40B4-BE49-F238E27FC236}">
                <a16:creationId xmlns:a16="http://schemas.microsoft.com/office/drawing/2014/main" id="{EE202826-4F7E-B67F-852C-D0BE1C235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2" y="1714500"/>
            <a:ext cx="6772275"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3F0389-B2B9-443F-7723-408D70250323}"/>
              </a:ext>
            </a:extLst>
          </p:cNvPr>
          <p:cNvSpPr txBox="1"/>
          <p:nvPr/>
        </p:nvSpPr>
        <p:spPr>
          <a:xfrm>
            <a:off x="533400" y="5638800"/>
            <a:ext cx="8510663" cy="830997"/>
          </a:xfrm>
          <a:prstGeom prst="rect">
            <a:avLst/>
          </a:prstGeom>
          <a:noFill/>
        </p:spPr>
        <p:txBody>
          <a:bodyPr wrap="none" rtlCol="0">
            <a:spAutoFit/>
          </a:bodyPr>
          <a:lstStyle/>
          <a:p>
            <a:r>
              <a:rPr lang="en-US" b="1" dirty="0"/>
              <a:t>U-Net</a:t>
            </a:r>
            <a:r>
              <a:rPr lang="en-US" dirty="0"/>
              <a:t> is a convolutional neural network architecture (CNN), which</a:t>
            </a:r>
          </a:p>
          <a:p>
            <a:r>
              <a:rPr lang="en-US" dirty="0"/>
              <a:t>is quite popular for denoising and dimensionality reduction.</a:t>
            </a:r>
          </a:p>
        </p:txBody>
      </p:sp>
    </p:spTree>
    <p:extLst>
      <p:ext uri="{BB962C8B-B14F-4D97-AF65-F5344CB8AC3E}">
        <p14:creationId xmlns:p14="http://schemas.microsoft.com/office/powerpoint/2010/main" val="2631958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dirty="0"/>
              <a:t>26</a:t>
            </a:r>
          </a:p>
        </p:txBody>
      </p:sp>
      <p:sp>
        <p:nvSpPr>
          <p:cNvPr id="26627" name="Rectangle 2"/>
          <p:cNvSpPr>
            <a:spLocks noGrp="1" noChangeArrowheads="1"/>
          </p:cNvSpPr>
          <p:nvPr>
            <p:ph type="title"/>
          </p:nvPr>
        </p:nvSpPr>
        <p:spPr>
          <a:xfrm>
            <a:off x="0" y="0"/>
            <a:ext cx="9144000" cy="914400"/>
          </a:xfrm>
        </p:spPr>
        <p:txBody>
          <a:bodyPr/>
          <a:lstStyle/>
          <a:p>
            <a:r>
              <a:rPr lang="en-US" altLang="en-US" sz="4000" dirty="0"/>
              <a:t>Flying SWARM Robots</a:t>
            </a:r>
          </a:p>
        </p:txBody>
      </p:sp>
      <p:sp>
        <p:nvSpPr>
          <p:cNvPr id="26630" name="Rectangle 5"/>
          <p:cNvSpPr>
            <a:spLocks noGrp="1" noChangeArrowheads="1"/>
          </p:cNvSpPr>
          <p:nvPr>
            <p:ph type="body" idx="1"/>
          </p:nvPr>
        </p:nvSpPr>
        <p:spPr>
          <a:xfrm>
            <a:off x="685800" y="3276600"/>
            <a:ext cx="8305800" cy="2133600"/>
          </a:xfrm>
          <a:noFill/>
        </p:spPr>
        <p:txBody>
          <a:bodyPr lIns="92075" tIns="46038" rIns="92075" bIns="46038"/>
          <a:lstStyle/>
          <a:p>
            <a:r>
              <a:rPr lang="en-US" altLang="en-US" sz="1600" u="sng" dirty="0">
                <a:hlinkClick r:id="rId3"/>
              </a:rPr>
              <a:t>http://arstechnica.com/science/2012/03/robots-swarm-the-stage-at-ted/</a:t>
            </a:r>
            <a:r>
              <a:rPr lang="en-US" altLang="en-US" sz="1600" u="sng" dirty="0"/>
              <a:t> </a:t>
            </a:r>
          </a:p>
          <a:p>
            <a:r>
              <a:rPr lang="en-US" altLang="en-US" sz="1600" dirty="0"/>
              <a:t>Watch starting 14:30</a:t>
            </a:r>
          </a:p>
          <a:p>
            <a:r>
              <a:rPr lang="en-US" altLang="en-US" sz="2400" dirty="0"/>
              <a:t>Requires:</a:t>
            </a:r>
          </a:p>
          <a:p>
            <a:pPr lvl="1"/>
            <a:r>
              <a:rPr lang="en-US" altLang="en-US" sz="2000" dirty="0"/>
              <a:t>Planning </a:t>
            </a:r>
          </a:p>
          <a:p>
            <a:pPr lvl="1"/>
            <a:r>
              <a:rPr lang="en-US" altLang="en-US" sz="2000" dirty="0"/>
              <a:t>Multi-Agent Systems and Distributed AI</a:t>
            </a:r>
          </a:p>
          <a:p>
            <a:pPr lvl="1"/>
            <a:r>
              <a:rPr lang="en-US" altLang="en-US" sz="2000" dirty="0"/>
              <a:t>Search</a:t>
            </a:r>
          </a:p>
          <a:p>
            <a:pPr lvl="1"/>
            <a:r>
              <a:rPr lang="en-US" altLang="en-US" sz="2000" dirty="0"/>
              <a:t>Reasoning in uncertain Environments</a:t>
            </a:r>
          </a:p>
          <a:p>
            <a:pPr lvl="1"/>
            <a:r>
              <a:rPr lang="en-US" altLang="en-US" sz="2000" dirty="0"/>
              <a:t>Machine Leaning </a:t>
            </a:r>
          </a:p>
          <a:p>
            <a:pPr lvl="1"/>
            <a:r>
              <a:rPr lang="en-US" altLang="en-US" sz="2000" dirty="0"/>
              <a:t>Computer Vision</a:t>
            </a:r>
          </a:p>
          <a:p>
            <a:pPr lvl="1"/>
            <a:r>
              <a:rPr lang="en-US" altLang="en-US" sz="2000" dirty="0"/>
              <a:t>……</a:t>
            </a:r>
          </a:p>
          <a:p>
            <a:endParaRPr lang="en-US" altLang="en-US" sz="2000" dirty="0"/>
          </a:p>
        </p:txBody>
      </p:sp>
      <p:pic>
        <p:nvPicPr>
          <p:cNvPr id="3074" name="Picture 2" descr="Image result for swarm robot pho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838200"/>
            <a:ext cx="3471472" cy="231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519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
            </p:custDataLst>
          </p:nvPr>
        </p:nvSpPr>
        <p:spPr/>
        <p:txBody>
          <a:bodyPr/>
          <a:lstStyle/>
          <a:p>
            <a:pPr eaLnBrk="1" hangingPunct="1"/>
            <a:r>
              <a:rPr lang="en-US" altLang="en-US" sz="3600"/>
              <a:t>2. General  Course Information</a:t>
            </a:r>
          </a:p>
        </p:txBody>
      </p:sp>
      <p:sp>
        <p:nvSpPr>
          <p:cNvPr id="27651" name="Text Box 8"/>
          <p:cNvSpPr txBox="1">
            <a:spLocks noChangeArrowheads="1"/>
          </p:cNvSpPr>
          <p:nvPr>
            <p:custDataLst>
              <p:tags r:id="rId2"/>
            </p:custDataLst>
          </p:nvPr>
        </p:nvSpPr>
        <p:spPr bwMode="auto">
          <a:xfrm>
            <a:off x="1295400" y="35052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sz="3600" b="1">
              <a:latin typeface="ZapfChancery" pitchFamily="18" charset="0"/>
            </a:endParaRPr>
          </a:p>
          <a:p>
            <a:pPr>
              <a:spcBef>
                <a:spcPct val="50000"/>
              </a:spcBef>
            </a:pPr>
            <a:endParaRPr lang="en-US" altLang="en-US" sz="3600" b="1">
              <a:latin typeface="ZapfChancery" pitchFamily="18" charset="0"/>
            </a:endParaRPr>
          </a:p>
        </p:txBody>
      </p:sp>
      <p:sp>
        <p:nvSpPr>
          <p:cNvPr id="27652" name="Text Box 9"/>
          <p:cNvSpPr txBox="1">
            <a:spLocks noChangeArrowheads="1"/>
          </p:cNvSpPr>
          <p:nvPr>
            <p:custDataLst>
              <p:tags r:id="rId3"/>
            </p:custDataLst>
          </p:nvPr>
        </p:nvSpPr>
        <p:spPr bwMode="auto">
          <a:xfrm>
            <a:off x="0" y="1841242"/>
            <a:ext cx="92202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t>Course Id:</a:t>
            </a:r>
            <a:r>
              <a:rPr lang="en-US" altLang="en-US" sz="2000" dirty="0"/>
              <a:t> 		COSC 4368: Fundamentals of Artificial Intelligence</a:t>
            </a:r>
          </a:p>
          <a:p>
            <a:pPr>
              <a:spcBef>
                <a:spcPct val="50000"/>
              </a:spcBef>
            </a:pPr>
            <a:r>
              <a:rPr lang="en-US" altLang="en-US" sz="2000" b="1" dirty="0"/>
              <a:t>Time:</a:t>
            </a:r>
            <a:r>
              <a:rPr lang="en-US" altLang="en-US" sz="2000" dirty="0"/>
              <a:t> 			TU TH 2:30-4p</a:t>
            </a:r>
          </a:p>
          <a:p>
            <a:pPr>
              <a:spcBef>
                <a:spcPct val="50000"/>
              </a:spcBef>
            </a:pPr>
            <a:r>
              <a:rPr lang="en-US" altLang="en-US" sz="2000" b="1" dirty="0"/>
              <a:t>Instructor:</a:t>
            </a:r>
            <a:r>
              <a:rPr lang="en-US" altLang="en-US" sz="2000" dirty="0"/>
              <a:t> 		Christoph F. Eick</a:t>
            </a:r>
          </a:p>
          <a:p>
            <a:pPr>
              <a:spcBef>
                <a:spcPct val="50000"/>
              </a:spcBef>
            </a:pPr>
            <a:r>
              <a:rPr lang="en-US" altLang="en-US" sz="2000" b="1" dirty="0"/>
              <a:t>Homepage:</a:t>
            </a:r>
            <a:r>
              <a:rPr lang="en-US" altLang="en-US" sz="2000" dirty="0"/>
              <a:t>                         </a:t>
            </a:r>
            <a:r>
              <a:rPr lang="en-US" altLang="en-US" sz="2000" dirty="0">
                <a:hlinkClick r:id="rId5"/>
              </a:rPr>
              <a:t>http://www2.cs.uh.edu/~ceick</a:t>
            </a:r>
            <a:endParaRPr lang="en-US" altLang="en-US" sz="2000" dirty="0"/>
          </a:p>
          <a:p>
            <a:pPr>
              <a:spcBef>
                <a:spcPct val="50000"/>
              </a:spcBef>
            </a:pPr>
            <a:r>
              <a:rPr lang="en-US" altLang="en-US" sz="2000" b="1" dirty="0"/>
              <a:t>Office Hours                       </a:t>
            </a:r>
            <a:r>
              <a:rPr lang="en-US" altLang="en-US" sz="2000" dirty="0"/>
              <a:t>TU 8:45-10a TH 4-4:45p</a:t>
            </a:r>
          </a:p>
          <a:p>
            <a:pPr>
              <a:spcBef>
                <a:spcPct val="50000"/>
              </a:spcBef>
            </a:pPr>
            <a:r>
              <a:rPr lang="en-US" altLang="en-US" sz="2000" b="1" dirty="0"/>
              <a:t>TAs     </a:t>
            </a:r>
            <a:r>
              <a:rPr lang="en-US" altLang="en-US" sz="2000" dirty="0"/>
              <a:t>                                 </a:t>
            </a:r>
          </a:p>
          <a:p>
            <a:pPr>
              <a:spcBef>
                <a:spcPct val="50000"/>
              </a:spcBef>
            </a:pPr>
            <a:r>
              <a:rPr lang="en-US" altLang="en-US" sz="2000" b="1" dirty="0"/>
              <a:t>Office Hours </a:t>
            </a:r>
            <a:r>
              <a:rPr lang="en-US" altLang="en-US" sz="2000" dirty="0"/>
              <a:t>                      see webpage</a:t>
            </a:r>
          </a:p>
          <a:p>
            <a:pPr>
              <a:spcBef>
                <a:spcPct val="50000"/>
              </a:spcBef>
            </a:pPr>
            <a:r>
              <a:rPr lang="en-US" altLang="en-US" sz="2000" b="1" dirty="0"/>
              <a:t>Classroom:</a:t>
            </a:r>
            <a:r>
              <a:rPr lang="en-US" altLang="en-US" sz="2000" dirty="0"/>
              <a:t>	                268 PGH</a:t>
            </a:r>
          </a:p>
          <a:p>
            <a:pPr>
              <a:spcBef>
                <a:spcPct val="50000"/>
              </a:spcBef>
            </a:pPr>
            <a:r>
              <a:rPr lang="en-US" altLang="en-US" sz="2000" b="1" dirty="0"/>
              <a:t>Online:                                </a:t>
            </a:r>
            <a:r>
              <a:rPr lang="en-US" altLang="en-US" sz="2000" dirty="0"/>
              <a:t>MS Team </a:t>
            </a:r>
            <a:r>
              <a:rPr lang="en-US" sz="2000" dirty="0">
                <a:effectLst/>
                <a:latin typeface="Cambria" panose="02040503050406030204" pitchFamily="18" charset="0"/>
                <a:ea typeface="Calibri" panose="020F0502020204030204" pitchFamily="34" charset="0"/>
                <a:cs typeface="Vrinda" panose="020B0502040204020203" pitchFamily="34" charset="0"/>
              </a:rPr>
              <a:t> </a:t>
            </a:r>
            <a:endParaRPr lang="en-US" altLang="en-US" sz="2000" dirty="0"/>
          </a:p>
          <a:p>
            <a:pPr>
              <a:spcBef>
                <a:spcPct val="50000"/>
              </a:spcBef>
            </a:pPr>
            <a:r>
              <a:rPr lang="en-US" altLang="en-US" sz="2000" b="1" dirty="0"/>
              <a:t>E-mail: </a:t>
            </a:r>
            <a:r>
              <a:rPr lang="en-US" altLang="en-US" sz="2000" dirty="0"/>
              <a:t>		              </a:t>
            </a:r>
            <a:r>
              <a:rPr lang="en-US" altLang="en-US" sz="2000" dirty="0">
                <a:hlinkClick r:id="rId6"/>
              </a:rPr>
              <a:t>ceick@uh.edu</a:t>
            </a:r>
            <a:r>
              <a:rPr lang="en-US" altLang="en-US" sz="2000" dirty="0"/>
              <a:t> </a:t>
            </a:r>
          </a:p>
          <a:p>
            <a:pPr>
              <a:spcBef>
                <a:spcPct val="50000"/>
              </a:spcBef>
            </a:pPr>
            <a:r>
              <a:rPr lang="en-US" altLang="en-US" sz="2000" dirty="0">
                <a:hlinkClick r:id="rId5"/>
              </a:rPr>
              <a:t>/</a:t>
            </a:r>
            <a:endParaRPr lang="en-US" altLang="en-US" sz="2000" dirty="0"/>
          </a:p>
          <a:p>
            <a:pPr>
              <a:spcBef>
                <a:spcPct val="50000"/>
              </a:spcBef>
            </a:pPr>
            <a:endParaRPr lang="en-US" altLang="en-US" sz="2000" dirty="0"/>
          </a:p>
        </p:txBody>
      </p:sp>
    </p:spTree>
    <p:extLst>
      <p:ext uri="{BB962C8B-B14F-4D97-AF65-F5344CB8AC3E}">
        <p14:creationId xmlns:p14="http://schemas.microsoft.com/office/powerpoint/2010/main" val="1937757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0" y="-18143"/>
            <a:ext cx="7772400" cy="1143000"/>
          </a:xfrm>
        </p:spPr>
        <p:txBody>
          <a:bodyPr/>
          <a:lstStyle/>
          <a:p>
            <a:r>
              <a:rPr lang="en-US" altLang="en-US" dirty="0"/>
              <a:t>Prerequisites COSC 4368</a:t>
            </a:r>
          </a:p>
        </p:txBody>
      </p:sp>
      <p:sp>
        <p:nvSpPr>
          <p:cNvPr id="28675" name="Content Placeholder 2"/>
          <p:cNvSpPr>
            <a:spLocks noGrp="1"/>
          </p:cNvSpPr>
          <p:nvPr>
            <p:ph idx="1"/>
          </p:nvPr>
        </p:nvSpPr>
        <p:spPr>
          <a:xfrm>
            <a:off x="609600" y="990600"/>
            <a:ext cx="8686800" cy="4987925"/>
          </a:xfrm>
        </p:spPr>
        <p:txBody>
          <a:bodyPr/>
          <a:lstStyle/>
          <a:p>
            <a:r>
              <a:rPr lang="en-US" sz="2000" b="1" dirty="0"/>
              <a:t>Prerequisite:</a:t>
            </a:r>
            <a:r>
              <a:rPr lang="en-US" sz="2000" dirty="0"/>
              <a:t> COSC 2320 or COSC 2430</a:t>
            </a:r>
          </a:p>
          <a:p>
            <a:r>
              <a:rPr lang="en-US" altLang="en-US" sz="2000" dirty="0"/>
              <a:t>Otherwise, the course is self-contained </a:t>
            </a:r>
          </a:p>
          <a:p>
            <a:pPr lvl="1"/>
            <a:r>
              <a:rPr lang="en-US" altLang="en-US" sz="2000" dirty="0"/>
              <a:t>Some experience in writing programs with 400+ lines in some programming language (C, C++, </a:t>
            </a:r>
            <a:r>
              <a:rPr lang="en-US" altLang="en-US" sz="2000" dirty="0" err="1"/>
              <a:t>Java,Python</a:t>
            </a:r>
            <a:r>
              <a:rPr lang="en-US" altLang="en-US" sz="2000" dirty="0"/>
              <a:t>…) </a:t>
            </a:r>
          </a:p>
          <a:p>
            <a:pPr lvl="2"/>
            <a:r>
              <a:rPr lang="en-US" altLang="en-US" sz="2000" dirty="0"/>
              <a:t>Basic knowledge of data structures (particularly trees and graphs); what is taught in an introductory undergraduate data structure course; e.g. COSC 2430; </a:t>
            </a:r>
          </a:p>
          <a:p>
            <a:pPr lvl="2"/>
            <a:r>
              <a:rPr lang="en-US" altLang="en-US" sz="2000" dirty="0"/>
              <a:t>No knowledge of LISP, PROLOG and other AI languages is required</a:t>
            </a:r>
          </a:p>
          <a:p>
            <a:pPr lvl="1"/>
            <a:r>
              <a:rPr lang="en-US" altLang="en-US" sz="2000" dirty="0"/>
              <a:t>Ability to deal with “abstract mathematical concepts”</a:t>
            </a:r>
          </a:p>
          <a:p>
            <a:pPr lvl="1"/>
            <a:r>
              <a:rPr lang="en-US" altLang="en-US" sz="2000" dirty="0"/>
              <a:t>Basic knowledge of probability theory  is  helpful, but I will give a very basic review in early April…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
            </p:custDataLst>
          </p:nvPr>
        </p:nvSpPr>
        <p:spPr/>
        <p:txBody>
          <a:bodyPr/>
          <a:lstStyle/>
          <a:p>
            <a:pPr eaLnBrk="1" hangingPunct="1"/>
            <a:r>
              <a:rPr lang="en-US" altLang="en-US" sz="3200" dirty="0"/>
              <a:t>Textbook</a:t>
            </a:r>
          </a:p>
        </p:txBody>
      </p:sp>
      <p:sp>
        <p:nvSpPr>
          <p:cNvPr id="98307" name="Rectangle 3"/>
          <p:cNvSpPr>
            <a:spLocks noChangeArrowheads="1"/>
          </p:cNvSpPr>
          <p:nvPr>
            <p:custDataLst>
              <p:tags r:id="rId2"/>
            </p:custDataLst>
          </p:nvPr>
        </p:nvSpPr>
        <p:spPr bwMode="auto">
          <a:xfrm>
            <a:off x="914400" y="1447800"/>
            <a:ext cx="7239000" cy="2185214"/>
          </a:xfrm>
          <a:prstGeom prst="rect">
            <a:avLst/>
          </a:prstGeom>
          <a:noFill/>
          <a:ln w="9525">
            <a:noFill/>
            <a:miter lim="800000"/>
            <a:headEnd/>
            <a:tailEnd/>
          </a:ln>
          <a:effectLst/>
        </p:spPr>
        <p:txBody>
          <a:bodyPr>
            <a:spAutoFit/>
          </a:bodyPr>
          <a:lstStyle/>
          <a:p>
            <a:pPr>
              <a:defRPr/>
            </a:pPr>
            <a:r>
              <a:rPr lang="en-US" sz="2000" dirty="0">
                <a:effectLst>
                  <a:outerShdw blurRad="38100" dist="38100" dir="2700000" algn="tl">
                    <a:srgbClr val="000000"/>
                  </a:outerShdw>
                </a:effectLst>
              </a:rPr>
              <a:t>	 </a:t>
            </a:r>
          </a:p>
          <a:p>
            <a:pPr>
              <a:defRPr/>
            </a:pPr>
            <a:r>
              <a:rPr lang="en-US" sz="3200" dirty="0">
                <a:hlinkClick r:id="rId4"/>
              </a:rPr>
              <a:t>http://aima.cs.berkeley.edu/</a:t>
            </a:r>
            <a:endParaRPr lang="en-US" sz="3200" dirty="0"/>
          </a:p>
          <a:p>
            <a:pPr>
              <a:defRPr/>
            </a:pPr>
            <a:endParaRPr lang="en-US" sz="3200" dirty="0"/>
          </a:p>
          <a:p>
            <a:pPr>
              <a:defRPr/>
            </a:pPr>
            <a:endParaRPr lang="en-US" sz="3200" dirty="0"/>
          </a:p>
          <a:p>
            <a:pPr>
              <a:defRPr/>
            </a:pPr>
            <a:endParaRPr lang="en-US" sz="2000" dirty="0">
              <a:effectLst>
                <a:outerShdw blurRad="38100" dist="38100" dir="2700000" algn="tl">
                  <a:srgbClr val="000000"/>
                </a:outerShdw>
              </a:effectLst>
            </a:endParaRPr>
          </a:p>
        </p:txBody>
      </p:sp>
      <p:sp>
        <p:nvSpPr>
          <p:cNvPr id="2" name="TextBox 1">
            <a:extLst>
              <a:ext uri="{FF2B5EF4-FFF2-40B4-BE49-F238E27FC236}">
                <a16:creationId xmlns:a16="http://schemas.microsoft.com/office/drawing/2014/main" id="{64DC0F74-FA54-41E7-AC67-375E5F0D09D5}"/>
              </a:ext>
            </a:extLst>
          </p:cNvPr>
          <p:cNvSpPr txBox="1"/>
          <p:nvPr/>
        </p:nvSpPr>
        <p:spPr>
          <a:xfrm>
            <a:off x="457200" y="3633014"/>
            <a:ext cx="7696200" cy="1200329"/>
          </a:xfrm>
          <a:prstGeom prst="rect">
            <a:avLst/>
          </a:prstGeom>
          <a:noFill/>
        </p:spPr>
        <p:txBody>
          <a:bodyPr wrap="square" rtlCol="0">
            <a:spAutoFit/>
          </a:bodyPr>
          <a:lstStyle/>
          <a:p>
            <a:r>
              <a:rPr lang="en-US" dirty="0"/>
              <a:t>Fourth Edition of the textbook was published in late 2020; officially, my hard copy of the textbook came out in 2021; I checked but could not find a 5</a:t>
            </a:r>
            <a:r>
              <a:rPr lang="en-US" baseline="30000" dirty="0"/>
              <a:t>th</a:t>
            </a:r>
            <a:r>
              <a:rPr lang="en-US" dirty="0"/>
              <a:t> edition!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0" y="-18144"/>
            <a:ext cx="7772400" cy="1161143"/>
          </a:xfrm>
        </p:spPr>
        <p:txBody>
          <a:bodyPr/>
          <a:lstStyle/>
          <a:p>
            <a:r>
              <a:rPr lang="en-US" altLang="en-US" dirty="0"/>
              <a:t>Problem Set Tasks</a:t>
            </a:r>
          </a:p>
        </p:txBody>
      </p:sp>
      <p:sp>
        <p:nvSpPr>
          <p:cNvPr id="28675" name="Content Placeholder 2"/>
          <p:cNvSpPr>
            <a:spLocks noGrp="1"/>
          </p:cNvSpPr>
          <p:nvPr>
            <p:ph idx="1"/>
          </p:nvPr>
        </p:nvSpPr>
        <p:spPr>
          <a:xfrm>
            <a:off x="609600" y="990600"/>
            <a:ext cx="8534400" cy="4987925"/>
          </a:xfrm>
        </p:spPr>
        <p:txBody>
          <a:bodyPr/>
          <a:lstStyle/>
          <a:p>
            <a:pPr>
              <a:buFont typeface="Wingdings" panose="05000000000000000000" pitchFamily="2" charset="2"/>
              <a:buChar char="Ø"/>
            </a:pPr>
            <a:r>
              <a:rPr lang="en-US" sz="2300" dirty="0"/>
              <a:t>There will be a 6-week group task centering on reinforcement learning Sept. 25-Nov. 8. Group sizes will be 4 (5) students.  </a:t>
            </a:r>
          </a:p>
          <a:p>
            <a:pPr>
              <a:buFont typeface="Wingdings" panose="05000000000000000000" pitchFamily="2" charset="2"/>
              <a:buChar char="Ø"/>
            </a:pPr>
            <a:r>
              <a:rPr lang="en-US" sz="2300" dirty="0"/>
              <a:t>There will be 5 Individual Tasks (which require writing software, which us AI tools, tasks in which you conduct experiments and summarize and interpret the results, and a task in which you write essays). The topics associated with the 2024 Problem Sets are as follows:</a:t>
            </a:r>
          </a:p>
          <a:p>
            <a:pPr lvl="1">
              <a:buFont typeface="Wingdings" panose="05000000000000000000" pitchFamily="2" charset="2"/>
              <a:buChar char="Ø"/>
            </a:pPr>
            <a:r>
              <a:rPr lang="en-US" sz="2300" dirty="0"/>
              <a:t>Problem Set1: Search ***</a:t>
            </a:r>
          </a:p>
          <a:p>
            <a:pPr lvl="1">
              <a:buFont typeface="Wingdings" panose="05000000000000000000" pitchFamily="2" charset="2"/>
              <a:buChar char="Ø"/>
            </a:pPr>
            <a:r>
              <a:rPr lang="en-US" sz="2300" dirty="0"/>
              <a:t>Problem Set2: Supervised Learning and Reinforcement Learning</a:t>
            </a:r>
          </a:p>
          <a:p>
            <a:pPr lvl="1">
              <a:buFont typeface="Wingdings" panose="05000000000000000000" pitchFamily="2" charset="2"/>
              <a:buChar char="Ø"/>
            </a:pPr>
            <a:r>
              <a:rPr lang="en-US" sz="2300" dirty="0"/>
              <a:t>Problem Set3: Neural Networks / Deep Learning and Societal and Ethical Aspects of AI **</a:t>
            </a:r>
          </a:p>
          <a:p>
            <a:pPr>
              <a:buFont typeface="Wingdings" panose="05000000000000000000" pitchFamily="2" charset="2"/>
              <a:buChar char="Ø"/>
            </a:pPr>
            <a:r>
              <a:rPr lang="en-US" sz="2300" dirty="0"/>
              <a:t>There will be new Supervised and Deep Learning Tasks (Task 3 and 5); the other tasks will be somewhat similar to those we used in Spring 2023. </a:t>
            </a:r>
          </a:p>
        </p:txBody>
      </p:sp>
    </p:spTree>
    <p:extLst>
      <p:ext uri="{BB962C8B-B14F-4D97-AF65-F5344CB8AC3E}">
        <p14:creationId xmlns:p14="http://schemas.microsoft.com/office/powerpoint/2010/main" val="1656389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667000" y="0"/>
            <a:ext cx="3700101" cy="996410"/>
          </a:xfrm>
          <a:prstGeom prst="rect">
            <a:avLst/>
          </a:prstGeom>
          <a:blipFill>
            <a:blip r:embed="rId4" cstate="print"/>
            <a:stretch>
              <a:fillRect/>
            </a:stretch>
          </a:blipFill>
        </p:spPr>
        <p:txBody>
          <a:bodyPr wrap="square" lIns="0" tIns="0" rIns="0" bIns="0" rtlCol="0"/>
          <a:lstStyle/>
          <a:p>
            <a:endParaRPr sz="1339"/>
          </a:p>
        </p:txBody>
      </p:sp>
      <p:sp>
        <p:nvSpPr>
          <p:cNvPr id="4" name="object 4"/>
          <p:cNvSpPr txBox="1"/>
          <p:nvPr/>
        </p:nvSpPr>
        <p:spPr>
          <a:xfrm>
            <a:off x="114300" y="1371600"/>
            <a:ext cx="8915400" cy="4385816"/>
          </a:xfrm>
          <a:prstGeom prst="rect">
            <a:avLst/>
          </a:prstGeom>
        </p:spPr>
        <p:txBody>
          <a:bodyPr vert="horz" wrap="square" lIns="0" tIns="0" rIns="0" bIns="0" rtlCol="0">
            <a:spAutoFit/>
          </a:bodyPr>
          <a:lstStyle/>
          <a:p>
            <a:pPr marL="186765" marR="2835" indent="-179678">
              <a:spcBef>
                <a:spcPts val="500"/>
              </a:spcBef>
              <a:buFont typeface="Arial"/>
              <a:buChar char="•"/>
              <a:tabLst>
                <a:tab pos="187120" algn="l"/>
              </a:tabLst>
            </a:pPr>
            <a:r>
              <a:rPr sz="2000" spc="8" dirty="0">
                <a:latin typeface="Tahoma"/>
                <a:cs typeface="Tahoma"/>
              </a:rPr>
              <a:t>Do</a:t>
            </a:r>
            <a:r>
              <a:rPr sz="2000" spc="59" dirty="0">
                <a:latin typeface="Tahoma"/>
                <a:cs typeface="Tahoma"/>
              </a:rPr>
              <a:t> </a:t>
            </a:r>
            <a:r>
              <a:rPr sz="2000" spc="-22" dirty="0">
                <a:latin typeface="Tahoma"/>
                <a:cs typeface="Tahoma"/>
              </a:rPr>
              <a:t>colla</a:t>
            </a:r>
            <a:r>
              <a:rPr sz="2000" spc="3" dirty="0">
                <a:latin typeface="Tahoma"/>
                <a:cs typeface="Tahoma"/>
              </a:rPr>
              <a:t>b</a:t>
            </a:r>
            <a:r>
              <a:rPr sz="2000" spc="-92" dirty="0">
                <a:latin typeface="Tahoma"/>
                <a:cs typeface="Tahoma"/>
              </a:rPr>
              <a:t>o</a:t>
            </a:r>
            <a:r>
              <a:rPr sz="2000" spc="-25" dirty="0">
                <a:latin typeface="Tahoma"/>
                <a:cs typeface="Tahoma"/>
              </a:rPr>
              <a:t>r</a:t>
            </a:r>
            <a:r>
              <a:rPr sz="2000" spc="-39" dirty="0">
                <a:latin typeface="Tahoma"/>
                <a:cs typeface="Tahoma"/>
              </a:rPr>
              <a:t>ate</a:t>
            </a:r>
            <a:r>
              <a:rPr sz="2000" spc="59" dirty="0">
                <a:latin typeface="Tahoma"/>
                <a:cs typeface="Tahoma"/>
              </a:rPr>
              <a:t> </a:t>
            </a:r>
            <a:r>
              <a:rPr sz="2000" spc="-56" dirty="0">
                <a:latin typeface="Tahoma"/>
                <a:cs typeface="Tahoma"/>
              </a:rPr>
              <a:t>and</a:t>
            </a:r>
            <a:r>
              <a:rPr sz="2000" spc="59" dirty="0">
                <a:latin typeface="Tahoma"/>
                <a:cs typeface="Tahoma"/>
              </a:rPr>
              <a:t> </a:t>
            </a:r>
            <a:r>
              <a:rPr sz="2000" spc="-31" dirty="0">
                <a:latin typeface="Tahoma"/>
                <a:cs typeface="Tahoma"/>
              </a:rPr>
              <a:t>disc</a:t>
            </a:r>
            <a:r>
              <a:rPr sz="2000" spc="-59" dirty="0">
                <a:latin typeface="Tahoma"/>
                <a:cs typeface="Tahoma"/>
              </a:rPr>
              <a:t>u</a:t>
            </a:r>
            <a:r>
              <a:rPr sz="2000" spc="-81" dirty="0">
                <a:latin typeface="Tahoma"/>
                <a:cs typeface="Tahoma"/>
              </a:rPr>
              <a:t>ss</a:t>
            </a:r>
            <a:r>
              <a:rPr sz="2000" spc="56" dirty="0">
                <a:latin typeface="Tahoma"/>
                <a:cs typeface="Tahoma"/>
              </a:rPr>
              <a:t> </a:t>
            </a:r>
            <a:r>
              <a:rPr sz="2000" spc="-39" dirty="0">
                <a:latin typeface="Tahoma"/>
                <a:cs typeface="Tahoma"/>
              </a:rPr>
              <a:t>together,</a:t>
            </a:r>
            <a:r>
              <a:rPr sz="2000" spc="67" dirty="0">
                <a:latin typeface="Tahoma"/>
                <a:cs typeface="Tahoma"/>
              </a:rPr>
              <a:t> </a:t>
            </a:r>
            <a:r>
              <a:rPr sz="2000" spc="-22" dirty="0">
                <a:latin typeface="Tahoma"/>
                <a:cs typeface="Tahoma"/>
              </a:rPr>
              <a:t>but</a:t>
            </a:r>
            <a:r>
              <a:rPr sz="2000" spc="56" dirty="0">
                <a:latin typeface="Tahoma"/>
                <a:cs typeface="Tahoma"/>
              </a:rPr>
              <a:t> </a:t>
            </a:r>
            <a:r>
              <a:rPr sz="2000" spc="-31" dirty="0">
                <a:latin typeface="Tahoma"/>
                <a:cs typeface="Tahoma"/>
              </a:rPr>
              <a:t>write</a:t>
            </a:r>
            <a:r>
              <a:rPr sz="2000" spc="59" dirty="0">
                <a:latin typeface="Tahoma"/>
                <a:cs typeface="Tahoma"/>
              </a:rPr>
              <a:t> </a:t>
            </a:r>
            <a:r>
              <a:rPr sz="2000" spc="-47" dirty="0">
                <a:latin typeface="Tahoma"/>
                <a:cs typeface="Tahoma"/>
              </a:rPr>
              <a:t>up</a:t>
            </a:r>
            <a:r>
              <a:rPr sz="2000" spc="59" dirty="0">
                <a:latin typeface="Tahoma"/>
                <a:cs typeface="Tahoma"/>
              </a:rPr>
              <a:t> </a:t>
            </a:r>
            <a:r>
              <a:rPr sz="2000" spc="-56" dirty="0">
                <a:latin typeface="Tahoma"/>
                <a:cs typeface="Tahoma"/>
              </a:rPr>
              <a:t>and</a:t>
            </a:r>
            <a:r>
              <a:rPr sz="2000" spc="59" dirty="0">
                <a:latin typeface="Tahoma"/>
                <a:cs typeface="Tahoma"/>
              </a:rPr>
              <a:t> </a:t>
            </a:r>
            <a:r>
              <a:rPr sz="2000" spc="-33" dirty="0">
                <a:latin typeface="Tahoma"/>
                <a:cs typeface="Tahoma"/>
              </a:rPr>
              <a:t>c</a:t>
            </a:r>
            <a:r>
              <a:rPr sz="2000" dirty="0">
                <a:latin typeface="Tahoma"/>
                <a:cs typeface="Tahoma"/>
              </a:rPr>
              <a:t>o</a:t>
            </a:r>
            <a:r>
              <a:rPr sz="2000" spc="-50" dirty="0">
                <a:latin typeface="Tahoma"/>
                <a:cs typeface="Tahoma"/>
              </a:rPr>
              <a:t>d</a:t>
            </a:r>
            <a:r>
              <a:rPr sz="2000" spc="-112" dirty="0">
                <a:latin typeface="Tahoma"/>
                <a:cs typeface="Tahoma"/>
              </a:rPr>
              <a:t>e</a:t>
            </a:r>
            <a:r>
              <a:rPr sz="2000" spc="59" dirty="0">
                <a:latin typeface="Tahoma"/>
                <a:cs typeface="Tahoma"/>
              </a:rPr>
              <a:t> </a:t>
            </a:r>
            <a:r>
              <a:rPr sz="2000" spc="-45" dirty="0">
                <a:latin typeface="Tahoma"/>
                <a:cs typeface="Tahoma"/>
              </a:rPr>
              <a:t>inde</a:t>
            </a:r>
            <a:r>
              <a:rPr sz="2000" spc="-8" dirty="0">
                <a:latin typeface="Tahoma"/>
                <a:cs typeface="Tahoma"/>
              </a:rPr>
              <a:t>p</a:t>
            </a:r>
            <a:r>
              <a:rPr sz="2000" spc="-50" dirty="0">
                <a:latin typeface="Tahoma"/>
                <a:cs typeface="Tahoma"/>
              </a:rPr>
              <a:t>endent</a:t>
            </a:r>
            <a:r>
              <a:rPr sz="2000" spc="-17" dirty="0">
                <a:latin typeface="Tahoma"/>
                <a:cs typeface="Tahoma"/>
              </a:rPr>
              <a:t>l</a:t>
            </a:r>
            <a:r>
              <a:rPr sz="2000" spc="-167" dirty="0">
                <a:latin typeface="Tahoma"/>
                <a:cs typeface="Tahoma"/>
              </a:rPr>
              <a:t>y</a:t>
            </a:r>
            <a:r>
              <a:rPr sz="2000" spc="-36" dirty="0">
                <a:latin typeface="Tahoma"/>
                <a:cs typeface="Tahoma"/>
              </a:rPr>
              <a:t>.</a:t>
            </a:r>
            <a:endParaRPr lang="en-US" sz="2000" spc="-36" dirty="0">
              <a:latin typeface="Tahoma"/>
              <a:cs typeface="Tahoma"/>
            </a:endParaRPr>
          </a:p>
          <a:p>
            <a:pPr marL="186765" marR="2835" indent="-179678">
              <a:spcBef>
                <a:spcPts val="500"/>
              </a:spcBef>
              <a:buFont typeface="Arial"/>
              <a:buChar char="•"/>
              <a:tabLst>
                <a:tab pos="187120" algn="l"/>
              </a:tabLst>
            </a:pPr>
            <a:r>
              <a:rPr lang="en-US" sz="2000" spc="-36" dirty="0">
                <a:latin typeface="Tahoma"/>
                <a:cs typeface="Tahoma"/>
              </a:rPr>
              <a:t>You can discuss what is required to do with other students, but you cannot solve the problems jointly. A few course activities will be group activities.</a:t>
            </a:r>
          </a:p>
          <a:p>
            <a:pPr marL="186765" marR="2835" indent="-179678">
              <a:spcBef>
                <a:spcPts val="500"/>
              </a:spcBef>
              <a:buFont typeface="Arial"/>
              <a:buChar char="•"/>
              <a:tabLst>
                <a:tab pos="187120" algn="l"/>
              </a:tabLst>
            </a:pPr>
            <a:r>
              <a:rPr lang="en-US" sz="2000" spc="-36" dirty="0">
                <a:latin typeface="Tahoma"/>
                <a:cs typeface="Tahoma"/>
              </a:rPr>
              <a:t>D</a:t>
            </a:r>
            <a:r>
              <a:rPr sz="2000" spc="8" dirty="0">
                <a:latin typeface="Tahoma"/>
                <a:cs typeface="Tahoma"/>
              </a:rPr>
              <a:t>o</a:t>
            </a:r>
            <a:r>
              <a:rPr sz="2000" spc="33" dirty="0">
                <a:latin typeface="Tahoma"/>
                <a:cs typeface="Tahoma"/>
              </a:rPr>
              <a:t> </a:t>
            </a:r>
            <a:r>
              <a:rPr sz="2000" spc="-22" dirty="0">
                <a:latin typeface="Tahoma"/>
                <a:cs typeface="Tahoma"/>
              </a:rPr>
              <a:t>not</a:t>
            </a:r>
            <a:r>
              <a:rPr sz="2000" spc="33" dirty="0">
                <a:latin typeface="Tahoma"/>
                <a:cs typeface="Tahoma"/>
              </a:rPr>
              <a:t> </a:t>
            </a:r>
            <a:r>
              <a:rPr sz="2000" spc="-11" dirty="0">
                <a:latin typeface="Tahoma"/>
                <a:cs typeface="Tahoma"/>
              </a:rPr>
              <a:t>l</a:t>
            </a:r>
            <a:r>
              <a:rPr sz="2000" spc="11" dirty="0">
                <a:latin typeface="Tahoma"/>
                <a:cs typeface="Tahoma"/>
              </a:rPr>
              <a:t>o</a:t>
            </a:r>
            <a:r>
              <a:rPr sz="2000" spc="-31" dirty="0">
                <a:latin typeface="Tahoma"/>
                <a:cs typeface="Tahoma"/>
              </a:rPr>
              <a:t>ok</a:t>
            </a:r>
            <a:r>
              <a:rPr sz="2000" spc="36" dirty="0">
                <a:latin typeface="Tahoma"/>
                <a:cs typeface="Tahoma"/>
              </a:rPr>
              <a:t> </a:t>
            </a:r>
            <a:r>
              <a:rPr sz="2000" spc="-8" dirty="0">
                <a:latin typeface="Tahoma"/>
                <a:cs typeface="Tahoma"/>
              </a:rPr>
              <a:t>at</a:t>
            </a:r>
            <a:r>
              <a:rPr sz="2000" spc="33" dirty="0">
                <a:latin typeface="Tahoma"/>
                <a:cs typeface="Tahoma"/>
              </a:rPr>
              <a:t> </a:t>
            </a:r>
            <a:r>
              <a:rPr sz="2000" spc="-53" dirty="0">
                <a:latin typeface="Tahoma"/>
                <a:cs typeface="Tahoma"/>
              </a:rPr>
              <a:t>an</a:t>
            </a:r>
            <a:r>
              <a:rPr sz="2000" spc="-92" dirty="0">
                <a:latin typeface="Tahoma"/>
                <a:cs typeface="Tahoma"/>
              </a:rPr>
              <a:t>y</a:t>
            </a:r>
            <a:r>
              <a:rPr sz="2000" spc="-70" dirty="0">
                <a:latin typeface="Tahoma"/>
                <a:cs typeface="Tahoma"/>
              </a:rPr>
              <a:t>one</a:t>
            </a:r>
            <a:r>
              <a:rPr sz="2000" spc="36" dirty="0">
                <a:latin typeface="Tahoma"/>
                <a:cs typeface="Tahoma"/>
              </a:rPr>
              <a:t> </a:t>
            </a:r>
            <a:r>
              <a:rPr sz="2000" spc="-45" dirty="0">
                <a:latin typeface="Tahoma"/>
                <a:cs typeface="Tahoma"/>
              </a:rPr>
              <a:t>else’s</a:t>
            </a:r>
            <a:r>
              <a:rPr sz="2000" spc="36" dirty="0">
                <a:latin typeface="Tahoma"/>
                <a:cs typeface="Tahoma"/>
              </a:rPr>
              <a:t> </a:t>
            </a:r>
            <a:r>
              <a:rPr sz="2000" spc="-33" dirty="0">
                <a:latin typeface="Tahoma"/>
                <a:cs typeface="Tahoma"/>
              </a:rPr>
              <a:t>writeup</a:t>
            </a:r>
            <a:r>
              <a:rPr sz="2000" spc="36" dirty="0">
                <a:latin typeface="Tahoma"/>
                <a:cs typeface="Tahoma"/>
              </a:rPr>
              <a:t> </a:t>
            </a:r>
            <a:r>
              <a:rPr sz="2000" spc="-92" dirty="0">
                <a:latin typeface="Tahoma"/>
                <a:cs typeface="Tahoma"/>
              </a:rPr>
              <a:t>o</a:t>
            </a:r>
            <a:r>
              <a:rPr sz="2000" spc="-22" dirty="0">
                <a:latin typeface="Tahoma"/>
                <a:cs typeface="Tahoma"/>
              </a:rPr>
              <a:t>r</a:t>
            </a:r>
            <a:r>
              <a:rPr sz="2000" spc="33" dirty="0">
                <a:latin typeface="Tahoma"/>
                <a:cs typeface="Tahoma"/>
              </a:rPr>
              <a:t> </a:t>
            </a:r>
            <a:r>
              <a:rPr sz="2000" spc="-33" dirty="0">
                <a:latin typeface="Tahoma"/>
                <a:cs typeface="Tahoma"/>
              </a:rPr>
              <a:t>c</a:t>
            </a:r>
            <a:r>
              <a:rPr sz="2000" dirty="0">
                <a:latin typeface="Tahoma"/>
                <a:cs typeface="Tahoma"/>
              </a:rPr>
              <a:t>o</a:t>
            </a:r>
            <a:r>
              <a:rPr sz="2000" spc="-67" dirty="0">
                <a:latin typeface="Tahoma"/>
                <a:cs typeface="Tahoma"/>
              </a:rPr>
              <a:t>de.</a:t>
            </a:r>
            <a:endParaRPr sz="2000" dirty="0">
              <a:latin typeface="Tahoma"/>
              <a:cs typeface="Tahoma"/>
            </a:endParaRPr>
          </a:p>
          <a:p>
            <a:pPr marL="186765" marR="2835" indent="-179678">
              <a:spcBef>
                <a:spcPts val="500"/>
              </a:spcBef>
              <a:buFont typeface="Arial"/>
              <a:buChar char="•"/>
              <a:tabLst>
                <a:tab pos="187120" algn="l"/>
              </a:tabLst>
            </a:pPr>
            <a:r>
              <a:rPr sz="2000" spc="8" dirty="0">
                <a:latin typeface="Tahoma"/>
                <a:cs typeface="Tahoma"/>
              </a:rPr>
              <a:t>Do</a:t>
            </a:r>
            <a:r>
              <a:rPr sz="2000" spc="156" dirty="0">
                <a:latin typeface="Tahoma"/>
                <a:cs typeface="Tahoma"/>
              </a:rPr>
              <a:t> </a:t>
            </a:r>
            <a:r>
              <a:rPr sz="2000" spc="-22" dirty="0">
                <a:latin typeface="Tahoma"/>
                <a:cs typeface="Tahoma"/>
              </a:rPr>
              <a:t>not</a:t>
            </a:r>
            <a:r>
              <a:rPr sz="2000" spc="156" dirty="0">
                <a:latin typeface="Tahoma"/>
                <a:cs typeface="Tahoma"/>
              </a:rPr>
              <a:t> </a:t>
            </a:r>
            <a:r>
              <a:rPr sz="2000" spc="-64" dirty="0">
                <a:latin typeface="Tahoma"/>
                <a:cs typeface="Tahoma"/>
              </a:rPr>
              <a:t>sh</a:t>
            </a:r>
            <a:r>
              <a:rPr sz="2000" spc="-109" dirty="0">
                <a:latin typeface="Tahoma"/>
                <a:cs typeface="Tahoma"/>
              </a:rPr>
              <a:t>o</a:t>
            </a:r>
            <a:r>
              <a:rPr sz="2000" spc="-73" dirty="0">
                <a:latin typeface="Tahoma"/>
                <a:cs typeface="Tahoma"/>
              </a:rPr>
              <a:t>w</a:t>
            </a:r>
            <a:r>
              <a:rPr sz="2000" spc="156" dirty="0">
                <a:latin typeface="Tahoma"/>
                <a:cs typeface="Tahoma"/>
              </a:rPr>
              <a:t> </a:t>
            </a:r>
            <a:r>
              <a:rPr sz="2000" spc="-53" dirty="0">
                <a:latin typeface="Tahoma"/>
                <a:cs typeface="Tahoma"/>
              </a:rPr>
              <a:t>an</a:t>
            </a:r>
            <a:r>
              <a:rPr sz="2000" spc="-89" dirty="0">
                <a:latin typeface="Tahoma"/>
                <a:cs typeface="Tahoma"/>
              </a:rPr>
              <a:t>y</a:t>
            </a:r>
            <a:r>
              <a:rPr sz="2000" spc="-70" dirty="0">
                <a:latin typeface="Tahoma"/>
                <a:cs typeface="Tahoma"/>
              </a:rPr>
              <a:t>one</a:t>
            </a:r>
            <a:r>
              <a:rPr sz="2000" spc="156" dirty="0">
                <a:latin typeface="Tahoma"/>
                <a:cs typeface="Tahoma"/>
              </a:rPr>
              <a:t> </a:t>
            </a:r>
            <a:r>
              <a:rPr sz="2000" spc="-73" dirty="0">
                <a:latin typeface="Tahoma"/>
                <a:cs typeface="Tahoma"/>
              </a:rPr>
              <a:t>else</a:t>
            </a:r>
            <a:r>
              <a:rPr sz="2000" spc="159" dirty="0">
                <a:latin typeface="Tahoma"/>
                <a:cs typeface="Tahoma"/>
              </a:rPr>
              <a:t> </a:t>
            </a:r>
            <a:r>
              <a:rPr sz="2000" spc="-84" dirty="0">
                <a:latin typeface="Tahoma"/>
                <a:cs typeface="Tahoma"/>
              </a:rPr>
              <a:t>y</a:t>
            </a:r>
            <a:r>
              <a:rPr sz="2000" spc="-42" dirty="0">
                <a:latin typeface="Tahoma"/>
                <a:cs typeface="Tahoma"/>
              </a:rPr>
              <a:t>our</a:t>
            </a:r>
            <a:r>
              <a:rPr sz="2000" spc="159" dirty="0">
                <a:latin typeface="Tahoma"/>
                <a:cs typeface="Tahoma"/>
              </a:rPr>
              <a:t> </a:t>
            </a:r>
            <a:r>
              <a:rPr sz="2000" spc="-33" dirty="0">
                <a:latin typeface="Tahoma"/>
                <a:cs typeface="Tahoma"/>
              </a:rPr>
              <a:t>writeup</a:t>
            </a:r>
            <a:r>
              <a:rPr sz="2000" spc="159" dirty="0">
                <a:latin typeface="Tahoma"/>
                <a:cs typeface="Tahoma"/>
              </a:rPr>
              <a:t> </a:t>
            </a:r>
            <a:r>
              <a:rPr sz="2000" spc="-95" dirty="0">
                <a:latin typeface="Tahoma"/>
                <a:cs typeface="Tahoma"/>
              </a:rPr>
              <a:t>o</a:t>
            </a:r>
            <a:r>
              <a:rPr sz="2000" spc="-22" dirty="0">
                <a:latin typeface="Tahoma"/>
                <a:cs typeface="Tahoma"/>
              </a:rPr>
              <a:t>r</a:t>
            </a:r>
            <a:r>
              <a:rPr sz="2000" spc="156" dirty="0">
                <a:latin typeface="Tahoma"/>
                <a:cs typeface="Tahoma"/>
              </a:rPr>
              <a:t> </a:t>
            </a:r>
            <a:r>
              <a:rPr sz="2000" spc="-33" dirty="0">
                <a:latin typeface="Tahoma"/>
                <a:cs typeface="Tahoma"/>
              </a:rPr>
              <a:t>c</a:t>
            </a:r>
            <a:r>
              <a:rPr sz="2000" dirty="0">
                <a:latin typeface="Tahoma"/>
                <a:cs typeface="Tahoma"/>
              </a:rPr>
              <a:t>o</a:t>
            </a:r>
            <a:r>
              <a:rPr sz="2000" spc="-75" dirty="0">
                <a:latin typeface="Tahoma"/>
                <a:cs typeface="Tahoma"/>
              </a:rPr>
              <a:t>de</a:t>
            </a:r>
            <a:r>
              <a:rPr sz="2000" spc="156" dirty="0">
                <a:latin typeface="Tahoma"/>
                <a:cs typeface="Tahoma"/>
              </a:rPr>
              <a:t> </a:t>
            </a:r>
            <a:r>
              <a:rPr sz="2000" spc="-92" dirty="0">
                <a:latin typeface="Tahoma"/>
                <a:cs typeface="Tahoma"/>
              </a:rPr>
              <a:t>o</a:t>
            </a:r>
            <a:r>
              <a:rPr sz="2000" spc="-22" dirty="0">
                <a:latin typeface="Tahoma"/>
                <a:cs typeface="Tahoma"/>
              </a:rPr>
              <a:t>r</a:t>
            </a:r>
            <a:r>
              <a:rPr sz="2000" spc="156" dirty="0">
                <a:latin typeface="Tahoma"/>
                <a:cs typeface="Tahoma"/>
              </a:rPr>
              <a:t> </a:t>
            </a:r>
            <a:r>
              <a:rPr sz="2000" spc="-8" dirty="0">
                <a:latin typeface="Tahoma"/>
                <a:cs typeface="Tahoma"/>
              </a:rPr>
              <a:t>p</a:t>
            </a:r>
            <a:r>
              <a:rPr sz="2000" spc="-33" dirty="0">
                <a:latin typeface="Tahoma"/>
                <a:cs typeface="Tahoma"/>
              </a:rPr>
              <a:t>ost</a:t>
            </a:r>
            <a:r>
              <a:rPr sz="2000" spc="156" dirty="0">
                <a:latin typeface="Tahoma"/>
                <a:cs typeface="Tahoma"/>
              </a:rPr>
              <a:t> </a:t>
            </a:r>
            <a:r>
              <a:rPr sz="2000" spc="31" dirty="0">
                <a:latin typeface="Tahoma"/>
                <a:cs typeface="Tahoma"/>
              </a:rPr>
              <a:t>it</a:t>
            </a:r>
            <a:r>
              <a:rPr sz="2000" spc="156" dirty="0">
                <a:latin typeface="Tahoma"/>
                <a:cs typeface="Tahoma"/>
              </a:rPr>
              <a:t> </a:t>
            </a:r>
            <a:r>
              <a:rPr sz="2000" spc="-53" dirty="0">
                <a:latin typeface="Tahoma"/>
                <a:cs typeface="Tahoma"/>
              </a:rPr>
              <a:t>o</a:t>
            </a:r>
            <a:r>
              <a:rPr sz="2000" spc="-59" dirty="0">
                <a:latin typeface="Tahoma"/>
                <a:cs typeface="Tahoma"/>
              </a:rPr>
              <a:t>n</a:t>
            </a:r>
            <a:r>
              <a:rPr sz="2000" spc="-33" dirty="0">
                <a:latin typeface="Tahoma"/>
                <a:cs typeface="Tahoma"/>
              </a:rPr>
              <a:t>line</a:t>
            </a:r>
            <a:r>
              <a:rPr sz="2000" spc="-28" dirty="0">
                <a:latin typeface="Tahoma"/>
                <a:cs typeface="Tahoma"/>
              </a:rPr>
              <a:t> </a:t>
            </a:r>
            <a:r>
              <a:rPr sz="2000" spc="-45" dirty="0">
                <a:latin typeface="Tahoma"/>
                <a:cs typeface="Tahoma"/>
              </a:rPr>
              <a:t>(e.g.,</a:t>
            </a:r>
            <a:r>
              <a:rPr sz="2000" spc="33" dirty="0">
                <a:latin typeface="Tahoma"/>
                <a:cs typeface="Tahoma"/>
              </a:rPr>
              <a:t> </a:t>
            </a:r>
            <a:r>
              <a:rPr sz="2000" spc="-3" dirty="0">
                <a:latin typeface="Tahoma"/>
                <a:cs typeface="Tahoma"/>
              </a:rPr>
              <a:t>GitHub).</a:t>
            </a:r>
            <a:endParaRPr sz="2000" dirty="0">
              <a:latin typeface="Times New Roman"/>
              <a:cs typeface="Times New Roman"/>
            </a:endParaRPr>
          </a:p>
          <a:p>
            <a:pPr marL="186765" indent="-179678">
              <a:spcBef>
                <a:spcPts val="500"/>
              </a:spcBef>
              <a:buFont typeface="Arial"/>
              <a:buChar char="•"/>
              <a:tabLst>
                <a:tab pos="187120" algn="l"/>
              </a:tabLst>
            </a:pPr>
            <a:r>
              <a:rPr sz="2000" spc="36" dirty="0">
                <a:latin typeface="Tahoma"/>
                <a:cs typeface="Tahoma"/>
              </a:rPr>
              <a:t>W</a:t>
            </a:r>
            <a:r>
              <a:rPr sz="2000" spc="-112" dirty="0">
                <a:latin typeface="Tahoma"/>
                <a:cs typeface="Tahoma"/>
              </a:rPr>
              <a:t>e</a:t>
            </a:r>
            <a:r>
              <a:rPr sz="2000" spc="36" dirty="0">
                <a:latin typeface="Tahoma"/>
                <a:cs typeface="Tahoma"/>
              </a:rPr>
              <a:t> </a:t>
            </a:r>
            <a:r>
              <a:rPr sz="2000" spc="-6" dirty="0">
                <a:latin typeface="Tahoma"/>
                <a:cs typeface="Tahoma"/>
              </a:rPr>
              <a:t>will</a:t>
            </a:r>
            <a:r>
              <a:rPr sz="2000" spc="36" dirty="0">
                <a:latin typeface="Tahoma"/>
                <a:cs typeface="Tahoma"/>
              </a:rPr>
              <a:t> </a:t>
            </a:r>
            <a:r>
              <a:rPr sz="2000" spc="-42" dirty="0">
                <a:latin typeface="Tahoma"/>
                <a:cs typeface="Tahoma"/>
              </a:rPr>
              <a:t>run</a:t>
            </a:r>
            <a:r>
              <a:rPr sz="2000" spc="33" dirty="0">
                <a:latin typeface="Tahoma"/>
                <a:cs typeface="Tahoma"/>
              </a:rPr>
              <a:t> </a:t>
            </a:r>
            <a:r>
              <a:rPr sz="2000" spc="53" dirty="0">
                <a:latin typeface="Tahoma"/>
                <a:cs typeface="Tahoma"/>
              </a:rPr>
              <a:t>MOSS</a:t>
            </a:r>
            <a:r>
              <a:rPr lang="en-US" sz="2000" spc="53" dirty="0">
                <a:latin typeface="Tahoma"/>
                <a:cs typeface="Tahoma"/>
              </a:rPr>
              <a:t> and similar tools</a:t>
            </a:r>
            <a:r>
              <a:rPr sz="2000" spc="36" dirty="0">
                <a:latin typeface="Tahoma"/>
                <a:cs typeface="Tahoma"/>
              </a:rPr>
              <a:t> </a:t>
            </a:r>
            <a:r>
              <a:rPr lang="en-US" sz="2000" spc="36" dirty="0">
                <a:latin typeface="Tahoma"/>
                <a:cs typeface="Tahoma"/>
              </a:rPr>
              <a:t>which find similarities in submitted code </a:t>
            </a:r>
            <a:r>
              <a:rPr sz="2000" spc="-8" dirty="0">
                <a:latin typeface="Tahoma"/>
                <a:cs typeface="Tahoma"/>
              </a:rPr>
              <a:t>p</a:t>
            </a:r>
            <a:r>
              <a:rPr sz="2000" spc="-36" dirty="0">
                <a:latin typeface="Tahoma"/>
                <a:cs typeface="Tahoma"/>
              </a:rPr>
              <a:t>eri</a:t>
            </a:r>
            <a:r>
              <a:rPr sz="2000" spc="-14" dirty="0">
                <a:latin typeface="Tahoma"/>
                <a:cs typeface="Tahoma"/>
              </a:rPr>
              <a:t>o</a:t>
            </a:r>
            <a:r>
              <a:rPr sz="2000" spc="-17" dirty="0">
                <a:latin typeface="Tahoma"/>
                <a:cs typeface="Tahoma"/>
              </a:rPr>
              <a:t>dically</a:t>
            </a:r>
            <a:r>
              <a:rPr sz="2000" spc="33" dirty="0">
                <a:latin typeface="Tahoma"/>
                <a:cs typeface="Tahoma"/>
              </a:rPr>
              <a:t> </a:t>
            </a:r>
            <a:r>
              <a:rPr sz="2000" spc="-8" dirty="0">
                <a:latin typeface="Tahoma"/>
                <a:cs typeface="Tahoma"/>
              </a:rPr>
              <a:t>to</a:t>
            </a:r>
            <a:r>
              <a:rPr sz="2000" spc="36" dirty="0">
                <a:latin typeface="Tahoma"/>
                <a:cs typeface="Tahoma"/>
              </a:rPr>
              <a:t> </a:t>
            </a:r>
            <a:r>
              <a:rPr sz="2000" spc="-33" dirty="0">
                <a:latin typeface="Tahoma"/>
                <a:cs typeface="Tahoma"/>
              </a:rPr>
              <a:t>detect</a:t>
            </a:r>
            <a:r>
              <a:rPr sz="2000" spc="31" dirty="0">
                <a:latin typeface="Tahoma"/>
                <a:cs typeface="Tahoma"/>
              </a:rPr>
              <a:t> </a:t>
            </a:r>
            <a:r>
              <a:rPr sz="2000" spc="-39" dirty="0">
                <a:latin typeface="Tahoma"/>
                <a:cs typeface="Tahoma"/>
              </a:rPr>
              <a:t>plagiarism.</a:t>
            </a:r>
            <a:endParaRPr lang="en-US" sz="2000" spc="-39" dirty="0">
              <a:latin typeface="Tahoma"/>
              <a:cs typeface="Tahoma"/>
            </a:endParaRPr>
          </a:p>
          <a:p>
            <a:pPr marL="186765" indent="-179678">
              <a:spcBef>
                <a:spcPts val="500"/>
              </a:spcBef>
              <a:buFont typeface="Arial"/>
              <a:buChar char="•"/>
              <a:tabLst>
                <a:tab pos="187120" algn="l"/>
              </a:tabLst>
            </a:pPr>
            <a:r>
              <a:rPr lang="en-US" sz="2000" spc="-39" dirty="0">
                <a:latin typeface="Tahoma"/>
                <a:cs typeface="Tahoma"/>
              </a:rPr>
              <a:t>If you use code / software / project ideas from the internet, you have to admit this fact in the reports you submit in COSC 4368 by properly referencing the work you used. Not doing so represents a serious academic honesty violation!</a:t>
            </a:r>
          </a:p>
          <a:p>
            <a:pPr marL="186765" indent="-179678">
              <a:spcBef>
                <a:spcPts val="500"/>
              </a:spcBef>
              <a:buFont typeface="Arial"/>
              <a:buChar char="•"/>
              <a:tabLst>
                <a:tab pos="187120" algn="l"/>
              </a:tabLst>
            </a:pPr>
            <a:r>
              <a:rPr lang="en-US" sz="2000" spc="-39" dirty="0">
                <a:latin typeface="Tahoma"/>
                <a:cs typeface="Tahoma"/>
              </a:rPr>
              <a:t>Academic honesty violations will be reported to the COSC Department, and two the college if the violation is a second offense of a particular student. </a:t>
            </a:r>
          </a:p>
          <a:p>
            <a:pPr marL="186765" indent="-179678">
              <a:buFont typeface="Arial"/>
              <a:buChar char="•"/>
              <a:tabLst>
                <a:tab pos="187120" algn="l"/>
              </a:tabLst>
            </a:pPr>
            <a:endParaRPr lang="en-US" sz="2000" spc="-39" dirty="0">
              <a:latin typeface="Tahoma"/>
              <a:cs typeface="Tahoma"/>
            </a:endParaRPr>
          </a:p>
        </p:txBody>
      </p:sp>
      <p:sp>
        <p:nvSpPr>
          <p:cNvPr id="5" name="Text Box 5">
            <a:extLst>
              <a:ext uri="{FF2B5EF4-FFF2-40B4-BE49-F238E27FC236}">
                <a16:creationId xmlns:a16="http://schemas.microsoft.com/office/drawing/2014/main" id="{E7C606D1-72BD-4F6D-BFA3-CA052CA84136}"/>
              </a:ext>
            </a:extLst>
          </p:cNvPr>
          <p:cNvSpPr txBox="1">
            <a:spLocks noChangeArrowheads="1"/>
          </p:cNvSpPr>
          <p:nvPr>
            <p:custDataLst>
              <p:tags r:id="rId1"/>
            </p:custDataLst>
          </p:nvPr>
        </p:nvSpPr>
        <p:spPr bwMode="auto">
          <a:xfrm>
            <a:off x="1600200" y="5486400"/>
            <a:ext cx="5356225" cy="1555750"/>
          </a:xfrm>
          <a:prstGeom prst="rect">
            <a:avLst/>
          </a:prstGeom>
          <a:noFill/>
          <a:ln w="9525">
            <a:noFill/>
            <a:miter lim="800000"/>
            <a:headEnd/>
            <a:tailEnd/>
          </a:ln>
          <a:effectLst/>
        </p:spPr>
        <p:txBody>
          <a:bodyPr wrap="none">
            <a:spAutoFit/>
          </a:bodyPr>
          <a:lstStyle/>
          <a:p>
            <a:pPr>
              <a:defRPr/>
            </a:pPr>
            <a:endParaRPr lang="en-US" sz="2000" dirty="0">
              <a:effectLst>
                <a:outerShdw blurRad="38100" dist="38100" dir="2700000" algn="tl">
                  <a:srgbClr val="000000"/>
                </a:outerShdw>
              </a:effectLst>
            </a:endParaRPr>
          </a:p>
          <a:p>
            <a:pPr>
              <a:defRPr/>
            </a:pPr>
            <a:endParaRPr lang="en-US" sz="2000" dirty="0">
              <a:effectLst>
                <a:outerShdw blurRad="38100" dist="38100" dir="2700000" algn="tl">
                  <a:srgbClr val="000000"/>
                </a:outerShdw>
              </a:effectLst>
            </a:endParaRPr>
          </a:p>
          <a:p>
            <a:pPr>
              <a:defRPr/>
            </a:pPr>
            <a:r>
              <a:rPr lang="en-US" sz="2000" dirty="0"/>
              <a:t>NOTE: </a:t>
            </a:r>
            <a:r>
              <a:rPr lang="en-US" sz="2000" b="1" dirty="0"/>
              <a:t>PLAGIARISM IS NOT TOLERATED</a:t>
            </a:r>
            <a:r>
              <a:rPr lang="en-US" sz="2000" dirty="0"/>
              <a:t>.</a:t>
            </a:r>
            <a:r>
              <a:rPr lang="en-US" sz="2000" dirty="0">
                <a:effectLst>
                  <a:outerShdw blurRad="38100" dist="38100" dir="2700000" algn="tl">
                    <a:srgbClr val="000000"/>
                  </a:outerShdw>
                </a:effectLst>
              </a:rPr>
              <a:t> </a:t>
            </a:r>
          </a:p>
          <a:p>
            <a:pPr>
              <a:defRPr/>
            </a:pPr>
            <a:endParaRPr lang="en-US" sz="3600" dirty="0">
              <a:effectLst>
                <a:outerShdw blurRad="38100" dist="38100" dir="2700000" algn="tl">
                  <a:srgbClr val="000000"/>
                </a:outerShdw>
              </a:effectLst>
            </a:endParaRPr>
          </a:p>
        </p:txBody>
      </p:sp>
    </p:spTree>
    <p:extLst>
      <p:ext uri="{BB962C8B-B14F-4D97-AF65-F5344CB8AC3E}">
        <p14:creationId xmlns:p14="http://schemas.microsoft.com/office/powerpoint/2010/main" val="234338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A531BE-5D79-4909-AB32-7A6675922988}" type="slidenum">
              <a:rPr lang="en-US" altLang="en-US" sz="1400" smtClean="0"/>
              <a:pPr/>
              <a:t>4</a:t>
            </a:fld>
            <a:endParaRPr lang="en-US" altLang="en-US" sz="1400"/>
          </a:p>
        </p:txBody>
      </p:sp>
      <p:sp>
        <p:nvSpPr>
          <p:cNvPr id="5123" name="Rectangle 1026"/>
          <p:cNvSpPr>
            <a:spLocks noGrp="1" noChangeArrowheads="1"/>
          </p:cNvSpPr>
          <p:nvPr>
            <p:ph type="title"/>
          </p:nvPr>
        </p:nvSpPr>
        <p:spPr>
          <a:xfrm>
            <a:off x="838200" y="304800"/>
            <a:ext cx="7772400" cy="1143000"/>
          </a:xfrm>
        </p:spPr>
        <p:txBody>
          <a:bodyPr/>
          <a:lstStyle/>
          <a:p>
            <a:r>
              <a:rPr lang="en-US" altLang="en-US" b="1">
                <a:solidFill>
                  <a:srgbClr val="008080"/>
                </a:solidFill>
              </a:rPr>
              <a:t>Part1a: Definitions of AI</a:t>
            </a:r>
          </a:p>
        </p:txBody>
      </p:sp>
      <p:sp>
        <p:nvSpPr>
          <p:cNvPr id="5124" name="Rectangle 1027"/>
          <p:cNvSpPr>
            <a:spLocks noGrp="1" noChangeArrowheads="1"/>
          </p:cNvSpPr>
          <p:nvPr>
            <p:ph type="body" idx="1"/>
          </p:nvPr>
        </p:nvSpPr>
        <p:spPr>
          <a:xfrm>
            <a:off x="381000" y="1447800"/>
            <a:ext cx="8382000" cy="4648200"/>
          </a:xfrm>
        </p:spPr>
        <p:txBody>
          <a:bodyPr/>
          <a:lstStyle/>
          <a:p>
            <a:pPr>
              <a:lnSpc>
                <a:spcPct val="90000"/>
              </a:lnSpc>
            </a:pPr>
            <a:r>
              <a:rPr lang="en-US" altLang="en-US" sz="2800" dirty="0"/>
              <a:t>“AI centers on the simulation of intelligence using computers”</a:t>
            </a:r>
          </a:p>
          <a:p>
            <a:pPr>
              <a:lnSpc>
                <a:spcPct val="90000"/>
              </a:lnSpc>
            </a:pPr>
            <a:r>
              <a:rPr lang="en-US" altLang="en-US" sz="2800" dirty="0"/>
              <a:t>“AI develops programming paradigms, languages, tools, and environments for application areas for which conventional programming fails”</a:t>
            </a:r>
          </a:p>
          <a:p>
            <a:pPr lvl="1">
              <a:lnSpc>
                <a:spcPct val="90000"/>
              </a:lnSpc>
            </a:pPr>
            <a:r>
              <a:rPr lang="en-US" altLang="en-US" sz="2400" dirty="0"/>
              <a:t> Symbolic programming (</a:t>
            </a:r>
            <a:r>
              <a:rPr lang="en-US" altLang="en-US" sz="2400" b="1" dirty="0">
                <a:solidFill>
                  <a:srgbClr val="FF0000"/>
                </a:solidFill>
              </a:rPr>
              <a:t>LISP</a:t>
            </a:r>
            <a:r>
              <a:rPr lang="en-US" altLang="en-US" sz="2400" dirty="0"/>
              <a:t>)</a:t>
            </a:r>
          </a:p>
          <a:p>
            <a:pPr lvl="1">
              <a:lnSpc>
                <a:spcPct val="90000"/>
              </a:lnSpc>
            </a:pPr>
            <a:r>
              <a:rPr lang="en-US" altLang="en-US" sz="2400" dirty="0"/>
              <a:t> Functional programming </a:t>
            </a:r>
          </a:p>
          <a:p>
            <a:pPr lvl="1">
              <a:lnSpc>
                <a:spcPct val="90000"/>
              </a:lnSpc>
            </a:pPr>
            <a:r>
              <a:rPr lang="en-US" altLang="en-US" sz="2400" dirty="0"/>
              <a:t> Heuristic Programming </a:t>
            </a:r>
          </a:p>
          <a:p>
            <a:pPr lvl="1">
              <a:lnSpc>
                <a:spcPct val="90000"/>
              </a:lnSpc>
            </a:pPr>
            <a:r>
              <a:rPr lang="en-US" altLang="en-US" sz="2400" dirty="0"/>
              <a:t>Logical Programming (</a:t>
            </a:r>
            <a:r>
              <a:rPr lang="en-US" altLang="en-US" sz="2400" b="1" dirty="0">
                <a:solidFill>
                  <a:srgbClr val="FF0000"/>
                </a:solidFill>
              </a:rPr>
              <a:t>PROLOG</a:t>
            </a:r>
            <a:r>
              <a:rPr lang="en-US" altLang="en-US" sz="2400" dirty="0"/>
              <a:t>)</a:t>
            </a:r>
          </a:p>
          <a:p>
            <a:pPr lvl="1">
              <a:lnSpc>
                <a:spcPct val="90000"/>
              </a:lnSpc>
            </a:pPr>
            <a:r>
              <a:rPr lang="en-US" altLang="en-US" sz="2400" dirty="0"/>
              <a:t>Rule-based Programming (</a:t>
            </a:r>
            <a:r>
              <a:rPr lang="en-US" altLang="en-US" sz="2400" b="1" dirty="0">
                <a:solidFill>
                  <a:srgbClr val="FF0000"/>
                </a:solidFill>
              </a:rPr>
              <a:t>Expert system shells</a:t>
            </a:r>
            <a:r>
              <a:rPr lang="en-US" altLang="en-US" sz="2400" dirty="0"/>
              <a:t>)</a:t>
            </a:r>
          </a:p>
          <a:p>
            <a:pPr lvl="1">
              <a:lnSpc>
                <a:spcPct val="90000"/>
              </a:lnSpc>
            </a:pPr>
            <a:r>
              <a:rPr lang="en-US" altLang="en-US" sz="2400" dirty="0"/>
              <a:t>Soft Computing (</a:t>
            </a:r>
            <a:r>
              <a:rPr lang="en-US" altLang="en-US" sz="2400" dirty="0">
                <a:solidFill>
                  <a:srgbClr val="FF0000"/>
                </a:solidFill>
              </a:rPr>
              <a:t>Belief network tools, fuzzy logic tools boxes</a:t>
            </a:r>
            <a:r>
              <a:rPr lang="en-US" altLang="en-US" sz="2400" dirty="0"/>
              <a:t>,…)</a:t>
            </a:r>
          </a:p>
          <a:p>
            <a:pPr lvl="1">
              <a:lnSpc>
                <a:spcPct val="90000"/>
              </a:lnSpc>
            </a:pPr>
            <a:r>
              <a:rPr lang="en-US" altLang="en-US" sz="2400" dirty="0"/>
              <a:t>Object-oriented programming (</a:t>
            </a:r>
            <a:r>
              <a:rPr lang="en-US" altLang="en-US" sz="2400" b="1" dirty="0">
                <a:solidFill>
                  <a:srgbClr val="FF0000"/>
                </a:solidFill>
              </a:rPr>
              <a:t>Smalltalk</a:t>
            </a:r>
            <a:r>
              <a:rPr lang="en-US" altLang="en-US" sz="2400" dirty="0"/>
              <a:t>)</a:t>
            </a:r>
          </a:p>
          <a:p>
            <a:pPr lvl="1">
              <a:lnSpc>
                <a:spcPct val="90000"/>
              </a:lnSpc>
            </a:pPr>
            <a:endParaRPr lang="en-US" alt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
            </p:custDataLst>
          </p:nvPr>
        </p:nvSpPr>
        <p:spPr>
          <a:xfrm>
            <a:off x="762000" y="-136621"/>
            <a:ext cx="7772400" cy="1143000"/>
          </a:xfrm>
        </p:spPr>
        <p:txBody>
          <a:bodyPr/>
          <a:lstStyle/>
          <a:p>
            <a:pPr eaLnBrk="1" hangingPunct="1"/>
            <a:r>
              <a:rPr lang="en-US" altLang="en-US" sz="3600" dirty="0"/>
              <a:t>2023 Grading Weights COSC 4368</a:t>
            </a:r>
          </a:p>
        </p:txBody>
      </p:sp>
      <p:sp>
        <p:nvSpPr>
          <p:cNvPr id="30723" name="Rectangle 3"/>
          <p:cNvSpPr>
            <a:spLocks noChangeArrowheads="1"/>
          </p:cNvSpPr>
          <p:nvPr>
            <p:custDataLst>
              <p:tags r:id="rId2"/>
            </p:custDataLst>
          </p:nvPr>
        </p:nvSpPr>
        <p:spPr bwMode="auto">
          <a:xfrm>
            <a:off x="304800" y="627486"/>
            <a:ext cx="9144000" cy="393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640" tIns="914112" rIns="1142640" bIns="91411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a:latin typeface="Arial" charset="0"/>
              </a:rPr>
              <a:t>2 Exams (20% +28%)		                48%</a:t>
            </a:r>
          </a:p>
          <a:p>
            <a:r>
              <a:rPr lang="en-US" altLang="en-US" sz="2000" dirty="0">
                <a:latin typeface="Arial" charset="0"/>
              </a:rPr>
              <a:t>Problem Set Tasks                                      48%</a:t>
            </a:r>
          </a:p>
          <a:p>
            <a:r>
              <a:rPr lang="en-US" altLang="en-US" sz="2000" dirty="0">
                <a:latin typeface="Arial" charset="0"/>
              </a:rPr>
              <a:t>Group Homework Credit                               4% </a:t>
            </a:r>
          </a:p>
          <a:p>
            <a:r>
              <a:rPr lang="en-US" altLang="en-US" sz="2000" dirty="0">
                <a:latin typeface="Arial" charset="0"/>
              </a:rPr>
              <a:t>Attendance and other things                        ???</a:t>
            </a:r>
          </a:p>
          <a:p>
            <a:endParaRPr lang="en-US" altLang="en-US" sz="2000" dirty="0">
              <a:latin typeface="Arial" charset="0"/>
            </a:endParaRPr>
          </a:p>
          <a:p>
            <a:r>
              <a:rPr lang="en-US" altLang="en-US" sz="1200" dirty="0"/>
              <a:t> </a:t>
            </a:r>
            <a:endParaRPr lang="en-US" altLang="en-US" sz="1200" dirty="0">
              <a:latin typeface="Arial" charset="0"/>
            </a:endParaRPr>
          </a:p>
          <a:p>
            <a:endParaRPr lang="en-US" altLang="en-US" dirty="0">
              <a:latin typeface="Arial" charset="0"/>
            </a:endParaRPr>
          </a:p>
        </p:txBody>
      </p:sp>
      <p:sp>
        <p:nvSpPr>
          <p:cNvPr id="30726" name="TextBox 5"/>
          <p:cNvSpPr txBox="1">
            <a:spLocks noChangeArrowheads="1"/>
          </p:cNvSpPr>
          <p:nvPr/>
        </p:nvSpPr>
        <p:spPr bwMode="auto">
          <a:xfrm>
            <a:off x="1295400" y="3124200"/>
            <a:ext cx="5284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a:p>
            <a:r>
              <a:rPr lang="en-US" altLang="en-US" dirty="0"/>
              <a:t>Remark: Weights are subject to change…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custDataLst>
              <p:tags r:id="rId1"/>
            </p:custDataLst>
          </p:nvPr>
        </p:nvSpPr>
        <p:spPr/>
        <p:txBody>
          <a:bodyPr/>
          <a:lstStyle/>
          <a:p>
            <a:pPr eaLnBrk="1" hangingPunct="1"/>
            <a:r>
              <a:rPr lang="en-US" altLang="en-US" sz="3600"/>
              <a:t>Exams</a:t>
            </a:r>
          </a:p>
        </p:txBody>
      </p:sp>
      <p:sp>
        <p:nvSpPr>
          <p:cNvPr id="137219" name="Text Box 3"/>
          <p:cNvSpPr txBox="1">
            <a:spLocks noChangeArrowheads="1"/>
          </p:cNvSpPr>
          <p:nvPr>
            <p:custDataLst>
              <p:tags r:id="rId2"/>
            </p:custDataLst>
          </p:nvPr>
        </p:nvSpPr>
        <p:spPr bwMode="auto">
          <a:xfrm>
            <a:off x="223838" y="1828800"/>
            <a:ext cx="8920162" cy="2569934"/>
          </a:xfrm>
          <a:prstGeom prst="rect">
            <a:avLst/>
          </a:prstGeom>
          <a:noFill/>
          <a:ln w="9525">
            <a:noFill/>
            <a:miter lim="800000"/>
            <a:headEnd/>
            <a:tailEnd/>
          </a:ln>
          <a:effectLst/>
        </p:spPr>
        <p:txBody>
          <a:bodyPr>
            <a:spAutoFit/>
          </a:bodyPr>
          <a:lstStyle/>
          <a:p>
            <a:pPr>
              <a:buFont typeface="Wingdings" pitchFamily="2" charset="2"/>
              <a:buChar char="q"/>
              <a:defRPr/>
            </a:pPr>
            <a:r>
              <a:rPr lang="en-US" sz="2000" dirty="0">
                <a:effectLst>
                  <a:outerShdw blurRad="38100" dist="38100" dir="2700000" algn="tl">
                    <a:srgbClr val="000000"/>
                  </a:outerShdw>
                </a:effectLst>
              </a:rPr>
              <a:t> </a:t>
            </a:r>
            <a:r>
              <a:rPr lang="en-US" sz="2300" dirty="0">
                <a:effectLst>
                  <a:outerShdw blurRad="38100" dist="38100" dir="2700000" algn="tl">
                    <a:srgbClr val="000000"/>
                  </a:outerShdw>
                </a:effectLst>
              </a:rPr>
              <a:t>Will be open notes/textbook</a:t>
            </a:r>
          </a:p>
          <a:p>
            <a:pPr>
              <a:buFont typeface="Wingdings" pitchFamily="2" charset="2"/>
              <a:buChar char="q"/>
              <a:defRPr/>
            </a:pPr>
            <a:r>
              <a:rPr lang="en-US" sz="2300" dirty="0">
                <a:effectLst>
                  <a:outerShdw blurRad="38100" dist="38100" dir="2700000" algn="tl">
                    <a:srgbClr val="000000"/>
                  </a:outerShdw>
                </a:effectLst>
              </a:rPr>
              <a:t> Will get a review list before the exam</a:t>
            </a:r>
          </a:p>
          <a:p>
            <a:pPr>
              <a:buFont typeface="Wingdings" pitchFamily="2" charset="2"/>
              <a:buChar char="q"/>
              <a:defRPr/>
            </a:pPr>
            <a:r>
              <a:rPr lang="en-US" sz="2300" dirty="0">
                <a:effectLst>
                  <a:outerShdw blurRad="38100" dist="38100" dir="2700000" algn="tl">
                    <a:srgbClr val="000000"/>
                  </a:outerShdw>
                </a:effectLst>
              </a:rPr>
              <a:t> Exams will center (80% or more) on material that was covered in the lecture</a:t>
            </a:r>
          </a:p>
          <a:p>
            <a:pPr>
              <a:buFont typeface="Wingdings" pitchFamily="2" charset="2"/>
              <a:buChar char="q"/>
              <a:defRPr/>
            </a:pPr>
            <a:r>
              <a:rPr lang="en-US" sz="2300" dirty="0">
                <a:effectLst>
                  <a:outerShdw blurRad="38100" dist="38100" dir="2700000" algn="tl">
                    <a:srgbClr val="000000"/>
                  </a:outerShdw>
                </a:effectLst>
              </a:rPr>
              <a:t> Exam scores will be immediately converted into number grades</a:t>
            </a:r>
          </a:p>
          <a:p>
            <a:pPr>
              <a:defRPr/>
            </a:pPr>
            <a:r>
              <a:rPr lang="en-US" sz="2300" dirty="0">
                <a:effectLst>
                  <a:outerShdw blurRad="38100" dist="38100" dir="2700000" algn="tl">
                    <a:srgbClr val="000000"/>
                  </a:outerShdw>
                </a:effectLst>
              </a:rPr>
              <a:t>. </a:t>
            </a:r>
          </a:p>
          <a:p>
            <a:pPr>
              <a:buFont typeface="Wingdings" pitchFamily="2" charset="2"/>
              <a:buChar char="q"/>
              <a:defRPr/>
            </a:pPr>
            <a:endParaRPr lang="en-US" sz="2300" dirty="0">
              <a:effectLst>
                <a:outerShdw blurRad="38100" dist="38100" dir="2700000" algn="tl">
                  <a:srgbClr val="000000"/>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0" y="191012"/>
            <a:ext cx="6540883" cy="369332"/>
          </a:xfrm>
          <a:prstGeom prst="rect">
            <a:avLst/>
          </a:prstGeom>
          <a:ln w="3175">
            <a:solidFill>
              <a:srgbClr val="000000"/>
            </a:solidFill>
          </a:ln>
        </p:spPr>
        <p:txBody>
          <a:bodyPr vert="horz" wrap="square" lIns="0" tIns="0" rIns="0" bIns="0" rtlCol="0">
            <a:spAutoFit/>
          </a:bodyPr>
          <a:lstStyle/>
          <a:p>
            <a:pPr marL="1779055"/>
            <a:r>
              <a:rPr lang="en-US" spc="209" dirty="0">
                <a:solidFill>
                  <a:srgbClr val="0000A0"/>
                </a:solidFill>
                <a:latin typeface="Trebuchet MS"/>
                <a:cs typeface="Trebuchet MS"/>
              </a:rPr>
              <a:t>Stanford’s CS 221 View of AI</a:t>
            </a:r>
            <a:endParaRPr dirty="0">
              <a:latin typeface="Trebuchet MS"/>
              <a:cs typeface="Trebuchet MS"/>
            </a:endParaRPr>
          </a:p>
        </p:txBody>
      </p:sp>
      <p:sp>
        <p:nvSpPr>
          <p:cNvPr id="3" name="object 3"/>
          <p:cNvSpPr/>
          <p:nvPr/>
        </p:nvSpPr>
        <p:spPr>
          <a:xfrm>
            <a:off x="464762" y="2844248"/>
            <a:ext cx="709900" cy="709900"/>
          </a:xfrm>
          <a:custGeom>
            <a:avLst/>
            <a:gdLst/>
            <a:ahLst/>
            <a:cxnLst/>
            <a:rect l="l" t="t" r="r" b="b"/>
            <a:pathLst>
              <a:path w="1271905" h="1271905">
                <a:moveTo>
                  <a:pt x="0" y="0"/>
                </a:moveTo>
                <a:lnTo>
                  <a:pt x="0" y="1271549"/>
                </a:lnTo>
                <a:lnTo>
                  <a:pt x="1271549" y="1271549"/>
                </a:lnTo>
                <a:lnTo>
                  <a:pt x="1271549"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462987" y="2842473"/>
            <a:ext cx="713250" cy="713250"/>
          </a:xfrm>
          <a:prstGeom prst="rect">
            <a:avLst/>
          </a:prstGeom>
          <a:blipFill>
            <a:blip r:embed="rId3" cstate="print"/>
            <a:stretch>
              <a:fillRect/>
            </a:stretch>
          </a:blipFill>
        </p:spPr>
        <p:txBody>
          <a:bodyPr wrap="square" lIns="0" tIns="0" rIns="0" bIns="0" rtlCol="0"/>
          <a:lstStyle/>
          <a:p>
            <a:endParaRPr sz="1339"/>
          </a:p>
        </p:txBody>
      </p:sp>
      <p:sp>
        <p:nvSpPr>
          <p:cNvPr id="5" name="object 5"/>
          <p:cNvSpPr txBox="1"/>
          <p:nvPr/>
        </p:nvSpPr>
        <p:spPr>
          <a:xfrm>
            <a:off x="1523999" y="2983754"/>
            <a:ext cx="7715545" cy="430887"/>
          </a:xfrm>
          <a:prstGeom prst="rect">
            <a:avLst/>
          </a:prstGeom>
        </p:spPr>
        <p:txBody>
          <a:bodyPr vert="horz" wrap="square" lIns="0" tIns="0" rIns="0" bIns="0" rtlCol="0">
            <a:spAutoFit/>
          </a:bodyPr>
          <a:lstStyle/>
          <a:p>
            <a:pPr marL="7088">
              <a:tabLst>
                <a:tab pos="850190" algn="l"/>
              </a:tabLst>
            </a:pPr>
            <a:r>
              <a:rPr sz="2800" spc="59" dirty="0">
                <a:solidFill>
                  <a:srgbClr val="0000A0"/>
                </a:solidFill>
                <a:latin typeface="Trebuchet MS"/>
                <a:cs typeface="Trebuchet MS"/>
              </a:rPr>
              <a:t>AI</a:t>
            </a:r>
            <a:r>
              <a:rPr sz="2800" spc="53" dirty="0">
                <a:solidFill>
                  <a:srgbClr val="0000A0"/>
                </a:solidFill>
                <a:latin typeface="Trebuchet MS"/>
                <a:cs typeface="Trebuchet MS"/>
              </a:rPr>
              <a:t> </a:t>
            </a:r>
            <a:r>
              <a:rPr sz="2800" spc="-50" dirty="0">
                <a:solidFill>
                  <a:srgbClr val="0000A0"/>
                </a:solidFill>
                <a:latin typeface="Trebuchet MS"/>
                <a:cs typeface="Trebuchet MS"/>
              </a:rPr>
              <a:t>agent</a:t>
            </a:r>
            <a:r>
              <a:rPr sz="2800" spc="-45" dirty="0">
                <a:solidFill>
                  <a:srgbClr val="0000A0"/>
                </a:solidFill>
                <a:latin typeface="Trebuchet MS"/>
                <a:cs typeface="Trebuchet MS"/>
              </a:rPr>
              <a:t>s</a:t>
            </a:r>
            <a:r>
              <a:rPr sz="2800" spc="-126" dirty="0">
                <a:latin typeface="Trebuchet MS"/>
                <a:cs typeface="Trebuchet MS"/>
              </a:rPr>
              <a:t>:</a:t>
            </a:r>
            <a:r>
              <a:rPr sz="2800" dirty="0">
                <a:latin typeface="Trebuchet MS"/>
                <a:cs typeface="Trebuchet MS"/>
              </a:rPr>
              <a:t>	</a:t>
            </a:r>
            <a:r>
              <a:rPr sz="2800" spc="-39" dirty="0">
                <a:latin typeface="Trebuchet MS"/>
                <a:cs typeface="Trebuchet MS"/>
              </a:rPr>
              <a:t>h</a:t>
            </a:r>
            <a:r>
              <a:rPr sz="2800" spc="-78" dirty="0">
                <a:latin typeface="Trebuchet MS"/>
                <a:cs typeface="Trebuchet MS"/>
              </a:rPr>
              <a:t>o</a:t>
            </a:r>
            <a:r>
              <a:rPr sz="2800" spc="-75" dirty="0">
                <a:latin typeface="Trebuchet MS"/>
                <a:cs typeface="Trebuchet MS"/>
              </a:rPr>
              <a:t>w</a:t>
            </a:r>
            <a:r>
              <a:rPr sz="2800" spc="50" dirty="0">
                <a:latin typeface="Trebuchet MS"/>
                <a:cs typeface="Trebuchet MS"/>
              </a:rPr>
              <a:t> </a:t>
            </a:r>
            <a:r>
              <a:rPr sz="2800" spc="-53" dirty="0">
                <a:latin typeface="Trebuchet MS"/>
                <a:cs typeface="Trebuchet MS"/>
              </a:rPr>
              <a:t>can</a:t>
            </a:r>
            <a:r>
              <a:rPr sz="2800" spc="53" dirty="0">
                <a:latin typeface="Trebuchet MS"/>
                <a:cs typeface="Trebuchet MS"/>
              </a:rPr>
              <a:t> </a:t>
            </a:r>
            <a:r>
              <a:rPr sz="2800" spc="-114" dirty="0">
                <a:latin typeface="Trebuchet MS"/>
                <a:cs typeface="Trebuchet MS"/>
              </a:rPr>
              <a:t>w</a:t>
            </a:r>
            <a:r>
              <a:rPr sz="2800" spc="-140" dirty="0">
                <a:latin typeface="Trebuchet MS"/>
                <a:cs typeface="Trebuchet MS"/>
              </a:rPr>
              <a:t>e</a:t>
            </a:r>
            <a:r>
              <a:rPr sz="2800" spc="50" dirty="0">
                <a:latin typeface="Trebuchet MS"/>
                <a:cs typeface="Trebuchet MS"/>
              </a:rPr>
              <a:t> </a:t>
            </a:r>
            <a:r>
              <a:rPr sz="2800" spc="-87" dirty="0">
                <a:latin typeface="Trebuchet MS"/>
                <a:cs typeface="Trebuchet MS"/>
              </a:rPr>
              <a:t>re-create</a:t>
            </a:r>
            <a:r>
              <a:rPr sz="2800" spc="47" dirty="0">
                <a:latin typeface="Trebuchet MS"/>
                <a:cs typeface="Trebuchet MS"/>
              </a:rPr>
              <a:t> </a:t>
            </a:r>
            <a:r>
              <a:rPr sz="2800" spc="-56" dirty="0">
                <a:latin typeface="Trebuchet MS"/>
                <a:cs typeface="Trebuchet MS"/>
              </a:rPr>
              <a:t>intelligence?</a:t>
            </a:r>
            <a:endParaRPr sz="2800" dirty="0">
              <a:latin typeface="Trebuchet MS"/>
              <a:cs typeface="Trebuchet MS"/>
            </a:endParaRPr>
          </a:p>
        </p:txBody>
      </p:sp>
      <p:sp>
        <p:nvSpPr>
          <p:cNvPr id="6" name="object 6"/>
          <p:cNvSpPr/>
          <p:nvPr/>
        </p:nvSpPr>
        <p:spPr>
          <a:xfrm>
            <a:off x="649283" y="4267200"/>
            <a:ext cx="767090" cy="340951"/>
          </a:xfrm>
          <a:custGeom>
            <a:avLst/>
            <a:gdLst/>
            <a:ahLst/>
            <a:cxnLst/>
            <a:rect l="l" t="t" r="r" b="b"/>
            <a:pathLst>
              <a:path w="610869" h="610870">
                <a:moveTo>
                  <a:pt x="0" y="0"/>
                </a:moveTo>
                <a:lnTo>
                  <a:pt x="0" y="610343"/>
                </a:lnTo>
                <a:lnTo>
                  <a:pt x="610343" y="610343"/>
                </a:lnTo>
                <a:lnTo>
                  <a:pt x="610343" y="0"/>
                </a:lnTo>
                <a:lnTo>
                  <a:pt x="0" y="0"/>
                </a:lnTo>
                <a:close/>
              </a:path>
            </a:pathLst>
          </a:custGeom>
          <a:ln w="6357">
            <a:solidFill>
              <a:srgbClr val="000000"/>
            </a:solidFill>
          </a:ln>
        </p:spPr>
        <p:txBody>
          <a:bodyPr wrap="square" lIns="0" tIns="0" rIns="0" bIns="0" rtlCol="0"/>
          <a:lstStyle/>
          <a:p>
            <a:endParaRPr sz="2800"/>
          </a:p>
        </p:txBody>
      </p:sp>
      <p:sp>
        <p:nvSpPr>
          <p:cNvPr id="7" name="object 7"/>
          <p:cNvSpPr/>
          <p:nvPr/>
        </p:nvSpPr>
        <p:spPr>
          <a:xfrm>
            <a:off x="647510" y="4265426"/>
            <a:ext cx="774411" cy="344205"/>
          </a:xfrm>
          <a:prstGeom prst="rect">
            <a:avLst/>
          </a:prstGeom>
          <a:blipFill>
            <a:blip r:embed="rId4" cstate="print"/>
            <a:stretch>
              <a:fillRect/>
            </a:stretch>
          </a:blipFill>
        </p:spPr>
        <p:txBody>
          <a:bodyPr wrap="square" lIns="0" tIns="0" rIns="0" bIns="0" rtlCol="0"/>
          <a:lstStyle/>
          <a:p>
            <a:endParaRPr sz="2800"/>
          </a:p>
        </p:txBody>
      </p:sp>
      <p:sp>
        <p:nvSpPr>
          <p:cNvPr id="8" name="object 8"/>
          <p:cNvSpPr txBox="1"/>
          <p:nvPr/>
        </p:nvSpPr>
        <p:spPr>
          <a:xfrm>
            <a:off x="1524000" y="4267200"/>
            <a:ext cx="6394271" cy="430887"/>
          </a:xfrm>
          <a:prstGeom prst="rect">
            <a:avLst/>
          </a:prstGeom>
        </p:spPr>
        <p:txBody>
          <a:bodyPr vert="horz" wrap="square" lIns="0" tIns="0" rIns="0" bIns="0" rtlCol="0">
            <a:spAutoFit/>
          </a:bodyPr>
          <a:lstStyle/>
          <a:p>
            <a:pPr marL="7088">
              <a:tabLst>
                <a:tab pos="728633" algn="l"/>
              </a:tabLst>
            </a:pPr>
            <a:r>
              <a:rPr sz="2800" spc="59" dirty="0">
                <a:solidFill>
                  <a:srgbClr val="0000A0"/>
                </a:solidFill>
                <a:latin typeface="Trebuchet MS"/>
                <a:cs typeface="Trebuchet MS"/>
              </a:rPr>
              <a:t>AI</a:t>
            </a:r>
            <a:r>
              <a:rPr sz="2800" spc="53" dirty="0">
                <a:solidFill>
                  <a:srgbClr val="0000A0"/>
                </a:solidFill>
                <a:latin typeface="Trebuchet MS"/>
                <a:cs typeface="Trebuchet MS"/>
              </a:rPr>
              <a:t> </a:t>
            </a:r>
            <a:r>
              <a:rPr sz="2800" spc="-39" dirty="0">
                <a:solidFill>
                  <a:srgbClr val="0000A0"/>
                </a:solidFill>
                <a:latin typeface="Trebuchet MS"/>
                <a:cs typeface="Trebuchet MS"/>
              </a:rPr>
              <a:t>t</a:t>
            </a:r>
            <a:r>
              <a:rPr sz="2800" spc="-14" dirty="0">
                <a:solidFill>
                  <a:srgbClr val="0000A0"/>
                </a:solidFill>
                <a:latin typeface="Trebuchet MS"/>
                <a:cs typeface="Trebuchet MS"/>
              </a:rPr>
              <a:t>o</a:t>
            </a:r>
            <a:r>
              <a:rPr sz="2800" spc="-47" dirty="0">
                <a:solidFill>
                  <a:srgbClr val="0000A0"/>
                </a:solidFill>
                <a:latin typeface="Trebuchet MS"/>
                <a:cs typeface="Trebuchet MS"/>
              </a:rPr>
              <a:t>ols</a:t>
            </a:r>
            <a:r>
              <a:rPr sz="2800" spc="-126" dirty="0">
                <a:latin typeface="Trebuchet MS"/>
                <a:cs typeface="Trebuchet MS"/>
              </a:rPr>
              <a:t>:</a:t>
            </a:r>
            <a:r>
              <a:rPr sz="2800" dirty="0">
                <a:latin typeface="Trebuchet MS"/>
                <a:cs typeface="Trebuchet MS"/>
              </a:rPr>
              <a:t>	</a:t>
            </a:r>
            <a:r>
              <a:rPr sz="2800" spc="-39" dirty="0">
                <a:latin typeface="Trebuchet MS"/>
                <a:cs typeface="Trebuchet MS"/>
              </a:rPr>
              <a:t>h</a:t>
            </a:r>
            <a:r>
              <a:rPr sz="2800" spc="-78" dirty="0">
                <a:latin typeface="Trebuchet MS"/>
                <a:cs typeface="Trebuchet MS"/>
              </a:rPr>
              <a:t>o</a:t>
            </a:r>
            <a:r>
              <a:rPr sz="2800" spc="-75" dirty="0">
                <a:latin typeface="Trebuchet MS"/>
                <a:cs typeface="Trebuchet MS"/>
              </a:rPr>
              <a:t>w</a:t>
            </a:r>
            <a:r>
              <a:rPr sz="2800" spc="50" dirty="0">
                <a:latin typeface="Trebuchet MS"/>
                <a:cs typeface="Trebuchet MS"/>
              </a:rPr>
              <a:t> </a:t>
            </a:r>
            <a:r>
              <a:rPr sz="2800" spc="-53" dirty="0">
                <a:latin typeface="Trebuchet MS"/>
                <a:cs typeface="Trebuchet MS"/>
              </a:rPr>
              <a:t>can</a:t>
            </a:r>
            <a:r>
              <a:rPr sz="2800" spc="53" dirty="0">
                <a:latin typeface="Trebuchet MS"/>
                <a:cs typeface="Trebuchet MS"/>
              </a:rPr>
              <a:t> </a:t>
            </a:r>
            <a:r>
              <a:rPr sz="2800" spc="-114" dirty="0">
                <a:latin typeface="Trebuchet MS"/>
                <a:cs typeface="Trebuchet MS"/>
              </a:rPr>
              <a:t>w</a:t>
            </a:r>
            <a:r>
              <a:rPr sz="2800" spc="-140" dirty="0">
                <a:latin typeface="Trebuchet MS"/>
                <a:cs typeface="Trebuchet MS"/>
              </a:rPr>
              <a:t>e</a:t>
            </a:r>
            <a:r>
              <a:rPr sz="2800" spc="50" dirty="0">
                <a:latin typeface="Trebuchet MS"/>
                <a:cs typeface="Trebuchet MS"/>
              </a:rPr>
              <a:t> </a:t>
            </a:r>
            <a:r>
              <a:rPr sz="2800" spc="-8" dirty="0">
                <a:latin typeface="Trebuchet MS"/>
                <a:cs typeface="Trebuchet MS"/>
              </a:rPr>
              <a:t>b</a:t>
            </a:r>
            <a:r>
              <a:rPr sz="2800" spc="-89" dirty="0">
                <a:latin typeface="Trebuchet MS"/>
                <a:cs typeface="Trebuchet MS"/>
              </a:rPr>
              <a:t>enefit</a:t>
            </a:r>
            <a:r>
              <a:rPr sz="2800" spc="50" dirty="0">
                <a:latin typeface="Trebuchet MS"/>
                <a:cs typeface="Trebuchet MS"/>
              </a:rPr>
              <a:t> </a:t>
            </a:r>
            <a:r>
              <a:rPr sz="2800" spc="-31" dirty="0">
                <a:latin typeface="Trebuchet MS"/>
                <a:cs typeface="Trebuchet MS"/>
              </a:rPr>
              <a:t>s</a:t>
            </a:r>
            <a:r>
              <a:rPr sz="2800" dirty="0">
                <a:latin typeface="Trebuchet MS"/>
                <a:cs typeface="Trebuchet MS"/>
              </a:rPr>
              <a:t>o</a:t>
            </a:r>
            <a:r>
              <a:rPr sz="2800" spc="-81" dirty="0">
                <a:latin typeface="Trebuchet MS"/>
                <a:cs typeface="Trebuchet MS"/>
              </a:rPr>
              <a:t>cie</a:t>
            </a:r>
            <a:r>
              <a:rPr sz="2800" spc="-112" dirty="0">
                <a:latin typeface="Trebuchet MS"/>
                <a:cs typeface="Trebuchet MS"/>
              </a:rPr>
              <a:t>t</a:t>
            </a:r>
            <a:r>
              <a:rPr sz="2800" spc="59" dirty="0">
                <a:latin typeface="Trebuchet MS"/>
                <a:cs typeface="Trebuchet MS"/>
              </a:rPr>
              <a:t>y?</a:t>
            </a:r>
            <a:endParaRPr sz="2800" dirty="0">
              <a:latin typeface="Trebuchet MS"/>
              <a:cs typeface="Trebuchet MS"/>
            </a:endParaRPr>
          </a:p>
        </p:txBody>
      </p:sp>
      <p:sp>
        <p:nvSpPr>
          <p:cNvPr id="11" name="object 14"/>
          <p:cNvSpPr txBox="1">
            <a:spLocks noGrp="1"/>
          </p:cNvSpPr>
          <p:nvPr>
            <p:ph type="ftr" sz="quarter" idx="4294967295"/>
          </p:nvPr>
        </p:nvSpPr>
        <p:spPr>
          <a:xfrm>
            <a:off x="7467600" y="5943600"/>
            <a:ext cx="1475972" cy="738664"/>
          </a:xfrm>
          <a:prstGeom prst="rect">
            <a:avLst/>
          </a:prstGeom>
        </p:spPr>
        <p:txBody>
          <a:bodyPr vert="horz" wrap="square" lIns="0" tIns="0" rIns="0" bIns="0" rtlCol="0">
            <a:spAutoFit/>
          </a:bodyPr>
          <a:lstStyle/>
          <a:p>
            <a:pPr marL="7088"/>
            <a:r>
              <a:rPr sz="1600" spc="-17" dirty="0">
                <a:latin typeface="Tahoma"/>
                <a:cs typeface="Tahoma"/>
              </a:rPr>
              <a:t>CS22</a:t>
            </a:r>
            <a:r>
              <a:rPr sz="1600" spc="-14" dirty="0">
                <a:latin typeface="Tahoma"/>
                <a:cs typeface="Tahoma"/>
              </a:rPr>
              <a:t>1</a:t>
            </a:r>
            <a:r>
              <a:rPr sz="1600" spc="17" dirty="0">
                <a:latin typeface="Tahoma"/>
                <a:cs typeface="Tahoma"/>
              </a:rPr>
              <a:t> </a:t>
            </a:r>
            <a:r>
              <a:rPr sz="1600" spc="84" dirty="0">
                <a:latin typeface="Tahoma"/>
                <a:cs typeface="Tahoma"/>
              </a:rPr>
              <a:t>/</a:t>
            </a:r>
            <a:r>
              <a:rPr sz="1600" spc="17" dirty="0">
                <a:latin typeface="Tahoma"/>
                <a:cs typeface="Tahoma"/>
              </a:rPr>
              <a:t> </a:t>
            </a:r>
            <a:r>
              <a:rPr sz="1600" spc="-6" dirty="0">
                <a:latin typeface="Tahoma"/>
                <a:cs typeface="Tahoma"/>
              </a:rPr>
              <a:t>Autumn</a:t>
            </a:r>
            <a:r>
              <a:rPr sz="1600" spc="17" dirty="0">
                <a:latin typeface="Tahoma"/>
                <a:cs typeface="Tahoma"/>
              </a:rPr>
              <a:t> </a:t>
            </a:r>
            <a:r>
              <a:rPr lang="en-US" sz="1600" spc="-28" dirty="0">
                <a:latin typeface="Tahoma"/>
                <a:cs typeface="Tahoma"/>
              </a:rPr>
              <a:t>2023</a:t>
            </a:r>
            <a:r>
              <a:rPr sz="1600" spc="17" dirty="0">
                <a:latin typeface="Tahoma"/>
                <a:cs typeface="Tahoma"/>
              </a:rPr>
              <a:t> </a:t>
            </a:r>
            <a:r>
              <a:rPr sz="1600" spc="84" dirty="0">
                <a:latin typeface="Tahoma"/>
                <a:cs typeface="Tahoma"/>
              </a:rPr>
              <a:t>/</a:t>
            </a:r>
            <a:r>
              <a:rPr sz="1600" spc="17" dirty="0">
                <a:latin typeface="Tahoma"/>
                <a:cs typeface="Tahoma"/>
              </a:rPr>
              <a:t> </a:t>
            </a:r>
            <a:r>
              <a:rPr sz="1600" spc="-11" dirty="0">
                <a:latin typeface="Tahoma"/>
                <a:cs typeface="Tahoma"/>
              </a:rPr>
              <a:t>Liang</a:t>
            </a:r>
          </a:p>
        </p:txBody>
      </p:sp>
      <p:sp>
        <p:nvSpPr>
          <p:cNvPr id="9" name="TextBox 8">
            <a:extLst>
              <a:ext uri="{FF2B5EF4-FFF2-40B4-BE49-F238E27FC236}">
                <a16:creationId xmlns:a16="http://schemas.microsoft.com/office/drawing/2014/main" id="{A13124C0-5EAF-9C81-5993-20B09A7678CD}"/>
              </a:ext>
            </a:extLst>
          </p:cNvPr>
          <p:cNvSpPr txBox="1"/>
          <p:nvPr/>
        </p:nvSpPr>
        <p:spPr>
          <a:xfrm>
            <a:off x="952667" y="1416825"/>
            <a:ext cx="7826117" cy="1107996"/>
          </a:xfrm>
          <a:prstGeom prst="rect">
            <a:avLst/>
          </a:prstGeom>
          <a:noFill/>
        </p:spPr>
        <p:txBody>
          <a:bodyPr wrap="none" rtlCol="0">
            <a:spAutoFit/>
          </a:bodyPr>
          <a:lstStyle/>
          <a:p>
            <a:r>
              <a:rPr lang="en-US" dirty="0"/>
              <a:t>Course Info: </a:t>
            </a:r>
            <a:r>
              <a:rPr lang="en-US" sz="1400" dirty="0">
                <a:hlinkClick r:id="rId5"/>
              </a:rPr>
              <a:t>CS221: Artificial Intelligence: Principles and Techniques (stanford-cs221.github.io)</a:t>
            </a:r>
            <a:endParaRPr lang="en-US" sz="1400" dirty="0"/>
          </a:p>
          <a:p>
            <a:endParaRPr lang="en-US" sz="1400" dirty="0"/>
          </a:p>
          <a:p>
            <a:r>
              <a:rPr lang="en-US" sz="2800" dirty="0"/>
              <a:t>AI’s contributions fall into two major categories:</a:t>
            </a:r>
          </a:p>
        </p:txBody>
      </p:sp>
    </p:spTree>
    <p:extLst>
      <p:ext uri="{BB962C8B-B14F-4D97-AF65-F5344CB8AC3E}">
        <p14:creationId xmlns:p14="http://schemas.microsoft.com/office/powerpoint/2010/main" val="3719466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20327" y="228600"/>
            <a:ext cx="5393897" cy="326371"/>
          </a:xfrm>
          <a:prstGeom prst="rect">
            <a:avLst/>
          </a:prstGeom>
          <a:ln w="3175">
            <a:solidFill>
              <a:srgbClr val="000000"/>
            </a:solidFill>
          </a:ln>
        </p:spPr>
        <p:txBody>
          <a:bodyPr vert="horz" wrap="square" lIns="0" tIns="0" rIns="0" bIns="0" rtlCol="0">
            <a:spAutoFit/>
          </a:bodyPr>
          <a:lstStyle/>
          <a:p>
            <a:pPr marL="1582721"/>
            <a:r>
              <a:rPr sz="2121" spc="22" dirty="0">
                <a:solidFill>
                  <a:srgbClr val="0000A0"/>
                </a:solidFill>
                <a:latin typeface="Tahoma"/>
                <a:cs typeface="Tahoma"/>
              </a:rPr>
              <a:t>An</a:t>
            </a:r>
            <a:r>
              <a:rPr sz="2121" spc="45" dirty="0">
                <a:solidFill>
                  <a:srgbClr val="0000A0"/>
                </a:solidFill>
                <a:latin typeface="Tahoma"/>
                <a:cs typeface="Tahoma"/>
              </a:rPr>
              <a:t> </a:t>
            </a:r>
            <a:r>
              <a:rPr lang="en-US" sz="2121" spc="-42" dirty="0">
                <a:solidFill>
                  <a:srgbClr val="0000A0"/>
                </a:solidFill>
                <a:latin typeface="Tahoma"/>
                <a:cs typeface="Tahoma"/>
              </a:rPr>
              <a:t>I</a:t>
            </a:r>
            <a:r>
              <a:rPr sz="2121" spc="-42" dirty="0">
                <a:solidFill>
                  <a:srgbClr val="0000A0"/>
                </a:solidFill>
                <a:latin typeface="Tahoma"/>
                <a:cs typeface="Tahoma"/>
              </a:rPr>
              <a:t>ntelligent</a:t>
            </a:r>
            <a:r>
              <a:rPr sz="2121" spc="39" dirty="0">
                <a:solidFill>
                  <a:srgbClr val="0000A0"/>
                </a:solidFill>
                <a:latin typeface="Tahoma"/>
                <a:cs typeface="Tahoma"/>
              </a:rPr>
              <a:t> </a:t>
            </a:r>
            <a:r>
              <a:rPr lang="en-US" sz="2121" spc="-87" dirty="0">
                <a:solidFill>
                  <a:srgbClr val="0000A0"/>
                </a:solidFill>
                <a:latin typeface="Tahoma"/>
                <a:cs typeface="Tahoma"/>
              </a:rPr>
              <a:t>A</a:t>
            </a:r>
            <a:r>
              <a:rPr sz="2121" spc="-87" dirty="0">
                <a:solidFill>
                  <a:srgbClr val="0000A0"/>
                </a:solidFill>
                <a:latin typeface="Tahoma"/>
                <a:cs typeface="Tahoma"/>
              </a:rPr>
              <a:t>gent</a:t>
            </a:r>
            <a:endParaRPr sz="2121" dirty="0">
              <a:latin typeface="Tahoma"/>
              <a:cs typeface="Tahoma"/>
            </a:endParaRPr>
          </a:p>
        </p:txBody>
      </p:sp>
      <p:sp>
        <p:nvSpPr>
          <p:cNvPr id="3" name="object 3"/>
          <p:cNvSpPr txBox="1"/>
          <p:nvPr/>
        </p:nvSpPr>
        <p:spPr>
          <a:xfrm>
            <a:off x="865863" y="2085933"/>
            <a:ext cx="3951413" cy="214674"/>
          </a:xfrm>
          <a:prstGeom prst="rect">
            <a:avLst/>
          </a:prstGeom>
        </p:spPr>
        <p:txBody>
          <a:bodyPr vert="horz" wrap="square" lIns="0" tIns="0" rIns="0" bIns="0" rtlCol="0">
            <a:spAutoFit/>
          </a:bodyPr>
          <a:lstStyle/>
          <a:p>
            <a:pPr marL="7088">
              <a:tabLst>
                <a:tab pos="1693292" algn="l"/>
                <a:tab pos="3226753" algn="l"/>
              </a:tabLst>
            </a:pPr>
            <a:r>
              <a:rPr sz="1395" spc="89" dirty="0">
                <a:latin typeface="Tahoma"/>
                <a:cs typeface="Tahoma"/>
              </a:rPr>
              <a:t>P</a:t>
            </a:r>
            <a:r>
              <a:rPr sz="1395" spc="-39" dirty="0">
                <a:latin typeface="Tahoma"/>
                <a:cs typeface="Tahoma"/>
              </a:rPr>
              <a:t>erception</a:t>
            </a:r>
            <a:r>
              <a:rPr sz="1395" dirty="0">
                <a:latin typeface="Tahoma"/>
                <a:cs typeface="Tahoma"/>
              </a:rPr>
              <a:t>	</a:t>
            </a:r>
            <a:r>
              <a:rPr sz="1395" spc="-17" dirty="0">
                <a:latin typeface="Tahoma"/>
                <a:cs typeface="Tahoma"/>
              </a:rPr>
              <a:t>Ro</a:t>
            </a:r>
            <a:r>
              <a:rPr sz="1395" spc="17" dirty="0">
                <a:latin typeface="Tahoma"/>
                <a:cs typeface="Tahoma"/>
              </a:rPr>
              <a:t>b</a:t>
            </a:r>
            <a:r>
              <a:rPr sz="1395" spc="-20" dirty="0">
                <a:latin typeface="Tahoma"/>
                <a:cs typeface="Tahoma"/>
              </a:rPr>
              <a:t>otics</a:t>
            </a:r>
            <a:r>
              <a:rPr sz="1395" dirty="0">
                <a:latin typeface="Tahoma"/>
                <a:cs typeface="Tahoma"/>
              </a:rPr>
              <a:t>	</a:t>
            </a:r>
            <a:r>
              <a:rPr sz="1395" spc="-47" dirty="0">
                <a:latin typeface="Tahoma"/>
                <a:cs typeface="Tahoma"/>
              </a:rPr>
              <a:t>Language</a:t>
            </a:r>
            <a:endParaRPr sz="1395">
              <a:latin typeface="Tahoma"/>
              <a:cs typeface="Tahoma"/>
            </a:endParaRPr>
          </a:p>
        </p:txBody>
      </p:sp>
      <p:sp>
        <p:nvSpPr>
          <p:cNvPr id="4" name="object 4"/>
          <p:cNvSpPr/>
          <p:nvPr/>
        </p:nvSpPr>
        <p:spPr>
          <a:xfrm>
            <a:off x="1270650" y="3435694"/>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2033224" y="2867932"/>
            <a:ext cx="1703336" cy="1135557"/>
          </a:xfrm>
          <a:custGeom>
            <a:avLst/>
            <a:gdLst/>
            <a:ahLst/>
            <a:cxnLst/>
            <a:rect l="l" t="t" r="r" b="b"/>
            <a:pathLst>
              <a:path w="3051809" h="2034539">
                <a:moveTo>
                  <a:pt x="0" y="0"/>
                </a:moveTo>
                <a:lnTo>
                  <a:pt x="0" y="2034479"/>
                </a:lnTo>
                <a:lnTo>
                  <a:pt x="3051719" y="2034479"/>
                </a:lnTo>
                <a:lnTo>
                  <a:pt x="3051719" y="0"/>
                </a:lnTo>
                <a:lnTo>
                  <a:pt x="0" y="0"/>
                </a:lnTo>
                <a:close/>
              </a:path>
            </a:pathLst>
          </a:custGeom>
          <a:ln w="6357">
            <a:solidFill>
              <a:srgbClr val="000000"/>
            </a:solidFill>
          </a:ln>
        </p:spPr>
        <p:txBody>
          <a:bodyPr wrap="square" lIns="0" tIns="0" rIns="0" bIns="0" rtlCol="0"/>
          <a:lstStyle/>
          <a:p>
            <a:endParaRPr sz="1339"/>
          </a:p>
        </p:txBody>
      </p:sp>
      <p:sp>
        <p:nvSpPr>
          <p:cNvPr id="6" name="object 6"/>
          <p:cNvSpPr/>
          <p:nvPr/>
        </p:nvSpPr>
        <p:spPr>
          <a:xfrm>
            <a:off x="2031451" y="2866158"/>
            <a:ext cx="1706834" cy="1139072"/>
          </a:xfrm>
          <a:prstGeom prst="rect">
            <a:avLst/>
          </a:prstGeom>
          <a:blipFill>
            <a:blip r:embed="rId3" cstate="print"/>
            <a:stretch>
              <a:fillRect/>
            </a:stretch>
          </a:blipFill>
        </p:spPr>
        <p:txBody>
          <a:bodyPr wrap="square" lIns="0" tIns="0" rIns="0" bIns="0" rtlCol="0"/>
          <a:lstStyle/>
          <a:p>
            <a:endParaRPr sz="1339"/>
          </a:p>
        </p:txBody>
      </p:sp>
      <p:sp>
        <p:nvSpPr>
          <p:cNvPr id="7" name="object 7"/>
          <p:cNvSpPr/>
          <p:nvPr/>
        </p:nvSpPr>
        <p:spPr>
          <a:xfrm>
            <a:off x="4451340" y="3435694"/>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8" name="object 8"/>
          <p:cNvSpPr txBox="1"/>
          <p:nvPr/>
        </p:nvSpPr>
        <p:spPr>
          <a:xfrm>
            <a:off x="857614" y="4617995"/>
            <a:ext cx="826150" cy="214674"/>
          </a:xfrm>
          <a:prstGeom prst="rect">
            <a:avLst/>
          </a:prstGeom>
        </p:spPr>
        <p:txBody>
          <a:bodyPr vert="horz" wrap="square" lIns="0" tIns="0" rIns="0" bIns="0" rtlCol="0">
            <a:spAutoFit/>
          </a:bodyPr>
          <a:lstStyle/>
          <a:p>
            <a:pPr marL="7088"/>
            <a:r>
              <a:rPr sz="1395" spc="14" dirty="0">
                <a:latin typeface="Tahoma"/>
                <a:cs typeface="Tahoma"/>
              </a:rPr>
              <a:t>Kn</a:t>
            </a:r>
            <a:r>
              <a:rPr sz="1395" spc="-28" dirty="0">
                <a:latin typeface="Tahoma"/>
                <a:cs typeface="Tahoma"/>
              </a:rPr>
              <a:t>o</a:t>
            </a:r>
            <a:r>
              <a:rPr sz="1395" spc="-67" dirty="0">
                <a:latin typeface="Tahoma"/>
                <a:cs typeface="Tahoma"/>
              </a:rPr>
              <a:t>wledge</a:t>
            </a:r>
            <a:endParaRPr sz="1395">
              <a:latin typeface="Tahoma"/>
              <a:cs typeface="Tahoma"/>
            </a:endParaRPr>
          </a:p>
        </p:txBody>
      </p:sp>
      <p:sp>
        <p:nvSpPr>
          <p:cNvPr id="11" name="object 11"/>
          <p:cNvSpPr txBox="1">
            <a:spLocks noGrp="1"/>
          </p:cNvSpPr>
          <p:nvPr>
            <p:ph type="ftr" sz="quarter" idx="4294967295"/>
          </p:nvPr>
        </p:nvSpPr>
        <p:spPr>
          <a:xfrm>
            <a:off x="6475228" y="6400800"/>
            <a:ext cx="1185176" cy="307777"/>
          </a:xfrm>
          <a:prstGeom prst="rect">
            <a:avLst/>
          </a:prstGeom>
        </p:spPr>
        <p:txBody>
          <a:bodyPr vert="horz" wrap="square" lIns="0" tIns="0" rIns="0" bIns="0" rtlCol="0">
            <a:spAutoFit/>
          </a:bodyPr>
          <a:lstStyle/>
          <a:p>
            <a:pPr marL="7088"/>
            <a:r>
              <a:rPr sz="1000" spc="8" dirty="0">
                <a:latin typeface="Trebuchet MS"/>
                <a:cs typeface="Trebuchet MS"/>
              </a:rPr>
              <a:t>CS221</a:t>
            </a:r>
            <a:r>
              <a:rPr sz="1000" spc="25" dirty="0">
                <a:latin typeface="Trebuchet MS"/>
                <a:cs typeface="Trebuchet MS"/>
              </a:rPr>
              <a:t> </a:t>
            </a:r>
            <a:r>
              <a:rPr sz="1000" spc="-17" dirty="0">
                <a:latin typeface="Trebuchet MS"/>
                <a:cs typeface="Trebuchet MS"/>
              </a:rPr>
              <a:t>/</a:t>
            </a:r>
            <a:r>
              <a:rPr sz="1000" spc="25" dirty="0">
                <a:latin typeface="Trebuchet MS"/>
                <a:cs typeface="Trebuchet MS"/>
              </a:rPr>
              <a:t> </a:t>
            </a:r>
            <a:r>
              <a:rPr sz="1000" spc="-6" dirty="0">
                <a:latin typeface="Trebuchet MS"/>
                <a:cs typeface="Trebuchet MS"/>
              </a:rPr>
              <a:t>Autumn</a:t>
            </a:r>
            <a:r>
              <a:rPr sz="1000" spc="25" dirty="0">
                <a:latin typeface="Trebuchet MS"/>
                <a:cs typeface="Trebuchet MS"/>
              </a:rPr>
              <a:t> </a:t>
            </a:r>
            <a:r>
              <a:rPr sz="1000" spc="-17" dirty="0">
                <a:latin typeface="Trebuchet MS"/>
                <a:cs typeface="Trebuchet MS"/>
              </a:rPr>
              <a:t>2018</a:t>
            </a:r>
            <a:r>
              <a:rPr sz="1000" spc="25" dirty="0">
                <a:latin typeface="Trebuchet MS"/>
                <a:cs typeface="Trebuchet MS"/>
              </a:rPr>
              <a:t> </a:t>
            </a:r>
            <a:r>
              <a:rPr sz="1000" spc="-17" dirty="0">
                <a:latin typeface="Trebuchet MS"/>
                <a:cs typeface="Trebuchet MS"/>
              </a:rPr>
              <a:t>/</a:t>
            </a:r>
            <a:r>
              <a:rPr sz="1000" spc="25" dirty="0">
                <a:latin typeface="Trebuchet MS"/>
                <a:cs typeface="Trebuchet MS"/>
              </a:rPr>
              <a:t> </a:t>
            </a:r>
            <a:r>
              <a:rPr sz="1000" spc="-11" dirty="0">
                <a:latin typeface="Trebuchet MS"/>
                <a:cs typeface="Trebuchet MS"/>
              </a:rPr>
              <a:t>Liang</a:t>
            </a:r>
          </a:p>
        </p:txBody>
      </p:sp>
      <p:sp>
        <p:nvSpPr>
          <p:cNvPr id="12" name="object 12"/>
          <p:cNvSpPr txBox="1">
            <a:spLocks noGrp="1"/>
          </p:cNvSpPr>
          <p:nvPr>
            <p:ph type="sldNum" sz="quarter" idx="4294967295"/>
          </p:nvPr>
        </p:nvSpPr>
        <p:spPr>
          <a:xfrm>
            <a:off x="8153400" y="6488668"/>
            <a:ext cx="792598" cy="369332"/>
          </a:xfrm>
          <a:prstGeom prst="rect">
            <a:avLst/>
          </a:prstGeom>
        </p:spPr>
        <p:txBody>
          <a:bodyPr vert="horz" wrap="square" lIns="0" tIns="0" rIns="0" bIns="0" rtlCol="0">
            <a:spAutoFit/>
          </a:bodyPr>
          <a:lstStyle/>
          <a:p>
            <a:pPr marL="58829"/>
            <a:r>
              <a:rPr spc="-17" dirty="0">
                <a:latin typeface="Trebuchet MS"/>
                <a:cs typeface="Trebuchet MS"/>
              </a:rPr>
              <a:t>20</a:t>
            </a:r>
          </a:p>
        </p:txBody>
      </p:sp>
      <p:sp>
        <p:nvSpPr>
          <p:cNvPr id="9" name="object 9"/>
          <p:cNvSpPr txBox="1"/>
          <p:nvPr/>
        </p:nvSpPr>
        <p:spPr>
          <a:xfrm>
            <a:off x="2497528" y="4617995"/>
            <a:ext cx="775468" cy="214674"/>
          </a:xfrm>
          <a:prstGeom prst="rect">
            <a:avLst/>
          </a:prstGeom>
        </p:spPr>
        <p:txBody>
          <a:bodyPr vert="horz" wrap="square" lIns="0" tIns="0" rIns="0" bIns="0" rtlCol="0">
            <a:spAutoFit/>
          </a:bodyPr>
          <a:lstStyle/>
          <a:p>
            <a:pPr marL="7088"/>
            <a:r>
              <a:rPr sz="1395" spc="-45" dirty="0">
                <a:latin typeface="Tahoma"/>
                <a:cs typeface="Tahoma"/>
              </a:rPr>
              <a:t>Reasoning</a:t>
            </a:r>
            <a:endParaRPr sz="1395">
              <a:latin typeface="Tahoma"/>
              <a:cs typeface="Tahoma"/>
            </a:endParaRPr>
          </a:p>
        </p:txBody>
      </p:sp>
      <p:sp>
        <p:nvSpPr>
          <p:cNvPr id="10" name="object 10"/>
          <p:cNvSpPr txBox="1"/>
          <p:nvPr/>
        </p:nvSpPr>
        <p:spPr>
          <a:xfrm>
            <a:off x="4124592" y="4617995"/>
            <a:ext cx="653902" cy="214674"/>
          </a:xfrm>
          <a:prstGeom prst="rect">
            <a:avLst/>
          </a:prstGeom>
        </p:spPr>
        <p:txBody>
          <a:bodyPr vert="horz" wrap="square" lIns="0" tIns="0" rIns="0" bIns="0" rtlCol="0">
            <a:spAutoFit/>
          </a:bodyPr>
          <a:lstStyle/>
          <a:p>
            <a:pPr marL="7088"/>
            <a:r>
              <a:rPr sz="1395" spc="-31" dirty="0">
                <a:latin typeface="Tahoma"/>
                <a:cs typeface="Tahoma"/>
              </a:rPr>
              <a:t>Le</a:t>
            </a:r>
            <a:r>
              <a:rPr sz="1395" spc="-73" dirty="0">
                <a:latin typeface="Tahoma"/>
                <a:cs typeface="Tahoma"/>
              </a:rPr>
              <a:t>a</a:t>
            </a:r>
            <a:r>
              <a:rPr sz="1395" spc="-39" dirty="0">
                <a:latin typeface="Tahoma"/>
                <a:cs typeface="Tahoma"/>
              </a:rPr>
              <a:t>rning</a:t>
            </a:r>
            <a:endParaRPr sz="1395">
              <a:latin typeface="Tahoma"/>
              <a:cs typeface="Tahoma"/>
            </a:endParaRPr>
          </a:p>
        </p:txBody>
      </p:sp>
      <p:sp>
        <p:nvSpPr>
          <p:cNvPr id="13" name="Rectangle 12"/>
          <p:cNvSpPr/>
          <p:nvPr/>
        </p:nvSpPr>
        <p:spPr>
          <a:xfrm>
            <a:off x="4742868" y="1259329"/>
            <a:ext cx="4401132" cy="2948821"/>
          </a:xfrm>
          <a:prstGeom prst="rect">
            <a:avLst/>
          </a:prstGeom>
        </p:spPr>
        <p:txBody>
          <a:bodyPr wrap="square">
            <a:spAutoFit/>
          </a:bodyPr>
          <a:lstStyle/>
          <a:p>
            <a:pPr marL="122620" indent="-115532">
              <a:buFont typeface="Arial"/>
              <a:buChar char="•"/>
              <a:tabLst>
                <a:tab pos="122975" algn="l"/>
              </a:tabLst>
            </a:pPr>
            <a:r>
              <a:rPr lang="en-US" sz="1400" dirty="0">
                <a:latin typeface="Tahoma"/>
                <a:cs typeface="Tahoma"/>
              </a:rPr>
              <a:t>The</a:t>
            </a:r>
            <a:r>
              <a:rPr lang="en-US" sz="1400" spc="22" dirty="0">
                <a:latin typeface="Tahoma"/>
                <a:cs typeface="Tahoma"/>
              </a:rPr>
              <a:t> </a:t>
            </a:r>
            <a:r>
              <a:rPr lang="en-US" sz="1400" spc="-20" dirty="0">
                <a:latin typeface="Tahoma"/>
                <a:cs typeface="Tahoma"/>
              </a:rPr>
              <a:t>st</a:t>
            </a:r>
            <a:r>
              <a:rPr lang="en-US" sz="1400" spc="-50" dirty="0">
                <a:latin typeface="Tahoma"/>
                <a:cs typeface="Tahoma"/>
              </a:rPr>
              <a:t>a</a:t>
            </a:r>
            <a:r>
              <a:rPr lang="en-US" sz="1400" dirty="0">
                <a:latin typeface="Tahoma"/>
                <a:cs typeface="Tahoma"/>
              </a:rPr>
              <a:t>rti</a:t>
            </a:r>
            <a:r>
              <a:rPr lang="en-US" sz="1400" spc="-3" dirty="0">
                <a:latin typeface="Tahoma"/>
                <a:cs typeface="Tahoma"/>
              </a:rPr>
              <a:t>n</a:t>
            </a:r>
            <a:r>
              <a:rPr lang="en-US" sz="1400" spc="-42" dirty="0">
                <a:latin typeface="Tahoma"/>
                <a:cs typeface="Tahoma"/>
              </a:rPr>
              <a:t>g</a:t>
            </a:r>
            <a:r>
              <a:rPr lang="en-US" sz="1400" spc="22" dirty="0">
                <a:latin typeface="Tahoma"/>
                <a:cs typeface="Tahoma"/>
              </a:rPr>
              <a:t> </a:t>
            </a:r>
            <a:r>
              <a:rPr lang="en-US" sz="1400" dirty="0">
                <a:latin typeface="Tahoma"/>
                <a:cs typeface="Tahoma"/>
              </a:rPr>
              <a:t>p</a:t>
            </a:r>
            <a:r>
              <a:rPr lang="en-US" sz="1400" spc="-6" dirty="0">
                <a:latin typeface="Tahoma"/>
                <a:cs typeface="Tahoma"/>
              </a:rPr>
              <a:t>oint</a:t>
            </a:r>
            <a:r>
              <a:rPr lang="en-US" sz="1400" spc="25" dirty="0">
                <a:latin typeface="Tahoma"/>
                <a:cs typeface="Tahoma"/>
              </a:rPr>
              <a:t> </a:t>
            </a:r>
            <a:r>
              <a:rPr lang="en-US" sz="1400" spc="-17" dirty="0">
                <a:latin typeface="Tahoma"/>
                <a:cs typeface="Tahoma"/>
              </a:rPr>
              <a:t>f</a:t>
            </a:r>
            <a:r>
              <a:rPr lang="en-US" sz="1400" spc="-53" dirty="0">
                <a:latin typeface="Tahoma"/>
                <a:cs typeface="Tahoma"/>
              </a:rPr>
              <a:t>o</a:t>
            </a:r>
            <a:r>
              <a:rPr lang="en-US" sz="1400" spc="-14" dirty="0">
                <a:latin typeface="Tahoma"/>
                <a:cs typeface="Tahoma"/>
              </a:rPr>
              <a:t>r</a:t>
            </a:r>
            <a:r>
              <a:rPr lang="en-US" sz="1400" spc="22" dirty="0">
                <a:latin typeface="Tahoma"/>
                <a:cs typeface="Tahoma"/>
              </a:rPr>
              <a:t> </a:t>
            </a:r>
            <a:r>
              <a:rPr lang="en-US" sz="1400" spc="-22" dirty="0">
                <a:latin typeface="Tahoma"/>
                <a:cs typeface="Tahoma"/>
              </a:rPr>
              <a:t>the</a:t>
            </a:r>
            <a:r>
              <a:rPr lang="en-US" sz="1400" spc="25" dirty="0">
                <a:latin typeface="Tahoma"/>
                <a:cs typeface="Tahoma"/>
              </a:rPr>
              <a:t> </a:t>
            </a:r>
            <a:r>
              <a:rPr lang="en-US" sz="1400" spc="-36" dirty="0">
                <a:latin typeface="Tahoma"/>
                <a:cs typeface="Tahoma"/>
              </a:rPr>
              <a:t>agent-based</a:t>
            </a:r>
            <a:r>
              <a:rPr lang="en-US" sz="1400" spc="22" dirty="0">
                <a:latin typeface="Tahoma"/>
                <a:cs typeface="Tahoma"/>
              </a:rPr>
              <a:t> </a:t>
            </a:r>
            <a:r>
              <a:rPr lang="en-US" sz="1400" spc="-33" dirty="0">
                <a:latin typeface="Tahoma"/>
                <a:cs typeface="Tahoma"/>
              </a:rPr>
              <a:t>view</a:t>
            </a:r>
            <a:r>
              <a:rPr lang="en-US" sz="1400" spc="25" dirty="0">
                <a:latin typeface="Tahoma"/>
                <a:cs typeface="Tahoma"/>
              </a:rPr>
              <a:t> </a:t>
            </a:r>
            <a:r>
              <a:rPr lang="en-US" sz="1400" spc="-22" dirty="0">
                <a:latin typeface="Tahoma"/>
                <a:cs typeface="Tahoma"/>
              </a:rPr>
              <a:t>is</a:t>
            </a:r>
            <a:r>
              <a:rPr lang="en-US" sz="1400" spc="22" dirty="0">
                <a:latin typeface="Tahoma"/>
                <a:cs typeface="Tahoma"/>
              </a:rPr>
              <a:t> </a:t>
            </a:r>
            <a:r>
              <a:rPr lang="en-US" sz="1400" spc="-36" dirty="0">
                <a:latin typeface="Tahoma"/>
                <a:cs typeface="Tahoma"/>
              </a:rPr>
              <a:t>ourselves.</a:t>
            </a:r>
            <a:endParaRPr lang="en-US" sz="1400" dirty="0">
              <a:latin typeface="Tahoma"/>
              <a:cs typeface="Tahoma"/>
            </a:endParaRPr>
          </a:p>
          <a:p>
            <a:pPr marL="122620" marR="2835" indent="-115532">
              <a:lnSpc>
                <a:spcPct val="102000"/>
              </a:lnSpc>
              <a:spcBef>
                <a:spcPts val="223"/>
              </a:spcBef>
              <a:buFont typeface="Arial"/>
              <a:buChar char="•"/>
              <a:tabLst>
                <a:tab pos="122975" algn="l"/>
              </a:tabLst>
            </a:pPr>
            <a:r>
              <a:rPr lang="en-US" sz="1400" spc="8" dirty="0">
                <a:latin typeface="Tahoma"/>
                <a:cs typeface="Tahoma"/>
              </a:rPr>
              <a:t>As</a:t>
            </a:r>
            <a:r>
              <a:rPr lang="en-US" sz="1400" spc="3" dirty="0">
                <a:latin typeface="Tahoma"/>
                <a:cs typeface="Tahoma"/>
              </a:rPr>
              <a:t> </a:t>
            </a:r>
            <a:r>
              <a:rPr lang="en-US" sz="1400" spc="-36" dirty="0">
                <a:latin typeface="Tahoma"/>
                <a:cs typeface="Tahoma"/>
              </a:rPr>
              <a:t>humans,</a:t>
            </a:r>
            <a:r>
              <a:rPr lang="en-US" sz="1400" spc="6" dirty="0">
                <a:latin typeface="Tahoma"/>
                <a:cs typeface="Tahoma"/>
              </a:rPr>
              <a:t> </a:t>
            </a:r>
            <a:r>
              <a:rPr lang="en-US" sz="1400" spc="-75" dirty="0">
                <a:latin typeface="Tahoma"/>
                <a:cs typeface="Tahoma"/>
              </a:rPr>
              <a:t>w</a:t>
            </a:r>
            <a:r>
              <a:rPr lang="en-US" sz="1400" spc="-67" dirty="0">
                <a:latin typeface="Tahoma"/>
                <a:cs typeface="Tahoma"/>
              </a:rPr>
              <a:t>e</a:t>
            </a:r>
            <a:r>
              <a:rPr lang="en-US" sz="1400" spc="3" dirty="0">
                <a:latin typeface="Tahoma"/>
                <a:cs typeface="Tahoma"/>
              </a:rPr>
              <a:t> </a:t>
            </a:r>
            <a:r>
              <a:rPr lang="en-US" sz="1400" spc="-39" dirty="0">
                <a:latin typeface="Tahoma"/>
                <a:cs typeface="Tahoma"/>
              </a:rPr>
              <a:t>have</a:t>
            </a:r>
            <a:r>
              <a:rPr lang="en-US" sz="1400" dirty="0">
                <a:latin typeface="Tahoma"/>
                <a:cs typeface="Tahoma"/>
              </a:rPr>
              <a:t> to</a:t>
            </a:r>
            <a:r>
              <a:rPr lang="en-US" sz="1400" spc="3" dirty="0">
                <a:latin typeface="Tahoma"/>
                <a:cs typeface="Tahoma"/>
              </a:rPr>
              <a:t> </a:t>
            </a:r>
            <a:r>
              <a:rPr lang="en-US" sz="1400" dirty="0">
                <a:latin typeface="Tahoma"/>
                <a:cs typeface="Tahoma"/>
              </a:rPr>
              <a:t>b</a:t>
            </a:r>
            <a:r>
              <a:rPr lang="en-US" sz="1400" spc="-67" dirty="0">
                <a:latin typeface="Tahoma"/>
                <a:cs typeface="Tahoma"/>
              </a:rPr>
              <a:t>e</a:t>
            </a:r>
            <a:r>
              <a:rPr lang="en-US" sz="1400" spc="3" dirty="0">
                <a:latin typeface="Tahoma"/>
                <a:cs typeface="Tahoma"/>
              </a:rPr>
              <a:t> </a:t>
            </a:r>
            <a:r>
              <a:rPr lang="en-US" sz="1400" spc="-31" dirty="0">
                <a:latin typeface="Tahoma"/>
                <a:cs typeface="Tahoma"/>
              </a:rPr>
              <a:t>able</a:t>
            </a:r>
            <a:r>
              <a:rPr lang="en-US" sz="1400" spc="3" dirty="0">
                <a:latin typeface="Tahoma"/>
                <a:cs typeface="Tahoma"/>
              </a:rPr>
              <a:t> </a:t>
            </a:r>
            <a:r>
              <a:rPr lang="en-US" sz="1400" dirty="0">
                <a:latin typeface="Tahoma"/>
                <a:cs typeface="Tahoma"/>
              </a:rPr>
              <a:t>p</a:t>
            </a:r>
            <a:r>
              <a:rPr lang="en-US" sz="1400" spc="-36" dirty="0">
                <a:latin typeface="Tahoma"/>
                <a:cs typeface="Tahoma"/>
              </a:rPr>
              <a:t>erceive</a:t>
            </a:r>
            <a:r>
              <a:rPr lang="en-US" sz="1400" spc="3" dirty="0">
                <a:latin typeface="Tahoma"/>
                <a:cs typeface="Tahoma"/>
              </a:rPr>
              <a:t> </a:t>
            </a:r>
            <a:r>
              <a:rPr lang="en-US" sz="1400" spc="-22" dirty="0">
                <a:latin typeface="Tahoma"/>
                <a:cs typeface="Tahoma"/>
              </a:rPr>
              <a:t>the</a:t>
            </a:r>
            <a:r>
              <a:rPr lang="en-US" sz="1400" spc="3" dirty="0">
                <a:latin typeface="Tahoma"/>
                <a:cs typeface="Tahoma"/>
              </a:rPr>
              <a:t> </a:t>
            </a:r>
            <a:r>
              <a:rPr lang="en-US" sz="1400" spc="-73" dirty="0">
                <a:latin typeface="Tahoma"/>
                <a:cs typeface="Tahoma"/>
              </a:rPr>
              <a:t>w</a:t>
            </a:r>
            <a:r>
              <a:rPr lang="en-US" sz="1400" spc="-64" dirty="0">
                <a:latin typeface="Tahoma"/>
                <a:cs typeface="Tahoma"/>
              </a:rPr>
              <a:t>o</a:t>
            </a:r>
            <a:r>
              <a:rPr lang="en-US" sz="1400" spc="-11" dirty="0">
                <a:latin typeface="Tahoma"/>
                <a:cs typeface="Tahoma"/>
              </a:rPr>
              <a:t>rld</a:t>
            </a:r>
            <a:r>
              <a:rPr lang="en-US" sz="1400" spc="3" dirty="0">
                <a:latin typeface="Tahoma"/>
                <a:cs typeface="Tahoma"/>
              </a:rPr>
              <a:t> </a:t>
            </a:r>
            <a:r>
              <a:rPr lang="en-US" sz="1400" spc="-20" dirty="0">
                <a:latin typeface="Tahoma"/>
                <a:cs typeface="Tahoma"/>
              </a:rPr>
              <a:t>(computer</a:t>
            </a:r>
            <a:r>
              <a:rPr lang="en-US" sz="1400" dirty="0">
                <a:latin typeface="Tahoma"/>
                <a:cs typeface="Tahoma"/>
              </a:rPr>
              <a:t> </a:t>
            </a:r>
            <a:r>
              <a:rPr lang="en-US" sz="1400" spc="-17" dirty="0">
                <a:latin typeface="Tahoma"/>
                <a:cs typeface="Tahoma"/>
              </a:rPr>
              <a:t>vision),</a:t>
            </a:r>
            <a:r>
              <a:rPr lang="en-US" sz="1400" spc="8" dirty="0">
                <a:latin typeface="Tahoma"/>
                <a:cs typeface="Tahoma"/>
              </a:rPr>
              <a:t> </a:t>
            </a:r>
            <a:r>
              <a:rPr lang="en-US" sz="1400" dirty="0">
                <a:latin typeface="Tahoma"/>
                <a:cs typeface="Tahoma"/>
              </a:rPr>
              <a:t>p</a:t>
            </a:r>
            <a:r>
              <a:rPr lang="en-US" sz="1400" spc="-31" dirty="0">
                <a:latin typeface="Tahoma"/>
                <a:cs typeface="Tahoma"/>
              </a:rPr>
              <a:t>erf</a:t>
            </a:r>
            <a:r>
              <a:rPr lang="en-US" sz="1400" spc="-64" dirty="0">
                <a:latin typeface="Tahoma"/>
                <a:cs typeface="Tahoma"/>
              </a:rPr>
              <a:t>o</a:t>
            </a:r>
            <a:r>
              <a:rPr lang="en-US" sz="1400" spc="-22" dirty="0">
                <a:latin typeface="Tahoma"/>
                <a:cs typeface="Tahoma"/>
              </a:rPr>
              <a:t>rm</a:t>
            </a:r>
            <a:r>
              <a:rPr lang="en-US" sz="1400" spc="3" dirty="0">
                <a:latin typeface="Tahoma"/>
                <a:cs typeface="Tahoma"/>
              </a:rPr>
              <a:t> </a:t>
            </a:r>
            <a:r>
              <a:rPr lang="en-US" sz="1400" spc="-17" dirty="0">
                <a:latin typeface="Tahoma"/>
                <a:cs typeface="Tahoma"/>
              </a:rPr>
              <a:t>actions</a:t>
            </a:r>
            <a:r>
              <a:rPr lang="en-US" sz="1400" spc="3" dirty="0">
                <a:latin typeface="Tahoma"/>
                <a:cs typeface="Tahoma"/>
              </a:rPr>
              <a:t> </a:t>
            </a:r>
            <a:r>
              <a:rPr lang="en-US" sz="1400" spc="-11" dirty="0">
                <a:latin typeface="Tahoma"/>
                <a:cs typeface="Tahoma"/>
              </a:rPr>
              <a:t>in</a:t>
            </a:r>
            <a:r>
              <a:rPr lang="en-US" sz="1400" spc="3" dirty="0">
                <a:latin typeface="Tahoma"/>
                <a:cs typeface="Tahoma"/>
              </a:rPr>
              <a:t> </a:t>
            </a:r>
            <a:r>
              <a:rPr lang="en-US" sz="1400" spc="20" dirty="0">
                <a:latin typeface="Tahoma"/>
                <a:cs typeface="Tahoma"/>
              </a:rPr>
              <a:t>it</a:t>
            </a:r>
            <a:r>
              <a:rPr lang="en-US" sz="1400" spc="3" dirty="0">
                <a:latin typeface="Tahoma"/>
                <a:cs typeface="Tahoma"/>
              </a:rPr>
              <a:t> </a:t>
            </a:r>
            <a:r>
              <a:rPr lang="en-US" sz="1400" spc="-17" dirty="0">
                <a:latin typeface="Tahoma"/>
                <a:cs typeface="Tahoma"/>
              </a:rPr>
              <a:t>(ro</a:t>
            </a:r>
            <a:r>
              <a:rPr lang="en-US" sz="1400" dirty="0">
                <a:latin typeface="Tahoma"/>
                <a:cs typeface="Tahoma"/>
              </a:rPr>
              <a:t>b</a:t>
            </a:r>
            <a:r>
              <a:rPr lang="en-US" sz="1400" spc="-11" dirty="0">
                <a:latin typeface="Tahoma"/>
                <a:cs typeface="Tahoma"/>
              </a:rPr>
              <a:t>otics),</a:t>
            </a:r>
            <a:r>
              <a:rPr lang="en-US" sz="1400" spc="8" dirty="0">
                <a:latin typeface="Tahoma"/>
                <a:cs typeface="Tahoma"/>
              </a:rPr>
              <a:t> </a:t>
            </a:r>
            <a:r>
              <a:rPr lang="en-US" sz="1400" spc="-31" dirty="0">
                <a:latin typeface="Tahoma"/>
                <a:cs typeface="Tahoma"/>
              </a:rPr>
              <a:t>and</a:t>
            </a:r>
            <a:r>
              <a:rPr lang="en-US" sz="1400" spc="-17" dirty="0">
                <a:latin typeface="Tahoma"/>
                <a:cs typeface="Tahoma"/>
              </a:rPr>
              <a:t> </a:t>
            </a:r>
            <a:r>
              <a:rPr lang="en-US" sz="1400" spc="-20" dirty="0">
                <a:latin typeface="Tahoma"/>
                <a:cs typeface="Tahoma"/>
              </a:rPr>
              <a:t>communicate</a:t>
            </a:r>
            <a:r>
              <a:rPr lang="en-US" sz="1400" spc="22" dirty="0">
                <a:latin typeface="Tahoma"/>
                <a:cs typeface="Tahoma"/>
              </a:rPr>
              <a:t> </a:t>
            </a:r>
            <a:r>
              <a:rPr lang="en-US" sz="1400" spc="-47" dirty="0">
                <a:latin typeface="Tahoma"/>
                <a:cs typeface="Tahoma"/>
              </a:rPr>
              <a:t>w</a:t>
            </a:r>
            <a:r>
              <a:rPr lang="en-US" sz="1400" spc="8" dirty="0">
                <a:latin typeface="Tahoma"/>
                <a:cs typeface="Tahoma"/>
              </a:rPr>
              <a:t>i</a:t>
            </a:r>
            <a:r>
              <a:rPr lang="en-US" sz="1400" spc="28" dirty="0">
                <a:latin typeface="Tahoma"/>
                <a:cs typeface="Tahoma"/>
              </a:rPr>
              <a:t>t</a:t>
            </a:r>
            <a:r>
              <a:rPr lang="en-US" sz="1400" spc="-31" dirty="0">
                <a:latin typeface="Tahoma"/>
                <a:cs typeface="Tahoma"/>
              </a:rPr>
              <a:t>h</a:t>
            </a:r>
            <a:r>
              <a:rPr lang="en-US" sz="1400" spc="22" dirty="0">
                <a:latin typeface="Tahoma"/>
                <a:cs typeface="Tahoma"/>
              </a:rPr>
              <a:t> </a:t>
            </a:r>
            <a:r>
              <a:rPr lang="en-US" sz="1400" spc="-22" dirty="0">
                <a:latin typeface="Tahoma"/>
                <a:cs typeface="Tahoma"/>
              </a:rPr>
              <a:t>other</a:t>
            </a:r>
            <a:r>
              <a:rPr lang="en-US" sz="1400" spc="25" dirty="0">
                <a:latin typeface="Tahoma"/>
                <a:cs typeface="Tahoma"/>
              </a:rPr>
              <a:t> </a:t>
            </a:r>
            <a:r>
              <a:rPr lang="en-US" sz="1400" spc="-31" dirty="0">
                <a:latin typeface="Tahoma"/>
                <a:cs typeface="Tahoma"/>
              </a:rPr>
              <a:t>agents (NLP,…).</a:t>
            </a:r>
            <a:endParaRPr lang="en-US" sz="1400" dirty="0">
              <a:latin typeface="Tahoma"/>
              <a:cs typeface="Tahoma"/>
            </a:endParaRPr>
          </a:p>
          <a:p>
            <a:pPr marL="122620" marR="2835" indent="-115532">
              <a:lnSpc>
                <a:spcPct val="102000"/>
              </a:lnSpc>
              <a:spcBef>
                <a:spcPts val="45"/>
              </a:spcBef>
              <a:buFont typeface="Arial"/>
              <a:buChar char="•"/>
              <a:tabLst>
                <a:tab pos="122975" algn="l"/>
              </a:tabLst>
            </a:pPr>
            <a:r>
              <a:rPr lang="en-US" sz="1400" spc="22" dirty="0">
                <a:latin typeface="Tahoma"/>
                <a:cs typeface="Tahoma"/>
              </a:rPr>
              <a:t>W</a:t>
            </a:r>
            <a:r>
              <a:rPr lang="en-US" sz="1400" spc="-67" dirty="0">
                <a:latin typeface="Tahoma"/>
                <a:cs typeface="Tahoma"/>
              </a:rPr>
              <a:t>e</a:t>
            </a:r>
            <a:r>
              <a:rPr lang="en-US" sz="1400" spc="17" dirty="0">
                <a:latin typeface="Tahoma"/>
                <a:cs typeface="Tahoma"/>
              </a:rPr>
              <a:t> </a:t>
            </a:r>
            <a:r>
              <a:rPr lang="en-US" sz="1400" spc="-28" dirty="0">
                <a:latin typeface="Tahoma"/>
                <a:cs typeface="Tahoma"/>
              </a:rPr>
              <a:t>also</a:t>
            </a:r>
            <a:r>
              <a:rPr lang="en-US" sz="1400" spc="17" dirty="0">
                <a:latin typeface="Tahoma"/>
                <a:cs typeface="Tahoma"/>
              </a:rPr>
              <a:t> </a:t>
            </a:r>
            <a:r>
              <a:rPr lang="en-US" sz="1400" spc="-39" dirty="0">
                <a:latin typeface="Tahoma"/>
                <a:cs typeface="Tahoma"/>
              </a:rPr>
              <a:t>have</a:t>
            </a:r>
            <a:r>
              <a:rPr lang="en-US" sz="1400" spc="17" dirty="0">
                <a:latin typeface="Tahoma"/>
                <a:cs typeface="Tahoma"/>
              </a:rPr>
              <a:t> </a:t>
            </a:r>
            <a:r>
              <a:rPr lang="en-US" sz="1400" spc="-25" dirty="0">
                <a:latin typeface="Tahoma"/>
                <a:cs typeface="Tahoma"/>
              </a:rPr>
              <a:t>kn</a:t>
            </a:r>
            <a:r>
              <a:rPr lang="en-US" sz="1400" spc="-53" dirty="0">
                <a:latin typeface="Tahoma"/>
                <a:cs typeface="Tahoma"/>
              </a:rPr>
              <a:t>o</a:t>
            </a:r>
            <a:r>
              <a:rPr lang="en-US" sz="1400" spc="-39" dirty="0">
                <a:latin typeface="Tahoma"/>
                <a:cs typeface="Tahoma"/>
              </a:rPr>
              <a:t>wledge</a:t>
            </a:r>
            <a:r>
              <a:rPr lang="en-US" sz="1400" spc="20" dirty="0">
                <a:latin typeface="Tahoma"/>
                <a:cs typeface="Tahoma"/>
              </a:rPr>
              <a:t> </a:t>
            </a:r>
            <a:r>
              <a:rPr lang="en-US" sz="1400" spc="-31" dirty="0">
                <a:latin typeface="Tahoma"/>
                <a:cs typeface="Tahoma"/>
              </a:rPr>
              <a:t>a</a:t>
            </a:r>
            <a:r>
              <a:rPr lang="en-US" sz="1400" spc="-6" dirty="0">
                <a:latin typeface="Tahoma"/>
                <a:cs typeface="Tahoma"/>
              </a:rPr>
              <a:t>b</a:t>
            </a:r>
            <a:r>
              <a:rPr lang="en-US" sz="1400" spc="-14" dirty="0">
                <a:latin typeface="Tahoma"/>
                <a:cs typeface="Tahoma"/>
              </a:rPr>
              <a:t>out</a:t>
            </a:r>
            <a:r>
              <a:rPr lang="en-US" sz="1400" spc="17" dirty="0">
                <a:latin typeface="Tahoma"/>
                <a:cs typeface="Tahoma"/>
              </a:rPr>
              <a:t> </a:t>
            </a:r>
            <a:r>
              <a:rPr lang="en-US" sz="1400" spc="-22" dirty="0">
                <a:latin typeface="Tahoma"/>
                <a:cs typeface="Tahoma"/>
              </a:rPr>
              <a:t>the</a:t>
            </a:r>
            <a:r>
              <a:rPr lang="en-US" sz="1400" spc="17" dirty="0">
                <a:latin typeface="Tahoma"/>
                <a:cs typeface="Tahoma"/>
              </a:rPr>
              <a:t> </a:t>
            </a:r>
            <a:r>
              <a:rPr lang="en-US" sz="1400" spc="-73" dirty="0">
                <a:latin typeface="Tahoma"/>
                <a:cs typeface="Tahoma"/>
              </a:rPr>
              <a:t>w</a:t>
            </a:r>
            <a:r>
              <a:rPr lang="en-US" sz="1400" spc="-64" dirty="0">
                <a:latin typeface="Tahoma"/>
                <a:cs typeface="Tahoma"/>
              </a:rPr>
              <a:t>o</a:t>
            </a:r>
            <a:r>
              <a:rPr lang="en-US" sz="1400" spc="-11" dirty="0">
                <a:latin typeface="Tahoma"/>
                <a:cs typeface="Tahoma"/>
              </a:rPr>
              <a:t>rld</a:t>
            </a:r>
            <a:r>
              <a:rPr lang="en-US" sz="1400" spc="17" dirty="0">
                <a:latin typeface="Tahoma"/>
                <a:cs typeface="Tahoma"/>
              </a:rPr>
              <a:t> </a:t>
            </a:r>
            <a:r>
              <a:rPr lang="en-US" sz="1400" spc="-14" dirty="0">
                <a:latin typeface="Tahoma"/>
                <a:cs typeface="Tahoma"/>
              </a:rPr>
              <a:t>(from</a:t>
            </a:r>
            <a:r>
              <a:rPr lang="en-US" sz="1400" spc="14" dirty="0">
                <a:latin typeface="Tahoma"/>
                <a:cs typeface="Tahoma"/>
              </a:rPr>
              <a:t> </a:t>
            </a:r>
            <a:r>
              <a:rPr lang="en-US" sz="1400" spc="-31" dirty="0">
                <a:latin typeface="Tahoma"/>
                <a:cs typeface="Tahoma"/>
              </a:rPr>
              <a:t>h</a:t>
            </a:r>
            <a:r>
              <a:rPr lang="en-US" sz="1400" spc="-56" dirty="0">
                <a:latin typeface="Tahoma"/>
                <a:cs typeface="Tahoma"/>
              </a:rPr>
              <a:t>o</a:t>
            </a:r>
            <a:r>
              <a:rPr lang="en-US" sz="1400" spc="-47" dirty="0">
                <a:latin typeface="Tahoma"/>
                <a:cs typeface="Tahoma"/>
              </a:rPr>
              <a:t>w</a:t>
            </a:r>
            <a:r>
              <a:rPr lang="en-US" sz="1400" spc="17" dirty="0">
                <a:latin typeface="Tahoma"/>
                <a:cs typeface="Tahoma"/>
              </a:rPr>
              <a:t> </a:t>
            </a:r>
            <a:r>
              <a:rPr lang="en-US" sz="1400" spc="28" dirty="0">
                <a:latin typeface="Tahoma"/>
                <a:cs typeface="Tahoma"/>
              </a:rPr>
              <a:t>t</a:t>
            </a:r>
            <a:r>
              <a:rPr lang="en-US" sz="1400" spc="-36" dirty="0">
                <a:latin typeface="Tahoma"/>
                <a:cs typeface="Tahoma"/>
              </a:rPr>
              <a:t>o</a:t>
            </a:r>
            <a:r>
              <a:rPr lang="en-US" sz="1400" spc="17" dirty="0">
                <a:latin typeface="Tahoma"/>
                <a:cs typeface="Tahoma"/>
              </a:rPr>
              <a:t> </a:t>
            </a:r>
            <a:r>
              <a:rPr lang="en-US" sz="1400" spc="-22" dirty="0">
                <a:latin typeface="Tahoma"/>
                <a:cs typeface="Tahoma"/>
              </a:rPr>
              <a:t>ride</a:t>
            </a:r>
            <a:r>
              <a:rPr lang="en-US" sz="1400" spc="17" dirty="0">
                <a:latin typeface="Tahoma"/>
                <a:cs typeface="Tahoma"/>
              </a:rPr>
              <a:t> </a:t>
            </a:r>
            <a:r>
              <a:rPr lang="en-US" sz="1400" spc="-33" dirty="0">
                <a:latin typeface="Tahoma"/>
                <a:cs typeface="Tahoma"/>
              </a:rPr>
              <a:t>a</a:t>
            </a:r>
            <a:r>
              <a:rPr lang="en-US" sz="1400" spc="17" dirty="0">
                <a:latin typeface="Tahoma"/>
                <a:cs typeface="Tahoma"/>
              </a:rPr>
              <a:t> </a:t>
            </a:r>
            <a:r>
              <a:rPr lang="en-US" sz="1400" spc="-8" dirty="0">
                <a:latin typeface="Tahoma"/>
                <a:cs typeface="Tahoma"/>
              </a:rPr>
              <a:t>bi</a:t>
            </a:r>
            <a:r>
              <a:rPr lang="en-US" sz="1400" spc="-36" dirty="0">
                <a:latin typeface="Tahoma"/>
                <a:cs typeface="Tahoma"/>
              </a:rPr>
              <a:t>k</a:t>
            </a:r>
            <a:r>
              <a:rPr lang="en-US" sz="1400" spc="-67" dirty="0">
                <a:latin typeface="Tahoma"/>
                <a:cs typeface="Tahoma"/>
              </a:rPr>
              <a:t>e</a:t>
            </a:r>
            <a:r>
              <a:rPr lang="en-US" sz="1400" spc="17" dirty="0">
                <a:latin typeface="Tahoma"/>
                <a:cs typeface="Tahoma"/>
              </a:rPr>
              <a:t> </a:t>
            </a:r>
            <a:r>
              <a:rPr lang="en-US" sz="1400" dirty="0">
                <a:latin typeface="Tahoma"/>
                <a:cs typeface="Tahoma"/>
              </a:rPr>
              <a:t>to</a:t>
            </a:r>
            <a:r>
              <a:rPr lang="en-US" sz="1400" spc="17" dirty="0">
                <a:latin typeface="Tahoma"/>
                <a:cs typeface="Tahoma"/>
              </a:rPr>
              <a:t> </a:t>
            </a:r>
            <a:r>
              <a:rPr lang="en-US" sz="1400" spc="-25" dirty="0">
                <a:latin typeface="Tahoma"/>
                <a:cs typeface="Tahoma"/>
              </a:rPr>
              <a:t>kn</a:t>
            </a:r>
            <a:r>
              <a:rPr lang="en-US" sz="1400" spc="-53" dirty="0">
                <a:latin typeface="Tahoma"/>
                <a:cs typeface="Tahoma"/>
              </a:rPr>
              <a:t>o</a:t>
            </a:r>
            <a:r>
              <a:rPr lang="en-US" sz="1400" spc="-28" dirty="0">
                <a:latin typeface="Tahoma"/>
                <a:cs typeface="Tahoma"/>
              </a:rPr>
              <a:t>wing</a:t>
            </a:r>
            <a:r>
              <a:rPr lang="en-US" sz="1400" spc="17" dirty="0">
                <a:latin typeface="Tahoma"/>
                <a:cs typeface="Tahoma"/>
              </a:rPr>
              <a:t> </a:t>
            </a:r>
            <a:r>
              <a:rPr lang="en-US" sz="1400" spc="-22" dirty="0">
                <a:latin typeface="Tahoma"/>
                <a:cs typeface="Tahoma"/>
              </a:rPr>
              <a:t>the</a:t>
            </a:r>
            <a:r>
              <a:rPr lang="en-US" sz="1400" spc="17" dirty="0">
                <a:latin typeface="Tahoma"/>
                <a:cs typeface="Tahoma"/>
              </a:rPr>
              <a:t> </a:t>
            </a:r>
            <a:r>
              <a:rPr lang="en-US" sz="1400" spc="-8" dirty="0">
                <a:latin typeface="Tahoma"/>
                <a:cs typeface="Tahoma"/>
              </a:rPr>
              <a:t>capital</a:t>
            </a:r>
            <a:r>
              <a:rPr lang="en-US" sz="1400" spc="20" dirty="0">
                <a:latin typeface="Tahoma"/>
                <a:cs typeface="Tahoma"/>
              </a:rPr>
              <a:t> </a:t>
            </a:r>
            <a:r>
              <a:rPr lang="en-US" sz="1400" spc="-20" dirty="0">
                <a:latin typeface="Tahoma"/>
                <a:cs typeface="Tahoma"/>
              </a:rPr>
              <a:t>of</a:t>
            </a:r>
            <a:r>
              <a:rPr lang="en-US" sz="1400" spc="17" dirty="0">
                <a:latin typeface="Tahoma"/>
                <a:cs typeface="Tahoma"/>
              </a:rPr>
              <a:t> </a:t>
            </a:r>
            <a:r>
              <a:rPr lang="en-US" sz="1400" spc="25" dirty="0">
                <a:latin typeface="Tahoma"/>
                <a:cs typeface="Tahoma"/>
              </a:rPr>
              <a:t>F</a:t>
            </a:r>
            <a:r>
              <a:rPr lang="en-US" sz="1400" spc="-25" dirty="0">
                <a:latin typeface="Tahoma"/>
                <a:cs typeface="Tahoma"/>
              </a:rPr>
              <a:t>rance),</a:t>
            </a:r>
            <a:r>
              <a:rPr lang="en-US" sz="1400" spc="20" dirty="0">
                <a:latin typeface="Tahoma"/>
                <a:cs typeface="Tahoma"/>
              </a:rPr>
              <a:t> </a:t>
            </a:r>
            <a:r>
              <a:rPr lang="en-US" sz="1400" spc="-31" dirty="0">
                <a:latin typeface="Tahoma"/>
                <a:cs typeface="Tahoma"/>
              </a:rPr>
              <a:t>and</a:t>
            </a:r>
            <a:r>
              <a:rPr lang="en-US" sz="1400" spc="-17" dirty="0">
                <a:latin typeface="Tahoma"/>
                <a:cs typeface="Tahoma"/>
              </a:rPr>
              <a:t> </a:t>
            </a:r>
            <a:r>
              <a:rPr lang="en-US" sz="1400" spc="-31" dirty="0">
                <a:latin typeface="Tahoma"/>
                <a:cs typeface="Tahoma"/>
              </a:rPr>
              <a:t>using</a:t>
            </a:r>
            <a:r>
              <a:rPr lang="en-US" sz="1400" spc="22" dirty="0">
                <a:latin typeface="Tahoma"/>
                <a:cs typeface="Tahoma"/>
              </a:rPr>
              <a:t> </a:t>
            </a:r>
            <a:r>
              <a:rPr lang="en-US" sz="1400" spc="-11" dirty="0">
                <a:latin typeface="Tahoma"/>
                <a:cs typeface="Tahoma"/>
              </a:rPr>
              <a:t>this</a:t>
            </a:r>
            <a:r>
              <a:rPr lang="en-US" sz="1400" spc="25" dirty="0">
                <a:latin typeface="Tahoma"/>
                <a:cs typeface="Tahoma"/>
              </a:rPr>
              <a:t> </a:t>
            </a:r>
            <a:r>
              <a:rPr lang="en-US" sz="1400" spc="-25" dirty="0">
                <a:latin typeface="Tahoma"/>
                <a:cs typeface="Tahoma"/>
              </a:rPr>
              <a:t>kn</a:t>
            </a:r>
            <a:r>
              <a:rPr lang="en-US" sz="1400" spc="-53" dirty="0">
                <a:latin typeface="Tahoma"/>
                <a:cs typeface="Tahoma"/>
              </a:rPr>
              <a:t>o</a:t>
            </a:r>
            <a:r>
              <a:rPr lang="en-US" sz="1400" spc="-39" dirty="0">
                <a:latin typeface="Tahoma"/>
                <a:cs typeface="Tahoma"/>
              </a:rPr>
              <a:t>wledge</a:t>
            </a:r>
            <a:r>
              <a:rPr lang="en-US" sz="1400" spc="22" dirty="0">
                <a:latin typeface="Tahoma"/>
                <a:cs typeface="Tahoma"/>
              </a:rPr>
              <a:t> </a:t>
            </a:r>
            <a:r>
              <a:rPr lang="en-US" sz="1400" spc="-75" dirty="0">
                <a:latin typeface="Tahoma"/>
                <a:cs typeface="Tahoma"/>
              </a:rPr>
              <a:t>w</a:t>
            </a:r>
            <a:r>
              <a:rPr lang="en-US" sz="1400" spc="-67" dirty="0">
                <a:latin typeface="Tahoma"/>
                <a:cs typeface="Tahoma"/>
              </a:rPr>
              <a:t>e</a:t>
            </a:r>
            <a:r>
              <a:rPr lang="en-US" sz="1400" spc="25" dirty="0">
                <a:latin typeface="Tahoma"/>
                <a:cs typeface="Tahoma"/>
              </a:rPr>
              <a:t> </a:t>
            </a:r>
            <a:r>
              <a:rPr lang="en-US" sz="1400" spc="-25" dirty="0">
                <a:latin typeface="Tahoma"/>
                <a:cs typeface="Tahoma"/>
              </a:rPr>
              <a:t>can</a:t>
            </a:r>
            <a:r>
              <a:rPr lang="en-US" sz="1400" spc="22" dirty="0">
                <a:latin typeface="Tahoma"/>
                <a:cs typeface="Tahoma"/>
              </a:rPr>
              <a:t> </a:t>
            </a:r>
            <a:r>
              <a:rPr lang="en-US" sz="1400" spc="-25" dirty="0">
                <a:latin typeface="Tahoma"/>
                <a:cs typeface="Tahoma"/>
              </a:rPr>
              <a:t>dr</a:t>
            </a:r>
            <a:r>
              <a:rPr lang="en-US" sz="1400" spc="-56" dirty="0">
                <a:latin typeface="Tahoma"/>
                <a:cs typeface="Tahoma"/>
              </a:rPr>
              <a:t>a</a:t>
            </a:r>
            <a:r>
              <a:rPr lang="en-US" sz="1400" spc="-47" dirty="0">
                <a:latin typeface="Tahoma"/>
                <a:cs typeface="Tahoma"/>
              </a:rPr>
              <a:t>w</a:t>
            </a:r>
            <a:r>
              <a:rPr lang="en-US" sz="1400" spc="22" dirty="0">
                <a:latin typeface="Tahoma"/>
                <a:cs typeface="Tahoma"/>
              </a:rPr>
              <a:t> </a:t>
            </a:r>
            <a:r>
              <a:rPr lang="en-US" sz="1400" spc="-33" dirty="0">
                <a:latin typeface="Tahoma"/>
                <a:cs typeface="Tahoma"/>
              </a:rPr>
              <a:t>inferences</a:t>
            </a:r>
            <a:r>
              <a:rPr lang="en-US" sz="1400" spc="20" dirty="0">
                <a:latin typeface="Tahoma"/>
                <a:cs typeface="Tahoma"/>
              </a:rPr>
              <a:t> </a:t>
            </a:r>
            <a:r>
              <a:rPr lang="en-US" sz="1400" spc="-31" dirty="0">
                <a:latin typeface="Tahoma"/>
                <a:cs typeface="Tahoma"/>
              </a:rPr>
              <a:t>and</a:t>
            </a:r>
            <a:r>
              <a:rPr lang="en-US" sz="1400" spc="22" dirty="0">
                <a:latin typeface="Tahoma"/>
                <a:cs typeface="Tahoma"/>
              </a:rPr>
              <a:t> </a:t>
            </a:r>
            <a:r>
              <a:rPr lang="en-US" sz="1400" spc="-25" dirty="0">
                <a:latin typeface="Tahoma"/>
                <a:cs typeface="Tahoma"/>
              </a:rPr>
              <a:t>ma</a:t>
            </a:r>
            <a:r>
              <a:rPr lang="en-US" sz="1400" spc="-45" dirty="0">
                <a:latin typeface="Tahoma"/>
                <a:cs typeface="Tahoma"/>
              </a:rPr>
              <a:t>k</a:t>
            </a:r>
            <a:r>
              <a:rPr lang="en-US" sz="1400" spc="-67" dirty="0">
                <a:latin typeface="Tahoma"/>
                <a:cs typeface="Tahoma"/>
              </a:rPr>
              <a:t>e</a:t>
            </a:r>
            <a:r>
              <a:rPr lang="en-US" sz="1400" spc="22" dirty="0">
                <a:latin typeface="Tahoma"/>
                <a:cs typeface="Tahoma"/>
              </a:rPr>
              <a:t> </a:t>
            </a:r>
            <a:r>
              <a:rPr lang="en-US" sz="1400" spc="-28" dirty="0">
                <a:latin typeface="Tahoma"/>
                <a:cs typeface="Tahoma"/>
              </a:rPr>
              <a:t>decisions.</a:t>
            </a:r>
            <a:endParaRPr lang="en-US" sz="1400" dirty="0">
              <a:latin typeface="Tahoma"/>
              <a:cs typeface="Tahoma"/>
            </a:endParaRPr>
          </a:p>
          <a:p>
            <a:pPr marL="122620" marR="2835">
              <a:spcBef>
                <a:spcPts val="0"/>
              </a:spcBef>
              <a:buFont typeface="Arial"/>
              <a:buChar char="•"/>
              <a:tabLst>
                <a:tab pos="122975" algn="l"/>
              </a:tabLst>
            </a:pPr>
            <a:r>
              <a:rPr lang="en-US" sz="1400" spc="3" dirty="0">
                <a:latin typeface="Tahoma"/>
                <a:cs typeface="Tahoma"/>
              </a:rPr>
              <a:t>Finall</a:t>
            </a:r>
            <a:r>
              <a:rPr lang="en-US" sz="1400" spc="-106" dirty="0">
                <a:latin typeface="Tahoma"/>
                <a:cs typeface="Tahoma"/>
              </a:rPr>
              <a:t>y</a:t>
            </a:r>
            <a:r>
              <a:rPr lang="en-US" sz="1400" spc="-20" dirty="0">
                <a:latin typeface="Tahoma"/>
                <a:cs typeface="Tahoma"/>
              </a:rPr>
              <a:t>,</a:t>
            </a:r>
            <a:r>
              <a:rPr lang="en-US" sz="1400" spc="6" dirty="0">
                <a:latin typeface="Tahoma"/>
                <a:cs typeface="Tahoma"/>
              </a:rPr>
              <a:t> </a:t>
            </a:r>
            <a:r>
              <a:rPr lang="en-US" sz="1400" spc="-8" dirty="0">
                <a:latin typeface="Tahoma"/>
                <a:cs typeface="Tahoma"/>
              </a:rPr>
              <a:t>l</a:t>
            </a:r>
            <a:r>
              <a:rPr lang="en-US" sz="1400" spc="-20" dirty="0">
                <a:latin typeface="Tahoma"/>
                <a:cs typeface="Tahoma"/>
              </a:rPr>
              <a:t>a</a:t>
            </a:r>
            <a:r>
              <a:rPr lang="en-US" sz="1400" spc="-53" dirty="0">
                <a:latin typeface="Tahoma"/>
                <a:cs typeface="Tahoma"/>
              </a:rPr>
              <a:t>s</a:t>
            </a:r>
            <a:r>
              <a:rPr lang="en-US" sz="1400" spc="28" dirty="0">
                <a:latin typeface="Tahoma"/>
                <a:cs typeface="Tahoma"/>
              </a:rPr>
              <a:t>t</a:t>
            </a:r>
            <a:r>
              <a:rPr lang="en-US" sz="1400" spc="3" dirty="0">
                <a:latin typeface="Tahoma"/>
                <a:cs typeface="Tahoma"/>
              </a:rPr>
              <a:t> </a:t>
            </a:r>
            <a:r>
              <a:rPr lang="en-US" sz="1400" spc="-11" dirty="0">
                <a:latin typeface="Tahoma"/>
                <a:cs typeface="Tahoma"/>
              </a:rPr>
              <a:t>but</a:t>
            </a:r>
            <a:r>
              <a:rPr lang="en-US" sz="1400" spc="3" dirty="0">
                <a:latin typeface="Tahoma"/>
                <a:cs typeface="Tahoma"/>
              </a:rPr>
              <a:t> </a:t>
            </a:r>
            <a:r>
              <a:rPr lang="en-US" sz="1400" spc="-14" dirty="0">
                <a:latin typeface="Tahoma"/>
                <a:cs typeface="Tahoma"/>
              </a:rPr>
              <a:t>not</a:t>
            </a:r>
            <a:r>
              <a:rPr lang="en-US" sz="1400" dirty="0">
                <a:latin typeface="Tahoma"/>
                <a:cs typeface="Tahoma"/>
              </a:rPr>
              <a:t> </a:t>
            </a:r>
            <a:r>
              <a:rPr lang="en-US" sz="1400" spc="-28" dirty="0">
                <a:latin typeface="Tahoma"/>
                <a:cs typeface="Tahoma"/>
              </a:rPr>
              <a:t>le</a:t>
            </a:r>
            <a:r>
              <a:rPr lang="en-US" sz="1400" spc="-36" dirty="0">
                <a:latin typeface="Tahoma"/>
                <a:cs typeface="Tahoma"/>
              </a:rPr>
              <a:t>a</a:t>
            </a:r>
            <a:r>
              <a:rPr lang="en-US" sz="1400" spc="-53" dirty="0">
                <a:latin typeface="Tahoma"/>
                <a:cs typeface="Tahoma"/>
              </a:rPr>
              <a:t>s</a:t>
            </a:r>
            <a:r>
              <a:rPr lang="en-US" sz="1400" spc="6" dirty="0">
                <a:latin typeface="Tahoma"/>
                <a:cs typeface="Tahoma"/>
              </a:rPr>
              <a:t>t, </a:t>
            </a:r>
            <a:r>
              <a:rPr lang="en-US" sz="1400" spc="-73" dirty="0">
                <a:latin typeface="Tahoma"/>
                <a:cs typeface="Tahoma"/>
              </a:rPr>
              <a:t>w</a:t>
            </a:r>
            <a:r>
              <a:rPr lang="en-US" sz="1400" spc="-67" dirty="0">
                <a:latin typeface="Tahoma"/>
                <a:cs typeface="Tahoma"/>
              </a:rPr>
              <a:t>e</a:t>
            </a:r>
            <a:r>
              <a:rPr lang="en-US" sz="1400" spc="3" dirty="0">
                <a:latin typeface="Tahoma"/>
                <a:cs typeface="Tahoma"/>
              </a:rPr>
              <a:t> </a:t>
            </a:r>
            <a:r>
              <a:rPr lang="en-US" sz="1400" spc="-28" dirty="0">
                <a:latin typeface="Tahoma"/>
                <a:cs typeface="Tahoma"/>
              </a:rPr>
              <a:t>le</a:t>
            </a:r>
            <a:r>
              <a:rPr lang="en-US" sz="1400" spc="-67" dirty="0">
                <a:latin typeface="Tahoma"/>
                <a:cs typeface="Tahoma"/>
              </a:rPr>
              <a:t>a</a:t>
            </a:r>
            <a:r>
              <a:rPr lang="en-US" sz="1400" spc="-22" dirty="0">
                <a:latin typeface="Tahoma"/>
                <a:cs typeface="Tahoma"/>
              </a:rPr>
              <a:t>rn</a:t>
            </a:r>
            <a:r>
              <a:rPr lang="en-US" sz="1400" spc="3" dirty="0">
                <a:latin typeface="Tahoma"/>
                <a:cs typeface="Tahoma"/>
              </a:rPr>
              <a:t> </a:t>
            </a:r>
            <a:r>
              <a:rPr lang="en-US" sz="1400" spc="-33" dirty="0">
                <a:latin typeface="Tahoma"/>
                <a:cs typeface="Tahoma"/>
              </a:rPr>
              <a:t>a</a:t>
            </a:r>
            <a:r>
              <a:rPr lang="en-US" sz="1400" spc="-39" dirty="0">
                <a:latin typeface="Tahoma"/>
                <a:cs typeface="Tahoma"/>
              </a:rPr>
              <a:t>n</a:t>
            </a:r>
            <a:r>
              <a:rPr lang="en-US" sz="1400" spc="-25" dirty="0">
                <a:latin typeface="Tahoma"/>
                <a:cs typeface="Tahoma"/>
              </a:rPr>
              <a:t>d</a:t>
            </a:r>
            <a:r>
              <a:rPr lang="en-US" sz="1400" spc="3" dirty="0">
                <a:latin typeface="Tahoma"/>
                <a:cs typeface="Tahoma"/>
              </a:rPr>
              <a:t> </a:t>
            </a:r>
            <a:r>
              <a:rPr lang="en-US" sz="1400" spc="-20" dirty="0">
                <a:latin typeface="Tahoma"/>
                <a:cs typeface="Tahoma"/>
              </a:rPr>
              <a:t>adapt</a:t>
            </a:r>
            <a:r>
              <a:rPr lang="en-US" sz="1400" spc="3" dirty="0">
                <a:latin typeface="Tahoma"/>
                <a:cs typeface="Tahoma"/>
              </a:rPr>
              <a:t> </a:t>
            </a:r>
            <a:r>
              <a:rPr lang="en-US" sz="1400" spc="-36" dirty="0">
                <a:latin typeface="Tahoma"/>
                <a:cs typeface="Tahoma"/>
              </a:rPr>
              <a:t>over</a:t>
            </a:r>
            <a:r>
              <a:rPr lang="en-US" sz="1400" spc="3" dirty="0">
                <a:latin typeface="Tahoma"/>
                <a:cs typeface="Tahoma"/>
              </a:rPr>
              <a:t> </a:t>
            </a:r>
            <a:r>
              <a:rPr lang="en-US" sz="1400" spc="-17" dirty="0">
                <a:latin typeface="Tahoma"/>
                <a:cs typeface="Tahoma"/>
              </a:rPr>
              <a:t>time.</a:t>
            </a:r>
            <a:r>
              <a:rPr lang="en-US" sz="1400" spc="120" dirty="0">
                <a:latin typeface="Tahoma"/>
                <a:cs typeface="Tahoma"/>
              </a:rPr>
              <a:t> </a:t>
            </a:r>
            <a:r>
              <a:rPr lang="en-US" sz="1400" spc="-53" dirty="0">
                <a:latin typeface="Tahoma"/>
                <a:cs typeface="Tahoma"/>
              </a:rPr>
              <a:t>Indeed,</a:t>
            </a:r>
            <a:r>
              <a:rPr lang="en-US" sz="1400" spc="3" dirty="0">
                <a:latin typeface="Tahoma"/>
                <a:cs typeface="Tahoma"/>
              </a:rPr>
              <a:t> </a:t>
            </a:r>
            <a:r>
              <a:rPr lang="en-US" sz="1400" spc="-31" dirty="0">
                <a:latin typeface="Tahoma"/>
                <a:cs typeface="Tahoma"/>
              </a:rPr>
              <a:t>machine</a:t>
            </a:r>
            <a:r>
              <a:rPr lang="en-US" sz="1400" spc="3" dirty="0">
                <a:latin typeface="Tahoma"/>
                <a:cs typeface="Tahoma"/>
              </a:rPr>
              <a:t> </a:t>
            </a:r>
            <a:r>
              <a:rPr lang="en-US" sz="1400" spc="-28" dirty="0">
                <a:latin typeface="Tahoma"/>
                <a:cs typeface="Tahoma"/>
              </a:rPr>
              <a:t>le</a:t>
            </a:r>
            <a:r>
              <a:rPr lang="en-US" sz="1400" spc="-67" dirty="0">
                <a:latin typeface="Tahoma"/>
                <a:cs typeface="Tahoma"/>
              </a:rPr>
              <a:t>a</a:t>
            </a:r>
            <a:r>
              <a:rPr lang="en-US" sz="1400" spc="-22" dirty="0">
                <a:latin typeface="Tahoma"/>
                <a:cs typeface="Tahoma"/>
              </a:rPr>
              <a:t>rning</a:t>
            </a:r>
            <a:r>
              <a:rPr lang="en-US" sz="1400" spc="3" dirty="0">
                <a:latin typeface="Tahoma"/>
                <a:cs typeface="Tahoma"/>
              </a:rPr>
              <a:t> </a:t>
            </a:r>
            <a:r>
              <a:rPr lang="en-US" sz="1400" spc="-39" dirty="0">
                <a:latin typeface="Tahoma"/>
                <a:cs typeface="Tahoma"/>
              </a:rPr>
              <a:t>has</a:t>
            </a:r>
            <a:r>
              <a:rPr lang="en-US" sz="1400" spc="3" dirty="0">
                <a:latin typeface="Tahoma"/>
                <a:cs typeface="Tahoma"/>
              </a:rPr>
              <a:t> </a:t>
            </a:r>
            <a:r>
              <a:rPr lang="en-US" sz="1400" dirty="0">
                <a:latin typeface="Tahoma"/>
                <a:cs typeface="Tahoma"/>
              </a:rPr>
              <a:t>b</a:t>
            </a:r>
            <a:r>
              <a:rPr lang="en-US" sz="1400" spc="-39" dirty="0">
                <a:latin typeface="Tahoma"/>
                <a:cs typeface="Tahoma"/>
              </a:rPr>
              <a:t>ecom</a:t>
            </a:r>
            <a:r>
              <a:rPr lang="en-US" sz="1400" spc="-67" dirty="0">
                <a:latin typeface="Tahoma"/>
                <a:cs typeface="Tahoma"/>
              </a:rPr>
              <a:t>e</a:t>
            </a:r>
            <a:r>
              <a:rPr lang="en-US" sz="1400" spc="3" dirty="0">
                <a:latin typeface="Tahoma"/>
                <a:cs typeface="Tahoma"/>
              </a:rPr>
              <a:t> </a:t>
            </a:r>
            <a:r>
              <a:rPr lang="en-US" sz="1400" spc="-22" dirty="0">
                <a:latin typeface="Tahoma"/>
                <a:cs typeface="Tahoma"/>
              </a:rPr>
              <a:t>the</a:t>
            </a:r>
            <a:r>
              <a:rPr lang="en-US" sz="1400" spc="3" dirty="0">
                <a:latin typeface="Tahoma"/>
                <a:cs typeface="Tahoma"/>
              </a:rPr>
              <a:t> </a:t>
            </a:r>
            <a:r>
              <a:rPr lang="en-US" sz="1400" spc="-50" dirty="0">
                <a:latin typeface="Tahoma"/>
                <a:cs typeface="Tahoma"/>
              </a:rPr>
              <a:t>p</a:t>
            </a:r>
            <a:r>
              <a:rPr lang="en-US" sz="1400" spc="-20" dirty="0">
                <a:latin typeface="Tahoma"/>
                <a:cs typeface="Tahoma"/>
              </a:rPr>
              <a:t>rim</a:t>
            </a:r>
            <a:r>
              <a:rPr lang="en-US" sz="1400" spc="-45" dirty="0">
                <a:latin typeface="Tahoma"/>
                <a:cs typeface="Tahoma"/>
              </a:rPr>
              <a:t>a</a:t>
            </a:r>
            <a:r>
              <a:rPr lang="en-US" sz="1400" spc="-20" dirty="0">
                <a:latin typeface="Tahoma"/>
                <a:cs typeface="Tahoma"/>
              </a:rPr>
              <a:t>ry</a:t>
            </a:r>
            <a:r>
              <a:rPr lang="en-US" sz="1400" spc="-14" dirty="0">
                <a:latin typeface="Tahoma"/>
                <a:cs typeface="Tahoma"/>
              </a:rPr>
              <a:t> </a:t>
            </a:r>
            <a:r>
              <a:rPr lang="en-US" sz="1400" spc="-25" dirty="0">
                <a:latin typeface="Tahoma"/>
                <a:cs typeface="Tahoma"/>
              </a:rPr>
              <a:t>driver</a:t>
            </a:r>
            <a:r>
              <a:rPr lang="en-US" sz="1400" spc="22" dirty="0">
                <a:latin typeface="Tahoma"/>
                <a:cs typeface="Tahoma"/>
              </a:rPr>
              <a:t> </a:t>
            </a:r>
            <a:r>
              <a:rPr lang="en-US" sz="1400" spc="-20" dirty="0">
                <a:latin typeface="Tahoma"/>
                <a:cs typeface="Tahoma"/>
              </a:rPr>
              <a:t>of</a:t>
            </a:r>
            <a:r>
              <a:rPr lang="en-US" sz="1400" spc="25" dirty="0">
                <a:latin typeface="Tahoma"/>
                <a:cs typeface="Tahoma"/>
              </a:rPr>
              <a:t> </a:t>
            </a:r>
            <a:r>
              <a:rPr lang="en-US" sz="1400" spc="-33" dirty="0">
                <a:latin typeface="Tahoma"/>
                <a:cs typeface="Tahoma"/>
              </a:rPr>
              <a:t>many</a:t>
            </a:r>
            <a:r>
              <a:rPr lang="en-US" sz="1400" spc="22" dirty="0">
                <a:latin typeface="Tahoma"/>
                <a:cs typeface="Tahoma"/>
              </a:rPr>
              <a:t> </a:t>
            </a:r>
            <a:r>
              <a:rPr lang="en-US" sz="1400" spc="-20" dirty="0">
                <a:latin typeface="Tahoma"/>
                <a:cs typeface="Tahoma"/>
              </a:rPr>
              <a:t>of</a:t>
            </a:r>
            <a:r>
              <a:rPr lang="en-US" sz="1400" spc="22" dirty="0">
                <a:latin typeface="Tahoma"/>
                <a:cs typeface="Tahoma"/>
              </a:rPr>
              <a:t> </a:t>
            </a:r>
            <a:r>
              <a:rPr lang="en-US" sz="1400" spc="-22" dirty="0">
                <a:latin typeface="Tahoma"/>
                <a:cs typeface="Tahoma"/>
              </a:rPr>
              <a:t>the</a:t>
            </a:r>
            <a:r>
              <a:rPr lang="en-US" sz="1400" spc="25" dirty="0">
                <a:latin typeface="Tahoma"/>
                <a:cs typeface="Tahoma"/>
              </a:rPr>
              <a:t> </a:t>
            </a:r>
            <a:r>
              <a:rPr lang="en-US" sz="1400" spc="-11" dirty="0">
                <a:latin typeface="Tahoma"/>
                <a:cs typeface="Tahoma"/>
              </a:rPr>
              <a:t>AI</a:t>
            </a:r>
            <a:r>
              <a:rPr lang="en-US" sz="1400" spc="22" dirty="0">
                <a:latin typeface="Tahoma"/>
                <a:cs typeface="Tahoma"/>
              </a:rPr>
              <a:t> </a:t>
            </a:r>
            <a:r>
              <a:rPr lang="en-US" sz="1400" spc="-17" dirty="0">
                <a:latin typeface="Tahoma"/>
                <a:cs typeface="Tahoma"/>
              </a:rPr>
              <a:t>applications</a:t>
            </a:r>
            <a:r>
              <a:rPr lang="en-US" sz="1400" spc="22" dirty="0">
                <a:latin typeface="Tahoma"/>
                <a:cs typeface="Tahoma"/>
              </a:rPr>
              <a:t> </a:t>
            </a:r>
            <a:r>
              <a:rPr lang="en-US" sz="1400" spc="-75" dirty="0">
                <a:latin typeface="Tahoma"/>
                <a:cs typeface="Tahoma"/>
              </a:rPr>
              <a:t>w</a:t>
            </a:r>
            <a:r>
              <a:rPr lang="en-US" sz="1400" spc="-67" dirty="0">
                <a:latin typeface="Tahoma"/>
                <a:cs typeface="Tahoma"/>
              </a:rPr>
              <a:t>e</a:t>
            </a:r>
            <a:r>
              <a:rPr lang="en-US" sz="1400" spc="25" dirty="0">
                <a:latin typeface="Tahoma"/>
                <a:cs typeface="Tahoma"/>
              </a:rPr>
              <a:t> </a:t>
            </a:r>
            <a:r>
              <a:rPr lang="en-US" sz="1400" spc="-64" dirty="0">
                <a:latin typeface="Tahoma"/>
                <a:cs typeface="Tahoma"/>
              </a:rPr>
              <a:t>see</a:t>
            </a:r>
            <a:r>
              <a:rPr lang="en-US" sz="1400" spc="22" dirty="0">
                <a:latin typeface="Tahoma"/>
                <a:cs typeface="Tahoma"/>
              </a:rPr>
              <a:t> </a:t>
            </a:r>
            <a:r>
              <a:rPr lang="en-US" sz="1400" dirty="0">
                <a:latin typeface="Tahoma"/>
                <a:cs typeface="Tahoma"/>
              </a:rPr>
              <a:t>t</a:t>
            </a:r>
            <a:r>
              <a:rPr lang="en-US" sz="1400" spc="25" dirty="0">
                <a:latin typeface="Tahoma"/>
                <a:cs typeface="Tahoma"/>
              </a:rPr>
              <a:t>o</a:t>
            </a:r>
            <a:r>
              <a:rPr lang="en-US" sz="1400" spc="-31" dirty="0">
                <a:latin typeface="Tahoma"/>
                <a:cs typeface="Tahoma"/>
              </a:rPr>
              <a:t>d</a:t>
            </a:r>
            <a:r>
              <a:rPr lang="en-US" sz="1400" spc="-56" dirty="0">
                <a:latin typeface="Tahoma"/>
                <a:cs typeface="Tahoma"/>
              </a:rPr>
              <a:t>a</a:t>
            </a:r>
            <a:r>
              <a:rPr lang="en-US" sz="1400" spc="-106" dirty="0">
                <a:latin typeface="Tahoma"/>
                <a:cs typeface="Tahoma"/>
              </a:rPr>
              <a:t>y</a:t>
            </a:r>
            <a:r>
              <a:rPr lang="en-US" sz="1400" spc="-20" dirty="0">
                <a:latin typeface="Tahoma"/>
                <a:cs typeface="Tahoma"/>
              </a:rPr>
              <a:t>.</a:t>
            </a:r>
            <a:endParaRPr lang="en-US" sz="1400" dirty="0">
              <a:latin typeface="Tahoma"/>
              <a:cs typeface="Tahoma"/>
            </a:endParaRPr>
          </a:p>
        </p:txBody>
      </p:sp>
    </p:spTree>
    <p:extLst>
      <p:ext uri="{BB962C8B-B14F-4D97-AF65-F5344CB8AC3E}">
        <p14:creationId xmlns:p14="http://schemas.microsoft.com/office/powerpoint/2010/main" val="421033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400" y="228600"/>
            <a:ext cx="5393897" cy="430887"/>
          </a:xfrm>
          <a:prstGeom prst="rect">
            <a:avLst/>
          </a:prstGeom>
          <a:ln w="3175">
            <a:solidFill>
              <a:srgbClr val="000000"/>
            </a:solidFill>
          </a:ln>
        </p:spPr>
        <p:txBody>
          <a:bodyPr vert="horz" wrap="square" lIns="0" tIns="0" rIns="0" bIns="0" rtlCol="0">
            <a:spAutoFit/>
          </a:bodyPr>
          <a:lstStyle/>
          <a:p>
            <a:pPr marL="1101455"/>
            <a:r>
              <a:rPr sz="2800" spc="-31" dirty="0">
                <a:solidFill>
                  <a:srgbClr val="0000A0"/>
                </a:solidFill>
                <a:latin typeface="Tahoma"/>
                <a:cs typeface="Tahoma"/>
              </a:rPr>
              <a:t>Motivation:</a:t>
            </a:r>
            <a:r>
              <a:rPr sz="2800" spc="287" dirty="0">
                <a:solidFill>
                  <a:srgbClr val="0000A0"/>
                </a:solidFill>
                <a:latin typeface="Tahoma"/>
                <a:cs typeface="Tahoma"/>
              </a:rPr>
              <a:t> </a:t>
            </a:r>
            <a:r>
              <a:rPr sz="2800" spc="-33" dirty="0">
                <a:solidFill>
                  <a:srgbClr val="0000A0"/>
                </a:solidFill>
                <a:latin typeface="Tahoma"/>
                <a:cs typeface="Tahoma"/>
              </a:rPr>
              <a:t>virtual</a:t>
            </a:r>
            <a:r>
              <a:rPr sz="2800" spc="53" dirty="0">
                <a:solidFill>
                  <a:srgbClr val="0000A0"/>
                </a:solidFill>
                <a:latin typeface="Tahoma"/>
                <a:cs typeface="Tahoma"/>
              </a:rPr>
              <a:t> </a:t>
            </a:r>
            <a:r>
              <a:rPr sz="2800" spc="-64" dirty="0">
                <a:solidFill>
                  <a:srgbClr val="0000A0"/>
                </a:solidFill>
                <a:latin typeface="Tahoma"/>
                <a:cs typeface="Tahoma"/>
              </a:rPr>
              <a:t>assistant</a:t>
            </a:r>
            <a:endParaRPr sz="2800" dirty="0">
              <a:latin typeface="Tahoma"/>
              <a:cs typeface="Tahoma"/>
            </a:endParaRPr>
          </a:p>
        </p:txBody>
      </p:sp>
      <p:sp>
        <p:nvSpPr>
          <p:cNvPr id="3" name="object 3"/>
          <p:cNvSpPr txBox="1"/>
          <p:nvPr/>
        </p:nvSpPr>
        <p:spPr>
          <a:xfrm>
            <a:off x="237845" y="2530379"/>
            <a:ext cx="1231959" cy="214674"/>
          </a:xfrm>
          <a:prstGeom prst="rect">
            <a:avLst/>
          </a:prstGeom>
        </p:spPr>
        <p:txBody>
          <a:bodyPr vert="horz" wrap="square" lIns="0" tIns="0" rIns="0" bIns="0" rtlCol="0">
            <a:spAutoFit/>
          </a:bodyPr>
          <a:lstStyle/>
          <a:p>
            <a:pPr marL="7088"/>
            <a:r>
              <a:rPr sz="1395" b="1" spc="-103" dirty="0">
                <a:latin typeface="Gill Sans MT"/>
                <a:cs typeface="Gill Sans MT"/>
              </a:rPr>
              <a:t>T</a:t>
            </a:r>
            <a:r>
              <a:rPr sz="1395" b="1" spc="-31" dirty="0">
                <a:latin typeface="Gill Sans MT"/>
                <a:cs typeface="Gill Sans MT"/>
              </a:rPr>
              <a:t>ell</a:t>
            </a:r>
            <a:r>
              <a:rPr sz="1395" b="1" spc="84" dirty="0">
                <a:latin typeface="Gill Sans MT"/>
                <a:cs typeface="Gill Sans MT"/>
              </a:rPr>
              <a:t> </a:t>
            </a:r>
            <a:r>
              <a:rPr sz="1395" spc="-22" dirty="0">
                <a:latin typeface="Tahoma"/>
                <a:cs typeface="Tahoma"/>
              </a:rPr>
              <a:t>inf</a:t>
            </a:r>
            <a:r>
              <a:rPr sz="1395" spc="-73" dirty="0">
                <a:latin typeface="Tahoma"/>
                <a:cs typeface="Tahoma"/>
              </a:rPr>
              <a:t>o</a:t>
            </a:r>
            <a:r>
              <a:rPr sz="1395" spc="-28" dirty="0">
                <a:latin typeface="Tahoma"/>
                <a:cs typeface="Tahoma"/>
              </a:rPr>
              <a:t>rmation</a:t>
            </a:r>
            <a:endParaRPr sz="1395">
              <a:latin typeface="Tahoma"/>
              <a:cs typeface="Tahoma"/>
            </a:endParaRPr>
          </a:p>
        </p:txBody>
      </p:sp>
      <p:sp>
        <p:nvSpPr>
          <p:cNvPr id="4" name="object 4"/>
          <p:cNvSpPr/>
          <p:nvPr/>
        </p:nvSpPr>
        <p:spPr>
          <a:xfrm>
            <a:off x="244933" y="2774684"/>
            <a:ext cx="1297527" cy="71238"/>
          </a:xfrm>
          <a:custGeom>
            <a:avLst/>
            <a:gdLst/>
            <a:ahLst/>
            <a:cxnLst/>
            <a:rect l="l" t="t" r="r" b="b"/>
            <a:pathLst>
              <a:path w="2324735" h="127635">
                <a:moveTo>
                  <a:pt x="0" y="127154"/>
                </a:moveTo>
                <a:lnTo>
                  <a:pt x="2324396" y="127154"/>
                </a:lnTo>
                <a:lnTo>
                  <a:pt x="2324396" y="0"/>
                </a:lnTo>
                <a:lnTo>
                  <a:pt x="0" y="0"/>
                </a:lnTo>
                <a:lnTo>
                  <a:pt x="0" y="127154"/>
                </a:lnTo>
                <a:close/>
              </a:path>
            </a:pathLst>
          </a:custGeom>
          <a:solidFill>
            <a:srgbClr val="A52929"/>
          </a:solidFill>
        </p:spPr>
        <p:txBody>
          <a:bodyPr wrap="square" lIns="0" tIns="0" rIns="0" bIns="0" rtlCol="0"/>
          <a:lstStyle/>
          <a:p>
            <a:endParaRPr sz="1339"/>
          </a:p>
        </p:txBody>
      </p:sp>
      <p:sp>
        <p:nvSpPr>
          <p:cNvPr id="5" name="object 5"/>
          <p:cNvSpPr/>
          <p:nvPr/>
        </p:nvSpPr>
        <p:spPr>
          <a:xfrm>
            <a:off x="1481131" y="2791657"/>
            <a:ext cx="61314" cy="37214"/>
          </a:xfrm>
          <a:custGeom>
            <a:avLst/>
            <a:gdLst/>
            <a:ahLst/>
            <a:cxnLst/>
            <a:rect l="l" t="t" r="r" b="b"/>
            <a:pathLst>
              <a:path w="109855" h="66675">
                <a:moveTo>
                  <a:pt x="0" y="0"/>
                </a:moveTo>
                <a:lnTo>
                  <a:pt x="0" y="66332"/>
                </a:lnTo>
                <a:lnTo>
                  <a:pt x="109542" y="33166"/>
                </a:lnTo>
                <a:lnTo>
                  <a:pt x="0" y="0"/>
                </a:lnTo>
                <a:close/>
              </a:path>
            </a:pathLst>
          </a:custGeom>
          <a:solidFill>
            <a:srgbClr val="A52929"/>
          </a:solidFill>
        </p:spPr>
        <p:txBody>
          <a:bodyPr wrap="square" lIns="0" tIns="0" rIns="0" bIns="0" rtlCol="0"/>
          <a:lstStyle/>
          <a:p>
            <a:endParaRPr sz="1339"/>
          </a:p>
        </p:txBody>
      </p:sp>
      <p:sp>
        <p:nvSpPr>
          <p:cNvPr id="6" name="object 6"/>
          <p:cNvSpPr/>
          <p:nvPr/>
        </p:nvSpPr>
        <p:spPr>
          <a:xfrm>
            <a:off x="1481131" y="2791657"/>
            <a:ext cx="61314" cy="37214"/>
          </a:xfrm>
          <a:custGeom>
            <a:avLst/>
            <a:gdLst/>
            <a:ahLst/>
            <a:cxnLst/>
            <a:rect l="l" t="t" r="r" b="b"/>
            <a:pathLst>
              <a:path w="109855" h="66675">
                <a:moveTo>
                  <a:pt x="0" y="66332"/>
                </a:moveTo>
                <a:lnTo>
                  <a:pt x="109542" y="33166"/>
                </a:lnTo>
                <a:lnTo>
                  <a:pt x="0" y="0"/>
                </a:lnTo>
                <a:lnTo>
                  <a:pt x="0" y="66332"/>
                </a:lnTo>
                <a:close/>
              </a:path>
            </a:pathLst>
          </a:custGeom>
          <a:ln w="127154">
            <a:solidFill>
              <a:srgbClr val="A52929"/>
            </a:solidFill>
          </a:ln>
        </p:spPr>
        <p:txBody>
          <a:bodyPr wrap="square" lIns="0" tIns="0" rIns="0" bIns="0" rtlCol="0"/>
          <a:lstStyle/>
          <a:p>
            <a:endParaRPr sz="1339"/>
          </a:p>
        </p:txBody>
      </p:sp>
      <p:sp>
        <p:nvSpPr>
          <p:cNvPr id="7" name="object 7"/>
          <p:cNvSpPr/>
          <p:nvPr/>
        </p:nvSpPr>
        <p:spPr>
          <a:xfrm>
            <a:off x="1879025" y="2042703"/>
            <a:ext cx="1916341" cy="1277679"/>
          </a:xfrm>
          <a:custGeom>
            <a:avLst/>
            <a:gdLst/>
            <a:ahLst/>
            <a:cxnLst/>
            <a:rect l="l" t="t" r="r" b="b"/>
            <a:pathLst>
              <a:path w="3433445" h="2289175">
                <a:moveTo>
                  <a:pt x="0" y="0"/>
                </a:moveTo>
                <a:lnTo>
                  <a:pt x="0" y="2288789"/>
                </a:lnTo>
                <a:lnTo>
                  <a:pt x="3433184" y="2288789"/>
                </a:lnTo>
                <a:lnTo>
                  <a:pt x="3433184" y="0"/>
                </a:lnTo>
                <a:lnTo>
                  <a:pt x="0" y="0"/>
                </a:lnTo>
                <a:close/>
              </a:path>
            </a:pathLst>
          </a:custGeom>
          <a:ln w="6357">
            <a:solidFill>
              <a:srgbClr val="000000"/>
            </a:solidFill>
          </a:ln>
        </p:spPr>
        <p:txBody>
          <a:bodyPr wrap="square" lIns="0" tIns="0" rIns="0" bIns="0" rtlCol="0"/>
          <a:lstStyle/>
          <a:p>
            <a:endParaRPr sz="1339"/>
          </a:p>
        </p:txBody>
      </p:sp>
      <p:sp>
        <p:nvSpPr>
          <p:cNvPr id="8" name="object 8"/>
          <p:cNvSpPr/>
          <p:nvPr/>
        </p:nvSpPr>
        <p:spPr>
          <a:xfrm>
            <a:off x="1877251" y="2040929"/>
            <a:ext cx="1919744" cy="1281012"/>
          </a:xfrm>
          <a:prstGeom prst="rect">
            <a:avLst/>
          </a:prstGeom>
          <a:blipFill>
            <a:blip r:embed="rId3" cstate="print"/>
            <a:stretch>
              <a:fillRect/>
            </a:stretch>
          </a:blipFill>
        </p:spPr>
        <p:txBody>
          <a:bodyPr wrap="square" lIns="0" tIns="0" rIns="0" bIns="0" rtlCol="0"/>
          <a:lstStyle/>
          <a:p>
            <a:endParaRPr sz="1339"/>
          </a:p>
        </p:txBody>
      </p:sp>
      <p:sp>
        <p:nvSpPr>
          <p:cNvPr id="9" name="object 9"/>
          <p:cNvSpPr txBox="1"/>
          <p:nvPr/>
        </p:nvSpPr>
        <p:spPr>
          <a:xfrm>
            <a:off x="4002817" y="2530379"/>
            <a:ext cx="1073180" cy="214674"/>
          </a:xfrm>
          <a:prstGeom prst="rect">
            <a:avLst/>
          </a:prstGeom>
        </p:spPr>
        <p:txBody>
          <a:bodyPr vert="horz" wrap="square" lIns="0" tIns="0" rIns="0" bIns="0" rtlCol="0">
            <a:spAutoFit/>
          </a:bodyPr>
          <a:lstStyle/>
          <a:p>
            <a:pPr marL="7088"/>
            <a:r>
              <a:rPr sz="1395" b="1" spc="-25" dirty="0">
                <a:latin typeface="Gill Sans MT"/>
                <a:cs typeface="Gill Sans MT"/>
              </a:rPr>
              <a:t>Ask</a:t>
            </a:r>
            <a:r>
              <a:rPr sz="1395" b="1" spc="84" dirty="0">
                <a:latin typeface="Gill Sans MT"/>
                <a:cs typeface="Gill Sans MT"/>
              </a:rPr>
              <a:t> </a:t>
            </a:r>
            <a:r>
              <a:rPr sz="1395" spc="-47" dirty="0">
                <a:latin typeface="Tahoma"/>
                <a:cs typeface="Tahoma"/>
              </a:rPr>
              <a:t>questions</a:t>
            </a:r>
            <a:endParaRPr sz="1395">
              <a:latin typeface="Tahoma"/>
              <a:cs typeface="Tahoma"/>
            </a:endParaRPr>
          </a:p>
        </p:txBody>
      </p:sp>
      <p:sp>
        <p:nvSpPr>
          <p:cNvPr id="10" name="object 10"/>
          <p:cNvSpPr/>
          <p:nvPr/>
        </p:nvSpPr>
        <p:spPr>
          <a:xfrm>
            <a:off x="4131975" y="2774684"/>
            <a:ext cx="1297527" cy="71238"/>
          </a:xfrm>
          <a:custGeom>
            <a:avLst/>
            <a:gdLst/>
            <a:ahLst/>
            <a:cxnLst/>
            <a:rect l="l" t="t" r="r" b="b"/>
            <a:pathLst>
              <a:path w="2324734" h="127635">
                <a:moveTo>
                  <a:pt x="0" y="127154"/>
                </a:moveTo>
                <a:lnTo>
                  <a:pt x="2324396" y="127154"/>
                </a:lnTo>
                <a:lnTo>
                  <a:pt x="2324396" y="0"/>
                </a:lnTo>
                <a:lnTo>
                  <a:pt x="0" y="0"/>
                </a:lnTo>
                <a:lnTo>
                  <a:pt x="0" y="127154"/>
                </a:lnTo>
                <a:close/>
              </a:path>
            </a:pathLst>
          </a:custGeom>
          <a:solidFill>
            <a:srgbClr val="A52929"/>
          </a:solidFill>
        </p:spPr>
        <p:txBody>
          <a:bodyPr wrap="square" lIns="0" tIns="0" rIns="0" bIns="0" rtlCol="0"/>
          <a:lstStyle/>
          <a:p>
            <a:endParaRPr sz="1339"/>
          </a:p>
        </p:txBody>
      </p:sp>
      <p:sp>
        <p:nvSpPr>
          <p:cNvPr id="11" name="object 11"/>
          <p:cNvSpPr/>
          <p:nvPr/>
        </p:nvSpPr>
        <p:spPr>
          <a:xfrm>
            <a:off x="4131975" y="2791657"/>
            <a:ext cx="61314" cy="37214"/>
          </a:xfrm>
          <a:custGeom>
            <a:avLst/>
            <a:gdLst/>
            <a:ahLst/>
            <a:cxnLst/>
            <a:rect l="l" t="t" r="r" b="b"/>
            <a:pathLst>
              <a:path w="109854" h="66675">
                <a:moveTo>
                  <a:pt x="109542" y="0"/>
                </a:moveTo>
                <a:lnTo>
                  <a:pt x="0" y="33166"/>
                </a:lnTo>
                <a:lnTo>
                  <a:pt x="109542" y="66332"/>
                </a:lnTo>
                <a:lnTo>
                  <a:pt x="109542" y="0"/>
                </a:lnTo>
                <a:close/>
              </a:path>
            </a:pathLst>
          </a:custGeom>
          <a:solidFill>
            <a:srgbClr val="A52929"/>
          </a:solidFill>
        </p:spPr>
        <p:txBody>
          <a:bodyPr wrap="square" lIns="0" tIns="0" rIns="0" bIns="0" rtlCol="0"/>
          <a:lstStyle/>
          <a:p>
            <a:endParaRPr sz="1339"/>
          </a:p>
        </p:txBody>
      </p:sp>
      <p:sp>
        <p:nvSpPr>
          <p:cNvPr id="12" name="object 12"/>
          <p:cNvSpPr/>
          <p:nvPr/>
        </p:nvSpPr>
        <p:spPr>
          <a:xfrm>
            <a:off x="4131975" y="2791657"/>
            <a:ext cx="61314" cy="37214"/>
          </a:xfrm>
          <a:custGeom>
            <a:avLst/>
            <a:gdLst/>
            <a:ahLst/>
            <a:cxnLst/>
            <a:rect l="l" t="t" r="r" b="b"/>
            <a:pathLst>
              <a:path w="109854" h="66675">
                <a:moveTo>
                  <a:pt x="109542" y="0"/>
                </a:moveTo>
                <a:lnTo>
                  <a:pt x="0" y="33166"/>
                </a:lnTo>
                <a:lnTo>
                  <a:pt x="109542" y="66332"/>
                </a:lnTo>
                <a:lnTo>
                  <a:pt x="109542" y="0"/>
                </a:lnTo>
                <a:close/>
              </a:path>
            </a:pathLst>
          </a:custGeom>
          <a:ln w="127154">
            <a:solidFill>
              <a:srgbClr val="A52929"/>
            </a:solidFill>
          </a:ln>
        </p:spPr>
        <p:txBody>
          <a:bodyPr wrap="square" lIns="0" tIns="0" rIns="0" bIns="0" rtlCol="0"/>
          <a:lstStyle/>
          <a:p>
            <a:endParaRPr sz="1339"/>
          </a:p>
        </p:txBody>
      </p:sp>
      <p:sp>
        <p:nvSpPr>
          <p:cNvPr id="13" name="object 13"/>
          <p:cNvSpPr txBox="1"/>
          <p:nvPr/>
        </p:nvSpPr>
        <p:spPr>
          <a:xfrm>
            <a:off x="133166" y="3437006"/>
            <a:ext cx="3615424" cy="1535036"/>
          </a:xfrm>
          <a:prstGeom prst="rect">
            <a:avLst/>
          </a:prstGeom>
        </p:spPr>
        <p:txBody>
          <a:bodyPr vert="horz" wrap="square" lIns="0" tIns="0" rIns="0" bIns="0" rtlCol="0">
            <a:spAutoFit/>
          </a:bodyPr>
          <a:lstStyle/>
          <a:p>
            <a:pPr marL="1793231" algn="ctr"/>
            <a:r>
              <a:rPr sz="1395" b="1" spc="-42" dirty="0">
                <a:solidFill>
                  <a:srgbClr val="FF0000"/>
                </a:solidFill>
                <a:latin typeface="Gill Sans MT"/>
                <a:cs typeface="Gill Sans MT"/>
              </a:rPr>
              <a:t>Use</a:t>
            </a:r>
            <a:r>
              <a:rPr sz="1395" b="1" spc="131" dirty="0">
                <a:solidFill>
                  <a:srgbClr val="FF0000"/>
                </a:solidFill>
                <a:latin typeface="Gill Sans MT"/>
                <a:cs typeface="Gill Sans MT"/>
              </a:rPr>
              <a:t> </a:t>
            </a:r>
            <a:r>
              <a:rPr sz="1395" b="1" spc="-22" dirty="0">
                <a:solidFill>
                  <a:srgbClr val="FF0000"/>
                </a:solidFill>
                <a:latin typeface="Gill Sans MT"/>
                <a:cs typeface="Gill Sans MT"/>
              </a:rPr>
              <a:t>natural</a:t>
            </a:r>
            <a:r>
              <a:rPr sz="1395" b="1" spc="131" dirty="0">
                <a:solidFill>
                  <a:srgbClr val="FF0000"/>
                </a:solidFill>
                <a:latin typeface="Gill Sans MT"/>
                <a:cs typeface="Gill Sans MT"/>
              </a:rPr>
              <a:t> </a:t>
            </a:r>
            <a:r>
              <a:rPr sz="1395" b="1" spc="6" dirty="0">
                <a:solidFill>
                  <a:srgbClr val="FF0000"/>
                </a:solidFill>
                <a:latin typeface="Gill Sans MT"/>
                <a:cs typeface="Gill Sans MT"/>
              </a:rPr>
              <a:t>language!</a:t>
            </a:r>
            <a:endParaRPr sz="1395" dirty="0">
              <a:latin typeface="Gill Sans MT"/>
              <a:cs typeface="Gill Sans MT"/>
            </a:endParaRPr>
          </a:p>
          <a:p>
            <a:pPr marR="651375" algn="r">
              <a:spcBef>
                <a:spcPts val="910"/>
              </a:spcBef>
            </a:pPr>
            <a:r>
              <a:rPr sz="1395" spc="-84" dirty="0">
                <a:latin typeface="Tahoma"/>
                <a:cs typeface="Tahoma"/>
              </a:rPr>
              <a:t>[demo]</a:t>
            </a:r>
            <a:endParaRPr sz="1395" dirty="0">
              <a:latin typeface="Tahoma"/>
              <a:cs typeface="Tahoma"/>
            </a:endParaRPr>
          </a:p>
          <a:p>
            <a:pPr marL="7088">
              <a:spcBef>
                <a:spcPts val="910"/>
              </a:spcBef>
            </a:pPr>
            <a:r>
              <a:rPr sz="1395" spc="-50" dirty="0">
                <a:solidFill>
                  <a:srgbClr val="0000A0"/>
                </a:solidFill>
                <a:latin typeface="Tahoma"/>
                <a:cs typeface="Tahoma"/>
              </a:rPr>
              <a:t>Need</a:t>
            </a:r>
            <a:r>
              <a:rPr sz="1395" spc="36" dirty="0">
                <a:solidFill>
                  <a:srgbClr val="0000A0"/>
                </a:solidFill>
                <a:latin typeface="Tahoma"/>
                <a:cs typeface="Tahoma"/>
              </a:rPr>
              <a:t> </a:t>
            </a:r>
            <a:r>
              <a:rPr sz="1395" spc="-8" dirty="0">
                <a:solidFill>
                  <a:srgbClr val="0000A0"/>
                </a:solidFill>
                <a:latin typeface="Tahoma"/>
                <a:cs typeface="Tahoma"/>
              </a:rPr>
              <a:t>to</a:t>
            </a:r>
            <a:r>
              <a:rPr sz="1395" spc="-106" dirty="0">
                <a:latin typeface="Tahoma"/>
                <a:cs typeface="Tahoma"/>
              </a:rPr>
              <a:t>:</a:t>
            </a:r>
            <a:endParaRPr sz="1395" dirty="0">
              <a:latin typeface="Tahoma"/>
              <a:cs typeface="Tahoma"/>
            </a:endParaRPr>
          </a:p>
          <a:p>
            <a:pPr marL="456813" indent="-180032">
              <a:spcBef>
                <a:spcPts val="910"/>
              </a:spcBef>
              <a:buFont typeface="Arial"/>
              <a:buChar char="•"/>
              <a:tabLst>
                <a:tab pos="457168" algn="l"/>
              </a:tabLst>
            </a:pPr>
            <a:r>
              <a:rPr sz="1395" spc="-20" dirty="0">
                <a:latin typeface="Tahoma"/>
                <a:cs typeface="Tahoma"/>
              </a:rPr>
              <a:t>Digest</a:t>
            </a:r>
            <a:r>
              <a:rPr sz="1395" spc="36" dirty="0">
                <a:latin typeface="Tahoma"/>
                <a:cs typeface="Tahoma"/>
              </a:rPr>
              <a:t> </a:t>
            </a:r>
            <a:r>
              <a:rPr sz="1395" b="1" spc="-39" dirty="0">
                <a:latin typeface="Gill Sans MT"/>
                <a:cs typeface="Gill Sans MT"/>
              </a:rPr>
              <a:t>heterogenous</a:t>
            </a:r>
            <a:r>
              <a:rPr sz="1395" b="1" spc="84" dirty="0">
                <a:latin typeface="Gill Sans MT"/>
                <a:cs typeface="Gill Sans MT"/>
              </a:rPr>
              <a:t> </a:t>
            </a:r>
            <a:r>
              <a:rPr sz="1395" spc="-22" dirty="0">
                <a:latin typeface="Tahoma"/>
                <a:cs typeface="Tahoma"/>
              </a:rPr>
              <a:t>inf</a:t>
            </a:r>
            <a:r>
              <a:rPr sz="1395" spc="-73" dirty="0">
                <a:latin typeface="Tahoma"/>
                <a:cs typeface="Tahoma"/>
              </a:rPr>
              <a:t>o</a:t>
            </a:r>
            <a:r>
              <a:rPr sz="1395" spc="-28" dirty="0">
                <a:latin typeface="Tahoma"/>
                <a:cs typeface="Tahoma"/>
              </a:rPr>
              <a:t>rmation</a:t>
            </a:r>
            <a:endParaRPr sz="1395" dirty="0">
              <a:latin typeface="Tahoma"/>
              <a:cs typeface="Tahoma"/>
            </a:endParaRPr>
          </a:p>
          <a:p>
            <a:pPr marL="456813" indent="-180032">
              <a:spcBef>
                <a:spcPts val="910"/>
              </a:spcBef>
              <a:buFont typeface="Arial"/>
              <a:buChar char="•"/>
              <a:tabLst>
                <a:tab pos="457168" algn="l"/>
              </a:tabLst>
            </a:pPr>
            <a:r>
              <a:rPr sz="1395" spc="-53" dirty="0">
                <a:latin typeface="Tahoma"/>
                <a:cs typeface="Tahoma"/>
              </a:rPr>
              <a:t>Reason</a:t>
            </a:r>
            <a:r>
              <a:rPr sz="1395" spc="33" dirty="0">
                <a:latin typeface="Tahoma"/>
                <a:cs typeface="Tahoma"/>
              </a:rPr>
              <a:t> </a:t>
            </a:r>
            <a:r>
              <a:rPr sz="1395" b="1" spc="-31" dirty="0">
                <a:latin typeface="Gill Sans MT"/>
                <a:cs typeface="Gill Sans MT"/>
              </a:rPr>
              <a:t>deeply</a:t>
            </a:r>
            <a:r>
              <a:rPr sz="1395" b="1" spc="106" dirty="0">
                <a:latin typeface="Gill Sans MT"/>
                <a:cs typeface="Gill Sans MT"/>
              </a:rPr>
              <a:t> </a:t>
            </a:r>
            <a:r>
              <a:rPr sz="1395" spc="-14" dirty="0">
                <a:latin typeface="Tahoma"/>
                <a:cs typeface="Tahoma"/>
              </a:rPr>
              <a:t>with</a:t>
            </a:r>
            <a:r>
              <a:rPr sz="1395" spc="36" dirty="0">
                <a:latin typeface="Tahoma"/>
                <a:cs typeface="Tahoma"/>
              </a:rPr>
              <a:t> </a:t>
            </a:r>
            <a:r>
              <a:rPr sz="1395" spc="-8" dirty="0">
                <a:latin typeface="Tahoma"/>
                <a:cs typeface="Tahoma"/>
              </a:rPr>
              <a:t>that</a:t>
            </a:r>
            <a:r>
              <a:rPr sz="1395" spc="36" dirty="0">
                <a:latin typeface="Tahoma"/>
                <a:cs typeface="Tahoma"/>
              </a:rPr>
              <a:t> </a:t>
            </a:r>
            <a:r>
              <a:rPr sz="1395" spc="-22" dirty="0">
                <a:latin typeface="Tahoma"/>
                <a:cs typeface="Tahoma"/>
              </a:rPr>
              <a:t>inf</a:t>
            </a:r>
            <a:r>
              <a:rPr sz="1395" spc="-73" dirty="0">
                <a:latin typeface="Tahoma"/>
                <a:cs typeface="Tahoma"/>
              </a:rPr>
              <a:t>o</a:t>
            </a:r>
            <a:r>
              <a:rPr sz="1395" spc="-28" dirty="0">
                <a:latin typeface="Tahoma"/>
                <a:cs typeface="Tahoma"/>
              </a:rPr>
              <a:t>rmation</a:t>
            </a:r>
            <a:endParaRPr sz="1395" dirty="0">
              <a:latin typeface="Tahoma"/>
              <a:cs typeface="Tahoma"/>
            </a:endParaRPr>
          </a:p>
        </p:txBody>
      </p:sp>
      <p:sp>
        <p:nvSpPr>
          <p:cNvPr id="14" name="object 14"/>
          <p:cNvSpPr txBox="1">
            <a:spLocks noGrp="1"/>
          </p:cNvSpPr>
          <p:nvPr>
            <p:ph type="ftr" sz="quarter" idx="4294967295"/>
          </p:nvPr>
        </p:nvSpPr>
        <p:spPr>
          <a:xfrm>
            <a:off x="7467600" y="5943600"/>
            <a:ext cx="1475972" cy="738664"/>
          </a:xfrm>
          <a:prstGeom prst="rect">
            <a:avLst/>
          </a:prstGeom>
        </p:spPr>
        <p:txBody>
          <a:bodyPr vert="horz" wrap="square" lIns="0" tIns="0" rIns="0" bIns="0" rtlCol="0">
            <a:spAutoFit/>
          </a:bodyPr>
          <a:lstStyle/>
          <a:p>
            <a:pPr marL="7088"/>
            <a:r>
              <a:rPr sz="1600" spc="-17" dirty="0">
                <a:latin typeface="Tahoma"/>
                <a:cs typeface="Tahoma"/>
              </a:rPr>
              <a:t>CS22</a:t>
            </a:r>
            <a:r>
              <a:rPr sz="1600" spc="-14" dirty="0">
                <a:latin typeface="Tahoma"/>
                <a:cs typeface="Tahoma"/>
              </a:rPr>
              <a:t>1</a:t>
            </a:r>
            <a:r>
              <a:rPr sz="1600" spc="17" dirty="0">
                <a:latin typeface="Tahoma"/>
                <a:cs typeface="Tahoma"/>
              </a:rPr>
              <a:t> </a:t>
            </a:r>
            <a:r>
              <a:rPr sz="1600" spc="84" dirty="0">
                <a:latin typeface="Tahoma"/>
                <a:cs typeface="Tahoma"/>
              </a:rPr>
              <a:t>/</a:t>
            </a:r>
            <a:r>
              <a:rPr sz="1600" spc="17" dirty="0">
                <a:latin typeface="Tahoma"/>
                <a:cs typeface="Tahoma"/>
              </a:rPr>
              <a:t> </a:t>
            </a:r>
            <a:r>
              <a:rPr sz="1600" spc="-6" dirty="0">
                <a:latin typeface="Tahoma"/>
                <a:cs typeface="Tahoma"/>
              </a:rPr>
              <a:t>Autumn</a:t>
            </a:r>
            <a:r>
              <a:rPr sz="1600" spc="17" dirty="0">
                <a:latin typeface="Tahoma"/>
                <a:cs typeface="Tahoma"/>
              </a:rPr>
              <a:t> </a:t>
            </a:r>
            <a:r>
              <a:rPr sz="1600" spc="-28" dirty="0">
                <a:latin typeface="Tahoma"/>
                <a:cs typeface="Tahoma"/>
              </a:rPr>
              <a:t>2018</a:t>
            </a:r>
            <a:r>
              <a:rPr sz="1600" spc="17" dirty="0">
                <a:latin typeface="Tahoma"/>
                <a:cs typeface="Tahoma"/>
              </a:rPr>
              <a:t> </a:t>
            </a:r>
            <a:r>
              <a:rPr sz="1600" spc="84" dirty="0">
                <a:latin typeface="Tahoma"/>
                <a:cs typeface="Tahoma"/>
              </a:rPr>
              <a:t>/</a:t>
            </a:r>
            <a:r>
              <a:rPr sz="1600" spc="17" dirty="0">
                <a:latin typeface="Tahoma"/>
                <a:cs typeface="Tahoma"/>
              </a:rPr>
              <a:t> </a:t>
            </a:r>
            <a:r>
              <a:rPr sz="1600" spc="-11" dirty="0">
                <a:latin typeface="Tahoma"/>
                <a:cs typeface="Tahoma"/>
              </a:rPr>
              <a:t>Liang</a:t>
            </a:r>
          </a:p>
        </p:txBody>
      </p:sp>
      <p:sp>
        <p:nvSpPr>
          <p:cNvPr id="15" name="object 15"/>
          <p:cNvSpPr txBox="1"/>
          <p:nvPr/>
        </p:nvSpPr>
        <p:spPr>
          <a:xfrm>
            <a:off x="5507885" y="5377343"/>
            <a:ext cx="104199" cy="107402"/>
          </a:xfrm>
          <a:prstGeom prst="rect">
            <a:avLst/>
          </a:prstGeom>
        </p:spPr>
        <p:txBody>
          <a:bodyPr vert="horz" wrap="square" lIns="0" tIns="0" rIns="0" bIns="0" rtlCol="0">
            <a:spAutoFit/>
          </a:bodyPr>
          <a:lstStyle/>
          <a:p>
            <a:pPr marL="7088"/>
            <a:r>
              <a:rPr sz="698" spc="-28" dirty="0">
                <a:latin typeface="Tahoma"/>
                <a:cs typeface="Tahoma"/>
              </a:rPr>
              <a:t>82</a:t>
            </a:r>
            <a:endParaRPr sz="698">
              <a:latin typeface="Tahoma"/>
              <a:cs typeface="Tahoma"/>
            </a:endParaRPr>
          </a:p>
        </p:txBody>
      </p:sp>
    </p:spTree>
    <p:extLst>
      <p:ext uri="{BB962C8B-B14F-4D97-AF65-F5344CB8AC3E}">
        <p14:creationId xmlns:p14="http://schemas.microsoft.com/office/powerpoint/2010/main" val="2277282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2029" y="1443591"/>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3013151" y="8906"/>
            <a:ext cx="1764588" cy="1363396"/>
          </a:xfrm>
          <a:prstGeom prst="rect">
            <a:avLst/>
          </a:prstGeom>
          <a:blipFill>
            <a:blip r:embed="rId3" cstate="print"/>
            <a:stretch>
              <a:fillRect/>
            </a:stretch>
          </a:blipFill>
        </p:spPr>
        <p:txBody>
          <a:bodyPr wrap="square" lIns="0" tIns="0" rIns="0" bIns="0" rtlCol="0"/>
          <a:lstStyle/>
          <a:p>
            <a:endParaRPr sz="1339"/>
          </a:p>
        </p:txBody>
      </p:sp>
      <p:sp>
        <p:nvSpPr>
          <p:cNvPr id="5" name="object 5"/>
          <p:cNvSpPr txBox="1"/>
          <p:nvPr/>
        </p:nvSpPr>
        <p:spPr>
          <a:xfrm>
            <a:off x="4841620" y="97278"/>
            <a:ext cx="755620" cy="953338"/>
          </a:xfrm>
          <a:prstGeom prst="rect">
            <a:avLst/>
          </a:prstGeom>
        </p:spPr>
        <p:txBody>
          <a:bodyPr vert="horz" wrap="square" lIns="0" tIns="0" rIns="0" bIns="0" rtlCol="0">
            <a:spAutoFit/>
          </a:bodyPr>
          <a:lstStyle/>
          <a:p>
            <a:pPr marL="7088"/>
            <a:r>
              <a:rPr i="1" spc="87" dirty="0">
                <a:latin typeface="Calibri"/>
                <a:cs typeface="Calibri"/>
              </a:rPr>
              <a:t>AI </a:t>
            </a:r>
            <a:r>
              <a:rPr i="1" spc="-159" dirty="0">
                <a:latin typeface="Calibri"/>
                <a:cs typeface="Calibri"/>
              </a:rPr>
              <a:t> </a:t>
            </a:r>
            <a:r>
              <a:rPr i="1" spc="14" dirty="0">
                <a:latin typeface="Calibri"/>
                <a:cs typeface="Calibri"/>
              </a:rPr>
              <a:t>t</a:t>
            </a:r>
            <a:r>
              <a:rPr i="1" spc="56" dirty="0">
                <a:latin typeface="Calibri"/>
                <a:cs typeface="Calibri"/>
              </a:rPr>
              <a:t>o</a:t>
            </a:r>
            <a:r>
              <a:rPr i="1" spc="20" dirty="0">
                <a:latin typeface="Calibri"/>
                <a:cs typeface="Calibri"/>
              </a:rPr>
              <a:t>ols</a:t>
            </a:r>
            <a:r>
              <a:rPr sz="1395" i="1" spc="20" dirty="0">
                <a:latin typeface="Calibri"/>
                <a:cs typeface="Calibri"/>
              </a:rPr>
              <a:t>...</a:t>
            </a:r>
            <a:endParaRPr sz="1395" dirty="0">
              <a:latin typeface="Calibri"/>
              <a:cs typeface="Calibri"/>
            </a:endParaRPr>
          </a:p>
        </p:txBody>
      </p:sp>
      <p:sp>
        <p:nvSpPr>
          <p:cNvPr id="7" name="object 7"/>
          <p:cNvSpPr txBox="1"/>
          <p:nvPr/>
        </p:nvSpPr>
        <p:spPr>
          <a:xfrm>
            <a:off x="5507885" y="5377343"/>
            <a:ext cx="104199" cy="107402"/>
          </a:xfrm>
          <a:prstGeom prst="rect">
            <a:avLst/>
          </a:prstGeom>
        </p:spPr>
        <p:txBody>
          <a:bodyPr vert="horz" wrap="square" lIns="0" tIns="0" rIns="0" bIns="0" rtlCol="0">
            <a:spAutoFit/>
          </a:bodyPr>
          <a:lstStyle/>
          <a:p>
            <a:pPr marL="7088"/>
            <a:r>
              <a:rPr sz="698" spc="-17" dirty="0">
                <a:latin typeface="Trebuchet MS"/>
                <a:cs typeface="Trebuchet MS"/>
              </a:rPr>
              <a:t>33</a:t>
            </a:r>
            <a:endParaRPr sz="698">
              <a:latin typeface="Trebuchet MS"/>
              <a:cs typeface="Trebuchet MS"/>
            </a:endParaRPr>
          </a:p>
        </p:txBody>
      </p:sp>
      <p:sp>
        <p:nvSpPr>
          <p:cNvPr id="8" name="TextBox 7"/>
          <p:cNvSpPr txBox="1"/>
          <p:nvPr/>
        </p:nvSpPr>
        <p:spPr>
          <a:xfrm>
            <a:off x="685800" y="1828799"/>
            <a:ext cx="8001000" cy="3662541"/>
          </a:xfrm>
          <a:prstGeom prst="rect">
            <a:avLst/>
          </a:prstGeom>
          <a:noFill/>
        </p:spPr>
        <p:txBody>
          <a:bodyPr wrap="square" rtlCol="0">
            <a:spAutoFit/>
          </a:bodyPr>
          <a:lstStyle/>
          <a:p>
            <a:r>
              <a:rPr lang="en-US" dirty="0"/>
              <a:t>Approach: Provide AI techniques in a non-agent tool setting, e.g. </a:t>
            </a:r>
          </a:p>
          <a:p>
            <a:pPr marL="159477" indent="-159477">
              <a:buFont typeface="Arial" panose="020B0604020202020204" pitchFamily="34" charset="0"/>
              <a:buChar char="•"/>
            </a:pPr>
            <a:r>
              <a:rPr lang="en-US" dirty="0"/>
              <a:t>Learn models from examples</a:t>
            </a:r>
          </a:p>
          <a:p>
            <a:pPr marL="159477" indent="-159477">
              <a:buFont typeface="Arial" panose="020B0604020202020204" pitchFamily="34" charset="0"/>
              <a:buChar char="•"/>
            </a:pPr>
            <a:r>
              <a:rPr lang="en-US" dirty="0"/>
              <a:t>Annotate images with categories</a:t>
            </a:r>
          </a:p>
          <a:p>
            <a:pPr marL="159477" indent="-159477">
              <a:buFont typeface="Arial" panose="020B0604020202020204" pitchFamily="34" charset="0"/>
              <a:buChar char="•"/>
            </a:pPr>
            <a:r>
              <a:rPr lang="en-US" dirty="0"/>
              <a:t>Predict poverty from satellite images </a:t>
            </a:r>
          </a:p>
          <a:p>
            <a:pPr marL="159477" indent="-159477">
              <a:buFont typeface="Arial" panose="020B0604020202020204" pitchFamily="34" charset="0"/>
              <a:buChar char="•"/>
            </a:pPr>
            <a:r>
              <a:rPr lang="en-US" dirty="0"/>
              <a:t>Translate from language to another language</a:t>
            </a:r>
          </a:p>
          <a:p>
            <a:pPr marL="159477" indent="-159477">
              <a:buFont typeface="Arial" panose="020B0604020202020204" pitchFamily="34" charset="0"/>
              <a:buChar char="•"/>
            </a:pPr>
            <a:r>
              <a:rPr lang="en-US" dirty="0"/>
              <a:t>Tools, e.g. belief networks, for probabilistic reasoning</a:t>
            </a:r>
          </a:p>
          <a:p>
            <a:pPr marL="159477" indent="-159477">
              <a:buFont typeface="Arial" panose="020B0604020202020204" pitchFamily="34" charset="0"/>
              <a:buChar char="•"/>
            </a:pPr>
            <a:r>
              <a:rPr lang="en-US" dirty="0"/>
              <a:t>Planning and Scheduling Tools</a:t>
            </a:r>
          </a:p>
          <a:p>
            <a:pPr marL="159477" indent="-159477">
              <a:buFont typeface="Arial" panose="020B0604020202020204" pitchFamily="34" charset="0"/>
              <a:buChar char="•"/>
            </a:pPr>
            <a:r>
              <a:rPr lang="en-US" sz="2000" dirty="0"/>
              <a:t>…</a:t>
            </a:r>
          </a:p>
          <a:p>
            <a:pPr marL="159477" indent="-159477">
              <a:buFont typeface="Arial" panose="020B0604020202020204" pitchFamily="34" charset="0"/>
              <a:buChar char="•"/>
            </a:pPr>
            <a:endParaRPr lang="en-US" sz="2000" dirty="0"/>
          </a:p>
        </p:txBody>
      </p:sp>
    </p:spTree>
    <p:extLst>
      <p:ext uri="{BB962C8B-B14F-4D97-AF65-F5344CB8AC3E}">
        <p14:creationId xmlns:p14="http://schemas.microsoft.com/office/powerpoint/2010/main" val="2547016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0254" y="1473167"/>
            <a:ext cx="5393897" cy="326371"/>
          </a:xfrm>
          <a:prstGeom prst="rect">
            <a:avLst/>
          </a:prstGeom>
          <a:ln w="3175">
            <a:solidFill>
              <a:srgbClr val="000000"/>
            </a:solidFill>
          </a:ln>
        </p:spPr>
        <p:txBody>
          <a:bodyPr vert="horz" wrap="square" lIns="0" tIns="0" rIns="0" bIns="0" rtlCol="0">
            <a:spAutoFit/>
          </a:bodyPr>
          <a:lstStyle/>
          <a:p>
            <a:pPr marL="1186155"/>
            <a:r>
              <a:rPr sz="2121" spc="109" dirty="0">
                <a:solidFill>
                  <a:srgbClr val="0000A0"/>
                </a:solidFill>
                <a:latin typeface="Trebuchet MS"/>
                <a:cs typeface="Trebuchet MS"/>
              </a:rPr>
              <a:t>H</a:t>
            </a:r>
            <a:r>
              <a:rPr sz="2121" spc="-142" dirty="0">
                <a:solidFill>
                  <a:srgbClr val="0000A0"/>
                </a:solidFill>
                <a:latin typeface="Trebuchet MS"/>
                <a:cs typeface="Trebuchet MS"/>
              </a:rPr>
              <a:t>o</a:t>
            </a:r>
            <a:r>
              <a:rPr sz="2121" spc="-128" dirty="0">
                <a:solidFill>
                  <a:srgbClr val="0000A0"/>
                </a:solidFill>
                <a:latin typeface="Trebuchet MS"/>
                <a:cs typeface="Trebuchet MS"/>
              </a:rPr>
              <a:t>w</a:t>
            </a:r>
            <a:r>
              <a:rPr sz="2121" spc="70" dirty="0">
                <a:solidFill>
                  <a:srgbClr val="0000A0"/>
                </a:solidFill>
                <a:latin typeface="Trebuchet MS"/>
                <a:cs typeface="Trebuchet MS"/>
              </a:rPr>
              <a:t> </a:t>
            </a:r>
            <a:r>
              <a:rPr sz="2121" spc="-84" dirty="0">
                <a:solidFill>
                  <a:srgbClr val="0000A0"/>
                </a:solidFill>
                <a:latin typeface="Trebuchet MS"/>
                <a:cs typeface="Trebuchet MS"/>
              </a:rPr>
              <a:t>do</a:t>
            </a:r>
            <a:r>
              <a:rPr sz="2121" spc="67" dirty="0">
                <a:solidFill>
                  <a:srgbClr val="0000A0"/>
                </a:solidFill>
                <a:latin typeface="Trebuchet MS"/>
                <a:cs typeface="Trebuchet MS"/>
              </a:rPr>
              <a:t> </a:t>
            </a:r>
            <a:r>
              <a:rPr sz="2121" spc="-190" dirty="0">
                <a:solidFill>
                  <a:srgbClr val="0000A0"/>
                </a:solidFill>
                <a:latin typeface="Trebuchet MS"/>
                <a:cs typeface="Trebuchet MS"/>
              </a:rPr>
              <a:t>w</a:t>
            </a:r>
            <a:r>
              <a:rPr sz="2121" spc="-220" dirty="0">
                <a:solidFill>
                  <a:srgbClr val="0000A0"/>
                </a:solidFill>
                <a:latin typeface="Trebuchet MS"/>
                <a:cs typeface="Trebuchet MS"/>
              </a:rPr>
              <a:t>e</a:t>
            </a:r>
            <a:r>
              <a:rPr sz="2121" spc="70" dirty="0">
                <a:solidFill>
                  <a:srgbClr val="0000A0"/>
                </a:solidFill>
                <a:latin typeface="Trebuchet MS"/>
                <a:cs typeface="Trebuchet MS"/>
              </a:rPr>
              <a:t> </a:t>
            </a:r>
            <a:r>
              <a:rPr sz="2121" spc="-106" dirty="0">
                <a:solidFill>
                  <a:srgbClr val="0000A0"/>
                </a:solidFill>
                <a:latin typeface="Trebuchet MS"/>
                <a:cs typeface="Trebuchet MS"/>
              </a:rPr>
              <a:t>solve</a:t>
            </a:r>
            <a:r>
              <a:rPr sz="2121" spc="70" dirty="0">
                <a:solidFill>
                  <a:srgbClr val="0000A0"/>
                </a:solidFill>
                <a:latin typeface="Trebuchet MS"/>
                <a:cs typeface="Trebuchet MS"/>
              </a:rPr>
              <a:t> </a:t>
            </a:r>
            <a:r>
              <a:rPr sz="2121" spc="73" dirty="0">
                <a:solidFill>
                  <a:srgbClr val="0000A0"/>
                </a:solidFill>
                <a:latin typeface="Trebuchet MS"/>
                <a:cs typeface="Trebuchet MS"/>
              </a:rPr>
              <a:t>AI</a:t>
            </a:r>
            <a:r>
              <a:rPr sz="2121" spc="70" dirty="0">
                <a:solidFill>
                  <a:srgbClr val="0000A0"/>
                </a:solidFill>
                <a:latin typeface="Trebuchet MS"/>
                <a:cs typeface="Trebuchet MS"/>
              </a:rPr>
              <a:t> </a:t>
            </a:r>
            <a:r>
              <a:rPr sz="2121" spc="-20" dirty="0">
                <a:solidFill>
                  <a:srgbClr val="0000A0"/>
                </a:solidFill>
                <a:latin typeface="Trebuchet MS"/>
                <a:cs typeface="Trebuchet MS"/>
              </a:rPr>
              <a:t>tasks?</a:t>
            </a:r>
            <a:endParaRPr sz="2121">
              <a:latin typeface="Trebuchet MS"/>
              <a:cs typeface="Trebuchet MS"/>
            </a:endParaRPr>
          </a:p>
        </p:txBody>
      </p:sp>
      <p:sp>
        <p:nvSpPr>
          <p:cNvPr id="3" name="object 3"/>
          <p:cNvSpPr/>
          <p:nvPr/>
        </p:nvSpPr>
        <p:spPr>
          <a:xfrm>
            <a:off x="142029" y="2042703"/>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528816" y="2965316"/>
            <a:ext cx="1419447" cy="1064673"/>
          </a:xfrm>
          <a:custGeom>
            <a:avLst/>
            <a:gdLst/>
            <a:ahLst/>
            <a:cxnLst/>
            <a:rect l="l" t="t" r="r" b="b"/>
            <a:pathLst>
              <a:path w="2543175" h="1907539">
                <a:moveTo>
                  <a:pt x="0" y="0"/>
                </a:moveTo>
                <a:lnTo>
                  <a:pt x="0" y="1907324"/>
                </a:lnTo>
                <a:lnTo>
                  <a:pt x="2543099" y="1907324"/>
                </a:lnTo>
                <a:lnTo>
                  <a:pt x="2543099" y="0"/>
                </a:lnTo>
                <a:lnTo>
                  <a:pt x="0" y="0"/>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527042" y="2963542"/>
            <a:ext cx="1422953" cy="1068102"/>
          </a:xfrm>
          <a:prstGeom prst="rect">
            <a:avLst/>
          </a:prstGeom>
          <a:blipFill>
            <a:blip r:embed="rId3" cstate="print"/>
            <a:stretch>
              <a:fillRect/>
            </a:stretch>
          </a:blipFill>
        </p:spPr>
        <p:txBody>
          <a:bodyPr wrap="square" lIns="0" tIns="0" rIns="0" bIns="0" rtlCol="0"/>
          <a:lstStyle/>
          <a:p>
            <a:endParaRPr sz="1339"/>
          </a:p>
        </p:txBody>
      </p:sp>
      <p:sp>
        <p:nvSpPr>
          <p:cNvPr id="6" name="object 6"/>
          <p:cNvSpPr/>
          <p:nvPr/>
        </p:nvSpPr>
        <p:spPr>
          <a:xfrm>
            <a:off x="4080876" y="2883700"/>
            <a:ext cx="1064673" cy="1228060"/>
          </a:xfrm>
          <a:custGeom>
            <a:avLst/>
            <a:gdLst/>
            <a:ahLst/>
            <a:cxnLst/>
            <a:rect l="l" t="t" r="r" b="b"/>
            <a:pathLst>
              <a:path w="1907540" h="2200275">
                <a:moveTo>
                  <a:pt x="0" y="0"/>
                </a:moveTo>
                <a:lnTo>
                  <a:pt x="0" y="2199781"/>
                </a:lnTo>
                <a:lnTo>
                  <a:pt x="1907324" y="2199781"/>
                </a:lnTo>
                <a:lnTo>
                  <a:pt x="1907324" y="0"/>
                </a:lnTo>
                <a:lnTo>
                  <a:pt x="0" y="0"/>
                </a:lnTo>
                <a:close/>
              </a:path>
            </a:pathLst>
          </a:custGeom>
          <a:ln w="6357">
            <a:solidFill>
              <a:srgbClr val="000000"/>
            </a:solidFill>
          </a:ln>
        </p:spPr>
        <p:txBody>
          <a:bodyPr wrap="square" lIns="0" tIns="0" rIns="0" bIns="0" rtlCol="0"/>
          <a:lstStyle/>
          <a:p>
            <a:endParaRPr sz="1339"/>
          </a:p>
        </p:txBody>
      </p:sp>
      <p:sp>
        <p:nvSpPr>
          <p:cNvPr id="7" name="object 7"/>
          <p:cNvSpPr/>
          <p:nvPr/>
        </p:nvSpPr>
        <p:spPr>
          <a:xfrm>
            <a:off x="4079102" y="2881927"/>
            <a:ext cx="1068102" cy="1231333"/>
          </a:xfrm>
          <a:prstGeom prst="rect">
            <a:avLst/>
          </a:prstGeom>
          <a:blipFill>
            <a:blip r:embed="rId4" cstate="print"/>
            <a:stretch>
              <a:fillRect/>
            </a:stretch>
          </a:blipFill>
        </p:spPr>
        <p:txBody>
          <a:bodyPr wrap="square" lIns="0" tIns="0" rIns="0" bIns="0" rtlCol="0"/>
          <a:lstStyle/>
          <a:p>
            <a:endParaRPr sz="1339"/>
          </a:p>
        </p:txBody>
      </p:sp>
    </p:spTree>
    <p:extLst>
      <p:ext uri="{BB962C8B-B14F-4D97-AF65-F5344CB8AC3E}">
        <p14:creationId xmlns:p14="http://schemas.microsoft.com/office/powerpoint/2010/main" val="2009932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6433" y="228600"/>
            <a:ext cx="5393897" cy="553998"/>
          </a:xfrm>
          <a:prstGeom prst="rect">
            <a:avLst/>
          </a:prstGeom>
          <a:ln w="3175">
            <a:solidFill>
              <a:srgbClr val="000000"/>
            </a:solidFill>
          </a:ln>
        </p:spPr>
        <p:txBody>
          <a:bodyPr vert="horz" wrap="square" lIns="0" tIns="0" rIns="0" bIns="0" rtlCol="0">
            <a:spAutoFit/>
          </a:bodyPr>
          <a:lstStyle/>
          <a:p>
            <a:pPr algn="ctr">
              <a:lnSpc>
                <a:spcPct val="100000"/>
              </a:lnSpc>
            </a:pPr>
            <a:r>
              <a:rPr sz="3600" spc="106" dirty="0">
                <a:solidFill>
                  <a:srgbClr val="0000A0"/>
                </a:solidFill>
                <a:latin typeface="Trebuchet MS"/>
                <a:cs typeface="Trebuchet MS"/>
              </a:rPr>
              <a:t>P</a:t>
            </a:r>
            <a:r>
              <a:rPr sz="3600" spc="-159" dirty="0">
                <a:solidFill>
                  <a:srgbClr val="0000A0"/>
                </a:solidFill>
                <a:latin typeface="Trebuchet MS"/>
                <a:cs typeface="Trebuchet MS"/>
              </a:rPr>
              <a:t>a</a:t>
            </a:r>
            <a:r>
              <a:rPr sz="3600" spc="-78" dirty="0">
                <a:solidFill>
                  <a:srgbClr val="0000A0"/>
                </a:solidFill>
                <a:latin typeface="Trebuchet MS"/>
                <a:cs typeface="Trebuchet MS"/>
              </a:rPr>
              <a:t>radigm</a:t>
            </a:r>
            <a:r>
              <a:rPr lang="en-US" sz="3600" spc="-78" dirty="0">
                <a:solidFill>
                  <a:srgbClr val="0000A0"/>
                </a:solidFill>
                <a:latin typeface="Trebuchet MS"/>
                <a:cs typeface="Trebuchet MS"/>
              </a:rPr>
              <a:t>s</a:t>
            </a:r>
            <a:endParaRPr sz="3600" dirty="0">
              <a:latin typeface="Trebuchet MS"/>
              <a:cs typeface="Trebuchet MS"/>
            </a:endParaRPr>
          </a:p>
        </p:txBody>
      </p:sp>
      <p:sp>
        <p:nvSpPr>
          <p:cNvPr id="3" name="object 3"/>
          <p:cNvSpPr/>
          <p:nvPr/>
        </p:nvSpPr>
        <p:spPr>
          <a:xfrm>
            <a:off x="142029" y="2042703"/>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 name="object 4"/>
          <p:cNvSpPr txBox="1"/>
          <p:nvPr/>
        </p:nvSpPr>
        <p:spPr>
          <a:xfrm>
            <a:off x="2447332" y="2574517"/>
            <a:ext cx="779721" cy="214674"/>
          </a:xfrm>
          <a:prstGeom prst="rect">
            <a:avLst/>
          </a:prstGeom>
        </p:spPr>
        <p:txBody>
          <a:bodyPr vert="horz" wrap="square" lIns="0" tIns="0" rIns="0" bIns="0" rtlCol="0">
            <a:spAutoFit/>
          </a:bodyPr>
          <a:lstStyle/>
          <a:p>
            <a:pPr marL="7088"/>
            <a:r>
              <a:rPr sz="1395" b="1" spc="47" dirty="0">
                <a:solidFill>
                  <a:srgbClr val="FF0000"/>
                </a:solidFill>
                <a:latin typeface="Gill Sans MT"/>
                <a:cs typeface="Gill Sans MT"/>
              </a:rPr>
              <a:t>M</a:t>
            </a:r>
            <a:r>
              <a:rPr sz="1395" b="1" spc="73" dirty="0">
                <a:solidFill>
                  <a:srgbClr val="FF0000"/>
                </a:solidFill>
                <a:latin typeface="Gill Sans MT"/>
                <a:cs typeface="Gill Sans MT"/>
              </a:rPr>
              <a:t>o</a:t>
            </a:r>
            <a:r>
              <a:rPr sz="1395" b="1" spc="-31" dirty="0">
                <a:solidFill>
                  <a:srgbClr val="FF0000"/>
                </a:solidFill>
                <a:latin typeface="Gill Sans MT"/>
                <a:cs typeface="Gill Sans MT"/>
              </a:rPr>
              <a:t>deli</a:t>
            </a:r>
            <a:r>
              <a:rPr sz="1395" b="1" dirty="0">
                <a:solidFill>
                  <a:srgbClr val="FF0000"/>
                </a:solidFill>
                <a:latin typeface="Gill Sans MT"/>
                <a:cs typeface="Gill Sans MT"/>
              </a:rPr>
              <a:t>ng</a:t>
            </a:r>
            <a:endParaRPr sz="1395">
              <a:latin typeface="Gill Sans MT"/>
              <a:cs typeface="Gill Sans MT"/>
            </a:endParaRPr>
          </a:p>
        </p:txBody>
      </p:sp>
      <p:sp>
        <p:nvSpPr>
          <p:cNvPr id="8" name="object 8"/>
          <p:cNvSpPr txBox="1"/>
          <p:nvPr/>
        </p:nvSpPr>
        <p:spPr>
          <a:xfrm>
            <a:off x="5507885" y="5377343"/>
            <a:ext cx="104199" cy="107402"/>
          </a:xfrm>
          <a:prstGeom prst="rect">
            <a:avLst/>
          </a:prstGeom>
        </p:spPr>
        <p:txBody>
          <a:bodyPr vert="horz" wrap="square" lIns="0" tIns="0" rIns="0" bIns="0" rtlCol="0">
            <a:spAutoFit/>
          </a:bodyPr>
          <a:lstStyle/>
          <a:p>
            <a:pPr marL="7088"/>
            <a:r>
              <a:rPr sz="698" spc="-17" dirty="0">
                <a:latin typeface="Trebuchet MS"/>
                <a:cs typeface="Trebuchet MS"/>
              </a:rPr>
              <a:t>50</a:t>
            </a:r>
            <a:endParaRPr sz="698">
              <a:latin typeface="Trebuchet MS"/>
              <a:cs typeface="Trebuchet MS"/>
            </a:endParaRPr>
          </a:p>
        </p:txBody>
      </p:sp>
      <p:sp>
        <p:nvSpPr>
          <p:cNvPr id="5" name="object 5"/>
          <p:cNvSpPr txBox="1"/>
          <p:nvPr/>
        </p:nvSpPr>
        <p:spPr>
          <a:xfrm>
            <a:off x="1394173" y="4251390"/>
            <a:ext cx="767671" cy="214674"/>
          </a:xfrm>
          <a:prstGeom prst="rect">
            <a:avLst/>
          </a:prstGeom>
        </p:spPr>
        <p:txBody>
          <a:bodyPr vert="horz" wrap="square" lIns="0" tIns="0" rIns="0" bIns="0" rtlCol="0">
            <a:spAutoFit/>
          </a:bodyPr>
          <a:lstStyle/>
          <a:p>
            <a:pPr marL="7088"/>
            <a:r>
              <a:rPr sz="1395" b="1" spc="-28" dirty="0">
                <a:solidFill>
                  <a:srgbClr val="008000"/>
                </a:solidFill>
                <a:latin typeface="Gill Sans MT"/>
                <a:cs typeface="Gill Sans MT"/>
              </a:rPr>
              <a:t>Inference</a:t>
            </a:r>
            <a:endParaRPr sz="1395">
              <a:latin typeface="Gill Sans MT"/>
              <a:cs typeface="Gill Sans MT"/>
            </a:endParaRPr>
          </a:p>
        </p:txBody>
      </p:sp>
      <p:sp>
        <p:nvSpPr>
          <p:cNvPr id="6" name="object 6"/>
          <p:cNvSpPr txBox="1"/>
          <p:nvPr/>
        </p:nvSpPr>
        <p:spPr>
          <a:xfrm>
            <a:off x="3566483" y="4251390"/>
            <a:ext cx="713799" cy="214674"/>
          </a:xfrm>
          <a:prstGeom prst="rect">
            <a:avLst/>
          </a:prstGeom>
        </p:spPr>
        <p:txBody>
          <a:bodyPr vert="horz" wrap="square" lIns="0" tIns="0" rIns="0" bIns="0" rtlCol="0">
            <a:spAutoFit/>
          </a:bodyPr>
          <a:lstStyle/>
          <a:p>
            <a:pPr marL="7088"/>
            <a:r>
              <a:rPr sz="1395" b="1" spc="-33" dirty="0">
                <a:solidFill>
                  <a:srgbClr val="0000FF"/>
                </a:solidFill>
                <a:latin typeface="Gill Sans MT"/>
                <a:cs typeface="Gill Sans MT"/>
              </a:rPr>
              <a:t>Le</a:t>
            </a:r>
            <a:r>
              <a:rPr sz="1395" b="1" spc="-75" dirty="0">
                <a:solidFill>
                  <a:srgbClr val="0000FF"/>
                </a:solidFill>
                <a:latin typeface="Gill Sans MT"/>
                <a:cs typeface="Gill Sans MT"/>
              </a:rPr>
              <a:t>a</a:t>
            </a:r>
            <a:r>
              <a:rPr sz="1395" b="1" spc="-28" dirty="0">
                <a:solidFill>
                  <a:srgbClr val="0000FF"/>
                </a:solidFill>
                <a:latin typeface="Gill Sans MT"/>
                <a:cs typeface="Gill Sans MT"/>
              </a:rPr>
              <a:t>rning</a:t>
            </a:r>
            <a:endParaRPr sz="1395">
              <a:latin typeface="Gill Sans MT"/>
              <a:cs typeface="Gill Sans MT"/>
            </a:endParaRPr>
          </a:p>
        </p:txBody>
      </p:sp>
    </p:spTree>
    <p:extLst>
      <p:ext uri="{BB962C8B-B14F-4D97-AF65-F5344CB8AC3E}">
        <p14:creationId xmlns:p14="http://schemas.microsoft.com/office/powerpoint/2010/main" val="1007676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2844" y="259110"/>
            <a:ext cx="5393897" cy="492443"/>
          </a:xfrm>
          <a:prstGeom prst="rect">
            <a:avLst/>
          </a:prstGeom>
          <a:ln w="3175">
            <a:solidFill>
              <a:srgbClr val="000000"/>
            </a:solidFill>
          </a:ln>
        </p:spPr>
        <p:txBody>
          <a:bodyPr vert="horz" wrap="square" lIns="0" tIns="0" rIns="0" bIns="0" rtlCol="0">
            <a:spAutoFit/>
          </a:bodyPr>
          <a:lstStyle/>
          <a:p>
            <a:pPr marL="1557914"/>
            <a:r>
              <a:rPr sz="3200" spc="128" dirty="0">
                <a:solidFill>
                  <a:srgbClr val="0000A0"/>
                </a:solidFill>
                <a:latin typeface="Tahoma"/>
                <a:cs typeface="Tahoma"/>
              </a:rPr>
              <a:t>P</a:t>
            </a:r>
            <a:r>
              <a:rPr sz="3200" spc="-159" dirty="0">
                <a:solidFill>
                  <a:srgbClr val="0000A0"/>
                </a:solidFill>
                <a:latin typeface="Tahoma"/>
                <a:cs typeface="Tahoma"/>
              </a:rPr>
              <a:t>a</a:t>
            </a:r>
            <a:r>
              <a:rPr sz="3200" spc="-84" dirty="0">
                <a:solidFill>
                  <a:srgbClr val="0000A0"/>
                </a:solidFill>
                <a:latin typeface="Tahoma"/>
                <a:cs typeface="Tahoma"/>
              </a:rPr>
              <a:t>radigm:</a:t>
            </a:r>
            <a:r>
              <a:rPr sz="3200" spc="282" dirty="0">
                <a:solidFill>
                  <a:srgbClr val="0000A0"/>
                </a:solidFill>
                <a:latin typeface="Tahoma"/>
                <a:cs typeface="Tahoma"/>
              </a:rPr>
              <a:t> </a:t>
            </a:r>
            <a:r>
              <a:rPr lang="en-US" sz="3200" spc="-126" dirty="0">
                <a:solidFill>
                  <a:srgbClr val="0000A0"/>
                </a:solidFill>
                <a:latin typeface="Tahoma"/>
                <a:cs typeface="Tahoma"/>
              </a:rPr>
              <a:t>M</a:t>
            </a:r>
            <a:r>
              <a:rPr sz="3200" spc="-22" dirty="0">
                <a:solidFill>
                  <a:srgbClr val="0000A0"/>
                </a:solidFill>
                <a:latin typeface="Tahoma"/>
                <a:cs typeface="Tahoma"/>
              </a:rPr>
              <a:t>o</a:t>
            </a:r>
            <a:r>
              <a:rPr sz="3200" spc="-75" dirty="0">
                <a:solidFill>
                  <a:srgbClr val="0000A0"/>
                </a:solidFill>
                <a:latin typeface="Tahoma"/>
                <a:cs typeface="Tahoma"/>
              </a:rPr>
              <a:t>deling</a:t>
            </a:r>
            <a:endParaRPr sz="3200" dirty="0">
              <a:latin typeface="Tahoma"/>
              <a:cs typeface="Tahoma"/>
            </a:endParaRPr>
          </a:p>
        </p:txBody>
      </p:sp>
      <p:sp>
        <p:nvSpPr>
          <p:cNvPr id="3" name="object 3"/>
          <p:cNvSpPr/>
          <p:nvPr/>
        </p:nvSpPr>
        <p:spPr>
          <a:xfrm>
            <a:off x="1622568" y="2042703"/>
            <a:ext cx="2429185" cy="1217428"/>
          </a:xfrm>
          <a:custGeom>
            <a:avLst/>
            <a:gdLst/>
            <a:ahLst/>
            <a:cxnLst/>
            <a:rect l="l" t="t" r="r" b="b"/>
            <a:pathLst>
              <a:path w="4352290" h="2181225">
                <a:moveTo>
                  <a:pt x="0" y="127154"/>
                </a:moveTo>
                <a:lnTo>
                  <a:pt x="0" y="2053552"/>
                </a:lnTo>
                <a:lnTo>
                  <a:pt x="836" y="2068217"/>
                </a:lnTo>
                <a:lnTo>
                  <a:pt x="12646" y="2108901"/>
                </a:lnTo>
                <a:lnTo>
                  <a:pt x="36469" y="2142684"/>
                </a:lnTo>
                <a:lnTo>
                  <a:pt x="69815" y="2167076"/>
                </a:lnTo>
                <a:lnTo>
                  <a:pt x="110195" y="2179586"/>
                </a:lnTo>
                <a:lnTo>
                  <a:pt x="4224998" y="2180707"/>
                </a:lnTo>
                <a:lnTo>
                  <a:pt x="4239663" y="2179871"/>
                </a:lnTo>
                <a:lnTo>
                  <a:pt x="4280347" y="2168061"/>
                </a:lnTo>
                <a:lnTo>
                  <a:pt x="4314130" y="2144238"/>
                </a:lnTo>
                <a:lnTo>
                  <a:pt x="4338522" y="2110892"/>
                </a:lnTo>
                <a:lnTo>
                  <a:pt x="4351032" y="2070512"/>
                </a:lnTo>
                <a:lnTo>
                  <a:pt x="4352153" y="127154"/>
                </a:lnTo>
                <a:lnTo>
                  <a:pt x="4351317" y="112490"/>
                </a:lnTo>
                <a:lnTo>
                  <a:pt x="4339507" y="71806"/>
                </a:lnTo>
                <a:lnTo>
                  <a:pt x="4315684" y="38023"/>
                </a:lnTo>
                <a:lnTo>
                  <a:pt x="4282338" y="13631"/>
                </a:lnTo>
                <a:lnTo>
                  <a:pt x="4241958"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4" name="object 4"/>
          <p:cNvSpPr txBox="1"/>
          <p:nvPr/>
        </p:nvSpPr>
        <p:spPr>
          <a:xfrm>
            <a:off x="1689999" y="2567543"/>
            <a:ext cx="800632" cy="214674"/>
          </a:xfrm>
          <a:prstGeom prst="rect">
            <a:avLst/>
          </a:prstGeom>
        </p:spPr>
        <p:txBody>
          <a:bodyPr vert="horz" wrap="square" lIns="0" tIns="0" rIns="0" bIns="0" rtlCol="0">
            <a:spAutoFit/>
          </a:bodyPr>
          <a:lstStyle/>
          <a:p>
            <a:pPr marL="7088"/>
            <a:r>
              <a:rPr sz="1395" spc="-28" dirty="0">
                <a:latin typeface="Tahoma"/>
                <a:cs typeface="Tahoma"/>
              </a:rPr>
              <a:t>Real</a:t>
            </a:r>
            <a:r>
              <a:rPr sz="1395" spc="33" dirty="0">
                <a:latin typeface="Tahoma"/>
                <a:cs typeface="Tahoma"/>
              </a:rPr>
              <a:t> </a:t>
            </a:r>
            <a:r>
              <a:rPr sz="1395" spc="-112" dirty="0">
                <a:latin typeface="Tahoma"/>
                <a:cs typeface="Tahoma"/>
              </a:rPr>
              <a:t>w</a:t>
            </a:r>
            <a:r>
              <a:rPr sz="1395" spc="-95" dirty="0">
                <a:latin typeface="Tahoma"/>
                <a:cs typeface="Tahoma"/>
              </a:rPr>
              <a:t>o</a:t>
            </a:r>
            <a:r>
              <a:rPr sz="1395" spc="-17" dirty="0">
                <a:latin typeface="Tahoma"/>
                <a:cs typeface="Tahoma"/>
              </a:rPr>
              <a:t>rld</a:t>
            </a:r>
            <a:endParaRPr sz="1395">
              <a:latin typeface="Tahoma"/>
              <a:cs typeface="Tahoma"/>
            </a:endParaRPr>
          </a:p>
        </p:txBody>
      </p:sp>
      <p:sp>
        <p:nvSpPr>
          <p:cNvPr id="5" name="object 5"/>
          <p:cNvSpPr/>
          <p:nvPr/>
        </p:nvSpPr>
        <p:spPr>
          <a:xfrm>
            <a:off x="2555980" y="2118996"/>
            <a:ext cx="1419447" cy="1064673"/>
          </a:xfrm>
          <a:custGeom>
            <a:avLst/>
            <a:gdLst/>
            <a:ahLst/>
            <a:cxnLst/>
            <a:rect l="l" t="t" r="r" b="b"/>
            <a:pathLst>
              <a:path w="2543175" h="1907539">
                <a:moveTo>
                  <a:pt x="0" y="0"/>
                </a:moveTo>
                <a:lnTo>
                  <a:pt x="0" y="1907324"/>
                </a:lnTo>
                <a:lnTo>
                  <a:pt x="2543099" y="1907324"/>
                </a:lnTo>
                <a:lnTo>
                  <a:pt x="2543099" y="0"/>
                </a:lnTo>
                <a:lnTo>
                  <a:pt x="0" y="0"/>
                </a:lnTo>
                <a:close/>
              </a:path>
            </a:pathLst>
          </a:custGeom>
          <a:ln w="6357">
            <a:solidFill>
              <a:srgbClr val="000000"/>
            </a:solidFill>
          </a:ln>
        </p:spPr>
        <p:txBody>
          <a:bodyPr wrap="square" lIns="0" tIns="0" rIns="0" bIns="0" rtlCol="0"/>
          <a:lstStyle/>
          <a:p>
            <a:endParaRPr sz="1339"/>
          </a:p>
        </p:txBody>
      </p:sp>
      <p:sp>
        <p:nvSpPr>
          <p:cNvPr id="6" name="object 6"/>
          <p:cNvSpPr/>
          <p:nvPr/>
        </p:nvSpPr>
        <p:spPr>
          <a:xfrm>
            <a:off x="2554206" y="2117222"/>
            <a:ext cx="1422953" cy="1068102"/>
          </a:xfrm>
          <a:prstGeom prst="rect">
            <a:avLst/>
          </a:prstGeom>
          <a:blipFill>
            <a:blip r:embed="rId3" cstate="print"/>
            <a:stretch>
              <a:fillRect/>
            </a:stretch>
          </a:blipFill>
        </p:spPr>
        <p:txBody>
          <a:bodyPr wrap="square" lIns="0" tIns="0" rIns="0" bIns="0" rtlCol="0"/>
          <a:lstStyle/>
          <a:p>
            <a:endParaRPr sz="1339"/>
          </a:p>
        </p:txBody>
      </p:sp>
      <p:sp>
        <p:nvSpPr>
          <p:cNvPr id="7" name="object 7"/>
          <p:cNvSpPr/>
          <p:nvPr/>
        </p:nvSpPr>
        <p:spPr>
          <a:xfrm>
            <a:off x="2837123" y="3332587"/>
            <a:ext cx="0" cy="100300"/>
          </a:xfrm>
          <a:custGeom>
            <a:avLst/>
            <a:gdLst/>
            <a:ahLst/>
            <a:cxnLst/>
            <a:rect l="l" t="t" r="r" b="b"/>
            <a:pathLst>
              <a:path h="179704">
                <a:moveTo>
                  <a:pt x="0" y="0"/>
                </a:moveTo>
                <a:lnTo>
                  <a:pt x="0" y="179427"/>
                </a:lnTo>
              </a:path>
            </a:pathLst>
          </a:custGeom>
          <a:ln w="63577">
            <a:solidFill>
              <a:srgbClr val="A52929"/>
            </a:solidFill>
          </a:ln>
        </p:spPr>
        <p:txBody>
          <a:bodyPr wrap="square" lIns="0" tIns="0" rIns="0" bIns="0" rtlCol="0"/>
          <a:lstStyle/>
          <a:p>
            <a:endParaRPr sz="1339"/>
          </a:p>
        </p:txBody>
      </p:sp>
      <p:sp>
        <p:nvSpPr>
          <p:cNvPr id="8" name="object 8"/>
          <p:cNvSpPr/>
          <p:nvPr/>
        </p:nvSpPr>
        <p:spPr>
          <a:xfrm>
            <a:off x="2837123" y="3690200"/>
            <a:ext cx="0" cy="149210"/>
          </a:xfrm>
          <a:custGeom>
            <a:avLst/>
            <a:gdLst/>
            <a:ahLst/>
            <a:cxnLst/>
            <a:rect l="l" t="t" r="r" b="b"/>
            <a:pathLst>
              <a:path h="267335">
                <a:moveTo>
                  <a:pt x="0" y="0"/>
                </a:moveTo>
                <a:lnTo>
                  <a:pt x="0" y="267164"/>
                </a:lnTo>
              </a:path>
            </a:pathLst>
          </a:custGeom>
          <a:ln w="63577">
            <a:solidFill>
              <a:srgbClr val="A52929"/>
            </a:solidFill>
          </a:ln>
        </p:spPr>
        <p:txBody>
          <a:bodyPr wrap="square" lIns="0" tIns="0" rIns="0" bIns="0" rtlCol="0"/>
          <a:lstStyle/>
          <a:p>
            <a:endParaRPr sz="1339"/>
          </a:p>
        </p:txBody>
      </p:sp>
      <p:sp>
        <p:nvSpPr>
          <p:cNvPr id="9" name="object 9"/>
          <p:cNvSpPr/>
          <p:nvPr/>
        </p:nvSpPr>
        <p:spPr>
          <a:xfrm>
            <a:off x="2818613" y="3778182"/>
            <a:ext cx="37214" cy="61314"/>
          </a:xfrm>
          <a:custGeom>
            <a:avLst/>
            <a:gdLst/>
            <a:ahLst/>
            <a:cxnLst/>
            <a:rect l="l" t="t" r="r" b="b"/>
            <a:pathLst>
              <a:path w="66675" h="109854">
                <a:moveTo>
                  <a:pt x="66325" y="0"/>
                </a:moveTo>
                <a:lnTo>
                  <a:pt x="0" y="0"/>
                </a:lnTo>
                <a:lnTo>
                  <a:pt x="33162" y="109531"/>
                </a:lnTo>
                <a:lnTo>
                  <a:pt x="66325" y="0"/>
                </a:lnTo>
                <a:close/>
              </a:path>
            </a:pathLst>
          </a:custGeom>
          <a:solidFill>
            <a:srgbClr val="A52929"/>
          </a:solidFill>
        </p:spPr>
        <p:txBody>
          <a:bodyPr wrap="square" lIns="0" tIns="0" rIns="0" bIns="0" rtlCol="0"/>
          <a:lstStyle/>
          <a:p>
            <a:endParaRPr sz="1339"/>
          </a:p>
        </p:txBody>
      </p:sp>
      <p:sp>
        <p:nvSpPr>
          <p:cNvPr id="10" name="object 10"/>
          <p:cNvSpPr/>
          <p:nvPr/>
        </p:nvSpPr>
        <p:spPr>
          <a:xfrm>
            <a:off x="2818613" y="3778182"/>
            <a:ext cx="37214" cy="61314"/>
          </a:xfrm>
          <a:custGeom>
            <a:avLst/>
            <a:gdLst/>
            <a:ahLst/>
            <a:cxnLst/>
            <a:rect l="l" t="t" r="r" b="b"/>
            <a:pathLst>
              <a:path w="66675" h="109854">
                <a:moveTo>
                  <a:pt x="0" y="0"/>
                </a:moveTo>
                <a:lnTo>
                  <a:pt x="33162" y="109531"/>
                </a:lnTo>
                <a:lnTo>
                  <a:pt x="66325" y="0"/>
                </a:lnTo>
                <a:lnTo>
                  <a:pt x="0" y="0"/>
                </a:lnTo>
                <a:close/>
              </a:path>
            </a:pathLst>
          </a:custGeom>
          <a:ln w="63577">
            <a:solidFill>
              <a:srgbClr val="A52929"/>
            </a:solidFill>
          </a:ln>
        </p:spPr>
        <p:txBody>
          <a:bodyPr wrap="square" lIns="0" tIns="0" rIns="0" bIns="0" rtlCol="0"/>
          <a:lstStyle/>
          <a:p>
            <a:endParaRPr sz="1339"/>
          </a:p>
        </p:txBody>
      </p:sp>
      <p:sp>
        <p:nvSpPr>
          <p:cNvPr id="11" name="object 11"/>
          <p:cNvSpPr/>
          <p:nvPr/>
        </p:nvSpPr>
        <p:spPr>
          <a:xfrm>
            <a:off x="2454421" y="3432733"/>
            <a:ext cx="765544" cy="257662"/>
          </a:xfrm>
          <a:custGeom>
            <a:avLst/>
            <a:gdLst/>
            <a:ahLst/>
            <a:cxnLst/>
            <a:rect l="l" t="t" r="r" b="b"/>
            <a:pathLst>
              <a:path w="1371600" h="461645">
                <a:moveTo>
                  <a:pt x="0" y="0"/>
                </a:moveTo>
                <a:lnTo>
                  <a:pt x="0" y="461295"/>
                </a:lnTo>
                <a:lnTo>
                  <a:pt x="1371349" y="461295"/>
                </a:lnTo>
                <a:lnTo>
                  <a:pt x="1371349" y="0"/>
                </a:lnTo>
                <a:lnTo>
                  <a:pt x="0" y="0"/>
                </a:lnTo>
                <a:close/>
              </a:path>
            </a:pathLst>
          </a:custGeom>
          <a:ln w="3175">
            <a:solidFill>
              <a:srgbClr val="000000"/>
            </a:solidFill>
          </a:ln>
        </p:spPr>
        <p:txBody>
          <a:bodyPr wrap="square" lIns="0" tIns="0" rIns="0" bIns="0" rtlCol="0"/>
          <a:lstStyle/>
          <a:p>
            <a:endParaRPr sz="1339"/>
          </a:p>
        </p:txBody>
      </p:sp>
      <p:sp>
        <p:nvSpPr>
          <p:cNvPr id="12" name="object 12"/>
          <p:cNvSpPr txBox="1"/>
          <p:nvPr/>
        </p:nvSpPr>
        <p:spPr>
          <a:xfrm>
            <a:off x="2447332" y="3476827"/>
            <a:ext cx="779721" cy="214674"/>
          </a:xfrm>
          <a:prstGeom prst="rect">
            <a:avLst/>
          </a:prstGeom>
        </p:spPr>
        <p:txBody>
          <a:bodyPr vert="horz" wrap="square" lIns="0" tIns="0" rIns="0" bIns="0" rtlCol="0">
            <a:spAutoFit/>
          </a:bodyPr>
          <a:lstStyle/>
          <a:p>
            <a:pPr marL="7088"/>
            <a:r>
              <a:rPr sz="1395" b="1" spc="22" dirty="0">
                <a:solidFill>
                  <a:srgbClr val="FF0000"/>
                </a:solidFill>
                <a:latin typeface="Tahoma"/>
                <a:cs typeface="Tahoma"/>
              </a:rPr>
              <a:t>M</a:t>
            </a:r>
            <a:r>
              <a:rPr sz="1395" b="1" spc="59" dirty="0">
                <a:solidFill>
                  <a:srgbClr val="FF0000"/>
                </a:solidFill>
                <a:latin typeface="Tahoma"/>
                <a:cs typeface="Tahoma"/>
              </a:rPr>
              <a:t>o</a:t>
            </a:r>
            <a:r>
              <a:rPr sz="1395" b="1" spc="-84" dirty="0">
                <a:solidFill>
                  <a:srgbClr val="FF0000"/>
                </a:solidFill>
                <a:latin typeface="Tahoma"/>
                <a:cs typeface="Tahoma"/>
              </a:rPr>
              <a:t>deli</a:t>
            </a:r>
            <a:r>
              <a:rPr sz="1395" b="1" spc="-109" dirty="0">
                <a:solidFill>
                  <a:srgbClr val="FF0000"/>
                </a:solidFill>
                <a:latin typeface="Tahoma"/>
                <a:cs typeface="Tahoma"/>
              </a:rPr>
              <a:t>ng</a:t>
            </a:r>
            <a:endParaRPr sz="1395">
              <a:latin typeface="Tahoma"/>
              <a:cs typeface="Tahoma"/>
            </a:endParaRPr>
          </a:p>
        </p:txBody>
      </p:sp>
      <p:sp>
        <p:nvSpPr>
          <p:cNvPr id="13" name="object 13"/>
          <p:cNvSpPr/>
          <p:nvPr/>
        </p:nvSpPr>
        <p:spPr>
          <a:xfrm>
            <a:off x="2456195" y="3691974"/>
            <a:ext cx="0" cy="106680"/>
          </a:xfrm>
          <a:custGeom>
            <a:avLst/>
            <a:gdLst/>
            <a:ahLst/>
            <a:cxnLst/>
            <a:rect l="l" t="t" r="r" b="b"/>
            <a:pathLst>
              <a:path h="191135">
                <a:moveTo>
                  <a:pt x="0" y="0"/>
                </a:moveTo>
                <a:lnTo>
                  <a:pt x="0" y="190732"/>
                </a:lnTo>
              </a:path>
            </a:pathLst>
          </a:custGeom>
          <a:ln w="6357">
            <a:solidFill>
              <a:srgbClr val="000000"/>
            </a:solidFill>
          </a:ln>
        </p:spPr>
        <p:txBody>
          <a:bodyPr wrap="square" lIns="0" tIns="0" rIns="0" bIns="0" rtlCol="0"/>
          <a:lstStyle/>
          <a:p>
            <a:endParaRPr sz="1339"/>
          </a:p>
        </p:txBody>
      </p:sp>
      <p:sp>
        <p:nvSpPr>
          <p:cNvPr id="14" name="object 14"/>
          <p:cNvSpPr/>
          <p:nvPr/>
        </p:nvSpPr>
        <p:spPr>
          <a:xfrm>
            <a:off x="1472844" y="3973094"/>
            <a:ext cx="2728669" cy="1121380"/>
          </a:xfrm>
          <a:custGeom>
            <a:avLst/>
            <a:gdLst/>
            <a:ahLst/>
            <a:cxnLst/>
            <a:rect l="l" t="t" r="r" b="b"/>
            <a:pathLst>
              <a:path w="4888865" h="2009140">
                <a:moveTo>
                  <a:pt x="0" y="127154"/>
                </a:moveTo>
                <a:lnTo>
                  <a:pt x="0" y="1881600"/>
                </a:lnTo>
                <a:lnTo>
                  <a:pt x="836" y="1896264"/>
                </a:lnTo>
                <a:lnTo>
                  <a:pt x="12646" y="1936948"/>
                </a:lnTo>
                <a:lnTo>
                  <a:pt x="36469" y="1970731"/>
                </a:lnTo>
                <a:lnTo>
                  <a:pt x="69815" y="1995123"/>
                </a:lnTo>
                <a:lnTo>
                  <a:pt x="110195" y="2007633"/>
                </a:lnTo>
                <a:lnTo>
                  <a:pt x="4761509" y="2008755"/>
                </a:lnTo>
                <a:lnTo>
                  <a:pt x="4776173" y="2007918"/>
                </a:lnTo>
                <a:lnTo>
                  <a:pt x="4816858" y="1996108"/>
                </a:lnTo>
                <a:lnTo>
                  <a:pt x="4850640" y="1972285"/>
                </a:lnTo>
                <a:lnTo>
                  <a:pt x="4875032" y="1938939"/>
                </a:lnTo>
                <a:lnTo>
                  <a:pt x="4887543" y="1898559"/>
                </a:lnTo>
                <a:lnTo>
                  <a:pt x="4888664" y="127154"/>
                </a:lnTo>
                <a:lnTo>
                  <a:pt x="4887827" y="112490"/>
                </a:lnTo>
                <a:lnTo>
                  <a:pt x="4876018" y="71806"/>
                </a:lnTo>
                <a:lnTo>
                  <a:pt x="4852195" y="38023"/>
                </a:lnTo>
                <a:lnTo>
                  <a:pt x="4818848" y="13631"/>
                </a:lnTo>
                <a:lnTo>
                  <a:pt x="4778468"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15" name="object 15"/>
          <p:cNvSpPr txBox="1"/>
          <p:nvPr/>
        </p:nvSpPr>
        <p:spPr>
          <a:xfrm>
            <a:off x="1540275" y="4449947"/>
            <a:ext cx="482718" cy="214674"/>
          </a:xfrm>
          <a:prstGeom prst="rect">
            <a:avLst/>
          </a:prstGeom>
        </p:spPr>
        <p:txBody>
          <a:bodyPr vert="horz" wrap="square" lIns="0" tIns="0" rIns="0" bIns="0" rtlCol="0">
            <a:spAutoFit/>
          </a:bodyPr>
          <a:lstStyle/>
          <a:p>
            <a:pPr marL="7088"/>
            <a:r>
              <a:rPr sz="1395" spc="64" dirty="0">
                <a:latin typeface="Tahoma"/>
                <a:cs typeface="Tahoma"/>
              </a:rPr>
              <a:t>M</a:t>
            </a:r>
            <a:r>
              <a:rPr sz="1395" spc="84" dirty="0">
                <a:latin typeface="Tahoma"/>
                <a:cs typeface="Tahoma"/>
              </a:rPr>
              <a:t>o</a:t>
            </a:r>
            <a:r>
              <a:rPr sz="1395" spc="-45" dirty="0">
                <a:latin typeface="Tahoma"/>
                <a:cs typeface="Tahoma"/>
              </a:rPr>
              <a:t>del</a:t>
            </a:r>
            <a:endParaRPr sz="1395">
              <a:latin typeface="Tahoma"/>
              <a:cs typeface="Tahoma"/>
            </a:endParaRPr>
          </a:p>
        </p:txBody>
      </p:sp>
      <p:sp>
        <p:nvSpPr>
          <p:cNvPr id="16" name="object 16"/>
          <p:cNvSpPr/>
          <p:nvPr/>
        </p:nvSpPr>
        <p:spPr>
          <a:xfrm>
            <a:off x="2086873" y="4047803"/>
            <a:ext cx="2040009" cy="966186"/>
          </a:xfrm>
          <a:prstGeom prst="rect">
            <a:avLst/>
          </a:prstGeom>
          <a:blipFill>
            <a:blip r:embed="rId4" cstate="print"/>
            <a:stretch>
              <a:fillRect/>
            </a:stretch>
          </a:blipFill>
        </p:spPr>
        <p:txBody>
          <a:bodyPr wrap="square" lIns="0" tIns="0" rIns="0" bIns="0" rtlCol="0"/>
          <a:lstStyle/>
          <a:p>
            <a:endParaRPr sz="1339"/>
          </a:p>
        </p:txBody>
      </p:sp>
      <p:sp>
        <p:nvSpPr>
          <p:cNvPr id="17" name="object 17"/>
          <p:cNvSpPr txBox="1"/>
          <p:nvPr/>
        </p:nvSpPr>
        <p:spPr>
          <a:xfrm>
            <a:off x="2369617" y="4563123"/>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42" name="object 42"/>
          <p:cNvSpPr txBox="1">
            <a:spLocks noGrp="1"/>
          </p:cNvSpPr>
          <p:nvPr>
            <p:ph type="ftr" sz="quarter" idx="4294967295"/>
          </p:nvPr>
        </p:nvSpPr>
        <p:spPr>
          <a:xfrm>
            <a:off x="8077200" y="6611779"/>
            <a:ext cx="1185176" cy="246221"/>
          </a:xfrm>
          <a:prstGeom prst="rect">
            <a:avLst/>
          </a:prstGeom>
        </p:spPr>
        <p:txBody>
          <a:bodyPr vert="horz" wrap="square" lIns="0" tIns="0" rIns="0" bIns="0" rtlCol="0">
            <a:spAutoFit/>
          </a:bodyPr>
          <a:lstStyle/>
          <a:p>
            <a:pPr marL="7088"/>
            <a:r>
              <a:rPr sz="800" spc="-17" dirty="0">
                <a:latin typeface="Tahoma"/>
                <a:cs typeface="Tahoma"/>
              </a:rPr>
              <a:t>CS22</a:t>
            </a:r>
            <a:r>
              <a:rPr sz="800" spc="-14" dirty="0">
                <a:latin typeface="Tahoma"/>
                <a:cs typeface="Tahoma"/>
              </a:rPr>
              <a:t>1</a:t>
            </a:r>
            <a:r>
              <a:rPr sz="800" spc="17" dirty="0">
                <a:latin typeface="Tahoma"/>
                <a:cs typeface="Tahoma"/>
              </a:rPr>
              <a:t> </a:t>
            </a:r>
            <a:r>
              <a:rPr sz="800" spc="84" dirty="0">
                <a:latin typeface="Tahoma"/>
                <a:cs typeface="Tahoma"/>
              </a:rPr>
              <a:t>/</a:t>
            </a:r>
            <a:r>
              <a:rPr sz="800" spc="17" dirty="0">
                <a:latin typeface="Tahoma"/>
                <a:cs typeface="Tahoma"/>
              </a:rPr>
              <a:t> </a:t>
            </a:r>
            <a:r>
              <a:rPr sz="800" spc="-6" dirty="0">
                <a:latin typeface="Tahoma"/>
                <a:cs typeface="Tahoma"/>
              </a:rPr>
              <a:t>Autumn</a:t>
            </a:r>
            <a:r>
              <a:rPr sz="800" spc="17" dirty="0">
                <a:latin typeface="Tahoma"/>
                <a:cs typeface="Tahoma"/>
              </a:rPr>
              <a:t> </a:t>
            </a:r>
            <a:r>
              <a:rPr sz="800" spc="-28" dirty="0">
                <a:latin typeface="Tahoma"/>
                <a:cs typeface="Tahoma"/>
              </a:rPr>
              <a:t>2018</a:t>
            </a:r>
            <a:r>
              <a:rPr sz="800" spc="17" dirty="0">
                <a:latin typeface="Tahoma"/>
                <a:cs typeface="Tahoma"/>
              </a:rPr>
              <a:t> </a:t>
            </a:r>
            <a:r>
              <a:rPr sz="800" spc="84" dirty="0">
                <a:latin typeface="Tahoma"/>
                <a:cs typeface="Tahoma"/>
              </a:rPr>
              <a:t>/</a:t>
            </a:r>
            <a:r>
              <a:rPr sz="800" spc="17" dirty="0">
                <a:latin typeface="Tahoma"/>
                <a:cs typeface="Tahoma"/>
              </a:rPr>
              <a:t> </a:t>
            </a:r>
            <a:r>
              <a:rPr sz="800" spc="-11" dirty="0">
                <a:latin typeface="Tahoma"/>
                <a:cs typeface="Tahoma"/>
              </a:rPr>
              <a:t>Liang</a:t>
            </a:r>
          </a:p>
        </p:txBody>
      </p:sp>
      <p:sp>
        <p:nvSpPr>
          <p:cNvPr id="43" name="object 43"/>
          <p:cNvSpPr txBox="1"/>
          <p:nvPr/>
        </p:nvSpPr>
        <p:spPr>
          <a:xfrm>
            <a:off x="5507884" y="5377344"/>
            <a:ext cx="104199" cy="107402"/>
          </a:xfrm>
          <a:prstGeom prst="rect">
            <a:avLst/>
          </a:prstGeom>
        </p:spPr>
        <p:txBody>
          <a:bodyPr vert="horz" wrap="square" lIns="0" tIns="0" rIns="0" bIns="0" rtlCol="0">
            <a:spAutoFit/>
          </a:bodyPr>
          <a:lstStyle/>
          <a:p>
            <a:pPr marL="7088"/>
            <a:r>
              <a:rPr sz="698" spc="-28" dirty="0">
                <a:latin typeface="Tahoma"/>
                <a:cs typeface="Tahoma"/>
              </a:rPr>
              <a:t>52</a:t>
            </a:r>
            <a:endParaRPr sz="698">
              <a:latin typeface="Tahoma"/>
              <a:cs typeface="Tahoma"/>
            </a:endParaRPr>
          </a:p>
        </p:txBody>
      </p:sp>
      <p:sp>
        <p:nvSpPr>
          <p:cNvPr id="18" name="object 18"/>
          <p:cNvSpPr txBox="1"/>
          <p:nvPr/>
        </p:nvSpPr>
        <p:spPr>
          <a:xfrm>
            <a:off x="2567334" y="4493574"/>
            <a:ext cx="43593" cy="68609"/>
          </a:xfrm>
          <a:prstGeom prst="rect">
            <a:avLst/>
          </a:prstGeom>
        </p:spPr>
        <p:txBody>
          <a:bodyPr vert="horz" wrap="square" lIns="0" tIns="0" rIns="0" bIns="0" rtlCol="0">
            <a:spAutoFit/>
          </a:bodyPr>
          <a:lstStyle/>
          <a:p>
            <a:pPr marL="7088"/>
            <a:r>
              <a:rPr sz="446" spc="-17" dirty="0">
                <a:latin typeface="Tahoma"/>
                <a:cs typeface="Tahoma"/>
              </a:rPr>
              <a:t>0</a:t>
            </a:r>
            <a:endParaRPr sz="446">
              <a:latin typeface="Tahoma"/>
              <a:cs typeface="Tahoma"/>
            </a:endParaRPr>
          </a:p>
        </p:txBody>
      </p:sp>
      <p:sp>
        <p:nvSpPr>
          <p:cNvPr id="19" name="object 19"/>
          <p:cNvSpPr txBox="1"/>
          <p:nvPr/>
        </p:nvSpPr>
        <p:spPr>
          <a:xfrm>
            <a:off x="2722785" y="4410608"/>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20" name="object 20"/>
          <p:cNvSpPr txBox="1"/>
          <p:nvPr/>
        </p:nvSpPr>
        <p:spPr>
          <a:xfrm>
            <a:off x="2924986" y="4380474"/>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21" name="object 21"/>
          <p:cNvSpPr txBox="1"/>
          <p:nvPr/>
        </p:nvSpPr>
        <p:spPr>
          <a:xfrm>
            <a:off x="2891012" y="4762423"/>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22" name="object 22"/>
          <p:cNvSpPr txBox="1"/>
          <p:nvPr/>
        </p:nvSpPr>
        <p:spPr>
          <a:xfrm>
            <a:off x="2733422" y="4844704"/>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23" name="object 23"/>
          <p:cNvSpPr txBox="1"/>
          <p:nvPr/>
        </p:nvSpPr>
        <p:spPr>
          <a:xfrm>
            <a:off x="2378611" y="4322088"/>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24" name="object 24"/>
          <p:cNvSpPr txBox="1"/>
          <p:nvPr/>
        </p:nvSpPr>
        <p:spPr>
          <a:xfrm>
            <a:off x="2763126" y="4208965"/>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25" name="object 25"/>
          <p:cNvSpPr txBox="1"/>
          <p:nvPr/>
        </p:nvSpPr>
        <p:spPr>
          <a:xfrm>
            <a:off x="3060602" y="4571032"/>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26" name="object 26"/>
          <p:cNvSpPr txBox="1"/>
          <p:nvPr/>
        </p:nvSpPr>
        <p:spPr>
          <a:xfrm>
            <a:off x="3074146" y="4756528"/>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27" name="object 27"/>
          <p:cNvSpPr txBox="1"/>
          <p:nvPr/>
        </p:nvSpPr>
        <p:spPr>
          <a:xfrm>
            <a:off x="3228975" y="4945907"/>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28" name="object 28"/>
          <p:cNvSpPr txBox="1"/>
          <p:nvPr/>
        </p:nvSpPr>
        <p:spPr>
          <a:xfrm>
            <a:off x="3410811" y="4757873"/>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29" name="object 29"/>
          <p:cNvSpPr txBox="1"/>
          <p:nvPr/>
        </p:nvSpPr>
        <p:spPr>
          <a:xfrm>
            <a:off x="3418116" y="4579601"/>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30" name="object 30"/>
          <p:cNvSpPr txBox="1"/>
          <p:nvPr/>
        </p:nvSpPr>
        <p:spPr>
          <a:xfrm>
            <a:off x="3767359" y="4736112"/>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31" name="object 31"/>
          <p:cNvSpPr txBox="1"/>
          <p:nvPr/>
        </p:nvSpPr>
        <p:spPr>
          <a:xfrm>
            <a:off x="3752595" y="4913855"/>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32" name="object 32"/>
          <p:cNvSpPr txBox="1"/>
          <p:nvPr/>
        </p:nvSpPr>
        <p:spPr>
          <a:xfrm>
            <a:off x="3586499" y="4770343"/>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33" name="object 33"/>
          <p:cNvSpPr txBox="1"/>
          <p:nvPr/>
        </p:nvSpPr>
        <p:spPr>
          <a:xfrm>
            <a:off x="3984919" y="4726413"/>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34" name="object 34"/>
          <p:cNvSpPr txBox="1"/>
          <p:nvPr/>
        </p:nvSpPr>
        <p:spPr>
          <a:xfrm>
            <a:off x="3909116" y="4427956"/>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35" name="object 35"/>
          <p:cNvSpPr txBox="1"/>
          <p:nvPr/>
        </p:nvSpPr>
        <p:spPr>
          <a:xfrm>
            <a:off x="3605049" y="4249860"/>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36" name="object 36"/>
          <p:cNvSpPr txBox="1"/>
          <p:nvPr/>
        </p:nvSpPr>
        <p:spPr>
          <a:xfrm>
            <a:off x="3694077" y="4437830"/>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37" name="object 37"/>
          <p:cNvSpPr txBox="1"/>
          <p:nvPr/>
        </p:nvSpPr>
        <p:spPr>
          <a:xfrm>
            <a:off x="3515913" y="4400985"/>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38" name="object 38"/>
          <p:cNvSpPr txBox="1"/>
          <p:nvPr/>
        </p:nvSpPr>
        <p:spPr>
          <a:xfrm>
            <a:off x="3337230" y="4389344"/>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39" name="object 39"/>
          <p:cNvSpPr txBox="1"/>
          <p:nvPr/>
        </p:nvSpPr>
        <p:spPr>
          <a:xfrm>
            <a:off x="3202302" y="4185408"/>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40" name="object 40"/>
          <p:cNvSpPr txBox="1"/>
          <p:nvPr/>
        </p:nvSpPr>
        <p:spPr>
          <a:xfrm>
            <a:off x="3108395" y="4372891"/>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1" name="object 41"/>
          <p:cNvSpPr txBox="1"/>
          <p:nvPr/>
        </p:nvSpPr>
        <p:spPr>
          <a:xfrm>
            <a:off x="3807920" y="4568432"/>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44" name="Rectangle 43"/>
          <p:cNvSpPr/>
          <p:nvPr/>
        </p:nvSpPr>
        <p:spPr>
          <a:xfrm>
            <a:off x="4476492" y="1647146"/>
            <a:ext cx="4572000" cy="4801314"/>
          </a:xfrm>
          <a:prstGeom prst="rect">
            <a:avLst/>
          </a:prstGeom>
        </p:spPr>
        <p:txBody>
          <a:bodyPr>
            <a:spAutoFit/>
          </a:bodyPr>
          <a:lstStyle/>
          <a:p>
            <a:pPr marL="122620" marR="2835" indent="-115532" algn="just">
              <a:lnSpc>
                <a:spcPct val="102000"/>
              </a:lnSpc>
              <a:buFont typeface="Arial"/>
              <a:buChar char="•"/>
              <a:tabLst>
                <a:tab pos="122975" algn="l"/>
              </a:tabLst>
            </a:pPr>
            <a:r>
              <a:rPr lang="en-US" sz="2000" spc="25" dirty="0">
                <a:latin typeface="Tahoma"/>
                <a:cs typeface="Tahoma"/>
              </a:rPr>
              <a:t>But</a:t>
            </a:r>
            <a:r>
              <a:rPr lang="en-US" sz="2000" spc="87" dirty="0">
                <a:latin typeface="Tahoma"/>
                <a:cs typeface="Tahoma"/>
              </a:rPr>
              <a:t> </a:t>
            </a:r>
            <a:r>
              <a:rPr lang="en-US" sz="2000" spc="-45" dirty="0">
                <a:latin typeface="Tahoma"/>
                <a:cs typeface="Tahoma"/>
              </a:rPr>
              <a:t>where</a:t>
            </a:r>
            <a:r>
              <a:rPr lang="en-US" sz="2000" spc="87" dirty="0">
                <a:latin typeface="Tahoma"/>
                <a:cs typeface="Tahoma"/>
              </a:rPr>
              <a:t> </a:t>
            </a:r>
            <a:r>
              <a:rPr lang="en-US" sz="2000" spc="-31" dirty="0">
                <a:latin typeface="Tahoma"/>
                <a:cs typeface="Tahoma"/>
              </a:rPr>
              <a:t>d</a:t>
            </a:r>
            <a:r>
              <a:rPr lang="en-US" sz="2000" spc="-6" dirty="0">
                <a:latin typeface="Tahoma"/>
                <a:cs typeface="Tahoma"/>
              </a:rPr>
              <a:t>o</a:t>
            </a:r>
            <a:r>
              <a:rPr lang="en-US" sz="2000" spc="-61" dirty="0">
                <a:latin typeface="Tahoma"/>
                <a:cs typeface="Tahoma"/>
              </a:rPr>
              <a:t>es</a:t>
            </a:r>
            <a:r>
              <a:rPr lang="en-US" sz="2000" spc="87" dirty="0">
                <a:latin typeface="Tahoma"/>
                <a:cs typeface="Tahoma"/>
              </a:rPr>
              <a:t> </a:t>
            </a:r>
            <a:r>
              <a:rPr lang="en-US" sz="2000" spc="-22" dirty="0">
                <a:latin typeface="Tahoma"/>
                <a:cs typeface="Tahoma"/>
              </a:rPr>
              <a:t>the</a:t>
            </a:r>
            <a:r>
              <a:rPr lang="en-US" sz="2000" spc="87" dirty="0">
                <a:latin typeface="Tahoma"/>
                <a:cs typeface="Tahoma"/>
              </a:rPr>
              <a:t> </a:t>
            </a:r>
            <a:r>
              <a:rPr lang="en-US" sz="2000" spc="-39" dirty="0">
                <a:latin typeface="Tahoma"/>
                <a:cs typeface="Tahoma"/>
              </a:rPr>
              <a:t>m</a:t>
            </a:r>
            <a:r>
              <a:rPr lang="en-US" sz="2000" dirty="0">
                <a:latin typeface="Tahoma"/>
                <a:cs typeface="Tahoma"/>
              </a:rPr>
              <a:t>o</a:t>
            </a:r>
            <a:r>
              <a:rPr lang="en-US" sz="2000" spc="-28" dirty="0">
                <a:latin typeface="Tahoma"/>
                <a:cs typeface="Tahoma"/>
              </a:rPr>
              <a:t>del</a:t>
            </a:r>
            <a:r>
              <a:rPr lang="en-US" sz="2000" spc="87" dirty="0">
                <a:latin typeface="Tahoma"/>
                <a:cs typeface="Tahoma"/>
              </a:rPr>
              <a:t> </a:t>
            </a:r>
            <a:r>
              <a:rPr lang="en-US" sz="2000" spc="-39" dirty="0">
                <a:latin typeface="Tahoma"/>
                <a:cs typeface="Tahoma"/>
              </a:rPr>
              <a:t>come</a:t>
            </a:r>
            <a:r>
              <a:rPr lang="en-US" sz="2000" spc="84" dirty="0">
                <a:latin typeface="Tahoma"/>
                <a:cs typeface="Tahoma"/>
              </a:rPr>
              <a:t> </a:t>
            </a:r>
            <a:r>
              <a:rPr lang="en-US" sz="2000" spc="-14" dirty="0">
                <a:latin typeface="Tahoma"/>
                <a:cs typeface="Tahoma"/>
              </a:rPr>
              <a:t>from?</a:t>
            </a:r>
            <a:r>
              <a:rPr lang="en-US" sz="2000" dirty="0">
                <a:latin typeface="Tahoma"/>
                <a:cs typeface="Tahoma"/>
              </a:rPr>
              <a:t> </a:t>
            </a:r>
            <a:r>
              <a:rPr lang="en-US" sz="2000" spc="31" dirty="0">
                <a:latin typeface="Tahoma"/>
                <a:cs typeface="Tahoma"/>
              </a:rPr>
              <a:t> </a:t>
            </a:r>
            <a:r>
              <a:rPr lang="en-US" sz="2000" spc="-22" dirty="0">
                <a:latin typeface="Tahoma"/>
                <a:cs typeface="Tahoma"/>
              </a:rPr>
              <a:t>Re</a:t>
            </a:r>
            <a:r>
              <a:rPr lang="en-US" sz="2000" spc="-42" dirty="0">
                <a:latin typeface="Tahoma"/>
                <a:cs typeface="Tahoma"/>
              </a:rPr>
              <a:t>mem</a:t>
            </a:r>
            <a:r>
              <a:rPr lang="en-US" sz="2000" spc="-6" dirty="0">
                <a:latin typeface="Tahoma"/>
                <a:cs typeface="Tahoma"/>
              </a:rPr>
              <a:t>b</a:t>
            </a:r>
            <a:r>
              <a:rPr lang="en-US" sz="2000" spc="-42" dirty="0">
                <a:latin typeface="Tahoma"/>
                <a:cs typeface="Tahoma"/>
              </a:rPr>
              <a:t>er</a:t>
            </a:r>
            <a:r>
              <a:rPr lang="en-US" sz="2000" spc="87" dirty="0">
                <a:latin typeface="Tahoma"/>
                <a:cs typeface="Tahoma"/>
              </a:rPr>
              <a:t> </a:t>
            </a:r>
            <a:r>
              <a:rPr lang="en-US" sz="2000" dirty="0">
                <a:latin typeface="Tahoma"/>
                <a:cs typeface="Tahoma"/>
              </a:rPr>
              <a:t>that</a:t>
            </a:r>
            <a:r>
              <a:rPr lang="en-US" sz="2000" spc="87" dirty="0">
                <a:latin typeface="Tahoma"/>
                <a:cs typeface="Tahoma"/>
              </a:rPr>
              <a:t> </a:t>
            </a:r>
            <a:r>
              <a:rPr lang="en-US" sz="2000" spc="-22" dirty="0">
                <a:latin typeface="Tahoma"/>
                <a:cs typeface="Tahoma"/>
              </a:rPr>
              <a:t>the</a:t>
            </a:r>
            <a:r>
              <a:rPr lang="en-US" sz="2000" spc="87" dirty="0">
                <a:latin typeface="Tahoma"/>
                <a:cs typeface="Tahoma"/>
              </a:rPr>
              <a:t> </a:t>
            </a:r>
            <a:r>
              <a:rPr lang="en-US" sz="2000" spc="-28" dirty="0">
                <a:latin typeface="Tahoma"/>
                <a:cs typeface="Tahoma"/>
              </a:rPr>
              <a:t>real</a:t>
            </a:r>
            <a:r>
              <a:rPr lang="en-US" sz="2000" spc="87" dirty="0">
                <a:latin typeface="Tahoma"/>
                <a:cs typeface="Tahoma"/>
              </a:rPr>
              <a:t> </a:t>
            </a:r>
            <a:r>
              <a:rPr lang="en-US" sz="2000" spc="-75" dirty="0">
                <a:latin typeface="Tahoma"/>
                <a:cs typeface="Tahoma"/>
              </a:rPr>
              <a:t>w</a:t>
            </a:r>
            <a:r>
              <a:rPr lang="en-US" sz="2000" spc="-64" dirty="0">
                <a:latin typeface="Tahoma"/>
                <a:cs typeface="Tahoma"/>
              </a:rPr>
              <a:t>o</a:t>
            </a:r>
            <a:r>
              <a:rPr lang="en-US" sz="2000" spc="-11" dirty="0">
                <a:latin typeface="Tahoma"/>
                <a:cs typeface="Tahoma"/>
              </a:rPr>
              <a:t>rld</a:t>
            </a:r>
            <a:r>
              <a:rPr lang="en-US" sz="2000" spc="87" dirty="0">
                <a:latin typeface="Tahoma"/>
                <a:cs typeface="Tahoma"/>
              </a:rPr>
              <a:t> </a:t>
            </a:r>
            <a:r>
              <a:rPr lang="en-US" sz="2000" spc="-22" dirty="0">
                <a:latin typeface="Tahoma"/>
                <a:cs typeface="Tahoma"/>
              </a:rPr>
              <a:t>is</a:t>
            </a:r>
            <a:r>
              <a:rPr lang="en-US" sz="2000" spc="84" dirty="0">
                <a:latin typeface="Tahoma"/>
                <a:cs typeface="Tahoma"/>
              </a:rPr>
              <a:t> </a:t>
            </a:r>
            <a:r>
              <a:rPr lang="en-US" sz="2000" spc="-14" dirty="0">
                <a:latin typeface="Tahoma"/>
                <a:cs typeface="Tahoma"/>
              </a:rPr>
              <a:t>rich,</a:t>
            </a:r>
            <a:r>
              <a:rPr lang="en-US" sz="2000" spc="100" dirty="0">
                <a:latin typeface="Tahoma"/>
                <a:cs typeface="Tahoma"/>
              </a:rPr>
              <a:t> </a:t>
            </a:r>
            <a:r>
              <a:rPr lang="en-US" sz="2000" spc="-42" dirty="0">
                <a:latin typeface="Tahoma"/>
                <a:cs typeface="Tahoma"/>
              </a:rPr>
              <a:t>so</a:t>
            </a:r>
            <a:r>
              <a:rPr lang="en-US" sz="2000" spc="84" dirty="0">
                <a:latin typeface="Tahoma"/>
                <a:cs typeface="Tahoma"/>
              </a:rPr>
              <a:t> </a:t>
            </a:r>
            <a:r>
              <a:rPr lang="en-US" sz="2000" dirty="0">
                <a:latin typeface="Tahoma"/>
                <a:cs typeface="Tahoma"/>
              </a:rPr>
              <a:t>if</a:t>
            </a:r>
            <a:r>
              <a:rPr lang="en-US" sz="2000" spc="87" dirty="0">
                <a:latin typeface="Tahoma"/>
                <a:cs typeface="Tahoma"/>
              </a:rPr>
              <a:t> </a:t>
            </a:r>
            <a:r>
              <a:rPr lang="en-US" sz="2000" spc="-22" dirty="0">
                <a:latin typeface="Tahoma"/>
                <a:cs typeface="Tahoma"/>
              </a:rPr>
              <a:t>the</a:t>
            </a:r>
            <a:r>
              <a:rPr lang="en-US" sz="2000" spc="87" dirty="0">
                <a:latin typeface="Tahoma"/>
                <a:cs typeface="Tahoma"/>
              </a:rPr>
              <a:t> </a:t>
            </a:r>
            <a:r>
              <a:rPr lang="en-US" sz="2000" spc="-39" dirty="0">
                <a:latin typeface="Tahoma"/>
                <a:cs typeface="Tahoma"/>
              </a:rPr>
              <a:t>m</a:t>
            </a:r>
            <a:r>
              <a:rPr lang="en-US" sz="2000" spc="-3" dirty="0">
                <a:latin typeface="Tahoma"/>
                <a:cs typeface="Tahoma"/>
              </a:rPr>
              <a:t>o</a:t>
            </a:r>
            <a:r>
              <a:rPr lang="en-US" sz="2000" spc="-28" dirty="0">
                <a:latin typeface="Tahoma"/>
                <a:cs typeface="Tahoma"/>
              </a:rPr>
              <a:t>del</a:t>
            </a:r>
            <a:r>
              <a:rPr lang="en-US" sz="2000" spc="87" dirty="0">
                <a:latin typeface="Tahoma"/>
                <a:cs typeface="Tahoma"/>
              </a:rPr>
              <a:t> </a:t>
            </a:r>
            <a:r>
              <a:rPr lang="en-US" sz="2000" spc="-22" dirty="0">
                <a:latin typeface="Tahoma"/>
                <a:cs typeface="Tahoma"/>
              </a:rPr>
              <a:t>is</a:t>
            </a:r>
            <a:r>
              <a:rPr lang="en-US" sz="2000" spc="87" dirty="0">
                <a:latin typeface="Tahoma"/>
                <a:cs typeface="Tahoma"/>
              </a:rPr>
              <a:t> </a:t>
            </a:r>
            <a:r>
              <a:rPr lang="en-US" sz="2000" dirty="0">
                <a:latin typeface="Tahoma"/>
                <a:cs typeface="Tahoma"/>
              </a:rPr>
              <a:t>to</a:t>
            </a:r>
            <a:r>
              <a:rPr lang="en-US" sz="2000" spc="84" dirty="0">
                <a:latin typeface="Tahoma"/>
                <a:cs typeface="Tahoma"/>
              </a:rPr>
              <a:t> </a:t>
            </a:r>
            <a:r>
              <a:rPr lang="en-US" sz="2000" dirty="0">
                <a:latin typeface="Tahoma"/>
                <a:cs typeface="Tahoma"/>
              </a:rPr>
              <a:t>b</a:t>
            </a:r>
            <a:r>
              <a:rPr lang="en-US" sz="2000" spc="-67" dirty="0">
                <a:latin typeface="Tahoma"/>
                <a:cs typeface="Tahoma"/>
              </a:rPr>
              <a:t>e</a:t>
            </a:r>
            <a:r>
              <a:rPr lang="en-US" sz="2000" spc="-42" dirty="0">
                <a:latin typeface="Tahoma"/>
                <a:cs typeface="Tahoma"/>
              </a:rPr>
              <a:t> </a:t>
            </a:r>
            <a:r>
              <a:rPr lang="en-US" sz="2000" spc="-11" dirty="0">
                <a:latin typeface="Tahoma"/>
                <a:cs typeface="Tahoma"/>
              </a:rPr>
              <a:t>faithful,</a:t>
            </a:r>
            <a:r>
              <a:rPr lang="en-US" sz="2000" spc="22" dirty="0">
                <a:latin typeface="Tahoma"/>
                <a:cs typeface="Tahoma"/>
              </a:rPr>
              <a:t> </a:t>
            </a:r>
            <a:r>
              <a:rPr lang="en-US" sz="2000" spc="-22" dirty="0">
                <a:latin typeface="Tahoma"/>
                <a:cs typeface="Tahoma"/>
              </a:rPr>
              <a:t>the</a:t>
            </a:r>
            <a:r>
              <a:rPr lang="en-US" sz="2000" spc="22" dirty="0">
                <a:latin typeface="Tahoma"/>
                <a:cs typeface="Tahoma"/>
              </a:rPr>
              <a:t> </a:t>
            </a:r>
            <a:r>
              <a:rPr lang="en-US" sz="2000" spc="-31" dirty="0">
                <a:latin typeface="Tahoma"/>
                <a:cs typeface="Tahoma"/>
              </a:rPr>
              <a:t>m</a:t>
            </a:r>
            <a:r>
              <a:rPr lang="en-US" sz="2000" spc="-14" dirty="0">
                <a:latin typeface="Tahoma"/>
                <a:cs typeface="Tahoma"/>
              </a:rPr>
              <a:t>o</a:t>
            </a:r>
            <a:r>
              <a:rPr lang="en-US" sz="2000" spc="-28" dirty="0">
                <a:latin typeface="Tahoma"/>
                <a:cs typeface="Tahoma"/>
              </a:rPr>
              <a:t>del</a:t>
            </a:r>
            <a:r>
              <a:rPr lang="en-US" sz="2000" spc="25" dirty="0">
                <a:latin typeface="Tahoma"/>
                <a:cs typeface="Tahoma"/>
              </a:rPr>
              <a:t> </a:t>
            </a:r>
            <a:r>
              <a:rPr lang="en-US" sz="2000" spc="-39" dirty="0">
                <a:latin typeface="Tahoma"/>
                <a:cs typeface="Tahoma"/>
              </a:rPr>
              <a:t>has</a:t>
            </a:r>
            <a:r>
              <a:rPr lang="en-US" sz="2000" spc="22" dirty="0">
                <a:latin typeface="Tahoma"/>
                <a:cs typeface="Tahoma"/>
              </a:rPr>
              <a:t> </a:t>
            </a:r>
            <a:r>
              <a:rPr lang="en-US" sz="2000" dirty="0">
                <a:latin typeface="Tahoma"/>
                <a:cs typeface="Tahoma"/>
              </a:rPr>
              <a:t>to</a:t>
            </a:r>
            <a:r>
              <a:rPr lang="en-US" sz="2000" spc="22" dirty="0">
                <a:latin typeface="Tahoma"/>
                <a:cs typeface="Tahoma"/>
              </a:rPr>
              <a:t> </a:t>
            </a:r>
            <a:r>
              <a:rPr lang="en-US" sz="2000" dirty="0">
                <a:latin typeface="Tahoma"/>
                <a:cs typeface="Tahoma"/>
              </a:rPr>
              <a:t>b</a:t>
            </a:r>
            <a:r>
              <a:rPr lang="en-US" sz="2000" spc="-67" dirty="0">
                <a:latin typeface="Tahoma"/>
                <a:cs typeface="Tahoma"/>
              </a:rPr>
              <a:t>e</a:t>
            </a:r>
            <a:r>
              <a:rPr lang="en-US" sz="2000" spc="22" dirty="0">
                <a:latin typeface="Tahoma"/>
                <a:cs typeface="Tahoma"/>
              </a:rPr>
              <a:t> </a:t>
            </a:r>
            <a:r>
              <a:rPr lang="en-US" sz="2000" spc="-11" dirty="0">
                <a:latin typeface="Tahoma"/>
                <a:cs typeface="Tahoma"/>
              </a:rPr>
              <a:t>rich</a:t>
            </a:r>
            <a:r>
              <a:rPr lang="en-US" sz="2000" spc="25" dirty="0">
                <a:latin typeface="Tahoma"/>
                <a:cs typeface="Tahoma"/>
              </a:rPr>
              <a:t> </a:t>
            </a:r>
            <a:r>
              <a:rPr lang="en-US" sz="2000" spc="-45" dirty="0">
                <a:latin typeface="Tahoma"/>
                <a:cs typeface="Tahoma"/>
              </a:rPr>
              <a:t>as</a:t>
            </a:r>
            <a:r>
              <a:rPr lang="en-US" sz="2000" spc="22" dirty="0">
                <a:latin typeface="Tahoma"/>
                <a:cs typeface="Tahoma"/>
              </a:rPr>
              <a:t> </a:t>
            </a:r>
            <a:r>
              <a:rPr lang="en-US" sz="2000" spc="-75" dirty="0">
                <a:latin typeface="Tahoma"/>
                <a:cs typeface="Tahoma"/>
              </a:rPr>
              <a:t>w</a:t>
            </a:r>
            <a:r>
              <a:rPr lang="en-US" sz="2000" spc="-20" dirty="0">
                <a:latin typeface="Tahoma"/>
                <a:cs typeface="Tahoma"/>
              </a:rPr>
              <a:t>ell.</a:t>
            </a:r>
            <a:r>
              <a:rPr lang="en-US" sz="2000" spc="126" dirty="0">
                <a:latin typeface="Tahoma"/>
                <a:cs typeface="Tahoma"/>
              </a:rPr>
              <a:t> </a:t>
            </a:r>
            <a:r>
              <a:rPr lang="en-US" sz="2000" spc="25" dirty="0">
                <a:latin typeface="Tahoma"/>
                <a:cs typeface="Tahoma"/>
              </a:rPr>
              <a:t>But</a:t>
            </a:r>
            <a:r>
              <a:rPr lang="en-US" sz="2000" spc="22" dirty="0">
                <a:latin typeface="Tahoma"/>
                <a:cs typeface="Tahoma"/>
              </a:rPr>
              <a:t> </a:t>
            </a:r>
            <a:r>
              <a:rPr lang="en-US" sz="2000" spc="-75" dirty="0">
                <a:latin typeface="Tahoma"/>
                <a:cs typeface="Tahoma"/>
              </a:rPr>
              <a:t>w</a:t>
            </a:r>
            <a:r>
              <a:rPr lang="en-US" sz="2000" spc="-67" dirty="0">
                <a:latin typeface="Tahoma"/>
                <a:cs typeface="Tahoma"/>
              </a:rPr>
              <a:t>e</a:t>
            </a:r>
            <a:r>
              <a:rPr lang="en-US" sz="2000" spc="25" dirty="0">
                <a:latin typeface="Tahoma"/>
                <a:cs typeface="Tahoma"/>
              </a:rPr>
              <a:t> </a:t>
            </a:r>
            <a:r>
              <a:rPr lang="en-US" sz="2000" spc="3" dirty="0">
                <a:latin typeface="Tahoma"/>
                <a:cs typeface="Tahoma"/>
              </a:rPr>
              <a:t>can’t</a:t>
            </a:r>
            <a:r>
              <a:rPr lang="en-US" sz="2000" spc="22" dirty="0">
                <a:latin typeface="Tahoma"/>
                <a:cs typeface="Tahoma"/>
              </a:rPr>
              <a:t> </a:t>
            </a:r>
            <a:r>
              <a:rPr lang="en-US" sz="2000" dirty="0">
                <a:latin typeface="Tahoma"/>
                <a:cs typeface="Tahoma"/>
              </a:rPr>
              <a:t>p</a:t>
            </a:r>
            <a:r>
              <a:rPr lang="en-US" sz="2000" spc="-25" dirty="0">
                <a:latin typeface="Tahoma"/>
                <a:cs typeface="Tahoma"/>
              </a:rPr>
              <a:t>ossibly</a:t>
            </a:r>
            <a:r>
              <a:rPr lang="en-US" sz="2000" spc="25" dirty="0">
                <a:latin typeface="Tahoma"/>
                <a:cs typeface="Tahoma"/>
              </a:rPr>
              <a:t> </a:t>
            </a:r>
            <a:r>
              <a:rPr lang="en-US" sz="2000" spc="-17" dirty="0">
                <a:latin typeface="Tahoma"/>
                <a:cs typeface="Tahoma"/>
              </a:rPr>
              <a:t>write</a:t>
            </a:r>
            <a:r>
              <a:rPr lang="en-US" sz="2000" spc="22" dirty="0">
                <a:latin typeface="Tahoma"/>
                <a:cs typeface="Tahoma"/>
              </a:rPr>
              <a:t> </a:t>
            </a:r>
            <a:r>
              <a:rPr lang="en-US" sz="2000" spc="-31" dirty="0">
                <a:latin typeface="Tahoma"/>
                <a:cs typeface="Tahoma"/>
              </a:rPr>
              <a:t>d</a:t>
            </a:r>
            <a:r>
              <a:rPr lang="en-US" sz="2000" spc="-56" dirty="0">
                <a:latin typeface="Tahoma"/>
                <a:cs typeface="Tahoma"/>
              </a:rPr>
              <a:t>o</a:t>
            </a:r>
            <a:r>
              <a:rPr lang="en-US" sz="2000" spc="-36" dirty="0">
                <a:latin typeface="Tahoma"/>
                <a:cs typeface="Tahoma"/>
              </a:rPr>
              <a:t>wn</a:t>
            </a:r>
            <a:r>
              <a:rPr lang="en-US" sz="2000" spc="22" dirty="0">
                <a:latin typeface="Tahoma"/>
                <a:cs typeface="Tahoma"/>
              </a:rPr>
              <a:t> </a:t>
            </a:r>
            <a:r>
              <a:rPr lang="en-US" sz="2000" spc="-33" dirty="0">
                <a:latin typeface="Tahoma"/>
                <a:cs typeface="Tahoma"/>
              </a:rPr>
              <a:t>such</a:t>
            </a:r>
            <a:r>
              <a:rPr lang="en-US" sz="2000" spc="22" dirty="0">
                <a:latin typeface="Tahoma"/>
                <a:cs typeface="Tahoma"/>
              </a:rPr>
              <a:t> </a:t>
            </a:r>
            <a:r>
              <a:rPr lang="en-US" sz="2000" spc="-33" dirty="0">
                <a:latin typeface="Tahoma"/>
                <a:cs typeface="Tahoma"/>
              </a:rPr>
              <a:t>a</a:t>
            </a:r>
            <a:r>
              <a:rPr lang="en-US" sz="2000" spc="25" dirty="0">
                <a:latin typeface="Tahoma"/>
                <a:cs typeface="Tahoma"/>
              </a:rPr>
              <a:t> </a:t>
            </a:r>
            <a:r>
              <a:rPr lang="en-US" sz="2000" spc="-11" dirty="0">
                <a:latin typeface="Tahoma"/>
                <a:cs typeface="Tahoma"/>
              </a:rPr>
              <a:t>rich</a:t>
            </a:r>
            <a:r>
              <a:rPr lang="en-US" sz="2000" spc="22" dirty="0">
                <a:latin typeface="Tahoma"/>
                <a:cs typeface="Tahoma"/>
              </a:rPr>
              <a:t> </a:t>
            </a:r>
            <a:r>
              <a:rPr lang="en-US" sz="2000" spc="-39" dirty="0">
                <a:latin typeface="Tahoma"/>
                <a:cs typeface="Tahoma"/>
              </a:rPr>
              <a:t>m</a:t>
            </a:r>
            <a:r>
              <a:rPr lang="en-US" sz="2000" dirty="0">
                <a:latin typeface="Tahoma"/>
                <a:cs typeface="Tahoma"/>
              </a:rPr>
              <a:t>o</a:t>
            </a:r>
            <a:r>
              <a:rPr lang="en-US" sz="2000" spc="-28" dirty="0">
                <a:latin typeface="Tahoma"/>
                <a:cs typeface="Tahoma"/>
              </a:rPr>
              <a:t>del</a:t>
            </a:r>
            <a:r>
              <a:rPr lang="en-US" sz="2000" spc="22" dirty="0">
                <a:latin typeface="Tahoma"/>
                <a:cs typeface="Tahoma"/>
              </a:rPr>
              <a:t> </a:t>
            </a:r>
            <a:r>
              <a:rPr lang="en-US" sz="2000" spc="-20" dirty="0">
                <a:latin typeface="Tahoma"/>
                <a:cs typeface="Tahoma"/>
              </a:rPr>
              <a:t>manual</a:t>
            </a:r>
            <a:r>
              <a:rPr lang="en-US" sz="2000" spc="-6" dirty="0">
                <a:latin typeface="Tahoma"/>
                <a:cs typeface="Tahoma"/>
              </a:rPr>
              <a:t>l</a:t>
            </a:r>
            <a:r>
              <a:rPr lang="en-US" sz="2000" spc="-106" dirty="0">
                <a:latin typeface="Tahoma"/>
                <a:cs typeface="Tahoma"/>
              </a:rPr>
              <a:t>y</a:t>
            </a:r>
            <a:r>
              <a:rPr lang="en-US" sz="2000" spc="-20" dirty="0">
                <a:latin typeface="Tahoma"/>
                <a:cs typeface="Tahoma"/>
              </a:rPr>
              <a:t>.</a:t>
            </a:r>
            <a:endParaRPr lang="en-US" sz="2000" dirty="0">
              <a:latin typeface="Tahoma"/>
              <a:cs typeface="Tahoma"/>
            </a:endParaRPr>
          </a:p>
          <a:p>
            <a:pPr marL="122620" marR="2835" indent="-115532" algn="just">
              <a:lnSpc>
                <a:spcPct val="102000"/>
              </a:lnSpc>
              <a:spcBef>
                <a:spcPts val="45"/>
              </a:spcBef>
              <a:buFont typeface="Arial"/>
              <a:buChar char="•"/>
              <a:tabLst>
                <a:tab pos="122975" algn="l"/>
              </a:tabLst>
            </a:pPr>
            <a:r>
              <a:rPr lang="en-US" sz="2000" dirty="0">
                <a:latin typeface="Tahoma"/>
                <a:cs typeface="Tahoma"/>
              </a:rPr>
              <a:t>The</a:t>
            </a:r>
            <a:r>
              <a:rPr lang="en-US" sz="2000" spc="36" dirty="0">
                <a:latin typeface="Tahoma"/>
                <a:cs typeface="Tahoma"/>
              </a:rPr>
              <a:t> </a:t>
            </a:r>
            <a:r>
              <a:rPr lang="en-US" sz="2000" spc="-31" dirty="0">
                <a:latin typeface="Tahoma"/>
                <a:cs typeface="Tahoma"/>
              </a:rPr>
              <a:t>idea</a:t>
            </a:r>
            <a:r>
              <a:rPr lang="en-US" sz="2000" spc="36" dirty="0">
                <a:latin typeface="Tahoma"/>
                <a:cs typeface="Tahoma"/>
              </a:rPr>
              <a:t> </a:t>
            </a:r>
            <a:r>
              <a:rPr lang="en-US" sz="2000" dirty="0">
                <a:latin typeface="Tahoma"/>
                <a:cs typeface="Tahoma"/>
              </a:rPr>
              <a:t>b</a:t>
            </a:r>
            <a:r>
              <a:rPr lang="en-US" sz="2000" spc="-31" dirty="0">
                <a:latin typeface="Tahoma"/>
                <a:cs typeface="Tahoma"/>
              </a:rPr>
              <a:t>ehind</a:t>
            </a:r>
            <a:r>
              <a:rPr lang="en-US" sz="2000" spc="39" dirty="0">
                <a:latin typeface="Tahoma"/>
                <a:cs typeface="Tahoma"/>
              </a:rPr>
              <a:t> </a:t>
            </a:r>
            <a:r>
              <a:rPr lang="en-US" sz="2000" spc="-11" dirty="0">
                <a:latin typeface="Tahoma"/>
                <a:cs typeface="Tahoma"/>
              </a:rPr>
              <a:t>(m</a:t>
            </a:r>
            <a:r>
              <a:rPr lang="en-US" sz="2000" spc="-36" dirty="0">
                <a:latin typeface="Tahoma"/>
                <a:cs typeface="Tahoma"/>
              </a:rPr>
              <a:t>a</a:t>
            </a:r>
            <a:r>
              <a:rPr lang="en-US" sz="2000" spc="-8" dirty="0">
                <a:latin typeface="Tahoma"/>
                <a:cs typeface="Tahoma"/>
              </a:rPr>
              <a:t>c</a:t>
            </a:r>
            <a:r>
              <a:rPr lang="en-US" sz="2000" spc="-33" dirty="0">
                <a:latin typeface="Tahoma"/>
                <a:cs typeface="Tahoma"/>
              </a:rPr>
              <a:t>h</a:t>
            </a:r>
            <a:r>
              <a:rPr lang="en-US" sz="2000" spc="-20" dirty="0">
                <a:latin typeface="Tahoma"/>
                <a:cs typeface="Tahoma"/>
              </a:rPr>
              <a:t>ine)</a:t>
            </a:r>
            <a:r>
              <a:rPr lang="en-US" sz="2000" spc="36" dirty="0">
                <a:latin typeface="Tahoma"/>
                <a:cs typeface="Tahoma"/>
              </a:rPr>
              <a:t> </a:t>
            </a:r>
            <a:r>
              <a:rPr lang="en-US" sz="2000" b="1" spc="-22" dirty="0">
                <a:latin typeface="Arial"/>
                <a:cs typeface="Arial"/>
              </a:rPr>
              <a:t>le</a:t>
            </a:r>
            <a:r>
              <a:rPr lang="en-US" sz="2000" b="1" spc="-61" dirty="0">
                <a:latin typeface="Arial"/>
                <a:cs typeface="Arial"/>
              </a:rPr>
              <a:t>a</a:t>
            </a:r>
            <a:r>
              <a:rPr lang="en-US" sz="2000" b="1" spc="-33" dirty="0">
                <a:latin typeface="Arial"/>
                <a:cs typeface="Arial"/>
              </a:rPr>
              <a:t>rning</a:t>
            </a:r>
            <a:r>
              <a:rPr lang="en-US" sz="2000" b="1" spc="81" dirty="0">
                <a:latin typeface="Arial"/>
                <a:cs typeface="Arial"/>
              </a:rPr>
              <a:t> </a:t>
            </a:r>
            <a:r>
              <a:rPr lang="en-US" sz="2000" spc="-22" dirty="0">
                <a:latin typeface="Tahoma"/>
                <a:cs typeface="Tahoma"/>
              </a:rPr>
              <a:t>is</a:t>
            </a:r>
            <a:r>
              <a:rPr lang="en-US" sz="2000" spc="36" dirty="0">
                <a:latin typeface="Tahoma"/>
                <a:cs typeface="Tahoma"/>
              </a:rPr>
              <a:t> </a:t>
            </a:r>
            <a:r>
              <a:rPr lang="en-US" sz="2000" dirty="0">
                <a:latin typeface="Tahoma"/>
                <a:cs typeface="Tahoma"/>
              </a:rPr>
              <a:t>to</a:t>
            </a:r>
            <a:r>
              <a:rPr lang="en-US" sz="2000" spc="36" dirty="0">
                <a:latin typeface="Tahoma"/>
                <a:cs typeface="Tahoma"/>
              </a:rPr>
              <a:t> </a:t>
            </a:r>
            <a:r>
              <a:rPr lang="en-US" sz="2000" spc="-25" dirty="0">
                <a:latin typeface="Tahoma"/>
                <a:cs typeface="Tahoma"/>
              </a:rPr>
              <a:t>instead</a:t>
            </a:r>
            <a:r>
              <a:rPr lang="en-US" sz="2000" spc="33" dirty="0">
                <a:latin typeface="Tahoma"/>
                <a:cs typeface="Tahoma"/>
              </a:rPr>
              <a:t> </a:t>
            </a:r>
            <a:r>
              <a:rPr lang="en-US" sz="2000" spc="-28" dirty="0">
                <a:latin typeface="Tahoma"/>
                <a:cs typeface="Tahoma"/>
              </a:rPr>
              <a:t>get</a:t>
            </a:r>
            <a:r>
              <a:rPr lang="en-US" sz="2000" spc="36" dirty="0">
                <a:latin typeface="Tahoma"/>
                <a:cs typeface="Tahoma"/>
              </a:rPr>
              <a:t> </a:t>
            </a:r>
            <a:r>
              <a:rPr lang="en-US" sz="2000" spc="20" dirty="0">
                <a:latin typeface="Tahoma"/>
                <a:cs typeface="Tahoma"/>
              </a:rPr>
              <a:t>it</a:t>
            </a:r>
            <a:r>
              <a:rPr lang="en-US" sz="2000" spc="36" dirty="0">
                <a:latin typeface="Tahoma"/>
                <a:cs typeface="Tahoma"/>
              </a:rPr>
              <a:t> </a:t>
            </a:r>
            <a:r>
              <a:rPr lang="en-US" sz="2000" spc="-20" dirty="0">
                <a:latin typeface="Tahoma"/>
                <a:cs typeface="Tahoma"/>
              </a:rPr>
              <a:t>from</a:t>
            </a:r>
            <a:r>
              <a:rPr lang="en-US" sz="2000" spc="36" dirty="0">
                <a:latin typeface="Tahoma"/>
                <a:cs typeface="Tahoma"/>
              </a:rPr>
              <a:t> </a:t>
            </a:r>
            <a:r>
              <a:rPr lang="en-US" sz="2000" spc="-17" dirty="0">
                <a:latin typeface="Tahoma"/>
                <a:cs typeface="Tahoma"/>
              </a:rPr>
              <a:t>data.</a:t>
            </a:r>
            <a:r>
              <a:rPr lang="en-US" sz="2000" dirty="0">
                <a:latin typeface="Tahoma"/>
                <a:cs typeface="Tahoma"/>
              </a:rPr>
              <a:t> </a:t>
            </a:r>
            <a:r>
              <a:rPr lang="en-US" sz="2000" spc="-114" dirty="0">
                <a:latin typeface="Tahoma"/>
                <a:cs typeface="Tahoma"/>
              </a:rPr>
              <a:t> </a:t>
            </a:r>
            <a:r>
              <a:rPr lang="en-US" sz="2000" spc="-39" dirty="0">
                <a:latin typeface="Tahoma"/>
                <a:cs typeface="Tahoma"/>
              </a:rPr>
              <a:t>Instead</a:t>
            </a:r>
            <a:r>
              <a:rPr lang="en-US" sz="2000" spc="36" dirty="0">
                <a:latin typeface="Tahoma"/>
                <a:cs typeface="Tahoma"/>
              </a:rPr>
              <a:t> </a:t>
            </a:r>
            <a:r>
              <a:rPr lang="en-US" sz="2000" spc="-20" dirty="0">
                <a:latin typeface="Tahoma"/>
                <a:cs typeface="Tahoma"/>
              </a:rPr>
              <a:t>of</a:t>
            </a:r>
            <a:r>
              <a:rPr lang="en-US" sz="2000" spc="36" dirty="0">
                <a:latin typeface="Tahoma"/>
                <a:cs typeface="Tahoma"/>
              </a:rPr>
              <a:t> </a:t>
            </a:r>
            <a:r>
              <a:rPr lang="en-US" sz="2000" spc="-17" dirty="0">
                <a:latin typeface="Tahoma"/>
                <a:cs typeface="Tahoma"/>
              </a:rPr>
              <a:t>constructing</a:t>
            </a:r>
            <a:r>
              <a:rPr lang="en-US" sz="2000" spc="36" dirty="0">
                <a:latin typeface="Tahoma"/>
                <a:cs typeface="Tahoma"/>
              </a:rPr>
              <a:t> </a:t>
            </a:r>
            <a:r>
              <a:rPr lang="en-US" sz="2000" spc="-33" dirty="0">
                <a:latin typeface="Tahoma"/>
                <a:cs typeface="Tahoma"/>
              </a:rPr>
              <a:t>a</a:t>
            </a:r>
            <a:r>
              <a:rPr lang="en-US" sz="2000" spc="36" dirty="0">
                <a:latin typeface="Tahoma"/>
                <a:cs typeface="Tahoma"/>
              </a:rPr>
              <a:t> </a:t>
            </a:r>
            <a:r>
              <a:rPr lang="en-US" sz="2000" spc="-39" dirty="0">
                <a:latin typeface="Tahoma"/>
                <a:cs typeface="Tahoma"/>
              </a:rPr>
              <a:t>m</a:t>
            </a:r>
            <a:r>
              <a:rPr lang="en-US" sz="2000" dirty="0">
                <a:latin typeface="Tahoma"/>
                <a:cs typeface="Tahoma"/>
              </a:rPr>
              <a:t>o</a:t>
            </a:r>
            <a:r>
              <a:rPr lang="en-US" sz="2000" spc="-28" dirty="0">
                <a:latin typeface="Tahoma"/>
                <a:cs typeface="Tahoma"/>
              </a:rPr>
              <a:t>del,</a:t>
            </a:r>
            <a:r>
              <a:rPr lang="en-US" sz="2000" spc="39" dirty="0">
                <a:latin typeface="Tahoma"/>
                <a:cs typeface="Tahoma"/>
              </a:rPr>
              <a:t> </a:t>
            </a:r>
            <a:r>
              <a:rPr lang="en-US" sz="2000" spc="-45" dirty="0">
                <a:latin typeface="Tahoma"/>
                <a:cs typeface="Tahoma"/>
              </a:rPr>
              <a:t>one</a:t>
            </a:r>
            <a:r>
              <a:rPr lang="en-US" sz="2000" spc="-25" dirty="0">
                <a:latin typeface="Tahoma"/>
                <a:cs typeface="Tahoma"/>
              </a:rPr>
              <a:t> </a:t>
            </a:r>
            <a:r>
              <a:rPr lang="en-US" sz="2000" spc="-17" dirty="0">
                <a:latin typeface="Tahoma"/>
                <a:cs typeface="Tahoma"/>
              </a:rPr>
              <a:t>constructs</a:t>
            </a:r>
            <a:r>
              <a:rPr lang="en-US" sz="2000" spc="47" dirty="0">
                <a:latin typeface="Tahoma"/>
                <a:cs typeface="Tahoma"/>
              </a:rPr>
              <a:t> </a:t>
            </a:r>
            <a:r>
              <a:rPr lang="en-US" sz="2000" spc="-33" dirty="0">
                <a:latin typeface="Tahoma"/>
                <a:cs typeface="Tahoma"/>
              </a:rPr>
              <a:t>a</a:t>
            </a:r>
            <a:r>
              <a:rPr lang="en-US" sz="2000" spc="47" dirty="0">
                <a:latin typeface="Tahoma"/>
                <a:cs typeface="Tahoma"/>
              </a:rPr>
              <a:t> </a:t>
            </a:r>
            <a:r>
              <a:rPr lang="en-US" sz="2000" spc="-25" dirty="0">
                <a:latin typeface="Tahoma"/>
                <a:cs typeface="Tahoma"/>
              </a:rPr>
              <a:t>s</a:t>
            </a:r>
            <a:r>
              <a:rPr lang="en-US" sz="2000" spc="-53" dirty="0">
                <a:latin typeface="Tahoma"/>
                <a:cs typeface="Tahoma"/>
              </a:rPr>
              <a:t>k</a:t>
            </a:r>
            <a:r>
              <a:rPr lang="en-US" sz="2000" spc="-25" dirty="0">
                <a:latin typeface="Tahoma"/>
                <a:cs typeface="Tahoma"/>
              </a:rPr>
              <a:t>eleton</a:t>
            </a:r>
            <a:r>
              <a:rPr lang="en-US" sz="2000" spc="47" dirty="0">
                <a:latin typeface="Tahoma"/>
                <a:cs typeface="Tahoma"/>
              </a:rPr>
              <a:t> </a:t>
            </a:r>
            <a:r>
              <a:rPr lang="en-US" sz="2000" spc="-20" dirty="0">
                <a:latin typeface="Tahoma"/>
                <a:cs typeface="Tahoma"/>
              </a:rPr>
              <a:t>of</a:t>
            </a:r>
            <a:r>
              <a:rPr lang="en-US" sz="2000" spc="45" dirty="0">
                <a:latin typeface="Tahoma"/>
                <a:cs typeface="Tahoma"/>
              </a:rPr>
              <a:t> </a:t>
            </a:r>
            <a:r>
              <a:rPr lang="en-US" sz="2000" spc="-33" dirty="0">
                <a:latin typeface="Tahoma"/>
                <a:cs typeface="Tahoma"/>
              </a:rPr>
              <a:t>a</a:t>
            </a:r>
            <a:r>
              <a:rPr lang="en-US" sz="2000" spc="47" dirty="0">
                <a:latin typeface="Tahoma"/>
                <a:cs typeface="Tahoma"/>
              </a:rPr>
              <a:t> </a:t>
            </a:r>
            <a:r>
              <a:rPr lang="en-US" sz="2000" spc="-39" dirty="0">
                <a:latin typeface="Tahoma"/>
                <a:cs typeface="Tahoma"/>
              </a:rPr>
              <a:t>m</a:t>
            </a:r>
            <a:r>
              <a:rPr lang="en-US" sz="2000" dirty="0">
                <a:latin typeface="Tahoma"/>
                <a:cs typeface="Tahoma"/>
              </a:rPr>
              <a:t>o</a:t>
            </a:r>
            <a:r>
              <a:rPr lang="en-US" sz="2000" spc="-28" dirty="0">
                <a:latin typeface="Tahoma"/>
                <a:cs typeface="Tahoma"/>
              </a:rPr>
              <a:t>del</a:t>
            </a:r>
            <a:r>
              <a:rPr lang="en-US" sz="2000" spc="47" dirty="0">
                <a:latin typeface="Tahoma"/>
                <a:cs typeface="Tahoma"/>
              </a:rPr>
              <a:t> </a:t>
            </a:r>
            <a:r>
              <a:rPr lang="en-US" sz="2000" spc="-17" dirty="0">
                <a:latin typeface="Tahoma"/>
                <a:cs typeface="Tahoma"/>
              </a:rPr>
              <a:t>(m</a:t>
            </a:r>
            <a:r>
              <a:rPr lang="en-US" sz="2000" spc="-45" dirty="0">
                <a:latin typeface="Tahoma"/>
                <a:cs typeface="Tahoma"/>
              </a:rPr>
              <a:t>o</a:t>
            </a:r>
            <a:r>
              <a:rPr lang="en-US" sz="2000" spc="-42" dirty="0">
                <a:latin typeface="Tahoma"/>
                <a:cs typeface="Tahoma"/>
              </a:rPr>
              <a:t>re</a:t>
            </a:r>
            <a:r>
              <a:rPr lang="en-US" sz="2000" spc="47" dirty="0">
                <a:latin typeface="Tahoma"/>
                <a:cs typeface="Tahoma"/>
              </a:rPr>
              <a:t> </a:t>
            </a:r>
            <a:r>
              <a:rPr lang="en-US" sz="2000" spc="-50" dirty="0">
                <a:latin typeface="Tahoma"/>
                <a:cs typeface="Tahoma"/>
              </a:rPr>
              <a:t>p</a:t>
            </a:r>
            <a:r>
              <a:rPr lang="en-US" sz="2000" spc="-28" dirty="0">
                <a:latin typeface="Tahoma"/>
                <a:cs typeface="Tahoma"/>
              </a:rPr>
              <a:t>recise</a:t>
            </a:r>
            <a:r>
              <a:rPr lang="en-US" sz="2000" spc="-14" dirty="0">
                <a:latin typeface="Tahoma"/>
                <a:cs typeface="Tahoma"/>
              </a:rPr>
              <a:t>l</a:t>
            </a:r>
            <a:r>
              <a:rPr lang="en-US" sz="2000" spc="-109" dirty="0">
                <a:latin typeface="Tahoma"/>
                <a:cs typeface="Tahoma"/>
              </a:rPr>
              <a:t>y</a:t>
            </a:r>
            <a:r>
              <a:rPr lang="en-US" sz="2000" spc="-20" dirty="0">
                <a:latin typeface="Tahoma"/>
                <a:cs typeface="Tahoma"/>
              </a:rPr>
              <a:t>,</a:t>
            </a:r>
            <a:r>
              <a:rPr lang="en-US" sz="2000" spc="53" dirty="0">
                <a:latin typeface="Tahoma"/>
                <a:cs typeface="Tahoma"/>
              </a:rPr>
              <a:t> </a:t>
            </a:r>
            <a:r>
              <a:rPr lang="en-US" sz="2000" spc="-33" dirty="0">
                <a:latin typeface="Tahoma"/>
                <a:cs typeface="Tahoma"/>
              </a:rPr>
              <a:t>a</a:t>
            </a:r>
            <a:r>
              <a:rPr lang="en-US" sz="2000" spc="47" dirty="0">
                <a:latin typeface="Tahoma"/>
                <a:cs typeface="Tahoma"/>
              </a:rPr>
              <a:t> </a:t>
            </a:r>
            <a:r>
              <a:rPr lang="en-US" sz="2000" spc="-39" dirty="0">
                <a:latin typeface="Tahoma"/>
                <a:cs typeface="Tahoma"/>
              </a:rPr>
              <a:t>m</a:t>
            </a:r>
            <a:r>
              <a:rPr lang="en-US" sz="2000" spc="-3" dirty="0">
                <a:latin typeface="Tahoma"/>
                <a:cs typeface="Tahoma"/>
              </a:rPr>
              <a:t>o</a:t>
            </a:r>
            <a:r>
              <a:rPr lang="en-US" sz="2000" spc="-28" dirty="0">
                <a:latin typeface="Tahoma"/>
                <a:cs typeface="Tahoma"/>
              </a:rPr>
              <a:t>del</a:t>
            </a:r>
            <a:r>
              <a:rPr lang="en-US" sz="2000" spc="47" dirty="0">
                <a:latin typeface="Tahoma"/>
                <a:cs typeface="Tahoma"/>
              </a:rPr>
              <a:t> </a:t>
            </a:r>
            <a:r>
              <a:rPr lang="en-US" sz="2000" spc="-11" dirty="0">
                <a:latin typeface="Tahoma"/>
                <a:cs typeface="Tahoma"/>
              </a:rPr>
              <a:t>family),</a:t>
            </a:r>
            <a:r>
              <a:rPr lang="en-US" sz="2000" spc="53" dirty="0">
                <a:latin typeface="Tahoma"/>
                <a:cs typeface="Tahoma"/>
              </a:rPr>
              <a:t> </a:t>
            </a:r>
            <a:r>
              <a:rPr lang="en-US" sz="2000" spc="-25" dirty="0">
                <a:latin typeface="Tahoma"/>
                <a:cs typeface="Tahoma"/>
              </a:rPr>
              <a:t>which</a:t>
            </a:r>
            <a:r>
              <a:rPr lang="en-US" sz="2000" spc="47" dirty="0">
                <a:latin typeface="Tahoma"/>
                <a:cs typeface="Tahoma"/>
              </a:rPr>
              <a:t> </a:t>
            </a:r>
            <a:r>
              <a:rPr lang="en-US" sz="2000" spc="-22" dirty="0">
                <a:latin typeface="Tahoma"/>
                <a:cs typeface="Tahoma"/>
              </a:rPr>
              <a:t>is</a:t>
            </a:r>
            <a:r>
              <a:rPr lang="en-US" sz="2000" spc="47" dirty="0">
                <a:latin typeface="Tahoma"/>
                <a:cs typeface="Tahoma"/>
              </a:rPr>
              <a:t> </a:t>
            </a:r>
            <a:r>
              <a:rPr lang="en-US" sz="2000" spc="-33" dirty="0">
                <a:latin typeface="Tahoma"/>
                <a:cs typeface="Tahoma"/>
              </a:rPr>
              <a:t>a</a:t>
            </a:r>
            <a:r>
              <a:rPr lang="en-US" sz="2000" spc="47" dirty="0">
                <a:latin typeface="Tahoma"/>
                <a:cs typeface="Tahoma"/>
              </a:rPr>
              <a:t> </a:t>
            </a:r>
            <a:r>
              <a:rPr lang="en-US" sz="2000" spc="-39" dirty="0">
                <a:latin typeface="Tahoma"/>
                <a:cs typeface="Tahoma"/>
              </a:rPr>
              <a:t>m</a:t>
            </a:r>
            <a:r>
              <a:rPr lang="en-US" sz="2000" spc="-3" dirty="0">
                <a:latin typeface="Tahoma"/>
                <a:cs typeface="Tahoma"/>
              </a:rPr>
              <a:t>o</a:t>
            </a:r>
            <a:r>
              <a:rPr lang="en-US" sz="2000" spc="-28" dirty="0">
                <a:latin typeface="Tahoma"/>
                <a:cs typeface="Tahoma"/>
              </a:rPr>
              <a:t>del</a:t>
            </a:r>
            <a:r>
              <a:rPr lang="en-US" sz="2000" spc="47" dirty="0">
                <a:latin typeface="Tahoma"/>
                <a:cs typeface="Tahoma"/>
              </a:rPr>
              <a:t> </a:t>
            </a:r>
            <a:r>
              <a:rPr lang="en-US" sz="2000" spc="-8" dirty="0">
                <a:latin typeface="Tahoma"/>
                <a:cs typeface="Tahoma"/>
              </a:rPr>
              <a:t>without</a:t>
            </a:r>
            <a:r>
              <a:rPr lang="en-US" sz="2000" spc="47" dirty="0">
                <a:latin typeface="Tahoma"/>
                <a:cs typeface="Tahoma"/>
              </a:rPr>
              <a:t> </a:t>
            </a:r>
            <a:r>
              <a:rPr lang="en-US" sz="2000" spc="-31" dirty="0">
                <a:latin typeface="Tahoma"/>
                <a:cs typeface="Tahoma"/>
              </a:rPr>
              <a:t>p</a:t>
            </a:r>
            <a:r>
              <a:rPr lang="en-US" sz="2000" spc="-56" dirty="0">
                <a:latin typeface="Tahoma"/>
                <a:cs typeface="Tahoma"/>
              </a:rPr>
              <a:t>a</a:t>
            </a:r>
            <a:r>
              <a:rPr lang="en-US" sz="2000" spc="-31" dirty="0">
                <a:latin typeface="Tahoma"/>
                <a:cs typeface="Tahoma"/>
              </a:rPr>
              <a:t>rameters.</a:t>
            </a:r>
            <a:r>
              <a:rPr lang="en-US" sz="2000" spc="-20" dirty="0">
                <a:latin typeface="Tahoma"/>
                <a:cs typeface="Tahoma"/>
              </a:rPr>
              <a:t> </a:t>
            </a:r>
            <a:r>
              <a:rPr lang="en-US" sz="2000" spc="3" dirty="0">
                <a:latin typeface="Tahoma"/>
                <a:cs typeface="Tahoma"/>
              </a:rPr>
              <a:t>And</a:t>
            </a:r>
            <a:r>
              <a:rPr lang="en-US" sz="2000" spc="-39" dirty="0">
                <a:latin typeface="Tahoma"/>
                <a:cs typeface="Tahoma"/>
              </a:rPr>
              <a:t> </a:t>
            </a:r>
            <a:r>
              <a:rPr lang="en-US" sz="2000" spc="-28" dirty="0">
                <a:latin typeface="Tahoma"/>
                <a:cs typeface="Tahoma"/>
              </a:rPr>
              <a:t>then</a:t>
            </a:r>
            <a:r>
              <a:rPr lang="en-US" sz="2000" spc="-39" dirty="0">
                <a:latin typeface="Tahoma"/>
                <a:cs typeface="Tahoma"/>
              </a:rPr>
              <a:t> </a:t>
            </a:r>
            <a:r>
              <a:rPr lang="en-US" sz="2000" dirty="0">
                <a:latin typeface="Tahoma"/>
                <a:cs typeface="Tahoma"/>
              </a:rPr>
              <a:t>if</a:t>
            </a:r>
            <a:r>
              <a:rPr lang="en-US" sz="2000" spc="-39" dirty="0">
                <a:latin typeface="Tahoma"/>
                <a:cs typeface="Tahoma"/>
              </a:rPr>
              <a:t> </a:t>
            </a:r>
            <a:r>
              <a:rPr lang="en-US" sz="2000" spc="-75" dirty="0">
                <a:latin typeface="Tahoma"/>
                <a:cs typeface="Tahoma"/>
              </a:rPr>
              <a:t>w</a:t>
            </a:r>
            <a:r>
              <a:rPr lang="en-US" sz="2000" spc="-67" dirty="0">
                <a:latin typeface="Tahoma"/>
                <a:cs typeface="Tahoma"/>
              </a:rPr>
              <a:t>e</a:t>
            </a:r>
            <a:r>
              <a:rPr lang="en-US" sz="2000" spc="-39" dirty="0">
                <a:latin typeface="Tahoma"/>
                <a:cs typeface="Tahoma"/>
              </a:rPr>
              <a:t> have </a:t>
            </a:r>
            <a:r>
              <a:rPr lang="en-US" sz="2000" spc="-22" dirty="0">
                <a:latin typeface="Tahoma"/>
                <a:cs typeface="Tahoma"/>
              </a:rPr>
              <a:t>the</a:t>
            </a:r>
            <a:r>
              <a:rPr lang="en-US" sz="2000" spc="-39" dirty="0">
                <a:latin typeface="Tahoma"/>
                <a:cs typeface="Tahoma"/>
              </a:rPr>
              <a:t> </a:t>
            </a:r>
            <a:r>
              <a:rPr lang="en-US" sz="2000" spc="-8" dirty="0">
                <a:latin typeface="Tahoma"/>
                <a:cs typeface="Tahoma"/>
              </a:rPr>
              <a:t>right</a:t>
            </a:r>
            <a:r>
              <a:rPr lang="en-US" sz="2000" spc="-39" dirty="0">
                <a:latin typeface="Tahoma"/>
                <a:cs typeface="Tahoma"/>
              </a:rPr>
              <a:t> </a:t>
            </a:r>
            <a:r>
              <a:rPr lang="en-US" sz="2000" spc="3" dirty="0">
                <a:latin typeface="Tahoma"/>
                <a:cs typeface="Tahoma"/>
              </a:rPr>
              <a:t>t</a:t>
            </a:r>
            <a:r>
              <a:rPr lang="en-US" sz="2000" spc="-28" dirty="0">
                <a:latin typeface="Tahoma"/>
                <a:cs typeface="Tahoma"/>
              </a:rPr>
              <a:t>y</a:t>
            </a:r>
            <a:r>
              <a:rPr lang="en-US" sz="2000" spc="-6" dirty="0">
                <a:latin typeface="Tahoma"/>
                <a:cs typeface="Tahoma"/>
              </a:rPr>
              <a:t>p</a:t>
            </a:r>
            <a:r>
              <a:rPr lang="en-US" sz="2000" spc="-67" dirty="0">
                <a:latin typeface="Tahoma"/>
                <a:cs typeface="Tahoma"/>
              </a:rPr>
              <a:t>e</a:t>
            </a:r>
            <a:r>
              <a:rPr lang="en-US" sz="2000" spc="-39" dirty="0">
                <a:latin typeface="Tahoma"/>
                <a:cs typeface="Tahoma"/>
              </a:rPr>
              <a:t> </a:t>
            </a:r>
            <a:r>
              <a:rPr lang="en-US" sz="2000" spc="-20" dirty="0">
                <a:latin typeface="Tahoma"/>
                <a:cs typeface="Tahoma"/>
              </a:rPr>
              <a:t>of</a:t>
            </a:r>
            <a:r>
              <a:rPr lang="en-US" sz="2000" spc="-39" dirty="0">
                <a:latin typeface="Tahoma"/>
                <a:cs typeface="Tahoma"/>
              </a:rPr>
              <a:t> </a:t>
            </a:r>
            <a:r>
              <a:rPr lang="en-US" sz="2000" spc="-17" dirty="0">
                <a:latin typeface="Tahoma"/>
                <a:cs typeface="Tahoma"/>
              </a:rPr>
              <a:t>data,</a:t>
            </a:r>
            <a:r>
              <a:rPr lang="en-US" sz="2000" spc="-28" dirty="0">
                <a:latin typeface="Tahoma"/>
                <a:cs typeface="Tahoma"/>
              </a:rPr>
              <a:t> </a:t>
            </a:r>
            <a:r>
              <a:rPr lang="en-US" sz="2000" spc="-75" dirty="0">
                <a:latin typeface="Tahoma"/>
                <a:cs typeface="Tahoma"/>
              </a:rPr>
              <a:t>w</a:t>
            </a:r>
            <a:r>
              <a:rPr lang="en-US" sz="2000" spc="-67" dirty="0">
                <a:latin typeface="Tahoma"/>
                <a:cs typeface="Tahoma"/>
              </a:rPr>
              <a:t>e</a:t>
            </a:r>
            <a:r>
              <a:rPr lang="en-US" sz="2000" spc="-39" dirty="0">
                <a:latin typeface="Tahoma"/>
                <a:cs typeface="Tahoma"/>
              </a:rPr>
              <a:t> </a:t>
            </a:r>
            <a:r>
              <a:rPr lang="en-US" sz="2000" spc="-25" dirty="0">
                <a:latin typeface="Tahoma"/>
                <a:cs typeface="Tahoma"/>
              </a:rPr>
              <a:t>can</a:t>
            </a:r>
            <a:r>
              <a:rPr lang="en-US" sz="2000" spc="-39" dirty="0">
                <a:latin typeface="Tahoma"/>
                <a:cs typeface="Tahoma"/>
              </a:rPr>
              <a:t> </a:t>
            </a:r>
            <a:r>
              <a:rPr lang="en-US" sz="2000" spc="-28" dirty="0">
                <a:latin typeface="Tahoma"/>
                <a:cs typeface="Tahoma"/>
              </a:rPr>
              <a:t>run</a:t>
            </a:r>
            <a:r>
              <a:rPr lang="en-US" sz="2000" spc="-39" dirty="0">
                <a:latin typeface="Tahoma"/>
                <a:cs typeface="Tahoma"/>
              </a:rPr>
              <a:t> </a:t>
            </a:r>
            <a:r>
              <a:rPr lang="en-US" sz="2000" spc="-33" dirty="0">
                <a:latin typeface="Tahoma"/>
                <a:cs typeface="Tahoma"/>
              </a:rPr>
              <a:t>a</a:t>
            </a:r>
            <a:r>
              <a:rPr lang="en-US" sz="2000" spc="-39" dirty="0">
                <a:latin typeface="Tahoma"/>
                <a:cs typeface="Tahoma"/>
              </a:rPr>
              <a:t> </a:t>
            </a:r>
            <a:r>
              <a:rPr lang="en-US" sz="2000" spc="-31" dirty="0">
                <a:latin typeface="Tahoma"/>
                <a:cs typeface="Tahoma"/>
              </a:rPr>
              <a:t>machine</a:t>
            </a:r>
            <a:r>
              <a:rPr lang="en-US" sz="2000" spc="-39" dirty="0">
                <a:latin typeface="Tahoma"/>
                <a:cs typeface="Tahoma"/>
              </a:rPr>
              <a:t> </a:t>
            </a:r>
            <a:r>
              <a:rPr lang="en-US" sz="2000" spc="-28" dirty="0">
                <a:latin typeface="Tahoma"/>
                <a:cs typeface="Tahoma"/>
              </a:rPr>
              <a:t>le</a:t>
            </a:r>
            <a:r>
              <a:rPr lang="en-US" sz="2000" spc="-67" dirty="0">
                <a:latin typeface="Tahoma"/>
                <a:cs typeface="Tahoma"/>
              </a:rPr>
              <a:t>a</a:t>
            </a:r>
            <a:r>
              <a:rPr lang="en-US" sz="2000" spc="-22" dirty="0">
                <a:latin typeface="Tahoma"/>
                <a:cs typeface="Tahoma"/>
              </a:rPr>
              <a:t>rning</a:t>
            </a:r>
            <a:r>
              <a:rPr lang="en-US" sz="2000" spc="-39" dirty="0">
                <a:latin typeface="Tahoma"/>
                <a:cs typeface="Tahoma"/>
              </a:rPr>
              <a:t> </a:t>
            </a:r>
            <a:r>
              <a:rPr lang="en-US" sz="2000" spc="-25" dirty="0">
                <a:latin typeface="Tahoma"/>
                <a:cs typeface="Tahoma"/>
              </a:rPr>
              <a:t>alg</a:t>
            </a:r>
            <a:r>
              <a:rPr lang="en-US" sz="2000" spc="-59" dirty="0">
                <a:latin typeface="Tahoma"/>
                <a:cs typeface="Tahoma"/>
              </a:rPr>
              <a:t>o</a:t>
            </a:r>
            <a:r>
              <a:rPr lang="en-US" sz="2000" spc="-8" dirty="0">
                <a:latin typeface="Tahoma"/>
                <a:cs typeface="Tahoma"/>
              </a:rPr>
              <a:t>rithm</a:t>
            </a:r>
            <a:r>
              <a:rPr lang="en-US" sz="2000" spc="-39" dirty="0">
                <a:latin typeface="Tahoma"/>
                <a:cs typeface="Tahoma"/>
              </a:rPr>
              <a:t> </a:t>
            </a:r>
            <a:r>
              <a:rPr lang="en-US" sz="2000" dirty="0">
                <a:latin typeface="Tahoma"/>
                <a:cs typeface="Tahoma"/>
              </a:rPr>
              <a:t>to</a:t>
            </a:r>
            <a:r>
              <a:rPr lang="en-US" sz="2000" spc="-39" dirty="0">
                <a:latin typeface="Tahoma"/>
                <a:cs typeface="Tahoma"/>
              </a:rPr>
              <a:t> </a:t>
            </a:r>
            <a:r>
              <a:rPr lang="en-US" sz="2000" spc="-11" dirty="0">
                <a:latin typeface="Tahoma"/>
                <a:cs typeface="Tahoma"/>
              </a:rPr>
              <a:t>tun</a:t>
            </a:r>
            <a:r>
              <a:rPr lang="en-US" sz="2000" spc="-67" dirty="0">
                <a:latin typeface="Tahoma"/>
                <a:cs typeface="Tahoma"/>
              </a:rPr>
              <a:t>e</a:t>
            </a:r>
            <a:r>
              <a:rPr lang="en-US" sz="2000" spc="-39" dirty="0">
                <a:latin typeface="Tahoma"/>
                <a:cs typeface="Tahoma"/>
              </a:rPr>
              <a:t> </a:t>
            </a:r>
            <a:r>
              <a:rPr lang="en-US" sz="2000" spc="-22" dirty="0">
                <a:latin typeface="Tahoma"/>
                <a:cs typeface="Tahoma"/>
              </a:rPr>
              <a:t>the</a:t>
            </a:r>
            <a:r>
              <a:rPr lang="en-US" sz="2000" spc="-39" dirty="0">
                <a:latin typeface="Tahoma"/>
                <a:cs typeface="Tahoma"/>
              </a:rPr>
              <a:t> </a:t>
            </a:r>
            <a:r>
              <a:rPr lang="en-US" sz="2000" spc="-31" dirty="0">
                <a:latin typeface="Tahoma"/>
                <a:cs typeface="Tahoma"/>
              </a:rPr>
              <a:t>p</a:t>
            </a:r>
            <a:r>
              <a:rPr lang="en-US" sz="2000" spc="-56" dirty="0">
                <a:latin typeface="Tahoma"/>
                <a:cs typeface="Tahoma"/>
              </a:rPr>
              <a:t>a</a:t>
            </a:r>
            <a:r>
              <a:rPr lang="en-US" sz="2000" spc="-31" dirty="0">
                <a:latin typeface="Tahoma"/>
                <a:cs typeface="Tahoma"/>
              </a:rPr>
              <a:t>rameters</a:t>
            </a:r>
            <a:r>
              <a:rPr lang="en-US" sz="2000" spc="-20" dirty="0">
                <a:latin typeface="Tahoma"/>
                <a:cs typeface="Tahoma"/>
              </a:rPr>
              <a:t> of</a:t>
            </a:r>
            <a:r>
              <a:rPr lang="en-US" sz="2000" spc="22" dirty="0">
                <a:latin typeface="Tahoma"/>
                <a:cs typeface="Tahoma"/>
              </a:rPr>
              <a:t> </a:t>
            </a:r>
            <a:r>
              <a:rPr lang="en-US" sz="2000" spc="-22" dirty="0">
                <a:latin typeface="Tahoma"/>
                <a:cs typeface="Tahoma"/>
              </a:rPr>
              <a:t>the</a:t>
            </a:r>
            <a:r>
              <a:rPr lang="en-US" sz="2000" spc="25" dirty="0">
                <a:latin typeface="Tahoma"/>
                <a:cs typeface="Tahoma"/>
              </a:rPr>
              <a:t> </a:t>
            </a:r>
            <a:r>
              <a:rPr lang="en-US" sz="2000" spc="-39" dirty="0">
                <a:latin typeface="Tahoma"/>
                <a:cs typeface="Tahoma"/>
              </a:rPr>
              <a:t>m</a:t>
            </a:r>
            <a:r>
              <a:rPr lang="en-US" sz="2000" spc="-3" dirty="0">
                <a:latin typeface="Tahoma"/>
                <a:cs typeface="Tahoma"/>
              </a:rPr>
              <a:t>o</a:t>
            </a:r>
            <a:r>
              <a:rPr lang="en-US" sz="2000" spc="-50" dirty="0">
                <a:latin typeface="Tahoma"/>
                <a:cs typeface="Tahoma"/>
              </a:rPr>
              <a:t>de</a:t>
            </a:r>
            <a:r>
              <a:rPr lang="en-US" sz="2000" spc="8" dirty="0">
                <a:latin typeface="Tahoma"/>
                <a:cs typeface="Tahoma"/>
              </a:rPr>
              <a:t>l</a:t>
            </a:r>
            <a:r>
              <a:rPr lang="en-US" sz="2000" spc="-20" dirty="0">
                <a:latin typeface="Tahoma"/>
                <a:cs typeface="Tahoma"/>
              </a:rPr>
              <a:t>.</a:t>
            </a:r>
            <a:endParaRPr lang="en-US" sz="2000" dirty="0">
              <a:latin typeface="Tahoma"/>
              <a:cs typeface="Tahoma"/>
            </a:endParaRPr>
          </a:p>
        </p:txBody>
      </p:sp>
    </p:spTree>
    <p:extLst>
      <p:ext uri="{BB962C8B-B14F-4D97-AF65-F5344CB8AC3E}">
        <p14:creationId xmlns:p14="http://schemas.microsoft.com/office/powerpoint/2010/main" val="371278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11910" y="228600"/>
            <a:ext cx="5393897" cy="326371"/>
          </a:xfrm>
          <a:prstGeom prst="rect">
            <a:avLst/>
          </a:prstGeom>
          <a:ln w="3175">
            <a:solidFill>
              <a:srgbClr val="000000"/>
            </a:solidFill>
          </a:ln>
        </p:spPr>
        <p:txBody>
          <a:bodyPr vert="horz" wrap="square" lIns="0" tIns="0" rIns="0" bIns="0" rtlCol="0">
            <a:spAutoFit/>
          </a:bodyPr>
          <a:lstStyle/>
          <a:p>
            <a:pPr marL="1568900"/>
            <a:r>
              <a:rPr sz="2121" spc="128" dirty="0">
                <a:solidFill>
                  <a:srgbClr val="0000A0"/>
                </a:solidFill>
                <a:latin typeface="Tahoma"/>
                <a:cs typeface="Tahoma"/>
              </a:rPr>
              <a:t>P</a:t>
            </a:r>
            <a:r>
              <a:rPr sz="2121" spc="-159" dirty="0">
                <a:solidFill>
                  <a:srgbClr val="0000A0"/>
                </a:solidFill>
                <a:latin typeface="Tahoma"/>
                <a:cs typeface="Tahoma"/>
              </a:rPr>
              <a:t>a</a:t>
            </a:r>
            <a:r>
              <a:rPr sz="2121" spc="-84" dirty="0">
                <a:solidFill>
                  <a:srgbClr val="0000A0"/>
                </a:solidFill>
                <a:latin typeface="Tahoma"/>
                <a:cs typeface="Tahoma"/>
              </a:rPr>
              <a:t>radigm:</a:t>
            </a:r>
            <a:r>
              <a:rPr sz="2121" spc="282" dirty="0">
                <a:solidFill>
                  <a:srgbClr val="0000A0"/>
                </a:solidFill>
                <a:latin typeface="Tahoma"/>
                <a:cs typeface="Tahoma"/>
              </a:rPr>
              <a:t> </a:t>
            </a:r>
            <a:r>
              <a:rPr lang="en-US" sz="2121" spc="-87" dirty="0">
                <a:solidFill>
                  <a:srgbClr val="0000A0"/>
                </a:solidFill>
                <a:latin typeface="Tahoma"/>
                <a:cs typeface="Tahoma"/>
              </a:rPr>
              <a:t>I</a:t>
            </a:r>
            <a:r>
              <a:rPr sz="2121" spc="-87" dirty="0">
                <a:solidFill>
                  <a:srgbClr val="0000A0"/>
                </a:solidFill>
                <a:latin typeface="Tahoma"/>
                <a:cs typeface="Tahoma"/>
              </a:rPr>
              <a:t>nference</a:t>
            </a:r>
            <a:endParaRPr sz="2121" dirty="0">
              <a:latin typeface="Tahoma"/>
              <a:cs typeface="Tahoma"/>
            </a:endParaRPr>
          </a:p>
        </p:txBody>
      </p:sp>
      <p:sp>
        <p:nvSpPr>
          <p:cNvPr id="3" name="object 3"/>
          <p:cNvSpPr/>
          <p:nvPr/>
        </p:nvSpPr>
        <p:spPr>
          <a:xfrm>
            <a:off x="1472844" y="2042703"/>
            <a:ext cx="2728669" cy="1121380"/>
          </a:xfrm>
          <a:custGeom>
            <a:avLst/>
            <a:gdLst/>
            <a:ahLst/>
            <a:cxnLst/>
            <a:rect l="l" t="t" r="r" b="b"/>
            <a:pathLst>
              <a:path w="4888865" h="2009139">
                <a:moveTo>
                  <a:pt x="0" y="127154"/>
                </a:moveTo>
                <a:lnTo>
                  <a:pt x="0" y="1881600"/>
                </a:lnTo>
                <a:lnTo>
                  <a:pt x="836" y="1896264"/>
                </a:lnTo>
                <a:lnTo>
                  <a:pt x="12646" y="1936948"/>
                </a:lnTo>
                <a:lnTo>
                  <a:pt x="36469" y="1970731"/>
                </a:lnTo>
                <a:lnTo>
                  <a:pt x="69815" y="1995123"/>
                </a:lnTo>
                <a:lnTo>
                  <a:pt x="110195" y="2007633"/>
                </a:lnTo>
                <a:lnTo>
                  <a:pt x="4761509" y="2008755"/>
                </a:lnTo>
                <a:lnTo>
                  <a:pt x="4776173" y="2007918"/>
                </a:lnTo>
                <a:lnTo>
                  <a:pt x="4816858" y="1996108"/>
                </a:lnTo>
                <a:lnTo>
                  <a:pt x="4850640" y="1972285"/>
                </a:lnTo>
                <a:lnTo>
                  <a:pt x="4875032" y="1938939"/>
                </a:lnTo>
                <a:lnTo>
                  <a:pt x="4887543" y="1898559"/>
                </a:lnTo>
                <a:lnTo>
                  <a:pt x="4888664" y="127154"/>
                </a:lnTo>
                <a:lnTo>
                  <a:pt x="4887827" y="112490"/>
                </a:lnTo>
                <a:lnTo>
                  <a:pt x="4876018" y="71806"/>
                </a:lnTo>
                <a:lnTo>
                  <a:pt x="4852195" y="38023"/>
                </a:lnTo>
                <a:lnTo>
                  <a:pt x="4818848" y="13631"/>
                </a:lnTo>
                <a:lnTo>
                  <a:pt x="4778468"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4" name="object 4"/>
          <p:cNvSpPr txBox="1"/>
          <p:nvPr/>
        </p:nvSpPr>
        <p:spPr>
          <a:xfrm>
            <a:off x="1540275" y="2519556"/>
            <a:ext cx="482718" cy="214674"/>
          </a:xfrm>
          <a:prstGeom prst="rect">
            <a:avLst/>
          </a:prstGeom>
        </p:spPr>
        <p:txBody>
          <a:bodyPr vert="horz" wrap="square" lIns="0" tIns="0" rIns="0" bIns="0" rtlCol="0">
            <a:spAutoFit/>
          </a:bodyPr>
          <a:lstStyle/>
          <a:p>
            <a:pPr marL="7088"/>
            <a:r>
              <a:rPr sz="1395" spc="64" dirty="0">
                <a:latin typeface="Tahoma"/>
                <a:cs typeface="Tahoma"/>
              </a:rPr>
              <a:t>M</a:t>
            </a:r>
            <a:r>
              <a:rPr sz="1395" spc="84" dirty="0">
                <a:latin typeface="Tahoma"/>
                <a:cs typeface="Tahoma"/>
              </a:rPr>
              <a:t>o</a:t>
            </a:r>
            <a:r>
              <a:rPr sz="1395" spc="-45" dirty="0">
                <a:latin typeface="Tahoma"/>
                <a:cs typeface="Tahoma"/>
              </a:rPr>
              <a:t>del</a:t>
            </a:r>
            <a:endParaRPr sz="1395">
              <a:latin typeface="Tahoma"/>
              <a:cs typeface="Tahoma"/>
            </a:endParaRPr>
          </a:p>
        </p:txBody>
      </p:sp>
      <p:sp>
        <p:nvSpPr>
          <p:cNvPr id="5" name="object 5"/>
          <p:cNvSpPr/>
          <p:nvPr/>
        </p:nvSpPr>
        <p:spPr>
          <a:xfrm>
            <a:off x="2086873" y="2117412"/>
            <a:ext cx="2040009" cy="966186"/>
          </a:xfrm>
          <a:prstGeom prst="rect">
            <a:avLst/>
          </a:prstGeom>
          <a:blipFill>
            <a:blip r:embed="rId3" cstate="print"/>
            <a:stretch>
              <a:fillRect/>
            </a:stretch>
          </a:blipFill>
        </p:spPr>
        <p:txBody>
          <a:bodyPr wrap="square" lIns="0" tIns="0" rIns="0" bIns="0" rtlCol="0"/>
          <a:lstStyle/>
          <a:p>
            <a:endParaRPr sz="1339"/>
          </a:p>
        </p:txBody>
      </p:sp>
      <p:sp>
        <p:nvSpPr>
          <p:cNvPr id="6" name="object 6"/>
          <p:cNvSpPr txBox="1"/>
          <p:nvPr/>
        </p:nvSpPr>
        <p:spPr>
          <a:xfrm>
            <a:off x="2369617" y="2632732"/>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7" name="object 7"/>
          <p:cNvSpPr txBox="1"/>
          <p:nvPr/>
        </p:nvSpPr>
        <p:spPr>
          <a:xfrm>
            <a:off x="2567334" y="2563183"/>
            <a:ext cx="43593" cy="68609"/>
          </a:xfrm>
          <a:prstGeom prst="rect">
            <a:avLst/>
          </a:prstGeom>
        </p:spPr>
        <p:txBody>
          <a:bodyPr vert="horz" wrap="square" lIns="0" tIns="0" rIns="0" bIns="0" rtlCol="0">
            <a:spAutoFit/>
          </a:bodyPr>
          <a:lstStyle/>
          <a:p>
            <a:pPr marL="7088"/>
            <a:r>
              <a:rPr sz="446" spc="-17" dirty="0">
                <a:latin typeface="Tahoma"/>
                <a:cs typeface="Tahoma"/>
              </a:rPr>
              <a:t>0</a:t>
            </a:r>
            <a:endParaRPr sz="446">
              <a:latin typeface="Tahoma"/>
              <a:cs typeface="Tahoma"/>
            </a:endParaRPr>
          </a:p>
        </p:txBody>
      </p:sp>
      <p:sp>
        <p:nvSpPr>
          <p:cNvPr id="8" name="object 8"/>
          <p:cNvSpPr txBox="1"/>
          <p:nvPr/>
        </p:nvSpPr>
        <p:spPr>
          <a:xfrm>
            <a:off x="2722785" y="2480217"/>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9" name="object 9"/>
          <p:cNvSpPr txBox="1"/>
          <p:nvPr/>
        </p:nvSpPr>
        <p:spPr>
          <a:xfrm>
            <a:off x="2924986" y="2450083"/>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10" name="object 10"/>
          <p:cNvSpPr txBox="1"/>
          <p:nvPr/>
        </p:nvSpPr>
        <p:spPr>
          <a:xfrm>
            <a:off x="2891012" y="2832032"/>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11" name="object 11"/>
          <p:cNvSpPr txBox="1"/>
          <p:nvPr/>
        </p:nvSpPr>
        <p:spPr>
          <a:xfrm>
            <a:off x="2733422" y="2914313"/>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12" name="object 12"/>
          <p:cNvSpPr txBox="1"/>
          <p:nvPr/>
        </p:nvSpPr>
        <p:spPr>
          <a:xfrm>
            <a:off x="2378611" y="2391697"/>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13" name="object 13"/>
          <p:cNvSpPr txBox="1"/>
          <p:nvPr/>
        </p:nvSpPr>
        <p:spPr>
          <a:xfrm>
            <a:off x="2763126" y="2278574"/>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14" name="object 14"/>
          <p:cNvSpPr txBox="1"/>
          <p:nvPr/>
        </p:nvSpPr>
        <p:spPr>
          <a:xfrm>
            <a:off x="3060602" y="2640641"/>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15" name="object 15"/>
          <p:cNvSpPr txBox="1"/>
          <p:nvPr/>
        </p:nvSpPr>
        <p:spPr>
          <a:xfrm>
            <a:off x="3074146" y="2826136"/>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16" name="object 16"/>
          <p:cNvSpPr txBox="1"/>
          <p:nvPr/>
        </p:nvSpPr>
        <p:spPr>
          <a:xfrm>
            <a:off x="3228975" y="3015516"/>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17" name="object 17"/>
          <p:cNvSpPr txBox="1"/>
          <p:nvPr/>
        </p:nvSpPr>
        <p:spPr>
          <a:xfrm>
            <a:off x="3410811" y="2827482"/>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18" name="object 18"/>
          <p:cNvSpPr txBox="1"/>
          <p:nvPr/>
        </p:nvSpPr>
        <p:spPr>
          <a:xfrm>
            <a:off x="3418116" y="2649210"/>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19" name="object 19"/>
          <p:cNvSpPr txBox="1"/>
          <p:nvPr/>
        </p:nvSpPr>
        <p:spPr>
          <a:xfrm>
            <a:off x="3767359" y="2805720"/>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20" name="object 20"/>
          <p:cNvSpPr txBox="1"/>
          <p:nvPr/>
        </p:nvSpPr>
        <p:spPr>
          <a:xfrm>
            <a:off x="3752595" y="2983463"/>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21" name="object 21"/>
          <p:cNvSpPr txBox="1"/>
          <p:nvPr/>
        </p:nvSpPr>
        <p:spPr>
          <a:xfrm>
            <a:off x="3586499" y="2839952"/>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22" name="object 22"/>
          <p:cNvSpPr txBox="1"/>
          <p:nvPr/>
        </p:nvSpPr>
        <p:spPr>
          <a:xfrm>
            <a:off x="3984919" y="2796022"/>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23" name="object 23"/>
          <p:cNvSpPr txBox="1"/>
          <p:nvPr/>
        </p:nvSpPr>
        <p:spPr>
          <a:xfrm>
            <a:off x="3909116" y="2497565"/>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24" name="object 24"/>
          <p:cNvSpPr txBox="1"/>
          <p:nvPr/>
        </p:nvSpPr>
        <p:spPr>
          <a:xfrm>
            <a:off x="3605049" y="2319469"/>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25" name="object 25"/>
          <p:cNvSpPr txBox="1"/>
          <p:nvPr/>
        </p:nvSpPr>
        <p:spPr>
          <a:xfrm>
            <a:off x="3694077" y="2507438"/>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26" name="object 26"/>
          <p:cNvSpPr txBox="1"/>
          <p:nvPr/>
        </p:nvSpPr>
        <p:spPr>
          <a:xfrm>
            <a:off x="3515913" y="2470595"/>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27" name="object 27"/>
          <p:cNvSpPr txBox="1"/>
          <p:nvPr/>
        </p:nvSpPr>
        <p:spPr>
          <a:xfrm>
            <a:off x="3337230" y="2458953"/>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28" name="object 28"/>
          <p:cNvSpPr txBox="1"/>
          <p:nvPr/>
        </p:nvSpPr>
        <p:spPr>
          <a:xfrm>
            <a:off x="3202302" y="2255017"/>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29" name="object 29"/>
          <p:cNvSpPr txBox="1"/>
          <p:nvPr/>
        </p:nvSpPr>
        <p:spPr>
          <a:xfrm>
            <a:off x="3108395" y="2442499"/>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30" name="object 30"/>
          <p:cNvSpPr txBox="1"/>
          <p:nvPr/>
        </p:nvSpPr>
        <p:spPr>
          <a:xfrm>
            <a:off x="3807920" y="2638041"/>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31" name="object 31"/>
          <p:cNvSpPr/>
          <p:nvPr/>
        </p:nvSpPr>
        <p:spPr>
          <a:xfrm>
            <a:off x="2837123" y="3236614"/>
            <a:ext cx="0" cy="100300"/>
          </a:xfrm>
          <a:custGeom>
            <a:avLst/>
            <a:gdLst/>
            <a:ahLst/>
            <a:cxnLst/>
            <a:rect l="l" t="t" r="r" b="b"/>
            <a:pathLst>
              <a:path h="179704">
                <a:moveTo>
                  <a:pt x="0" y="0"/>
                </a:moveTo>
                <a:lnTo>
                  <a:pt x="0" y="179427"/>
                </a:lnTo>
              </a:path>
            </a:pathLst>
          </a:custGeom>
          <a:ln w="63577">
            <a:solidFill>
              <a:srgbClr val="A52929"/>
            </a:solidFill>
          </a:ln>
        </p:spPr>
        <p:txBody>
          <a:bodyPr wrap="square" lIns="0" tIns="0" rIns="0" bIns="0" rtlCol="0"/>
          <a:lstStyle/>
          <a:p>
            <a:endParaRPr sz="1339"/>
          </a:p>
        </p:txBody>
      </p:sp>
      <p:sp>
        <p:nvSpPr>
          <p:cNvPr id="32" name="object 32"/>
          <p:cNvSpPr/>
          <p:nvPr/>
        </p:nvSpPr>
        <p:spPr>
          <a:xfrm>
            <a:off x="2837123" y="3594226"/>
            <a:ext cx="0" cy="149210"/>
          </a:xfrm>
          <a:custGeom>
            <a:avLst/>
            <a:gdLst/>
            <a:ahLst/>
            <a:cxnLst/>
            <a:rect l="l" t="t" r="r" b="b"/>
            <a:pathLst>
              <a:path h="267335">
                <a:moveTo>
                  <a:pt x="0" y="0"/>
                </a:moveTo>
                <a:lnTo>
                  <a:pt x="0" y="267164"/>
                </a:lnTo>
              </a:path>
            </a:pathLst>
          </a:custGeom>
          <a:ln w="63577">
            <a:solidFill>
              <a:srgbClr val="A52929"/>
            </a:solidFill>
          </a:ln>
        </p:spPr>
        <p:txBody>
          <a:bodyPr wrap="square" lIns="0" tIns="0" rIns="0" bIns="0" rtlCol="0"/>
          <a:lstStyle/>
          <a:p>
            <a:endParaRPr sz="1339"/>
          </a:p>
        </p:txBody>
      </p:sp>
      <p:sp>
        <p:nvSpPr>
          <p:cNvPr id="33" name="object 33"/>
          <p:cNvSpPr/>
          <p:nvPr/>
        </p:nvSpPr>
        <p:spPr>
          <a:xfrm>
            <a:off x="2818613" y="3682208"/>
            <a:ext cx="37214" cy="61314"/>
          </a:xfrm>
          <a:custGeom>
            <a:avLst/>
            <a:gdLst/>
            <a:ahLst/>
            <a:cxnLst/>
            <a:rect l="l" t="t" r="r" b="b"/>
            <a:pathLst>
              <a:path w="66675" h="109854">
                <a:moveTo>
                  <a:pt x="66325" y="0"/>
                </a:moveTo>
                <a:lnTo>
                  <a:pt x="0" y="0"/>
                </a:lnTo>
                <a:lnTo>
                  <a:pt x="33162" y="109531"/>
                </a:lnTo>
                <a:lnTo>
                  <a:pt x="66325" y="0"/>
                </a:lnTo>
                <a:close/>
              </a:path>
            </a:pathLst>
          </a:custGeom>
          <a:solidFill>
            <a:srgbClr val="A52929"/>
          </a:solidFill>
        </p:spPr>
        <p:txBody>
          <a:bodyPr wrap="square" lIns="0" tIns="0" rIns="0" bIns="0" rtlCol="0"/>
          <a:lstStyle/>
          <a:p>
            <a:endParaRPr sz="1339"/>
          </a:p>
        </p:txBody>
      </p:sp>
      <p:sp>
        <p:nvSpPr>
          <p:cNvPr id="34" name="object 34"/>
          <p:cNvSpPr/>
          <p:nvPr/>
        </p:nvSpPr>
        <p:spPr>
          <a:xfrm>
            <a:off x="2818613" y="3682208"/>
            <a:ext cx="37214" cy="61314"/>
          </a:xfrm>
          <a:custGeom>
            <a:avLst/>
            <a:gdLst/>
            <a:ahLst/>
            <a:cxnLst/>
            <a:rect l="l" t="t" r="r" b="b"/>
            <a:pathLst>
              <a:path w="66675" h="109854">
                <a:moveTo>
                  <a:pt x="0" y="0"/>
                </a:moveTo>
                <a:lnTo>
                  <a:pt x="33162" y="109531"/>
                </a:lnTo>
                <a:lnTo>
                  <a:pt x="66325" y="0"/>
                </a:lnTo>
                <a:lnTo>
                  <a:pt x="0" y="0"/>
                </a:lnTo>
                <a:close/>
              </a:path>
            </a:pathLst>
          </a:custGeom>
          <a:ln w="63577">
            <a:solidFill>
              <a:srgbClr val="A52929"/>
            </a:solidFill>
          </a:ln>
        </p:spPr>
        <p:txBody>
          <a:bodyPr wrap="square" lIns="0" tIns="0" rIns="0" bIns="0" rtlCol="0"/>
          <a:lstStyle/>
          <a:p>
            <a:endParaRPr sz="1339"/>
          </a:p>
        </p:txBody>
      </p:sp>
      <p:sp>
        <p:nvSpPr>
          <p:cNvPr id="35" name="object 35"/>
          <p:cNvSpPr/>
          <p:nvPr/>
        </p:nvSpPr>
        <p:spPr>
          <a:xfrm>
            <a:off x="2460670" y="3336759"/>
            <a:ext cx="753140" cy="257662"/>
          </a:xfrm>
          <a:custGeom>
            <a:avLst/>
            <a:gdLst/>
            <a:ahLst/>
            <a:cxnLst/>
            <a:rect l="l" t="t" r="r" b="b"/>
            <a:pathLst>
              <a:path w="1349375" h="461645">
                <a:moveTo>
                  <a:pt x="0" y="0"/>
                </a:moveTo>
                <a:lnTo>
                  <a:pt x="0" y="461295"/>
                </a:lnTo>
                <a:lnTo>
                  <a:pt x="1348955" y="461295"/>
                </a:lnTo>
                <a:lnTo>
                  <a:pt x="1348955" y="0"/>
                </a:lnTo>
                <a:lnTo>
                  <a:pt x="0" y="0"/>
                </a:lnTo>
                <a:close/>
              </a:path>
            </a:pathLst>
          </a:custGeom>
          <a:ln w="3175">
            <a:solidFill>
              <a:srgbClr val="000000"/>
            </a:solidFill>
          </a:ln>
        </p:spPr>
        <p:txBody>
          <a:bodyPr wrap="square" lIns="0" tIns="0" rIns="0" bIns="0" rtlCol="0"/>
          <a:lstStyle/>
          <a:p>
            <a:endParaRPr sz="1339"/>
          </a:p>
        </p:txBody>
      </p:sp>
      <p:sp>
        <p:nvSpPr>
          <p:cNvPr id="36" name="object 36"/>
          <p:cNvSpPr txBox="1"/>
          <p:nvPr/>
        </p:nvSpPr>
        <p:spPr>
          <a:xfrm>
            <a:off x="2453581" y="3380853"/>
            <a:ext cx="767671" cy="214674"/>
          </a:xfrm>
          <a:prstGeom prst="rect">
            <a:avLst/>
          </a:prstGeom>
        </p:spPr>
        <p:txBody>
          <a:bodyPr vert="horz" wrap="square" lIns="0" tIns="0" rIns="0" bIns="0" rtlCol="0">
            <a:spAutoFit/>
          </a:bodyPr>
          <a:lstStyle/>
          <a:p>
            <a:pPr marL="7088"/>
            <a:r>
              <a:rPr sz="1395" b="1" spc="-42" dirty="0">
                <a:solidFill>
                  <a:srgbClr val="008000"/>
                </a:solidFill>
                <a:latin typeface="Trebuchet MS"/>
                <a:cs typeface="Trebuchet MS"/>
              </a:rPr>
              <a:t>Inference</a:t>
            </a:r>
            <a:endParaRPr sz="1395">
              <a:latin typeface="Trebuchet MS"/>
              <a:cs typeface="Trebuchet MS"/>
            </a:endParaRPr>
          </a:p>
        </p:txBody>
      </p:sp>
      <p:sp>
        <p:nvSpPr>
          <p:cNvPr id="37" name="object 37"/>
          <p:cNvSpPr/>
          <p:nvPr/>
        </p:nvSpPr>
        <p:spPr>
          <a:xfrm>
            <a:off x="2462444" y="3596001"/>
            <a:ext cx="0" cy="106680"/>
          </a:xfrm>
          <a:custGeom>
            <a:avLst/>
            <a:gdLst/>
            <a:ahLst/>
            <a:cxnLst/>
            <a:rect l="l" t="t" r="r" b="b"/>
            <a:pathLst>
              <a:path h="191135">
                <a:moveTo>
                  <a:pt x="0" y="0"/>
                </a:moveTo>
                <a:lnTo>
                  <a:pt x="0" y="190732"/>
                </a:lnTo>
              </a:path>
            </a:pathLst>
          </a:custGeom>
          <a:ln w="6357">
            <a:solidFill>
              <a:srgbClr val="000000"/>
            </a:solidFill>
          </a:ln>
        </p:spPr>
        <p:txBody>
          <a:bodyPr wrap="square" lIns="0" tIns="0" rIns="0" bIns="0" rtlCol="0"/>
          <a:lstStyle/>
          <a:p>
            <a:endParaRPr sz="1339"/>
          </a:p>
        </p:txBody>
      </p:sp>
      <p:sp>
        <p:nvSpPr>
          <p:cNvPr id="38" name="object 38"/>
          <p:cNvSpPr/>
          <p:nvPr/>
        </p:nvSpPr>
        <p:spPr>
          <a:xfrm>
            <a:off x="1290867" y="3877120"/>
            <a:ext cx="3092657" cy="1121380"/>
          </a:xfrm>
          <a:custGeom>
            <a:avLst/>
            <a:gdLst/>
            <a:ahLst/>
            <a:cxnLst/>
            <a:rect l="l" t="t" r="r" b="b"/>
            <a:pathLst>
              <a:path w="5541009" h="2009140">
                <a:moveTo>
                  <a:pt x="0" y="127154"/>
                </a:moveTo>
                <a:lnTo>
                  <a:pt x="0" y="1881599"/>
                </a:lnTo>
                <a:lnTo>
                  <a:pt x="836" y="1896264"/>
                </a:lnTo>
                <a:lnTo>
                  <a:pt x="12646" y="1936948"/>
                </a:lnTo>
                <a:lnTo>
                  <a:pt x="36469" y="1970731"/>
                </a:lnTo>
                <a:lnTo>
                  <a:pt x="69815" y="1995123"/>
                </a:lnTo>
                <a:lnTo>
                  <a:pt x="110195" y="2007633"/>
                </a:lnTo>
                <a:lnTo>
                  <a:pt x="5413592" y="2008754"/>
                </a:lnTo>
                <a:lnTo>
                  <a:pt x="5428256" y="2007918"/>
                </a:lnTo>
                <a:lnTo>
                  <a:pt x="5468940" y="1996108"/>
                </a:lnTo>
                <a:lnTo>
                  <a:pt x="5502723" y="1972285"/>
                </a:lnTo>
                <a:lnTo>
                  <a:pt x="5527115" y="1938939"/>
                </a:lnTo>
                <a:lnTo>
                  <a:pt x="5539626" y="1898559"/>
                </a:lnTo>
                <a:lnTo>
                  <a:pt x="5540747" y="127154"/>
                </a:lnTo>
                <a:lnTo>
                  <a:pt x="5539910" y="112490"/>
                </a:lnTo>
                <a:lnTo>
                  <a:pt x="5528101" y="71806"/>
                </a:lnTo>
                <a:lnTo>
                  <a:pt x="5504278" y="38023"/>
                </a:lnTo>
                <a:lnTo>
                  <a:pt x="5470931" y="13631"/>
                </a:lnTo>
                <a:lnTo>
                  <a:pt x="5430551"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39" name="object 39"/>
          <p:cNvSpPr txBox="1"/>
          <p:nvPr/>
        </p:nvSpPr>
        <p:spPr>
          <a:xfrm>
            <a:off x="1358298" y="4353973"/>
            <a:ext cx="847415" cy="214674"/>
          </a:xfrm>
          <a:prstGeom prst="rect">
            <a:avLst/>
          </a:prstGeom>
        </p:spPr>
        <p:txBody>
          <a:bodyPr vert="horz" wrap="square" lIns="0" tIns="0" rIns="0" bIns="0" rtlCol="0">
            <a:spAutoFit/>
          </a:bodyPr>
          <a:lstStyle/>
          <a:p>
            <a:pPr marL="7088"/>
            <a:r>
              <a:rPr sz="1395" spc="-20" dirty="0">
                <a:latin typeface="Tahoma"/>
                <a:cs typeface="Tahoma"/>
              </a:rPr>
              <a:t>Predictions</a:t>
            </a:r>
            <a:endParaRPr sz="1395">
              <a:latin typeface="Tahoma"/>
              <a:cs typeface="Tahoma"/>
            </a:endParaRPr>
          </a:p>
        </p:txBody>
      </p:sp>
      <p:sp>
        <p:nvSpPr>
          <p:cNvPr id="40" name="object 40"/>
          <p:cNvSpPr/>
          <p:nvPr/>
        </p:nvSpPr>
        <p:spPr>
          <a:xfrm>
            <a:off x="2268850" y="3951830"/>
            <a:ext cx="2040009" cy="966186"/>
          </a:xfrm>
          <a:prstGeom prst="rect">
            <a:avLst/>
          </a:prstGeom>
          <a:blipFill>
            <a:blip r:embed="rId4" cstate="print"/>
            <a:stretch>
              <a:fillRect/>
            </a:stretch>
          </a:blipFill>
        </p:spPr>
        <p:txBody>
          <a:bodyPr wrap="square" lIns="0" tIns="0" rIns="0" bIns="0" rtlCol="0"/>
          <a:lstStyle/>
          <a:p>
            <a:endParaRPr sz="1339"/>
          </a:p>
        </p:txBody>
      </p:sp>
      <p:sp>
        <p:nvSpPr>
          <p:cNvPr id="41" name="object 41"/>
          <p:cNvSpPr txBox="1"/>
          <p:nvPr/>
        </p:nvSpPr>
        <p:spPr>
          <a:xfrm>
            <a:off x="2545600" y="4461950"/>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66" name="object 66"/>
          <p:cNvSpPr txBox="1">
            <a:spLocks noGrp="1"/>
          </p:cNvSpPr>
          <p:nvPr>
            <p:ph type="ftr" sz="quarter" idx="4294967295"/>
          </p:nvPr>
        </p:nvSpPr>
        <p:spPr>
          <a:xfrm>
            <a:off x="7848600" y="6400800"/>
            <a:ext cx="1185176" cy="276999"/>
          </a:xfrm>
          <a:prstGeom prst="rect">
            <a:avLst/>
          </a:prstGeom>
        </p:spPr>
        <p:txBody>
          <a:bodyPr vert="horz" wrap="square" lIns="0" tIns="0" rIns="0" bIns="0" rtlCol="0">
            <a:spAutoFit/>
          </a:bodyPr>
          <a:lstStyle/>
          <a:p>
            <a:pPr marL="7088"/>
            <a:r>
              <a:rPr sz="900" spc="-17" dirty="0">
                <a:latin typeface="Tahoma"/>
                <a:cs typeface="Tahoma"/>
              </a:rPr>
              <a:t>CS22</a:t>
            </a:r>
            <a:r>
              <a:rPr sz="900" spc="-14" dirty="0">
                <a:latin typeface="Tahoma"/>
                <a:cs typeface="Tahoma"/>
              </a:rPr>
              <a:t>1</a:t>
            </a:r>
            <a:r>
              <a:rPr sz="900" spc="17" dirty="0">
                <a:latin typeface="Tahoma"/>
                <a:cs typeface="Tahoma"/>
              </a:rPr>
              <a:t> </a:t>
            </a:r>
            <a:r>
              <a:rPr sz="900" spc="84" dirty="0">
                <a:latin typeface="Tahoma"/>
                <a:cs typeface="Tahoma"/>
              </a:rPr>
              <a:t>/</a:t>
            </a:r>
            <a:r>
              <a:rPr sz="900" spc="17" dirty="0">
                <a:latin typeface="Tahoma"/>
                <a:cs typeface="Tahoma"/>
              </a:rPr>
              <a:t> </a:t>
            </a:r>
            <a:r>
              <a:rPr sz="900" spc="-6" dirty="0">
                <a:latin typeface="Tahoma"/>
                <a:cs typeface="Tahoma"/>
              </a:rPr>
              <a:t>Autumn</a:t>
            </a:r>
            <a:r>
              <a:rPr sz="900" spc="17" dirty="0">
                <a:latin typeface="Tahoma"/>
                <a:cs typeface="Tahoma"/>
              </a:rPr>
              <a:t> </a:t>
            </a:r>
            <a:r>
              <a:rPr sz="900" spc="-28" dirty="0">
                <a:latin typeface="Tahoma"/>
                <a:cs typeface="Tahoma"/>
              </a:rPr>
              <a:t>2018</a:t>
            </a:r>
            <a:r>
              <a:rPr sz="900" spc="17" dirty="0">
                <a:latin typeface="Tahoma"/>
                <a:cs typeface="Tahoma"/>
              </a:rPr>
              <a:t> </a:t>
            </a:r>
            <a:r>
              <a:rPr sz="900" spc="84" dirty="0">
                <a:latin typeface="Tahoma"/>
                <a:cs typeface="Tahoma"/>
              </a:rPr>
              <a:t>/</a:t>
            </a:r>
            <a:r>
              <a:rPr sz="900" spc="17" dirty="0">
                <a:latin typeface="Tahoma"/>
                <a:cs typeface="Tahoma"/>
              </a:rPr>
              <a:t> </a:t>
            </a:r>
            <a:r>
              <a:rPr sz="900" spc="-11" dirty="0">
                <a:latin typeface="Tahoma"/>
                <a:cs typeface="Tahoma"/>
              </a:rPr>
              <a:t>Liang</a:t>
            </a:r>
          </a:p>
        </p:txBody>
      </p:sp>
      <p:sp>
        <p:nvSpPr>
          <p:cNvPr id="67" name="object 67"/>
          <p:cNvSpPr txBox="1"/>
          <p:nvPr/>
        </p:nvSpPr>
        <p:spPr>
          <a:xfrm>
            <a:off x="5507885" y="5377343"/>
            <a:ext cx="104199" cy="107402"/>
          </a:xfrm>
          <a:prstGeom prst="rect">
            <a:avLst/>
          </a:prstGeom>
        </p:spPr>
        <p:txBody>
          <a:bodyPr vert="horz" wrap="square" lIns="0" tIns="0" rIns="0" bIns="0" rtlCol="0">
            <a:spAutoFit/>
          </a:bodyPr>
          <a:lstStyle/>
          <a:p>
            <a:pPr marL="7088"/>
            <a:r>
              <a:rPr sz="698" spc="-28" dirty="0">
                <a:latin typeface="Tahoma"/>
                <a:cs typeface="Tahoma"/>
              </a:rPr>
              <a:t>54</a:t>
            </a:r>
            <a:endParaRPr sz="698">
              <a:latin typeface="Tahoma"/>
              <a:cs typeface="Tahoma"/>
            </a:endParaRPr>
          </a:p>
        </p:txBody>
      </p:sp>
      <p:sp>
        <p:nvSpPr>
          <p:cNvPr id="42" name="object 42"/>
          <p:cNvSpPr txBox="1"/>
          <p:nvPr/>
        </p:nvSpPr>
        <p:spPr>
          <a:xfrm>
            <a:off x="2749159" y="4405534"/>
            <a:ext cx="43593" cy="68609"/>
          </a:xfrm>
          <a:prstGeom prst="rect">
            <a:avLst/>
          </a:prstGeom>
        </p:spPr>
        <p:txBody>
          <a:bodyPr vert="horz" wrap="square" lIns="0" tIns="0" rIns="0" bIns="0" rtlCol="0">
            <a:spAutoFit/>
          </a:bodyPr>
          <a:lstStyle/>
          <a:p>
            <a:pPr marL="7088"/>
            <a:r>
              <a:rPr sz="446" spc="-17" dirty="0">
                <a:latin typeface="Tahoma"/>
                <a:cs typeface="Tahoma"/>
              </a:rPr>
              <a:t>0</a:t>
            </a:r>
            <a:endParaRPr sz="446">
              <a:latin typeface="Tahoma"/>
              <a:cs typeface="Tahoma"/>
            </a:endParaRPr>
          </a:p>
        </p:txBody>
      </p:sp>
      <p:sp>
        <p:nvSpPr>
          <p:cNvPr id="43" name="object 43"/>
          <p:cNvSpPr txBox="1"/>
          <p:nvPr/>
        </p:nvSpPr>
        <p:spPr>
          <a:xfrm>
            <a:off x="2899314" y="4308866"/>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44" name="object 44"/>
          <p:cNvSpPr txBox="1"/>
          <p:nvPr/>
        </p:nvSpPr>
        <p:spPr>
          <a:xfrm>
            <a:off x="3106963" y="4284500"/>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5" name="object 45"/>
          <p:cNvSpPr txBox="1"/>
          <p:nvPr/>
        </p:nvSpPr>
        <p:spPr>
          <a:xfrm>
            <a:off x="3072988" y="4666449"/>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46" name="object 46"/>
          <p:cNvSpPr txBox="1"/>
          <p:nvPr/>
        </p:nvSpPr>
        <p:spPr>
          <a:xfrm>
            <a:off x="2915399" y="4748730"/>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47" name="object 47"/>
          <p:cNvSpPr txBox="1"/>
          <p:nvPr/>
        </p:nvSpPr>
        <p:spPr>
          <a:xfrm>
            <a:off x="2560588" y="4226114"/>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8" name="object 48"/>
          <p:cNvSpPr txBox="1"/>
          <p:nvPr/>
        </p:nvSpPr>
        <p:spPr>
          <a:xfrm>
            <a:off x="2945102" y="4112991"/>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49" name="object 49"/>
          <p:cNvSpPr txBox="1"/>
          <p:nvPr/>
        </p:nvSpPr>
        <p:spPr>
          <a:xfrm>
            <a:off x="3234650" y="4475661"/>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50" name="object 50"/>
          <p:cNvSpPr txBox="1"/>
          <p:nvPr/>
        </p:nvSpPr>
        <p:spPr>
          <a:xfrm>
            <a:off x="3256123" y="4660554"/>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51" name="object 51"/>
          <p:cNvSpPr txBox="1"/>
          <p:nvPr/>
        </p:nvSpPr>
        <p:spPr>
          <a:xfrm>
            <a:off x="3410952" y="4849933"/>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2" name="object 52"/>
          <p:cNvSpPr txBox="1"/>
          <p:nvPr/>
        </p:nvSpPr>
        <p:spPr>
          <a:xfrm>
            <a:off x="3592788" y="4661899"/>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53" name="object 53"/>
          <p:cNvSpPr txBox="1"/>
          <p:nvPr/>
        </p:nvSpPr>
        <p:spPr>
          <a:xfrm>
            <a:off x="3592176" y="4482585"/>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54" name="object 54"/>
          <p:cNvSpPr txBox="1"/>
          <p:nvPr/>
        </p:nvSpPr>
        <p:spPr>
          <a:xfrm>
            <a:off x="3943341" y="4634941"/>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55" name="object 55"/>
          <p:cNvSpPr txBox="1"/>
          <p:nvPr/>
        </p:nvSpPr>
        <p:spPr>
          <a:xfrm>
            <a:off x="3934572" y="4817880"/>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56" name="object 56"/>
          <p:cNvSpPr txBox="1"/>
          <p:nvPr/>
        </p:nvSpPr>
        <p:spPr>
          <a:xfrm>
            <a:off x="3768476" y="4674369"/>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7" name="object 57"/>
          <p:cNvSpPr txBox="1"/>
          <p:nvPr/>
        </p:nvSpPr>
        <p:spPr>
          <a:xfrm>
            <a:off x="4166895" y="4630439"/>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58" name="object 58"/>
          <p:cNvSpPr txBox="1"/>
          <p:nvPr/>
        </p:nvSpPr>
        <p:spPr>
          <a:xfrm>
            <a:off x="4091093" y="4331982"/>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59" name="object 59"/>
          <p:cNvSpPr txBox="1"/>
          <p:nvPr/>
        </p:nvSpPr>
        <p:spPr>
          <a:xfrm>
            <a:off x="3787026" y="4153886"/>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60" name="object 60"/>
          <p:cNvSpPr txBox="1"/>
          <p:nvPr/>
        </p:nvSpPr>
        <p:spPr>
          <a:xfrm>
            <a:off x="3876054" y="4341856"/>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61" name="object 61"/>
          <p:cNvSpPr txBox="1"/>
          <p:nvPr/>
        </p:nvSpPr>
        <p:spPr>
          <a:xfrm>
            <a:off x="3697890" y="4305012"/>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62" name="object 62"/>
          <p:cNvSpPr txBox="1"/>
          <p:nvPr/>
        </p:nvSpPr>
        <p:spPr>
          <a:xfrm>
            <a:off x="3519207" y="4293371"/>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63" name="object 63"/>
          <p:cNvSpPr txBox="1"/>
          <p:nvPr/>
        </p:nvSpPr>
        <p:spPr>
          <a:xfrm>
            <a:off x="3384278" y="4089434"/>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64" name="object 64"/>
          <p:cNvSpPr txBox="1"/>
          <p:nvPr/>
        </p:nvSpPr>
        <p:spPr>
          <a:xfrm>
            <a:off x="3290372" y="4276918"/>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65" name="object 65"/>
          <p:cNvSpPr txBox="1"/>
          <p:nvPr/>
        </p:nvSpPr>
        <p:spPr>
          <a:xfrm>
            <a:off x="3989896" y="4472458"/>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Tree>
    <p:extLst>
      <p:ext uri="{BB962C8B-B14F-4D97-AF65-F5344CB8AC3E}">
        <p14:creationId xmlns:p14="http://schemas.microsoft.com/office/powerpoint/2010/main" val="4179794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2DC0901-34D0-43C1-B46B-BBA40D4C215A}" type="slidenum">
              <a:rPr lang="en-US" altLang="en-US" sz="1400" smtClean="0"/>
              <a:pPr/>
              <a:t>5</a:t>
            </a:fld>
            <a:endParaRPr lang="en-US" altLang="en-US" sz="1400"/>
          </a:p>
        </p:txBody>
      </p:sp>
      <p:sp>
        <p:nvSpPr>
          <p:cNvPr id="6147" name="Rectangle 2"/>
          <p:cNvSpPr>
            <a:spLocks noGrp="1" noChangeArrowheads="1"/>
          </p:cNvSpPr>
          <p:nvPr>
            <p:ph type="title"/>
          </p:nvPr>
        </p:nvSpPr>
        <p:spPr>
          <a:xfrm>
            <a:off x="762000" y="14514"/>
            <a:ext cx="7772400" cy="1143000"/>
          </a:xfrm>
        </p:spPr>
        <p:txBody>
          <a:bodyPr/>
          <a:lstStyle/>
          <a:p>
            <a:r>
              <a:rPr lang="en-US" altLang="en-US" b="1" dirty="0">
                <a:solidFill>
                  <a:srgbClr val="008080"/>
                </a:solidFill>
              </a:rPr>
              <a:t>More Definitions of AI</a:t>
            </a:r>
          </a:p>
        </p:txBody>
      </p:sp>
      <p:sp>
        <p:nvSpPr>
          <p:cNvPr id="6148" name="Rectangle 3"/>
          <p:cNvSpPr>
            <a:spLocks noGrp="1" noChangeArrowheads="1"/>
          </p:cNvSpPr>
          <p:nvPr>
            <p:ph type="body" idx="1"/>
          </p:nvPr>
        </p:nvSpPr>
        <p:spPr>
          <a:xfrm>
            <a:off x="152400" y="1295400"/>
            <a:ext cx="8763000" cy="4114800"/>
          </a:xfrm>
        </p:spPr>
        <p:txBody>
          <a:bodyPr/>
          <a:lstStyle/>
          <a:p>
            <a:r>
              <a:rPr lang="en-US" altLang="en-US" sz="2800" dirty="0"/>
              <a:t>Rich/Knight: ”AI is the study of how to make computers do things which, at the moment, people do better”</a:t>
            </a:r>
          </a:p>
          <a:p>
            <a:r>
              <a:rPr lang="en-US" altLang="en-US" sz="2800" dirty="0"/>
              <a:t>Winston: “AI is the study of computations that make it possible to perceive, reason, and act.</a:t>
            </a:r>
          </a:p>
          <a:p>
            <a:r>
              <a:rPr lang="en-US" altLang="en-US" sz="2800" dirty="0">
                <a:solidFill>
                  <a:srgbClr val="008080"/>
                </a:solidFill>
              </a:rPr>
              <a:t>Turing Test</a:t>
            </a:r>
            <a:r>
              <a:rPr lang="en-US" altLang="en-US" sz="2800" dirty="0"/>
              <a:t>: If an artificial intelligent system is not distinguishable from a human being, it is definitely intelligent.</a:t>
            </a:r>
          </a:p>
          <a:p>
            <a:r>
              <a:rPr lang="en-US" altLang="en-US" sz="2800" dirty="0">
                <a:hlinkClick r:id="rId2"/>
              </a:rPr>
              <a:t>https://en.wikipedia.org/wiki/Turing_test</a:t>
            </a:r>
            <a:r>
              <a:rPr lang="en-US" altLang="en-US" sz="2800" dirty="0"/>
              <a:t> </a:t>
            </a:r>
          </a:p>
          <a:p>
            <a:r>
              <a:rPr lang="en-US" altLang="en-US" sz="2800" dirty="0"/>
              <a:t>Eugene </a:t>
            </a:r>
            <a:r>
              <a:rPr lang="en-US" altLang="en-US" sz="2800" dirty="0" err="1"/>
              <a:t>Goostman</a:t>
            </a:r>
            <a:r>
              <a:rPr lang="en-US" altLang="en-US" sz="2800" dirty="0"/>
              <a:t> Winner 2014 Touring Test: </a:t>
            </a:r>
            <a:r>
              <a:rPr lang="en-US" altLang="en-US" sz="2800" dirty="0">
                <a:hlinkClick r:id="rId3"/>
              </a:rPr>
              <a:t>https://en.wikipedia.org/wiki/Eugene_Goostman</a:t>
            </a:r>
            <a:r>
              <a:rPr lang="en-US" altLang="en-US" sz="2800"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3140" y="304800"/>
            <a:ext cx="5393897" cy="492443"/>
          </a:xfrm>
          <a:prstGeom prst="rect">
            <a:avLst/>
          </a:prstGeom>
          <a:ln w="3175">
            <a:solidFill>
              <a:srgbClr val="000000"/>
            </a:solidFill>
          </a:ln>
        </p:spPr>
        <p:txBody>
          <a:bodyPr vert="horz" wrap="square" lIns="0" tIns="0" rIns="0" bIns="0" rtlCol="0">
            <a:spAutoFit/>
          </a:bodyPr>
          <a:lstStyle/>
          <a:p>
            <a:pPr marL="1629147"/>
            <a:r>
              <a:rPr sz="3200" spc="128" dirty="0">
                <a:solidFill>
                  <a:srgbClr val="0000A0"/>
                </a:solidFill>
                <a:latin typeface="Tahoma"/>
                <a:cs typeface="Tahoma"/>
              </a:rPr>
              <a:t>P</a:t>
            </a:r>
            <a:r>
              <a:rPr sz="3200" spc="-159" dirty="0">
                <a:solidFill>
                  <a:srgbClr val="0000A0"/>
                </a:solidFill>
                <a:latin typeface="Tahoma"/>
                <a:cs typeface="Tahoma"/>
              </a:rPr>
              <a:t>a</a:t>
            </a:r>
            <a:r>
              <a:rPr sz="3200" spc="-84" dirty="0">
                <a:solidFill>
                  <a:srgbClr val="0000A0"/>
                </a:solidFill>
                <a:latin typeface="Tahoma"/>
                <a:cs typeface="Tahoma"/>
              </a:rPr>
              <a:t>radigm:</a:t>
            </a:r>
            <a:r>
              <a:rPr sz="3200" spc="282" dirty="0">
                <a:solidFill>
                  <a:srgbClr val="0000A0"/>
                </a:solidFill>
                <a:latin typeface="Tahoma"/>
                <a:cs typeface="Tahoma"/>
              </a:rPr>
              <a:t> </a:t>
            </a:r>
            <a:r>
              <a:rPr lang="en-US" sz="3200" spc="-50" dirty="0">
                <a:solidFill>
                  <a:srgbClr val="0000A0"/>
                </a:solidFill>
                <a:latin typeface="Tahoma"/>
                <a:cs typeface="Tahoma"/>
              </a:rPr>
              <a:t>L</a:t>
            </a:r>
            <a:r>
              <a:rPr sz="3200" spc="-109" dirty="0">
                <a:solidFill>
                  <a:srgbClr val="0000A0"/>
                </a:solidFill>
                <a:latin typeface="Tahoma"/>
                <a:cs typeface="Tahoma"/>
              </a:rPr>
              <a:t>e</a:t>
            </a:r>
            <a:r>
              <a:rPr sz="3200" spc="-165" dirty="0">
                <a:solidFill>
                  <a:srgbClr val="0000A0"/>
                </a:solidFill>
                <a:latin typeface="Tahoma"/>
                <a:cs typeface="Tahoma"/>
              </a:rPr>
              <a:t>a</a:t>
            </a:r>
            <a:r>
              <a:rPr sz="3200" spc="-70" dirty="0">
                <a:solidFill>
                  <a:srgbClr val="0000A0"/>
                </a:solidFill>
                <a:latin typeface="Tahoma"/>
                <a:cs typeface="Tahoma"/>
              </a:rPr>
              <a:t>rning</a:t>
            </a:r>
            <a:endParaRPr sz="3200" dirty="0">
              <a:latin typeface="Tahoma"/>
              <a:cs typeface="Tahoma"/>
            </a:endParaRPr>
          </a:p>
        </p:txBody>
      </p:sp>
      <p:sp>
        <p:nvSpPr>
          <p:cNvPr id="3" name="object 3"/>
          <p:cNvSpPr/>
          <p:nvPr/>
        </p:nvSpPr>
        <p:spPr>
          <a:xfrm>
            <a:off x="840426" y="1971179"/>
            <a:ext cx="4241682" cy="1121380"/>
          </a:xfrm>
          <a:custGeom>
            <a:avLst/>
            <a:gdLst/>
            <a:ahLst/>
            <a:cxnLst/>
            <a:rect l="l" t="t" r="r" b="b"/>
            <a:pathLst>
              <a:path w="7599680" h="2009139">
                <a:moveTo>
                  <a:pt x="0" y="127154"/>
                </a:moveTo>
                <a:lnTo>
                  <a:pt x="0" y="1881600"/>
                </a:lnTo>
                <a:lnTo>
                  <a:pt x="836" y="1896264"/>
                </a:lnTo>
                <a:lnTo>
                  <a:pt x="12646" y="1936948"/>
                </a:lnTo>
                <a:lnTo>
                  <a:pt x="36469" y="1970731"/>
                </a:lnTo>
                <a:lnTo>
                  <a:pt x="69815" y="1995123"/>
                </a:lnTo>
                <a:lnTo>
                  <a:pt x="110195" y="2007633"/>
                </a:lnTo>
                <a:lnTo>
                  <a:pt x="7471955" y="2008755"/>
                </a:lnTo>
                <a:lnTo>
                  <a:pt x="7486619" y="2007918"/>
                </a:lnTo>
                <a:lnTo>
                  <a:pt x="7527303" y="1996108"/>
                </a:lnTo>
                <a:lnTo>
                  <a:pt x="7561086" y="1972285"/>
                </a:lnTo>
                <a:lnTo>
                  <a:pt x="7585478" y="1938939"/>
                </a:lnTo>
                <a:lnTo>
                  <a:pt x="7597989" y="1898559"/>
                </a:lnTo>
                <a:lnTo>
                  <a:pt x="7599110" y="127154"/>
                </a:lnTo>
                <a:lnTo>
                  <a:pt x="7598273" y="112490"/>
                </a:lnTo>
                <a:lnTo>
                  <a:pt x="7586464" y="71806"/>
                </a:lnTo>
                <a:lnTo>
                  <a:pt x="7562641" y="38023"/>
                </a:lnTo>
                <a:lnTo>
                  <a:pt x="7529294" y="13631"/>
                </a:lnTo>
                <a:lnTo>
                  <a:pt x="7488914"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4" name="object 4"/>
          <p:cNvSpPr txBox="1"/>
          <p:nvPr/>
        </p:nvSpPr>
        <p:spPr>
          <a:xfrm>
            <a:off x="783872" y="2519556"/>
            <a:ext cx="1995731" cy="214674"/>
          </a:xfrm>
          <a:prstGeom prst="rect">
            <a:avLst/>
          </a:prstGeom>
        </p:spPr>
        <p:txBody>
          <a:bodyPr vert="horz" wrap="square" lIns="0" tIns="0" rIns="0" bIns="0" rtlCol="0">
            <a:spAutoFit/>
          </a:bodyPr>
          <a:lstStyle/>
          <a:p>
            <a:pPr marL="7088"/>
            <a:r>
              <a:rPr sz="1395" spc="64" dirty="0">
                <a:latin typeface="Tahoma"/>
                <a:cs typeface="Tahoma"/>
              </a:rPr>
              <a:t>M</a:t>
            </a:r>
            <a:r>
              <a:rPr sz="1395" spc="84" dirty="0">
                <a:latin typeface="Tahoma"/>
                <a:cs typeface="Tahoma"/>
              </a:rPr>
              <a:t>o</a:t>
            </a:r>
            <a:r>
              <a:rPr sz="1395" spc="-45" dirty="0">
                <a:latin typeface="Tahoma"/>
                <a:cs typeface="Tahoma"/>
              </a:rPr>
              <a:t>del</a:t>
            </a:r>
            <a:r>
              <a:rPr sz="1395" spc="33" dirty="0">
                <a:latin typeface="Tahoma"/>
                <a:cs typeface="Tahoma"/>
              </a:rPr>
              <a:t> </a:t>
            </a:r>
            <a:r>
              <a:rPr sz="1395" spc="-22" dirty="0">
                <a:latin typeface="Tahoma"/>
                <a:cs typeface="Tahoma"/>
              </a:rPr>
              <a:t>without</a:t>
            </a:r>
            <a:r>
              <a:rPr sz="1395" spc="36" dirty="0">
                <a:latin typeface="Tahoma"/>
                <a:cs typeface="Tahoma"/>
              </a:rPr>
              <a:t> </a:t>
            </a:r>
            <a:r>
              <a:rPr sz="1395" spc="-56" dirty="0">
                <a:latin typeface="Tahoma"/>
                <a:cs typeface="Tahoma"/>
              </a:rPr>
              <a:t>p</a:t>
            </a:r>
            <a:r>
              <a:rPr sz="1395" spc="-92" dirty="0">
                <a:latin typeface="Tahoma"/>
                <a:cs typeface="Tahoma"/>
              </a:rPr>
              <a:t>a</a:t>
            </a:r>
            <a:r>
              <a:rPr sz="1395" spc="-31" dirty="0">
                <a:latin typeface="Tahoma"/>
                <a:cs typeface="Tahoma"/>
              </a:rPr>
              <a:t>r</a:t>
            </a:r>
            <a:r>
              <a:rPr sz="1395" spc="-47" dirty="0">
                <a:latin typeface="Tahoma"/>
                <a:cs typeface="Tahoma"/>
              </a:rPr>
              <a:t>am</a:t>
            </a:r>
            <a:r>
              <a:rPr sz="1395" spc="-56" dirty="0">
                <a:latin typeface="Tahoma"/>
                <a:cs typeface="Tahoma"/>
              </a:rPr>
              <a:t>eters</a:t>
            </a:r>
            <a:endParaRPr sz="1395">
              <a:latin typeface="Tahoma"/>
              <a:cs typeface="Tahoma"/>
            </a:endParaRPr>
          </a:p>
        </p:txBody>
      </p:sp>
      <p:sp>
        <p:nvSpPr>
          <p:cNvPr id="5" name="object 5"/>
          <p:cNvSpPr/>
          <p:nvPr/>
        </p:nvSpPr>
        <p:spPr>
          <a:xfrm>
            <a:off x="2843277" y="2117412"/>
            <a:ext cx="2040009" cy="966186"/>
          </a:xfrm>
          <a:prstGeom prst="rect">
            <a:avLst/>
          </a:prstGeom>
          <a:blipFill>
            <a:blip r:embed="rId3" cstate="print"/>
            <a:stretch>
              <a:fillRect/>
            </a:stretch>
          </a:blipFill>
        </p:spPr>
        <p:txBody>
          <a:bodyPr wrap="square" lIns="0" tIns="0" rIns="0" bIns="0" rtlCol="0"/>
          <a:lstStyle/>
          <a:p>
            <a:endParaRPr sz="1339"/>
          </a:p>
        </p:txBody>
      </p:sp>
      <p:sp>
        <p:nvSpPr>
          <p:cNvPr id="6" name="object 6"/>
          <p:cNvSpPr txBox="1"/>
          <p:nvPr/>
        </p:nvSpPr>
        <p:spPr>
          <a:xfrm>
            <a:off x="3126020" y="263273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7" name="object 7"/>
          <p:cNvSpPr txBox="1"/>
          <p:nvPr/>
        </p:nvSpPr>
        <p:spPr>
          <a:xfrm>
            <a:off x="3323737" y="256318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8" name="object 8"/>
          <p:cNvSpPr txBox="1"/>
          <p:nvPr/>
        </p:nvSpPr>
        <p:spPr>
          <a:xfrm>
            <a:off x="3479189" y="2480217"/>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9" name="object 9"/>
          <p:cNvSpPr txBox="1"/>
          <p:nvPr/>
        </p:nvSpPr>
        <p:spPr>
          <a:xfrm>
            <a:off x="3681389" y="245008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0" name="object 10"/>
          <p:cNvSpPr txBox="1"/>
          <p:nvPr/>
        </p:nvSpPr>
        <p:spPr>
          <a:xfrm>
            <a:off x="3647414" y="283203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1" name="object 11"/>
          <p:cNvSpPr txBox="1"/>
          <p:nvPr/>
        </p:nvSpPr>
        <p:spPr>
          <a:xfrm>
            <a:off x="3489826" y="291431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2" name="object 12"/>
          <p:cNvSpPr txBox="1"/>
          <p:nvPr/>
        </p:nvSpPr>
        <p:spPr>
          <a:xfrm>
            <a:off x="3135014" y="2391697"/>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3" name="object 13"/>
          <p:cNvSpPr txBox="1"/>
          <p:nvPr/>
        </p:nvSpPr>
        <p:spPr>
          <a:xfrm>
            <a:off x="3519530" y="2278574"/>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4" name="object 14"/>
          <p:cNvSpPr txBox="1"/>
          <p:nvPr/>
        </p:nvSpPr>
        <p:spPr>
          <a:xfrm>
            <a:off x="3817005" y="2640641"/>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5" name="object 15"/>
          <p:cNvSpPr txBox="1"/>
          <p:nvPr/>
        </p:nvSpPr>
        <p:spPr>
          <a:xfrm>
            <a:off x="3830549" y="2826136"/>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6" name="object 16"/>
          <p:cNvSpPr txBox="1"/>
          <p:nvPr/>
        </p:nvSpPr>
        <p:spPr>
          <a:xfrm>
            <a:off x="3985378" y="3015516"/>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7" name="object 17"/>
          <p:cNvSpPr txBox="1"/>
          <p:nvPr/>
        </p:nvSpPr>
        <p:spPr>
          <a:xfrm>
            <a:off x="4167215" y="282748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8" name="object 18"/>
          <p:cNvSpPr txBox="1"/>
          <p:nvPr/>
        </p:nvSpPr>
        <p:spPr>
          <a:xfrm>
            <a:off x="4174519" y="2649210"/>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9" name="object 19"/>
          <p:cNvSpPr txBox="1"/>
          <p:nvPr/>
        </p:nvSpPr>
        <p:spPr>
          <a:xfrm>
            <a:off x="4523762" y="2805720"/>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0" name="object 20"/>
          <p:cNvSpPr txBox="1"/>
          <p:nvPr/>
        </p:nvSpPr>
        <p:spPr>
          <a:xfrm>
            <a:off x="4508999" y="298346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1" name="object 21"/>
          <p:cNvSpPr txBox="1"/>
          <p:nvPr/>
        </p:nvSpPr>
        <p:spPr>
          <a:xfrm>
            <a:off x="4342903" y="283995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2" name="object 22"/>
          <p:cNvSpPr txBox="1"/>
          <p:nvPr/>
        </p:nvSpPr>
        <p:spPr>
          <a:xfrm>
            <a:off x="4741322" y="279602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3" name="object 23"/>
          <p:cNvSpPr txBox="1"/>
          <p:nvPr/>
        </p:nvSpPr>
        <p:spPr>
          <a:xfrm>
            <a:off x="4665519" y="2497565"/>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4" name="object 24"/>
          <p:cNvSpPr txBox="1"/>
          <p:nvPr/>
        </p:nvSpPr>
        <p:spPr>
          <a:xfrm>
            <a:off x="4361453" y="2319469"/>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5" name="object 25"/>
          <p:cNvSpPr txBox="1"/>
          <p:nvPr/>
        </p:nvSpPr>
        <p:spPr>
          <a:xfrm>
            <a:off x="4450480" y="2507438"/>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6" name="object 26"/>
          <p:cNvSpPr txBox="1"/>
          <p:nvPr/>
        </p:nvSpPr>
        <p:spPr>
          <a:xfrm>
            <a:off x="4272317" y="2470595"/>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7" name="object 27"/>
          <p:cNvSpPr txBox="1"/>
          <p:nvPr/>
        </p:nvSpPr>
        <p:spPr>
          <a:xfrm>
            <a:off x="4093633" y="245895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8" name="object 28"/>
          <p:cNvSpPr txBox="1"/>
          <p:nvPr/>
        </p:nvSpPr>
        <p:spPr>
          <a:xfrm>
            <a:off x="3958705" y="2255017"/>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9" name="object 29"/>
          <p:cNvSpPr txBox="1"/>
          <p:nvPr/>
        </p:nvSpPr>
        <p:spPr>
          <a:xfrm>
            <a:off x="3864799" y="2442499"/>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30" name="object 30"/>
          <p:cNvSpPr txBox="1"/>
          <p:nvPr/>
        </p:nvSpPr>
        <p:spPr>
          <a:xfrm>
            <a:off x="4564323" y="2638041"/>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31" name="object 31"/>
          <p:cNvSpPr txBox="1"/>
          <p:nvPr/>
        </p:nvSpPr>
        <p:spPr>
          <a:xfrm>
            <a:off x="2594564" y="3281617"/>
            <a:ext cx="485553" cy="214674"/>
          </a:xfrm>
          <a:prstGeom prst="rect">
            <a:avLst/>
          </a:prstGeom>
        </p:spPr>
        <p:txBody>
          <a:bodyPr vert="horz" wrap="square" lIns="0" tIns="0" rIns="0" bIns="0" rtlCol="0">
            <a:spAutoFit/>
          </a:bodyPr>
          <a:lstStyle/>
          <a:p>
            <a:pPr marL="7088"/>
            <a:r>
              <a:rPr sz="1395" spc="-8" dirty="0">
                <a:latin typeface="Tahoma"/>
                <a:cs typeface="Tahoma"/>
              </a:rPr>
              <a:t>+data</a:t>
            </a:r>
            <a:endParaRPr sz="1395">
              <a:latin typeface="Tahoma"/>
              <a:cs typeface="Tahoma"/>
            </a:endParaRPr>
          </a:p>
        </p:txBody>
      </p:sp>
      <p:sp>
        <p:nvSpPr>
          <p:cNvPr id="32" name="object 32"/>
          <p:cNvSpPr/>
          <p:nvPr/>
        </p:nvSpPr>
        <p:spPr>
          <a:xfrm>
            <a:off x="2837123" y="3565051"/>
            <a:ext cx="0" cy="100300"/>
          </a:xfrm>
          <a:custGeom>
            <a:avLst/>
            <a:gdLst/>
            <a:ahLst/>
            <a:cxnLst/>
            <a:rect l="l" t="t" r="r" b="b"/>
            <a:pathLst>
              <a:path h="179704">
                <a:moveTo>
                  <a:pt x="0" y="0"/>
                </a:moveTo>
                <a:lnTo>
                  <a:pt x="0" y="179427"/>
                </a:lnTo>
              </a:path>
            </a:pathLst>
          </a:custGeom>
          <a:ln w="63577">
            <a:solidFill>
              <a:srgbClr val="A52929"/>
            </a:solidFill>
          </a:ln>
        </p:spPr>
        <p:txBody>
          <a:bodyPr wrap="square" lIns="0" tIns="0" rIns="0" bIns="0" rtlCol="0"/>
          <a:lstStyle/>
          <a:p>
            <a:endParaRPr sz="1339"/>
          </a:p>
        </p:txBody>
      </p:sp>
      <p:sp>
        <p:nvSpPr>
          <p:cNvPr id="33" name="object 33"/>
          <p:cNvSpPr/>
          <p:nvPr/>
        </p:nvSpPr>
        <p:spPr>
          <a:xfrm>
            <a:off x="2837123" y="3922664"/>
            <a:ext cx="0" cy="149210"/>
          </a:xfrm>
          <a:custGeom>
            <a:avLst/>
            <a:gdLst/>
            <a:ahLst/>
            <a:cxnLst/>
            <a:rect l="l" t="t" r="r" b="b"/>
            <a:pathLst>
              <a:path h="267335">
                <a:moveTo>
                  <a:pt x="0" y="0"/>
                </a:moveTo>
                <a:lnTo>
                  <a:pt x="0" y="267164"/>
                </a:lnTo>
              </a:path>
            </a:pathLst>
          </a:custGeom>
          <a:ln w="63577">
            <a:solidFill>
              <a:srgbClr val="A52929"/>
            </a:solidFill>
          </a:ln>
        </p:spPr>
        <p:txBody>
          <a:bodyPr wrap="square" lIns="0" tIns="0" rIns="0" bIns="0" rtlCol="0"/>
          <a:lstStyle/>
          <a:p>
            <a:endParaRPr sz="1339"/>
          </a:p>
        </p:txBody>
      </p:sp>
      <p:sp>
        <p:nvSpPr>
          <p:cNvPr id="34" name="object 34"/>
          <p:cNvSpPr/>
          <p:nvPr/>
        </p:nvSpPr>
        <p:spPr>
          <a:xfrm>
            <a:off x="2818613" y="4010646"/>
            <a:ext cx="37214" cy="61314"/>
          </a:xfrm>
          <a:custGeom>
            <a:avLst/>
            <a:gdLst/>
            <a:ahLst/>
            <a:cxnLst/>
            <a:rect l="l" t="t" r="r" b="b"/>
            <a:pathLst>
              <a:path w="66675" h="109854">
                <a:moveTo>
                  <a:pt x="66325" y="0"/>
                </a:moveTo>
                <a:lnTo>
                  <a:pt x="0" y="0"/>
                </a:lnTo>
                <a:lnTo>
                  <a:pt x="33162" y="109531"/>
                </a:lnTo>
                <a:lnTo>
                  <a:pt x="66325" y="0"/>
                </a:lnTo>
                <a:close/>
              </a:path>
            </a:pathLst>
          </a:custGeom>
          <a:solidFill>
            <a:srgbClr val="A52929"/>
          </a:solidFill>
        </p:spPr>
        <p:txBody>
          <a:bodyPr wrap="square" lIns="0" tIns="0" rIns="0" bIns="0" rtlCol="0"/>
          <a:lstStyle/>
          <a:p>
            <a:endParaRPr sz="1339"/>
          </a:p>
        </p:txBody>
      </p:sp>
      <p:sp>
        <p:nvSpPr>
          <p:cNvPr id="35" name="object 35"/>
          <p:cNvSpPr/>
          <p:nvPr/>
        </p:nvSpPr>
        <p:spPr>
          <a:xfrm>
            <a:off x="2818613" y="4010646"/>
            <a:ext cx="37214" cy="61314"/>
          </a:xfrm>
          <a:custGeom>
            <a:avLst/>
            <a:gdLst/>
            <a:ahLst/>
            <a:cxnLst/>
            <a:rect l="l" t="t" r="r" b="b"/>
            <a:pathLst>
              <a:path w="66675" h="109854">
                <a:moveTo>
                  <a:pt x="0" y="0"/>
                </a:moveTo>
                <a:lnTo>
                  <a:pt x="33162" y="109531"/>
                </a:lnTo>
                <a:lnTo>
                  <a:pt x="66325" y="0"/>
                </a:lnTo>
                <a:lnTo>
                  <a:pt x="0" y="0"/>
                </a:lnTo>
                <a:close/>
              </a:path>
            </a:pathLst>
          </a:custGeom>
          <a:ln w="63577">
            <a:solidFill>
              <a:srgbClr val="A52929"/>
            </a:solidFill>
          </a:ln>
        </p:spPr>
        <p:txBody>
          <a:bodyPr wrap="square" lIns="0" tIns="0" rIns="0" bIns="0" rtlCol="0"/>
          <a:lstStyle/>
          <a:p>
            <a:endParaRPr sz="1339"/>
          </a:p>
        </p:txBody>
      </p:sp>
      <p:sp>
        <p:nvSpPr>
          <p:cNvPr id="36" name="object 36"/>
          <p:cNvSpPr/>
          <p:nvPr/>
        </p:nvSpPr>
        <p:spPr>
          <a:xfrm>
            <a:off x="2487417" y="3665197"/>
            <a:ext cx="699622" cy="257662"/>
          </a:xfrm>
          <a:custGeom>
            <a:avLst/>
            <a:gdLst/>
            <a:ahLst/>
            <a:cxnLst/>
            <a:rect l="l" t="t" r="r" b="b"/>
            <a:pathLst>
              <a:path w="1253489" h="461645">
                <a:moveTo>
                  <a:pt x="0" y="0"/>
                </a:moveTo>
                <a:lnTo>
                  <a:pt x="0" y="461295"/>
                </a:lnTo>
                <a:lnTo>
                  <a:pt x="1253113" y="461295"/>
                </a:lnTo>
                <a:lnTo>
                  <a:pt x="1253113" y="0"/>
                </a:lnTo>
                <a:lnTo>
                  <a:pt x="0" y="0"/>
                </a:lnTo>
                <a:close/>
              </a:path>
            </a:pathLst>
          </a:custGeom>
          <a:ln w="3175">
            <a:solidFill>
              <a:srgbClr val="000000"/>
            </a:solidFill>
          </a:ln>
        </p:spPr>
        <p:txBody>
          <a:bodyPr wrap="square" lIns="0" tIns="0" rIns="0" bIns="0" rtlCol="0"/>
          <a:lstStyle/>
          <a:p>
            <a:endParaRPr sz="1339"/>
          </a:p>
        </p:txBody>
      </p:sp>
      <p:sp>
        <p:nvSpPr>
          <p:cNvPr id="37" name="object 37"/>
          <p:cNvSpPr txBox="1"/>
          <p:nvPr/>
        </p:nvSpPr>
        <p:spPr>
          <a:xfrm>
            <a:off x="2480328" y="3709290"/>
            <a:ext cx="713799" cy="214674"/>
          </a:xfrm>
          <a:prstGeom prst="rect">
            <a:avLst/>
          </a:prstGeom>
        </p:spPr>
        <p:txBody>
          <a:bodyPr vert="horz" wrap="square" lIns="0" tIns="0" rIns="0" bIns="0" rtlCol="0">
            <a:spAutoFit/>
          </a:bodyPr>
          <a:lstStyle/>
          <a:p>
            <a:pPr marL="7088"/>
            <a:r>
              <a:rPr sz="1395" b="1" spc="-42" dirty="0">
                <a:solidFill>
                  <a:srgbClr val="0000FF"/>
                </a:solidFill>
                <a:latin typeface="Arial"/>
                <a:cs typeface="Arial"/>
              </a:rPr>
              <a:t>Le</a:t>
            </a:r>
            <a:r>
              <a:rPr sz="1395" b="1" spc="-84" dirty="0">
                <a:solidFill>
                  <a:srgbClr val="0000FF"/>
                </a:solidFill>
                <a:latin typeface="Arial"/>
                <a:cs typeface="Arial"/>
              </a:rPr>
              <a:t>a</a:t>
            </a:r>
            <a:r>
              <a:rPr sz="1395" b="1" spc="-50" dirty="0">
                <a:solidFill>
                  <a:srgbClr val="0000FF"/>
                </a:solidFill>
                <a:latin typeface="Arial"/>
                <a:cs typeface="Arial"/>
              </a:rPr>
              <a:t>rning</a:t>
            </a:r>
            <a:endParaRPr sz="1395">
              <a:latin typeface="Arial"/>
              <a:cs typeface="Arial"/>
            </a:endParaRPr>
          </a:p>
        </p:txBody>
      </p:sp>
      <p:sp>
        <p:nvSpPr>
          <p:cNvPr id="38" name="object 38"/>
          <p:cNvSpPr/>
          <p:nvPr/>
        </p:nvSpPr>
        <p:spPr>
          <a:xfrm>
            <a:off x="2489191" y="3924438"/>
            <a:ext cx="0" cy="106680"/>
          </a:xfrm>
          <a:custGeom>
            <a:avLst/>
            <a:gdLst/>
            <a:ahLst/>
            <a:cxnLst/>
            <a:rect l="l" t="t" r="r" b="b"/>
            <a:pathLst>
              <a:path h="191135">
                <a:moveTo>
                  <a:pt x="0" y="0"/>
                </a:moveTo>
                <a:lnTo>
                  <a:pt x="0" y="190732"/>
                </a:lnTo>
              </a:path>
            </a:pathLst>
          </a:custGeom>
          <a:ln w="6357">
            <a:solidFill>
              <a:srgbClr val="000000"/>
            </a:solidFill>
          </a:ln>
        </p:spPr>
        <p:txBody>
          <a:bodyPr wrap="square" lIns="0" tIns="0" rIns="0" bIns="0" rtlCol="0"/>
          <a:lstStyle/>
          <a:p>
            <a:endParaRPr sz="1339"/>
          </a:p>
        </p:txBody>
      </p:sp>
      <p:sp>
        <p:nvSpPr>
          <p:cNvPr id="39" name="object 39"/>
          <p:cNvSpPr/>
          <p:nvPr/>
        </p:nvSpPr>
        <p:spPr>
          <a:xfrm>
            <a:off x="840426" y="4205558"/>
            <a:ext cx="3993589" cy="1121380"/>
          </a:xfrm>
          <a:custGeom>
            <a:avLst/>
            <a:gdLst/>
            <a:ahLst/>
            <a:cxnLst/>
            <a:rect l="l" t="t" r="r" b="b"/>
            <a:pathLst>
              <a:path w="7155180" h="2009140">
                <a:moveTo>
                  <a:pt x="0" y="127154"/>
                </a:moveTo>
                <a:lnTo>
                  <a:pt x="0" y="1881600"/>
                </a:lnTo>
                <a:lnTo>
                  <a:pt x="836" y="1896264"/>
                </a:lnTo>
                <a:lnTo>
                  <a:pt x="12646" y="1936948"/>
                </a:lnTo>
                <a:lnTo>
                  <a:pt x="36469" y="1970731"/>
                </a:lnTo>
                <a:lnTo>
                  <a:pt x="69815" y="1995123"/>
                </a:lnTo>
                <a:lnTo>
                  <a:pt x="110195" y="2007633"/>
                </a:lnTo>
                <a:lnTo>
                  <a:pt x="7027676" y="2008755"/>
                </a:lnTo>
                <a:lnTo>
                  <a:pt x="7042341" y="2007918"/>
                </a:lnTo>
                <a:lnTo>
                  <a:pt x="7083025" y="1996108"/>
                </a:lnTo>
                <a:lnTo>
                  <a:pt x="7116808" y="1972285"/>
                </a:lnTo>
                <a:lnTo>
                  <a:pt x="7141199" y="1938939"/>
                </a:lnTo>
                <a:lnTo>
                  <a:pt x="7153710" y="1898559"/>
                </a:lnTo>
                <a:lnTo>
                  <a:pt x="7154831" y="127154"/>
                </a:lnTo>
                <a:lnTo>
                  <a:pt x="7153994" y="112490"/>
                </a:lnTo>
                <a:lnTo>
                  <a:pt x="7142185" y="71806"/>
                </a:lnTo>
                <a:lnTo>
                  <a:pt x="7118362" y="38023"/>
                </a:lnTo>
                <a:lnTo>
                  <a:pt x="7085015" y="13631"/>
                </a:lnTo>
                <a:lnTo>
                  <a:pt x="7044635"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40" name="object 40"/>
          <p:cNvSpPr txBox="1"/>
          <p:nvPr/>
        </p:nvSpPr>
        <p:spPr>
          <a:xfrm>
            <a:off x="907856" y="4682411"/>
            <a:ext cx="1747993" cy="214674"/>
          </a:xfrm>
          <a:prstGeom prst="rect">
            <a:avLst/>
          </a:prstGeom>
        </p:spPr>
        <p:txBody>
          <a:bodyPr vert="horz" wrap="square" lIns="0" tIns="0" rIns="0" bIns="0" rtlCol="0">
            <a:spAutoFit/>
          </a:bodyPr>
          <a:lstStyle/>
          <a:p>
            <a:pPr marL="7088"/>
            <a:r>
              <a:rPr sz="1395" spc="64" dirty="0">
                <a:latin typeface="Tahoma"/>
                <a:cs typeface="Tahoma"/>
              </a:rPr>
              <a:t>M</a:t>
            </a:r>
            <a:r>
              <a:rPr sz="1395" spc="84" dirty="0">
                <a:latin typeface="Tahoma"/>
                <a:cs typeface="Tahoma"/>
              </a:rPr>
              <a:t>o</a:t>
            </a:r>
            <a:r>
              <a:rPr sz="1395" spc="-45" dirty="0">
                <a:latin typeface="Tahoma"/>
                <a:cs typeface="Tahoma"/>
              </a:rPr>
              <a:t>del</a:t>
            </a:r>
            <a:r>
              <a:rPr sz="1395" spc="33" dirty="0">
                <a:latin typeface="Tahoma"/>
                <a:cs typeface="Tahoma"/>
              </a:rPr>
              <a:t> </a:t>
            </a:r>
            <a:r>
              <a:rPr sz="1395" spc="-14" dirty="0">
                <a:latin typeface="Tahoma"/>
                <a:cs typeface="Tahoma"/>
              </a:rPr>
              <a:t>with</a:t>
            </a:r>
            <a:r>
              <a:rPr sz="1395" spc="36" dirty="0">
                <a:latin typeface="Tahoma"/>
                <a:cs typeface="Tahoma"/>
              </a:rPr>
              <a:t> </a:t>
            </a:r>
            <a:r>
              <a:rPr sz="1395" spc="-56" dirty="0">
                <a:latin typeface="Tahoma"/>
                <a:cs typeface="Tahoma"/>
              </a:rPr>
              <a:t>p</a:t>
            </a:r>
            <a:r>
              <a:rPr sz="1395" spc="-92" dirty="0">
                <a:latin typeface="Tahoma"/>
                <a:cs typeface="Tahoma"/>
              </a:rPr>
              <a:t>a</a:t>
            </a:r>
            <a:r>
              <a:rPr sz="1395" spc="-50" dirty="0">
                <a:latin typeface="Tahoma"/>
                <a:cs typeface="Tahoma"/>
              </a:rPr>
              <a:t>rameters</a:t>
            </a:r>
            <a:endParaRPr sz="1395">
              <a:latin typeface="Tahoma"/>
              <a:cs typeface="Tahoma"/>
            </a:endParaRPr>
          </a:p>
        </p:txBody>
      </p:sp>
      <p:sp>
        <p:nvSpPr>
          <p:cNvPr id="41" name="object 41"/>
          <p:cNvSpPr/>
          <p:nvPr/>
        </p:nvSpPr>
        <p:spPr>
          <a:xfrm>
            <a:off x="2719292" y="4280267"/>
            <a:ext cx="2040009" cy="966186"/>
          </a:xfrm>
          <a:prstGeom prst="rect">
            <a:avLst/>
          </a:prstGeom>
          <a:blipFill>
            <a:blip r:embed="rId4" cstate="print"/>
            <a:stretch>
              <a:fillRect/>
            </a:stretch>
          </a:blipFill>
        </p:spPr>
        <p:txBody>
          <a:bodyPr wrap="square" lIns="0" tIns="0" rIns="0" bIns="0" rtlCol="0"/>
          <a:lstStyle/>
          <a:p>
            <a:endParaRPr sz="1339"/>
          </a:p>
        </p:txBody>
      </p:sp>
      <p:sp>
        <p:nvSpPr>
          <p:cNvPr id="42" name="object 42"/>
          <p:cNvSpPr txBox="1"/>
          <p:nvPr/>
        </p:nvSpPr>
        <p:spPr>
          <a:xfrm>
            <a:off x="3002035" y="4795586"/>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67" name="object 67"/>
          <p:cNvSpPr txBox="1">
            <a:spLocks noGrp="1"/>
          </p:cNvSpPr>
          <p:nvPr>
            <p:ph type="ftr" sz="quarter" idx="4294967295"/>
          </p:nvPr>
        </p:nvSpPr>
        <p:spPr>
          <a:xfrm>
            <a:off x="7848600" y="6324600"/>
            <a:ext cx="1185176" cy="307777"/>
          </a:xfrm>
          <a:prstGeom prst="rect">
            <a:avLst/>
          </a:prstGeom>
        </p:spPr>
        <p:txBody>
          <a:bodyPr vert="horz" wrap="square" lIns="0" tIns="0" rIns="0" bIns="0" rtlCol="0">
            <a:spAutoFit/>
          </a:bodyPr>
          <a:lstStyle/>
          <a:p>
            <a:pPr marL="7088"/>
            <a:r>
              <a:rPr sz="1000" spc="-17" dirty="0">
                <a:latin typeface="Tahoma"/>
                <a:cs typeface="Tahoma"/>
              </a:rPr>
              <a:t>CS22</a:t>
            </a:r>
            <a:r>
              <a:rPr sz="1000" spc="-14" dirty="0">
                <a:latin typeface="Tahoma"/>
                <a:cs typeface="Tahoma"/>
              </a:rPr>
              <a:t>1</a:t>
            </a:r>
            <a:r>
              <a:rPr sz="1000" spc="17" dirty="0">
                <a:latin typeface="Tahoma"/>
                <a:cs typeface="Tahoma"/>
              </a:rPr>
              <a:t> </a:t>
            </a:r>
            <a:r>
              <a:rPr sz="1000" spc="84" dirty="0">
                <a:latin typeface="Tahoma"/>
                <a:cs typeface="Tahoma"/>
              </a:rPr>
              <a:t>/</a:t>
            </a:r>
            <a:r>
              <a:rPr sz="1000" spc="17" dirty="0">
                <a:latin typeface="Tahoma"/>
                <a:cs typeface="Tahoma"/>
              </a:rPr>
              <a:t> </a:t>
            </a:r>
            <a:r>
              <a:rPr sz="1000" spc="-6" dirty="0">
                <a:latin typeface="Tahoma"/>
                <a:cs typeface="Tahoma"/>
              </a:rPr>
              <a:t>Autumn</a:t>
            </a:r>
            <a:r>
              <a:rPr sz="1000" spc="17" dirty="0">
                <a:latin typeface="Tahoma"/>
                <a:cs typeface="Tahoma"/>
              </a:rPr>
              <a:t> </a:t>
            </a:r>
            <a:r>
              <a:rPr sz="1000" spc="-28" dirty="0">
                <a:latin typeface="Tahoma"/>
                <a:cs typeface="Tahoma"/>
              </a:rPr>
              <a:t>2018</a:t>
            </a:r>
            <a:r>
              <a:rPr sz="1000" spc="17" dirty="0">
                <a:latin typeface="Tahoma"/>
                <a:cs typeface="Tahoma"/>
              </a:rPr>
              <a:t> </a:t>
            </a:r>
            <a:r>
              <a:rPr sz="1000" spc="84" dirty="0">
                <a:latin typeface="Tahoma"/>
                <a:cs typeface="Tahoma"/>
              </a:rPr>
              <a:t>/</a:t>
            </a:r>
            <a:r>
              <a:rPr sz="1000" spc="17" dirty="0">
                <a:latin typeface="Tahoma"/>
                <a:cs typeface="Tahoma"/>
              </a:rPr>
              <a:t> </a:t>
            </a:r>
            <a:r>
              <a:rPr sz="1000" spc="-11" dirty="0">
                <a:latin typeface="Tahoma"/>
                <a:cs typeface="Tahoma"/>
              </a:rPr>
              <a:t>Liang</a:t>
            </a:r>
          </a:p>
        </p:txBody>
      </p:sp>
      <p:sp>
        <p:nvSpPr>
          <p:cNvPr id="68" name="object 68"/>
          <p:cNvSpPr txBox="1"/>
          <p:nvPr/>
        </p:nvSpPr>
        <p:spPr>
          <a:xfrm>
            <a:off x="5507885" y="5377343"/>
            <a:ext cx="104199" cy="107402"/>
          </a:xfrm>
          <a:prstGeom prst="rect">
            <a:avLst/>
          </a:prstGeom>
        </p:spPr>
        <p:txBody>
          <a:bodyPr vert="horz" wrap="square" lIns="0" tIns="0" rIns="0" bIns="0" rtlCol="0">
            <a:spAutoFit/>
          </a:bodyPr>
          <a:lstStyle/>
          <a:p>
            <a:pPr marL="7088"/>
            <a:r>
              <a:rPr sz="698" spc="-28" dirty="0">
                <a:latin typeface="Tahoma"/>
                <a:cs typeface="Tahoma"/>
              </a:rPr>
              <a:t>56</a:t>
            </a:r>
            <a:endParaRPr sz="698">
              <a:latin typeface="Tahoma"/>
              <a:cs typeface="Tahoma"/>
            </a:endParaRPr>
          </a:p>
        </p:txBody>
      </p:sp>
      <p:sp>
        <p:nvSpPr>
          <p:cNvPr id="43" name="object 43"/>
          <p:cNvSpPr txBox="1"/>
          <p:nvPr/>
        </p:nvSpPr>
        <p:spPr>
          <a:xfrm>
            <a:off x="3199752" y="4726038"/>
            <a:ext cx="43593" cy="68609"/>
          </a:xfrm>
          <a:prstGeom prst="rect">
            <a:avLst/>
          </a:prstGeom>
        </p:spPr>
        <p:txBody>
          <a:bodyPr vert="horz" wrap="square" lIns="0" tIns="0" rIns="0" bIns="0" rtlCol="0">
            <a:spAutoFit/>
          </a:bodyPr>
          <a:lstStyle/>
          <a:p>
            <a:pPr marL="7088"/>
            <a:r>
              <a:rPr sz="446" spc="-17" dirty="0">
                <a:latin typeface="Tahoma"/>
                <a:cs typeface="Tahoma"/>
              </a:rPr>
              <a:t>0</a:t>
            </a:r>
            <a:endParaRPr sz="446">
              <a:latin typeface="Tahoma"/>
              <a:cs typeface="Tahoma"/>
            </a:endParaRPr>
          </a:p>
        </p:txBody>
      </p:sp>
      <p:sp>
        <p:nvSpPr>
          <p:cNvPr id="44" name="object 44"/>
          <p:cNvSpPr txBox="1"/>
          <p:nvPr/>
        </p:nvSpPr>
        <p:spPr>
          <a:xfrm>
            <a:off x="3355204" y="4643073"/>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45" name="object 45"/>
          <p:cNvSpPr txBox="1"/>
          <p:nvPr/>
        </p:nvSpPr>
        <p:spPr>
          <a:xfrm>
            <a:off x="3557404" y="4612938"/>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6" name="object 46"/>
          <p:cNvSpPr txBox="1"/>
          <p:nvPr/>
        </p:nvSpPr>
        <p:spPr>
          <a:xfrm>
            <a:off x="3523430" y="4994887"/>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47" name="object 47"/>
          <p:cNvSpPr txBox="1"/>
          <p:nvPr/>
        </p:nvSpPr>
        <p:spPr>
          <a:xfrm>
            <a:off x="3365841" y="5077167"/>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48" name="object 48"/>
          <p:cNvSpPr txBox="1"/>
          <p:nvPr/>
        </p:nvSpPr>
        <p:spPr>
          <a:xfrm>
            <a:off x="3011030" y="4554551"/>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9" name="object 49"/>
          <p:cNvSpPr txBox="1"/>
          <p:nvPr/>
        </p:nvSpPr>
        <p:spPr>
          <a:xfrm>
            <a:off x="3395545" y="4441429"/>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0" name="object 50"/>
          <p:cNvSpPr txBox="1"/>
          <p:nvPr/>
        </p:nvSpPr>
        <p:spPr>
          <a:xfrm>
            <a:off x="3693020" y="4803496"/>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51" name="object 51"/>
          <p:cNvSpPr txBox="1"/>
          <p:nvPr/>
        </p:nvSpPr>
        <p:spPr>
          <a:xfrm>
            <a:off x="3706566" y="4988992"/>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52" name="object 52"/>
          <p:cNvSpPr txBox="1"/>
          <p:nvPr/>
        </p:nvSpPr>
        <p:spPr>
          <a:xfrm>
            <a:off x="3861394" y="5178370"/>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3" name="object 53"/>
          <p:cNvSpPr txBox="1"/>
          <p:nvPr/>
        </p:nvSpPr>
        <p:spPr>
          <a:xfrm>
            <a:off x="4043230" y="4990337"/>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54" name="object 54"/>
          <p:cNvSpPr txBox="1"/>
          <p:nvPr/>
        </p:nvSpPr>
        <p:spPr>
          <a:xfrm>
            <a:off x="4050535" y="4812065"/>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55" name="object 55"/>
          <p:cNvSpPr txBox="1"/>
          <p:nvPr/>
        </p:nvSpPr>
        <p:spPr>
          <a:xfrm>
            <a:off x="4399778" y="4968576"/>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56" name="object 56"/>
          <p:cNvSpPr txBox="1"/>
          <p:nvPr/>
        </p:nvSpPr>
        <p:spPr>
          <a:xfrm>
            <a:off x="4385014" y="5146318"/>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57" name="object 57"/>
          <p:cNvSpPr txBox="1"/>
          <p:nvPr/>
        </p:nvSpPr>
        <p:spPr>
          <a:xfrm>
            <a:off x="4218918" y="5002807"/>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8" name="object 58"/>
          <p:cNvSpPr txBox="1"/>
          <p:nvPr/>
        </p:nvSpPr>
        <p:spPr>
          <a:xfrm>
            <a:off x="4617338" y="4958877"/>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59" name="object 59"/>
          <p:cNvSpPr txBox="1"/>
          <p:nvPr/>
        </p:nvSpPr>
        <p:spPr>
          <a:xfrm>
            <a:off x="4541535" y="4660420"/>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60" name="object 60"/>
          <p:cNvSpPr txBox="1"/>
          <p:nvPr/>
        </p:nvSpPr>
        <p:spPr>
          <a:xfrm>
            <a:off x="4237469" y="4482324"/>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61" name="object 61"/>
          <p:cNvSpPr txBox="1"/>
          <p:nvPr/>
        </p:nvSpPr>
        <p:spPr>
          <a:xfrm>
            <a:off x="4326496" y="4670293"/>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62" name="object 62"/>
          <p:cNvSpPr txBox="1"/>
          <p:nvPr/>
        </p:nvSpPr>
        <p:spPr>
          <a:xfrm>
            <a:off x="4148332" y="4633449"/>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63" name="object 63"/>
          <p:cNvSpPr txBox="1"/>
          <p:nvPr/>
        </p:nvSpPr>
        <p:spPr>
          <a:xfrm>
            <a:off x="3969649" y="4621808"/>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64" name="object 64"/>
          <p:cNvSpPr txBox="1"/>
          <p:nvPr/>
        </p:nvSpPr>
        <p:spPr>
          <a:xfrm>
            <a:off x="3834721" y="4417872"/>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65" name="object 65"/>
          <p:cNvSpPr txBox="1"/>
          <p:nvPr/>
        </p:nvSpPr>
        <p:spPr>
          <a:xfrm>
            <a:off x="3740814" y="4605355"/>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66" name="object 66"/>
          <p:cNvSpPr txBox="1"/>
          <p:nvPr/>
        </p:nvSpPr>
        <p:spPr>
          <a:xfrm>
            <a:off x="4440339" y="4800896"/>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Tree>
    <p:extLst>
      <p:ext uri="{BB962C8B-B14F-4D97-AF65-F5344CB8AC3E}">
        <p14:creationId xmlns:p14="http://schemas.microsoft.com/office/powerpoint/2010/main" val="31467126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2223421"/>
            <a:ext cx="8633182" cy="276999"/>
          </a:xfrm>
          <a:prstGeom prst="rect">
            <a:avLst/>
          </a:prstGeom>
        </p:spPr>
        <p:txBody>
          <a:bodyPr vert="horz" wrap="square" lIns="0" tIns="0" rIns="0" bIns="0" rtlCol="0">
            <a:spAutoFit/>
          </a:bodyPr>
          <a:lstStyle/>
          <a:p>
            <a:pPr marL="186765" indent="-179678">
              <a:buFont typeface="Arial"/>
              <a:buChar char="•"/>
              <a:tabLst>
                <a:tab pos="187120" algn="l"/>
              </a:tabLst>
            </a:pPr>
            <a:r>
              <a:rPr sz="1800" spc="-50" dirty="0">
                <a:latin typeface="Tahoma"/>
                <a:cs typeface="Tahoma"/>
              </a:rPr>
              <a:t>Examples:</a:t>
            </a:r>
            <a:r>
              <a:rPr sz="1800" spc="195" dirty="0">
                <a:latin typeface="Tahoma"/>
                <a:cs typeface="Tahoma"/>
              </a:rPr>
              <a:t> </a:t>
            </a:r>
            <a:r>
              <a:rPr sz="1800" spc="-33" dirty="0">
                <a:latin typeface="Tahoma"/>
                <a:cs typeface="Tahoma"/>
              </a:rPr>
              <a:t>line</a:t>
            </a:r>
            <a:r>
              <a:rPr sz="1800" spc="-84" dirty="0">
                <a:latin typeface="Tahoma"/>
                <a:cs typeface="Tahoma"/>
              </a:rPr>
              <a:t>a</a:t>
            </a:r>
            <a:r>
              <a:rPr sz="1800" spc="-22" dirty="0">
                <a:latin typeface="Tahoma"/>
                <a:cs typeface="Tahoma"/>
              </a:rPr>
              <a:t>r</a:t>
            </a:r>
            <a:r>
              <a:rPr sz="1800" spc="33" dirty="0">
                <a:latin typeface="Tahoma"/>
                <a:cs typeface="Tahoma"/>
              </a:rPr>
              <a:t> </a:t>
            </a:r>
            <a:r>
              <a:rPr sz="1800" spc="-39" dirty="0">
                <a:latin typeface="Tahoma"/>
                <a:cs typeface="Tahoma"/>
              </a:rPr>
              <a:t>classifiers,</a:t>
            </a:r>
            <a:r>
              <a:rPr sz="1800" spc="36" dirty="0">
                <a:latin typeface="Tahoma"/>
                <a:cs typeface="Tahoma"/>
              </a:rPr>
              <a:t> </a:t>
            </a:r>
            <a:r>
              <a:rPr sz="1800" spc="-75" dirty="0">
                <a:latin typeface="Tahoma"/>
                <a:cs typeface="Tahoma"/>
              </a:rPr>
              <a:t>deep</a:t>
            </a:r>
            <a:r>
              <a:rPr sz="1800" spc="36" dirty="0">
                <a:latin typeface="Tahoma"/>
                <a:cs typeface="Tahoma"/>
              </a:rPr>
              <a:t> </a:t>
            </a:r>
            <a:r>
              <a:rPr sz="1800" spc="-47" dirty="0">
                <a:latin typeface="Tahoma"/>
                <a:cs typeface="Tahoma"/>
              </a:rPr>
              <a:t>neural</a:t>
            </a:r>
            <a:r>
              <a:rPr sz="1800" spc="33" dirty="0">
                <a:latin typeface="Tahoma"/>
                <a:cs typeface="Tahoma"/>
              </a:rPr>
              <a:t> </a:t>
            </a:r>
            <a:r>
              <a:rPr sz="1800" spc="-47" dirty="0">
                <a:latin typeface="Tahoma"/>
                <a:cs typeface="Tahoma"/>
              </a:rPr>
              <a:t>ne</a:t>
            </a:r>
            <a:r>
              <a:rPr sz="1800" spc="-73" dirty="0">
                <a:latin typeface="Tahoma"/>
                <a:cs typeface="Tahoma"/>
              </a:rPr>
              <a:t>t</a:t>
            </a:r>
            <a:r>
              <a:rPr sz="1800" spc="-114" dirty="0">
                <a:latin typeface="Tahoma"/>
                <a:cs typeface="Tahoma"/>
              </a:rPr>
              <a:t>w</a:t>
            </a:r>
            <a:r>
              <a:rPr sz="1800" spc="-92" dirty="0">
                <a:latin typeface="Tahoma"/>
                <a:cs typeface="Tahoma"/>
              </a:rPr>
              <a:t>o</a:t>
            </a:r>
            <a:r>
              <a:rPr sz="1800" spc="-39" dirty="0">
                <a:latin typeface="Tahoma"/>
                <a:cs typeface="Tahoma"/>
              </a:rPr>
              <a:t>rks</a:t>
            </a:r>
            <a:endParaRPr sz="1800" dirty="0">
              <a:latin typeface="Tahoma"/>
              <a:cs typeface="Tahoma"/>
            </a:endParaRPr>
          </a:p>
        </p:txBody>
      </p:sp>
      <p:sp>
        <p:nvSpPr>
          <p:cNvPr id="4" name="object 4"/>
          <p:cNvSpPr/>
          <p:nvPr/>
        </p:nvSpPr>
        <p:spPr>
          <a:xfrm>
            <a:off x="1676400" y="763471"/>
            <a:ext cx="5326315" cy="1139072"/>
          </a:xfrm>
          <a:prstGeom prst="rect">
            <a:avLst/>
          </a:prstGeom>
          <a:blipFill>
            <a:blip r:embed="rId3" cstate="print"/>
            <a:stretch>
              <a:fillRect/>
            </a:stretch>
          </a:blipFill>
        </p:spPr>
        <p:txBody>
          <a:bodyPr wrap="square" lIns="0" tIns="0" rIns="0" bIns="0" rtlCol="0"/>
          <a:lstStyle/>
          <a:p>
            <a:endParaRPr sz="1339"/>
          </a:p>
        </p:txBody>
      </p:sp>
      <p:sp>
        <p:nvSpPr>
          <p:cNvPr id="6" name="object 6"/>
          <p:cNvSpPr txBox="1"/>
          <p:nvPr/>
        </p:nvSpPr>
        <p:spPr>
          <a:xfrm>
            <a:off x="365298" y="2658101"/>
            <a:ext cx="7521668" cy="830997"/>
          </a:xfrm>
          <a:prstGeom prst="rect">
            <a:avLst/>
          </a:prstGeom>
        </p:spPr>
        <p:txBody>
          <a:bodyPr vert="horz" wrap="square" lIns="0" tIns="0" rIns="0" bIns="0" rtlCol="0">
            <a:spAutoFit/>
          </a:bodyPr>
          <a:lstStyle/>
          <a:p>
            <a:pPr marL="186765" indent="-179678">
              <a:buFont typeface="Arial"/>
              <a:buChar char="•"/>
              <a:tabLst>
                <a:tab pos="187120" algn="l"/>
              </a:tabLst>
            </a:pPr>
            <a:r>
              <a:rPr sz="1800" spc="14" dirty="0">
                <a:latin typeface="Tahoma"/>
                <a:cs typeface="Tahoma"/>
              </a:rPr>
              <a:t>Most</a:t>
            </a:r>
            <a:r>
              <a:rPr sz="1800" spc="33" dirty="0">
                <a:latin typeface="Tahoma"/>
                <a:cs typeface="Tahoma"/>
              </a:rPr>
              <a:t> </a:t>
            </a:r>
            <a:r>
              <a:rPr sz="1800" spc="-47" dirty="0">
                <a:latin typeface="Tahoma"/>
                <a:cs typeface="Tahoma"/>
              </a:rPr>
              <a:t>comm</a:t>
            </a:r>
            <a:r>
              <a:rPr sz="1800" spc="-56" dirty="0">
                <a:latin typeface="Tahoma"/>
                <a:cs typeface="Tahoma"/>
              </a:rPr>
              <a:t>on</a:t>
            </a:r>
            <a:r>
              <a:rPr sz="1800" spc="33" dirty="0">
                <a:latin typeface="Tahoma"/>
                <a:cs typeface="Tahoma"/>
              </a:rPr>
              <a:t> </a:t>
            </a:r>
            <a:r>
              <a:rPr sz="1800" spc="-59" dirty="0">
                <a:latin typeface="Tahoma"/>
                <a:cs typeface="Tahoma"/>
              </a:rPr>
              <a:t>m</a:t>
            </a:r>
            <a:r>
              <a:rPr sz="1800" dirty="0">
                <a:latin typeface="Tahoma"/>
                <a:cs typeface="Tahoma"/>
              </a:rPr>
              <a:t>o</a:t>
            </a:r>
            <a:r>
              <a:rPr sz="1800" spc="-56" dirty="0">
                <a:latin typeface="Tahoma"/>
                <a:cs typeface="Tahoma"/>
              </a:rPr>
              <a:t>dels</a:t>
            </a:r>
            <a:r>
              <a:rPr sz="1800" spc="33" dirty="0">
                <a:latin typeface="Tahoma"/>
                <a:cs typeface="Tahoma"/>
              </a:rPr>
              <a:t> </a:t>
            </a:r>
            <a:r>
              <a:rPr sz="1800" spc="-17" dirty="0">
                <a:latin typeface="Tahoma"/>
                <a:cs typeface="Tahoma"/>
              </a:rPr>
              <a:t>in</a:t>
            </a:r>
            <a:r>
              <a:rPr sz="1800" spc="33" dirty="0">
                <a:latin typeface="Tahoma"/>
                <a:cs typeface="Tahoma"/>
              </a:rPr>
              <a:t> </a:t>
            </a:r>
            <a:r>
              <a:rPr sz="1800" spc="-45" dirty="0">
                <a:latin typeface="Tahoma"/>
                <a:cs typeface="Tahoma"/>
              </a:rPr>
              <a:t>machine</a:t>
            </a:r>
            <a:r>
              <a:rPr sz="1800" spc="36" dirty="0">
                <a:latin typeface="Tahoma"/>
                <a:cs typeface="Tahoma"/>
              </a:rPr>
              <a:t> </a:t>
            </a:r>
            <a:r>
              <a:rPr sz="1800" spc="-45" dirty="0">
                <a:latin typeface="Tahoma"/>
                <a:cs typeface="Tahoma"/>
              </a:rPr>
              <a:t>le</a:t>
            </a:r>
            <a:r>
              <a:rPr sz="1800" spc="-100" dirty="0">
                <a:latin typeface="Tahoma"/>
                <a:cs typeface="Tahoma"/>
              </a:rPr>
              <a:t>a</a:t>
            </a:r>
            <a:r>
              <a:rPr sz="1800" spc="-39" dirty="0">
                <a:latin typeface="Tahoma"/>
                <a:cs typeface="Tahoma"/>
              </a:rPr>
              <a:t>rning</a:t>
            </a:r>
            <a:endParaRPr sz="1800" dirty="0">
              <a:latin typeface="Tahoma"/>
              <a:cs typeface="Tahoma"/>
            </a:endParaRPr>
          </a:p>
          <a:p>
            <a:pPr>
              <a:spcBef>
                <a:spcPts val="7"/>
              </a:spcBef>
              <a:buFont typeface="Arial"/>
              <a:buChar char="•"/>
            </a:pPr>
            <a:endParaRPr sz="1800" dirty="0">
              <a:latin typeface="Times New Roman"/>
              <a:cs typeface="Times New Roman"/>
            </a:endParaRPr>
          </a:p>
          <a:p>
            <a:pPr marL="186765" indent="-179678">
              <a:buFont typeface="Arial"/>
              <a:buChar char="•"/>
              <a:tabLst>
                <a:tab pos="187120" algn="l"/>
              </a:tabLst>
            </a:pPr>
            <a:r>
              <a:rPr sz="1800" spc="33" dirty="0">
                <a:latin typeface="Tahoma"/>
                <a:cs typeface="Tahoma"/>
              </a:rPr>
              <a:t>F</a:t>
            </a:r>
            <a:r>
              <a:rPr sz="1800" spc="-17" dirty="0">
                <a:latin typeface="Tahoma"/>
                <a:cs typeface="Tahoma"/>
              </a:rPr>
              <a:t>ully</a:t>
            </a:r>
            <a:r>
              <a:rPr sz="1800" spc="36" dirty="0">
                <a:latin typeface="Tahoma"/>
                <a:cs typeface="Tahoma"/>
              </a:rPr>
              <a:t> </a:t>
            </a:r>
            <a:r>
              <a:rPr sz="1800" spc="-56" dirty="0">
                <a:latin typeface="Tahoma"/>
                <a:cs typeface="Tahoma"/>
              </a:rPr>
              <a:t>feed-f</a:t>
            </a:r>
            <a:r>
              <a:rPr sz="1800" spc="-112" dirty="0">
                <a:latin typeface="Tahoma"/>
                <a:cs typeface="Tahoma"/>
              </a:rPr>
              <a:t>o</a:t>
            </a:r>
            <a:r>
              <a:rPr sz="1800" spc="-31" dirty="0">
                <a:latin typeface="Tahoma"/>
                <a:cs typeface="Tahoma"/>
              </a:rPr>
              <a:t>r</a:t>
            </a:r>
            <a:r>
              <a:rPr sz="1800" spc="-106" dirty="0">
                <a:latin typeface="Tahoma"/>
                <a:cs typeface="Tahoma"/>
              </a:rPr>
              <a:t>w</a:t>
            </a:r>
            <a:r>
              <a:rPr sz="1800" spc="-98" dirty="0">
                <a:latin typeface="Tahoma"/>
                <a:cs typeface="Tahoma"/>
              </a:rPr>
              <a:t>a</a:t>
            </a:r>
            <a:r>
              <a:rPr sz="1800" spc="-33" dirty="0">
                <a:latin typeface="Tahoma"/>
                <a:cs typeface="Tahoma"/>
              </a:rPr>
              <a:t>rd</a:t>
            </a:r>
            <a:r>
              <a:rPr sz="1800" spc="33" dirty="0">
                <a:latin typeface="Tahoma"/>
                <a:cs typeface="Tahoma"/>
              </a:rPr>
              <a:t> </a:t>
            </a:r>
            <a:r>
              <a:rPr sz="1800" spc="-28" dirty="0">
                <a:latin typeface="Tahoma"/>
                <a:cs typeface="Tahoma"/>
              </a:rPr>
              <a:t>(no</a:t>
            </a:r>
            <a:r>
              <a:rPr sz="1800" spc="36" dirty="0">
                <a:latin typeface="Tahoma"/>
                <a:cs typeface="Tahoma"/>
              </a:rPr>
              <a:t> </a:t>
            </a:r>
            <a:r>
              <a:rPr sz="1800" spc="-20" dirty="0">
                <a:latin typeface="Tahoma"/>
                <a:cs typeface="Tahoma"/>
              </a:rPr>
              <a:t>backtracking)</a:t>
            </a:r>
            <a:endParaRPr sz="1800" dirty="0">
              <a:latin typeface="Tahoma"/>
              <a:cs typeface="Tahoma"/>
            </a:endParaRPr>
          </a:p>
        </p:txBody>
      </p:sp>
      <p:sp>
        <p:nvSpPr>
          <p:cNvPr id="8" name="object 8"/>
          <p:cNvSpPr txBox="1"/>
          <p:nvPr/>
        </p:nvSpPr>
        <p:spPr>
          <a:xfrm>
            <a:off x="7526079" y="6553200"/>
            <a:ext cx="1490330" cy="107402"/>
          </a:xfrm>
          <a:prstGeom prst="rect">
            <a:avLst/>
          </a:prstGeom>
        </p:spPr>
        <p:txBody>
          <a:bodyPr vert="horz" wrap="square" lIns="0" tIns="0" rIns="0" bIns="0" rtlCol="0">
            <a:spAutoFit/>
          </a:bodyPr>
          <a:lstStyle/>
          <a:p>
            <a:pPr marL="7088"/>
            <a:r>
              <a:rPr sz="698" spc="-17" dirty="0">
                <a:latin typeface="Tahoma"/>
                <a:cs typeface="Tahoma"/>
              </a:rPr>
              <a:t>CS22</a:t>
            </a:r>
            <a:r>
              <a:rPr sz="698" spc="-14" dirty="0">
                <a:latin typeface="Tahoma"/>
                <a:cs typeface="Tahoma"/>
              </a:rPr>
              <a:t>1</a:t>
            </a:r>
            <a:r>
              <a:rPr sz="698" spc="17" dirty="0">
                <a:latin typeface="Tahoma"/>
                <a:cs typeface="Tahoma"/>
              </a:rPr>
              <a:t> </a:t>
            </a:r>
            <a:r>
              <a:rPr sz="698" spc="84" dirty="0">
                <a:latin typeface="Tahoma"/>
                <a:cs typeface="Tahoma"/>
              </a:rPr>
              <a:t>/</a:t>
            </a:r>
            <a:r>
              <a:rPr sz="698" spc="17" dirty="0">
                <a:latin typeface="Tahoma"/>
                <a:cs typeface="Tahoma"/>
              </a:rPr>
              <a:t> </a:t>
            </a:r>
            <a:r>
              <a:rPr sz="698" spc="-6" dirty="0">
                <a:latin typeface="Tahoma"/>
                <a:cs typeface="Tahoma"/>
              </a:rPr>
              <a:t>Autumn</a:t>
            </a:r>
            <a:r>
              <a:rPr sz="698" spc="17" dirty="0">
                <a:latin typeface="Tahoma"/>
                <a:cs typeface="Tahoma"/>
              </a:rPr>
              <a:t> </a:t>
            </a:r>
            <a:r>
              <a:rPr sz="698" spc="-28" dirty="0">
                <a:latin typeface="Tahoma"/>
                <a:cs typeface="Tahoma"/>
              </a:rPr>
              <a:t>2018</a:t>
            </a:r>
            <a:r>
              <a:rPr sz="698" spc="17" dirty="0">
                <a:latin typeface="Tahoma"/>
                <a:cs typeface="Tahoma"/>
              </a:rPr>
              <a:t> </a:t>
            </a:r>
            <a:r>
              <a:rPr sz="698" spc="84" dirty="0">
                <a:latin typeface="Tahoma"/>
                <a:cs typeface="Tahoma"/>
              </a:rPr>
              <a:t>/</a:t>
            </a:r>
            <a:r>
              <a:rPr sz="698" spc="17" dirty="0">
                <a:latin typeface="Tahoma"/>
                <a:cs typeface="Tahoma"/>
              </a:rPr>
              <a:t> </a:t>
            </a:r>
            <a:r>
              <a:rPr sz="698" spc="-11" dirty="0">
                <a:latin typeface="Tahoma"/>
                <a:cs typeface="Tahoma"/>
              </a:rPr>
              <a:t>Liang</a:t>
            </a:r>
            <a:r>
              <a:rPr sz="698" spc="17" dirty="0">
                <a:latin typeface="Tahoma"/>
                <a:cs typeface="Tahoma"/>
              </a:rPr>
              <a:t> </a:t>
            </a:r>
            <a:r>
              <a:rPr sz="698" spc="-64" dirty="0">
                <a:latin typeface="Tahoma"/>
                <a:cs typeface="Tahoma"/>
              </a:rPr>
              <a:t>[</a:t>
            </a:r>
            <a:r>
              <a:rPr sz="698" b="1" spc="11" dirty="0">
                <a:solidFill>
                  <a:srgbClr val="FF0000"/>
                </a:solidFill>
                <a:latin typeface="Calibri"/>
                <a:cs typeface="Calibri"/>
              </a:rPr>
              <a:t>reflex</a:t>
            </a:r>
            <a:r>
              <a:rPr sz="698" spc="-64" dirty="0">
                <a:latin typeface="Tahoma"/>
                <a:cs typeface="Tahoma"/>
              </a:rPr>
              <a:t>]</a:t>
            </a:r>
            <a:endParaRPr sz="698">
              <a:latin typeface="Tahoma"/>
              <a:cs typeface="Tahoma"/>
            </a:endParaRPr>
          </a:p>
        </p:txBody>
      </p:sp>
      <p:graphicFrame>
        <p:nvGraphicFramePr>
          <p:cNvPr id="5" name="object 5"/>
          <p:cNvGraphicFramePr>
            <a:graphicFrameLocks noGrp="1"/>
          </p:cNvGraphicFramePr>
          <p:nvPr>
            <p:extLst>
              <p:ext uri="{D42A27DB-BD31-4B8C-83A1-F6EECF244321}">
                <p14:modId xmlns:p14="http://schemas.microsoft.com/office/powerpoint/2010/main" val="1832440106"/>
              </p:ext>
            </p:extLst>
          </p:nvPr>
        </p:nvGraphicFramePr>
        <p:xfrm>
          <a:off x="1143000" y="0"/>
          <a:ext cx="5463819" cy="914400"/>
        </p:xfrm>
        <a:graphic>
          <a:graphicData uri="http://schemas.openxmlformats.org/drawingml/2006/table">
            <a:tbl>
              <a:tblPr firstRow="1" bandRow="1">
                <a:tableStyleId>{2D5ABB26-0587-4C30-8999-92F81FD0307C}</a:tableStyleId>
              </a:tblPr>
              <a:tblGrid>
                <a:gridCol w="70083">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5368336">
                  <a:extLst>
                    <a:ext uri="{9D8B030D-6E8A-4147-A177-3AD203B41FA5}">
                      <a16:colId xmlns:a16="http://schemas.microsoft.com/office/drawing/2014/main" val="20002"/>
                    </a:ext>
                  </a:extLst>
                </a:gridCol>
              </a:tblGrid>
              <a:tr h="212651">
                <a:tc gridSpan="2">
                  <a:txBody>
                    <a:bodyPr/>
                    <a:lstStyle/>
                    <a:p>
                      <a:endParaRPr sz="1400" dirty="0">
                        <a:latin typeface="Tahoma"/>
                        <a:cs typeface="Tahoma"/>
                      </a:endParaRPr>
                    </a:p>
                  </a:txBody>
                  <a:tcPr marL="0" marR="0" marT="0" marB="0">
                    <a:lnL w="3178">
                      <a:solidFill>
                        <a:srgbClr val="000000"/>
                      </a:solidFill>
                      <a:prstDash val="solid"/>
                    </a:lnL>
                    <a:lnR w="3178">
                      <a:solidFill>
                        <a:srgbClr val="000000"/>
                      </a:solidFill>
                      <a:prstDash val="solid"/>
                    </a:lnR>
                    <a:lnT w="3178">
                      <a:solidFill>
                        <a:srgbClr val="000000"/>
                      </a:solidFill>
                      <a:prstDash val="solid"/>
                    </a:lnT>
                  </a:tcPr>
                </a:tc>
                <a:tc hMerge="1">
                  <a:txBody>
                    <a:bodyPr/>
                    <a:lstStyle/>
                    <a:p>
                      <a:endParaRPr/>
                    </a:p>
                  </a:txBody>
                  <a:tcPr marL="0" marR="0" marT="0" marB="0"/>
                </a:tc>
                <a:tc>
                  <a:txBody>
                    <a:bodyPr/>
                    <a:lstStyle/>
                    <a:p>
                      <a:endParaRPr sz="1400" dirty="0">
                        <a:latin typeface="Tahoma"/>
                        <a:cs typeface="Tahoma"/>
                      </a:endParaRPr>
                    </a:p>
                  </a:txBody>
                  <a:tcPr marL="0" marR="0" marT="0" marB="0">
                    <a:lnL w="3178">
                      <a:solidFill>
                        <a:srgbClr val="000000"/>
                      </a:solidFill>
                      <a:prstDash val="solid"/>
                    </a:lnL>
                  </a:tcPr>
                </a:tc>
                <a:extLst>
                  <a:ext uri="{0D108BD9-81ED-4DB2-BD59-A6C34878D82A}">
                    <a16:rowId xmlns:a16="http://schemas.microsoft.com/office/drawing/2014/main" val="10000"/>
                  </a:ext>
                </a:extLst>
              </a:tr>
              <a:tr h="354851">
                <a:tc>
                  <a:txBody>
                    <a:bodyPr/>
                    <a:lstStyle/>
                    <a:p>
                      <a:endParaRPr sz="1400">
                        <a:latin typeface="Tahoma"/>
                        <a:cs typeface="Tahoma"/>
                      </a:endParaRPr>
                    </a:p>
                  </a:txBody>
                  <a:tcPr marL="0" marR="0" marT="0" marB="0">
                    <a:lnL w="3178">
                      <a:solidFill>
                        <a:srgbClr val="000000"/>
                      </a:solidFill>
                      <a:prstDash val="solid"/>
                    </a:lnL>
                  </a:tcPr>
                </a:tc>
                <a:tc>
                  <a:txBody>
                    <a:bodyPr/>
                    <a:lstStyle/>
                    <a:p>
                      <a:endParaRPr sz="1400">
                        <a:latin typeface="Tahoma"/>
                        <a:cs typeface="Tahoma"/>
                      </a:endParaRPr>
                    </a:p>
                  </a:txBody>
                  <a:tcPr marL="0" marR="0" marT="0" marB="0">
                    <a:lnR w="3178">
                      <a:solidFill>
                        <a:srgbClr val="000000"/>
                      </a:solidFill>
                      <a:prstDash val="solid"/>
                    </a:lnR>
                  </a:tcPr>
                </a:tc>
                <a:tc>
                  <a:txBody>
                    <a:bodyPr/>
                    <a:lstStyle/>
                    <a:p>
                      <a:pPr marL="1959610">
                        <a:lnSpc>
                          <a:spcPct val="100000"/>
                        </a:lnSpc>
                      </a:pPr>
                      <a:r>
                        <a:rPr sz="2100" dirty="0">
                          <a:solidFill>
                            <a:srgbClr val="0000A0"/>
                          </a:solidFill>
                          <a:latin typeface="Tahoma"/>
                          <a:cs typeface="Tahoma"/>
                        </a:rPr>
                        <a:t>Reflex-based</a:t>
                      </a:r>
                      <a:r>
                        <a:rPr sz="2100" spc="65" dirty="0">
                          <a:solidFill>
                            <a:srgbClr val="0000A0"/>
                          </a:solidFill>
                          <a:latin typeface="Tahoma"/>
                          <a:cs typeface="Tahoma"/>
                        </a:rPr>
                        <a:t> </a:t>
                      </a:r>
                      <a:r>
                        <a:rPr sz="2100" spc="5" dirty="0">
                          <a:solidFill>
                            <a:srgbClr val="0000A0"/>
                          </a:solidFill>
                          <a:latin typeface="Tahoma"/>
                          <a:cs typeface="Tahoma"/>
                        </a:rPr>
                        <a:t>m</a:t>
                      </a:r>
                      <a:r>
                        <a:rPr sz="2100" spc="100" dirty="0">
                          <a:solidFill>
                            <a:srgbClr val="0000A0"/>
                          </a:solidFill>
                          <a:latin typeface="Tahoma"/>
                          <a:cs typeface="Tahoma"/>
                        </a:rPr>
                        <a:t>o</a:t>
                      </a:r>
                      <a:r>
                        <a:rPr sz="2100" dirty="0">
                          <a:solidFill>
                            <a:srgbClr val="0000A0"/>
                          </a:solidFill>
                          <a:latin typeface="Tahoma"/>
                          <a:cs typeface="Tahoma"/>
                        </a:rPr>
                        <a:t>dels</a:t>
                      </a:r>
                      <a:endParaRPr sz="2100" dirty="0">
                        <a:latin typeface="Tahoma"/>
                        <a:cs typeface="Tahoma"/>
                      </a:endParaRPr>
                    </a:p>
                  </a:txBody>
                  <a:tcPr marL="0" marR="0" marT="0" marB="0">
                    <a:lnL w="3178">
                      <a:solidFill>
                        <a:srgbClr val="000000"/>
                      </a:solidFill>
                      <a:prstDash val="solid"/>
                    </a:lnL>
                  </a:tcPr>
                </a:tc>
                <a:extLst>
                  <a:ext uri="{0D108BD9-81ED-4DB2-BD59-A6C34878D82A}">
                    <a16:rowId xmlns:a16="http://schemas.microsoft.com/office/drawing/2014/main" val="10001"/>
                  </a:ext>
                </a:extLst>
              </a:tr>
              <a:tr h="346189">
                <a:tc gridSpan="2">
                  <a:txBody>
                    <a:bodyPr/>
                    <a:lstStyle/>
                    <a:p>
                      <a:endParaRPr sz="2100">
                        <a:latin typeface="Tahoma"/>
                        <a:cs typeface="Tahoma"/>
                      </a:endParaRPr>
                    </a:p>
                  </a:txBody>
                  <a:tcPr marL="0" marR="0" marT="0" marB="0">
                    <a:lnL w="3178">
                      <a:solidFill>
                        <a:srgbClr val="000000"/>
                      </a:solidFill>
                      <a:prstDash val="solid"/>
                    </a:lnL>
                    <a:lnR w="3178">
                      <a:solidFill>
                        <a:srgbClr val="000000"/>
                      </a:solidFill>
                      <a:prstDash val="solid"/>
                    </a:lnR>
                    <a:lnB w="3178">
                      <a:solidFill>
                        <a:srgbClr val="000000"/>
                      </a:solidFill>
                      <a:prstDash val="solid"/>
                    </a:lnB>
                  </a:tcPr>
                </a:tc>
                <a:tc hMerge="1">
                  <a:txBody>
                    <a:bodyPr/>
                    <a:lstStyle/>
                    <a:p>
                      <a:endParaRPr/>
                    </a:p>
                  </a:txBody>
                  <a:tcPr marL="0" marR="0" marT="0" marB="0"/>
                </a:tc>
                <a:tc>
                  <a:txBody>
                    <a:bodyPr/>
                    <a:lstStyle/>
                    <a:p>
                      <a:endParaRPr sz="2100" dirty="0">
                        <a:latin typeface="Tahoma"/>
                        <a:cs typeface="Tahoma"/>
                      </a:endParaRPr>
                    </a:p>
                  </a:txBody>
                  <a:tcPr marL="0" marR="0" marT="0" marB="0">
                    <a:lnL w="3178">
                      <a:solidFill>
                        <a:srgbClr val="000000"/>
                      </a:solidFill>
                      <a:prstDash val="solid"/>
                    </a:lnL>
                  </a:tcPr>
                </a:tc>
                <a:extLst>
                  <a:ext uri="{0D108BD9-81ED-4DB2-BD59-A6C34878D82A}">
                    <a16:rowId xmlns:a16="http://schemas.microsoft.com/office/drawing/2014/main" val="10002"/>
                  </a:ext>
                </a:extLst>
              </a:tr>
            </a:tbl>
          </a:graphicData>
        </a:graphic>
      </p:graphicFrame>
      <p:sp>
        <p:nvSpPr>
          <p:cNvPr id="10" name="Rectangle 9"/>
          <p:cNvSpPr/>
          <p:nvPr/>
        </p:nvSpPr>
        <p:spPr>
          <a:xfrm>
            <a:off x="329772" y="3733800"/>
            <a:ext cx="6672943" cy="2352439"/>
          </a:xfrm>
          <a:prstGeom prst="rect">
            <a:avLst/>
          </a:prstGeom>
        </p:spPr>
        <p:txBody>
          <a:bodyPr wrap="square">
            <a:spAutoFit/>
          </a:bodyPr>
          <a:lstStyle/>
          <a:p>
            <a:pPr marL="122620" marR="2835" indent="-115532" algn="just">
              <a:lnSpc>
                <a:spcPct val="102000"/>
              </a:lnSpc>
              <a:buFont typeface="Arial"/>
              <a:buChar char="•"/>
              <a:tabLst>
                <a:tab pos="122975" algn="l"/>
              </a:tabLst>
            </a:pPr>
            <a:r>
              <a:rPr lang="en-US" sz="1800" dirty="0">
                <a:latin typeface="Tahoma"/>
                <a:cs typeface="Tahoma"/>
              </a:rPr>
              <a:t>The</a:t>
            </a:r>
            <a:r>
              <a:rPr lang="en-US" sz="1800" spc="120" dirty="0">
                <a:latin typeface="Tahoma"/>
                <a:cs typeface="Tahoma"/>
              </a:rPr>
              <a:t> </a:t>
            </a:r>
            <a:r>
              <a:rPr lang="en-US" sz="1800" spc="-31" dirty="0">
                <a:latin typeface="Tahoma"/>
                <a:cs typeface="Tahoma"/>
              </a:rPr>
              <a:t>idea</a:t>
            </a:r>
            <a:r>
              <a:rPr lang="en-US" sz="1800" spc="120" dirty="0">
                <a:latin typeface="Tahoma"/>
                <a:cs typeface="Tahoma"/>
              </a:rPr>
              <a:t> </a:t>
            </a:r>
            <a:r>
              <a:rPr lang="en-US" sz="1800" spc="-20" dirty="0">
                <a:latin typeface="Tahoma"/>
                <a:cs typeface="Tahoma"/>
              </a:rPr>
              <a:t>of</a:t>
            </a:r>
            <a:r>
              <a:rPr lang="en-US" sz="1800" spc="120" dirty="0">
                <a:latin typeface="Tahoma"/>
                <a:cs typeface="Tahoma"/>
              </a:rPr>
              <a:t> </a:t>
            </a:r>
            <a:r>
              <a:rPr lang="en-US" sz="1800" spc="-33" dirty="0">
                <a:latin typeface="Tahoma"/>
                <a:cs typeface="Tahoma"/>
              </a:rPr>
              <a:t>a</a:t>
            </a:r>
            <a:r>
              <a:rPr lang="en-US" sz="1800" spc="123" dirty="0">
                <a:latin typeface="Tahoma"/>
                <a:cs typeface="Tahoma"/>
              </a:rPr>
              <a:t> </a:t>
            </a:r>
            <a:r>
              <a:rPr lang="en-US" sz="1800" spc="-33" dirty="0">
                <a:latin typeface="Tahoma"/>
                <a:cs typeface="Tahoma"/>
              </a:rPr>
              <a:t>reflex-based</a:t>
            </a:r>
            <a:r>
              <a:rPr lang="en-US" sz="1800" spc="117" dirty="0">
                <a:latin typeface="Tahoma"/>
                <a:cs typeface="Tahoma"/>
              </a:rPr>
              <a:t> </a:t>
            </a:r>
            <a:r>
              <a:rPr lang="en-US" sz="1800" spc="-39" dirty="0">
                <a:latin typeface="Tahoma"/>
                <a:cs typeface="Tahoma"/>
              </a:rPr>
              <a:t>m</a:t>
            </a:r>
            <a:r>
              <a:rPr lang="en-US" sz="1800" dirty="0">
                <a:latin typeface="Tahoma"/>
                <a:cs typeface="Tahoma"/>
              </a:rPr>
              <a:t>o</a:t>
            </a:r>
            <a:r>
              <a:rPr lang="en-US" sz="1800" spc="-28" dirty="0">
                <a:latin typeface="Tahoma"/>
                <a:cs typeface="Tahoma"/>
              </a:rPr>
              <a:t>del</a:t>
            </a:r>
            <a:r>
              <a:rPr lang="en-US" sz="1800" spc="123" dirty="0">
                <a:latin typeface="Tahoma"/>
                <a:cs typeface="Tahoma"/>
              </a:rPr>
              <a:t> </a:t>
            </a:r>
            <a:r>
              <a:rPr lang="en-US" sz="1800" spc="-22" dirty="0">
                <a:latin typeface="Tahoma"/>
                <a:cs typeface="Tahoma"/>
              </a:rPr>
              <a:t>simply</a:t>
            </a:r>
            <a:r>
              <a:rPr lang="en-US" sz="1800" spc="123" dirty="0">
                <a:latin typeface="Tahoma"/>
                <a:cs typeface="Tahoma"/>
              </a:rPr>
              <a:t> </a:t>
            </a:r>
            <a:r>
              <a:rPr lang="en-US" sz="1800" dirty="0">
                <a:latin typeface="Tahoma"/>
                <a:cs typeface="Tahoma"/>
              </a:rPr>
              <a:t>p</a:t>
            </a:r>
            <a:r>
              <a:rPr lang="en-US" sz="1800" spc="-31" dirty="0">
                <a:latin typeface="Tahoma"/>
                <a:cs typeface="Tahoma"/>
              </a:rPr>
              <a:t>erf</a:t>
            </a:r>
            <a:r>
              <a:rPr lang="en-US" sz="1800" spc="-64" dirty="0">
                <a:latin typeface="Tahoma"/>
                <a:cs typeface="Tahoma"/>
              </a:rPr>
              <a:t>o</a:t>
            </a:r>
            <a:r>
              <a:rPr lang="en-US" sz="1800" spc="-31" dirty="0">
                <a:latin typeface="Tahoma"/>
                <a:cs typeface="Tahoma"/>
              </a:rPr>
              <a:t>rms</a:t>
            </a:r>
            <a:r>
              <a:rPr lang="en-US" sz="1800" spc="120" dirty="0">
                <a:latin typeface="Tahoma"/>
                <a:cs typeface="Tahoma"/>
              </a:rPr>
              <a:t> </a:t>
            </a:r>
            <a:r>
              <a:rPr lang="en-US" sz="1800" spc="-33" dirty="0">
                <a:latin typeface="Tahoma"/>
                <a:cs typeface="Tahoma"/>
              </a:rPr>
              <a:t>a</a:t>
            </a:r>
            <a:r>
              <a:rPr lang="en-US" sz="1800" spc="120" dirty="0">
                <a:latin typeface="Tahoma"/>
                <a:cs typeface="Tahoma"/>
              </a:rPr>
              <a:t> </a:t>
            </a:r>
            <a:r>
              <a:rPr lang="en-US" sz="1800" spc="-25" dirty="0">
                <a:latin typeface="Tahoma"/>
                <a:cs typeface="Tahoma"/>
              </a:rPr>
              <a:t>fixed</a:t>
            </a:r>
            <a:r>
              <a:rPr lang="en-US" sz="1800" spc="123" dirty="0">
                <a:latin typeface="Tahoma"/>
                <a:cs typeface="Tahoma"/>
              </a:rPr>
              <a:t> </a:t>
            </a:r>
            <a:r>
              <a:rPr lang="en-US" sz="1800" spc="-42" dirty="0">
                <a:latin typeface="Tahoma"/>
                <a:cs typeface="Tahoma"/>
              </a:rPr>
              <a:t>sequence</a:t>
            </a:r>
            <a:r>
              <a:rPr lang="en-US" sz="1800" spc="123" dirty="0">
                <a:latin typeface="Tahoma"/>
                <a:cs typeface="Tahoma"/>
              </a:rPr>
              <a:t> </a:t>
            </a:r>
            <a:r>
              <a:rPr lang="en-US" sz="1800" spc="-20" dirty="0">
                <a:latin typeface="Tahoma"/>
                <a:cs typeface="Tahoma"/>
              </a:rPr>
              <a:t>of</a:t>
            </a:r>
            <a:r>
              <a:rPr lang="en-US" sz="1800" spc="123" dirty="0">
                <a:latin typeface="Tahoma"/>
                <a:cs typeface="Tahoma"/>
              </a:rPr>
              <a:t> </a:t>
            </a:r>
            <a:r>
              <a:rPr lang="en-US" sz="1800" spc="-20" dirty="0">
                <a:latin typeface="Tahoma"/>
                <a:cs typeface="Tahoma"/>
              </a:rPr>
              <a:t>computations</a:t>
            </a:r>
            <a:r>
              <a:rPr lang="en-US" sz="1800" spc="120" dirty="0">
                <a:latin typeface="Tahoma"/>
                <a:cs typeface="Tahoma"/>
              </a:rPr>
              <a:t> </a:t>
            </a:r>
            <a:r>
              <a:rPr lang="en-US" sz="1800" spc="-31" dirty="0">
                <a:latin typeface="Tahoma"/>
                <a:cs typeface="Tahoma"/>
              </a:rPr>
              <a:t>on</a:t>
            </a:r>
            <a:r>
              <a:rPr lang="en-US" sz="1800" spc="120" dirty="0">
                <a:latin typeface="Tahoma"/>
                <a:cs typeface="Tahoma"/>
              </a:rPr>
              <a:t> </a:t>
            </a:r>
            <a:r>
              <a:rPr lang="en-US" sz="1800" spc="-33" dirty="0">
                <a:latin typeface="Tahoma"/>
                <a:cs typeface="Tahoma"/>
              </a:rPr>
              <a:t>a</a:t>
            </a:r>
            <a:r>
              <a:rPr lang="en-US" sz="1800" spc="123" dirty="0">
                <a:latin typeface="Tahoma"/>
                <a:cs typeface="Tahoma"/>
              </a:rPr>
              <a:t> </a:t>
            </a:r>
            <a:r>
              <a:rPr lang="en-US" sz="1800" spc="-31" dirty="0">
                <a:latin typeface="Tahoma"/>
                <a:cs typeface="Tahoma"/>
              </a:rPr>
              <a:t>given</a:t>
            </a:r>
            <a:r>
              <a:rPr lang="en-US" sz="1800" spc="123" dirty="0">
                <a:latin typeface="Tahoma"/>
                <a:cs typeface="Tahoma"/>
              </a:rPr>
              <a:t> </a:t>
            </a:r>
            <a:r>
              <a:rPr lang="en-US" sz="1800" spc="-14" dirty="0">
                <a:latin typeface="Tahoma"/>
                <a:cs typeface="Tahoma"/>
              </a:rPr>
              <a:t>input.</a:t>
            </a:r>
            <a:r>
              <a:rPr lang="en-US" sz="1800" spc="-8" dirty="0">
                <a:latin typeface="Tahoma"/>
                <a:cs typeface="Tahoma"/>
              </a:rPr>
              <a:t> </a:t>
            </a:r>
            <a:r>
              <a:rPr lang="en-US" sz="1800" spc="-25" dirty="0">
                <a:latin typeface="Tahoma"/>
                <a:cs typeface="Tahoma"/>
              </a:rPr>
              <a:t>Examples</a:t>
            </a:r>
            <a:r>
              <a:rPr lang="en-US" sz="1800" dirty="0">
                <a:latin typeface="Tahoma"/>
                <a:cs typeface="Tahoma"/>
              </a:rPr>
              <a:t> </a:t>
            </a:r>
            <a:r>
              <a:rPr lang="en-US" sz="1800" spc="-140" dirty="0">
                <a:latin typeface="Tahoma"/>
                <a:cs typeface="Tahoma"/>
              </a:rPr>
              <a:t> </a:t>
            </a:r>
            <a:r>
              <a:rPr lang="en-US" sz="1800" spc="-22" dirty="0">
                <a:latin typeface="Tahoma"/>
                <a:cs typeface="Tahoma"/>
              </a:rPr>
              <a:t>include</a:t>
            </a:r>
            <a:r>
              <a:rPr lang="en-US" sz="1800" spc="137" dirty="0">
                <a:latin typeface="Tahoma"/>
                <a:cs typeface="Tahoma"/>
              </a:rPr>
              <a:t> </a:t>
            </a:r>
            <a:r>
              <a:rPr lang="en-US" sz="1800" spc="-20" dirty="0">
                <a:latin typeface="Tahoma"/>
                <a:cs typeface="Tahoma"/>
              </a:rPr>
              <a:t>most</a:t>
            </a:r>
            <a:r>
              <a:rPr lang="en-US" sz="1800" spc="137" dirty="0">
                <a:latin typeface="Tahoma"/>
                <a:cs typeface="Tahoma"/>
              </a:rPr>
              <a:t> </a:t>
            </a:r>
            <a:r>
              <a:rPr lang="en-US" sz="1800" spc="-39" dirty="0">
                <a:latin typeface="Tahoma"/>
                <a:cs typeface="Tahoma"/>
              </a:rPr>
              <a:t>m</a:t>
            </a:r>
            <a:r>
              <a:rPr lang="en-US" sz="1800" dirty="0">
                <a:latin typeface="Tahoma"/>
                <a:cs typeface="Tahoma"/>
              </a:rPr>
              <a:t>o</a:t>
            </a:r>
            <a:r>
              <a:rPr lang="en-US" sz="1800" spc="-36" dirty="0">
                <a:latin typeface="Tahoma"/>
                <a:cs typeface="Tahoma"/>
              </a:rPr>
              <a:t>dels</a:t>
            </a:r>
            <a:r>
              <a:rPr lang="en-US" sz="1800" spc="137" dirty="0">
                <a:latin typeface="Tahoma"/>
                <a:cs typeface="Tahoma"/>
              </a:rPr>
              <a:t> </a:t>
            </a:r>
            <a:r>
              <a:rPr lang="en-US" sz="1800" spc="-28" dirty="0">
                <a:latin typeface="Tahoma"/>
                <a:cs typeface="Tahoma"/>
              </a:rPr>
              <a:t>found</a:t>
            </a:r>
            <a:r>
              <a:rPr lang="en-US" sz="1800" dirty="0">
                <a:latin typeface="Tahoma"/>
                <a:cs typeface="Tahoma"/>
              </a:rPr>
              <a:t> </a:t>
            </a:r>
            <a:r>
              <a:rPr lang="en-US" sz="1800" spc="-142" dirty="0">
                <a:latin typeface="Tahoma"/>
                <a:cs typeface="Tahoma"/>
              </a:rPr>
              <a:t> </a:t>
            </a:r>
            <a:r>
              <a:rPr lang="en-US" sz="1800" spc="-11" dirty="0">
                <a:latin typeface="Tahoma"/>
                <a:cs typeface="Tahoma"/>
              </a:rPr>
              <a:t>in</a:t>
            </a:r>
            <a:r>
              <a:rPr lang="en-US" sz="1800" spc="137" dirty="0">
                <a:latin typeface="Tahoma"/>
                <a:cs typeface="Tahoma"/>
              </a:rPr>
              <a:t> </a:t>
            </a:r>
            <a:r>
              <a:rPr lang="en-US" sz="1800" spc="-31" dirty="0">
                <a:latin typeface="Tahoma"/>
                <a:cs typeface="Tahoma"/>
              </a:rPr>
              <a:t>machine</a:t>
            </a:r>
            <a:r>
              <a:rPr lang="en-US" sz="1800" dirty="0">
                <a:latin typeface="Tahoma"/>
                <a:cs typeface="Tahoma"/>
              </a:rPr>
              <a:t> </a:t>
            </a:r>
            <a:r>
              <a:rPr lang="en-US" sz="1800" spc="-140" dirty="0">
                <a:latin typeface="Tahoma"/>
                <a:cs typeface="Tahoma"/>
              </a:rPr>
              <a:t> </a:t>
            </a:r>
            <a:r>
              <a:rPr lang="en-US" sz="1800" spc="-28" dirty="0">
                <a:latin typeface="Tahoma"/>
                <a:cs typeface="Tahoma"/>
              </a:rPr>
              <a:t>le</a:t>
            </a:r>
            <a:r>
              <a:rPr lang="en-US" sz="1800" spc="-67" dirty="0">
                <a:latin typeface="Tahoma"/>
                <a:cs typeface="Tahoma"/>
              </a:rPr>
              <a:t>a</a:t>
            </a:r>
            <a:r>
              <a:rPr lang="en-US" sz="1800" spc="-22" dirty="0">
                <a:latin typeface="Tahoma"/>
                <a:cs typeface="Tahoma"/>
              </a:rPr>
              <a:t>rning</a:t>
            </a:r>
            <a:r>
              <a:rPr lang="en-US" sz="1800" spc="137" dirty="0">
                <a:latin typeface="Tahoma"/>
                <a:cs typeface="Tahoma"/>
              </a:rPr>
              <a:t> </a:t>
            </a:r>
            <a:r>
              <a:rPr lang="en-US" sz="1800" spc="-20" dirty="0">
                <a:latin typeface="Tahoma"/>
                <a:cs typeface="Tahoma"/>
              </a:rPr>
              <a:t>from</a:t>
            </a:r>
            <a:r>
              <a:rPr lang="en-US" sz="1800" spc="137" dirty="0">
                <a:latin typeface="Tahoma"/>
                <a:cs typeface="Tahoma"/>
              </a:rPr>
              <a:t> </a:t>
            </a:r>
            <a:r>
              <a:rPr lang="en-US" sz="1800" spc="-28" dirty="0">
                <a:latin typeface="Tahoma"/>
                <a:cs typeface="Tahoma"/>
              </a:rPr>
              <a:t>simple</a:t>
            </a:r>
            <a:r>
              <a:rPr lang="en-US" sz="1800" dirty="0">
                <a:latin typeface="Tahoma"/>
                <a:cs typeface="Tahoma"/>
              </a:rPr>
              <a:t> </a:t>
            </a:r>
            <a:r>
              <a:rPr lang="en-US" sz="1800" spc="-140" dirty="0">
                <a:latin typeface="Tahoma"/>
                <a:cs typeface="Tahoma"/>
              </a:rPr>
              <a:t> </a:t>
            </a:r>
            <a:r>
              <a:rPr lang="en-US" sz="1800" spc="-22" dirty="0">
                <a:latin typeface="Tahoma"/>
                <a:cs typeface="Tahoma"/>
              </a:rPr>
              <a:t>line</a:t>
            </a:r>
            <a:r>
              <a:rPr lang="en-US" sz="1800" spc="-56" dirty="0">
                <a:latin typeface="Tahoma"/>
                <a:cs typeface="Tahoma"/>
              </a:rPr>
              <a:t>a</a:t>
            </a:r>
            <a:r>
              <a:rPr lang="en-US" sz="1800" spc="-14" dirty="0">
                <a:latin typeface="Tahoma"/>
                <a:cs typeface="Tahoma"/>
              </a:rPr>
              <a:t>r</a:t>
            </a:r>
            <a:r>
              <a:rPr lang="en-US" sz="1800" spc="137" dirty="0">
                <a:latin typeface="Tahoma"/>
                <a:cs typeface="Tahoma"/>
              </a:rPr>
              <a:t> </a:t>
            </a:r>
            <a:r>
              <a:rPr lang="en-US" sz="1800" spc="-25" dirty="0">
                <a:latin typeface="Tahoma"/>
                <a:cs typeface="Tahoma"/>
              </a:rPr>
              <a:t>classifiers</a:t>
            </a:r>
            <a:r>
              <a:rPr lang="en-US" sz="1800" dirty="0">
                <a:latin typeface="Tahoma"/>
                <a:cs typeface="Tahoma"/>
              </a:rPr>
              <a:t> </a:t>
            </a:r>
            <a:r>
              <a:rPr lang="en-US" sz="1800" spc="-140" dirty="0">
                <a:latin typeface="Tahoma"/>
                <a:cs typeface="Tahoma"/>
              </a:rPr>
              <a:t> </a:t>
            </a:r>
            <a:r>
              <a:rPr lang="en-US" sz="1800" dirty="0">
                <a:latin typeface="Tahoma"/>
                <a:cs typeface="Tahoma"/>
              </a:rPr>
              <a:t>to</a:t>
            </a:r>
            <a:r>
              <a:rPr lang="en-US" sz="1800" spc="137" dirty="0">
                <a:latin typeface="Tahoma"/>
                <a:cs typeface="Tahoma"/>
              </a:rPr>
              <a:t> </a:t>
            </a:r>
            <a:r>
              <a:rPr lang="en-US" sz="1800" spc="-50" dirty="0">
                <a:latin typeface="Tahoma"/>
                <a:cs typeface="Tahoma"/>
              </a:rPr>
              <a:t>deep</a:t>
            </a:r>
            <a:r>
              <a:rPr lang="en-US" sz="1800" spc="140" dirty="0">
                <a:latin typeface="Tahoma"/>
                <a:cs typeface="Tahoma"/>
              </a:rPr>
              <a:t> </a:t>
            </a:r>
            <a:r>
              <a:rPr lang="en-US" sz="1800" spc="-31" dirty="0">
                <a:latin typeface="Tahoma"/>
                <a:cs typeface="Tahoma"/>
              </a:rPr>
              <a:t>neural</a:t>
            </a:r>
            <a:r>
              <a:rPr lang="en-US" sz="1800" spc="-20" dirty="0">
                <a:latin typeface="Tahoma"/>
                <a:cs typeface="Tahoma"/>
              </a:rPr>
              <a:t> </a:t>
            </a:r>
            <a:r>
              <a:rPr lang="en-US" sz="1800" spc="-25" dirty="0">
                <a:latin typeface="Tahoma"/>
                <a:cs typeface="Tahoma"/>
              </a:rPr>
              <a:t>ne</a:t>
            </a:r>
            <a:r>
              <a:rPr lang="en-US" sz="1800" spc="-45" dirty="0">
                <a:latin typeface="Tahoma"/>
                <a:cs typeface="Tahoma"/>
              </a:rPr>
              <a:t>t</a:t>
            </a:r>
            <a:r>
              <a:rPr lang="en-US" sz="1800" spc="-73" dirty="0">
                <a:latin typeface="Tahoma"/>
                <a:cs typeface="Tahoma"/>
              </a:rPr>
              <a:t>w</a:t>
            </a:r>
            <a:r>
              <a:rPr lang="en-US" sz="1800" spc="-64" dirty="0">
                <a:latin typeface="Tahoma"/>
                <a:cs typeface="Tahoma"/>
              </a:rPr>
              <a:t>o</a:t>
            </a:r>
            <a:r>
              <a:rPr lang="en-US" sz="1800" spc="-22" dirty="0">
                <a:latin typeface="Tahoma"/>
                <a:cs typeface="Tahoma"/>
              </a:rPr>
              <a:t>rks.</a:t>
            </a:r>
            <a:r>
              <a:rPr lang="en-US" sz="1800" spc="123" dirty="0">
                <a:latin typeface="Tahoma"/>
                <a:cs typeface="Tahoma"/>
              </a:rPr>
              <a:t> </a:t>
            </a:r>
            <a:r>
              <a:rPr lang="en-US" sz="1800" dirty="0">
                <a:latin typeface="Tahoma"/>
                <a:cs typeface="Tahoma"/>
              </a:rPr>
              <a:t>The</a:t>
            </a:r>
            <a:r>
              <a:rPr lang="en-US" sz="1800" spc="14" dirty="0">
                <a:latin typeface="Tahoma"/>
                <a:cs typeface="Tahoma"/>
              </a:rPr>
              <a:t> </a:t>
            </a:r>
            <a:r>
              <a:rPr lang="en-US" sz="1800" spc="-20" dirty="0">
                <a:latin typeface="Tahoma"/>
                <a:cs typeface="Tahoma"/>
              </a:rPr>
              <a:t>main</a:t>
            </a:r>
            <a:r>
              <a:rPr lang="en-US" sz="1800" spc="17" dirty="0">
                <a:latin typeface="Tahoma"/>
                <a:cs typeface="Tahoma"/>
              </a:rPr>
              <a:t> </a:t>
            </a:r>
            <a:r>
              <a:rPr lang="en-US" sz="1800" spc="-25" dirty="0">
                <a:latin typeface="Tahoma"/>
                <a:cs typeface="Tahoma"/>
              </a:rPr>
              <a:t>ch</a:t>
            </a:r>
            <a:r>
              <a:rPr lang="en-US" sz="1800" spc="-50" dirty="0">
                <a:latin typeface="Tahoma"/>
                <a:cs typeface="Tahoma"/>
              </a:rPr>
              <a:t>a</a:t>
            </a:r>
            <a:r>
              <a:rPr lang="en-US" sz="1800" spc="-11" dirty="0">
                <a:latin typeface="Tahoma"/>
                <a:cs typeface="Tahoma"/>
              </a:rPr>
              <a:t>racteristic</a:t>
            </a:r>
            <a:r>
              <a:rPr lang="en-US" sz="1800" spc="14" dirty="0">
                <a:latin typeface="Tahoma"/>
                <a:cs typeface="Tahoma"/>
              </a:rPr>
              <a:t> </a:t>
            </a:r>
            <a:r>
              <a:rPr lang="en-US" sz="1800" spc="-20" dirty="0">
                <a:latin typeface="Tahoma"/>
                <a:cs typeface="Tahoma"/>
              </a:rPr>
              <a:t>of</a:t>
            </a:r>
            <a:r>
              <a:rPr lang="en-US" sz="1800" spc="17" dirty="0">
                <a:latin typeface="Tahoma"/>
                <a:cs typeface="Tahoma"/>
              </a:rPr>
              <a:t> </a:t>
            </a:r>
            <a:r>
              <a:rPr lang="en-US" sz="1800" spc="-33" dirty="0">
                <a:latin typeface="Tahoma"/>
                <a:cs typeface="Tahoma"/>
              </a:rPr>
              <a:t>reflex-based</a:t>
            </a:r>
            <a:r>
              <a:rPr lang="en-US" sz="1800" spc="11" dirty="0">
                <a:latin typeface="Tahoma"/>
                <a:cs typeface="Tahoma"/>
              </a:rPr>
              <a:t> </a:t>
            </a:r>
            <a:r>
              <a:rPr lang="en-US" sz="1800" spc="-39" dirty="0">
                <a:latin typeface="Tahoma"/>
                <a:cs typeface="Tahoma"/>
              </a:rPr>
              <a:t>m</a:t>
            </a:r>
            <a:r>
              <a:rPr lang="en-US" sz="1800" dirty="0">
                <a:latin typeface="Tahoma"/>
                <a:cs typeface="Tahoma"/>
              </a:rPr>
              <a:t>o</a:t>
            </a:r>
            <a:r>
              <a:rPr lang="en-US" sz="1800" spc="-36" dirty="0">
                <a:latin typeface="Tahoma"/>
                <a:cs typeface="Tahoma"/>
              </a:rPr>
              <a:t>dels</a:t>
            </a:r>
            <a:r>
              <a:rPr lang="en-US" sz="1800" spc="14" dirty="0">
                <a:latin typeface="Tahoma"/>
                <a:cs typeface="Tahoma"/>
              </a:rPr>
              <a:t> </a:t>
            </a:r>
            <a:r>
              <a:rPr lang="en-US" sz="1800" spc="-22" dirty="0">
                <a:latin typeface="Tahoma"/>
                <a:cs typeface="Tahoma"/>
              </a:rPr>
              <a:t>is</a:t>
            </a:r>
            <a:r>
              <a:rPr lang="en-US" sz="1800" spc="17" dirty="0">
                <a:latin typeface="Tahoma"/>
                <a:cs typeface="Tahoma"/>
              </a:rPr>
              <a:t> </a:t>
            </a:r>
            <a:r>
              <a:rPr lang="en-US" sz="1800" dirty="0">
                <a:latin typeface="Tahoma"/>
                <a:cs typeface="Tahoma"/>
              </a:rPr>
              <a:t>that</a:t>
            </a:r>
            <a:r>
              <a:rPr lang="en-US" sz="1800" spc="17" dirty="0">
                <a:latin typeface="Tahoma"/>
                <a:cs typeface="Tahoma"/>
              </a:rPr>
              <a:t> </a:t>
            </a:r>
            <a:r>
              <a:rPr lang="en-US" sz="1800" spc="-17" dirty="0">
                <a:latin typeface="Tahoma"/>
                <a:cs typeface="Tahoma"/>
              </a:rPr>
              <a:t>their</a:t>
            </a:r>
            <a:r>
              <a:rPr lang="en-US" sz="1800" spc="17" dirty="0">
                <a:latin typeface="Tahoma"/>
                <a:cs typeface="Tahoma"/>
              </a:rPr>
              <a:t> </a:t>
            </a:r>
            <a:r>
              <a:rPr lang="en-US" sz="1800" spc="-20" dirty="0">
                <a:latin typeface="Tahoma"/>
                <a:cs typeface="Tahoma"/>
              </a:rPr>
              <a:t>computations</a:t>
            </a:r>
            <a:r>
              <a:rPr lang="en-US" sz="1800" spc="17" dirty="0">
                <a:latin typeface="Tahoma"/>
                <a:cs typeface="Tahoma"/>
              </a:rPr>
              <a:t> </a:t>
            </a:r>
            <a:r>
              <a:rPr lang="en-US" sz="1800" spc="-59" dirty="0">
                <a:latin typeface="Tahoma"/>
                <a:cs typeface="Tahoma"/>
              </a:rPr>
              <a:t>a</a:t>
            </a:r>
            <a:r>
              <a:rPr lang="en-US" sz="1800" spc="-42" dirty="0">
                <a:latin typeface="Tahoma"/>
                <a:cs typeface="Tahoma"/>
              </a:rPr>
              <a:t>re</a:t>
            </a:r>
            <a:r>
              <a:rPr lang="en-US" sz="1800" spc="14" dirty="0">
                <a:latin typeface="Tahoma"/>
                <a:cs typeface="Tahoma"/>
              </a:rPr>
              <a:t> </a:t>
            </a:r>
            <a:r>
              <a:rPr lang="en-US" sz="1800" spc="-33" dirty="0">
                <a:latin typeface="Tahoma"/>
                <a:cs typeface="Tahoma"/>
              </a:rPr>
              <a:t>feed-f</a:t>
            </a:r>
            <a:r>
              <a:rPr lang="en-US" sz="1800" spc="-67" dirty="0">
                <a:latin typeface="Tahoma"/>
                <a:cs typeface="Tahoma"/>
              </a:rPr>
              <a:t>o</a:t>
            </a:r>
            <a:r>
              <a:rPr lang="en-US" sz="1800" spc="-20" dirty="0">
                <a:latin typeface="Tahoma"/>
                <a:cs typeface="Tahoma"/>
              </a:rPr>
              <a:t>r</a:t>
            </a:r>
            <a:r>
              <a:rPr lang="en-US" sz="1800" spc="-70" dirty="0">
                <a:latin typeface="Tahoma"/>
                <a:cs typeface="Tahoma"/>
              </a:rPr>
              <a:t>w</a:t>
            </a:r>
            <a:r>
              <a:rPr lang="en-US" sz="1800" spc="-59" dirty="0">
                <a:latin typeface="Tahoma"/>
                <a:cs typeface="Tahoma"/>
              </a:rPr>
              <a:t>a</a:t>
            </a:r>
            <a:r>
              <a:rPr lang="en-US" sz="1800" spc="-36" dirty="0">
                <a:latin typeface="Tahoma"/>
                <a:cs typeface="Tahoma"/>
              </a:rPr>
              <a:t>rd;</a:t>
            </a:r>
            <a:r>
              <a:rPr lang="en-US" sz="1800" spc="17" dirty="0">
                <a:latin typeface="Tahoma"/>
                <a:cs typeface="Tahoma"/>
              </a:rPr>
              <a:t> </a:t>
            </a:r>
            <a:r>
              <a:rPr lang="en-US" sz="1800" spc="-45" dirty="0">
                <a:latin typeface="Tahoma"/>
                <a:cs typeface="Tahoma"/>
              </a:rPr>
              <a:t>one</a:t>
            </a:r>
            <a:r>
              <a:rPr lang="en-US" sz="1800" spc="-25" dirty="0">
                <a:latin typeface="Tahoma"/>
                <a:cs typeface="Tahoma"/>
              </a:rPr>
              <a:t> </a:t>
            </a:r>
            <a:r>
              <a:rPr lang="en-US" sz="1800" spc="-31" dirty="0">
                <a:latin typeface="Tahoma"/>
                <a:cs typeface="Tahoma"/>
              </a:rPr>
              <a:t>d</a:t>
            </a:r>
            <a:r>
              <a:rPr lang="en-US" sz="1800" spc="-6" dirty="0">
                <a:latin typeface="Tahoma"/>
                <a:cs typeface="Tahoma"/>
              </a:rPr>
              <a:t>o</a:t>
            </a:r>
            <a:r>
              <a:rPr lang="en-US" sz="1800" spc="-11" dirty="0">
                <a:latin typeface="Tahoma"/>
                <a:cs typeface="Tahoma"/>
              </a:rPr>
              <a:t>esn’t</a:t>
            </a:r>
            <a:r>
              <a:rPr lang="en-US" sz="1800" spc="22" dirty="0">
                <a:latin typeface="Tahoma"/>
                <a:cs typeface="Tahoma"/>
              </a:rPr>
              <a:t> </a:t>
            </a:r>
            <a:r>
              <a:rPr lang="en-US" sz="1800" spc="-14" dirty="0">
                <a:latin typeface="Tahoma"/>
                <a:cs typeface="Tahoma"/>
              </a:rPr>
              <a:t>backtrack</a:t>
            </a:r>
            <a:r>
              <a:rPr lang="en-US" sz="1800" spc="20" dirty="0">
                <a:latin typeface="Tahoma"/>
                <a:cs typeface="Tahoma"/>
              </a:rPr>
              <a:t> </a:t>
            </a:r>
            <a:r>
              <a:rPr lang="en-US" sz="1800" spc="-31" dirty="0">
                <a:latin typeface="Tahoma"/>
                <a:cs typeface="Tahoma"/>
              </a:rPr>
              <a:t>and</a:t>
            </a:r>
            <a:r>
              <a:rPr lang="en-US" sz="1800" spc="22" dirty="0">
                <a:latin typeface="Tahoma"/>
                <a:cs typeface="Tahoma"/>
              </a:rPr>
              <a:t> </a:t>
            </a:r>
            <a:r>
              <a:rPr lang="en-US" sz="1800" spc="-31" dirty="0">
                <a:latin typeface="Tahoma"/>
                <a:cs typeface="Tahoma"/>
              </a:rPr>
              <a:t>consider</a:t>
            </a:r>
            <a:r>
              <a:rPr lang="en-US" sz="1800" spc="22" dirty="0">
                <a:latin typeface="Tahoma"/>
                <a:cs typeface="Tahoma"/>
              </a:rPr>
              <a:t> </a:t>
            </a:r>
            <a:r>
              <a:rPr lang="en-US" sz="1800" spc="-20" dirty="0">
                <a:latin typeface="Tahoma"/>
                <a:cs typeface="Tahoma"/>
              </a:rPr>
              <a:t>alternative</a:t>
            </a:r>
            <a:r>
              <a:rPr lang="en-US" sz="1800" spc="20" dirty="0">
                <a:latin typeface="Tahoma"/>
                <a:cs typeface="Tahoma"/>
              </a:rPr>
              <a:t> </a:t>
            </a:r>
            <a:r>
              <a:rPr lang="en-US" sz="1800" spc="-20" dirty="0">
                <a:latin typeface="Tahoma"/>
                <a:cs typeface="Tahoma"/>
              </a:rPr>
              <a:t>computations.</a:t>
            </a:r>
            <a:r>
              <a:rPr lang="en-US" sz="1800" spc="126" dirty="0">
                <a:latin typeface="Tahoma"/>
                <a:cs typeface="Tahoma"/>
              </a:rPr>
              <a:t> </a:t>
            </a:r>
            <a:r>
              <a:rPr lang="en-US" sz="1800" spc="-42" dirty="0">
                <a:latin typeface="Tahoma"/>
                <a:cs typeface="Tahoma"/>
              </a:rPr>
              <a:t>Inference</a:t>
            </a:r>
            <a:r>
              <a:rPr lang="en-US" sz="1800" spc="20" dirty="0">
                <a:latin typeface="Tahoma"/>
                <a:cs typeface="Tahoma"/>
              </a:rPr>
              <a:t> </a:t>
            </a:r>
            <a:r>
              <a:rPr lang="en-US" sz="1800" spc="-22" dirty="0">
                <a:latin typeface="Tahoma"/>
                <a:cs typeface="Tahoma"/>
              </a:rPr>
              <a:t>is</a:t>
            </a:r>
            <a:r>
              <a:rPr lang="en-US" sz="1800" spc="22" dirty="0">
                <a:latin typeface="Tahoma"/>
                <a:cs typeface="Tahoma"/>
              </a:rPr>
              <a:t> </a:t>
            </a:r>
            <a:r>
              <a:rPr lang="en-US" sz="1800" dirty="0">
                <a:latin typeface="Tahoma"/>
                <a:cs typeface="Tahoma"/>
              </a:rPr>
              <a:t>trivial</a:t>
            </a:r>
            <a:r>
              <a:rPr lang="en-US" sz="1800" spc="25" dirty="0">
                <a:latin typeface="Tahoma"/>
                <a:cs typeface="Tahoma"/>
              </a:rPr>
              <a:t> </a:t>
            </a:r>
            <a:r>
              <a:rPr lang="en-US" sz="1800" spc="-11" dirty="0">
                <a:latin typeface="Tahoma"/>
                <a:cs typeface="Tahoma"/>
              </a:rPr>
              <a:t>in</a:t>
            </a:r>
            <a:r>
              <a:rPr lang="en-US" sz="1800" spc="22" dirty="0">
                <a:latin typeface="Tahoma"/>
                <a:cs typeface="Tahoma"/>
              </a:rPr>
              <a:t> </a:t>
            </a:r>
            <a:r>
              <a:rPr lang="en-US" sz="1800" spc="-39" dirty="0">
                <a:latin typeface="Tahoma"/>
                <a:cs typeface="Tahoma"/>
              </a:rPr>
              <a:t>these</a:t>
            </a:r>
            <a:r>
              <a:rPr lang="en-US" sz="1800" spc="22" dirty="0">
                <a:latin typeface="Tahoma"/>
                <a:cs typeface="Tahoma"/>
              </a:rPr>
              <a:t> </a:t>
            </a:r>
            <a:r>
              <a:rPr lang="en-US" sz="1800" spc="-39" dirty="0">
                <a:latin typeface="Tahoma"/>
                <a:cs typeface="Tahoma"/>
              </a:rPr>
              <a:t>m</a:t>
            </a:r>
            <a:r>
              <a:rPr lang="en-US" sz="1800" dirty="0">
                <a:latin typeface="Tahoma"/>
                <a:cs typeface="Tahoma"/>
              </a:rPr>
              <a:t>o</a:t>
            </a:r>
            <a:r>
              <a:rPr lang="en-US" sz="1800" spc="-36" dirty="0">
                <a:latin typeface="Tahoma"/>
                <a:cs typeface="Tahoma"/>
              </a:rPr>
              <a:t>dels</a:t>
            </a:r>
            <a:r>
              <a:rPr lang="en-US" sz="1800" spc="20" dirty="0">
                <a:latin typeface="Tahoma"/>
                <a:cs typeface="Tahoma"/>
              </a:rPr>
              <a:t> </a:t>
            </a:r>
            <a:r>
              <a:rPr lang="en-US" sz="1800" dirty="0">
                <a:latin typeface="Tahoma"/>
                <a:cs typeface="Tahoma"/>
              </a:rPr>
              <a:t>b</a:t>
            </a:r>
            <a:r>
              <a:rPr lang="en-US" sz="1800" spc="-47" dirty="0">
                <a:latin typeface="Tahoma"/>
                <a:cs typeface="Tahoma"/>
              </a:rPr>
              <a:t>ecause</a:t>
            </a:r>
            <a:r>
              <a:rPr lang="en-US" sz="1800" spc="22" dirty="0">
                <a:latin typeface="Tahoma"/>
                <a:cs typeface="Tahoma"/>
              </a:rPr>
              <a:t> </a:t>
            </a:r>
            <a:r>
              <a:rPr lang="en-US" sz="1800" spc="20" dirty="0">
                <a:latin typeface="Tahoma"/>
                <a:cs typeface="Tahoma"/>
              </a:rPr>
              <a:t>it</a:t>
            </a:r>
            <a:r>
              <a:rPr lang="en-US" sz="1800" spc="22" dirty="0">
                <a:latin typeface="Tahoma"/>
                <a:cs typeface="Tahoma"/>
              </a:rPr>
              <a:t> </a:t>
            </a:r>
            <a:r>
              <a:rPr lang="en-US" sz="1800" spc="-22" dirty="0">
                <a:latin typeface="Tahoma"/>
                <a:cs typeface="Tahoma"/>
              </a:rPr>
              <a:t>is</a:t>
            </a:r>
            <a:r>
              <a:rPr lang="en-US" sz="1800" spc="-20" dirty="0">
                <a:latin typeface="Tahoma"/>
                <a:cs typeface="Tahoma"/>
              </a:rPr>
              <a:t> </a:t>
            </a:r>
            <a:r>
              <a:rPr lang="en-US" sz="1800" spc="-17" dirty="0">
                <a:latin typeface="Tahoma"/>
                <a:cs typeface="Tahoma"/>
              </a:rPr>
              <a:t>just</a:t>
            </a:r>
            <a:r>
              <a:rPr lang="en-US" sz="1800" spc="22" dirty="0">
                <a:latin typeface="Tahoma"/>
                <a:cs typeface="Tahoma"/>
              </a:rPr>
              <a:t> </a:t>
            </a:r>
            <a:r>
              <a:rPr lang="en-US" sz="1800" spc="-22" dirty="0">
                <a:latin typeface="Tahoma"/>
                <a:cs typeface="Tahoma"/>
              </a:rPr>
              <a:t>running</a:t>
            </a:r>
            <a:r>
              <a:rPr lang="en-US" sz="1800" spc="22" dirty="0">
                <a:latin typeface="Tahoma"/>
                <a:cs typeface="Tahoma"/>
              </a:rPr>
              <a:t> </a:t>
            </a:r>
            <a:r>
              <a:rPr lang="en-US" sz="1800" spc="-22" dirty="0">
                <a:latin typeface="Tahoma"/>
                <a:cs typeface="Tahoma"/>
              </a:rPr>
              <a:t>the</a:t>
            </a:r>
            <a:r>
              <a:rPr lang="en-US" sz="1800" spc="25" dirty="0">
                <a:latin typeface="Tahoma"/>
                <a:cs typeface="Tahoma"/>
              </a:rPr>
              <a:t> </a:t>
            </a:r>
            <a:r>
              <a:rPr lang="en-US" sz="1800" spc="-25" dirty="0">
                <a:latin typeface="Tahoma"/>
                <a:cs typeface="Tahoma"/>
              </a:rPr>
              <a:t>fixed</a:t>
            </a:r>
            <a:r>
              <a:rPr lang="en-US" sz="1800" spc="22" dirty="0">
                <a:latin typeface="Tahoma"/>
                <a:cs typeface="Tahoma"/>
              </a:rPr>
              <a:t> </a:t>
            </a:r>
            <a:r>
              <a:rPr lang="en-US" sz="1800" spc="-20" dirty="0">
                <a:latin typeface="Tahoma"/>
                <a:cs typeface="Tahoma"/>
              </a:rPr>
              <a:t>computations,</a:t>
            </a:r>
            <a:r>
              <a:rPr lang="en-US" sz="1800" spc="25" dirty="0">
                <a:latin typeface="Tahoma"/>
                <a:cs typeface="Tahoma"/>
              </a:rPr>
              <a:t> </a:t>
            </a:r>
            <a:r>
              <a:rPr lang="en-US" sz="1800" spc="-25" dirty="0">
                <a:latin typeface="Tahoma"/>
                <a:cs typeface="Tahoma"/>
              </a:rPr>
              <a:t>which</a:t>
            </a:r>
            <a:r>
              <a:rPr lang="en-US" sz="1800" spc="25" dirty="0">
                <a:latin typeface="Tahoma"/>
                <a:cs typeface="Tahoma"/>
              </a:rPr>
              <a:t> </a:t>
            </a:r>
            <a:r>
              <a:rPr lang="en-US" sz="1800" spc="-25" dirty="0">
                <a:latin typeface="Tahoma"/>
                <a:cs typeface="Tahoma"/>
              </a:rPr>
              <a:t>ma</a:t>
            </a:r>
            <a:r>
              <a:rPr lang="en-US" sz="1800" spc="-45" dirty="0">
                <a:latin typeface="Tahoma"/>
                <a:cs typeface="Tahoma"/>
              </a:rPr>
              <a:t>k</a:t>
            </a:r>
            <a:r>
              <a:rPr lang="en-US" sz="1800" spc="-61" dirty="0">
                <a:latin typeface="Tahoma"/>
                <a:cs typeface="Tahoma"/>
              </a:rPr>
              <a:t>es</a:t>
            </a:r>
            <a:r>
              <a:rPr lang="en-US" sz="1800" spc="22" dirty="0">
                <a:latin typeface="Tahoma"/>
                <a:cs typeface="Tahoma"/>
              </a:rPr>
              <a:t> </a:t>
            </a:r>
            <a:r>
              <a:rPr lang="en-US" sz="1800" dirty="0">
                <a:latin typeface="Tahoma"/>
                <a:cs typeface="Tahoma"/>
              </a:rPr>
              <a:t>t</a:t>
            </a:r>
            <a:r>
              <a:rPr lang="en-US" sz="1800" spc="-3" dirty="0">
                <a:latin typeface="Tahoma"/>
                <a:cs typeface="Tahoma"/>
              </a:rPr>
              <a:t>h</a:t>
            </a:r>
            <a:r>
              <a:rPr lang="en-US" sz="1800" spc="-64" dirty="0">
                <a:latin typeface="Tahoma"/>
                <a:cs typeface="Tahoma"/>
              </a:rPr>
              <a:t>ese</a:t>
            </a:r>
            <a:r>
              <a:rPr lang="en-US" sz="1800" spc="22" dirty="0">
                <a:latin typeface="Tahoma"/>
                <a:cs typeface="Tahoma"/>
              </a:rPr>
              <a:t> </a:t>
            </a:r>
            <a:r>
              <a:rPr lang="en-US" sz="1800" spc="-39" dirty="0">
                <a:latin typeface="Tahoma"/>
                <a:cs typeface="Tahoma"/>
              </a:rPr>
              <a:t>m</a:t>
            </a:r>
            <a:r>
              <a:rPr lang="en-US" sz="1800" dirty="0">
                <a:latin typeface="Tahoma"/>
                <a:cs typeface="Tahoma"/>
              </a:rPr>
              <a:t>o</a:t>
            </a:r>
            <a:r>
              <a:rPr lang="en-US" sz="1800" spc="-36" dirty="0">
                <a:latin typeface="Tahoma"/>
                <a:cs typeface="Tahoma"/>
              </a:rPr>
              <a:t>dels</a:t>
            </a:r>
            <a:r>
              <a:rPr lang="en-US" sz="1800" spc="22" dirty="0">
                <a:latin typeface="Tahoma"/>
                <a:cs typeface="Tahoma"/>
              </a:rPr>
              <a:t> </a:t>
            </a:r>
            <a:r>
              <a:rPr lang="en-US" sz="1800" spc="-31" dirty="0">
                <a:latin typeface="Tahoma"/>
                <a:cs typeface="Tahoma"/>
              </a:rPr>
              <a:t>ap</a:t>
            </a:r>
            <a:r>
              <a:rPr lang="en-US" sz="1800" spc="-6" dirty="0">
                <a:latin typeface="Tahoma"/>
                <a:cs typeface="Tahoma"/>
              </a:rPr>
              <a:t>p</a:t>
            </a:r>
            <a:r>
              <a:rPr lang="en-US" sz="1800" spc="-28" dirty="0">
                <a:latin typeface="Tahoma"/>
                <a:cs typeface="Tahoma"/>
              </a:rPr>
              <a:t>ealing.</a:t>
            </a:r>
            <a:endParaRPr lang="en-US" sz="1800" dirty="0">
              <a:latin typeface="Tahoma"/>
              <a:cs typeface="Tahoma"/>
            </a:endParaRPr>
          </a:p>
        </p:txBody>
      </p:sp>
    </p:spTree>
    <p:extLst>
      <p:ext uri="{BB962C8B-B14F-4D97-AF65-F5344CB8AC3E}">
        <p14:creationId xmlns:p14="http://schemas.microsoft.com/office/powerpoint/2010/main" val="3266443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3466" y="170644"/>
            <a:ext cx="5393897" cy="430887"/>
          </a:xfrm>
          <a:prstGeom prst="rect">
            <a:avLst/>
          </a:prstGeom>
          <a:ln w="3175">
            <a:solidFill>
              <a:srgbClr val="000000"/>
            </a:solidFill>
          </a:ln>
        </p:spPr>
        <p:txBody>
          <a:bodyPr vert="horz" wrap="square" lIns="0" tIns="0" rIns="0" bIns="0" rtlCol="0">
            <a:spAutoFit/>
          </a:bodyPr>
          <a:lstStyle/>
          <a:p>
            <a:pPr marL="1600795"/>
            <a:r>
              <a:rPr sz="2800" spc="-84" dirty="0">
                <a:solidFill>
                  <a:srgbClr val="0000A0"/>
                </a:solidFill>
                <a:latin typeface="Trebuchet MS"/>
                <a:cs typeface="Trebuchet MS"/>
              </a:rPr>
              <a:t>State-based</a:t>
            </a:r>
            <a:r>
              <a:rPr sz="2800" spc="64" dirty="0">
                <a:solidFill>
                  <a:srgbClr val="0000A0"/>
                </a:solidFill>
                <a:latin typeface="Trebuchet MS"/>
                <a:cs typeface="Trebuchet MS"/>
              </a:rPr>
              <a:t> </a:t>
            </a:r>
            <a:r>
              <a:rPr sz="2800" spc="-106" dirty="0">
                <a:solidFill>
                  <a:srgbClr val="0000A0"/>
                </a:solidFill>
                <a:latin typeface="Trebuchet MS"/>
                <a:cs typeface="Trebuchet MS"/>
              </a:rPr>
              <a:t>m</a:t>
            </a:r>
            <a:r>
              <a:rPr sz="2800" spc="-11" dirty="0">
                <a:solidFill>
                  <a:srgbClr val="0000A0"/>
                </a:solidFill>
                <a:latin typeface="Trebuchet MS"/>
                <a:cs typeface="Trebuchet MS"/>
              </a:rPr>
              <a:t>o</a:t>
            </a:r>
            <a:r>
              <a:rPr sz="2800" spc="-126" dirty="0">
                <a:solidFill>
                  <a:srgbClr val="0000A0"/>
                </a:solidFill>
                <a:latin typeface="Trebuchet MS"/>
                <a:cs typeface="Trebuchet MS"/>
              </a:rPr>
              <a:t>dels</a:t>
            </a:r>
            <a:endParaRPr sz="2800" dirty="0">
              <a:latin typeface="Trebuchet MS"/>
              <a:cs typeface="Trebuchet MS"/>
            </a:endParaRPr>
          </a:p>
        </p:txBody>
      </p:sp>
      <p:sp>
        <p:nvSpPr>
          <p:cNvPr id="4" name="object 4"/>
          <p:cNvSpPr/>
          <p:nvPr/>
        </p:nvSpPr>
        <p:spPr>
          <a:xfrm>
            <a:off x="144194" y="1665234"/>
            <a:ext cx="2132655" cy="2132655"/>
          </a:xfrm>
          <a:prstGeom prst="rect">
            <a:avLst/>
          </a:prstGeom>
          <a:blipFill>
            <a:blip r:embed="rId3" cstate="print"/>
            <a:stretch>
              <a:fillRect/>
            </a:stretch>
          </a:blipFill>
        </p:spPr>
        <p:txBody>
          <a:bodyPr wrap="square" lIns="0" tIns="0" rIns="0" bIns="0" rtlCol="0"/>
          <a:lstStyle/>
          <a:p>
            <a:endParaRPr sz="1339"/>
          </a:p>
        </p:txBody>
      </p:sp>
      <p:sp>
        <p:nvSpPr>
          <p:cNvPr id="5" name="object 5"/>
          <p:cNvSpPr txBox="1"/>
          <p:nvPr/>
        </p:nvSpPr>
        <p:spPr>
          <a:xfrm>
            <a:off x="457200" y="4114800"/>
            <a:ext cx="1136266" cy="214674"/>
          </a:xfrm>
          <a:prstGeom prst="rect">
            <a:avLst/>
          </a:prstGeom>
        </p:spPr>
        <p:txBody>
          <a:bodyPr vert="horz" wrap="square" lIns="0" tIns="0" rIns="0" bIns="0" rtlCol="0">
            <a:spAutoFit/>
          </a:bodyPr>
          <a:lstStyle/>
          <a:p>
            <a:pPr marL="7088"/>
            <a:r>
              <a:rPr sz="1395" spc="-31" dirty="0">
                <a:latin typeface="Trebuchet MS"/>
                <a:cs typeface="Trebuchet MS"/>
              </a:rPr>
              <a:t>White</a:t>
            </a:r>
            <a:r>
              <a:rPr sz="1395" spc="53" dirty="0">
                <a:latin typeface="Trebuchet MS"/>
                <a:cs typeface="Trebuchet MS"/>
              </a:rPr>
              <a:t> </a:t>
            </a:r>
            <a:r>
              <a:rPr sz="1395" spc="-47" dirty="0">
                <a:latin typeface="Trebuchet MS"/>
                <a:cs typeface="Trebuchet MS"/>
              </a:rPr>
              <a:t>to</a:t>
            </a:r>
            <a:r>
              <a:rPr sz="1395" spc="53" dirty="0">
                <a:latin typeface="Trebuchet MS"/>
                <a:cs typeface="Trebuchet MS"/>
              </a:rPr>
              <a:t> </a:t>
            </a:r>
            <a:r>
              <a:rPr sz="1395" spc="-67" dirty="0">
                <a:latin typeface="Trebuchet MS"/>
                <a:cs typeface="Trebuchet MS"/>
              </a:rPr>
              <a:t>move</a:t>
            </a:r>
            <a:endParaRPr sz="1395" dirty="0">
              <a:latin typeface="Trebuchet MS"/>
              <a:cs typeface="Trebuchet MS"/>
            </a:endParaRPr>
          </a:p>
        </p:txBody>
      </p:sp>
      <p:sp>
        <p:nvSpPr>
          <p:cNvPr id="6" name="object 6"/>
          <p:cNvSpPr txBox="1">
            <a:spLocks noGrp="1"/>
          </p:cNvSpPr>
          <p:nvPr>
            <p:ph type="ftr" sz="quarter" idx="4294967295"/>
          </p:nvPr>
        </p:nvSpPr>
        <p:spPr>
          <a:xfrm>
            <a:off x="3810000" y="6632731"/>
            <a:ext cx="2909604" cy="215444"/>
          </a:xfrm>
          <a:prstGeom prst="rect">
            <a:avLst/>
          </a:prstGeom>
        </p:spPr>
        <p:txBody>
          <a:bodyPr vert="horz" wrap="square" lIns="0" tIns="0" rIns="0" bIns="0" rtlCol="0">
            <a:spAutoFit/>
          </a:bodyPr>
          <a:lstStyle/>
          <a:p>
            <a:pPr marL="7088"/>
            <a:r>
              <a:rPr sz="1400" spc="8" dirty="0">
                <a:latin typeface="Trebuchet MS"/>
                <a:cs typeface="Trebuchet MS"/>
              </a:rPr>
              <a:t>CS221</a:t>
            </a:r>
            <a:r>
              <a:rPr sz="1400" spc="25" dirty="0">
                <a:latin typeface="Trebuchet MS"/>
                <a:cs typeface="Trebuchet MS"/>
              </a:rPr>
              <a:t> </a:t>
            </a:r>
            <a:r>
              <a:rPr sz="1400" spc="-17" dirty="0">
                <a:latin typeface="Trebuchet MS"/>
                <a:cs typeface="Trebuchet MS"/>
              </a:rPr>
              <a:t>/</a:t>
            </a:r>
            <a:r>
              <a:rPr sz="1400" spc="25" dirty="0">
                <a:latin typeface="Trebuchet MS"/>
                <a:cs typeface="Trebuchet MS"/>
              </a:rPr>
              <a:t> </a:t>
            </a:r>
            <a:r>
              <a:rPr sz="1400" spc="-6" dirty="0">
                <a:latin typeface="Trebuchet MS"/>
                <a:cs typeface="Trebuchet MS"/>
              </a:rPr>
              <a:t>Autumn</a:t>
            </a:r>
            <a:r>
              <a:rPr sz="1400" spc="25" dirty="0">
                <a:latin typeface="Trebuchet MS"/>
                <a:cs typeface="Trebuchet MS"/>
              </a:rPr>
              <a:t> </a:t>
            </a:r>
            <a:r>
              <a:rPr sz="1400" spc="-17" dirty="0">
                <a:latin typeface="Trebuchet MS"/>
                <a:cs typeface="Trebuchet MS"/>
              </a:rPr>
              <a:t>2018</a:t>
            </a:r>
            <a:r>
              <a:rPr sz="1400" spc="25" dirty="0">
                <a:latin typeface="Trebuchet MS"/>
                <a:cs typeface="Trebuchet MS"/>
              </a:rPr>
              <a:t> </a:t>
            </a:r>
            <a:r>
              <a:rPr sz="1400" spc="-17" dirty="0">
                <a:latin typeface="Trebuchet MS"/>
                <a:cs typeface="Trebuchet MS"/>
              </a:rPr>
              <a:t>/</a:t>
            </a:r>
            <a:r>
              <a:rPr sz="1400" spc="25" dirty="0">
                <a:latin typeface="Trebuchet MS"/>
                <a:cs typeface="Trebuchet MS"/>
              </a:rPr>
              <a:t> </a:t>
            </a:r>
            <a:r>
              <a:rPr sz="1400" spc="-11" dirty="0">
                <a:latin typeface="Trebuchet MS"/>
                <a:cs typeface="Trebuchet MS"/>
              </a:rPr>
              <a:t>Liang</a:t>
            </a:r>
          </a:p>
        </p:txBody>
      </p:sp>
      <p:sp>
        <p:nvSpPr>
          <p:cNvPr id="8" name="Rectangle 7"/>
          <p:cNvSpPr/>
          <p:nvPr/>
        </p:nvSpPr>
        <p:spPr>
          <a:xfrm>
            <a:off x="3251495" y="1461463"/>
            <a:ext cx="4572000" cy="3085588"/>
          </a:xfrm>
          <a:prstGeom prst="rect">
            <a:avLst/>
          </a:prstGeom>
        </p:spPr>
        <p:txBody>
          <a:bodyPr>
            <a:spAutoFit/>
          </a:bodyPr>
          <a:lstStyle/>
          <a:p>
            <a:pPr marL="122620" marR="2835" indent="-115532" algn="just">
              <a:lnSpc>
                <a:spcPct val="102000"/>
              </a:lnSpc>
              <a:buFont typeface="Arial"/>
              <a:buChar char="•"/>
              <a:tabLst>
                <a:tab pos="122975" algn="l"/>
              </a:tabLst>
            </a:pPr>
            <a:r>
              <a:rPr lang="en-US" sz="1600" spc="-31" dirty="0">
                <a:latin typeface="Tahoma"/>
                <a:cs typeface="Tahoma"/>
              </a:rPr>
              <a:t>Reflex-based</a:t>
            </a:r>
            <a:r>
              <a:rPr lang="en-US" sz="1600" dirty="0">
                <a:latin typeface="Tahoma"/>
                <a:cs typeface="Tahoma"/>
              </a:rPr>
              <a:t> </a:t>
            </a:r>
            <a:r>
              <a:rPr lang="en-US" sz="1600" spc="-131" dirty="0">
                <a:latin typeface="Tahoma"/>
                <a:cs typeface="Tahoma"/>
              </a:rPr>
              <a:t> </a:t>
            </a:r>
            <a:r>
              <a:rPr lang="en-US" sz="1600" spc="-39" dirty="0">
                <a:latin typeface="Tahoma"/>
                <a:cs typeface="Tahoma"/>
              </a:rPr>
              <a:t>m</a:t>
            </a:r>
            <a:r>
              <a:rPr lang="en-US" sz="1600" spc="-3" dirty="0">
                <a:latin typeface="Tahoma"/>
                <a:cs typeface="Tahoma"/>
              </a:rPr>
              <a:t>o</a:t>
            </a:r>
            <a:r>
              <a:rPr lang="en-US" sz="1600" spc="-50" dirty="0">
                <a:latin typeface="Tahoma"/>
                <a:cs typeface="Tahoma"/>
              </a:rPr>
              <a:t>de</a:t>
            </a:r>
            <a:r>
              <a:rPr lang="en-US" sz="1600" spc="-22" dirty="0">
                <a:latin typeface="Tahoma"/>
                <a:cs typeface="Tahoma"/>
              </a:rPr>
              <a:t>ls</a:t>
            </a:r>
            <a:r>
              <a:rPr lang="en-US" sz="1600" dirty="0">
                <a:latin typeface="Tahoma"/>
                <a:cs typeface="Tahoma"/>
              </a:rPr>
              <a:t> </a:t>
            </a:r>
            <a:r>
              <a:rPr lang="en-US" sz="1600" spc="-128" dirty="0">
                <a:latin typeface="Tahoma"/>
                <a:cs typeface="Tahoma"/>
              </a:rPr>
              <a:t> </a:t>
            </a:r>
            <a:r>
              <a:rPr lang="en-US" sz="1600" spc="-59" dirty="0">
                <a:latin typeface="Tahoma"/>
                <a:cs typeface="Tahoma"/>
              </a:rPr>
              <a:t>a</a:t>
            </a:r>
            <a:r>
              <a:rPr lang="en-US" sz="1600" spc="-42" dirty="0">
                <a:latin typeface="Tahoma"/>
                <a:cs typeface="Tahoma"/>
              </a:rPr>
              <a:t>re</a:t>
            </a:r>
            <a:r>
              <a:rPr lang="en-US" sz="1600" dirty="0">
                <a:latin typeface="Tahoma"/>
                <a:cs typeface="Tahoma"/>
              </a:rPr>
              <a:t> </a:t>
            </a:r>
            <a:r>
              <a:rPr lang="en-US" sz="1600" spc="-128" dirty="0">
                <a:latin typeface="Tahoma"/>
                <a:cs typeface="Tahoma"/>
              </a:rPr>
              <a:t> </a:t>
            </a:r>
            <a:r>
              <a:rPr lang="en-US" sz="1600" dirty="0">
                <a:latin typeface="Tahoma"/>
                <a:cs typeface="Tahoma"/>
              </a:rPr>
              <a:t>t</a:t>
            </a:r>
            <a:r>
              <a:rPr lang="en-US" sz="1600" spc="25" dirty="0">
                <a:latin typeface="Tahoma"/>
                <a:cs typeface="Tahoma"/>
              </a:rPr>
              <a:t>o</a:t>
            </a:r>
            <a:r>
              <a:rPr lang="en-US" sz="1600" spc="-36" dirty="0">
                <a:latin typeface="Tahoma"/>
                <a:cs typeface="Tahoma"/>
              </a:rPr>
              <a:t>o</a:t>
            </a:r>
            <a:r>
              <a:rPr lang="en-US" sz="1600" dirty="0">
                <a:latin typeface="Tahoma"/>
                <a:cs typeface="Tahoma"/>
              </a:rPr>
              <a:t> </a:t>
            </a:r>
            <a:r>
              <a:rPr lang="en-US" sz="1600" spc="-128" dirty="0">
                <a:latin typeface="Tahoma"/>
                <a:cs typeface="Tahoma"/>
              </a:rPr>
              <a:t> </a:t>
            </a:r>
            <a:r>
              <a:rPr lang="en-US" sz="1600" spc="-28" dirty="0">
                <a:latin typeface="Tahoma"/>
                <a:cs typeface="Tahoma"/>
              </a:rPr>
              <a:t>simple</a:t>
            </a:r>
            <a:r>
              <a:rPr lang="en-US" sz="1600" dirty="0">
                <a:latin typeface="Tahoma"/>
                <a:cs typeface="Tahoma"/>
              </a:rPr>
              <a:t> </a:t>
            </a:r>
            <a:r>
              <a:rPr lang="en-US" sz="1600" spc="-126" dirty="0">
                <a:latin typeface="Tahoma"/>
                <a:cs typeface="Tahoma"/>
              </a:rPr>
              <a:t> </a:t>
            </a:r>
            <a:r>
              <a:rPr lang="en-US" sz="1600" spc="-17" dirty="0">
                <a:latin typeface="Tahoma"/>
                <a:cs typeface="Tahoma"/>
              </a:rPr>
              <a:t>f</a:t>
            </a:r>
            <a:r>
              <a:rPr lang="en-US" sz="1600" spc="-53" dirty="0">
                <a:latin typeface="Tahoma"/>
                <a:cs typeface="Tahoma"/>
              </a:rPr>
              <a:t>o</a:t>
            </a:r>
            <a:r>
              <a:rPr lang="en-US" sz="1600" spc="-14" dirty="0">
                <a:latin typeface="Tahoma"/>
                <a:cs typeface="Tahoma"/>
              </a:rPr>
              <a:t>r</a:t>
            </a:r>
            <a:r>
              <a:rPr lang="en-US" sz="1600" dirty="0">
                <a:latin typeface="Tahoma"/>
                <a:cs typeface="Tahoma"/>
              </a:rPr>
              <a:t> </a:t>
            </a:r>
            <a:r>
              <a:rPr lang="en-US" sz="1600" spc="-128" dirty="0">
                <a:latin typeface="Tahoma"/>
                <a:cs typeface="Tahoma"/>
              </a:rPr>
              <a:t> </a:t>
            </a:r>
            <a:r>
              <a:rPr lang="en-US" sz="1600" spc="-22" dirty="0">
                <a:latin typeface="Tahoma"/>
                <a:cs typeface="Tahoma"/>
              </a:rPr>
              <a:t>tasks</a:t>
            </a:r>
            <a:r>
              <a:rPr lang="en-US" sz="1600" dirty="0">
                <a:latin typeface="Tahoma"/>
                <a:cs typeface="Tahoma"/>
              </a:rPr>
              <a:t> </a:t>
            </a:r>
            <a:r>
              <a:rPr lang="en-US" sz="1600" spc="-126" dirty="0">
                <a:latin typeface="Tahoma"/>
                <a:cs typeface="Tahoma"/>
              </a:rPr>
              <a:t> </a:t>
            </a:r>
            <a:r>
              <a:rPr lang="en-US" sz="1600" dirty="0">
                <a:latin typeface="Tahoma"/>
                <a:cs typeface="Tahoma"/>
              </a:rPr>
              <a:t>that </a:t>
            </a:r>
            <a:r>
              <a:rPr lang="en-US" sz="1600" spc="-128" dirty="0">
                <a:latin typeface="Tahoma"/>
                <a:cs typeface="Tahoma"/>
              </a:rPr>
              <a:t> </a:t>
            </a:r>
            <a:r>
              <a:rPr lang="en-US" sz="1600" spc="-28" dirty="0">
                <a:latin typeface="Tahoma"/>
                <a:cs typeface="Tahoma"/>
              </a:rPr>
              <a:t>require</a:t>
            </a:r>
            <a:r>
              <a:rPr lang="en-US" sz="1600" dirty="0">
                <a:latin typeface="Tahoma"/>
                <a:cs typeface="Tahoma"/>
              </a:rPr>
              <a:t> </a:t>
            </a:r>
            <a:r>
              <a:rPr lang="en-US" sz="1600" spc="-128" dirty="0">
                <a:latin typeface="Tahoma"/>
                <a:cs typeface="Tahoma"/>
              </a:rPr>
              <a:t> </a:t>
            </a:r>
            <a:r>
              <a:rPr lang="en-US" sz="1600" spc="-39" dirty="0">
                <a:latin typeface="Tahoma"/>
                <a:cs typeface="Tahoma"/>
              </a:rPr>
              <a:t>m</a:t>
            </a:r>
            <a:r>
              <a:rPr lang="en-US" sz="1600" spc="-53" dirty="0">
                <a:latin typeface="Tahoma"/>
                <a:cs typeface="Tahoma"/>
              </a:rPr>
              <a:t>o</a:t>
            </a:r>
            <a:r>
              <a:rPr lang="en-US" sz="1600" spc="-42" dirty="0">
                <a:latin typeface="Tahoma"/>
                <a:cs typeface="Tahoma"/>
              </a:rPr>
              <a:t>re</a:t>
            </a:r>
            <a:r>
              <a:rPr lang="en-US" sz="1600" dirty="0">
                <a:latin typeface="Tahoma"/>
                <a:cs typeface="Tahoma"/>
              </a:rPr>
              <a:t> </a:t>
            </a:r>
            <a:r>
              <a:rPr lang="en-US" sz="1600" spc="-128" dirty="0">
                <a:latin typeface="Tahoma"/>
                <a:cs typeface="Tahoma"/>
              </a:rPr>
              <a:t> </a:t>
            </a:r>
            <a:r>
              <a:rPr lang="en-US" sz="1600" spc="-17" dirty="0">
                <a:latin typeface="Tahoma"/>
                <a:cs typeface="Tahoma"/>
              </a:rPr>
              <a:t>f</a:t>
            </a:r>
            <a:r>
              <a:rPr lang="en-US" sz="1600" spc="-53" dirty="0">
                <a:latin typeface="Tahoma"/>
                <a:cs typeface="Tahoma"/>
              </a:rPr>
              <a:t>o</a:t>
            </a:r>
            <a:r>
              <a:rPr lang="en-US" sz="1600" spc="-22" dirty="0">
                <a:latin typeface="Tahoma"/>
                <a:cs typeface="Tahoma"/>
              </a:rPr>
              <a:t>rethought</a:t>
            </a:r>
            <a:r>
              <a:rPr lang="en-US" sz="1600" dirty="0">
                <a:latin typeface="Tahoma"/>
                <a:cs typeface="Tahoma"/>
              </a:rPr>
              <a:t> </a:t>
            </a:r>
            <a:r>
              <a:rPr lang="en-US" sz="1600" spc="-131" dirty="0">
                <a:latin typeface="Tahoma"/>
                <a:cs typeface="Tahoma"/>
              </a:rPr>
              <a:t> </a:t>
            </a:r>
            <a:r>
              <a:rPr lang="en-US" sz="1600" spc="-25" dirty="0">
                <a:latin typeface="Tahoma"/>
                <a:cs typeface="Tahoma"/>
              </a:rPr>
              <a:t>(e.g.,</a:t>
            </a:r>
            <a:r>
              <a:rPr lang="en-US" sz="1600" dirty="0">
                <a:latin typeface="Tahoma"/>
                <a:cs typeface="Tahoma"/>
              </a:rPr>
              <a:t> </a:t>
            </a:r>
            <a:r>
              <a:rPr lang="en-US" sz="1600" spc="-98" dirty="0">
                <a:latin typeface="Tahoma"/>
                <a:cs typeface="Tahoma"/>
              </a:rPr>
              <a:t> </a:t>
            </a:r>
            <a:r>
              <a:rPr lang="en-US" sz="1600" spc="-11" dirty="0">
                <a:latin typeface="Tahoma"/>
                <a:cs typeface="Tahoma"/>
              </a:rPr>
              <a:t>in</a:t>
            </a:r>
            <a:r>
              <a:rPr lang="en-US" sz="1600" dirty="0">
                <a:latin typeface="Tahoma"/>
                <a:cs typeface="Tahoma"/>
              </a:rPr>
              <a:t> </a:t>
            </a:r>
            <a:r>
              <a:rPr lang="en-US" sz="1600" spc="-128" dirty="0">
                <a:latin typeface="Tahoma"/>
                <a:cs typeface="Tahoma"/>
              </a:rPr>
              <a:t> </a:t>
            </a:r>
            <a:r>
              <a:rPr lang="en-US" sz="1600" spc="-14" dirty="0">
                <a:latin typeface="Tahoma"/>
                <a:cs typeface="Tahoma"/>
              </a:rPr>
              <a:t>pl</a:t>
            </a:r>
            <a:r>
              <a:rPr lang="en-US" sz="1600" spc="-45" dirty="0">
                <a:latin typeface="Tahoma"/>
                <a:cs typeface="Tahoma"/>
              </a:rPr>
              <a:t>a</a:t>
            </a:r>
            <a:r>
              <a:rPr lang="en-US" sz="1600" spc="-22" dirty="0">
                <a:latin typeface="Tahoma"/>
                <a:cs typeface="Tahoma"/>
              </a:rPr>
              <a:t>ying</a:t>
            </a:r>
            <a:r>
              <a:rPr lang="en-US" sz="1600" dirty="0">
                <a:latin typeface="Tahoma"/>
                <a:cs typeface="Tahoma"/>
              </a:rPr>
              <a:t> </a:t>
            </a:r>
            <a:r>
              <a:rPr lang="en-US" sz="1600" spc="-128" dirty="0">
                <a:latin typeface="Tahoma"/>
                <a:cs typeface="Tahoma"/>
              </a:rPr>
              <a:t> </a:t>
            </a:r>
            <a:r>
              <a:rPr lang="en-US" sz="1600" spc="-45" dirty="0">
                <a:latin typeface="Tahoma"/>
                <a:cs typeface="Tahoma"/>
              </a:rPr>
              <a:t>chess</a:t>
            </a:r>
            <a:r>
              <a:rPr lang="en-US" sz="1600" dirty="0">
                <a:latin typeface="Tahoma"/>
                <a:cs typeface="Tahoma"/>
              </a:rPr>
              <a:t> </a:t>
            </a:r>
            <a:r>
              <a:rPr lang="en-US" sz="1600" spc="-128" dirty="0">
                <a:latin typeface="Tahoma"/>
                <a:cs typeface="Tahoma"/>
              </a:rPr>
              <a:t> </a:t>
            </a:r>
            <a:r>
              <a:rPr lang="en-US" sz="1600" spc="-64" dirty="0">
                <a:latin typeface="Tahoma"/>
                <a:cs typeface="Tahoma"/>
              </a:rPr>
              <a:t>o</a:t>
            </a:r>
            <a:r>
              <a:rPr lang="en-US" sz="1600" spc="-14" dirty="0">
                <a:latin typeface="Tahoma"/>
                <a:cs typeface="Tahoma"/>
              </a:rPr>
              <a:t>r</a:t>
            </a:r>
            <a:r>
              <a:rPr lang="en-US" sz="1600" spc="-11" dirty="0">
                <a:latin typeface="Tahoma"/>
                <a:cs typeface="Tahoma"/>
              </a:rPr>
              <a:t> </a:t>
            </a:r>
            <a:r>
              <a:rPr lang="en-US" sz="1600" spc="-22" dirty="0">
                <a:latin typeface="Tahoma"/>
                <a:cs typeface="Tahoma"/>
              </a:rPr>
              <a:t>planning</a:t>
            </a:r>
            <a:r>
              <a:rPr lang="en-US" sz="1600" spc="22" dirty="0">
                <a:latin typeface="Tahoma"/>
                <a:cs typeface="Tahoma"/>
              </a:rPr>
              <a:t> </a:t>
            </a:r>
            <a:r>
              <a:rPr lang="en-US" sz="1600" spc="-33" dirty="0">
                <a:latin typeface="Tahoma"/>
                <a:cs typeface="Tahoma"/>
              </a:rPr>
              <a:t>a</a:t>
            </a:r>
            <a:r>
              <a:rPr lang="en-US" sz="1600" spc="22" dirty="0">
                <a:latin typeface="Tahoma"/>
                <a:cs typeface="Tahoma"/>
              </a:rPr>
              <a:t> </a:t>
            </a:r>
            <a:r>
              <a:rPr lang="en-US" sz="1600" spc="-22" dirty="0">
                <a:latin typeface="Tahoma"/>
                <a:cs typeface="Tahoma"/>
              </a:rPr>
              <a:t>big</a:t>
            </a:r>
            <a:r>
              <a:rPr lang="en-US" sz="1600" spc="22" dirty="0">
                <a:latin typeface="Tahoma"/>
                <a:cs typeface="Tahoma"/>
              </a:rPr>
              <a:t> </a:t>
            </a:r>
            <a:r>
              <a:rPr lang="en-US" sz="1600" dirty="0">
                <a:latin typeface="Tahoma"/>
                <a:cs typeface="Tahoma"/>
              </a:rPr>
              <a:t>trip).</a:t>
            </a:r>
            <a:r>
              <a:rPr lang="en-US" sz="1600" spc="126" dirty="0">
                <a:latin typeface="Tahoma"/>
                <a:cs typeface="Tahoma"/>
              </a:rPr>
              <a:t> </a:t>
            </a:r>
            <a:r>
              <a:rPr lang="en-US" sz="1600" spc="-28" dirty="0">
                <a:latin typeface="Tahoma"/>
                <a:cs typeface="Tahoma"/>
              </a:rPr>
              <a:t>State-based</a:t>
            </a:r>
            <a:r>
              <a:rPr lang="en-US" sz="1600" spc="22" dirty="0">
                <a:latin typeface="Tahoma"/>
                <a:cs typeface="Tahoma"/>
              </a:rPr>
              <a:t> </a:t>
            </a:r>
            <a:r>
              <a:rPr lang="en-US" sz="1600" spc="-39" dirty="0">
                <a:latin typeface="Tahoma"/>
                <a:cs typeface="Tahoma"/>
              </a:rPr>
              <a:t>m</a:t>
            </a:r>
            <a:r>
              <a:rPr lang="en-US" sz="1600" dirty="0">
                <a:latin typeface="Tahoma"/>
                <a:cs typeface="Tahoma"/>
              </a:rPr>
              <a:t>o</a:t>
            </a:r>
            <a:r>
              <a:rPr lang="en-US" sz="1600" spc="-36" dirty="0">
                <a:latin typeface="Tahoma"/>
                <a:cs typeface="Tahoma"/>
              </a:rPr>
              <a:t>dels</a:t>
            </a:r>
            <a:r>
              <a:rPr lang="en-US" sz="1600" spc="22" dirty="0">
                <a:latin typeface="Tahoma"/>
                <a:cs typeface="Tahoma"/>
              </a:rPr>
              <a:t> </a:t>
            </a:r>
            <a:r>
              <a:rPr lang="en-US" sz="1600" spc="-36" dirty="0">
                <a:latin typeface="Tahoma"/>
                <a:cs typeface="Tahoma"/>
              </a:rPr>
              <a:t>overcome</a:t>
            </a:r>
            <a:r>
              <a:rPr lang="en-US" sz="1600" spc="25" dirty="0">
                <a:latin typeface="Tahoma"/>
                <a:cs typeface="Tahoma"/>
              </a:rPr>
              <a:t> </a:t>
            </a:r>
            <a:r>
              <a:rPr lang="en-US" sz="1600" spc="-11" dirty="0">
                <a:latin typeface="Tahoma"/>
                <a:cs typeface="Tahoma"/>
              </a:rPr>
              <a:t>this</a:t>
            </a:r>
            <a:r>
              <a:rPr lang="en-US" sz="1600" spc="25" dirty="0">
                <a:latin typeface="Tahoma"/>
                <a:cs typeface="Tahoma"/>
              </a:rPr>
              <a:t> </a:t>
            </a:r>
            <a:r>
              <a:rPr lang="en-US" sz="1600" spc="-6" dirty="0">
                <a:latin typeface="Tahoma"/>
                <a:cs typeface="Tahoma"/>
              </a:rPr>
              <a:t>limitation.</a:t>
            </a:r>
            <a:endParaRPr lang="en-US" sz="1600" dirty="0">
              <a:latin typeface="Tahoma"/>
              <a:cs typeface="Tahoma"/>
            </a:endParaRPr>
          </a:p>
          <a:p>
            <a:pPr marL="122620" marR="2835" indent="-115532" algn="just">
              <a:lnSpc>
                <a:spcPct val="102000"/>
              </a:lnSpc>
              <a:spcBef>
                <a:spcPts val="45"/>
              </a:spcBef>
              <a:buFont typeface="Arial"/>
              <a:buChar char="•"/>
              <a:tabLst>
                <a:tab pos="122975" algn="l"/>
              </a:tabLst>
            </a:pPr>
            <a:r>
              <a:rPr lang="en-US" sz="1600" dirty="0">
                <a:latin typeface="Tahoma"/>
                <a:cs typeface="Tahoma"/>
              </a:rPr>
              <a:t>The</a:t>
            </a:r>
            <a:r>
              <a:rPr lang="en-US" sz="1600" spc="61" dirty="0">
                <a:latin typeface="Tahoma"/>
                <a:cs typeface="Tahoma"/>
              </a:rPr>
              <a:t> </a:t>
            </a:r>
            <a:r>
              <a:rPr lang="en-US" sz="1600" spc="-31" dirty="0">
                <a:latin typeface="Tahoma"/>
                <a:cs typeface="Tahoma"/>
              </a:rPr>
              <a:t>k</a:t>
            </a:r>
            <a:r>
              <a:rPr lang="en-US" sz="1600" spc="-47" dirty="0">
                <a:latin typeface="Tahoma"/>
                <a:cs typeface="Tahoma"/>
              </a:rPr>
              <a:t>ey</a:t>
            </a:r>
            <a:r>
              <a:rPr lang="en-US" sz="1600" spc="59" dirty="0">
                <a:latin typeface="Tahoma"/>
                <a:cs typeface="Tahoma"/>
              </a:rPr>
              <a:t> </a:t>
            </a:r>
            <a:r>
              <a:rPr lang="en-US" sz="1600" spc="-31" dirty="0">
                <a:latin typeface="Tahoma"/>
                <a:cs typeface="Tahoma"/>
              </a:rPr>
              <a:t>idea</a:t>
            </a:r>
            <a:r>
              <a:rPr lang="en-US" sz="1600" spc="59" dirty="0">
                <a:latin typeface="Tahoma"/>
                <a:cs typeface="Tahoma"/>
              </a:rPr>
              <a:t> </a:t>
            </a:r>
            <a:r>
              <a:rPr lang="en-US" sz="1600" spc="-22" dirty="0">
                <a:latin typeface="Tahoma"/>
                <a:cs typeface="Tahoma"/>
              </a:rPr>
              <a:t>is,</a:t>
            </a:r>
            <a:r>
              <a:rPr lang="en-US" sz="1600" spc="70" dirty="0">
                <a:latin typeface="Tahoma"/>
                <a:cs typeface="Tahoma"/>
              </a:rPr>
              <a:t> </a:t>
            </a:r>
            <a:r>
              <a:rPr lang="en-US" sz="1600" spc="-6" dirty="0">
                <a:latin typeface="Tahoma"/>
                <a:cs typeface="Tahoma"/>
              </a:rPr>
              <a:t>at</a:t>
            </a:r>
            <a:r>
              <a:rPr lang="en-US" sz="1600" spc="59" dirty="0">
                <a:latin typeface="Tahoma"/>
                <a:cs typeface="Tahoma"/>
              </a:rPr>
              <a:t> </a:t>
            </a:r>
            <a:r>
              <a:rPr lang="en-US" sz="1600" spc="-33" dirty="0">
                <a:latin typeface="Tahoma"/>
                <a:cs typeface="Tahoma"/>
              </a:rPr>
              <a:t>a</a:t>
            </a:r>
            <a:r>
              <a:rPr lang="en-US" sz="1600" spc="59" dirty="0">
                <a:latin typeface="Tahoma"/>
                <a:cs typeface="Tahoma"/>
              </a:rPr>
              <a:t> </a:t>
            </a:r>
            <a:r>
              <a:rPr lang="en-US" sz="1600" spc="-28" dirty="0">
                <a:latin typeface="Tahoma"/>
                <a:cs typeface="Tahoma"/>
              </a:rPr>
              <a:t>high-level,</a:t>
            </a:r>
            <a:r>
              <a:rPr lang="en-US" sz="1600" spc="67" dirty="0">
                <a:latin typeface="Tahoma"/>
                <a:cs typeface="Tahoma"/>
              </a:rPr>
              <a:t> </a:t>
            </a:r>
            <a:r>
              <a:rPr lang="en-US" sz="1600" dirty="0">
                <a:latin typeface="Tahoma"/>
                <a:cs typeface="Tahoma"/>
              </a:rPr>
              <a:t>to</a:t>
            </a:r>
            <a:r>
              <a:rPr lang="en-US" sz="1600" spc="59" dirty="0">
                <a:latin typeface="Tahoma"/>
                <a:cs typeface="Tahoma"/>
              </a:rPr>
              <a:t> </a:t>
            </a:r>
            <a:r>
              <a:rPr lang="en-US" sz="1600" spc="-39" dirty="0">
                <a:latin typeface="Tahoma"/>
                <a:cs typeface="Tahoma"/>
              </a:rPr>
              <a:t>m</a:t>
            </a:r>
            <a:r>
              <a:rPr lang="en-US" sz="1600" dirty="0">
                <a:latin typeface="Tahoma"/>
                <a:cs typeface="Tahoma"/>
              </a:rPr>
              <a:t>o</a:t>
            </a:r>
            <a:r>
              <a:rPr lang="en-US" sz="1600" spc="-28" dirty="0">
                <a:latin typeface="Tahoma"/>
                <a:cs typeface="Tahoma"/>
              </a:rPr>
              <a:t>del</a:t>
            </a:r>
            <a:r>
              <a:rPr lang="en-US" sz="1600" spc="59" dirty="0">
                <a:latin typeface="Tahoma"/>
                <a:cs typeface="Tahoma"/>
              </a:rPr>
              <a:t> </a:t>
            </a:r>
            <a:r>
              <a:rPr lang="en-US" sz="1600" spc="-22" dirty="0">
                <a:latin typeface="Tahoma"/>
                <a:cs typeface="Tahoma"/>
              </a:rPr>
              <a:t>the</a:t>
            </a:r>
            <a:r>
              <a:rPr lang="en-US" sz="1600" spc="61" dirty="0">
                <a:latin typeface="Tahoma"/>
                <a:cs typeface="Tahoma"/>
              </a:rPr>
              <a:t> </a:t>
            </a:r>
            <a:r>
              <a:rPr lang="en-US" sz="1600" b="1" i="1" spc="22" dirty="0">
                <a:latin typeface="Gill Sans MT"/>
                <a:cs typeface="Gill Sans MT"/>
              </a:rPr>
              <a:t>state</a:t>
            </a:r>
            <a:r>
              <a:rPr lang="en-US" sz="1600" b="1" i="1" spc="89" dirty="0">
                <a:latin typeface="Gill Sans MT"/>
                <a:cs typeface="Gill Sans MT"/>
              </a:rPr>
              <a:t> </a:t>
            </a:r>
            <a:r>
              <a:rPr lang="en-US" sz="1600" spc="-20" dirty="0">
                <a:latin typeface="Tahoma"/>
                <a:cs typeface="Tahoma"/>
              </a:rPr>
              <a:t>of</a:t>
            </a:r>
            <a:r>
              <a:rPr lang="en-US" sz="1600" spc="61" dirty="0">
                <a:latin typeface="Tahoma"/>
                <a:cs typeface="Tahoma"/>
              </a:rPr>
              <a:t> </a:t>
            </a:r>
            <a:r>
              <a:rPr lang="en-US" sz="1600" spc="-33" dirty="0">
                <a:latin typeface="Tahoma"/>
                <a:cs typeface="Tahoma"/>
              </a:rPr>
              <a:t>a</a:t>
            </a:r>
            <a:r>
              <a:rPr lang="en-US" sz="1600" spc="59" dirty="0">
                <a:latin typeface="Tahoma"/>
                <a:cs typeface="Tahoma"/>
              </a:rPr>
              <a:t> </a:t>
            </a:r>
            <a:r>
              <a:rPr lang="en-US" sz="1600" spc="-73" dirty="0">
                <a:latin typeface="Tahoma"/>
                <a:cs typeface="Tahoma"/>
              </a:rPr>
              <a:t>w</a:t>
            </a:r>
            <a:r>
              <a:rPr lang="en-US" sz="1600" spc="-64" dirty="0">
                <a:latin typeface="Tahoma"/>
                <a:cs typeface="Tahoma"/>
              </a:rPr>
              <a:t>o</a:t>
            </a:r>
            <a:r>
              <a:rPr lang="en-US" sz="1600" spc="-11" dirty="0">
                <a:latin typeface="Tahoma"/>
                <a:cs typeface="Tahoma"/>
              </a:rPr>
              <a:t>rld</a:t>
            </a:r>
            <a:r>
              <a:rPr lang="en-US" sz="1600" spc="59" dirty="0">
                <a:latin typeface="Tahoma"/>
                <a:cs typeface="Tahoma"/>
              </a:rPr>
              <a:t> </a:t>
            </a:r>
            <a:r>
              <a:rPr lang="en-US" sz="1600" spc="-31" dirty="0">
                <a:latin typeface="Tahoma"/>
                <a:cs typeface="Tahoma"/>
              </a:rPr>
              <a:t>and</a:t>
            </a:r>
            <a:r>
              <a:rPr lang="en-US" sz="1600" spc="61" dirty="0">
                <a:latin typeface="Tahoma"/>
                <a:cs typeface="Tahoma"/>
              </a:rPr>
              <a:t> </a:t>
            </a:r>
            <a:r>
              <a:rPr lang="en-US" sz="1600" spc="-17" dirty="0">
                <a:latin typeface="Tahoma"/>
                <a:cs typeface="Tahoma"/>
              </a:rPr>
              <a:t>transitions</a:t>
            </a:r>
            <a:r>
              <a:rPr lang="en-US" sz="1600" spc="64" dirty="0">
                <a:latin typeface="Tahoma"/>
                <a:cs typeface="Tahoma"/>
              </a:rPr>
              <a:t> </a:t>
            </a:r>
            <a:r>
              <a:rPr lang="en-US" sz="1600" dirty="0">
                <a:latin typeface="Tahoma"/>
                <a:cs typeface="Tahoma"/>
              </a:rPr>
              <a:t>b</a:t>
            </a:r>
            <a:r>
              <a:rPr lang="en-US" sz="1600" spc="-25" dirty="0">
                <a:latin typeface="Tahoma"/>
                <a:cs typeface="Tahoma"/>
              </a:rPr>
              <a:t>e</a:t>
            </a:r>
            <a:r>
              <a:rPr lang="en-US" sz="1600" spc="-42" dirty="0">
                <a:latin typeface="Tahoma"/>
                <a:cs typeface="Tahoma"/>
              </a:rPr>
              <a:t>t</a:t>
            </a:r>
            <a:r>
              <a:rPr lang="en-US" sz="1600" spc="-75" dirty="0">
                <a:latin typeface="Tahoma"/>
                <a:cs typeface="Tahoma"/>
              </a:rPr>
              <a:t>w</a:t>
            </a:r>
            <a:r>
              <a:rPr lang="en-US" sz="1600" spc="-59" dirty="0">
                <a:latin typeface="Tahoma"/>
                <a:cs typeface="Tahoma"/>
              </a:rPr>
              <a:t>een</a:t>
            </a:r>
            <a:r>
              <a:rPr lang="en-US" sz="1600" spc="61" dirty="0">
                <a:latin typeface="Tahoma"/>
                <a:cs typeface="Tahoma"/>
              </a:rPr>
              <a:t> </a:t>
            </a:r>
            <a:r>
              <a:rPr lang="en-US" sz="1600" spc="-25" dirty="0">
                <a:latin typeface="Tahoma"/>
                <a:cs typeface="Tahoma"/>
              </a:rPr>
              <a:t>states</a:t>
            </a:r>
            <a:r>
              <a:rPr lang="en-US" sz="1600" spc="59" dirty="0">
                <a:latin typeface="Tahoma"/>
                <a:cs typeface="Tahoma"/>
              </a:rPr>
              <a:t> </a:t>
            </a:r>
            <a:r>
              <a:rPr lang="en-US" sz="1600" spc="-25" dirty="0">
                <a:latin typeface="Tahoma"/>
                <a:cs typeface="Tahoma"/>
              </a:rPr>
              <a:t>which</a:t>
            </a:r>
            <a:r>
              <a:rPr lang="en-US" sz="1600" spc="61" dirty="0">
                <a:latin typeface="Tahoma"/>
                <a:cs typeface="Tahoma"/>
              </a:rPr>
              <a:t> </a:t>
            </a:r>
            <a:r>
              <a:rPr lang="en-US" sz="1600" spc="-59" dirty="0">
                <a:latin typeface="Tahoma"/>
                <a:cs typeface="Tahoma"/>
              </a:rPr>
              <a:t>a</a:t>
            </a:r>
            <a:r>
              <a:rPr lang="en-US" sz="1600" spc="-42" dirty="0">
                <a:latin typeface="Tahoma"/>
                <a:cs typeface="Tahoma"/>
              </a:rPr>
              <a:t>re</a:t>
            </a:r>
            <a:r>
              <a:rPr lang="en-US" sz="1600" spc="-28" dirty="0">
                <a:latin typeface="Tahoma"/>
                <a:cs typeface="Tahoma"/>
              </a:rPr>
              <a:t> </a:t>
            </a:r>
            <a:r>
              <a:rPr lang="en-US" sz="1600" spc="-25" dirty="0">
                <a:latin typeface="Tahoma"/>
                <a:cs typeface="Tahoma"/>
              </a:rPr>
              <a:t>triggered</a:t>
            </a:r>
            <a:r>
              <a:rPr lang="en-US" sz="1600" spc="-20" dirty="0">
                <a:latin typeface="Tahoma"/>
                <a:cs typeface="Tahoma"/>
              </a:rPr>
              <a:t> </a:t>
            </a:r>
            <a:r>
              <a:rPr lang="en-US" sz="1600" spc="-50" dirty="0">
                <a:latin typeface="Tahoma"/>
                <a:cs typeface="Tahoma"/>
              </a:rPr>
              <a:t>b</a:t>
            </a:r>
            <a:r>
              <a:rPr lang="en-US" sz="1600" spc="-28" dirty="0">
                <a:latin typeface="Tahoma"/>
                <a:cs typeface="Tahoma"/>
              </a:rPr>
              <a:t>y</a:t>
            </a:r>
            <a:r>
              <a:rPr lang="en-US" sz="1600" spc="-22" dirty="0">
                <a:latin typeface="Tahoma"/>
                <a:cs typeface="Tahoma"/>
              </a:rPr>
              <a:t> </a:t>
            </a:r>
            <a:r>
              <a:rPr lang="en-US" sz="1600" spc="-17" dirty="0">
                <a:latin typeface="Tahoma"/>
                <a:cs typeface="Tahoma"/>
              </a:rPr>
              <a:t>actions.</a:t>
            </a:r>
            <a:r>
              <a:rPr lang="en-US" sz="1600" spc="109" dirty="0">
                <a:latin typeface="Tahoma"/>
                <a:cs typeface="Tahoma"/>
              </a:rPr>
              <a:t> </a:t>
            </a:r>
            <a:r>
              <a:rPr lang="en-US" sz="1600" spc="-22" dirty="0">
                <a:latin typeface="Tahoma"/>
                <a:cs typeface="Tahoma"/>
              </a:rPr>
              <a:t>Concrete</a:t>
            </a:r>
            <a:r>
              <a:rPr lang="en-US" sz="1600" spc="-6" dirty="0">
                <a:latin typeface="Tahoma"/>
                <a:cs typeface="Tahoma"/>
              </a:rPr>
              <a:t>l</a:t>
            </a:r>
            <a:r>
              <a:rPr lang="en-US" sz="1600" spc="-103" dirty="0">
                <a:latin typeface="Tahoma"/>
                <a:cs typeface="Tahoma"/>
              </a:rPr>
              <a:t>y</a:t>
            </a:r>
            <a:r>
              <a:rPr lang="en-US" sz="1600" spc="-20" dirty="0">
                <a:latin typeface="Tahoma"/>
                <a:cs typeface="Tahoma"/>
              </a:rPr>
              <a:t>,</a:t>
            </a:r>
            <a:r>
              <a:rPr lang="en-US" sz="1600" spc="-14" dirty="0">
                <a:latin typeface="Tahoma"/>
                <a:cs typeface="Tahoma"/>
              </a:rPr>
              <a:t> </a:t>
            </a:r>
            <a:r>
              <a:rPr lang="en-US" sz="1600" spc="-45" dirty="0">
                <a:latin typeface="Tahoma"/>
                <a:cs typeface="Tahoma"/>
              </a:rPr>
              <a:t>one</a:t>
            </a:r>
            <a:r>
              <a:rPr lang="en-US" sz="1600" spc="-22" dirty="0">
                <a:latin typeface="Tahoma"/>
                <a:cs typeface="Tahoma"/>
              </a:rPr>
              <a:t> </a:t>
            </a:r>
            <a:r>
              <a:rPr lang="en-US" sz="1600" spc="-25" dirty="0">
                <a:latin typeface="Tahoma"/>
                <a:cs typeface="Tahoma"/>
              </a:rPr>
              <a:t>can</a:t>
            </a:r>
            <a:r>
              <a:rPr lang="en-US" sz="1600" spc="-22" dirty="0">
                <a:latin typeface="Tahoma"/>
                <a:cs typeface="Tahoma"/>
              </a:rPr>
              <a:t> </a:t>
            </a:r>
            <a:r>
              <a:rPr lang="en-US" sz="1600" spc="-6" dirty="0">
                <a:latin typeface="Tahoma"/>
                <a:cs typeface="Tahoma"/>
              </a:rPr>
              <a:t>think</a:t>
            </a:r>
            <a:r>
              <a:rPr lang="en-US" sz="1600" spc="-20" dirty="0">
                <a:latin typeface="Tahoma"/>
                <a:cs typeface="Tahoma"/>
              </a:rPr>
              <a:t> of</a:t>
            </a:r>
            <a:r>
              <a:rPr lang="en-US" sz="1600" spc="-22" dirty="0">
                <a:latin typeface="Tahoma"/>
                <a:cs typeface="Tahoma"/>
              </a:rPr>
              <a:t> </a:t>
            </a:r>
            <a:r>
              <a:rPr lang="en-US" sz="1600" spc="-25" dirty="0">
                <a:latin typeface="Tahoma"/>
                <a:cs typeface="Tahoma"/>
              </a:rPr>
              <a:t>states</a:t>
            </a:r>
            <a:r>
              <a:rPr lang="en-US" sz="1600" spc="-22" dirty="0">
                <a:latin typeface="Tahoma"/>
                <a:cs typeface="Tahoma"/>
              </a:rPr>
              <a:t> </a:t>
            </a:r>
            <a:r>
              <a:rPr lang="en-US" sz="1600" spc="-45" dirty="0">
                <a:latin typeface="Tahoma"/>
                <a:cs typeface="Tahoma"/>
              </a:rPr>
              <a:t>as</a:t>
            </a:r>
            <a:r>
              <a:rPr lang="en-US" sz="1600" spc="-22" dirty="0">
                <a:latin typeface="Tahoma"/>
                <a:cs typeface="Tahoma"/>
              </a:rPr>
              <a:t> </a:t>
            </a:r>
            <a:r>
              <a:rPr lang="en-US" sz="1600" spc="-31" dirty="0">
                <a:latin typeface="Tahoma"/>
                <a:cs typeface="Tahoma"/>
              </a:rPr>
              <a:t>n</a:t>
            </a:r>
            <a:r>
              <a:rPr lang="en-US" sz="1600" spc="-6" dirty="0">
                <a:latin typeface="Tahoma"/>
                <a:cs typeface="Tahoma"/>
              </a:rPr>
              <a:t>o</a:t>
            </a:r>
            <a:r>
              <a:rPr lang="en-US" sz="1600" spc="-50" dirty="0">
                <a:latin typeface="Tahoma"/>
                <a:cs typeface="Tahoma"/>
              </a:rPr>
              <a:t>des</a:t>
            </a:r>
            <a:r>
              <a:rPr lang="en-US" sz="1600" spc="-22" dirty="0">
                <a:latin typeface="Tahoma"/>
                <a:cs typeface="Tahoma"/>
              </a:rPr>
              <a:t> </a:t>
            </a:r>
            <a:r>
              <a:rPr lang="en-US" sz="1600" spc="-11" dirty="0">
                <a:latin typeface="Tahoma"/>
                <a:cs typeface="Tahoma"/>
              </a:rPr>
              <a:t>in</a:t>
            </a:r>
            <a:r>
              <a:rPr lang="en-US" sz="1600" spc="-22" dirty="0">
                <a:latin typeface="Tahoma"/>
                <a:cs typeface="Tahoma"/>
              </a:rPr>
              <a:t> </a:t>
            </a:r>
            <a:r>
              <a:rPr lang="en-US" sz="1600" spc="-33" dirty="0">
                <a:latin typeface="Tahoma"/>
                <a:cs typeface="Tahoma"/>
              </a:rPr>
              <a:t>a</a:t>
            </a:r>
            <a:r>
              <a:rPr lang="en-US" sz="1600" spc="-22" dirty="0">
                <a:latin typeface="Tahoma"/>
                <a:cs typeface="Tahoma"/>
              </a:rPr>
              <a:t> </a:t>
            </a:r>
            <a:r>
              <a:rPr lang="en-US" sz="1600" spc="-28" dirty="0">
                <a:latin typeface="Tahoma"/>
                <a:cs typeface="Tahoma"/>
              </a:rPr>
              <a:t>graph</a:t>
            </a:r>
            <a:r>
              <a:rPr lang="en-US" sz="1600" spc="-20" dirty="0">
                <a:latin typeface="Tahoma"/>
                <a:cs typeface="Tahoma"/>
              </a:rPr>
              <a:t> </a:t>
            </a:r>
            <a:r>
              <a:rPr lang="en-US" sz="1600" spc="-31" dirty="0">
                <a:latin typeface="Tahoma"/>
                <a:cs typeface="Tahoma"/>
              </a:rPr>
              <a:t>and</a:t>
            </a:r>
            <a:r>
              <a:rPr lang="en-US" sz="1600" spc="-22" dirty="0">
                <a:latin typeface="Tahoma"/>
                <a:cs typeface="Tahoma"/>
              </a:rPr>
              <a:t> </a:t>
            </a:r>
            <a:r>
              <a:rPr lang="en-US" sz="1600" spc="-17" dirty="0">
                <a:latin typeface="Tahoma"/>
                <a:cs typeface="Tahoma"/>
              </a:rPr>
              <a:t>transitions</a:t>
            </a:r>
            <a:r>
              <a:rPr lang="en-US" sz="1600" spc="-20" dirty="0">
                <a:latin typeface="Tahoma"/>
                <a:cs typeface="Tahoma"/>
              </a:rPr>
              <a:t> </a:t>
            </a:r>
            <a:r>
              <a:rPr lang="en-US" sz="1600" spc="-45" dirty="0">
                <a:latin typeface="Tahoma"/>
                <a:cs typeface="Tahoma"/>
              </a:rPr>
              <a:t>as</a:t>
            </a:r>
            <a:r>
              <a:rPr lang="en-US" sz="1600" spc="-22" dirty="0">
                <a:latin typeface="Tahoma"/>
                <a:cs typeface="Tahoma"/>
              </a:rPr>
              <a:t> </a:t>
            </a:r>
            <a:r>
              <a:rPr lang="en-US" sz="1600" spc="-50" dirty="0">
                <a:latin typeface="Tahoma"/>
                <a:cs typeface="Tahoma"/>
              </a:rPr>
              <a:t>edges.</a:t>
            </a:r>
            <a:r>
              <a:rPr lang="en-US" sz="1600" spc="109" dirty="0">
                <a:latin typeface="Tahoma"/>
                <a:cs typeface="Tahoma"/>
              </a:rPr>
              <a:t> </a:t>
            </a:r>
            <a:r>
              <a:rPr lang="en-US" sz="1600" spc="6" dirty="0">
                <a:latin typeface="Tahoma"/>
                <a:cs typeface="Tahoma"/>
              </a:rPr>
              <a:t>This </a:t>
            </a:r>
            <a:r>
              <a:rPr lang="en-US" sz="1600" spc="-22" dirty="0">
                <a:latin typeface="Tahoma"/>
                <a:cs typeface="Tahoma"/>
              </a:rPr>
              <a:t>reduction</a:t>
            </a:r>
            <a:r>
              <a:rPr lang="en-US" sz="1600" spc="25" dirty="0">
                <a:latin typeface="Tahoma"/>
                <a:cs typeface="Tahoma"/>
              </a:rPr>
              <a:t> </a:t>
            </a:r>
            <a:r>
              <a:rPr lang="en-US" sz="1600" spc="-22" dirty="0">
                <a:latin typeface="Tahoma"/>
                <a:cs typeface="Tahoma"/>
              </a:rPr>
              <a:t>is</a:t>
            </a:r>
            <a:r>
              <a:rPr lang="en-US" sz="1600" spc="25" dirty="0">
                <a:latin typeface="Tahoma"/>
                <a:cs typeface="Tahoma"/>
              </a:rPr>
              <a:t> </a:t>
            </a:r>
            <a:r>
              <a:rPr lang="en-US" sz="1600" spc="-33" dirty="0">
                <a:latin typeface="Tahoma"/>
                <a:cs typeface="Tahoma"/>
              </a:rPr>
              <a:t>useful</a:t>
            </a:r>
            <a:r>
              <a:rPr lang="en-US" sz="1600" spc="25" dirty="0">
                <a:latin typeface="Tahoma"/>
                <a:cs typeface="Tahoma"/>
              </a:rPr>
              <a:t> </a:t>
            </a:r>
            <a:r>
              <a:rPr lang="en-US" sz="1600" dirty="0">
                <a:latin typeface="Tahoma"/>
                <a:cs typeface="Tahoma"/>
              </a:rPr>
              <a:t>b</a:t>
            </a:r>
            <a:r>
              <a:rPr lang="en-US" sz="1600" spc="-47" dirty="0">
                <a:latin typeface="Tahoma"/>
                <a:cs typeface="Tahoma"/>
              </a:rPr>
              <a:t>ecause</a:t>
            </a:r>
            <a:r>
              <a:rPr lang="en-US" sz="1600" spc="25" dirty="0">
                <a:latin typeface="Tahoma"/>
                <a:cs typeface="Tahoma"/>
              </a:rPr>
              <a:t> </a:t>
            </a:r>
            <a:r>
              <a:rPr lang="en-US" sz="1600" spc="-73" dirty="0">
                <a:latin typeface="Tahoma"/>
                <a:cs typeface="Tahoma"/>
              </a:rPr>
              <a:t>w</a:t>
            </a:r>
            <a:r>
              <a:rPr lang="en-US" sz="1600" spc="-67" dirty="0">
                <a:latin typeface="Tahoma"/>
                <a:cs typeface="Tahoma"/>
              </a:rPr>
              <a:t>e</a:t>
            </a:r>
            <a:r>
              <a:rPr lang="en-US" sz="1600" spc="25" dirty="0">
                <a:latin typeface="Tahoma"/>
                <a:cs typeface="Tahoma"/>
              </a:rPr>
              <a:t> </a:t>
            </a:r>
            <a:r>
              <a:rPr lang="en-US" sz="1600" spc="-28" dirty="0">
                <a:latin typeface="Tahoma"/>
                <a:cs typeface="Tahoma"/>
              </a:rPr>
              <a:t>understand</a:t>
            </a:r>
            <a:r>
              <a:rPr lang="en-US" sz="1600" spc="25" dirty="0">
                <a:latin typeface="Tahoma"/>
                <a:cs typeface="Tahoma"/>
              </a:rPr>
              <a:t> </a:t>
            </a:r>
            <a:r>
              <a:rPr lang="en-US" sz="1600" spc="-33" dirty="0">
                <a:latin typeface="Tahoma"/>
                <a:cs typeface="Tahoma"/>
              </a:rPr>
              <a:t>graphs</a:t>
            </a:r>
            <a:r>
              <a:rPr lang="en-US" sz="1600" spc="28" dirty="0">
                <a:latin typeface="Tahoma"/>
                <a:cs typeface="Tahoma"/>
              </a:rPr>
              <a:t> </a:t>
            </a:r>
            <a:r>
              <a:rPr lang="en-US" sz="1600" spc="-75" dirty="0">
                <a:latin typeface="Tahoma"/>
                <a:cs typeface="Tahoma"/>
              </a:rPr>
              <a:t>w</a:t>
            </a:r>
            <a:r>
              <a:rPr lang="en-US" sz="1600" spc="-17" dirty="0">
                <a:latin typeface="Tahoma"/>
                <a:cs typeface="Tahoma"/>
              </a:rPr>
              <a:t>ell</a:t>
            </a:r>
            <a:r>
              <a:rPr lang="en-US" sz="1600" spc="28" dirty="0">
                <a:latin typeface="Tahoma"/>
                <a:cs typeface="Tahoma"/>
              </a:rPr>
              <a:t> </a:t>
            </a:r>
            <a:r>
              <a:rPr lang="en-US" sz="1600" spc="-31" dirty="0">
                <a:latin typeface="Tahoma"/>
                <a:cs typeface="Tahoma"/>
              </a:rPr>
              <a:t>and</a:t>
            </a:r>
            <a:r>
              <a:rPr lang="en-US" sz="1600" spc="25" dirty="0">
                <a:latin typeface="Tahoma"/>
                <a:cs typeface="Tahoma"/>
              </a:rPr>
              <a:t> </a:t>
            </a:r>
            <a:r>
              <a:rPr lang="en-US" sz="1600" spc="-39" dirty="0">
                <a:latin typeface="Tahoma"/>
                <a:cs typeface="Tahoma"/>
              </a:rPr>
              <a:t>have</a:t>
            </a:r>
            <a:r>
              <a:rPr lang="en-US" sz="1600" spc="25" dirty="0">
                <a:latin typeface="Tahoma"/>
                <a:cs typeface="Tahoma"/>
              </a:rPr>
              <a:t> </a:t>
            </a:r>
            <a:r>
              <a:rPr lang="en-US" sz="1600" spc="-33" dirty="0">
                <a:latin typeface="Tahoma"/>
                <a:cs typeface="Tahoma"/>
              </a:rPr>
              <a:t>a</a:t>
            </a:r>
            <a:r>
              <a:rPr lang="en-US" sz="1600" spc="25" dirty="0">
                <a:latin typeface="Tahoma"/>
                <a:cs typeface="Tahoma"/>
              </a:rPr>
              <a:t> </a:t>
            </a:r>
            <a:r>
              <a:rPr lang="en-US" sz="1600" spc="3" dirty="0">
                <a:latin typeface="Tahoma"/>
                <a:cs typeface="Tahoma"/>
              </a:rPr>
              <a:t>lot</a:t>
            </a:r>
            <a:r>
              <a:rPr lang="en-US" sz="1600" spc="25" dirty="0">
                <a:latin typeface="Tahoma"/>
                <a:cs typeface="Tahoma"/>
              </a:rPr>
              <a:t> </a:t>
            </a:r>
            <a:r>
              <a:rPr lang="en-US" sz="1600" spc="-20" dirty="0">
                <a:latin typeface="Tahoma"/>
                <a:cs typeface="Tahoma"/>
              </a:rPr>
              <a:t>of</a:t>
            </a:r>
            <a:r>
              <a:rPr lang="en-US" sz="1600" spc="25" dirty="0">
                <a:latin typeface="Tahoma"/>
                <a:cs typeface="Tahoma"/>
              </a:rPr>
              <a:t> </a:t>
            </a:r>
            <a:r>
              <a:rPr lang="en-US" sz="1600" spc="-20" dirty="0">
                <a:latin typeface="Tahoma"/>
                <a:cs typeface="Tahoma"/>
              </a:rPr>
              <a:t>efficient</a:t>
            </a:r>
            <a:r>
              <a:rPr lang="en-US" sz="1600" spc="28" dirty="0">
                <a:latin typeface="Tahoma"/>
                <a:cs typeface="Tahoma"/>
              </a:rPr>
              <a:t> </a:t>
            </a:r>
            <a:r>
              <a:rPr lang="en-US" sz="1600" spc="-25" dirty="0">
                <a:latin typeface="Tahoma"/>
                <a:cs typeface="Tahoma"/>
              </a:rPr>
              <a:t>alg</a:t>
            </a:r>
            <a:r>
              <a:rPr lang="en-US" sz="1600" spc="-59" dirty="0">
                <a:latin typeface="Tahoma"/>
                <a:cs typeface="Tahoma"/>
              </a:rPr>
              <a:t>o</a:t>
            </a:r>
            <a:r>
              <a:rPr lang="en-US" sz="1600" spc="-14" dirty="0">
                <a:latin typeface="Tahoma"/>
                <a:cs typeface="Tahoma"/>
              </a:rPr>
              <a:t>rithms</a:t>
            </a:r>
            <a:r>
              <a:rPr lang="en-US" sz="1600" spc="25" dirty="0">
                <a:latin typeface="Tahoma"/>
                <a:cs typeface="Tahoma"/>
              </a:rPr>
              <a:t> </a:t>
            </a:r>
            <a:r>
              <a:rPr lang="en-US" sz="1600" spc="-17" dirty="0">
                <a:latin typeface="Tahoma"/>
                <a:cs typeface="Tahoma"/>
              </a:rPr>
              <a:t>f</a:t>
            </a:r>
            <a:r>
              <a:rPr lang="en-US" sz="1600" spc="-53" dirty="0">
                <a:latin typeface="Tahoma"/>
                <a:cs typeface="Tahoma"/>
              </a:rPr>
              <a:t>o</a:t>
            </a:r>
            <a:r>
              <a:rPr lang="en-US" sz="1600" spc="-14" dirty="0">
                <a:latin typeface="Tahoma"/>
                <a:cs typeface="Tahoma"/>
              </a:rPr>
              <a:t>r</a:t>
            </a:r>
            <a:r>
              <a:rPr lang="en-US" sz="1600" spc="25" dirty="0">
                <a:latin typeface="Tahoma"/>
                <a:cs typeface="Tahoma"/>
              </a:rPr>
              <a:t> </a:t>
            </a:r>
            <a:r>
              <a:rPr lang="en-US" sz="1600" spc="-31" dirty="0">
                <a:latin typeface="Tahoma"/>
                <a:cs typeface="Tahoma"/>
              </a:rPr>
              <a:t>o</a:t>
            </a:r>
            <a:r>
              <a:rPr lang="en-US" sz="1600" spc="-6" dirty="0">
                <a:latin typeface="Tahoma"/>
                <a:cs typeface="Tahoma"/>
              </a:rPr>
              <a:t>p</a:t>
            </a:r>
            <a:r>
              <a:rPr lang="en-US" sz="1600" spc="-22" dirty="0">
                <a:latin typeface="Tahoma"/>
                <a:cs typeface="Tahoma"/>
              </a:rPr>
              <a:t>erating</a:t>
            </a:r>
            <a:r>
              <a:rPr lang="en-US" sz="1600" spc="-14" dirty="0">
                <a:latin typeface="Tahoma"/>
                <a:cs typeface="Tahoma"/>
              </a:rPr>
              <a:t> </a:t>
            </a:r>
            <a:r>
              <a:rPr lang="en-US" sz="1600" spc="-31" dirty="0">
                <a:latin typeface="Tahoma"/>
                <a:cs typeface="Tahoma"/>
              </a:rPr>
              <a:t>on</a:t>
            </a:r>
            <a:r>
              <a:rPr lang="en-US" sz="1600" spc="22" dirty="0">
                <a:latin typeface="Tahoma"/>
                <a:cs typeface="Tahoma"/>
              </a:rPr>
              <a:t> </a:t>
            </a:r>
            <a:r>
              <a:rPr lang="en-US" sz="1600" spc="-31" dirty="0">
                <a:latin typeface="Tahoma"/>
                <a:cs typeface="Tahoma"/>
              </a:rPr>
              <a:t>graphs.</a:t>
            </a:r>
            <a:endParaRPr lang="en-US" sz="1600" dirty="0">
              <a:latin typeface="Tahoma"/>
              <a:cs typeface="Tahoma"/>
            </a:endParaRPr>
          </a:p>
        </p:txBody>
      </p:sp>
    </p:spTree>
    <p:extLst>
      <p:ext uri="{BB962C8B-B14F-4D97-AF65-F5344CB8AC3E}">
        <p14:creationId xmlns:p14="http://schemas.microsoft.com/office/powerpoint/2010/main" val="3211907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400" y="304800"/>
            <a:ext cx="5393897" cy="430887"/>
          </a:xfrm>
          <a:prstGeom prst="rect">
            <a:avLst/>
          </a:prstGeom>
          <a:ln w="3175">
            <a:solidFill>
              <a:srgbClr val="000000"/>
            </a:solidFill>
          </a:ln>
        </p:spPr>
        <p:txBody>
          <a:bodyPr vert="horz" wrap="square" lIns="0" tIns="0" rIns="0" bIns="0" rtlCol="0">
            <a:spAutoFit/>
          </a:bodyPr>
          <a:lstStyle/>
          <a:p>
            <a:pPr marL="1600795"/>
            <a:r>
              <a:rPr sz="2800" spc="-73" dirty="0">
                <a:solidFill>
                  <a:srgbClr val="0000A0"/>
                </a:solidFill>
                <a:latin typeface="Tahoma"/>
                <a:cs typeface="Tahoma"/>
              </a:rPr>
              <a:t>State-based</a:t>
            </a:r>
            <a:r>
              <a:rPr sz="2800" spc="39" dirty="0">
                <a:solidFill>
                  <a:srgbClr val="0000A0"/>
                </a:solidFill>
                <a:latin typeface="Tahoma"/>
                <a:cs typeface="Tahoma"/>
              </a:rPr>
              <a:t> </a:t>
            </a:r>
            <a:r>
              <a:rPr sz="2800" spc="-126" dirty="0">
                <a:solidFill>
                  <a:srgbClr val="0000A0"/>
                </a:solidFill>
                <a:latin typeface="Tahoma"/>
                <a:cs typeface="Tahoma"/>
              </a:rPr>
              <a:t>m</a:t>
            </a:r>
            <a:r>
              <a:rPr sz="2800" spc="-22" dirty="0">
                <a:solidFill>
                  <a:srgbClr val="0000A0"/>
                </a:solidFill>
                <a:latin typeface="Tahoma"/>
                <a:cs typeface="Tahoma"/>
              </a:rPr>
              <a:t>o</a:t>
            </a:r>
            <a:r>
              <a:rPr sz="2800" spc="-95" dirty="0">
                <a:solidFill>
                  <a:srgbClr val="0000A0"/>
                </a:solidFill>
                <a:latin typeface="Tahoma"/>
                <a:cs typeface="Tahoma"/>
              </a:rPr>
              <a:t>dels</a:t>
            </a:r>
            <a:endParaRPr sz="2800" dirty="0">
              <a:latin typeface="Tahoma"/>
              <a:cs typeface="Tahoma"/>
            </a:endParaRPr>
          </a:p>
        </p:txBody>
      </p:sp>
      <p:sp>
        <p:nvSpPr>
          <p:cNvPr id="3" name="object 3"/>
          <p:cNvSpPr/>
          <p:nvPr/>
        </p:nvSpPr>
        <p:spPr>
          <a:xfrm>
            <a:off x="1417719" y="2042703"/>
            <a:ext cx="2838893" cy="1589922"/>
          </a:xfrm>
          <a:custGeom>
            <a:avLst/>
            <a:gdLst/>
            <a:ahLst/>
            <a:cxnLst/>
            <a:rect l="l" t="t" r="r" b="b"/>
            <a:pathLst>
              <a:path w="5086350" h="2848610">
                <a:moveTo>
                  <a:pt x="0" y="0"/>
                </a:moveTo>
                <a:lnTo>
                  <a:pt x="0" y="2848271"/>
                </a:lnTo>
                <a:lnTo>
                  <a:pt x="5086199" y="2848271"/>
                </a:lnTo>
                <a:lnTo>
                  <a:pt x="5086199"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1415945" y="1295401"/>
            <a:ext cx="5442055" cy="2338810"/>
          </a:xfrm>
          <a:prstGeom prst="rect">
            <a:avLst/>
          </a:prstGeom>
          <a:blipFill>
            <a:blip r:embed="rId3" cstate="print"/>
            <a:stretch>
              <a:fillRect/>
            </a:stretch>
          </a:blipFill>
        </p:spPr>
        <p:txBody>
          <a:bodyPr wrap="square" lIns="0" tIns="0" rIns="0" bIns="0" rtlCol="0"/>
          <a:lstStyle/>
          <a:p>
            <a:endParaRPr sz="1339"/>
          </a:p>
        </p:txBody>
      </p:sp>
      <p:sp>
        <p:nvSpPr>
          <p:cNvPr id="5" name="object 5"/>
          <p:cNvSpPr txBox="1"/>
          <p:nvPr/>
        </p:nvSpPr>
        <p:spPr>
          <a:xfrm>
            <a:off x="133166" y="3750184"/>
            <a:ext cx="8515534" cy="2217915"/>
          </a:xfrm>
          <a:prstGeom prst="rect">
            <a:avLst/>
          </a:prstGeom>
        </p:spPr>
        <p:txBody>
          <a:bodyPr vert="horz" wrap="square" lIns="0" tIns="0" rIns="0" bIns="0" rtlCol="0">
            <a:spAutoFit/>
          </a:bodyPr>
          <a:lstStyle/>
          <a:p>
            <a:pPr marL="7088"/>
            <a:r>
              <a:rPr sz="2800" spc="-14" dirty="0">
                <a:solidFill>
                  <a:srgbClr val="0000A0"/>
                </a:solidFill>
                <a:latin typeface="Tahoma"/>
                <a:cs typeface="Tahoma"/>
              </a:rPr>
              <a:t>Application</a:t>
            </a:r>
            <a:r>
              <a:rPr sz="2800" spc="-17" dirty="0">
                <a:solidFill>
                  <a:srgbClr val="0000A0"/>
                </a:solidFill>
                <a:latin typeface="Tahoma"/>
                <a:cs typeface="Tahoma"/>
              </a:rPr>
              <a:t>s</a:t>
            </a:r>
            <a:r>
              <a:rPr sz="2800" spc="-106" dirty="0">
                <a:latin typeface="Tahoma"/>
                <a:cs typeface="Tahoma"/>
              </a:rPr>
              <a:t>:</a:t>
            </a:r>
            <a:endParaRPr sz="2800" dirty="0">
              <a:latin typeface="Tahoma"/>
              <a:cs typeface="Tahoma"/>
            </a:endParaRPr>
          </a:p>
          <a:p>
            <a:pPr marL="456813" indent="-180032">
              <a:spcBef>
                <a:spcPts val="960"/>
              </a:spcBef>
              <a:buFont typeface="Arial"/>
              <a:buChar char="•"/>
              <a:tabLst>
                <a:tab pos="457168" algn="l"/>
              </a:tabLst>
            </a:pPr>
            <a:r>
              <a:rPr spc="-73" dirty="0">
                <a:latin typeface="Tahoma"/>
                <a:cs typeface="Tahoma"/>
              </a:rPr>
              <a:t>Games</a:t>
            </a:r>
            <a:r>
              <a:rPr spc="-42" dirty="0">
                <a:latin typeface="Tahoma"/>
                <a:cs typeface="Tahoma"/>
              </a:rPr>
              <a:t>:</a:t>
            </a:r>
            <a:r>
              <a:rPr spc="195" dirty="0">
                <a:latin typeface="Tahoma"/>
                <a:cs typeface="Tahoma"/>
              </a:rPr>
              <a:t> </a:t>
            </a:r>
            <a:r>
              <a:rPr spc="-50" dirty="0">
                <a:latin typeface="Tahoma"/>
                <a:cs typeface="Tahoma"/>
              </a:rPr>
              <a:t>Che</a:t>
            </a:r>
            <a:r>
              <a:rPr spc="-36" dirty="0">
                <a:latin typeface="Tahoma"/>
                <a:cs typeface="Tahoma"/>
              </a:rPr>
              <a:t>s</a:t>
            </a:r>
            <a:r>
              <a:rPr spc="-59" dirty="0">
                <a:latin typeface="Tahoma"/>
                <a:cs typeface="Tahoma"/>
              </a:rPr>
              <a:t>s,</a:t>
            </a:r>
            <a:r>
              <a:rPr spc="36" dirty="0">
                <a:latin typeface="Tahoma"/>
                <a:cs typeface="Tahoma"/>
              </a:rPr>
              <a:t> </a:t>
            </a:r>
            <a:r>
              <a:rPr spc="-39" dirty="0">
                <a:latin typeface="Tahoma"/>
                <a:cs typeface="Tahoma"/>
              </a:rPr>
              <a:t>Go</a:t>
            </a:r>
            <a:r>
              <a:rPr spc="-20" dirty="0">
                <a:latin typeface="Tahoma"/>
                <a:cs typeface="Tahoma"/>
              </a:rPr>
              <a:t>,</a:t>
            </a:r>
            <a:r>
              <a:rPr spc="36" dirty="0">
                <a:latin typeface="Tahoma"/>
                <a:cs typeface="Tahoma"/>
              </a:rPr>
              <a:t> </a:t>
            </a:r>
            <a:r>
              <a:rPr spc="89" dirty="0">
                <a:latin typeface="Tahoma"/>
                <a:cs typeface="Tahoma"/>
              </a:rPr>
              <a:t>P</a:t>
            </a:r>
            <a:r>
              <a:rPr spc="-14" dirty="0">
                <a:latin typeface="Tahoma"/>
                <a:cs typeface="Tahoma"/>
              </a:rPr>
              <a:t>ac-Man,</a:t>
            </a:r>
            <a:r>
              <a:rPr spc="36" dirty="0">
                <a:latin typeface="Tahoma"/>
                <a:cs typeface="Tahoma"/>
              </a:rPr>
              <a:t> </a:t>
            </a:r>
            <a:r>
              <a:rPr dirty="0">
                <a:latin typeface="Tahoma"/>
                <a:cs typeface="Tahoma"/>
              </a:rPr>
              <a:t>St</a:t>
            </a:r>
            <a:r>
              <a:rPr spc="-42" dirty="0">
                <a:latin typeface="Tahoma"/>
                <a:cs typeface="Tahoma"/>
              </a:rPr>
              <a:t>a</a:t>
            </a:r>
            <a:r>
              <a:rPr spc="-17" dirty="0">
                <a:latin typeface="Tahoma"/>
                <a:cs typeface="Tahoma"/>
              </a:rPr>
              <a:t>rcraft,</a:t>
            </a:r>
            <a:r>
              <a:rPr spc="33" dirty="0">
                <a:latin typeface="Tahoma"/>
                <a:cs typeface="Tahoma"/>
              </a:rPr>
              <a:t> </a:t>
            </a:r>
            <a:r>
              <a:rPr spc="-31" dirty="0">
                <a:latin typeface="Tahoma"/>
                <a:cs typeface="Tahoma"/>
              </a:rPr>
              <a:t>etc.</a:t>
            </a:r>
            <a:endParaRPr dirty="0">
              <a:latin typeface="Tahoma"/>
              <a:cs typeface="Tahoma"/>
            </a:endParaRPr>
          </a:p>
          <a:p>
            <a:pPr marL="456813" indent="-180032">
              <a:spcBef>
                <a:spcPts val="862"/>
              </a:spcBef>
              <a:buFont typeface="Arial"/>
              <a:buChar char="•"/>
              <a:tabLst>
                <a:tab pos="457168" algn="l"/>
              </a:tabLst>
            </a:pPr>
            <a:r>
              <a:rPr spc="-17" dirty="0">
                <a:latin typeface="Tahoma"/>
                <a:cs typeface="Tahoma"/>
              </a:rPr>
              <a:t>Ro</a:t>
            </a:r>
            <a:r>
              <a:rPr spc="20" dirty="0">
                <a:latin typeface="Tahoma"/>
                <a:cs typeface="Tahoma"/>
              </a:rPr>
              <a:t>b</a:t>
            </a:r>
            <a:r>
              <a:rPr spc="-33" dirty="0">
                <a:latin typeface="Tahoma"/>
                <a:cs typeface="Tahoma"/>
              </a:rPr>
              <a:t>otics:</a:t>
            </a:r>
            <a:r>
              <a:rPr spc="195" dirty="0">
                <a:latin typeface="Tahoma"/>
                <a:cs typeface="Tahoma"/>
              </a:rPr>
              <a:t> </a:t>
            </a:r>
            <a:r>
              <a:rPr spc="-31" dirty="0">
                <a:latin typeface="Tahoma"/>
                <a:cs typeface="Tahoma"/>
              </a:rPr>
              <a:t>motion</a:t>
            </a:r>
            <a:r>
              <a:rPr spc="36" dirty="0">
                <a:latin typeface="Tahoma"/>
                <a:cs typeface="Tahoma"/>
              </a:rPr>
              <a:t> </a:t>
            </a:r>
            <a:r>
              <a:rPr spc="-39" dirty="0">
                <a:latin typeface="Tahoma"/>
                <a:cs typeface="Tahoma"/>
              </a:rPr>
              <a:t>plan</a:t>
            </a:r>
            <a:r>
              <a:rPr spc="-50" dirty="0">
                <a:latin typeface="Tahoma"/>
                <a:cs typeface="Tahoma"/>
              </a:rPr>
              <a:t>n</a:t>
            </a:r>
            <a:r>
              <a:rPr spc="-33" dirty="0">
                <a:latin typeface="Tahoma"/>
                <a:cs typeface="Tahoma"/>
              </a:rPr>
              <a:t>ing</a:t>
            </a:r>
            <a:endParaRPr dirty="0">
              <a:latin typeface="Tahoma"/>
              <a:cs typeface="Tahoma"/>
            </a:endParaRPr>
          </a:p>
          <a:p>
            <a:pPr marL="456813" marR="2835" indent="-180032">
              <a:lnSpc>
                <a:spcPct val="101600"/>
              </a:lnSpc>
              <a:spcBef>
                <a:spcPts val="391"/>
              </a:spcBef>
              <a:buFont typeface="Arial"/>
              <a:buChar char="•"/>
              <a:tabLst>
                <a:tab pos="457168" algn="l"/>
              </a:tabLst>
            </a:pPr>
            <a:r>
              <a:rPr spc="-8" dirty="0">
                <a:latin typeface="Tahoma"/>
                <a:cs typeface="Tahoma"/>
              </a:rPr>
              <a:t>Natural </a:t>
            </a:r>
            <a:r>
              <a:rPr spc="-59" dirty="0">
                <a:latin typeface="Tahoma"/>
                <a:cs typeface="Tahoma"/>
              </a:rPr>
              <a:t>language</a:t>
            </a:r>
            <a:r>
              <a:rPr spc="-3" dirty="0">
                <a:latin typeface="Tahoma"/>
                <a:cs typeface="Tahoma"/>
              </a:rPr>
              <a:t> </a:t>
            </a:r>
            <a:r>
              <a:rPr spc="-53" dirty="0">
                <a:latin typeface="Tahoma"/>
                <a:cs typeface="Tahoma"/>
              </a:rPr>
              <a:t>generation:</a:t>
            </a:r>
            <a:r>
              <a:rPr spc="181" dirty="0">
                <a:latin typeface="Tahoma"/>
                <a:cs typeface="Tahoma"/>
              </a:rPr>
              <a:t> </a:t>
            </a:r>
            <a:r>
              <a:rPr spc="-45" dirty="0">
                <a:latin typeface="Tahoma"/>
                <a:cs typeface="Tahoma"/>
              </a:rPr>
              <a:t>machine</a:t>
            </a:r>
            <a:r>
              <a:rPr spc="3" dirty="0">
                <a:latin typeface="Tahoma"/>
                <a:cs typeface="Tahoma"/>
              </a:rPr>
              <a:t> </a:t>
            </a:r>
            <a:r>
              <a:rPr spc="-20" dirty="0">
                <a:latin typeface="Tahoma"/>
                <a:cs typeface="Tahoma"/>
              </a:rPr>
              <a:t>tran</a:t>
            </a:r>
            <a:r>
              <a:rPr spc="-81" dirty="0">
                <a:latin typeface="Tahoma"/>
                <a:cs typeface="Tahoma"/>
              </a:rPr>
              <a:t>s</a:t>
            </a:r>
            <a:r>
              <a:rPr spc="-14" dirty="0">
                <a:latin typeface="Tahoma"/>
                <a:cs typeface="Tahoma"/>
              </a:rPr>
              <a:t>l</a:t>
            </a:r>
            <a:r>
              <a:rPr spc="-33" dirty="0">
                <a:latin typeface="Tahoma"/>
                <a:cs typeface="Tahoma"/>
              </a:rPr>
              <a:t>a</a:t>
            </a:r>
            <a:r>
              <a:rPr spc="-17" dirty="0">
                <a:latin typeface="Tahoma"/>
                <a:cs typeface="Tahoma"/>
              </a:rPr>
              <a:t>tion,</a:t>
            </a:r>
            <a:r>
              <a:rPr spc="11" dirty="0">
                <a:latin typeface="Tahoma"/>
                <a:cs typeface="Tahoma"/>
              </a:rPr>
              <a:t> </a:t>
            </a:r>
            <a:r>
              <a:rPr spc="-53" dirty="0">
                <a:latin typeface="Tahoma"/>
                <a:cs typeface="Tahoma"/>
              </a:rPr>
              <a:t>image</a:t>
            </a:r>
            <a:r>
              <a:rPr spc="-3" dirty="0">
                <a:latin typeface="Tahoma"/>
                <a:cs typeface="Tahoma"/>
              </a:rPr>
              <a:t> </a:t>
            </a:r>
            <a:r>
              <a:rPr spc="-25" dirty="0">
                <a:latin typeface="Tahoma"/>
                <a:cs typeface="Tahoma"/>
              </a:rPr>
              <a:t>caption</a:t>
            </a:r>
            <a:r>
              <a:rPr spc="-33" dirty="0">
                <a:latin typeface="Tahoma"/>
                <a:cs typeface="Tahoma"/>
              </a:rPr>
              <a:t>ing</a:t>
            </a:r>
            <a:endParaRPr dirty="0">
              <a:latin typeface="Tahoma"/>
              <a:cs typeface="Tahoma"/>
            </a:endParaRPr>
          </a:p>
        </p:txBody>
      </p:sp>
      <p:sp>
        <p:nvSpPr>
          <p:cNvPr id="6" name="object 6"/>
          <p:cNvSpPr txBox="1">
            <a:spLocks noGrp="1"/>
          </p:cNvSpPr>
          <p:nvPr>
            <p:ph type="ftr" sz="quarter" idx="4294967295"/>
          </p:nvPr>
        </p:nvSpPr>
        <p:spPr>
          <a:xfrm>
            <a:off x="4114800" y="6647122"/>
            <a:ext cx="1185176" cy="307777"/>
          </a:xfrm>
          <a:prstGeom prst="rect">
            <a:avLst/>
          </a:prstGeom>
        </p:spPr>
        <p:txBody>
          <a:bodyPr vert="horz" wrap="square" lIns="0" tIns="0" rIns="0" bIns="0" rtlCol="0">
            <a:spAutoFit/>
          </a:bodyPr>
          <a:lstStyle/>
          <a:p>
            <a:pPr marL="7088"/>
            <a:r>
              <a:rPr sz="1000" spc="8" dirty="0">
                <a:latin typeface="Trebuchet MS"/>
                <a:cs typeface="Trebuchet MS"/>
              </a:rPr>
              <a:t>CS221</a:t>
            </a:r>
            <a:r>
              <a:rPr sz="1000" spc="25" dirty="0">
                <a:latin typeface="Trebuchet MS"/>
                <a:cs typeface="Trebuchet MS"/>
              </a:rPr>
              <a:t> </a:t>
            </a:r>
            <a:r>
              <a:rPr sz="1000" spc="-17" dirty="0">
                <a:latin typeface="Trebuchet MS"/>
                <a:cs typeface="Trebuchet MS"/>
              </a:rPr>
              <a:t>/</a:t>
            </a:r>
            <a:r>
              <a:rPr sz="1000" spc="25" dirty="0">
                <a:latin typeface="Trebuchet MS"/>
                <a:cs typeface="Trebuchet MS"/>
              </a:rPr>
              <a:t> </a:t>
            </a:r>
            <a:r>
              <a:rPr sz="1000" spc="-6" dirty="0">
                <a:latin typeface="Trebuchet MS"/>
                <a:cs typeface="Trebuchet MS"/>
              </a:rPr>
              <a:t>Autumn</a:t>
            </a:r>
            <a:r>
              <a:rPr sz="1000" spc="25" dirty="0">
                <a:latin typeface="Trebuchet MS"/>
                <a:cs typeface="Trebuchet MS"/>
              </a:rPr>
              <a:t> </a:t>
            </a:r>
            <a:r>
              <a:rPr sz="1000" spc="-17" dirty="0">
                <a:latin typeface="Trebuchet MS"/>
                <a:cs typeface="Trebuchet MS"/>
              </a:rPr>
              <a:t>2018</a:t>
            </a:r>
            <a:r>
              <a:rPr sz="1000" spc="25" dirty="0">
                <a:latin typeface="Trebuchet MS"/>
                <a:cs typeface="Trebuchet MS"/>
              </a:rPr>
              <a:t> </a:t>
            </a:r>
            <a:r>
              <a:rPr sz="1000" spc="-17" dirty="0">
                <a:latin typeface="Trebuchet MS"/>
                <a:cs typeface="Trebuchet MS"/>
              </a:rPr>
              <a:t>/</a:t>
            </a:r>
            <a:r>
              <a:rPr sz="1000" spc="25" dirty="0">
                <a:latin typeface="Trebuchet MS"/>
                <a:cs typeface="Trebuchet MS"/>
              </a:rPr>
              <a:t> </a:t>
            </a:r>
            <a:r>
              <a:rPr sz="1000" spc="-11" dirty="0">
                <a:latin typeface="Trebuchet MS"/>
                <a:cs typeface="Trebuchet MS"/>
              </a:rPr>
              <a:t>Liang</a:t>
            </a:r>
          </a:p>
        </p:txBody>
      </p:sp>
    </p:spTree>
    <p:extLst>
      <p:ext uri="{BB962C8B-B14F-4D97-AF65-F5344CB8AC3E}">
        <p14:creationId xmlns:p14="http://schemas.microsoft.com/office/powerpoint/2010/main" val="2621735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04902" y="280070"/>
            <a:ext cx="5393897" cy="492443"/>
          </a:xfrm>
          <a:prstGeom prst="rect">
            <a:avLst/>
          </a:prstGeom>
          <a:ln w="3175">
            <a:solidFill>
              <a:srgbClr val="000000"/>
            </a:solidFill>
          </a:ln>
        </p:spPr>
        <p:txBody>
          <a:bodyPr vert="horz" wrap="square" lIns="0" tIns="0" rIns="0" bIns="0" rtlCol="0">
            <a:spAutoFit/>
          </a:bodyPr>
          <a:lstStyle/>
          <a:p>
            <a:pPr marL="1600795"/>
            <a:r>
              <a:rPr sz="3200" spc="-73" dirty="0">
                <a:solidFill>
                  <a:srgbClr val="0000A0"/>
                </a:solidFill>
                <a:latin typeface="Tahoma"/>
                <a:cs typeface="Tahoma"/>
              </a:rPr>
              <a:t>State-based</a:t>
            </a:r>
            <a:r>
              <a:rPr sz="3200" spc="39" dirty="0">
                <a:solidFill>
                  <a:srgbClr val="0000A0"/>
                </a:solidFill>
                <a:latin typeface="Tahoma"/>
                <a:cs typeface="Tahoma"/>
              </a:rPr>
              <a:t> </a:t>
            </a:r>
            <a:r>
              <a:rPr sz="3200" spc="-126" dirty="0">
                <a:solidFill>
                  <a:srgbClr val="0000A0"/>
                </a:solidFill>
                <a:latin typeface="Tahoma"/>
                <a:cs typeface="Tahoma"/>
              </a:rPr>
              <a:t>m</a:t>
            </a:r>
            <a:r>
              <a:rPr sz="3200" spc="-22" dirty="0">
                <a:solidFill>
                  <a:srgbClr val="0000A0"/>
                </a:solidFill>
                <a:latin typeface="Tahoma"/>
                <a:cs typeface="Tahoma"/>
              </a:rPr>
              <a:t>o</a:t>
            </a:r>
            <a:r>
              <a:rPr sz="3200" spc="-95" dirty="0">
                <a:solidFill>
                  <a:srgbClr val="0000A0"/>
                </a:solidFill>
                <a:latin typeface="Tahoma"/>
                <a:cs typeface="Tahoma"/>
              </a:rPr>
              <a:t>dels</a:t>
            </a:r>
            <a:endParaRPr sz="3200" dirty="0">
              <a:latin typeface="Tahoma"/>
              <a:cs typeface="Tahoma"/>
            </a:endParaRPr>
          </a:p>
        </p:txBody>
      </p:sp>
      <p:sp>
        <p:nvSpPr>
          <p:cNvPr id="3" name="object 3"/>
          <p:cNvSpPr/>
          <p:nvPr/>
        </p:nvSpPr>
        <p:spPr>
          <a:xfrm>
            <a:off x="2052907" y="2371215"/>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9"/>
                </a:lnTo>
                <a:lnTo>
                  <a:pt x="92560" y="57944"/>
                </a:lnTo>
                <a:lnTo>
                  <a:pt x="63508" y="87308"/>
                </a:lnTo>
                <a:lnTo>
                  <a:pt x="39242" y="120327"/>
                </a:lnTo>
                <a:lnTo>
                  <a:pt x="20878" y="154783"/>
                </a:lnTo>
                <a:lnTo>
                  <a:pt x="5401" y="202558"/>
                </a:lnTo>
                <a:lnTo>
                  <a:pt x="0" y="251925"/>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1" y="508285"/>
                </a:lnTo>
                <a:lnTo>
                  <a:pt x="258528" y="508010"/>
                </a:lnTo>
                <a:lnTo>
                  <a:pt x="299656" y="503510"/>
                </a:lnTo>
                <a:lnTo>
                  <a:pt x="337879" y="493682"/>
                </a:lnTo>
                <a:lnTo>
                  <a:pt x="373035" y="478764"/>
                </a:lnTo>
                <a:lnTo>
                  <a:pt x="414861" y="451367"/>
                </a:lnTo>
                <a:lnTo>
                  <a:pt x="442647"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2194842" y="2513081"/>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2695188" y="2371215"/>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9"/>
                </a:lnTo>
                <a:lnTo>
                  <a:pt x="92560" y="57944"/>
                </a:lnTo>
                <a:lnTo>
                  <a:pt x="63508" y="87308"/>
                </a:lnTo>
                <a:lnTo>
                  <a:pt x="39242" y="120327"/>
                </a:lnTo>
                <a:lnTo>
                  <a:pt x="20878" y="154783"/>
                </a:lnTo>
                <a:lnTo>
                  <a:pt x="5401" y="202558"/>
                </a:lnTo>
                <a:lnTo>
                  <a:pt x="0" y="251925"/>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1" y="508285"/>
                </a:lnTo>
                <a:lnTo>
                  <a:pt x="258528" y="508010"/>
                </a:lnTo>
                <a:lnTo>
                  <a:pt x="299656" y="503510"/>
                </a:lnTo>
                <a:lnTo>
                  <a:pt x="337879" y="493682"/>
                </a:lnTo>
                <a:lnTo>
                  <a:pt x="373035" y="478764"/>
                </a:lnTo>
                <a:lnTo>
                  <a:pt x="414861" y="451367"/>
                </a:lnTo>
                <a:lnTo>
                  <a:pt x="442647"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6" name="object 6"/>
          <p:cNvSpPr/>
          <p:nvPr/>
        </p:nvSpPr>
        <p:spPr>
          <a:xfrm>
            <a:off x="2837123" y="2513081"/>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7" name="object 7"/>
          <p:cNvSpPr/>
          <p:nvPr/>
        </p:nvSpPr>
        <p:spPr>
          <a:xfrm>
            <a:off x="3337468" y="2371215"/>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9"/>
                </a:lnTo>
                <a:lnTo>
                  <a:pt x="92560" y="57944"/>
                </a:lnTo>
                <a:lnTo>
                  <a:pt x="63508" y="87308"/>
                </a:lnTo>
                <a:lnTo>
                  <a:pt x="39242" y="120327"/>
                </a:lnTo>
                <a:lnTo>
                  <a:pt x="20878" y="154783"/>
                </a:lnTo>
                <a:lnTo>
                  <a:pt x="5401" y="202558"/>
                </a:lnTo>
                <a:lnTo>
                  <a:pt x="0" y="251925"/>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1" y="508285"/>
                </a:lnTo>
                <a:lnTo>
                  <a:pt x="258528" y="508010"/>
                </a:lnTo>
                <a:lnTo>
                  <a:pt x="299656" y="503510"/>
                </a:lnTo>
                <a:lnTo>
                  <a:pt x="337879" y="493682"/>
                </a:lnTo>
                <a:lnTo>
                  <a:pt x="373035" y="478764"/>
                </a:lnTo>
                <a:lnTo>
                  <a:pt x="414861" y="451367"/>
                </a:lnTo>
                <a:lnTo>
                  <a:pt x="442647"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8" name="object 8"/>
          <p:cNvSpPr/>
          <p:nvPr/>
        </p:nvSpPr>
        <p:spPr>
          <a:xfrm>
            <a:off x="3479403" y="2513081"/>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9" name="object 9"/>
          <p:cNvSpPr/>
          <p:nvPr/>
        </p:nvSpPr>
        <p:spPr>
          <a:xfrm>
            <a:off x="2336783" y="2513081"/>
            <a:ext cx="346267" cy="0"/>
          </a:xfrm>
          <a:custGeom>
            <a:avLst/>
            <a:gdLst/>
            <a:ahLst/>
            <a:cxnLst/>
            <a:rect l="l" t="t" r="r" b="b"/>
            <a:pathLst>
              <a:path w="620395">
                <a:moveTo>
                  <a:pt x="0" y="0"/>
                </a:moveTo>
                <a:lnTo>
                  <a:pt x="620264" y="0"/>
                </a:lnTo>
              </a:path>
            </a:pathLst>
          </a:custGeom>
          <a:ln w="6357">
            <a:solidFill>
              <a:srgbClr val="000000"/>
            </a:solidFill>
          </a:ln>
        </p:spPr>
        <p:txBody>
          <a:bodyPr wrap="square" lIns="0" tIns="0" rIns="0" bIns="0" rtlCol="0"/>
          <a:lstStyle/>
          <a:p>
            <a:endParaRPr sz="1339"/>
          </a:p>
        </p:txBody>
      </p:sp>
      <p:sp>
        <p:nvSpPr>
          <p:cNvPr id="10" name="object 10"/>
          <p:cNvSpPr/>
          <p:nvPr/>
        </p:nvSpPr>
        <p:spPr>
          <a:xfrm>
            <a:off x="2621846" y="2494573"/>
            <a:ext cx="61314" cy="37214"/>
          </a:xfrm>
          <a:custGeom>
            <a:avLst/>
            <a:gdLst/>
            <a:ahLst/>
            <a:cxnLst/>
            <a:rect l="l" t="t" r="r" b="b"/>
            <a:pathLst>
              <a:path w="109854" h="66675">
                <a:moveTo>
                  <a:pt x="0" y="0"/>
                </a:moveTo>
                <a:lnTo>
                  <a:pt x="0" y="66322"/>
                </a:lnTo>
                <a:lnTo>
                  <a:pt x="109525" y="33161"/>
                </a:lnTo>
                <a:lnTo>
                  <a:pt x="0" y="0"/>
                </a:lnTo>
                <a:close/>
              </a:path>
            </a:pathLst>
          </a:custGeom>
          <a:solidFill>
            <a:srgbClr val="000000"/>
          </a:solidFill>
        </p:spPr>
        <p:txBody>
          <a:bodyPr wrap="square" lIns="0" tIns="0" rIns="0" bIns="0" rtlCol="0"/>
          <a:lstStyle/>
          <a:p>
            <a:endParaRPr sz="1339"/>
          </a:p>
        </p:txBody>
      </p:sp>
      <p:sp>
        <p:nvSpPr>
          <p:cNvPr id="11" name="object 11"/>
          <p:cNvSpPr/>
          <p:nvPr/>
        </p:nvSpPr>
        <p:spPr>
          <a:xfrm>
            <a:off x="2621846" y="2494573"/>
            <a:ext cx="61314" cy="37214"/>
          </a:xfrm>
          <a:custGeom>
            <a:avLst/>
            <a:gdLst/>
            <a:ahLst/>
            <a:cxnLst/>
            <a:rect l="l" t="t" r="r" b="b"/>
            <a:pathLst>
              <a:path w="109854" h="66675">
                <a:moveTo>
                  <a:pt x="0" y="66322"/>
                </a:moveTo>
                <a:lnTo>
                  <a:pt x="109525" y="33161"/>
                </a:lnTo>
                <a:lnTo>
                  <a:pt x="0" y="0"/>
                </a:lnTo>
                <a:lnTo>
                  <a:pt x="0" y="66322"/>
                </a:lnTo>
                <a:close/>
              </a:path>
            </a:pathLst>
          </a:custGeom>
          <a:ln w="6357">
            <a:solidFill>
              <a:srgbClr val="000000"/>
            </a:solidFill>
          </a:ln>
        </p:spPr>
        <p:txBody>
          <a:bodyPr wrap="square" lIns="0" tIns="0" rIns="0" bIns="0" rtlCol="0"/>
          <a:lstStyle/>
          <a:p>
            <a:endParaRPr sz="1339"/>
          </a:p>
        </p:txBody>
      </p:sp>
      <p:sp>
        <p:nvSpPr>
          <p:cNvPr id="12" name="object 12"/>
          <p:cNvSpPr/>
          <p:nvPr/>
        </p:nvSpPr>
        <p:spPr>
          <a:xfrm>
            <a:off x="2979063" y="2513081"/>
            <a:ext cx="346267" cy="0"/>
          </a:xfrm>
          <a:custGeom>
            <a:avLst/>
            <a:gdLst/>
            <a:ahLst/>
            <a:cxnLst/>
            <a:rect l="l" t="t" r="r" b="b"/>
            <a:pathLst>
              <a:path w="620395">
                <a:moveTo>
                  <a:pt x="0" y="0"/>
                </a:moveTo>
                <a:lnTo>
                  <a:pt x="620264" y="0"/>
                </a:lnTo>
              </a:path>
            </a:pathLst>
          </a:custGeom>
          <a:ln w="6357">
            <a:solidFill>
              <a:srgbClr val="000000"/>
            </a:solidFill>
          </a:ln>
        </p:spPr>
        <p:txBody>
          <a:bodyPr wrap="square" lIns="0" tIns="0" rIns="0" bIns="0" rtlCol="0"/>
          <a:lstStyle/>
          <a:p>
            <a:endParaRPr sz="1339"/>
          </a:p>
        </p:txBody>
      </p:sp>
      <p:sp>
        <p:nvSpPr>
          <p:cNvPr id="13" name="object 13"/>
          <p:cNvSpPr/>
          <p:nvPr/>
        </p:nvSpPr>
        <p:spPr>
          <a:xfrm>
            <a:off x="3264127" y="2494573"/>
            <a:ext cx="61314" cy="37214"/>
          </a:xfrm>
          <a:custGeom>
            <a:avLst/>
            <a:gdLst/>
            <a:ahLst/>
            <a:cxnLst/>
            <a:rect l="l" t="t" r="r" b="b"/>
            <a:pathLst>
              <a:path w="109854" h="66675">
                <a:moveTo>
                  <a:pt x="0" y="0"/>
                </a:moveTo>
                <a:lnTo>
                  <a:pt x="0" y="66322"/>
                </a:lnTo>
                <a:lnTo>
                  <a:pt x="109525" y="33161"/>
                </a:lnTo>
                <a:lnTo>
                  <a:pt x="0" y="0"/>
                </a:lnTo>
                <a:close/>
              </a:path>
            </a:pathLst>
          </a:custGeom>
          <a:solidFill>
            <a:srgbClr val="000000"/>
          </a:solidFill>
        </p:spPr>
        <p:txBody>
          <a:bodyPr wrap="square" lIns="0" tIns="0" rIns="0" bIns="0" rtlCol="0"/>
          <a:lstStyle/>
          <a:p>
            <a:endParaRPr sz="1339"/>
          </a:p>
        </p:txBody>
      </p:sp>
      <p:sp>
        <p:nvSpPr>
          <p:cNvPr id="14" name="object 14"/>
          <p:cNvSpPr/>
          <p:nvPr/>
        </p:nvSpPr>
        <p:spPr>
          <a:xfrm>
            <a:off x="3264127" y="2494573"/>
            <a:ext cx="61314" cy="37214"/>
          </a:xfrm>
          <a:custGeom>
            <a:avLst/>
            <a:gdLst/>
            <a:ahLst/>
            <a:cxnLst/>
            <a:rect l="l" t="t" r="r" b="b"/>
            <a:pathLst>
              <a:path w="109854" h="66675">
                <a:moveTo>
                  <a:pt x="0" y="66322"/>
                </a:moveTo>
                <a:lnTo>
                  <a:pt x="109525" y="33161"/>
                </a:lnTo>
                <a:lnTo>
                  <a:pt x="0" y="0"/>
                </a:lnTo>
                <a:lnTo>
                  <a:pt x="0" y="66322"/>
                </a:lnTo>
                <a:close/>
              </a:path>
            </a:pathLst>
          </a:custGeom>
          <a:ln w="6357">
            <a:solidFill>
              <a:srgbClr val="000000"/>
            </a:solidFill>
          </a:ln>
        </p:spPr>
        <p:txBody>
          <a:bodyPr wrap="square" lIns="0" tIns="0" rIns="0" bIns="0" rtlCol="0"/>
          <a:lstStyle/>
          <a:p>
            <a:endParaRPr sz="1339"/>
          </a:p>
        </p:txBody>
      </p:sp>
      <p:sp>
        <p:nvSpPr>
          <p:cNvPr id="15" name="object 15"/>
          <p:cNvSpPr txBox="1"/>
          <p:nvPr/>
        </p:nvSpPr>
        <p:spPr>
          <a:xfrm>
            <a:off x="133166" y="2085933"/>
            <a:ext cx="8477434" cy="1113703"/>
          </a:xfrm>
          <a:prstGeom prst="rect">
            <a:avLst/>
          </a:prstGeom>
        </p:spPr>
        <p:txBody>
          <a:bodyPr vert="horz" wrap="square" lIns="0" tIns="0" rIns="0" bIns="0" rtlCol="0">
            <a:spAutoFit/>
          </a:bodyPr>
          <a:lstStyle/>
          <a:p>
            <a:pPr marL="7088"/>
            <a:r>
              <a:rPr sz="2000" spc="-53" dirty="0">
                <a:solidFill>
                  <a:srgbClr val="0000A0"/>
                </a:solidFill>
                <a:latin typeface="Tahoma"/>
                <a:cs typeface="Tahoma"/>
              </a:rPr>
              <a:t>Se</a:t>
            </a:r>
            <a:r>
              <a:rPr sz="2000" spc="-92" dirty="0">
                <a:solidFill>
                  <a:srgbClr val="0000A0"/>
                </a:solidFill>
                <a:latin typeface="Tahoma"/>
                <a:cs typeface="Tahoma"/>
              </a:rPr>
              <a:t>a</a:t>
            </a:r>
            <a:r>
              <a:rPr sz="2000" spc="-33" dirty="0">
                <a:solidFill>
                  <a:srgbClr val="0000A0"/>
                </a:solidFill>
                <a:latin typeface="Tahoma"/>
                <a:cs typeface="Tahoma"/>
              </a:rPr>
              <a:t>rch</a:t>
            </a:r>
            <a:r>
              <a:rPr sz="2000" spc="33" dirty="0">
                <a:solidFill>
                  <a:srgbClr val="0000A0"/>
                </a:solidFill>
                <a:latin typeface="Tahoma"/>
                <a:cs typeface="Tahoma"/>
              </a:rPr>
              <a:t> </a:t>
            </a:r>
            <a:r>
              <a:rPr sz="2000" spc="-87" dirty="0">
                <a:solidFill>
                  <a:srgbClr val="0000A0"/>
                </a:solidFill>
                <a:latin typeface="Tahoma"/>
                <a:cs typeface="Tahoma"/>
              </a:rPr>
              <a:t>p</a:t>
            </a:r>
            <a:r>
              <a:rPr sz="2000" spc="-50" dirty="0">
                <a:solidFill>
                  <a:srgbClr val="0000A0"/>
                </a:solidFill>
                <a:latin typeface="Tahoma"/>
                <a:cs typeface="Tahoma"/>
              </a:rPr>
              <a:t>roblem</a:t>
            </a:r>
            <a:r>
              <a:rPr sz="2000" spc="-47" dirty="0">
                <a:solidFill>
                  <a:srgbClr val="0000A0"/>
                </a:solidFill>
                <a:latin typeface="Tahoma"/>
                <a:cs typeface="Tahoma"/>
              </a:rPr>
              <a:t>s</a:t>
            </a:r>
            <a:r>
              <a:rPr sz="2000" spc="-106" dirty="0">
                <a:latin typeface="Tahoma"/>
                <a:cs typeface="Tahoma"/>
              </a:rPr>
              <a:t>:</a:t>
            </a:r>
            <a:r>
              <a:rPr sz="2000" spc="193" dirty="0">
                <a:latin typeface="Tahoma"/>
                <a:cs typeface="Tahoma"/>
              </a:rPr>
              <a:t> </a:t>
            </a:r>
            <a:r>
              <a:rPr sz="2000" spc="-81" dirty="0">
                <a:latin typeface="Tahoma"/>
                <a:cs typeface="Tahoma"/>
              </a:rPr>
              <a:t>y</a:t>
            </a:r>
            <a:r>
              <a:rPr sz="2000" spc="-56" dirty="0">
                <a:latin typeface="Tahoma"/>
                <a:cs typeface="Tahoma"/>
              </a:rPr>
              <a:t>ou</a:t>
            </a:r>
            <a:r>
              <a:rPr sz="2000" spc="33" dirty="0">
                <a:latin typeface="Tahoma"/>
                <a:cs typeface="Tahoma"/>
              </a:rPr>
              <a:t> </a:t>
            </a:r>
            <a:r>
              <a:rPr sz="2000" spc="-20" dirty="0">
                <a:latin typeface="Tahoma"/>
                <a:cs typeface="Tahoma"/>
              </a:rPr>
              <a:t>control</a:t>
            </a:r>
            <a:r>
              <a:rPr sz="2000" spc="33" dirty="0">
                <a:latin typeface="Tahoma"/>
                <a:cs typeface="Tahoma"/>
              </a:rPr>
              <a:t> </a:t>
            </a:r>
            <a:r>
              <a:rPr sz="2000" spc="-47" dirty="0">
                <a:latin typeface="Tahoma"/>
                <a:cs typeface="Tahoma"/>
              </a:rPr>
              <a:t>everything</a:t>
            </a:r>
            <a:endParaRPr sz="2000" dirty="0">
              <a:latin typeface="Tahoma"/>
              <a:cs typeface="Tahoma"/>
            </a:endParaRPr>
          </a:p>
          <a:p>
            <a:pPr>
              <a:lnSpc>
                <a:spcPct val="100000"/>
              </a:lnSpc>
            </a:pPr>
            <a:endParaRPr sz="1395" dirty="0">
              <a:latin typeface="Times New Roman"/>
              <a:cs typeface="Times New Roman"/>
            </a:endParaRPr>
          </a:p>
          <a:p>
            <a:pPr>
              <a:spcBef>
                <a:spcPts val="11"/>
              </a:spcBef>
            </a:pPr>
            <a:endParaRPr sz="1842" dirty="0">
              <a:latin typeface="Times New Roman"/>
              <a:cs typeface="Times New Roman"/>
            </a:endParaRPr>
          </a:p>
          <a:p>
            <a:pPr marL="7088"/>
            <a:r>
              <a:rPr sz="2000" spc="64" dirty="0">
                <a:solidFill>
                  <a:srgbClr val="0000A0"/>
                </a:solidFill>
                <a:latin typeface="Tahoma"/>
                <a:cs typeface="Tahoma"/>
              </a:rPr>
              <a:t>M</a:t>
            </a:r>
            <a:r>
              <a:rPr sz="2000" spc="3" dirty="0">
                <a:solidFill>
                  <a:srgbClr val="0000A0"/>
                </a:solidFill>
                <a:latin typeface="Tahoma"/>
                <a:cs typeface="Tahoma"/>
              </a:rPr>
              <a:t>a</a:t>
            </a:r>
            <a:r>
              <a:rPr sz="2000" spc="-11" dirty="0">
                <a:solidFill>
                  <a:srgbClr val="0000A0"/>
                </a:solidFill>
                <a:latin typeface="Tahoma"/>
                <a:cs typeface="Tahoma"/>
              </a:rPr>
              <a:t>r</a:t>
            </a:r>
            <a:r>
              <a:rPr sz="2000" spc="-53" dirty="0">
                <a:solidFill>
                  <a:srgbClr val="0000A0"/>
                </a:solidFill>
                <a:latin typeface="Tahoma"/>
                <a:cs typeface="Tahoma"/>
              </a:rPr>
              <a:t>kov</a:t>
            </a:r>
            <a:r>
              <a:rPr sz="2000" spc="36" dirty="0">
                <a:solidFill>
                  <a:srgbClr val="0000A0"/>
                </a:solidFill>
                <a:latin typeface="Tahoma"/>
                <a:cs typeface="Tahoma"/>
              </a:rPr>
              <a:t> </a:t>
            </a:r>
            <a:r>
              <a:rPr sz="2000" spc="-45" dirty="0">
                <a:solidFill>
                  <a:srgbClr val="0000A0"/>
                </a:solidFill>
                <a:latin typeface="Tahoma"/>
                <a:cs typeface="Tahoma"/>
              </a:rPr>
              <a:t>decision</a:t>
            </a:r>
            <a:r>
              <a:rPr sz="2000" spc="33" dirty="0">
                <a:solidFill>
                  <a:srgbClr val="0000A0"/>
                </a:solidFill>
                <a:latin typeface="Tahoma"/>
                <a:cs typeface="Tahoma"/>
              </a:rPr>
              <a:t> </a:t>
            </a:r>
            <a:r>
              <a:rPr sz="2000" spc="-87" dirty="0">
                <a:solidFill>
                  <a:srgbClr val="0000A0"/>
                </a:solidFill>
                <a:latin typeface="Tahoma"/>
                <a:cs typeface="Tahoma"/>
              </a:rPr>
              <a:t>p</a:t>
            </a:r>
            <a:r>
              <a:rPr sz="2000" spc="-31" dirty="0">
                <a:solidFill>
                  <a:srgbClr val="0000A0"/>
                </a:solidFill>
                <a:latin typeface="Tahoma"/>
                <a:cs typeface="Tahoma"/>
              </a:rPr>
              <a:t>r</a:t>
            </a:r>
            <a:r>
              <a:rPr sz="2000" spc="-8" dirty="0">
                <a:solidFill>
                  <a:srgbClr val="0000A0"/>
                </a:solidFill>
                <a:latin typeface="Tahoma"/>
                <a:cs typeface="Tahoma"/>
              </a:rPr>
              <a:t>o</a:t>
            </a:r>
            <a:r>
              <a:rPr sz="2000" spc="-81" dirty="0">
                <a:solidFill>
                  <a:srgbClr val="0000A0"/>
                </a:solidFill>
                <a:latin typeface="Tahoma"/>
                <a:cs typeface="Tahoma"/>
              </a:rPr>
              <a:t>cesses</a:t>
            </a:r>
            <a:r>
              <a:rPr sz="2000" spc="-106" dirty="0">
                <a:latin typeface="Tahoma"/>
                <a:cs typeface="Tahoma"/>
              </a:rPr>
              <a:t>:</a:t>
            </a:r>
            <a:r>
              <a:rPr sz="2000" spc="193" dirty="0">
                <a:latin typeface="Tahoma"/>
                <a:cs typeface="Tahoma"/>
              </a:rPr>
              <a:t> </a:t>
            </a:r>
            <a:r>
              <a:rPr sz="2000" spc="-39" dirty="0">
                <a:latin typeface="Tahoma"/>
                <a:cs typeface="Tahoma"/>
              </a:rPr>
              <a:t>against</a:t>
            </a:r>
            <a:r>
              <a:rPr sz="2000" spc="33" dirty="0">
                <a:latin typeface="Tahoma"/>
                <a:cs typeface="Tahoma"/>
              </a:rPr>
              <a:t> </a:t>
            </a:r>
            <a:r>
              <a:rPr sz="2000" spc="-42" dirty="0">
                <a:latin typeface="Tahoma"/>
                <a:cs typeface="Tahoma"/>
              </a:rPr>
              <a:t>nature</a:t>
            </a:r>
            <a:r>
              <a:rPr sz="2000" spc="33" dirty="0">
                <a:latin typeface="Tahoma"/>
                <a:cs typeface="Tahoma"/>
              </a:rPr>
              <a:t> </a:t>
            </a:r>
            <a:r>
              <a:rPr sz="2000" spc="-45" dirty="0">
                <a:latin typeface="Tahoma"/>
                <a:cs typeface="Tahoma"/>
              </a:rPr>
              <a:t>(e.g.,</a:t>
            </a:r>
            <a:r>
              <a:rPr sz="2000" spc="33" dirty="0">
                <a:latin typeface="Tahoma"/>
                <a:cs typeface="Tahoma"/>
              </a:rPr>
              <a:t> </a:t>
            </a:r>
            <a:r>
              <a:rPr sz="2000" spc="-8" dirty="0">
                <a:latin typeface="Tahoma"/>
                <a:cs typeface="Tahoma"/>
              </a:rPr>
              <a:t>Blackjack)</a:t>
            </a:r>
            <a:endParaRPr sz="2000" dirty="0">
              <a:latin typeface="Tahoma"/>
              <a:cs typeface="Tahoma"/>
            </a:endParaRPr>
          </a:p>
        </p:txBody>
      </p:sp>
      <p:sp>
        <p:nvSpPr>
          <p:cNvPr id="16" name="object 16"/>
          <p:cNvSpPr/>
          <p:nvPr/>
        </p:nvSpPr>
        <p:spPr>
          <a:xfrm>
            <a:off x="2164539" y="3716623"/>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17" name="object 17"/>
          <p:cNvSpPr/>
          <p:nvPr/>
        </p:nvSpPr>
        <p:spPr>
          <a:xfrm>
            <a:off x="2306474" y="3858489"/>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18" name="object 18"/>
          <p:cNvSpPr/>
          <p:nvPr/>
        </p:nvSpPr>
        <p:spPr>
          <a:xfrm>
            <a:off x="2806820" y="3716623"/>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19" name="object 19"/>
          <p:cNvSpPr/>
          <p:nvPr/>
        </p:nvSpPr>
        <p:spPr>
          <a:xfrm>
            <a:off x="2948755" y="3858489"/>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20" name="object 20"/>
          <p:cNvSpPr/>
          <p:nvPr/>
        </p:nvSpPr>
        <p:spPr>
          <a:xfrm>
            <a:off x="3449100" y="3501938"/>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21" name="object 21"/>
          <p:cNvSpPr/>
          <p:nvPr/>
        </p:nvSpPr>
        <p:spPr>
          <a:xfrm>
            <a:off x="3591035" y="3643804"/>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22" name="object 22"/>
          <p:cNvSpPr/>
          <p:nvPr/>
        </p:nvSpPr>
        <p:spPr>
          <a:xfrm>
            <a:off x="3449100" y="3931308"/>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23" name="object 23"/>
          <p:cNvSpPr/>
          <p:nvPr/>
        </p:nvSpPr>
        <p:spPr>
          <a:xfrm>
            <a:off x="3591035" y="4073174"/>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24" name="object 24"/>
          <p:cNvSpPr/>
          <p:nvPr/>
        </p:nvSpPr>
        <p:spPr>
          <a:xfrm>
            <a:off x="2448415" y="3858489"/>
            <a:ext cx="346267" cy="0"/>
          </a:xfrm>
          <a:custGeom>
            <a:avLst/>
            <a:gdLst/>
            <a:ahLst/>
            <a:cxnLst/>
            <a:rect l="l" t="t" r="r" b="b"/>
            <a:pathLst>
              <a:path w="620395">
                <a:moveTo>
                  <a:pt x="0" y="0"/>
                </a:moveTo>
                <a:lnTo>
                  <a:pt x="620264" y="0"/>
                </a:lnTo>
              </a:path>
            </a:pathLst>
          </a:custGeom>
          <a:ln w="6357">
            <a:solidFill>
              <a:srgbClr val="000000"/>
            </a:solidFill>
          </a:ln>
        </p:spPr>
        <p:txBody>
          <a:bodyPr wrap="square" lIns="0" tIns="0" rIns="0" bIns="0" rtlCol="0"/>
          <a:lstStyle/>
          <a:p>
            <a:endParaRPr sz="1339"/>
          </a:p>
        </p:txBody>
      </p:sp>
      <p:sp>
        <p:nvSpPr>
          <p:cNvPr id="25" name="object 25"/>
          <p:cNvSpPr/>
          <p:nvPr/>
        </p:nvSpPr>
        <p:spPr>
          <a:xfrm>
            <a:off x="2733478" y="3839980"/>
            <a:ext cx="61314" cy="37214"/>
          </a:xfrm>
          <a:custGeom>
            <a:avLst/>
            <a:gdLst/>
            <a:ahLst/>
            <a:cxnLst/>
            <a:rect l="l" t="t" r="r" b="b"/>
            <a:pathLst>
              <a:path w="109854" h="66675">
                <a:moveTo>
                  <a:pt x="0" y="0"/>
                </a:moveTo>
                <a:lnTo>
                  <a:pt x="0" y="66322"/>
                </a:lnTo>
                <a:lnTo>
                  <a:pt x="109525" y="33161"/>
                </a:lnTo>
                <a:lnTo>
                  <a:pt x="0" y="0"/>
                </a:lnTo>
                <a:close/>
              </a:path>
            </a:pathLst>
          </a:custGeom>
          <a:solidFill>
            <a:srgbClr val="000000"/>
          </a:solidFill>
        </p:spPr>
        <p:txBody>
          <a:bodyPr wrap="square" lIns="0" tIns="0" rIns="0" bIns="0" rtlCol="0"/>
          <a:lstStyle/>
          <a:p>
            <a:endParaRPr sz="1339"/>
          </a:p>
        </p:txBody>
      </p:sp>
      <p:sp>
        <p:nvSpPr>
          <p:cNvPr id="26" name="object 26"/>
          <p:cNvSpPr/>
          <p:nvPr/>
        </p:nvSpPr>
        <p:spPr>
          <a:xfrm>
            <a:off x="2733478" y="3839980"/>
            <a:ext cx="61314" cy="37214"/>
          </a:xfrm>
          <a:custGeom>
            <a:avLst/>
            <a:gdLst/>
            <a:ahLst/>
            <a:cxnLst/>
            <a:rect l="l" t="t" r="r" b="b"/>
            <a:pathLst>
              <a:path w="109854" h="66675">
                <a:moveTo>
                  <a:pt x="0" y="66322"/>
                </a:moveTo>
                <a:lnTo>
                  <a:pt x="109525" y="33161"/>
                </a:lnTo>
                <a:lnTo>
                  <a:pt x="0" y="0"/>
                </a:lnTo>
                <a:lnTo>
                  <a:pt x="0" y="66322"/>
                </a:lnTo>
                <a:close/>
              </a:path>
            </a:pathLst>
          </a:custGeom>
          <a:ln w="6357">
            <a:solidFill>
              <a:srgbClr val="000000"/>
            </a:solidFill>
          </a:ln>
        </p:spPr>
        <p:txBody>
          <a:bodyPr wrap="square" lIns="0" tIns="0" rIns="0" bIns="0" rtlCol="0"/>
          <a:lstStyle/>
          <a:p>
            <a:endParaRPr sz="1339"/>
          </a:p>
        </p:txBody>
      </p:sp>
      <p:sp>
        <p:nvSpPr>
          <p:cNvPr id="27" name="object 27"/>
          <p:cNvSpPr/>
          <p:nvPr/>
        </p:nvSpPr>
        <p:spPr>
          <a:xfrm>
            <a:off x="3083373" y="3692670"/>
            <a:ext cx="361507" cy="120857"/>
          </a:xfrm>
          <a:custGeom>
            <a:avLst/>
            <a:gdLst/>
            <a:ahLst/>
            <a:cxnLst/>
            <a:rect l="l" t="t" r="r" b="b"/>
            <a:pathLst>
              <a:path w="647700" h="216535">
                <a:moveTo>
                  <a:pt x="0" y="216472"/>
                </a:moveTo>
                <a:lnTo>
                  <a:pt x="647625" y="0"/>
                </a:lnTo>
              </a:path>
            </a:pathLst>
          </a:custGeom>
          <a:ln w="6357">
            <a:solidFill>
              <a:srgbClr val="000000"/>
            </a:solidFill>
          </a:ln>
        </p:spPr>
        <p:txBody>
          <a:bodyPr wrap="square" lIns="0" tIns="0" rIns="0" bIns="0" rtlCol="0"/>
          <a:lstStyle/>
          <a:p>
            <a:endParaRPr sz="1339"/>
          </a:p>
        </p:txBody>
      </p:sp>
      <p:sp>
        <p:nvSpPr>
          <p:cNvPr id="28" name="object 28"/>
          <p:cNvSpPr/>
          <p:nvPr/>
        </p:nvSpPr>
        <p:spPr>
          <a:xfrm>
            <a:off x="3380994" y="3692670"/>
            <a:ext cx="64150" cy="37214"/>
          </a:xfrm>
          <a:custGeom>
            <a:avLst/>
            <a:gdLst/>
            <a:ahLst/>
            <a:cxnLst/>
            <a:rect l="l" t="t" r="r" b="b"/>
            <a:pathLst>
              <a:path w="114935" h="66675">
                <a:moveTo>
                  <a:pt x="114389" y="0"/>
                </a:moveTo>
                <a:lnTo>
                  <a:pt x="0" y="3270"/>
                </a:lnTo>
                <a:lnTo>
                  <a:pt x="21025" y="66172"/>
                </a:lnTo>
                <a:lnTo>
                  <a:pt x="114389" y="0"/>
                </a:lnTo>
                <a:close/>
              </a:path>
            </a:pathLst>
          </a:custGeom>
          <a:solidFill>
            <a:srgbClr val="000000"/>
          </a:solidFill>
        </p:spPr>
        <p:txBody>
          <a:bodyPr wrap="square" lIns="0" tIns="0" rIns="0" bIns="0" rtlCol="0"/>
          <a:lstStyle/>
          <a:p>
            <a:endParaRPr sz="1339"/>
          </a:p>
        </p:txBody>
      </p:sp>
      <p:sp>
        <p:nvSpPr>
          <p:cNvPr id="29" name="object 29"/>
          <p:cNvSpPr/>
          <p:nvPr/>
        </p:nvSpPr>
        <p:spPr>
          <a:xfrm>
            <a:off x="3380994" y="3692670"/>
            <a:ext cx="64150" cy="37214"/>
          </a:xfrm>
          <a:custGeom>
            <a:avLst/>
            <a:gdLst/>
            <a:ahLst/>
            <a:cxnLst/>
            <a:rect l="l" t="t" r="r" b="b"/>
            <a:pathLst>
              <a:path w="114935" h="66675">
                <a:moveTo>
                  <a:pt x="21025" y="66172"/>
                </a:moveTo>
                <a:lnTo>
                  <a:pt x="114389" y="0"/>
                </a:lnTo>
                <a:lnTo>
                  <a:pt x="0" y="3270"/>
                </a:lnTo>
                <a:lnTo>
                  <a:pt x="21025" y="66172"/>
                </a:lnTo>
                <a:close/>
              </a:path>
            </a:pathLst>
          </a:custGeom>
          <a:ln w="6357">
            <a:solidFill>
              <a:srgbClr val="000000"/>
            </a:solidFill>
          </a:ln>
        </p:spPr>
        <p:txBody>
          <a:bodyPr wrap="square" lIns="0" tIns="0" rIns="0" bIns="0" rtlCol="0"/>
          <a:lstStyle/>
          <a:p>
            <a:endParaRPr sz="1339"/>
          </a:p>
        </p:txBody>
      </p:sp>
      <p:sp>
        <p:nvSpPr>
          <p:cNvPr id="30" name="object 30"/>
          <p:cNvSpPr/>
          <p:nvPr/>
        </p:nvSpPr>
        <p:spPr>
          <a:xfrm>
            <a:off x="3083373" y="3903486"/>
            <a:ext cx="361507" cy="120857"/>
          </a:xfrm>
          <a:custGeom>
            <a:avLst/>
            <a:gdLst/>
            <a:ahLst/>
            <a:cxnLst/>
            <a:rect l="l" t="t" r="r" b="b"/>
            <a:pathLst>
              <a:path w="647700" h="216535">
                <a:moveTo>
                  <a:pt x="0" y="0"/>
                </a:moveTo>
                <a:lnTo>
                  <a:pt x="647625" y="216471"/>
                </a:lnTo>
              </a:path>
            </a:pathLst>
          </a:custGeom>
          <a:ln w="6357">
            <a:solidFill>
              <a:srgbClr val="000000"/>
            </a:solidFill>
          </a:ln>
        </p:spPr>
        <p:txBody>
          <a:bodyPr wrap="square" lIns="0" tIns="0" rIns="0" bIns="0" rtlCol="0"/>
          <a:lstStyle/>
          <a:p>
            <a:endParaRPr sz="1339"/>
          </a:p>
        </p:txBody>
      </p:sp>
      <p:sp>
        <p:nvSpPr>
          <p:cNvPr id="31" name="object 31"/>
          <p:cNvSpPr/>
          <p:nvPr/>
        </p:nvSpPr>
        <p:spPr>
          <a:xfrm>
            <a:off x="3380994" y="3987374"/>
            <a:ext cx="64150" cy="37214"/>
          </a:xfrm>
          <a:custGeom>
            <a:avLst/>
            <a:gdLst/>
            <a:ahLst/>
            <a:cxnLst/>
            <a:rect l="l" t="t" r="r" b="b"/>
            <a:pathLst>
              <a:path w="114935" h="66675">
                <a:moveTo>
                  <a:pt x="21025" y="0"/>
                </a:moveTo>
                <a:lnTo>
                  <a:pt x="0" y="62901"/>
                </a:lnTo>
                <a:lnTo>
                  <a:pt x="114389" y="66172"/>
                </a:lnTo>
                <a:lnTo>
                  <a:pt x="21025" y="0"/>
                </a:lnTo>
                <a:close/>
              </a:path>
            </a:pathLst>
          </a:custGeom>
          <a:solidFill>
            <a:srgbClr val="000000"/>
          </a:solidFill>
        </p:spPr>
        <p:txBody>
          <a:bodyPr wrap="square" lIns="0" tIns="0" rIns="0" bIns="0" rtlCol="0"/>
          <a:lstStyle/>
          <a:p>
            <a:endParaRPr sz="1339"/>
          </a:p>
        </p:txBody>
      </p:sp>
      <p:sp>
        <p:nvSpPr>
          <p:cNvPr id="32" name="object 32"/>
          <p:cNvSpPr/>
          <p:nvPr/>
        </p:nvSpPr>
        <p:spPr>
          <a:xfrm>
            <a:off x="3380994" y="3987374"/>
            <a:ext cx="64150" cy="37214"/>
          </a:xfrm>
          <a:custGeom>
            <a:avLst/>
            <a:gdLst/>
            <a:ahLst/>
            <a:cxnLst/>
            <a:rect l="l" t="t" r="r" b="b"/>
            <a:pathLst>
              <a:path w="114935" h="66675">
                <a:moveTo>
                  <a:pt x="0" y="62901"/>
                </a:moveTo>
                <a:lnTo>
                  <a:pt x="114389" y="66172"/>
                </a:lnTo>
                <a:lnTo>
                  <a:pt x="21025" y="0"/>
                </a:lnTo>
                <a:lnTo>
                  <a:pt x="0" y="62901"/>
                </a:lnTo>
                <a:close/>
              </a:path>
            </a:pathLst>
          </a:custGeom>
          <a:ln w="6357">
            <a:solidFill>
              <a:srgbClr val="000000"/>
            </a:solidFill>
          </a:ln>
        </p:spPr>
        <p:txBody>
          <a:bodyPr wrap="square" lIns="0" tIns="0" rIns="0" bIns="0" rtlCol="0"/>
          <a:lstStyle/>
          <a:p>
            <a:endParaRPr sz="1339"/>
          </a:p>
        </p:txBody>
      </p:sp>
      <p:sp>
        <p:nvSpPr>
          <p:cNvPr id="33" name="object 33"/>
          <p:cNvSpPr/>
          <p:nvPr/>
        </p:nvSpPr>
        <p:spPr>
          <a:xfrm>
            <a:off x="2771330" y="3400731"/>
            <a:ext cx="355127" cy="276800"/>
          </a:xfrm>
          <a:custGeom>
            <a:avLst/>
            <a:gdLst/>
            <a:ahLst/>
            <a:cxnLst/>
            <a:rect l="l" t="t" r="r" b="b"/>
            <a:pathLst>
              <a:path w="636270" h="495935">
                <a:moveTo>
                  <a:pt x="0" y="0"/>
                </a:moveTo>
                <a:lnTo>
                  <a:pt x="0" y="495904"/>
                </a:lnTo>
                <a:lnTo>
                  <a:pt x="635774" y="495904"/>
                </a:lnTo>
                <a:lnTo>
                  <a:pt x="635774" y="0"/>
                </a:lnTo>
                <a:lnTo>
                  <a:pt x="0" y="0"/>
                </a:lnTo>
                <a:close/>
              </a:path>
            </a:pathLst>
          </a:custGeom>
          <a:ln w="6357">
            <a:solidFill>
              <a:srgbClr val="000000"/>
            </a:solidFill>
          </a:ln>
        </p:spPr>
        <p:txBody>
          <a:bodyPr wrap="square" lIns="0" tIns="0" rIns="0" bIns="0" rtlCol="0"/>
          <a:lstStyle/>
          <a:p>
            <a:endParaRPr sz="1339"/>
          </a:p>
        </p:txBody>
      </p:sp>
      <p:sp>
        <p:nvSpPr>
          <p:cNvPr id="34" name="object 34"/>
          <p:cNvSpPr/>
          <p:nvPr/>
        </p:nvSpPr>
        <p:spPr>
          <a:xfrm>
            <a:off x="2769555" y="3398957"/>
            <a:ext cx="358399" cy="280332"/>
          </a:xfrm>
          <a:prstGeom prst="rect">
            <a:avLst/>
          </a:prstGeom>
          <a:blipFill>
            <a:blip r:embed="rId3" cstate="print"/>
            <a:stretch>
              <a:fillRect/>
            </a:stretch>
          </a:blipFill>
        </p:spPr>
        <p:txBody>
          <a:bodyPr wrap="square" lIns="0" tIns="0" rIns="0" bIns="0" rtlCol="0"/>
          <a:lstStyle/>
          <a:p>
            <a:endParaRPr sz="1339"/>
          </a:p>
        </p:txBody>
      </p:sp>
      <p:sp>
        <p:nvSpPr>
          <p:cNvPr id="35" name="object 35"/>
          <p:cNvSpPr txBox="1"/>
          <p:nvPr/>
        </p:nvSpPr>
        <p:spPr>
          <a:xfrm>
            <a:off x="314660" y="4608866"/>
            <a:ext cx="8905540" cy="369332"/>
          </a:xfrm>
          <a:prstGeom prst="rect">
            <a:avLst/>
          </a:prstGeom>
        </p:spPr>
        <p:txBody>
          <a:bodyPr vert="horz" wrap="square" lIns="0" tIns="0" rIns="0" bIns="0" rtlCol="0">
            <a:spAutoFit/>
          </a:bodyPr>
          <a:lstStyle/>
          <a:p>
            <a:pPr marL="7088"/>
            <a:r>
              <a:rPr spc="-36" dirty="0">
                <a:solidFill>
                  <a:srgbClr val="0000A0"/>
                </a:solidFill>
                <a:latin typeface="Tahoma"/>
                <a:cs typeface="Tahoma"/>
              </a:rPr>
              <a:t>Advers</a:t>
            </a:r>
            <a:r>
              <a:rPr spc="-81" dirty="0">
                <a:solidFill>
                  <a:srgbClr val="0000A0"/>
                </a:solidFill>
                <a:latin typeface="Tahoma"/>
                <a:cs typeface="Tahoma"/>
              </a:rPr>
              <a:t>a</a:t>
            </a:r>
            <a:r>
              <a:rPr spc="-11" dirty="0">
                <a:solidFill>
                  <a:srgbClr val="0000A0"/>
                </a:solidFill>
                <a:latin typeface="Tahoma"/>
                <a:cs typeface="Tahoma"/>
              </a:rPr>
              <a:t>rial</a:t>
            </a:r>
            <a:r>
              <a:rPr spc="36" dirty="0">
                <a:solidFill>
                  <a:srgbClr val="0000A0"/>
                </a:solidFill>
                <a:latin typeface="Tahoma"/>
                <a:cs typeface="Tahoma"/>
              </a:rPr>
              <a:t> </a:t>
            </a:r>
            <a:r>
              <a:rPr spc="-78" dirty="0">
                <a:solidFill>
                  <a:srgbClr val="0000A0"/>
                </a:solidFill>
                <a:latin typeface="Tahoma"/>
                <a:cs typeface="Tahoma"/>
              </a:rPr>
              <a:t>game</a:t>
            </a:r>
            <a:r>
              <a:rPr spc="-56" dirty="0">
                <a:solidFill>
                  <a:srgbClr val="0000A0"/>
                </a:solidFill>
                <a:latin typeface="Tahoma"/>
                <a:cs typeface="Tahoma"/>
              </a:rPr>
              <a:t>s</a:t>
            </a:r>
            <a:r>
              <a:rPr spc="-106" dirty="0">
                <a:latin typeface="Tahoma"/>
                <a:cs typeface="Tahoma"/>
              </a:rPr>
              <a:t>:</a:t>
            </a:r>
            <a:r>
              <a:rPr spc="193" dirty="0">
                <a:latin typeface="Tahoma"/>
                <a:cs typeface="Tahoma"/>
              </a:rPr>
              <a:t> </a:t>
            </a:r>
            <a:r>
              <a:rPr spc="-39" dirty="0">
                <a:latin typeface="Tahoma"/>
                <a:cs typeface="Tahoma"/>
              </a:rPr>
              <a:t>against</a:t>
            </a:r>
            <a:r>
              <a:rPr spc="33" dirty="0">
                <a:latin typeface="Tahoma"/>
                <a:cs typeface="Tahoma"/>
              </a:rPr>
              <a:t> </a:t>
            </a:r>
            <a:r>
              <a:rPr spc="-47" dirty="0">
                <a:latin typeface="Tahoma"/>
                <a:cs typeface="Tahoma"/>
              </a:rPr>
              <a:t>op</a:t>
            </a:r>
            <a:r>
              <a:rPr spc="-8" dirty="0">
                <a:latin typeface="Tahoma"/>
                <a:cs typeface="Tahoma"/>
              </a:rPr>
              <a:t>p</a:t>
            </a:r>
            <a:r>
              <a:rPr spc="-45" dirty="0">
                <a:latin typeface="Tahoma"/>
                <a:cs typeface="Tahoma"/>
              </a:rPr>
              <a:t>onent</a:t>
            </a:r>
            <a:r>
              <a:rPr spc="39" dirty="0">
                <a:latin typeface="Tahoma"/>
                <a:cs typeface="Tahoma"/>
              </a:rPr>
              <a:t> </a:t>
            </a:r>
            <a:r>
              <a:rPr spc="-45" dirty="0">
                <a:latin typeface="Tahoma"/>
                <a:cs typeface="Tahoma"/>
              </a:rPr>
              <a:t>(e.g.,</a:t>
            </a:r>
            <a:r>
              <a:rPr spc="33" dirty="0">
                <a:latin typeface="Tahoma"/>
                <a:cs typeface="Tahoma"/>
              </a:rPr>
              <a:t> </a:t>
            </a:r>
            <a:r>
              <a:rPr spc="-53" dirty="0">
                <a:latin typeface="Tahoma"/>
                <a:cs typeface="Tahoma"/>
              </a:rPr>
              <a:t>chess)</a:t>
            </a:r>
            <a:endParaRPr dirty="0">
              <a:latin typeface="Tahoma"/>
              <a:cs typeface="Tahoma"/>
            </a:endParaRPr>
          </a:p>
        </p:txBody>
      </p:sp>
      <p:sp>
        <p:nvSpPr>
          <p:cNvPr id="36" name="object 36"/>
          <p:cNvSpPr/>
          <p:nvPr/>
        </p:nvSpPr>
        <p:spPr>
          <a:xfrm>
            <a:off x="2633401" y="5648379"/>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37" name="object 37"/>
          <p:cNvSpPr/>
          <p:nvPr/>
        </p:nvSpPr>
        <p:spPr>
          <a:xfrm>
            <a:off x="2775336" y="5790245"/>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38" name="object 38"/>
          <p:cNvSpPr/>
          <p:nvPr/>
        </p:nvSpPr>
        <p:spPr>
          <a:xfrm>
            <a:off x="3275682" y="5648379"/>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39" name="object 39"/>
          <p:cNvSpPr/>
          <p:nvPr/>
        </p:nvSpPr>
        <p:spPr>
          <a:xfrm>
            <a:off x="3417617" y="5790245"/>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0" name="object 40"/>
          <p:cNvSpPr/>
          <p:nvPr/>
        </p:nvSpPr>
        <p:spPr>
          <a:xfrm>
            <a:off x="3917962" y="5433694"/>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41" name="object 41"/>
          <p:cNvSpPr/>
          <p:nvPr/>
        </p:nvSpPr>
        <p:spPr>
          <a:xfrm>
            <a:off x="4171529" y="5918313"/>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2" name="object 42"/>
          <p:cNvSpPr/>
          <p:nvPr/>
        </p:nvSpPr>
        <p:spPr>
          <a:xfrm>
            <a:off x="3917962" y="5863064"/>
            <a:ext cx="283889" cy="283889"/>
          </a:xfrm>
          <a:custGeom>
            <a:avLst/>
            <a:gdLst/>
            <a:ahLst/>
            <a:cxnLst/>
            <a:rect l="l" t="t" r="r" b="b"/>
            <a:pathLst>
              <a:path w="508635" h="508634">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43" name="object 43"/>
          <p:cNvSpPr/>
          <p:nvPr/>
        </p:nvSpPr>
        <p:spPr>
          <a:xfrm>
            <a:off x="4059897" y="6004930"/>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4" name="object 44"/>
          <p:cNvSpPr/>
          <p:nvPr/>
        </p:nvSpPr>
        <p:spPr>
          <a:xfrm>
            <a:off x="2917277" y="5790245"/>
            <a:ext cx="346267" cy="0"/>
          </a:xfrm>
          <a:custGeom>
            <a:avLst/>
            <a:gdLst/>
            <a:ahLst/>
            <a:cxnLst/>
            <a:rect l="l" t="t" r="r" b="b"/>
            <a:pathLst>
              <a:path w="620395">
                <a:moveTo>
                  <a:pt x="0" y="0"/>
                </a:moveTo>
                <a:lnTo>
                  <a:pt x="620264" y="0"/>
                </a:lnTo>
              </a:path>
            </a:pathLst>
          </a:custGeom>
          <a:ln w="6357">
            <a:solidFill>
              <a:srgbClr val="000000"/>
            </a:solidFill>
          </a:ln>
        </p:spPr>
        <p:txBody>
          <a:bodyPr wrap="square" lIns="0" tIns="0" rIns="0" bIns="0" rtlCol="0"/>
          <a:lstStyle/>
          <a:p>
            <a:endParaRPr sz="1339"/>
          </a:p>
        </p:txBody>
      </p:sp>
      <p:sp>
        <p:nvSpPr>
          <p:cNvPr id="45" name="object 45"/>
          <p:cNvSpPr/>
          <p:nvPr/>
        </p:nvSpPr>
        <p:spPr>
          <a:xfrm>
            <a:off x="3202340" y="5771736"/>
            <a:ext cx="61314" cy="37214"/>
          </a:xfrm>
          <a:custGeom>
            <a:avLst/>
            <a:gdLst/>
            <a:ahLst/>
            <a:cxnLst/>
            <a:rect l="l" t="t" r="r" b="b"/>
            <a:pathLst>
              <a:path w="109854" h="66675">
                <a:moveTo>
                  <a:pt x="0" y="0"/>
                </a:moveTo>
                <a:lnTo>
                  <a:pt x="0" y="66322"/>
                </a:lnTo>
                <a:lnTo>
                  <a:pt x="109525" y="33161"/>
                </a:lnTo>
                <a:lnTo>
                  <a:pt x="0" y="0"/>
                </a:lnTo>
                <a:close/>
              </a:path>
            </a:pathLst>
          </a:custGeom>
          <a:solidFill>
            <a:srgbClr val="000000"/>
          </a:solidFill>
        </p:spPr>
        <p:txBody>
          <a:bodyPr wrap="square" lIns="0" tIns="0" rIns="0" bIns="0" rtlCol="0"/>
          <a:lstStyle/>
          <a:p>
            <a:endParaRPr sz="1339"/>
          </a:p>
        </p:txBody>
      </p:sp>
      <p:sp>
        <p:nvSpPr>
          <p:cNvPr id="46" name="object 46"/>
          <p:cNvSpPr/>
          <p:nvPr/>
        </p:nvSpPr>
        <p:spPr>
          <a:xfrm>
            <a:off x="3202340" y="5771736"/>
            <a:ext cx="61314" cy="37214"/>
          </a:xfrm>
          <a:custGeom>
            <a:avLst/>
            <a:gdLst/>
            <a:ahLst/>
            <a:cxnLst/>
            <a:rect l="l" t="t" r="r" b="b"/>
            <a:pathLst>
              <a:path w="109854" h="66675">
                <a:moveTo>
                  <a:pt x="0" y="66322"/>
                </a:moveTo>
                <a:lnTo>
                  <a:pt x="109525" y="33161"/>
                </a:lnTo>
                <a:lnTo>
                  <a:pt x="0" y="0"/>
                </a:lnTo>
                <a:lnTo>
                  <a:pt x="0" y="66322"/>
                </a:lnTo>
                <a:close/>
              </a:path>
            </a:pathLst>
          </a:custGeom>
          <a:ln w="6357">
            <a:solidFill>
              <a:srgbClr val="000000"/>
            </a:solidFill>
          </a:ln>
        </p:spPr>
        <p:txBody>
          <a:bodyPr wrap="square" lIns="0" tIns="0" rIns="0" bIns="0" rtlCol="0"/>
          <a:lstStyle/>
          <a:p>
            <a:endParaRPr sz="1339"/>
          </a:p>
        </p:txBody>
      </p:sp>
      <p:sp>
        <p:nvSpPr>
          <p:cNvPr id="47" name="object 47"/>
          <p:cNvSpPr/>
          <p:nvPr/>
        </p:nvSpPr>
        <p:spPr>
          <a:xfrm>
            <a:off x="3552235" y="5624427"/>
            <a:ext cx="361507" cy="120857"/>
          </a:xfrm>
          <a:custGeom>
            <a:avLst/>
            <a:gdLst/>
            <a:ahLst/>
            <a:cxnLst/>
            <a:rect l="l" t="t" r="r" b="b"/>
            <a:pathLst>
              <a:path w="647700" h="216535">
                <a:moveTo>
                  <a:pt x="0" y="216471"/>
                </a:moveTo>
                <a:lnTo>
                  <a:pt x="647625" y="0"/>
                </a:lnTo>
              </a:path>
            </a:pathLst>
          </a:custGeom>
          <a:ln w="6357">
            <a:solidFill>
              <a:srgbClr val="000000"/>
            </a:solidFill>
          </a:ln>
        </p:spPr>
        <p:txBody>
          <a:bodyPr wrap="square" lIns="0" tIns="0" rIns="0" bIns="0" rtlCol="0"/>
          <a:lstStyle/>
          <a:p>
            <a:endParaRPr sz="1339"/>
          </a:p>
        </p:txBody>
      </p:sp>
      <p:sp>
        <p:nvSpPr>
          <p:cNvPr id="48" name="object 48"/>
          <p:cNvSpPr/>
          <p:nvPr/>
        </p:nvSpPr>
        <p:spPr>
          <a:xfrm>
            <a:off x="3849856" y="5624427"/>
            <a:ext cx="64150" cy="37214"/>
          </a:xfrm>
          <a:custGeom>
            <a:avLst/>
            <a:gdLst/>
            <a:ahLst/>
            <a:cxnLst/>
            <a:rect l="l" t="t" r="r" b="b"/>
            <a:pathLst>
              <a:path w="114935" h="66675">
                <a:moveTo>
                  <a:pt x="114389" y="0"/>
                </a:moveTo>
                <a:lnTo>
                  <a:pt x="0" y="3270"/>
                </a:lnTo>
                <a:lnTo>
                  <a:pt x="21025" y="66172"/>
                </a:lnTo>
                <a:lnTo>
                  <a:pt x="114389" y="0"/>
                </a:lnTo>
                <a:close/>
              </a:path>
            </a:pathLst>
          </a:custGeom>
          <a:solidFill>
            <a:srgbClr val="000000"/>
          </a:solidFill>
        </p:spPr>
        <p:txBody>
          <a:bodyPr wrap="square" lIns="0" tIns="0" rIns="0" bIns="0" rtlCol="0"/>
          <a:lstStyle/>
          <a:p>
            <a:endParaRPr sz="1339"/>
          </a:p>
        </p:txBody>
      </p:sp>
      <p:sp>
        <p:nvSpPr>
          <p:cNvPr id="49" name="object 49"/>
          <p:cNvSpPr/>
          <p:nvPr/>
        </p:nvSpPr>
        <p:spPr>
          <a:xfrm>
            <a:off x="3849856" y="5624427"/>
            <a:ext cx="64150" cy="37214"/>
          </a:xfrm>
          <a:custGeom>
            <a:avLst/>
            <a:gdLst/>
            <a:ahLst/>
            <a:cxnLst/>
            <a:rect l="l" t="t" r="r" b="b"/>
            <a:pathLst>
              <a:path w="114935" h="66675">
                <a:moveTo>
                  <a:pt x="21025" y="66172"/>
                </a:moveTo>
                <a:lnTo>
                  <a:pt x="114389" y="0"/>
                </a:lnTo>
                <a:lnTo>
                  <a:pt x="0" y="3270"/>
                </a:lnTo>
                <a:lnTo>
                  <a:pt x="21025" y="66172"/>
                </a:lnTo>
                <a:close/>
              </a:path>
            </a:pathLst>
          </a:custGeom>
          <a:ln w="6357">
            <a:solidFill>
              <a:srgbClr val="000000"/>
            </a:solidFill>
          </a:ln>
        </p:spPr>
        <p:txBody>
          <a:bodyPr wrap="square" lIns="0" tIns="0" rIns="0" bIns="0" rtlCol="0"/>
          <a:lstStyle/>
          <a:p>
            <a:endParaRPr sz="1339"/>
          </a:p>
        </p:txBody>
      </p:sp>
      <p:sp>
        <p:nvSpPr>
          <p:cNvPr id="50" name="object 50"/>
          <p:cNvSpPr/>
          <p:nvPr/>
        </p:nvSpPr>
        <p:spPr>
          <a:xfrm>
            <a:off x="3552235" y="5835241"/>
            <a:ext cx="361507" cy="120857"/>
          </a:xfrm>
          <a:custGeom>
            <a:avLst/>
            <a:gdLst/>
            <a:ahLst/>
            <a:cxnLst/>
            <a:rect l="l" t="t" r="r" b="b"/>
            <a:pathLst>
              <a:path w="647700" h="216534">
                <a:moveTo>
                  <a:pt x="0" y="0"/>
                </a:moveTo>
                <a:lnTo>
                  <a:pt x="647625" y="216472"/>
                </a:lnTo>
              </a:path>
            </a:pathLst>
          </a:custGeom>
          <a:ln w="6357">
            <a:solidFill>
              <a:srgbClr val="000000"/>
            </a:solidFill>
          </a:ln>
        </p:spPr>
        <p:txBody>
          <a:bodyPr wrap="square" lIns="0" tIns="0" rIns="0" bIns="0" rtlCol="0"/>
          <a:lstStyle/>
          <a:p>
            <a:endParaRPr sz="1339"/>
          </a:p>
        </p:txBody>
      </p:sp>
      <p:sp>
        <p:nvSpPr>
          <p:cNvPr id="51" name="object 51"/>
          <p:cNvSpPr/>
          <p:nvPr/>
        </p:nvSpPr>
        <p:spPr>
          <a:xfrm>
            <a:off x="3849856" y="5919130"/>
            <a:ext cx="64150" cy="37214"/>
          </a:xfrm>
          <a:custGeom>
            <a:avLst/>
            <a:gdLst/>
            <a:ahLst/>
            <a:cxnLst/>
            <a:rect l="l" t="t" r="r" b="b"/>
            <a:pathLst>
              <a:path w="114935" h="66675">
                <a:moveTo>
                  <a:pt x="21025" y="0"/>
                </a:moveTo>
                <a:lnTo>
                  <a:pt x="0" y="62901"/>
                </a:lnTo>
                <a:lnTo>
                  <a:pt x="114389" y="66172"/>
                </a:lnTo>
                <a:lnTo>
                  <a:pt x="21025" y="0"/>
                </a:lnTo>
                <a:close/>
              </a:path>
            </a:pathLst>
          </a:custGeom>
          <a:solidFill>
            <a:srgbClr val="000000"/>
          </a:solidFill>
        </p:spPr>
        <p:txBody>
          <a:bodyPr wrap="square" lIns="0" tIns="0" rIns="0" bIns="0" rtlCol="0"/>
          <a:lstStyle/>
          <a:p>
            <a:endParaRPr sz="1339"/>
          </a:p>
        </p:txBody>
      </p:sp>
      <p:sp>
        <p:nvSpPr>
          <p:cNvPr id="52" name="object 52"/>
          <p:cNvSpPr/>
          <p:nvPr/>
        </p:nvSpPr>
        <p:spPr>
          <a:xfrm>
            <a:off x="3849856" y="5919130"/>
            <a:ext cx="64150" cy="37214"/>
          </a:xfrm>
          <a:custGeom>
            <a:avLst/>
            <a:gdLst/>
            <a:ahLst/>
            <a:cxnLst/>
            <a:rect l="l" t="t" r="r" b="b"/>
            <a:pathLst>
              <a:path w="114935" h="66675">
                <a:moveTo>
                  <a:pt x="0" y="62901"/>
                </a:moveTo>
                <a:lnTo>
                  <a:pt x="114389" y="66172"/>
                </a:lnTo>
                <a:lnTo>
                  <a:pt x="21025" y="0"/>
                </a:lnTo>
                <a:lnTo>
                  <a:pt x="0" y="62901"/>
                </a:lnTo>
                <a:close/>
              </a:path>
            </a:pathLst>
          </a:custGeom>
          <a:ln w="6357">
            <a:solidFill>
              <a:srgbClr val="000000"/>
            </a:solidFill>
          </a:ln>
        </p:spPr>
        <p:txBody>
          <a:bodyPr wrap="square" lIns="0" tIns="0" rIns="0" bIns="0" rtlCol="0"/>
          <a:lstStyle/>
          <a:p>
            <a:endParaRPr sz="1339"/>
          </a:p>
        </p:txBody>
      </p:sp>
      <p:sp>
        <p:nvSpPr>
          <p:cNvPr id="53" name="object 53"/>
          <p:cNvSpPr/>
          <p:nvPr/>
        </p:nvSpPr>
        <p:spPr>
          <a:xfrm>
            <a:off x="3240192" y="5282808"/>
            <a:ext cx="355127" cy="326774"/>
          </a:xfrm>
          <a:custGeom>
            <a:avLst/>
            <a:gdLst/>
            <a:ahLst/>
            <a:cxnLst/>
            <a:rect l="l" t="t" r="r" b="b"/>
            <a:pathLst>
              <a:path w="636270" h="585470">
                <a:moveTo>
                  <a:pt x="0" y="0"/>
                </a:moveTo>
                <a:lnTo>
                  <a:pt x="0" y="584912"/>
                </a:lnTo>
                <a:lnTo>
                  <a:pt x="635774" y="584912"/>
                </a:lnTo>
                <a:lnTo>
                  <a:pt x="635774" y="0"/>
                </a:lnTo>
                <a:lnTo>
                  <a:pt x="0" y="0"/>
                </a:lnTo>
                <a:close/>
              </a:path>
            </a:pathLst>
          </a:custGeom>
          <a:ln w="6357">
            <a:solidFill>
              <a:srgbClr val="000000"/>
            </a:solidFill>
          </a:ln>
        </p:spPr>
        <p:txBody>
          <a:bodyPr wrap="square" lIns="0" tIns="0" rIns="0" bIns="0" rtlCol="0"/>
          <a:lstStyle/>
          <a:p>
            <a:endParaRPr sz="1339"/>
          </a:p>
        </p:txBody>
      </p:sp>
      <p:sp>
        <p:nvSpPr>
          <p:cNvPr id="54" name="object 54"/>
          <p:cNvSpPr/>
          <p:nvPr/>
        </p:nvSpPr>
        <p:spPr>
          <a:xfrm>
            <a:off x="3238417" y="5281033"/>
            <a:ext cx="358399" cy="330011"/>
          </a:xfrm>
          <a:prstGeom prst="rect">
            <a:avLst/>
          </a:prstGeom>
          <a:blipFill>
            <a:blip r:embed="rId4" cstate="print"/>
            <a:stretch>
              <a:fillRect/>
            </a:stretch>
          </a:blipFill>
        </p:spPr>
        <p:txBody>
          <a:bodyPr wrap="square" lIns="0" tIns="0" rIns="0" bIns="0" rtlCol="0"/>
          <a:lstStyle/>
          <a:p>
            <a:endParaRPr sz="1339"/>
          </a:p>
        </p:txBody>
      </p:sp>
      <p:sp>
        <p:nvSpPr>
          <p:cNvPr id="55" name="object 55"/>
          <p:cNvSpPr txBox="1">
            <a:spLocks noGrp="1"/>
          </p:cNvSpPr>
          <p:nvPr>
            <p:ph type="ftr" sz="quarter" idx="4294967295"/>
          </p:nvPr>
        </p:nvSpPr>
        <p:spPr>
          <a:xfrm>
            <a:off x="7940021" y="6400800"/>
            <a:ext cx="1185176" cy="338554"/>
          </a:xfrm>
          <a:prstGeom prst="rect">
            <a:avLst/>
          </a:prstGeom>
        </p:spPr>
        <p:txBody>
          <a:bodyPr vert="horz" wrap="square" lIns="0" tIns="0" rIns="0" bIns="0" rtlCol="0">
            <a:spAutoFit/>
          </a:bodyPr>
          <a:lstStyle/>
          <a:p>
            <a:pPr marL="7088"/>
            <a:r>
              <a:rPr sz="1100" spc="-17" dirty="0">
                <a:latin typeface="Tahoma"/>
                <a:cs typeface="Tahoma"/>
              </a:rPr>
              <a:t>CS22</a:t>
            </a:r>
            <a:r>
              <a:rPr sz="1100" spc="-14" dirty="0">
                <a:latin typeface="Tahoma"/>
                <a:cs typeface="Tahoma"/>
              </a:rPr>
              <a:t>1</a:t>
            </a:r>
            <a:r>
              <a:rPr sz="1100" spc="17" dirty="0">
                <a:latin typeface="Tahoma"/>
                <a:cs typeface="Tahoma"/>
              </a:rPr>
              <a:t> </a:t>
            </a:r>
            <a:r>
              <a:rPr sz="1100" spc="84" dirty="0">
                <a:latin typeface="Tahoma"/>
                <a:cs typeface="Tahoma"/>
              </a:rPr>
              <a:t>/</a:t>
            </a:r>
            <a:r>
              <a:rPr sz="1100" spc="17" dirty="0">
                <a:latin typeface="Tahoma"/>
                <a:cs typeface="Tahoma"/>
              </a:rPr>
              <a:t> </a:t>
            </a:r>
            <a:r>
              <a:rPr sz="1100" spc="-6" dirty="0">
                <a:latin typeface="Tahoma"/>
                <a:cs typeface="Tahoma"/>
              </a:rPr>
              <a:t>Autumn</a:t>
            </a:r>
            <a:r>
              <a:rPr sz="1100" spc="17" dirty="0">
                <a:latin typeface="Tahoma"/>
                <a:cs typeface="Tahoma"/>
              </a:rPr>
              <a:t> </a:t>
            </a:r>
            <a:r>
              <a:rPr sz="1100" spc="-28" dirty="0">
                <a:latin typeface="Tahoma"/>
                <a:cs typeface="Tahoma"/>
              </a:rPr>
              <a:t>2018</a:t>
            </a:r>
            <a:r>
              <a:rPr sz="1100" spc="17" dirty="0">
                <a:latin typeface="Tahoma"/>
                <a:cs typeface="Tahoma"/>
              </a:rPr>
              <a:t> </a:t>
            </a:r>
            <a:r>
              <a:rPr sz="1100" spc="84" dirty="0">
                <a:latin typeface="Tahoma"/>
                <a:cs typeface="Tahoma"/>
              </a:rPr>
              <a:t>/</a:t>
            </a:r>
            <a:r>
              <a:rPr sz="1100" spc="17" dirty="0">
                <a:latin typeface="Tahoma"/>
                <a:cs typeface="Tahoma"/>
              </a:rPr>
              <a:t> </a:t>
            </a:r>
            <a:r>
              <a:rPr sz="1100" spc="-11" dirty="0">
                <a:latin typeface="Tahoma"/>
                <a:cs typeface="Tahoma"/>
              </a:rPr>
              <a:t>Liang</a:t>
            </a:r>
          </a:p>
        </p:txBody>
      </p:sp>
      <p:sp>
        <p:nvSpPr>
          <p:cNvPr id="56" name="object 56"/>
          <p:cNvSpPr txBox="1"/>
          <p:nvPr/>
        </p:nvSpPr>
        <p:spPr>
          <a:xfrm>
            <a:off x="5973688" y="7064319"/>
            <a:ext cx="104199" cy="107402"/>
          </a:xfrm>
          <a:prstGeom prst="rect">
            <a:avLst/>
          </a:prstGeom>
        </p:spPr>
        <p:txBody>
          <a:bodyPr vert="horz" wrap="square" lIns="0" tIns="0" rIns="0" bIns="0" rtlCol="0">
            <a:spAutoFit/>
          </a:bodyPr>
          <a:lstStyle/>
          <a:p>
            <a:pPr marL="7088"/>
            <a:r>
              <a:rPr sz="698" spc="-28" dirty="0">
                <a:latin typeface="Tahoma"/>
                <a:cs typeface="Tahoma"/>
              </a:rPr>
              <a:t>70</a:t>
            </a:r>
            <a:endParaRPr sz="698">
              <a:latin typeface="Tahoma"/>
              <a:cs typeface="Tahoma"/>
            </a:endParaRPr>
          </a:p>
        </p:txBody>
      </p:sp>
    </p:spTree>
    <p:extLst>
      <p:ext uri="{BB962C8B-B14F-4D97-AF65-F5344CB8AC3E}">
        <p14:creationId xmlns:p14="http://schemas.microsoft.com/office/powerpoint/2010/main" val="4046973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34971" y="251281"/>
            <a:ext cx="5393897" cy="492443"/>
          </a:xfrm>
          <a:prstGeom prst="rect">
            <a:avLst/>
          </a:prstGeom>
          <a:ln w="3175">
            <a:solidFill>
              <a:srgbClr val="000000"/>
            </a:solidFill>
          </a:ln>
        </p:spPr>
        <p:txBody>
          <a:bodyPr vert="horz" wrap="square" lIns="0" tIns="0" rIns="0" bIns="0" rtlCol="0">
            <a:spAutoFit/>
          </a:bodyPr>
          <a:lstStyle/>
          <a:p>
            <a:pPr algn="ctr">
              <a:lnSpc>
                <a:spcPct val="100000"/>
              </a:lnSpc>
            </a:pPr>
            <a:r>
              <a:rPr sz="3200" spc="128" dirty="0">
                <a:solidFill>
                  <a:srgbClr val="0000A0"/>
                </a:solidFill>
                <a:latin typeface="Tahoma"/>
                <a:cs typeface="Tahoma"/>
              </a:rPr>
              <a:t>P</a:t>
            </a:r>
            <a:r>
              <a:rPr sz="3200" spc="-36" dirty="0">
                <a:solidFill>
                  <a:srgbClr val="0000A0"/>
                </a:solidFill>
                <a:latin typeface="Tahoma"/>
                <a:cs typeface="Tahoma"/>
              </a:rPr>
              <a:t>ac-Man</a:t>
            </a:r>
            <a:endParaRPr sz="3200" dirty="0">
              <a:latin typeface="Tahoma"/>
              <a:cs typeface="Tahoma"/>
            </a:endParaRPr>
          </a:p>
        </p:txBody>
      </p:sp>
      <p:sp>
        <p:nvSpPr>
          <p:cNvPr id="3" name="object 3"/>
          <p:cNvSpPr/>
          <p:nvPr/>
        </p:nvSpPr>
        <p:spPr>
          <a:xfrm>
            <a:off x="142029" y="2042703"/>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1236744" y="2338937"/>
            <a:ext cx="3200754" cy="1767486"/>
          </a:xfrm>
          <a:custGeom>
            <a:avLst/>
            <a:gdLst/>
            <a:ahLst/>
            <a:cxnLst/>
            <a:rect l="l" t="t" r="r" b="b"/>
            <a:pathLst>
              <a:path w="5734684" h="3166745">
                <a:moveTo>
                  <a:pt x="0" y="0"/>
                </a:moveTo>
                <a:lnTo>
                  <a:pt x="0" y="3166159"/>
                </a:lnTo>
                <a:lnTo>
                  <a:pt x="5734689" y="3166159"/>
                </a:lnTo>
                <a:lnTo>
                  <a:pt x="5734689" y="0"/>
                </a:lnTo>
                <a:lnTo>
                  <a:pt x="0" y="0"/>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762000" y="1676400"/>
            <a:ext cx="7909029" cy="4139838"/>
          </a:xfrm>
          <a:prstGeom prst="rect">
            <a:avLst/>
          </a:prstGeom>
          <a:blipFill>
            <a:blip r:embed="rId3" cstate="print"/>
            <a:stretch>
              <a:fillRect/>
            </a:stretch>
          </a:blipFill>
        </p:spPr>
        <p:txBody>
          <a:bodyPr wrap="square" lIns="0" tIns="0" rIns="0" bIns="0" rtlCol="0"/>
          <a:lstStyle/>
          <a:p>
            <a:endParaRPr sz="1339"/>
          </a:p>
        </p:txBody>
      </p:sp>
      <p:sp>
        <p:nvSpPr>
          <p:cNvPr id="6" name="object 6"/>
          <p:cNvSpPr txBox="1"/>
          <p:nvPr/>
        </p:nvSpPr>
        <p:spPr>
          <a:xfrm>
            <a:off x="2575067" y="4445559"/>
            <a:ext cx="524540" cy="214674"/>
          </a:xfrm>
          <a:prstGeom prst="rect">
            <a:avLst/>
          </a:prstGeom>
        </p:spPr>
        <p:txBody>
          <a:bodyPr vert="horz" wrap="square" lIns="0" tIns="0" rIns="0" bIns="0" rtlCol="0">
            <a:spAutoFit/>
          </a:bodyPr>
          <a:lstStyle/>
          <a:p>
            <a:pPr marL="7088"/>
            <a:r>
              <a:rPr sz="1395" spc="-84" dirty="0">
                <a:latin typeface="Tahoma"/>
                <a:cs typeface="Tahoma"/>
              </a:rPr>
              <a:t>[demo]</a:t>
            </a:r>
            <a:endParaRPr sz="1395" dirty="0">
              <a:latin typeface="Tahoma"/>
              <a:cs typeface="Tahoma"/>
            </a:endParaRPr>
          </a:p>
        </p:txBody>
      </p:sp>
    </p:spTree>
    <p:extLst>
      <p:ext uri="{BB962C8B-B14F-4D97-AF65-F5344CB8AC3E}">
        <p14:creationId xmlns:p14="http://schemas.microsoft.com/office/powerpoint/2010/main" val="3415045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8442" y="228600"/>
            <a:ext cx="5393897" cy="430887"/>
          </a:xfrm>
          <a:prstGeom prst="rect">
            <a:avLst/>
          </a:prstGeom>
          <a:ln w="3175">
            <a:solidFill>
              <a:srgbClr val="000000"/>
            </a:solidFill>
          </a:ln>
        </p:spPr>
        <p:txBody>
          <a:bodyPr vert="horz" wrap="square" lIns="0" tIns="0" rIns="0" bIns="0" rtlCol="0">
            <a:spAutoFit/>
          </a:bodyPr>
          <a:lstStyle/>
          <a:p>
            <a:pPr algn="ctr">
              <a:lnSpc>
                <a:spcPct val="100000"/>
              </a:lnSpc>
            </a:pPr>
            <a:r>
              <a:rPr sz="2800" spc="-36" dirty="0">
                <a:solidFill>
                  <a:srgbClr val="0000A0"/>
                </a:solidFill>
                <a:latin typeface="Trebuchet MS"/>
                <a:cs typeface="Trebuchet MS"/>
              </a:rPr>
              <a:t>Sudoku</a:t>
            </a:r>
            <a:r>
              <a:rPr lang="en-US" sz="2800" spc="-36" dirty="0">
                <a:solidFill>
                  <a:srgbClr val="0000A0"/>
                </a:solidFill>
                <a:latin typeface="Trebuchet MS"/>
                <a:cs typeface="Trebuchet MS"/>
              </a:rPr>
              <a:t>: Models with Variables</a:t>
            </a:r>
            <a:endParaRPr sz="2800" dirty="0">
              <a:latin typeface="Trebuchet MS"/>
              <a:cs typeface="Trebuchet MS"/>
            </a:endParaRPr>
          </a:p>
        </p:txBody>
      </p:sp>
      <p:sp>
        <p:nvSpPr>
          <p:cNvPr id="3" name="object 3"/>
          <p:cNvSpPr/>
          <p:nvPr/>
        </p:nvSpPr>
        <p:spPr>
          <a:xfrm>
            <a:off x="741726" y="2042703"/>
            <a:ext cx="1774574" cy="1774574"/>
          </a:xfrm>
          <a:custGeom>
            <a:avLst/>
            <a:gdLst/>
            <a:ahLst/>
            <a:cxnLst/>
            <a:rect l="l" t="t" r="r" b="b"/>
            <a:pathLst>
              <a:path w="3179445" h="3179445">
                <a:moveTo>
                  <a:pt x="0" y="0"/>
                </a:moveTo>
                <a:lnTo>
                  <a:pt x="0" y="3178874"/>
                </a:lnTo>
                <a:lnTo>
                  <a:pt x="3178874" y="3178874"/>
                </a:lnTo>
                <a:lnTo>
                  <a:pt x="3178874"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739952" y="2040929"/>
            <a:ext cx="1777804" cy="1777804"/>
          </a:xfrm>
          <a:prstGeom prst="rect">
            <a:avLst/>
          </a:prstGeom>
          <a:blipFill>
            <a:blip r:embed="rId3" cstate="print"/>
            <a:stretch>
              <a:fillRect/>
            </a:stretch>
          </a:blipFill>
        </p:spPr>
        <p:txBody>
          <a:bodyPr wrap="square" lIns="0" tIns="0" rIns="0" bIns="0" rtlCol="0"/>
          <a:lstStyle/>
          <a:p>
            <a:endParaRPr sz="1339"/>
          </a:p>
        </p:txBody>
      </p:sp>
      <p:sp>
        <p:nvSpPr>
          <p:cNvPr id="5" name="object 5"/>
          <p:cNvSpPr/>
          <p:nvPr/>
        </p:nvSpPr>
        <p:spPr>
          <a:xfrm>
            <a:off x="2659697" y="2929831"/>
            <a:ext cx="293813" cy="0"/>
          </a:xfrm>
          <a:custGeom>
            <a:avLst/>
            <a:gdLst/>
            <a:ahLst/>
            <a:cxnLst/>
            <a:rect l="l" t="t" r="r" b="b"/>
            <a:pathLst>
              <a:path w="526414">
                <a:moveTo>
                  <a:pt x="0" y="0"/>
                </a:moveTo>
                <a:lnTo>
                  <a:pt x="526423" y="0"/>
                </a:lnTo>
              </a:path>
            </a:pathLst>
          </a:custGeom>
          <a:ln w="63577">
            <a:solidFill>
              <a:srgbClr val="000000"/>
            </a:solidFill>
          </a:ln>
        </p:spPr>
        <p:txBody>
          <a:bodyPr wrap="square" lIns="0" tIns="0" rIns="0" bIns="0" rtlCol="0"/>
          <a:lstStyle/>
          <a:p>
            <a:endParaRPr sz="1339"/>
          </a:p>
        </p:txBody>
      </p:sp>
      <p:sp>
        <p:nvSpPr>
          <p:cNvPr id="6" name="object 6"/>
          <p:cNvSpPr/>
          <p:nvPr/>
        </p:nvSpPr>
        <p:spPr>
          <a:xfrm>
            <a:off x="2892382" y="2911322"/>
            <a:ext cx="61314" cy="37214"/>
          </a:xfrm>
          <a:custGeom>
            <a:avLst/>
            <a:gdLst/>
            <a:ahLst/>
            <a:cxnLst/>
            <a:rect l="l" t="t" r="r" b="b"/>
            <a:pathLst>
              <a:path w="109854" h="66675">
                <a:moveTo>
                  <a:pt x="0" y="0"/>
                </a:moveTo>
                <a:lnTo>
                  <a:pt x="0" y="66324"/>
                </a:lnTo>
                <a:lnTo>
                  <a:pt x="109529" y="33162"/>
                </a:lnTo>
                <a:lnTo>
                  <a:pt x="0" y="0"/>
                </a:lnTo>
                <a:close/>
              </a:path>
            </a:pathLst>
          </a:custGeom>
          <a:solidFill>
            <a:srgbClr val="000000"/>
          </a:solidFill>
        </p:spPr>
        <p:txBody>
          <a:bodyPr wrap="square" lIns="0" tIns="0" rIns="0" bIns="0" rtlCol="0"/>
          <a:lstStyle/>
          <a:p>
            <a:endParaRPr sz="1339"/>
          </a:p>
        </p:txBody>
      </p:sp>
      <p:sp>
        <p:nvSpPr>
          <p:cNvPr id="7" name="object 7"/>
          <p:cNvSpPr/>
          <p:nvPr/>
        </p:nvSpPr>
        <p:spPr>
          <a:xfrm>
            <a:off x="2892382" y="2911322"/>
            <a:ext cx="61314" cy="37214"/>
          </a:xfrm>
          <a:custGeom>
            <a:avLst/>
            <a:gdLst/>
            <a:ahLst/>
            <a:cxnLst/>
            <a:rect l="l" t="t" r="r" b="b"/>
            <a:pathLst>
              <a:path w="109854" h="66675">
                <a:moveTo>
                  <a:pt x="0" y="66324"/>
                </a:moveTo>
                <a:lnTo>
                  <a:pt x="109529" y="33162"/>
                </a:lnTo>
                <a:lnTo>
                  <a:pt x="0" y="0"/>
                </a:lnTo>
                <a:lnTo>
                  <a:pt x="0" y="66324"/>
                </a:lnTo>
                <a:close/>
              </a:path>
            </a:pathLst>
          </a:custGeom>
          <a:ln w="63577">
            <a:solidFill>
              <a:srgbClr val="000000"/>
            </a:solidFill>
          </a:ln>
        </p:spPr>
        <p:txBody>
          <a:bodyPr wrap="square" lIns="0" tIns="0" rIns="0" bIns="0" rtlCol="0"/>
          <a:lstStyle/>
          <a:p>
            <a:endParaRPr sz="1339"/>
          </a:p>
        </p:txBody>
      </p:sp>
      <p:sp>
        <p:nvSpPr>
          <p:cNvPr id="8" name="object 8"/>
          <p:cNvSpPr/>
          <p:nvPr/>
        </p:nvSpPr>
        <p:spPr>
          <a:xfrm>
            <a:off x="3158264" y="2042703"/>
            <a:ext cx="1774574" cy="1774574"/>
          </a:xfrm>
          <a:custGeom>
            <a:avLst/>
            <a:gdLst/>
            <a:ahLst/>
            <a:cxnLst/>
            <a:rect l="l" t="t" r="r" b="b"/>
            <a:pathLst>
              <a:path w="3179445" h="3179445">
                <a:moveTo>
                  <a:pt x="0" y="0"/>
                </a:moveTo>
                <a:lnTo>
                  <a:pt x="0" y="3178874"/>
                </a:lnTo>
                <a:lnTo>
                  <a:pt x="3178874" y="3178874"/>
                </a:lnTo>
                <a:lnTo>
                  <a:pt x="3178874" y="0"/>
                </a:lnTo>
                <a:lnTo>
                  <a:pt x="0" y="0"/>
                </a:lnTo>
                <a:close/>
              </a:path>
            </a:pathLst>
          </a:custGeom>
          <a:ln w="6357">
            <a:solidFill>
              <a:srgbClr val="000000"/>
            </a:solidFill>
          </a:ln>
        </p:spPr>
        <p:txBody>
          <a:bodyPr wrap="square" lIns="0" tIns="0" rIns="0" bIns="0" rtlCol="0"/>
          <a:lstStyle/>
          <a:p>
            <a:endParaRPr sz="1339"/>
          </a:p>
        </p:txBody>
      </p:sp>
      <p:sp>
        <p:nvSpPr>
          <p:cNvPr id="9" name="object 9"/>
          <p:cNvSpPr/>
          <p:nvPr/>
        </p:nvSpPr>
        <p:spPr>
          <a:xfrm>
            <a:off x="3156489" y="2040929"/>
            <a:ext cx="1777804" cy="1777804"/>
          </a:xfrm>
          <a:prstGeom prst="rect">
            <a:avLst/>
          </a:prstGeom>
          <a:blipFill>
            <a:blip r:embed="rId4" cstate="print"/>
            <a:stretch>
              <a:fillRect/>
            </a:stretch>
          </a:blipFill>
        </p:spPr>
        <p:txBody>
          <a:bodyPr wrap="square" lIns="0" tIns="0" rIns="0" bIns="0" rtlCol="0"/>
          <a:lstStyle/>
          <a:p>
            <a:endParaRPr sz="1339"/>
          </a:p>
        </p:txBody>
      </p:sp>
      <p:sp>
        <p:nvSpPr>
          <p:cNvPr id="10" name="object 10"/>
          <p:cNvSpPr txBox="1"/>
          <p:nvPr/>
        </p:nvSpPr>
        <p:spPr>
          <a:xfrm>
            <a:off x="582212" y="4343400"/>
            <a:ext cx="8534400" cy="2171620"/>
          </a:xfrm>
          <a:prstGeom prst="rect">
            <a:avLst/>
          </a:prstGeom>
        </p:spPr>
        <p:txBody>
          <a:bodyPr vert="horz" wrap="square" lIns="0" tIns="0" rIns="0" bIns="0" rtlCol="0">
            <a:spAutoFit/>
          </a:bodyPr>
          <a:lstStyle/>
          <a:p>
            <a:pPr marL="7088" marR="2835">
              <a:lnSpc>
                <a:spcPct val="101600"/>
              </a:lnSpc>
            </a:pPr>
            <a:r>
              <a:rPr sz="2800" spc="-53" dirty="0">
                <a:solidFill>
                  <a:srgbClr val="0000A0"/>
                </a:solidFill>
                <a:latin typeface="Trebuchet MS"/>
                <a:cs typeface="Trebuchet MS"/>
              </a:rPr>
              <a:t>Goa</a:t>
            </a:r>
            <a:r>
              <a:rPr sz="2800" spc="-22" dirty="0">
                <a:solidFill>
                  <a:srgbClr val="0000A0"/>
                </a:solidFill>
                <a:latin typeface="Trebuchet MS"/>
                <a:cs typeface="Trebuchet MS"/>
              </a:rPr>
              <a:t>l</a:t>
            </a:r>
            <a:r>
              <a:rPr sz="2800" spc="-126" dirty="0">
                <a:latin typeface="Trebuchet MS"/>
                <a:cs typeface="Trebuchet MS"/>
              </a:rPr>
              <a:t>:</a:t>
            </a:r>
            <a:r>
              <a:rPr sz="2800" spc="156" dirty="0">
                <a:latin typeface="Trebuchet MS"/>
                <a:cs typeface="Trebuchet MS"/>
              </a:rPr>
              <a:t> </a:t>
            </a:r>
            <a:r>
              <a:rPr sz="2800" spc="-42" dirty="0">
                <a:latin typeface="Trebuchet MS"/>
                <a:cs typeface="Trebuchet MS"/>
              </a:rPr>
              <a:t>put</a:t>
            </a:r>
            <a:r>
              <a:rPr sz="2800" spc="-53" dirty="0">
                <a:latin typeface="Trebuchet MS"/>
                <a:cs typeface="Trebuchet MS"/>
              </a:rPr>
              <a:t> </a:t>
            </a:r>
            <a:r>
              <a:rPr sz="2800" spc="-42" dirty="0">
                <a:latin typeface="Trebuchet MS"/>
                <a:cs typeface="Trebuchet MS"/>
              </a:rPr>
              <a:t>digits</a:t>
            </a:r>
            <a:r>
              <a:rPr sz="2800" spc="-56" dirty="0">
                <a:latin typeface="Trebuchet MS"/>
                <a:cs typeface="Trebuchet MS"/>
              </a:rPr>
              <a:t> </a:t>
            </a:r>
            <a:r>
              <a:rPr sz="2800" spc="-47" dirty="0">
                <a:latin typeface="Trebuchet MS"/>
                <a:cs typeface="Trebuchet MS"/>
              </a:rPr>
              <a:t>in</a:t>
            </a:r>
            <a:r>
              <a:rPr sz="2800" spc="-53" dirty="0">
                <a:latin typeface="Trebuchet MS"/>
                <a:cs typeface="Trebuchet MS"/>
              </a:rPr>
              <a:t> </a:t>
            </a:r>
            <a:r>
              <a:rPr sz="2800" spc="-47" dirty="0">
                <a:latin typeface="Trebuchet MS"/>
                <a:cs typeface="Trebuchet MS"/>
              </a:rPr>
              <a:t>blank</a:t>
            </a:r>
            <a:r>
              <a:rPr sz="2800" spc="-53" dirty="0">
                <a:latin typeface="Trebuchet MS"/>
                <a:cs typeface="Trebuchet MS"/>
              </a:rPr>
              <a:t> </a:t>
            </a:r>
            <a:r>
              <a:rPr sz="2800" spc="-45" dirty="0">
                <a:latin typeface="Trebuchet MS"/>
                <a:cs typeface="Trebuchet MS"/>
              </a:rPr>
              <a:t>squ</a:t>
            </a:r>
            <a:r>
              <a:rPr sz="2800" spc="-84" dirty="0">
                <a:latin typeface="Trebuchet MS"/>
                <a:cs typeface="Trebuchet MS"/>
              </a:rPr>
              <a:t>a</a:t>
            </a:r>
            <a:r>
              <a:rPr sz="2800" spc="-75" dirty="0">
                <a:latin typeface="Trebuchet MS"/>
                <a:cs typeface="Trebuchet MS"/>
              </a:rPr>
              <a:t>res</a:t>
            </a:r>
            <a:r>
              <a:rPr sz="2800" spc="-53" dirty="0">
                <a:latin typeface="Trebuchet MS"/>
                <a:cs typeface="Trebuchet MS"/>
              </a:rPr>
              <a:t> </a:t>
            </a:r>
            <a:r>
              <a:rPr sz="2800" spc="-33" dirty="0">
                <a:latin typeface="Trebuchet MS"/>
                <a:cs typeface="Trebuchet MS"/>
              </a:rPr>
              <a:t>so</a:t>
            </a:r>
            <a:r>
              <a:rPr sz="2800" spc="-56" dirty="0">
                <a:latin typeface="Trebuchet MS"/>
                <a:cs typeface="Trebuchet MS"/>
              </a:rPr>
              <a:t> </a:t>
            </a:r>
            <a:r>
              <a:rPr sz="2800" spc="-75" dirty="0">
                <a:latin typeface="Trebuchet MS"/>
                <a:cs typeface="Trebuchet MS"/>
              </a:rPr>
              <a:t>each</a:t>
            </a:r>
            <a:r>
              <a:rPr sz="2800" spc="-53" dirty="0">
                <a:latin typeface="Trebuchet MS"/>
                <a:cs typeface="Trebuchet MS"/>
              </a:rPr>
              <a:t> </a:t>
            </a:r>
            <a:r>
              <a:rPr sz="2800" spc="-45" dirty="0">
                <a:latin typeface="Trebuchet MS"/>
                <a:cs typeface="Trebuchet MS"/>
              </a:rPr>
              <a:t>r</a:t>
            </a:r>
            <a:r>
              <a:rPr sz="2800" spc="-103" dirty="0">
                <a:latin typeface="Trebuchet MS"/>
                <a:cs typeface="Trebuchet MS"/>
              </a:rPr>
              <a:t>ow,</a:t>
            </a:r>
            <a:r>
              <a:rPr sz="2800" spc="-31" dirty="0">
                <a:latin typeface="Trebuchet MS"/>
                <a:cs typeface="Trebuchet MS"/>
              </a:rPr>
              <a:t> </a:t>
            </a:r>
            <a:r>
              <a:rPr sz="2800" spc="-59" dirty="0">
                <a:latin typeface="Trebuchet MS"/>
                <a:cs typeface="Trebuchet MS"/>
              </a:rPr>
              <a:t>column,</a:t>
            </a:r>
            <a:r>
              <a:rPr sz="2800" spc="-31" dirty="0">
                <a:latin typeface="Trebuchet MS"/>
                <a:cs typeface="Trebuchet MS"/>
              </a:rPr>
              <a:t> </a:t>
            </a:r>
            <a:r>
              <a:rPr sz="2800" spc="-45" dirty="0">
                <a:latin typeface="Trebuchet MS"/>
                <a:cs typeface="Trebuchet MS"/>
              </a:rPr>
              <a:t>a</a:t>
            </a:r>
            <a:r>
              <a:rPr sz="2800" spc="-50" dirty="0">
                <a:latin typeface="Trebuchet MS"/>
                <a:cs typeface="Trebuchet MS"/>
              </a:rPr>
              <a:t>n</a:t>
            </a:r>
            <a:r>
              <a:rPr sz="2800" spc="-47" dirty="0">
                <a:latin typeface="Trebuchet MS"/>
                <a:cs typeface="Trebuchet MS"/>
              </a:rPr>
              <a:t>d</a:t>
            </a:r>
            <a:r>
              <a:rPr sz="2800" spc="-53" dirty="0">
                <a:latin typeface="Trebuchet MS"/>
                <a:cs typeface="Trebuchet MS"/>
              </a:rPr>
              <a:t> </a:t>
            </a:r>
            <a:r>
              <a:rPr sz="2800" spc="-36" dirty="0">
                <a:latin typeface="Trebuchet MS"/>
                <a:cs typeface="Trebuchet MS"/>
              </a:rPr>
              <a:t>3x3</a:t>
            </a:r>
            <a:r>
              <a:rPr sz="2800" spc="-53" dirty="0">
                <a:latin typeface="Trebuchet MS"/>
                <a:cs typeface="Trebuchet MS"/>
              </a:rPr>
              <a:t> </a:t>
            </a:r>
            <a:r>
              <a:rPr sz="2800" spc="-45" dirty="0">
                <a:latin typeface="Trebuchet MS"/>
                <a:cs typeface="Trebuchet MS"/>
              </a:rPr>
              <a:t>sub-bl</a:t>
            </a:r>
            <a:r>
              <a:rPr sz="2800" spc="-11" dirty="0">
                <a:latin typeface="Trebuchet MS"/>
                <a:cs typeface="Trebuchet MS"/>
              </a:rPr>
              <a:t>o</a:t>
            </a:r>
            <a:r>
              <a:rPr sz="2800" spc="-42" dirty="0">
                <a:latin typeface="Trebuchet MS"/>
                <a:cs typeface="Trebuchet MS"/>
              </a:rPr>
              <a:t>ck</a:t>
            </a:r>
            <a:r>
              <a:rPr sz="2800" spc="-39" dirty="0">
                <a:latin typeface="Trebuchet MS"/>
                <a:cs typeface="Trebuchet MS"/>
              </a:rPr>
              <a:t> has</a:t>
            </a:r>
            <a:r>
              <a:rPr sz="2800" spc="50" dirty="0">
                <a:latin typeface="Trebuchet MS"/>
                <a:cs typeface="Trebuchet MS"/>
              </a:rPr>
              <a:t> </a:t>
            </a:r>
            <a:r>
              <a:rPr sz="2800" spc="-42" dirty="0">
                <a:latin typeface="Trebuchet MS"/>
                <a:cs typeface="Trebuchet MS"/>
              </a:rPr>
              <a:t>digits</a:t>
            </a:r>
            <a:r>
              <a:rPr sz="2800" spc="50" dirty="0">
                <a:latin typeface="Trebuchet MS"/>
                <a:cs typeface="Trebuchet MS"/>
              </a:rPr>
              <a:t> </a:t>
            </a:r>
            <a:r>
              <a:rPr sz="2800" spc="45" dirty="0">
                <a:latin typeface="Trebuchet MS"/>
                <a:cs typeface="Trebuchet MS"/>
              </a:rPr>
              <a:t>1–9</a:t>
            </a:r>
            <a:endParaRPr sz="2800" dirty="0">
              <a:latin typeface="Trebuchet MS"/>
              <a:cs typeface="Trebuchet MS"/>
            </a:endParaRPr>
          </a:p>
          <a:p>
            <a:pPr>
              <a:spcBef>
                <a:spcPts val="4"/>
              </a:spcBef>
            </a:pPr>
            <a:endParaRPr sz="2800" dirty="0">
              <a:latin typeface="Times New Roman"/>
              <a:cs typeface="Times New Roman"/>
            </a:endParaRPr>
          </a:p>
          <a:p>
            <a:pPr marL="7088">
              <a:tabLst>
                <a:tab pos="499340" algn="l"/>
              </a:tabLst>
            </a:pPr>
            <a:r>
              <a:rPr sz="2800" spc="-31" dirty="0">
                <a:solidFill>
                  <a:srgbClr val="0000A0"/>
                </a:solidFill>
                <a:latin typeface="Trebuchet MS"/>
                <a:cs typeface="Trebuchet MS"/>
              </a:rPr>
              <a:t>Note</a:t>
            </a:r>
            <a:r>
              <a:rPr sz="2800" spc="-126" dirty="0">
                <a:latin typeface="Trebuchet MS"/>
                <a:cs typeface="Trebuchet MS"/>
              </a:rPr>
              <a:t>:	</a:t>
            </a:r>
            <a:r>
              <a:rPr sz="2800" spc="-87" dirty="0">
                <a:latin typeface="Trebuchet MS"/>
                <a:cs typeface="Trebuchet MS"/>
              </a:rPr>
              <a:t>o</a:t>
            </a:r>
            <a:r>
              <a:rPr sz="2800" spc="-81" dirty="0">
                <a:latin typeface="Trebuchet MS"/>
                <a:cs typeface="Trebuchet MS"/>
              </a:rPr>
              <a:t>rder</a:t>
            </a:r>
            <a:r>
              <a:rPr sz="2800" spc="50" dirty="0">
                <a:latin typeface="Trebuchet MS"/>
                <a:cs typeface="Trebuchet MS"/>
              </a:rPr>
              <a:t> </a:t>
            </a:r>
            <a:r>
              <a:rPr sz="2800" spc="-64" dirty="0">
                <a:latin typeface="Trebuchet MS"/>
                <a:cs typeface="Trebuchet MS"/>
              </a:rPr>
              <a:t>of</a:t>
            </a:r>
            <a:r>
              <a:rPr sz="2800" spc="50" dirty="0">
                <a:latin typeface="Trebuchet MS"/>
                <a:cs typeface="Trebuchet MS"/>
              </a:rPr>
              <a:t> </a:t>
            </a:r>
            <a:r>
              <a:rPr sz="2800" spc="-59" dirty="0">
                <a:latin typeface="Trebuchet MS"/>
                <a:cs typeface="Trebuchet MS"/>
              </a:rPr>
              <a:t>filling</a:t>
            </a:r>
            <a:r>
              <a:rPr sz="2800" spc="56" dirty="0">
                <a:latin typeface="Trebuchet MS"/>
                <a:cs typeface="Trebuchet MS"/>
              </a:rPr>
              <a:t> </a:t>
            </a:r>
            <a:r>
              <a:rPr sz="2800" spc="-25" dirty="0">
                <a:latin typeface="Trebuchet MS"/>
                <a:cs typeface="Trebuchet MS"/>
              </a:rPr>
              <a:t>s</a:t>
            </a:r>
            <a:r>
              <a:rPr sz="2800" spc="-50" dirty="0">
                <a:latin typeface="Trebuchet MS"/>
                <a:cs typeface="Trebuchet MS"/>
              </a:rPr>
              <a:t>q</a:t>
            </a:r>
            <a:r>
              <a:rPr sz="2800" spc="-47" dirty="0">
                <a:latin typeface="Trebuchet MS"/>
                <a:cs typeface="Trebuchet MS"/>
              </a:rPr>
              <a:t>u</a:t>
            </a:r>
            <a:r>
              <a:rPr sz="2800" spc="-84" dirty="0">
                <a:latin typeface="Trebuchet MS"/>
                <a:cs typeface="Trebuchet MS"/>
              </a:rPr>
              <a:t>a</a:t>
            </a:r>
            <a:r>
              <a:rPr sz="2800" spc="-75" dirty="0">
                <a:latin typeface="Trebuchet MS"/>
                <a:cs typeface="Trebuchet MS"/>
              </a:rPr>
              <a:t>res</a:t>
            </a:r>
            <a:r>
              <a:rPr sz="2800" spc="50" dirty="0">
                <a:latin typeface="Trebuchet MS"/>
                <a:cs typeface="Trebuchet MS"/>
              </a:rPr>
              <a:t> </a:t>
            </a:r>
            <a:r>
              <a:rPr sz="2800" spc="-47" dirty="0">
                <a:latin typeface="Trebuchet MS"/>
                <a:cs typeface="Trebuchet MS"/>
              </a:rPr>
              <a:t>d</a:t>
            </a:r>
            <a:r>
              <a:rPr sz="2800" spc="-8" dirty="0">
                <a:latin typeface="Trebuchet MS"/>
                <a:cs typeface="Trebuchet MS"/>
              </a:rPr>
              <a:t>o</a:t>
            </a:r>
            <a:r>
              <a:rPr sz="2800" spc="-70" dirty="0">
                <a:latin typeface="Trebuchet MS"/>
                <a:cs typeface="Trebuchet MS"/>
              </a:rPr>
              <a:t>esn’t</a:t>
            </a:r>
            <a:r>
              <a:rPr sz="2800" spc="50" dirty="0">
                <a:latin typeface="Trebuchet MS"/>
                <a:cs typeface="Trebuchet MS"/>
              </a:rPr>
              <a:t> </a:t>
            </a:r>
            <a:r>
              <a:rPr sz="2800" spc="-67" dirty="0">
                <a:latin typeface="Trebuchet MS"/>
                <a:cs typeface="Trebuchet MS"/>
              </a:rPr>
              <a:t>matter</a:t>
            </a:r>
            <a:r>
              <a:rPr sz="2800" spc="50" dirty="0">
                <a:latin typeface="Trebuchet MS"/>
                <a:cs typeface="Trebuchet MS"/>
              </a:rPr>
              <a:t> </a:t>
            </a:r>
            <a:r>
              <a:rPr sz="2800" spc="-47" dirty="0">
                <a:latin typeface="Trebuchet MS"/>
                <a:cs typeface="Trebuchet MS"/>
              </a:rPr>
              <a:t>in</a:t>
            </a:r>
            <a:r>
              <a:rPr sz="2800" spc="53" dirty="0">
                <a:latin typeface="Trebuchet MS"/>
                <a:cs typeface="Trebuchet MS"/>
              </a:rPr>
              <a:t> </a:t>
            </a:r>
            <a:r>
              <a:rPr sz="2800" spc="-70" dirty="0">
                <a:latin typeface="Trebuchet MS"/>
                <a:cs typeface="Trebuchet MS"/>
              </a:rPr>
              <a:t>the</a:t>
            </a:r>
            <a:r>
              <a:rPr sz="2800" spc="53" dirty="0">
                <a:latin typeface="Trebuchet MS"/>
                <a:cs typeface="Trebuchet MS"/>
              </a:rPr>
              <a:t> </a:t>
            </a:r>
            <a:r>
              <a:rPr sz="2800" spc="-61" dirty="0">
                <a:latin typeface="Trebuchet MS"/>
                <a:cs typeface="Trebuchet MS"/>
              </a:rPr>
              <a:t>evaluation</a:t>
            </a:r>
            <a:r>
              <a:rPr sz="2800" spc="53" dirty="0">
                <a:latin typeface="Trebuchet MS"/>
                <a:cs typeface="Trebuchet MS"/>
              </a:rPr>
              <a:t> </a:t>
            </a:r>
            <a:r>
              <a:rPr sz="2800" spc="-70" dirty="0">
                <a:latin typeface="Trebuchet MS"/>
                <a:cs typeface="Trebuchet MS"/>
              </a:rPr>
              <a:t>criteria!</a:t>
            </a:r>
            <a:endParaRPr sz="2800" dirty="0">
              <a:latin typeface="Trebuchet MS"/>
              <a:cs typeface="Trebuchet MS"/>
            </a:endParaRPr>
          </a:p>
        </p:txBody>
      </p:sp>
    </p:spTree>
    <p:extLst>
      <p:ext uri="{BB962C8B-B14F-4D97-AF65-F5344CB8AC3E}">
        <p14:creationId xmlns:p14="http://schemas.microsoft.com/office/powerpoint/2010/main" val="95505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7424" y="211413"/>
            <a:ext cx="5393897" cy="326371"/>
          </a:xfrm>
          <a:prstGeom prst="rect">
            <a:avLst/>
          </a:prstGeom>
          <a:ln w="3175">
            <a:solidFill>
              <a:srgbClr val="000000"/>
            </a:solidFill>
          </a:ln>
        </p:spPr>
        <p:txBody>
          <a:bodyPr vert="horz" wrap="square" lIns="0" tIns="0" rIns="0" bIns="0" rtlCol="0">
            <a:spAutoFit/>
          </a:bodyPr>
          <a:lstStyle/>
          <a:p>
            <a:pPr marL="1445925"/>
            <a:r>
              <a:rPr sz="2121" spc="103" dirty="0">
                <a:solidFill>
                  <a:srgbClr val="0000A0"/>
                </a:solidFill>
                <a:latin typeface="Trebuchet MS"/>
                <a:cs typeface="Trebuchet MS"/>
              </a:rPr>
              <a:t>V</a:t>
            </a:r>
            <a:r>
              <a:rPr sz="2121" spc="-159" dirty="0">
                <a:solidFill>
                  <a:srgbClr val="0000A0"/>
                </a:solidFill>
                <a:latin typeface="Trebuchet MS"/>
                <a:cs typeface="Trebuchet MS"/>
              </a:rPr>
              <a:t>a</a:t>
            </a:r>
            <a:r>
              <a:rPr sz="2121" spc="-120" dirty="0">
                <a:solidFill>
                  <a:srgbClr val="0000A0"/>
                </a:solidFill>
                <a:latin typeface="Trebuchet MS"/>
                <a:cs typeface="Trebuchet MS"/>
              </a:rPr>
              <a:t>riable-based</a:t>
            </a:r>
            <a:r>
              <a:rPr sz="2121" spc="70" dirty="0">
                <a:solidFill>
                  <a:srgbClr val="0000A0"/>
                </a:solidFill>
                <a:latin typeface="Trebuchet MS"/>
                <a:cs typeface="Trebuchet MS"/>
              </a:rPr>
              <a:t> </a:t>
            </a:r>
            <a:r>
              <a:rPr sz="2121" spc="-106" dirty="0">
                <a:solidFill>
                  <a:srgbClr val="0000A0"/>
                </a:solidFill>
                <a:latin typeface="Trebuchet MS"/>
                <a:cs typeface="Trebuchet MS"/>
              </a:rPr>
              <a:t>m</a:t>
            </a:r>
            <a:r>
              <a:rPr sz="2121" spc="-14" dirty="0">
                <a:solidFill>
                  <a:srgbClr val="0000A0"/>
                </a:solidFill>
                <a:latin typeface="Trebuchet MS"/>
                <a:cs typeface="Trebuchet MS"/>
              </a:rPr>
              <a:t>o</a:t>
            </a:r>
            <a:r>
              <a:rPr sz="2121" spc="-126" dirty="0">
                <a:solidFill>
                  <a:srgbClr val="0000A0"/>
                </a:solidFill>
                <a:latin typeface="Trebuchet MS"/>
                <a:cs typeface="Trebuchet MS"/>
              </a:rPr>
              <a:t>dels</a:t>
            </a:r>
            <a:endParaRPr sz="2121" dirty="0">
              <a:latin typeface="Trebuchet MS"/>
              <a:cs typeface="Trebuchet MS"/>
            </a:endParaRPr>
          </a:p>
        </p:txBody>
      </p:sp>
      <p:sp>
        <p:nvSpPr>
          <p:cNvPr id="3" name="object 3"/>
          <p:cNvSpPr/>
          <p:nvPr/>
        </p:nvSpPr>
        <p:spPr>
          <a:xfrm>
            <a:off x="2286871" y="1394967"/>
            <a:ext cx="355127" cy="354773"/>
          </a:xfrm>
          <a:custGeom>
            <a:avLst/>
            <a:gdLst/>
            <a:ahLst/>
            <a:cxnLst/>
            <a:rect l="l" t="t" r="r" b="b"/>
            <a:pathLst>
              <a:path w="636270" h="635635">
                <a:moveTo>
                  <a:pt x="635685" y="317861"/>
                </a:moveTo>
                <a:lnTo>
                  <a:pt x="633249" y="278575"/>
                </a:lnTo>
                <a:lnTo>
                  <a:pt x="626054" y="240207"/>
                </a:lnTo>
                <a:lnTo>
                  <a:pt x="614271" y="203168"/>
                </a:lnTo>
                <a:lnTo>
                  <a:pt x="598069" y="167868"/>
                </a:lnTo>
                <a:lnTo>
                  <a:pt x="577619" y="134714"/>
                </a:lnTo>
                <a:lnTo>
                  <a:pt x="553090" y="104118"/>
                </a:lnTo>
                <a:lnTo>
                  <a:pt x="524439" y="76471"/>
                </a:lnTo>
                <a:lnTo>
                  <a:pt x="492894" y="52755"/>
                </a:lnTo>
                <a:lnTo>
                  <a:pt x="459096" y="33257"/>
                </a:lnTo>
                <a:lnTo>
                  <a:pt x="423413" y="18110"/>
                </a:lnTo>
                <a:lnTo>
                  <a:pt x="386212" y="7447"/>
                </a:lnTo>
                <a:lnTo>
                  <a:pt x="347860" y="1400"/>
                </a:lnTo>
                <a:lnTo>
                  <a:pt x="321833" y="0"/>
                </a:lnTo>
                <a:lnTo>
                  <a:pt x="308269" y="260"/>
                </a:lnTo>
                <a:lnTo>
                  <a:pt x="268402" y="4172"/>
                </a:lnTo>
                <a:lnTo>
                  <a:pt x="230008" y="12650"/>
                </a:lnTo>
                <a:lnTo>
                  <a:pt x="193390" y="25533"/>
                </a:lnTo>
                <a:lnTo>
                  <a:pt x="158849" y="42656"/>
                </a:lnTo>
                <a:lnTo>
                  <a:pt x="126689" y="63857"/>
                </a:lnTo>
                <a:lnTo>
                  <a:pt x="97212" y="88972"/>
                </a:lnTo>
                <a:lnTo>
                  <a:pt x="70035" y="119415"/>
                </a:lnTo>
                <a:lnTo>
                  <a:pt x="47194" y="151975"/>
                </a:lnTo>
                <a:lnTo>
                  <a:pt x="28758" y="186356"/>
                </a:lnTo>
                <a:lnTo>
                  <a:pt x="14795" y="222264"/>
                </a:lnTo>
                <a:lnTo>
                  <a:pt x="5375" y="259404"/>
                </a:lnTo>
                <a:lnTo>
                  <a:pt x="566" y="297482"/>
                </a:lnTo>
                <a:lnTo>
                  <a:pt x="0" y="310332"/>
                </a:lnTo>
                <a:lnTo>
                  <a:pt x="244" y="324226"/>
                </a:lnTo>
                <a:lnTo>
                  <a:pt x="4033" y="364807"/>
                </a:lnTo>
                <a:lnTo>
                  <a:pt x="12280" y="403571"/>
                </a:lnTo>
                <a:lnTo>
                  <a:pt x="24828" y="440302"/>
                </a:lnTo>
                <a:lnTo>
                  <a:pt x="41517" y="474782"/>
                </a:lnTo>
                <a:lnTo>
                  <a:pt x="62191" y="506794"/>
                </a:lnTo>
                <a:lnTo>
                  <a:pt x="86691" y="536122"/>
                </a:lnTo>
                <a:lnTo>
                  <a:pt x="117626" y="563909"/>
                </a:lnTo>
                <a:lnTo>
                  <a:pt x="150373" y="587191"/>
                </a:lnTo>
                <a:lnTo>
                  <a:pt x="184693" y="605950"/>
                </a:lnTo>
                <a:lnTo>
                  <a:pt x="220348" y="620167"/>
                </a:lnTo>
                <a:lnTo>
                  <a:pt x="269554" y="632028"/>
                </a:lnTo>
                <a:lnTo>
                  <a:pt x="307397" y="635578"/>
                </a:lnTo>
                <a:lnTo>
                  <a:pt x="321555" y="635350"/>
                </a:lnTo>
                <a:lnTo>
                  <a:pt x="362713" y="631670"/>
                </a:lnTo>
                <a:lnTo>
                  <a:pt x="401784" y="623615"/>
                </a:lnTo>
                <a:lnTo>
                  <a:pt x="438616" y="611339"/>
                </a:lnTo>
                <a:lnTo>
                  <a:pt x="473057" y="594998"/>
                </a:lnTo>
                <a:lnTo>
                  <a:pt x="515001" y="567154"/>
                </a:lnTo>
                <a:lnTo>
                  <a:pt x="544111" y="540485"/>
                </a:lnTo>
                <a:lnTo>
                  <a:pt x="570845" y="508611"/>
                </a:lnTo>
                <a:lnTo>
                  <a:pt x="592945" y="475226"/>
                </a:lnTo>
                <a:lnTo>
                  <a:pt x="610434" y="440524"/>
                </a:lnTo>
                <a:lnTo>
                  <a:pt x="626613" y="392547"/>
                </a:lnTo>
                <a:lnTo>
                  <a:pt x="634679" y="343042"/>
                </a:lnTo>
                <a:lnTo>
                  <a:pt x="635685" y="317861"/>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3071092" y="1394967"/>
            <a:ext cx="355127" cy="354773"/>
          </a:xfrm>
          <a:custGeom>
            <a:avLst/>
            <a:gdLst/>
            <a:ahLst/>
            <a:cxnLst/>
            <a:rect l="l" t="t" r="r" b="b"/>
            <a:pathLst>
              <a:path w="636270" h="635635">
                <a:moveTo>
                  <a:pt x="635685" y="317861"/>
                </a:moveTo>
                <a:lnTo>
                  <a:pt x="633249" y="278575"/>
                </a:lnTo>
                <a:lnTo>
                  <a:pt x="626054" y="240207"/>
                </a:lnTo>
                <a:lnTo>
                  <a:pt x="614271" y="203168"/>
                </a:lnTo>
                <a:lnTo>
                  <a:pt x="598069" y="167868"/>
                </a:lnTo>
                <a:lnTo>
                  <a:pt x="577619" y="134714"/>
                </a:lnTo>
                <a:lnTo>
                  <a:pt x="553090" y="104118"/>
                </a:lnTo>
                <a:lnTo>
                  <a:pt x="524439" y="76471"/>
                </a:lnTo>
                <a:lnTo>
                  <a:pt x="492894" y="52755"/>
                </a:lnTo>
                <a:lnTo>
                  <a:pt x="459096" y="33257"/>
                </a:lnTo>
                <a:lnTo>
                  <a:pt x="423413" y="18110"/>
                </a:lnTo>
                <a:lnTo>
                  <a:pt x="386212" y="7447"/>
                </a:lnTo>
                <a:lnTo>
                  <a:pt x="347860" y="1400"/>
                </a:lnTo>
                <a:lnTo>
                  <a:pt x="321833" y="0"/>
                </a:lnTo>
                <a:lnTo>
                  <a:pt x="308269" y="260"/>
                </a:lnTo>
                <a:lnTo>
                  <a:pt x="268402" y="4172"/>
                </a:lnTo>
                <a:lnTo>
                  <a:pt x="230008" y="12650"/>
                </a:lnTo>
                <a:lnTo>
                  <a:pt x="193390" y="25533"/>
                </a:lnTo>
                <a:lnTo>
                  <a:pt x="158849" y="42656"/>
                </a:lnTo>
                <a:lnTo>
                  <a:pt x="126689" y="63857"/>
                </a:lnTo>
                <a:lnTo>
                  <a:pt x="97212" y="88972"/>
                </a:lnTo>
                <a:lnTo>
                  <a:pt x="70035" y="119415"/>
                </a:lnTo>
                <a:lnTo>
                  <a:pt x="47194" y="151975"/>
                </a:lnTo>
                <a:lnTo>
                  <a:pt x="28758" y="186356"/>
                </a:lnTo>
                <a:lnTo>
                  <a:pt x="14795" y="222264"/>
                </a:lnTo>
                <a:lnTo>
                  <a:pt x="5375" y="259404"/>
                </a:lnTo>
                <a:lnTo>
                  <a:pt x="566" y="297482"/>
                </a:lnTo>
                <a:lnTo>
                  <a:pt x="0" y="310332"/>
                </a:lnTo>
                <a:lnTo>
                  <a:pt x="244" y="324226"/>
                </a:lnTo>
                <a:lnTo>
                  <a:pt x="4033" y="364807"/>
                </a:lnTo>
                <a:lnTo>
                  <a:pt x="12280" y="403571"/>
                </a:lnTo>
                <a:lnTo>
                  <a:pt x="24828" y="440302"/>
                </a:lnTo>
                <a:lnTo>
                  <a:pt x="41517" y="474782"/>
                </a:lnTo>
                <a:lnTo>
                  <a:pt x="62191" y="506794"/>
                </a:lnTo>
                <a:lnTo>
                  <a:pt x="86691" y="536122"/>
                </a:lnTo>
                <a:lnTo>
                  <a:pt x="117626" y="563909"/>
                </a:lnTo>
                <a:lnTo>
                  <a:pt x="150373" y="587191"/>
                </a:lnTo>
                <a:lnTo>
                  <a:pt x="184693" y="605950"/>
                </a:lnTo>
                <a:lnTo>
                  <a:pt x="220348" y="620167"/>
                </a:lnTo>
                <a:lnTo>
                  <a:pt x="269554" y="632028"/>
                </a:lnTo>
                <a:lnTo>
                  <a:pt x="307397" y="635578"/>
                </a:lnTo>
                <a:lnTo>
                  <a:pt x="321555" y="635350"/>
                </a:lnTo>
                <a:lnTo>
                  <a:pt x="362713" y="631670"/>
                </a:lnTo>
                <a:lnTo>
                  <a:pt x="401784" y="623615"/>
                </a:lnTo>
                <a:lnTo>
                  <a:pt x="438616" y="611339"/>
                </a:lnTo>
                <a:lnTo>
                  <a:pt x="473057" y="594998"/>
                </a:lnTo>
                <a:lnTo>
                  <a:pt x="515001" y="567154"/>
                </a:lnTo>
                <a:lnTo>
                  <a:pt x="544111" y="540485"/>
                </a:lnTo>
                <a:lnTo>
                  <a:pt x="570845" y="508611"/>
                </a:lnTo>
                <a:lnTo>
                  <a:pt x="592945" y="475226"/>
                </a:lnTo>
                <a:lnTo>
                  <a:pt x="610434" y="440524"/>
                </a:lnTo>
                <a:lnTo>
                  <a:pt x="626613" y="392547"/>
                </a:lnTo>
                <a:lnTo>
                  <a:pt x="634679" y="343042"/>
                </a:lnTo>
                <a:lnTo>
                  <a:pt x="635685" y="317861"/>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2286871" y="2179189"/>
            <a:ext cx="355127" cy="354773"/>
          </a:xfrm>
          <a:custGeom>
            <a:avLst/>
            <a:gdLst/>
            <a:ahLst/>
            <a:cxnLst/>
            <a:rect l="l" t="t" r="r" b="b"/>
            <a:pathLst>
              <a:path w="636270" h="635635">
                <a:moveTo>
                  <a:pt x="635685" y="317861"/>
                </a:moveTo>
                <a:lnTo>
                  <a:pt x="633249" y="278575"/>
                </a:lnTo>
                <a:lnTo>
                  <a:pt x="626054" y="240207"/>
                </a:lnTo>
                <a:lnTo>
                  <a:pt x="614271" y="203168"/>
                </a:lnTo>
                <a:lnTo>
                  <a:pt x="598069" y="167868"/>
                </a:lnTo>
                <a:lnTo>
                  <a:pt x="577619" y="134714"/>
                </a:lnTo>
                <a:lnTo>
                  <a:pt x="553090" y="104118"/>
                </a:lnTo>
                <a:lnTo>
                  <a:pt x="524439" y="76471"/>
                </a:lnTo>
                <a:lnTo>
                  <a:pt x="492894" y="52755"/>
                </a:lnTo>
                <a:lnTo>
                  <a:pt x="459096" y="33257"/>
                </a:lnTo>
                <a:lnTo>
                  <a:pt x="423413" y="18110"/>
                </a:lnTo>
                <a:lnTo>
                  <a:pt x="386212" y="7447"/>
                </a:lnTo>
                <a:lnTo>
                  <a:pt x="347860" y="1400"/>
                </a:lnTo>
                <a:lnTo>
                  <a:pt x="321833" y="0"/>
                </a:lnTo>
                <a:lnTo>
                  <a:pt x="308269" y="260"/>
                </a:lnTo>
                <a:lnTo>
                  <a:pt x="268402" y="4172"/>
                </a:lnTo>
                <a:lnTo>
                  <a:pt x="230008" y="12650"/>
                </a:lnTo>
                <a:lnTo>
                  <a:pt x="193390" y="25533"/>
                </a:lnTo>
                <a:lnTo>
                  <a:pt x="158849" y="42656"/>
                </a:lnTo>
                <a:lnTo>
                  <a:pt x="126689" y="63857"/>
                </a:lnTo>
                <a:lnTo>
                  <a:pt x="97212" y="88972"/>
                </a:lnTo>
                <a:lnTo>
                  <a:pt x="70035" y="119415"/>
                </a:lnTo>
                <a:lnTo>
                  <a:pt x="47194" y="151975"/>
                </a:lnTo>
                <a:lnTo>
                  <a:pt x="28758" y="186356"/>
                </a:lnTo>
                <a:lnTo>
                  <a:pt x="14795" y="222264"/>
                </a:lnTo>
                <a:lnTo>
                  <a:pt x="5375" y="259404"/>
                </a:lnTo>
                <a:lnTo>
                  <a:pt x="566" y="297482"/>
                </a:lnTo>
                <a:lnTo>
                  <a:pt x="0" y="310332"/>
                </a:lnTo>
                <a:lnTo>
                  <a:pt x="244" y="324226"/>
                </a:lnTo>
                <a:lnTo>
                  <a:pt x="4033" y="364807"/>
                </a:lnTo>
                <a:lnTo>
                  <a:pt x="12280" y="403571"/>
                </a:lnTo>
                <a:lnTo>
                  <a:pt x="24828" y="440302"/>
                </a:lnTo>
                <a:lnTo>
                  <a:pt x="41517" y="474782"/>
                </a:lnTo>
                <a:lnTo>
                  <a:pt x="62191" y="506794"/>
                </a:lnTo>
                <a:lnTo>
                  <a:pt x="86691" y="536122"/>
                </a:lnTo>
                <a:lnTo>
                  <a:pt x="117626" y="563909"/>
                </a:lnTo>
                <a:lnTo>
                  <a:pt x="150373" y="587191"/>
                </a:lnTo>
                <a:lnTo>
                  <a:pt x="184693" y="605950"/>
                </a:lnTo>
                <a:lnTo>
                  <a:pt x="220348" y="620167"/>
                </a:lnTo>
                <a:lnTo>
                  <a:pt x="269554" y="632028"/>
                </a:lnTo>
                <a:lnTo>
                  <a:pt x="307397" y="635578"/>
                </a:lnTo>
                <a:lnTo>
                  <a:pt x="321555" y="635350"/>
                </a:lnTo>
                <a:lnTo>
                  <a:pt x="362713" y="631670"/>
                </a:lnTo>
                <a:lnTo>
                  <a:pt x="401784" y="623615"/>
                </a:lnTo>
                <a:lnTo>
                  <a:pt x="438616" y="611339"/>
                </a:lnTo>
                <a:lnTo>
                  <a:pt x="473057" y="594998"/>
                </a:lnTo>
                <a:lnTo>
                  <a:pt x="515001" y="567154"/>
                </a:lnTo>
                <a:lnTo>
                  <a:pt x="544111" y="540485"/>
                </a:lnTo>
                <a:lnTo>
                  <a:pt x="570845" y="508611"/>
                </a:lnTo>
                <a:lnTo>
                  <a:pt x="592945" y="475226"/>
                </a:lnTo>
                <a:lnTo>
                  <a:pt x="610434" y="440524"/>
                </a:lnTo>
                <a:lnTo>
                  <a:pt x="626613" y="392547"/>
                </a:lnTo>
                <a:lnTo>
                  <a:pt x="634679" y="343042"/>
                </a:lnTo>
                <a:lnTo>
                  <a:pt x="635685" y="317861"/>
                </a:lnTo>
                <a:close/>
              </a:path>
            </a:pathLst>
          </a:custGeom>
          <a:ln w="6357">
            <a:solidFill>
              <a:srgbClr val="000000"/>
            </a:solidFill>
          </a:ln>
        </p:spPr>
        <p:txBody>
          <a:bodyPr wrap="square" lIns="0" tIns="0" rIns="0" bIns="0" rtlCol="0"/>
          <a:lstStyle/>
          <a:p>
            <a:endParaRPr sz="1339"/>
          </a:p>
        </p:txBody>
      </p:sp>
      <p:sp>
        <p:nvSpPr>
          <p:cNvPr id="6" name="object 6"/>
          <p:cNvSpPr/>
          <p:nvPr/>
        </p:nvSpPr>
        <p:spPr>
          <a:xfrm>
            <a:off x="3071092" y="2179189"/>
            <a:ext cx="355127" cy="354773"/>
          </a:xfrm>
          <a:custGeom>
            <a:avLst/>
            <a:gdLst/>
            <a:ahLst/>
            <a:cxnLst/>
            <a:rect l="l" t="t" r="r" b="b"/>
            <a:pathLst>
              <a:path w="636270" h="635635">
                <a:moveTo>
                  <a:pt x="635685" y="317861"/>
                </a:moveTo>
                <a:lnTo>
                  <a:pt x="633249" y="278575"/>
                </a:lnTo>
                <a:lnTo>
                  <a:pt x="626054" y="240207"/>
                </a:lnTo>
                <a:lnTo>
                  <a:pt x="614271" y="203168"/>
                </a:lnTo>
                <a:lnTo>
                  <a:pt x="598069" y="167868"/>
                </a:lnTo>
                <a:lnTo>
                  <a:pt x="577619" y="134714"/>
                </a:lnTo>
                <a:lnTo>
                  <a:pt x="553090" y="104118"/>
                </a:lnTo>
                <a:lnTo>
                  <a:pt x="524439" y="76471"/>
                </a:lnTo>
                <a:lnTo>
                  <a:pt x="492894" y="52755"/>
                </a:lnTo>
                <a:lnTo>
                  <a:pt x="459096" y="33257"/>
                </a:lnTo>
                <a:lnTo>
                  <a:pt x="423413" y="18110"/>
                </a:lnTo>
                <a:lnTo>
                  <a:pt x="386212" y="7447"/>
                </a:lnTo>
                <a:lnTo>
                  <a:pt x="347860" y="1400"/>
                </a:lnTo>
                <a:lnTo>
                  <a:pt x="321833" y="0"/>
                </a:lnTo>
                <a:lnTo>
                  <a:pt x="308269" y="260"/>
                </a:lnTo>
                <a:lnTo>
                  <a:pt x="268402" y="4172"/>
                </a:lnTo>
                <a:lnTo>
                  <a:pt x="230008" y="12650"/>
                </a:lnTo>
                <a:lnTo>
                  <a:pt x="193390" y="25533"/>
                </a:lnTo>
                <a:lnTo>
                  <a:pt x="158849" y="42656"/>
                </a:lnTo>
                <a:lnTo>
                  <a:pt x="126689" y="63857"/>
                </a:lnTo>
                <a:lnTo>
                  <a:pt x="97212" y="88972"/>
                </a:lnTo>
                <a:lnTo>
                  <a:pt x="70035" y="119415"/>
                </a:lnTo>
                <a:lnTo>
                  <a:pt x="47194" y="151975"/>
                </a:lnTo>
                <a:lnTo>
                  <a:pt x="28758" y="186356"/>
                </a:lnTo>
                <a:lnTo>
                  <a:pt x="14795" y="222264"/>
                </a:lnTo>
                <a:lnTo>
                  <a:pt x="5375" y="259404"/>
                </a:lnTo>
                <a:lnTo>
                  <a:pt x="566" y="297482"/>
                </a:lnTo>
                <a:lnTo>
                  <a:pt x="0" y="310332"/>
                </a:lnTo>
                <a:lnTo>
                  <a:pt x="244" y="324226"/>
                </a:lnTo>
                <a:lnTo>
                  <a:pt x="4033" y="364807"/>
                </a:lnTo>
                <a:lnTo>
                  <a:pt x="12280" y="403571"/>
                </a:lnTo>
                <a:lnTo>
                  <a:pt x="24828" y="440302"/>
                </a:lnTo>
                <a:lnTo>
                  <a:pt x="41517" y="474782"/>
                </a:lnTo>
                <a:lnTo>
                  <a:pt x="62191" y="506794"/>
                </a:lnTo>
                <a:lnTo>
                  <a:pt x="86691" y="536122"/>
                </a:lnTo>
                <a:lnTo>
                  <a:pt x="117626" y="563909"/>
                </a:lnTo>
                <a:lnTo>
                  <a:pt x="150373" y="587191"/>
                </a:lnTo>
                <a:lnTo>
                  <a:pt x="184693" y="605950"/>
                </a:lnTo>
                <a:lnTo>
                  <a:pt x="220348" y="620167"/>
                </a:lnTo>
                <a:lnTo>
                  <a:pt x="269554" y="632028"/>
                </a:lnTo>
                <a:lnTo>
                  <a:pt x="307397" y="635578"/>
                </a:lnTo>
                <a:lnTo>
                  <a:pt x="321555" y="635350"/>
                </a:lnTo>
                <a:lnTo>
                  <a:pt x="362713" y="631670"/>
                </a:lnTo>
                <a:lnTo>
                  <a:pt x="401784" y="623615"/>
                </a:lnTo>
                <a:lnTo>
                  <a:pt x="438616" y="611339"/>
                </a:lnTo>
                <a:lnTo>
                  <a:pt x="473057" y="594998"/>
                </a:lnTo>
                <a:lnTo>
                  <a:pt x="515001" y="567154"/>
                </a:lnTo>
                <a:lnTo>
                  <a:pt x="544111" y="540485"/>
                </a:lnTo>
                <a:lnTo>
                  <a:pt x="570845" y="508611"/>
                </a:lnTo>
                <a:lnTo>
                  <a:pt x="592945" y="475226"/>
                </a:lnTo>
                <a:lnTo>
                  <a:pt x="610434" y="440524"/>
                </a:lnTo>
                <a:lnTo>
                  <a:pt x="626613" y="392547"/>
                </a:lnTo>
                <a:lnTo>
                  <a:pt x="634679" y="343042"/>
                </a:lnTo>
                <a:lnTo>
                  <a:pt x="635685" y="317861"/>
                </a:lnTo>
                <a:close/>
              </a:path>
            </a:pathLst>
          </a:custGeom>
          <a:ln w="6357">
            <a:solidFill>
              <a:srgbClr val="000000"/>
            </a:solidFill>
          </a:ln>
        </p:spPr>
        <p:txBody>
          <a:bodyPr wrap="square" lIns="0" tIns="0" rIns="0" bIns="0" rtlCol="0"/>
          <a:lstStyle/>
          <a:p>
            <a:endParaRPr sz="1339"/>
          </a:p>
        </p:txBody>
      </p:sp>
      <p:sp>
        <p:nvSpPr>
          <p:cNvPr id="7" name="object 7"/>
          <p:cNvSpPr txBox="1"/>
          <p:nvPr/>
        </p:nvSpPr>
        <p:spPr>
          <a:xfrm>
            <a:off x="152400" y="876189"/>
            <a:ext cx="5393897" cy="845873"/>
          </a:xfrm>
          <a:prstGeom prst="rect">
            <a:avLst/>
          </a:prstGeom>
        </p:spPr>
        <p:txBody>
          <a:bodyPr vert="horz" wrap="square" lIns="0" tIns="0" rIns="0" bIns="0" rtlCol="0">
            <a:spAutoFit/>
          </a:bodyPr>
          <a:lstStyle/>
          <a:p>
            <a:pPr marL="7088" marR="2835">
              <a:lnSpc>
                <a:spcPct val="101600"/>
              </a:lnSpc>
              <a:tabLst>
                <a:tab pos="918942" algn="l"/>
                <a:tab pos="1894942" algn="l"/>
                <a:tab pos="2834439" algn="l"/>
                <a:tab pos="3294442" algn="l"/>
                <a:tab pos="4240318" algn="l"/>
                <a:tab pos="4779351" algn="l"/>
              </a:tabLst>
            </a:pPr>
            <a:r>
              <a:rPr sz="1395" spc="-36" dirty="0">
                <a:solidFill>
                  <a:srgbClr val="0000A0"/>
                </a:solidFill>
                <a:latin typeface="Trebuchet MS"/>
                <a:cs typeface="Trebuchet MS"/>
              </a:rPr>
              <a:t>Constrain</a:t>
            </a:r>
            <a:r>
              <a:rPr sz="1395" spc="-28" dirty="0">
                <a:solidFill>
                  <a:srgbClr val="0000A0"/>
                </a:solidFill>
                <a:latin typeface="Trebuchet MS"/>
                <a:cs typeface="Trebuchet MS"/>
              </a:rPr>
              <a:t>t</a:t>
            </a:r>
            <a:r>
              <a:rPr sz="1395" dirty="0">
                <a:solidFill>
                  <a:srgbClr val="0000A0"/>
                </a:solidFill>
                <a:latin typeface="Trebuchet MS"/>
                <a:cs typeface="Trebuchet MS"/>
              </a:rPr>
              <a:t>	</a:t>
            </a:r>
            <a:r>
              <a:rPr sz="1395" spc="-56" dirty="0">
                <a:solidFill>
                  <a:srgbClr val="0000A0"/>
                </a:solidFill>
                <a:latin typeface="Trebuchet MS"/>
                <a:cs typeface="Trebuchet MS"/>
              </a:rPr>
              <a:t>satisfac</a:t>
            </a:r>
            <a:r>
              <a:rPr sz="1395" spc="-50" dirty="0">
                <a:solidFill>
                  <a:srgbClr val="0000A0"/>
                </a:solidFill>
                <a:latin typeface="Trebuchet MS"/>
                <a:cs typeface="Trebuchet MS"/>
              </a:rPr>
              <a:t>tion</a:t>
            </a:r>
            <a:r>
              <a:rPr sz="1395" dirty="0">
                <a:solidFill>
                  <a:srgbClr val="0000A0"/>
                </a:solidFill>
                <a:latin typeface="Trebuchet MS"/>
                <a:cs typeface="Trebuchet MS"/>
              </a:rPr>
              <a:t>	</a:t>
            </a:r>
            <a:r>
              <a:rPr sz="1395" spc="-87" dirty="0">
                <a:solidFill>
                  <a:srgbClr val="0000A0"/>
                </a:solidFill>
                <a:latin typeface="Trebuchet MS"/>
                <a:cs typeface="Trebuchet MS"/>
              </a:rPr>
              <a:t>p</a:t>
            </a:r>
            <a:r>
              <a:rPr sz="1395" spc="-67" dirty="0">
                <a:solidFill>
                  <a:srgbClr val="0000A0"/>
                </a:solidFill>
                <a:latin typeface="Trebuchet MS"/>
                <a:cs typeface="Trebuchet MS"/>
              </a:rPr>
              <a:t>roblem</a:t>
            </a:r>
            <a:r>
              <a:rPr sz="1395" spc="-56" dirty="0">
                <a:solidFill>
                  <a:srgbClr val="0000A0"/>
                </a:solidFill>
                <a:latin typeface="Trebuchet MS"/>
                <a:cs typeface="Trebuchet MS"/>
              </a:rPr>
              <a:t>s</a:t>
            </a:r>
            <a:r>
              <a:rPr sz="1395" spc="-126" dirty="0">
                <a:latin typeface="Trebuchet MS"/>
                <a:cs typeface="Trebuchet MS"/>
              </a:rPr>
              <a:t>:</a:t>
            </a:r>
            <a:r>
              <a:rPr sz="1395" dirty="0">
                <a:latin typeface="Trebuchet MS"/>
                <a:cs typeface="Trebuchet MS"/>
              </a:rPr>
              <a:t>	</a:t>
            </a:r>
            <a:r>
              <a:rPr sz="1395" spc="-47" dirty="0">
                <a:latin typeface="Trebuchet MS"/>
                <a:cs typeface="Trebuchet MS"/>
              </a:rPr>
              <a:t>h</a:t>
            </a:r>
            <a:r>
              <a:rPr sz="1395" spc="-84" dirty="0">
                <a:latin typeface="Trebuchet MS"/>
                <a:cs typeface="Trebuchet MS"/>
              </a:rPr>
              <a:t>a</a:t>
            </a:r>
            <a:r>
              <a:rPr sz="1395" spc="-53" dirty="0">
                <a:latin typeface="Trebuchet MS"/>
                <a:cs typeface="Trebuchet MS"/>
              </a:rPr>
              <a:t>rd</a:t>
            </a:r>
            <a:r>
              <a:rPr sz="1395" dirty="0">
                <a:latin typeface="Trebuchet MS"/>
                <a:cs typeface="Trebuchet MS"/>
              </a:rPr>
              <a:t>	</a:t>
            </a:r>
            <a:r>
              <a:rPr sz="1395" spc="-45" dirty="0">
                <a:latin typeface="Trebuchet MS"/>
                <a:cs typeface="Trebuchet MS"/>
              </a:rPr>
              <a:t>constraints</a:t>
            </a:r>
            <a:r>
              <a:rPr sz="1395" dirty="0">
                <a:latin typeface="Trebuchet MS"/>
                <a:cs typeface="Trebuchet MS"/>
              </a:rPr>
              <a:t>	</a:t>
            </a:r>
            <a:r>
              <a:rPr sz="1395" spc="-53" dirty="0">
                <a:latin typeface="Trebuchet MS"/>
                <a:cs typeface="Trebuchet MS"/>
              </a:rPr>
              <a:t>(e</a:t>
            </a:r>
            <a:r>
              <a:rPr sz="1395" spc="-128" dirty="0">
                <a:latin typeface="Trebuchet MS"/>
                <a:cs typeface="Trebuchet MS"/>
              </a:rPr>
              <a:t>.</a:t>
            </a:r>
            <a:r>
              <a:rPr sz="1395" spc="-81" dirty="0">
                <a:latin typeface="Trebuchet MS"/>
                <a:cs typeface="Trebuchet MS"/>
              </a:rPr>
              <a:t>g.,</a:t>
            </a:r>
            <a:r>
              <a:rPr sz="1395" dirty="0">
                <a:latin typeface="Trebuchet MS"/>
                <a:cs typeface="Trebuchet MS"/>
              </a:rPr>
              <a:t>	</a:t>
            </a:r>
            <a:r>
              <a:rPr sz="1395" spc="-31" dirty="0">
                <a:latin typeface="Trebuchet MS"/>
                <a:cs typeface="Trebuchet MS"/>
              </a:rPr>
              <a:t>Sudoku,</a:t>
            </a:r>
            <a:r>
              <a:rPr sz="1395" spc="-20" dirty="0">
                <a:latin typeface="Trebuchet MS"/>
                <a:cs typeface="Trebuchet MS"/>
              </a:rPr>
              <a:t> </a:t>
            </a:r>
            <a:r>
              <a:rPr sz="1395" spc="-47" dirty="0">
                <a:latin typeface="Trebuchet MS"/>
                <a:cs typeface="Trebuchet MS"/>
              </a:rPr>
              <a:t>scheduling)</a:t>
            </a:r>
            <a:endParaRPr sz="1395">
              <a:latin typeface="Trebuchet MS"/>
              <a:cs typeface="Trebuchet MS"/>
            </a:endParaRPr>
          </a:p>
          <a:p>
            <a:pPr>
              <a:spcBef>
                <a:spcPts val="3"/>
              </a:spcBef>
            </a:pPr>
            <a:endParaRPr sz="1256">
              <a:latin typeface="Times New Roman"/>
              <a:cs typeface="Times New Roman"/>
            </a:endParaRPr>
          </a:p>
          <a:p>
            <a:pPr marL="4607" algn="ctr">
              <a:tabLst>
                <a:tab pos="788880" algn="l"/>
              </a:tabLst>
            </a:pPr>
            <a:r>
              <a:rPr sz="1395" i="1" spc="240" dirty="0">
                <a:latin typeface="Arial"/>
                <a:cs typeface="Arial"/>
              </a:rPr>
              <a:t>X</a:t>
            </a:r>
            <a:r>
              <a:rPr sz="1465" spc="8" baseline="-12698" dirty="0">
                <a:latin typeface="Bauhaus 93"/>
                <a:cs typeface="Bauhaus 93"/>
              </a:rPr>
              <a:t>1	</a:t>
            </a:r>
            <a:r>
              <a:rPr sz="1395" i="1" spc="240" dirty="0">
                <a:latin typeface="Arial"/>
                <a:cs typeface="Arial"/>
              </a:rPr>
              <a:t>X</a:t>
            </a:r>
            <a:r>
              <a:rPr sz="1465" spc="8" baseline="-12698" dirty="0">
                <a:latin typeface="Bauhaus 93"/>
                <a:cs typeface="Bauhaus 93"/>
              </a:rPr>
              <a:t>2</a:t>
            </a:r>
            <a:endParaRPr sz="1465" baseline="-12698">
              <a:latin typeface="Bauhaus 93"/>
              <a:cs typeface="Bauhaus 93"/>
            </a:endParaRPr>
          </a:p>
        </p:txBody>
      </p:sp>
      <p:sp>
        <p:nvSpPr>
          <p:cNvPr id="8" name="object 8"/>
          <p:cNvSpPr/>
          <p:nvPr/>
        </p:nvSpPr>
        <p:spPr>
          <a:xfrm>
            <a:off x="2891842" y="1572379"/>
            <a:ext cx="179336" cy="0"/>
          </a:xfrm>
          <a:custGeom>
            <a:avLst/>
            <a:gdLst/>
            <a:ahLst/>
            <a:cxnLst/>
            <a:rect l="l" t="t" r="r" b="b"/>
            <a:pathLst>
              <a:path w="321310">
                <a:moveTo>
                  <a:pt x="0" y="0"/>
                </a:moveTo>
                <a:lnTo>
                  <a:pt x="321067" y="0"/>
                </a:lnTo>
              </a:path>
            </a:pathLst>
          </a:custGeom>
          <a:ln w="25430">
            <a:solidFill>
              <a:srgbClr val="000000"/>
            </a:solidFill>
          </a:ln>
        </p:spPr>
        <p:txBody>
          <a:bodyPr wrap="square" lIns="0" tIns="0" rIns="0" bIns="0" rtlCol="0"/>
          <a:lstStyle/>
          <a:p>
            <a:endParaRPr sz="1339"/>
          </a:p>
        </p:txBody>
      </p:sp>
      <p:sp>
        <p:nvSpPr>
          <p:cNvPr id="9" name="object 9"/>
          <p:cNvSpPr/>
          <p:nvPr/>
        </p:nvSpPr>
        <p:spPr>
          <a:xfrm>
            <a:off x="2641671" y="1572379"/>
            <a:ext cx="179336" cy="0"/>
          </a:xfrm>
          <a:custGeom>
            <a:avLst/>
            <a:gdLst/>
            <a:ahLst/>
            <a:cxnLst/>
            <a:rect l="l" t="t" r="r" b="b"/>
            <a:pathLst>
              <a:path w="321310">
                <a:moveTo>
                  <a:pt x="0" y="0"/>
                </a:moveTo>
                <a:lnTo>
                  <a:pt x="321067" y="0"/>
                </a:lnTo>
              </a:path>
            </a:pathLst>
          </a:custGeom>
          <a:ln w="25430">
            <a:solidFill>
              <a:srgbClr val="000000"/>
            </a:solidFill>
          </a:ln>
        </p:spPr>
        <p:txBody>
          <a:bodyPr wrap="square" lIns="0" tIns="0" rIns="0" bIns="0" rtlCol="0"/>
          <a:lstStyle/>
          <a:p>
            <a:endParaRPr sz="1339"/>
          </a:p>
        </p:txBody>
      </p:sp>
      <p:sp>
        <p:nvSpPr>
          <p:cNvPr id="10" name="object 10"/>
          <p:cNvSpPr/>
          <p:nvPr/>
        </p:nvSpPr>
        <p:spPr>
          <a:xfrm>
            <a:off x="2820872" y="1536894"/>
            <a:ext cx="71238" cy="71238"/>
          </a:xfrm>
          <a:custGeom>
            <a:avLst/>
            <a:gdLst/>
            <a:ahLst/>
            <a:cxnLst/>
            <a:rect l="l" t="t" r="r" b="b"/>
            <a:pathLst>
              <a:path w="127635" h="127635">
                <a:moveTo>
                  <a:pt x="0" y="0"/>
                </a:moveTo>
                <a:lnTo>
                  <a:pt x="0" y="127154"/>
                </a:lnTo>
                <a:lnTo>
                  <a:pt x="127154" y="127154"/>
                </a:lnTo>
                <a:lnTo>
                  <a:pt x="127154" y="0"/>
                </a:lnTo>
                <a:lnTo>
                  <a:pt x="0" y="0"/>
                </a:lnTo>
                <a:close/>
              </a:path>
            </a:pathLst>
          </a:custGeom>
          <a:ln w="6357">
            <a:solidFill>
              <a:srgbClr val="000000"/>
            </a:solidFill>
          </a:ln>
        </p:spPr>
        <p:txBody>
          <a:bodyPr wrap="square" lIns="0" tIns="0" rIns="0" bIns="0" rtlCol="0"/>
          <a:lstStyle/>
          <a:p>
            <a:endParaRPr sz="1339"/>
          </a:p>
        </p:txBody>
      </p:sp>
      <p:sp>
        <p:nvSpPr>
          <p:cNvPr id="11" name="object 11"/>
          <p:cNvSpPr/>
          <p:nvPr/>
        </p:nvSpPr>
        <p:spPr>
          <a:xfrm>
            <a:off x="3248467" y="1749803"/>
            <a:ext cx="0" cy="179336"/>
          </a:xfrm>
          <a:custGeom>
            <a:avLst/>
            <a:gdLst/>
            <a:ahLst/>
            <a:cxnLst/>
            <a:rect l="l" t="t" r="r" b="b"/>
            <a:pathLst>
              <a:path h="321310">
                <a:moveTo>
                  <a:pt x="0" y="0"/>
                </a:moveTo>
                <a:lnTo>
                  <a:pt x="0" y="321067"/>
                </a:lnTo>
              </a:path>
            </a:pathLst>
          </a:custGeom>
          <a:ln w="25430">
            <a:solidFill>
              <a:srgbClr val="000000"/>
            </a:solidFill>
          </a:ln>
        </p:spPr>
        <p:txBody>
          <a:bodyPr wrap="square" lIns="0" tIns="0" rIns="0" bIns="0" rtlCol="0"/>
          <a:lstStyle/>
          <a:p>
            <a:endParaRPr sz="1339"/>
          </a:p>
        </p:txBody>
      </p:sp>
      <p:sp>
        <p:nvSpPr>
          <p:cNvPr id="12" name="object 12"/>
          <p:cNvSpPr/>
          <p:nvPr/>
        </p:nvSpPr>
        <p:spPr>
          <a:xfrm>
            <a:off x="3248467" y="1999974"/>
            <a:ext cx="0" cy="179336"/>
          </a:xfrm>
          <a:custGeom>
            <a:avLst/>
            <a:gdLst/>
            <a:ahLst/>
            <a:cxnLst/>
            <a:rect l="l" t="t" r="r" b="b"/>
            <a:pathLst>
              <a:path h="321310">
                <a:moveTo>
                  <a:pt x="0" y="0"/>
                </a:moveTo>
                <a:lnTo>
                  <a:pt x="0" y="321067"/>
                </a:lnTo>
              </a:path>
            </a:pathLst>
          </a:custGeom>
          <a:ln w="25430">
            <a:solidFill>
              <a:srgbClr val="000000"/>
            </a:solidFill>
          </a:ln>
        </p:spPr>
        <p:txBody>
          <a:bodyPr wrap="square" lIns="0" tIns="0" rIns="0" bIns="0" rtlCol="0"/>
          <a:lstStyle/>
          <a:p>
            <a:endParaRPr sz="1339"/>
          </a:p>
        </p:txBody>
      </p:sp>
      <p:sp>
        <p:nvSpPr>
          <p:cNvPr id="13" name="object 13"/>
          <p:cNvSpPr/>
          <p:nvPr/>
        </p:nvSpPr>
        <p:spPr>
          <a:xfrm>
            <a:off x="3212982" y="1929004"/>
            <a:ext cx="71238" cy="71238"/>
          </a:xfrm>
          <a:custGeom>
            <a:avLst/>
            <a:gdLst/>
            <a:ahLst/>
            <a:cxnLst/>
            <a:rect l="l" t="t" r="r" b="b"/>
            <a:pathLst>
              <a:path w="127635" h="127635">
                <a:moveTo>
                  <a:pt x="0" y="0"/>
                </a:moveTo>
                <a:lnTo>
                  <a:pt x="0" y="127154"/>
                </a:lnTo>
                <a:lnTo>
                  <a:pt x="127154" y="127154"/>
                </a:lnTo>
                <a:lnTo>
                  <a:pt x="127154" y="0"/>
                </a:lnTo>
                <a:lnTo>
                  <a:pt x="0" y="0"/>
                </a:lnTo>
                <a:close/>
              </a:path>
            </a:pathLst>
          </a:custGeom>
          <a:ln w="6357">
            <a:solidFill>
              <a:srgbClr val="000000"/>
            </a:solidFill>
          </a:ln>
        </p:spPr>
        <p:txBody>
          <a:bodyPr wrap="square" lIns="0" tIns="0" rIns="0" bIns="0" rtlCol="0"/>
          <a:lstStyle/>
          <a:p>
            <a:endParaRPr sz="1339"/>
          </a:p>
        </p:txBody>
      </p:sp>
      <p:sp>
        <p:nvSpPr>
          <p:cNvPr id="14" name="object 14"/>
          <p:cNvSpPr/>
          <p:nvPr/>
        </p:nvSpPr>
        <p:spPr>
          <a:xfrm>
            <a:off x="2464246" y="1749803"/>
            <a:ext cx="0" cy="179336"/>
          </a:xfrm>
          <a:custGeom>
            <a:avLst/>
            <a:gdLst/>
            <a:ahLst/>
            <a:cxnLst/>
            <a:rect l="l" t="t" r="r" b="b"/>
            <a:pathLst>
              <a:path h="321310">
                <a:moveTo>
                  <a:pt x="0" y="0"/>
                </a:moveTo>
                <a:lnTo>
                  <a:pt x="0" y="321067"/>
                </a:lnTo>
              </a:path>
            </a:pathLst>
          </a:custGeom>
          <a:ln w="25430">
            <a:solidFill>
              <a:srgbClr val="000000"/>
            </a:solidFill>
          </a:ln>
        </p:spPr>
        <p:txBody>
          <a:bodyPr wrap="square" lIns="0" tIns="0" rIns="0" bIns="0" rtlCol="0"/>
          <a:lstStyle/>
          <a:p>
            <a:endParaRPr sz="1339"/>
          </a:p>
        </p:txBody>
      </p:sp>
      <p:sp>
        <p:nvSpPr>
          <p:cNvPr id="15" name="object 15"/>
          <p:cNvSpPr/>
          <p:nvPr/>
        </p:nvSpPr>
        <p:spPr>
          <a:xfrm>
            <a:off x="2464246" y="1999974"/>
            <a:ext cx="0" cy="179336"/>
          </a:xfrm>
          <a:custGeom>
            <a:avLst/>
            <a:gdLst/>
            <a:ahLst/>
            <a:cxnLst/>
            <a:rect l="l" t="t" r="r" b="b"/>
            <a:pathLst>
              <a:path h="321310">
                <a:moveTo>
                  <a:pt x="0" y="0"/>
                </a:moveTo>
                <a:lnTo>
                  <a:pt x="0" y="321067"/>
                </a:lnTo>
              </a:path>
            </a:pathLst>
          </a:custGeom>
          <a:ln w="25430">
            <a:solidFill>
              <a:srgbClr val="000000"/>
            </a:solidFill>
          </a:ln>
        </p:spPr>
        <p:txBody>
          <a:bodyPr wrap="square" lIns="0" tIns="0" rIns="0" bIns="0" rtlCol="0"/>
          <a:lstStyle/>
          <a:p>
            <a:endParaRPr sz="1339"/>
          </a:p>
        </p:txBody>
      </p:sp>
      <p:sp>
        <p:nvSpPr>
          <p:cNvPr id="16" name="object 16"/>
          <p:cNvSpPr/>
          <p:nvPr/>
        </p:nvSpPr>
        <p:spPr>
          <a:xfrm>
            <a:off x="2428761" y="1929004"/>
            <a:ext cx="71238" cy="71238"/>
          </a:xfrm>
          <a:custGeom>
            <a:avLst/>
            <a:gdLst/>
            <a:ahLst/>
            <a:cxnLst/>
            <a:rect l="l" t="t" r="r" b="b"/>
            <a:pathLst>
              <a:path w="127635" h="127635">
                <a:moveTo>
                  <a:pt x="0" y="0"/>
                </a:moveTo>
                <a:lnTo>
                  <a:pt x="0" y="127154"/>
                </a:lnTo>
                <a:lnTo>
                  <a:pt x="127154" y="127154"/>
                </a:lnTo>
                <a:lnTo>
                  <a:pt x="127154" y="0"/>
                </a:lnTo>
                <a:lnTo>
                  <a:pt x="0" y="0"/>
                </a:lnTo>
                <a:close/>
              </a:path>
            </a:pathLst>
          </a:custGeom>
          <a:ln w="6357">
            <a:solidFill>
              <a:srgbClr val="000000"/>
            </a:solidFill>
          </a:ln>
        </p:spPr>
        <p:txBody>
          <a:bodyPr wrap="square" lIns="0" tIns="0" rIns="0" bIns="0" rtlCol="0"/>
          <a:lstStyle/>
          <a:p>
            <a:endParaRPr sz="1339"/>
          </a:p>
        </p:txBody>
      </p:sp>
      <p:sp>
        <p:nvSpPr>
          <p:cNvPr id="17" name="object 17"/>
          <p:cNvSpPr/>
          <p:nvPr/>
        </p:nvSpPr>
        <p:spPr>
          <a:xfrm>
            <a:off x="2891842" y="2356600"/>
            <a:ext cx="179336" cy="0"/>
          </a:xfrm>
          <a:custGeom>
            <a:avLst/>
            <a:gdLst/>
            <a:ahLst/>
            <a:cxnLst/>
            <a:rect l="l" t="t" r="r" b="b"/>
            <a:pathLst>
              <a:path w="321310">
                <a:moveTo>
                  <a:pt x="0" y="0"/>
                </a:moveTo>
                <a:lnTo>
                  <a:pt x="321067" y="0"/>
                </a:lnTo>
              </a:path>
            </a:pathLst>
          </a:custGeom>
          <a:ln w="25430">
            <a:solidFill>
              <a:srgbClr val="000000"/>
            </a:solidFill>
          </a:ln>
        </p:spPr>
        <p:txBody>
          <a:bodyPr wrap="square" lIns="0" tIns="0" rIns="0" bIns="0" rtlCol="0"/>
          <a:lstStyle/>
          <a:p>
            <a:endParaRPr sz="1339"/>
          </a:p>
        </p:txBody>
      </p:sp>
      <p:sp>
        <p:nvSpPr>
          <p:cNvPr id="18" name="object 18"/>
          <p:cNvSpPr/>
          <p:nvPr/>
        </p:nvSpPr>
        <p:spPr>
          <a:xfrm>
            <a:off x="2641671" y="2356600"/>
            <a:ext cx="179336" cy="0"/>
          </a:xfrm>
          <a:custGeom>
            <a:avLst/>
            <a:gdLst/>
            <a:ahLst/>
            <a:cxnLst/>
            <a:rect l="l" t="t" r="r" b="b"/>
            <a:pathLst>
              <a:path w="321310">
                <a:moveTo>
                  <a:pt x="0" y="0"/>
                </a:moveTo>
                <a:lnTo>
                  <a:pt x="321067" y="0"/>
                </a:lnTo>
              </a:path>
            </a:pathLst>
          </a:custGeom>
          <a:ln w="25430">
            <a:solidFill>
              <a:srgbClr val="000000"/>
            </a:solidFill>
          </a:ln>
        </p:spPr>
        <p:txBody>
          <a:bodyPr wrap="square" lIns="0" tIns="0" rIns="0" bIns="0" rtlCol="0"/>
          <a:lstStyle/>
          <a:p>
            <a:endParaRPr sz="1339"/>
          </a:p>
        </p:txBody>
      </p:sp>
      <p:sp>
        <p:nvSpPr>
          <p:cNvPr id="19" name="object 19"/>
          <p:cNvSpPr/>
          <p:nvPr/>
        </p:nvSpPr>
        <p:spPr>
          <a:xfrm>
            <a:off x="2820872" y="2321115"/>
            <a:ext cx="71238" cy="71238"/>
          </a:xfrm>
          <a:custGeom>
            <a:avLst/>
            <a:gdLst/>
            <a:ahLst/>
            <a:cxnLst/>
            <a:rect l="l" t="t" r="r" b="b"/>
            <a:pathLst>
              <a:path w="127635" h="127635">
                <a:moveTo>
                  <a:pt x="0" y="0"/>
                </a:moveTo>
                <a:lnTo>
                  <a:pt x="0" y="127154"/>
                </a:lnTo>
                <a:lnTo>
                  <a:pt x="127154" y="127154"/>
                </a:lnTo>
                <a:lnTo>
                  <a:pt x="127154" y="0"/>
                </a:lnTo>
                <a:lnTo>
                  <a:pt x="0" y="0"/>
                </a:lnTo>
                <a:close/>
              </a:path>
            </a:pathLst>
          </a:custGeom>
          <a:ln w="6357">
            <a:solidFill>
              <a:srgbClr val="000000"/>
            </a:solidFill>
          </a:ln>
        </p:spPr>
        <p:txBody>
          <a:bodyPr wrap="square" lIns="0" tIns="0" rIns="0" bIns="0" rtlCol="0"/>
          <a:lstStyle/>
          <a:p>
            <a:endParaRPr sz="1339"/>
          </a:p>
        </p:txBody>
      </p:sp>
      <p:sp>
        <p:nvSpPr>
          <p:cNvPr id="20" name="object 20"/>
          <p:cNvSpPr/>
          <p:nvPr/>
        </p:nvSpPr>
        <p:spPr>
          <a:xfrm>
            <a:off x="1429889" y="3020461"/>
            <a:ext cx="2852974" cy="970781"/>
          </a:xfrm>
          <a:prstGeom prst="rect">
            <a:avLst/>
          </a:prstGeom>
          <a:blipFill>
            <a:blip r:embed="rId3" cstate="print"/>
            <a:stretch>
              <a:fillRect/>
            </a:stretch>
          </a:blipFill>
        </p:spPr>
        <p:txBody>
          <a:bodyPr wrap="square" lIns="0" tIns="0" rIns="0" bIns="0" rtlCol="0"/>
          <a:lstStyle/>
          <a:p>
            <a:endParaRPr sz="1339"/>
          </a:p>
        </p:txBody>
      </p:sp>
      <p:sp>
        <p:nvSpPr>
          <p:cNvPr id="21" name="object 21"/>
          <p:cNvSpPr txBox="1"/>
          <p:nvPr/>
        </p:nvSpPr>
        <p:spPr>
          <a:xfrm>
            <a:off x="152400" y="2273272"/>
            <a:ext cx="5365189" cy="1056251"/>
          </a:xfrm>
          <a:prstGeom prst="rect">
            <a:avLst/>
          </a:prstGeom>
        </p:spPr>
        <p:txBody>
          <a:bodyPr vert="horz" wrap="square" lIns="0" tIns="0" rIns="0" bIns="0" rtlCol="0">
            <a:spAutoFit/>
          </a:bodyPr>
          <a:lstStyle/>
          <a:p>
            <a:pPr marL="33667" algn="ctr">
              <a:tabLst>
                <a:tab pos="817586" algn="l"/>
              </a:tabLst>
            </a:pPr>
            <a:r>
              <a:rPr sz="1395" i="1" spc="240" dirty="0">
                <a:latin typeface="Arial"/>
                <a:cs typeface="Arial"/>
              </a:rPr>
              <a:t>X</a:t>
            </a:r>
            <a:r>
              <a:rPr sz="1465" spc="8" baseline="-12698" dirty="0">
                <a:latin typeface="Bauhaus 93"/>
                <a:cs typeface="Bauhaus 93"/>
              </a:rPr>
              <a:t>3	</a:t>
            </a:r>
            <a:r>
              <a:rPr sz="1395" i="1" spc="240" dirty="0">
                <a:latin typeface="Arial"/>
                <a:cs typeface="Arial"/>
              </a:rPr>
              <a:t>X</a:t>
            </a:r>
            <a:r>
              <a:rPr sz="1465" spc="8" baseline="-12698" dirty="0">
                <a:latin typeface="Bauhaus 93"/>
                <a:cs typeface="Bauhaus 93"/>
              </a:rPr>
              <a:t>4</a:t>
            </a:r>
            <a:endParaRPr sz="1465" baseline="-12698">
              <a:latin typeface="Bauhaus 93"/>
              <a:cs typeface="Bauhaus 93"/>
            </a:endParaRPr>
          </a:p>
          <a:p>
            <a:pPr>
              <a:spcBef>
                <a:spcPts val="7"/>
              </a:spcBef>
            </a:pPr>
            <a:endParaRPr sz="1423">
              <a:latin typeface="Times New Roman"/>
              <a:cs typeface="Times New Roman"/>
            </a:endParaRPr>
          </a:p>
          <a:p>
            <a:pPr algn="ctr">
              <a:tabLst>
                <a:tab pos="1494832" algn="l"/>
              </a:tabLst>
            </a:pPr>
            <a:r>
              <a:rPr sz="1395" spc="47" dirty="0">
                <a:solidFill>
                  <a:srgbClr val="0000A0"/>
                </a:solidFill>
                <a:latin typeface="Trebuchet MS"/>
                <a:cs typeface="Trebuchet MS"/>
              </a:rPr>
              <a:t>B</a:t>
            </a:r>
            <a:r>
              <a:rPr sz="1395" spc="3" dirty="0">
                <a:solidFill>
                  <a:srgbClr val="0000A0"/>
                </a:solidFill>
                <a:latin typeface="Trebuchet MS"/>
                <a:cs typeface="Trebuchet MS"/>
              </a:rPr>
              <a:t>a</a:t>
            </a:r>
            <a:r>
              <a:rPr sz="1395" spc="-84" dirty="0">
                <a:solidFill>
                  <a:srgbClr val="0000A0"/>
                </a:solidFill>
                <a:latin typeface="Trebuchet MS"/>
                <a:cs typeface="Trebuchet MS"/>
              </a:rPr>
              <a:t>y</a:t>
            </a:r>
            <a:r>
              <a:rPr sz="1395" spc="-67" dirty="0">
                <a:solidFill>
                  <a:srgbClr val="0000A0"/>
                </a:solidFill>
                <a:latin typeface="Trebuchet MS"/>
                <a:cs typeface="Trebuchet MS"/>
              </a:rPr>
              <a:t>esian</a:t>
            </a:r>
            <a:r>
              <a:rPr sz="1395" spc="53" dirty="0">
                <a:solidFill>
                  <a:srgbClr val="0000A0"/>
                </a:solidFill>
                <a:latin typeface="Trebuchet MS"/>
                <a:cs typeface="Trebuchet MS"/>
              </a:rPr>
              <a:t> </a:t>
            </a:r>
            <a:r>
              <a:rPr sz="1395" spc="-78" dirty="0">
                <a:solidFill>
                  <a:srgbClr val="0000A0"/>
                </a:solidFill>
                <a:latin typeface="Trebuchet MS"/>
                <a:cs typeface="Trebuchet MS"/>
              </a:rPr>
              <a:t>ne</a:t>
            </a:r>
            <a:r>
              <a:rPr sz="1395" spc="-98" dirty="0">
                <a:solidFill>
                  <a:srgbClr val="0000A0"/>
                </a:solidFill>
                <a:latin typeface="Trebuchet MS"/>
                <a:cs typeface="Trebuchet MS"/>
              </a:rPr>
              <a:t>t</a:t>
            </a:r>
            <a:r>
              <a:rPr sz="1395" spc="-117" dirty="0">
                <a:solidFill>
                  <a:srgbClr val="0000A0"/>
                </a:solidFill>
                <a:latin typeface="Trebuchet MS"/>
                <a:cs typeface="Trebuchet MS"/>
              </a:rPr>
              <a:t>w</a:t>
            </a:r>
            <a:r>
              <a:rPr sz="1395" spc="-89" dirty="0">
                <a:solidFill>
                  <a:srgbClr val="0000A0"/>
                </a:solidFill>
                <a:latin typeface="Trebuchet MS"/>
                <a:cs typeface="Trebuchet MS"/>
              </a:rPr>
              <a:t>o</a:t>
            </a:r>
            <a:r>
              <a:rPr sz="1395" spc="-36" dirty="0">
                <a:solidFill>
                  <a:srgbClr val="0000A0"/>
                </a:solidFill>
                <a:latin typeface="Trebuchet MS"/>
                <a:cs typeface="Trebuchet MS"/>
              </a:rPr>
              <a:t>rks</a:t>
            </a:r>
            <a:r>
              <a:rPr sz="1395" spc="-126" dirty="0">
                <a:latin typeface="Trebuchet MS"/>
                <a:cs typeface="Trebuchet MS"/>
              </a:rPr>
              <a:t>:</a:t>
            </a:r>
            <a:r>
              <a:rPr sz="1395" dirty="0">
                <a:latin typeface="Trebuchet MS"/>
                <a:cs typeface="Trebuchet MS"/>
              </a:rPr>
              <a:t>	</a:t>
            </a:r>
            <a:r>
              <a:rPr sz="1395" spc="-50" dirty="0">
                <a:latin typeface="Trebuchet MS"/>
                <a:cs typeface="Trebuchet MS"/>
              </a:rPr>
              <a:t>soft</a:t>
            </a:r>
            <a:r>
              <a:rPr sz="1395" spc="53" dirty="0">
                <a:latin typeface="Trebuchet MS"/>
                <a:cs typeface="Trebuchet MS"/>
              </a:rPr>
              <a:t> </a:t>
            </a:r>
            <a:r>
              <a:rPr sz="1395" spc="-78" dirty="0">
                <a:latin typeface="Trebuchet MS"/>
                <a:cs typeface="Trebuchet MS"/>
              </a:rPr>
              <a:t>de</a:t>
            </a:r>
            <a:r>
              <a:rPr sz="1395" spc="-39" dirty="0">
                <a:latin typeface="Trebuchet MS"/>
                <a:cs typeface="Trebuchet MS"/>
              </a:rPr>
              <a:t>p</a:t>
            </a:r>
            <a:r>
              <a:rPr sz="1395" spc="-78" dirty="0">
                <a:latin typeface="Trebuchet MS"/>
                <a:cs typeface="Trebuchet MS"/>
              </a:rPr>
              <a:t>end</a:t>
            </a:r>
            <a:r>
              <a:rPr sz="1395" spc="-140" dirty="0">
                <a:latin typeface="Trebuchet MS"/>
                <a:cs typeface="Trebuchet MS"/>
              </a:rPr>
              <a:t>e</a:t>
            </a:r>
            <a:r>
              <a:rPr sz="1395" spc="-64" dirty="0">
                <a:latin typeface="Trebuchet MS"/>
                <a:cs typeface="Trebuchet MS"/>
              </a:rPr>
              <a:t>ncies</a:t>
            </a:r>
            <a:r>
              <a:rPr sz="1395" spc="50" dirty="0">
                <a:latin typeface="Trebuchet MS"/>
                <a:cs typeface="Trebuchet MS"/>
              </a:rPr>
              <a:t> </a:t>
            </a:r>
            <a:r>
              <a:rPr sz="1395" spc="-78" dirty="0">
                <a:latin typeface="Trebuchet MS"/>
                <a:cs typeface="Trebuchet MS"/>
              </a:rPr>
              <a:t>(e.g.,</a:t>
            </a:r>
            <a:r>
              <a:rPr sz="1395" spc="50" dirty="0">
                <a:latin typeface="Trebuchet MS"/>
                <a:cs typeface="Trebuchet MS"/>
              </a:rPr>
              <a:t> </a:t>
            </a:r>
            <a:r>
              <a:rPr sz="1395" spc="-45" dirty="0">
                <a:latin typeface="Trebuchet MS"/>
                <a:cs typeface="Trebuchet MS"/>
              </a:rPr>
              <a:t>tracking</a:t>
            </a:r>
            <a:r>
              <a:rPr sz="1395" spc="56" dirty="0">
                <a:latin typeface="Trebuchet MS"/>
                <a:cs typeface="Trebuchet MS"/>
              </a:rPr>
              <a:t> </a:t>
            </a:r>
            <a:r>
              <a:rPr sz="1395" spc="-64" dirty="0">
                <a:latin typeface="Trebuchet MS"/>
                <a:cs typeface="Trebuchet MS"/>
              </a:rPr>
              <a:t>c</a:t>
            </a:r>
            <a:r>
              <a:rPr sz="1395" spc="-98" dirty="0">
                <a:latin typeface="Trebuchet MS"/>
                <a:cs typeface="Trebuchet MS"/>
              </a:rPr>
              <a:t>a</a:t>
            </a:r>
            <a:r>
              <a:rPr sz="1395" spc="-45" dirty="0">
                <a:latin typeface="Trebuchet MS"/>
                <a:cs typeface="Trebuchet MS"/>
              </a:rPr>
              <a:t>rs</a:t>
            </a:r>
            <a:r>
              <a:rPr sz="1395" spc="50" dirty="0">
                <a:latin typeface="Trebuchet MS"/>
                <a:cs typeface="Trebuchet MS"/>
              </a:rPr>
              <a:t> </a:t>
            </a:r>
            <a:r>
              <a:rPr sz="1395" spc="-61" dirty="0">
                <a:latin typeface="Trebuchet MS"/>
                <a:cs typeface="Trebuchet MS"/>
              </a:rPr>
              <a:t>from</a:t>
            </a:r>
            <a:r>
              <a:rPr sz="1395" spc="50" dirty="0">
                <a:latin typeface="Trebuchet MS"/>
                <a:cs typeface="Trebuchet MS"/>
              </a:rPr>
              <a:t> </a:t>
            </a:r>
            <a:r>
              <a:rPr sz="1395" spc="-53" dirty="0">
                <a:latin typeface="Trebuchet MS"/>
                <a:cs typeface="Trebuchet MS"/>
              </a:rPr>
              <a:t>sens</a:t>
            </a:r>
            <a:r>
              <a:rPr sz="1395" spc="-100" dirty="0">
                <a:latin typeface="Trebuchet MS"/>
                <a:cs typeface="Trebuchet MS"/>
              </a:rPr>
              <a:t>o</a:t>
            </a:r>
            <a:r>
              <a:rPr sz="1395" spc="-17" dirty="0">
                <a:latin typeface="Trebuchet MS"/>
                <a:cs typeface="Trebuchet MS"/>
              </a:rPr>
              <a:t>rs)</a:t>
            </a:r>
            <a:endParaRPr sz="1395">
              <a:latin typeface="Trebuchet MS"/>
              <a:cs typeface="Trebuchet MS"/>
            </a:endParaRPr>
          </a:p>
          <a:p>
            <a:pPr>
              <a:spcBef>
                <a:spcPts val="7"/>
              </a:spcBef>
            </a:pPr>
            <a:endParaRPr sz="1535">
              <a:latin typeface="Times New Roman"/>
              <a:cs typeface="Times New Roman"/>
            </a:endParaRPr>
          </a:p>
          <a:p>
            <a:pPr marL="35439" algn="ctr">
              <a:tabLst>
                <a:tab pos="662716" algn="l"/>
                <a:tab pos="1289992" algn="l"/>
                <a:tab pos="1917269" algn="l"/>
                <a:tab pos="2544545" algn="l"/>
              </a:tabLst>
            </a:pPr>
            <a:r>
              <a:rPr sz="1116" i="1" spc="128" dirty="0">
                <a:latin typeface="Arial"/>
                <a:cs typeface="Arial"/>
              </a:rPr>
              <a:t>H</a:t>
            </a:r>
            <a:r>
              <a:rPr sz="1172" spc="4" baseline="-11904" dirty="0">
                <a:latin typeface="Bauhaus 93"/>
                <a:cs typeface="Bauhaus 93"/>
              </a:rPr>
              <a:t>1	</a:t>
            </a:r>
            <a:r>
              <a:rPr sz="1116" i="1" spc="128" dirty="0">
                <a:latin typeface="Arial"/>
                <a:cs typeface="Arial"/>
              </a:rPr>
              <a:t>H</a:t>
            </a:r>
            <a:r>
              <a:rPr sz="1172" spc="4" baseline="-11904" dirty="0">
                <a:latin typeface="Bauhaus 93"/>
                <a:cs typeface="Bauhaus 93"/>
              </a:rPr>
              <a:t>2	</a:t>
            </a:r>
            <a:r>
              <a:rPr sz="1116" i="1" spc="128" dirty="0">
                <a:latin typeface="Arial"/>
                <a:cs typeface="Arial"/>
              </a:rPr>
              <a:t>H</a:t>
            </a:r>
            <a:r>
              <a:rPr sz="1172" spc="4" baseline="-11904" dirty="0">
                <a:latin typeface="Bauhaus 93"/>
                <a:cs typeface="Bauhaus 93"/>
              </a:rPr>
              <a:t>3	</a:t>
            </a:r>
            <a:r>
              <a:rPr sz="1116" i="1" spc="128" dirty="0">
                <a:latin typeface="Arial"/>
                <a:cs typeface="Arial"/>
              </a:rPr>
              <a:t>H</a:t>
            </a:r>
            <a:r>
              <a:rPr sz="1172" spc="4" baseline="-11904" dirty="0">
                <a:latin typeface="Bauhaus 93"/>
                <a:cs typeface="Bauhaus 93"/>
              </a:rPr>
              <a:t>4	</a:t>
            </a:r>
            <a:r>
              <a:rPr sz="1116" i="1" spc="128" dirty="0">
                <a:latin typeface="Arial"/>
                <a:cs typeface="Arial"/>
              </a:rPr>
              <a:t>H</a:t>
            </a:r>
            <a:r>
              <a:rPr sz="1172" spc="4" baseline="-11904" dirty="0">
                <a:latin typeface="Bauhaus 93"/>
                <a:cs typeface="Bauhaus 93"/>
              </a:rPr>
              <a:t>5</a:t>
            </a:r>
            <a:endParaRPr sz="1172" baseline="-11904">
              <a:latin typeface="Bauhaus 93"/>
              <a:cs typeface="Bauhaus 93"/>
            </a:endParaRPr>
          </a:p>
        </p:txBody>
      </p:sp>
      <p:sp>
        <p:nvSpPr>
          <p:cNvPr id="27" name="object 27"/>
          <p:cNvSpPr txBox="1">
            <a:spLocks noGrp="1"/>
          </p:cNvSpPr>
          <p:nvPr>
            <p:ph type="ftr" sz="quarter" idx="4294967295"/>
          </p:nvPr>
        </p:nvSpPr>
        <p:spPr>
          <a:xfrm>
            <a:off x="3097259" y="6548973"/>
            <a:ext cx="1185176" cy="276999"/>
          </a:xfrm>
          <a:prstGeom prst="rect">
            <a:avLst/>
          </a:prstGeom>
        </p:spPr>
        <p:txBody>
          <a:bodyPr vert="horz" wrap="square" lIns="0" tIns="0" rIns="0" bIns="0" rtlCol="0">
            <a:spAutoFit/>
          </a:bodyPr>
          <a:lstStyle/>
          <a:p>
            <a:pPr marL="7088"/>
            <a:r>
              <a:rPr sz="900" spc="8" dirty="0">
                <a:latin typeface="Trebuchet MS"/>
                <a:cs typeface="Trebuchet MS"/>
              </a:rPr>
              <a:t>CS221</a:t>
            </a:r>
            <a:r>
              <a:rPr sz="900" spc="25" dirty="0">
                <a:latin typeface="Trebuchet MS"/>
                <a:cs typeface="Trebuchet MS"/>
              </a:rPr>
              <a:t> </a:t>
            </a:r>
            <a:r>
              <a:rPr sz="900" spc="-17" dirty="0">
                <a:latin typeface="Trebuchet MS"/>
                <a:cs typeface="Trebuchet MS"/>
              </a:rPr>
              <a:t>/</a:t>
            </a:r>
            <a:r>
              <a:rPr sz="900" spc="25" dirty="0">
                <a:latin typeface="Trebuchet MS"/>
                <a:cs typeface="Trebuchet MS"/>
              </a:rPr>
              <a:t> </a:t>
            </a:r>
            <a:r>
              <a:rPr sz="900" spc="-6" dirty="0">
                <a:latin typeface="Trebuchet MS"/>
                <a:cs typeface="Trebuchet MS"/>
              </a:rPr>
              <a:t>Autumn</a:t>
            </a:r>
            <a:r>
              <a:rPr sz="900" spc="25" dirty="0">
                <a:latin typeface="Trebuchet MS"/>
                <a:cs typeface="Trebuchet MS"/>
              </a:rPr>
              <a:t> </a:t>
            </a:r>
            <a:r>
              <a:rPr sz="900" spc="-17" dirty="0">
                <a:latin typeface="Trebuchet MS"/>
                <a:cs typeface="Trebuchet MS"/>
              </a:rPr>
              <a:t>2018</a:t>
            </a:r>
            <a:r>
              <a:rPr sz="900" spc="25" dirty="0">
                <a:latin typeface="Trebuchet MS"/>
                <a:cs typeface="Trebuchet MS"/>
              </a:rPr>
              <a:t> </a:t>
            </a:r>
            <a:r>
              <a:rPr sz="900" spc="-17" dirty="0">
                <a:latin typeface="Trebuchet MS"/>
                <a:cs typeface="Trebuchet MS"/>
              </a:rPr>
              <a:t>/</a:t>
            </a:r>
            <a:r>
              <a:rPr sz="900" spc="25" dirty="0">
                <a:latin typeface="Trebuchet MS"/>
                <a:cs typeface="Trebuchet MS"/>
              </a:rPr>
              <a:t> </a:t>
            </a:r>
            <a:r>
              <a:rPr sz="900" spc="-11" dirty="0">
                <a:latin typeface="Trebuchet MS"/>
                <a:cs typeface="Trebuchet MS"/>
              </a:rPr>
              <a:t>Liang</a:t>
            </a:r>
          </a:p>
        </p:txBody>
      </p:sp>
      <p:sp>
        <p:nvSpPr>
          <p:cNvPr id="28" name="object 28"/>
          <p:cNvSpPr txBox="1"/>
          <p:nvPr/>
        </p:nvSpPr>
        <p:spPr>
          <a:xfrm>
            <a:off x="5527119" y="4177510"/>
            <a:ext cx="104199" cy="107402"/>
          </a:xfrm>
          <a:prstGeom prst="rect">
            <a:avLst/>
          </a:prstGeom>
        </p:spPr>
        <p:txBody>
          <a:bodyPr vert="horz" wrap="square" lIns="0" tIns="0" rIns="0" bIns="0" rtlCol="0">
            <a:spAutoFit/>
          </a:bodyPr>
          <a:lstStyle/>
          <a:p>
            <a:pPr marL="7088"/>
            <a:r>
              <a:rPr sz="698" spc="-17" dirty="0">
                <a:latin typeface="Trebuchet MS"/>
                <a:cs typeface="Trebuchet MS"/>
              </a:rPr>
              <a:t>77</a:t>
            </a:r>
            <a:endParaRPr sz="698">
              <a:latin typeface="Trebuchet MS"/>
              <a:cs typeface="Trebuchet MS"/>
            </a:endParaRPr>
          </a:p>
        </p:txBody>
      </p:sp>
      <p:sp>
        <p:nvSpPr>
          <p:cNvPr id="22" name="object 22"/>
          <p:cNvSpPr txBox="1"/>
          <p:nvPr/>
        </p:nvSpPr>
        <p:spPr>
          <a:xfrm>
            <a:off x="1509071" y="3751418"/>
            <a:ext cx="177918" cy="171714"/>
          </a:xfrm>
          <a:prstGeom prst="rect">
            <a:avLst/>
          </a:prstGeom>
        </p:spPr>
        <p:txBody>
          <a:bodyPr vert="horz" wrap="square" lIns="0" tIns="0" rIns="0" bIns="0" rtlCol="0">
            <a:spAutoFit/>
          </a:bodyPr>
          <a:lstStyle/>
          <a:p>
            <a:pPr marL="7088"/>
            <a:r>
              <a:rPr sz="1116" i="1" spc="89" dirty="0">
                <a:latin typeface="Arial"/>
                <a:cs typeface="Arial"/>
              </a:rPr>
              <a:t>E</a:t>
            </a:r>
            <a:r>
              <a:rPr sz="1172" spc="4" baseline="-11904" dirty="0">
                <a:latin typeface="Bauhaus 93"/>
                <a:cs typeface="Bauhaus 93"/>
              </a:rPr>
              <a:t>1</a:t>
            </a:r>
            <a:endParaRPr sz="1172" baseline="-11904">
              <a:latin typeface="Bauhaus 93"/>
              <a:cs typeface="Bauhaus 93"/>
            </a:endParaRPr>
          </a:p>
        </p:txBody>
      </p:sp>
      <p:sp>
        <p:nvSpPr>
          <p:cNvPr id="23" name="object 23"/>
          <p:cNvSpPr txBox="1"/>
          <p:nvPr/>
        </p:nvSpPr>
        <p:spPr>
          <a:xfrm>
            <a:off x="2136450" y="3751418"/>
            <a:ext cx="177918" cy="171714"/>
          </a:xfrm>
          <a:prstGeom prst="rect">
            <a:avLst/>
          </a:prstGeom>
        </p:spPr>
        <p:txBody>
          <a:bodyPr vert="horz" wrap="square" lIns="0" tIns="0" rIns="0" bIns="0" rtlCol="0">
            <a:spAutoFit/>
          </a:bodyPr>
          <a:lstStyle/>
          <a:p>
            <a:pPr marL="7088"/>
            <a:r>
              <a:rPr sz="1116" i="1" spc="89" dirty="0">
                <a:latin typeface="Arial"/>
                <a:cs typeface="Arial"/>
              </a:rPr>
              <a:t>E</a:t>
            </a:r>
            <a:r>
              <a:rPr sz="1172" spc="4" baseline="-11904" dirty="0">
                <a:latin typeface="Bauhaus 93"/>
                <a:cs typeface="Bauhaus 93"/>
              </a:rPr>
              <a:t>2</a:t>
            </a:r>
            <a:endParaRPr sz="1172" baseline="-11904">
              <a:latin typeface="Bauhaus 93"/>
              <a:cs typeface="Bauhaus 93"/>
            </a:endParaRPr>
          </a:p>
        </p:txBody>
      </p:sp>
      <p:sp>
        <p:nvSpPr>
          <p:cNvPr id="24" name="object 24"/>
          <p:cNvSpPr txBox="1"/>
          <p:nvPr/>
        </p:nvSpPr>
        <p:spPr>
          <a:xfrm>
            <a:off x="2763829" y="3751418"/>
            <a:ext cx="177918" cy="171714"/>
          </a:xfrm>
          <a:prstGeom prst="rect">
            <a:avLst/>
          </a:prstGeom>
        </p:spPr>
        <p:txBody>
          <a:bodyPr vert="horz" wrap="square" lIns="0" tIns="0" rIns="0" bIns="0" rtlCol="0">
            <a:spAutoFit/>
          </a:bodyPr>
          <a:lstStyle/>
          <a:p>
            <a:pPr marL="7088"/>
            <a:r>
              <a:rPr sz="1116" i="1" spc="89" dirty="0">
                <a:latin typeface="Arial"/>
                <a:cs typeface="Arial"/>
              </a:rPr>
              <a:t>E</a:t>
            </a:r>
            <a:r>
              <a:rPr sz="1172" spc="4" baseline="-11904" dirty="0">
                <a:latin typeface="Bauhaus 93"/>
                <a:cs typeface="Bauhaus 93"/>
              </a:rPr>
              <a:t>3</a:t>
            </a:r>
            <a:endParaRPr sz="1172" baseline="-11904">
              <a:latin typeface="Bauhaus 93"/>
              <a:cs typeface="Bauhaus 93"/>
            </a:endParaRPr>
          </a:p>
        </p:txBody>
      </p:sp>
      <p:sp>
        <p:nvSpPr>
          <p:cNvPr id="25" name="object 25"/>
          <p:cNvSpPr txBox="1"/>
          <p:nvPr/>
        </p:nvSpPr>
        <p:spPr>
          <a:xfrm>
            <a:off x="3391208" y="3751418"/>
            <a:ext cx="177918" cy="171714"/>
          </a:xfrm>
          <a:prstGeom prst="rect">
            <a:avLst/>
          </a:prstGeom>
        </p:spPr>
        <p:txBody>
          <a:bodyPr vert="horz" wrap="square" lIns="0" tIns="0" rIns="0" bIns="0" rtlCol="0">
            <a:spAutoFit/>
          </a:bodyPr>
          <a:lstStyle/>
          <a:p>
            <a:pPr marL="7088"/>
            <a:r>
              <a:rPr sz="1116" i="1" spc="89" dirty="0">
                <a:latin typeface="Arial"/>
                <a:cs typeface="Arial"/>
              </a:rPr>
              <a:t>E</a:t>
            </a:r>
            <a:r>
              <a:rPr sz="1172" spc="4" baseline="-11904" dirty="0">
                <a:latin typeface="Bauhaus 93"/>
                <a:cs typeface="Bauhaus 93"/>
              </a:rPr>
              <a:t>4</a:t>
            </a:r>
            <a:endParaRPr sz="1172" baseline="-11904">
              <a:latin typeface="Bauhaus 93"/>
              <a:cs typeface="Bauhaus 93"/>
            </a:endParaRPr>
          </a:p>
        </p:txBody>
      </p:sp>
      <p:sp>
        <p:nvSpPr>
          <p:cNvPr id="26" name="object 26"/>
          <p:cNvSpPr txBox="1"/>
          <p:nvPr/>
        </p:nvSpPr>
        <p:spPr>
          <a:xfrm>
            <a:off x="4018587" y="3751418"/>
            <a:ext cx="177918" cy="171714"/>
          </a:xfrm>
          <a:prstGeom prst="rect">
            <a:avLst/>
          </a:prstGeom>
        </p:spPr>
        <p:txBody>
          <a:bodyPr vert="horz" wrap="square" lIns="0" tIns="0" rIns="0" bIns="0" rtlCol="0">
            <a:spAutoFit/>
          </a:bodyPr>
          <a:lstStyle/>
          <a:p>
            <a:pPr marL="7088"/>
            <a:r>
              <a:rPr sz="1116" i="1" spc="89" dirty="0">
                <a:latin typeface="Arial"/>
                <a:cs typeface="Arial"/>
              </a:rPr>
              <a:t>E</a:t>
            </a:r>
            <a:r>
              <a:rPr sz="1172" spc="4" baseline="-11904" dirty="0">
                <a:latin typeface="Bauhaus 93"/>
                <a:cs typeface="Bauhaus 93"/>
              </a:rPr>
              <a:t>5</a:t>
            </a:r>
            <a:endParaRPr sz="1172" baseline="-11904">
              <a:latin typeface="Bauhaus 93"/>
              <a:cs typeface="Bauhaus 93"/>
            </a:endParaRPr>
          </a:p>
        </p:txBody>
      </p:sp>
      <p:sp>
        <p:nvSpPr>
          <p:cNvPr id="29" name="Rectangle 28"/>
          <p:cNvSpPr/>
          <p:nvPr/>
        </p:nvSpPr>
        <p:spPr>
          <a:xfrm>
            <a:off x="990600" y="4623318"/>
            <a:ext cx="8077200" cy="1238737"/>
          </a:xfrm>
          <a:prstGeom prst="rect">
            <a:avLst/>
          </a:prstGeom>
        </p:spPr>
        <p:txBody>
          <a:bodyPr wrap="square">
            <a:spAutoFit/>
          </a:bodyPr>
          <a:lstStyle/>
          <a:p>
            <a:pPr marL="122620" marR="2835" indent="-115532" algn="just">
              <a:lnSpc>
                <a:spcPct val="102000"/>
              </a:lnSpc>
              <a:buFont typeface="Arial"/>
              <a:buChar char="•"/>
              <a:tabLst>
                <a:tab pos="122975" algn="l"/>
              </a:tabLst>
            </a:pPr>
            <a:r>
              <a:rPr lang="en-US" sz="1400" b="1" spc="-22" dirty="0">
                <a:latin typeface="Gill Sans MT"/>
                <a:cs typeface="Gill Sans MT"/>
              </a:rPr>
              <a:t>Constrain</a:t>
            </a:r>
            <a:r>
              <a:rPr lang="en-US" sz="1400" b="1" spc="-17" dirty="0">
                <a:latin typeface="Gill Sans MT"/>
                <a:cs typeface="Gill Sans MT"/>
              </a:rPr>
              <a:t>t</a:t>
            </a:r>
            <a:r>
              <a:rPr lang="en-US" sz="1400" b="1" dirty="0">
                <a:latin typeface="Gill Sans MT"/>
                <a:cs typeface="Gill Sans MT"/>
              </a:rPr>
              <a:t> </a:t>
            </a:r>
            <a:r>
              <a:rPr lang="en-US" sz="1400" b="1" spc="-109" dirty="0">
                <a:latin typeface="Gill Sans MT"/>
                <a:cs typeface="Gill Sans MT"/>
              </a:rPr>
              <a:t> </a:t>
            </a:r>
            <a:r>
              <a:rPr lang="en-US" sz="1400" b="1" spc="3" dirty="0">
                <a:latin typeface="Gill Sans MT"/>
                <a:cs typeface="Gill Sans MT"/>
              </a:rPr>
              <a:t>satisfac</a:t>
            </a:r>
            <a:r>
              <a:rPr lang="en-US" sz="1400" b="1" spc="-3" dirty="0">
                <a:latin typeface="Gill Sans MT"/>
                <a:cs typeface="Gill Sans MT"/>
              </a:rPr>
              <a:t>t</a:t>
            </a:r>
            <a:r>
              <a:rPr lang="en-US" sz="1400" b="1" spc="-20" dirty="0">
                <a:latin typeface="Gill Sans MT"/>
                <a:cs typeface="Gill Sans MT"/>
              </a:rPr>
              <a:t>ion</a:t>
            </a:r>
            <a:r>
              <a:rPr lang="en-US" sz="1400" b="1" dirty="0">
                <a:latin typeface="Gill Sans MT"/>
                <a:cs typeface="Gill Sans MT"/>
              </a:rPr>
              <a:t> </a:t>
            </a:r>
            <a:r>
              <a:rPr lang="en-US" sz="1400" b="1" spc="-114" dirty="0">
                <a:latin typeface="Gill Sans MT"/>
                <a:cs typeface="Gill Sans MT"/>
              </a:rPr>
              <a:t> </a:t>
            </a:r>
            <a:r>
              <a:rPr lang="en-US" sz="1400" b="1" spc="-39" dirty="0">
                <a:latin typeface="Gill Sans MT"/>
                <a:cs typeface="Gill Sans MT"/>
              </a:rPr>
              <a:t>p</a:t>
            </a:r>
            <a:r>
              <a:rPr lang="en-US" sz="1400" b="1" spc="-31" dirty="0">
                <a:latin typeface="Gill Sans MT"/>
                <a:cs typeface="Gill Sans MT"/>
              </a:rPr>
              <a:t>roblems</a:t>
            </a:r>
            <a:r>
              <a:rPr lang="en-US" sz="1400" b="1" spc="100" dirty="0">
                <a:latin typeface="Gill Sans MT"/>
                <a:cs typeface="Gill Sans MT"/>
              </a:rPr>
              <a:t> </a:t>
            </a:r>
            <a:r>
              <a:rPr lang="en-US" sz="1400" spc="-59" dirty="0">
                <a:latin typeface="Tahoma"/>
                <a:cs typeface="Tahoma"/>
              </a:rPr>
              <a:t>a</a:t>
            </a:r>
            <a:r>
              <a:rPr lang="en-US" sz="1400" spc="-42" dirty="0">
                <a:latin typeface="Tahoma"/>
                <a:cs typeface="Tahoma"/>
              </a:rPr>
              <a:t>re</a:t>
            </a:r>
            <a:r>
              <a:rPr lang="en-US" sz="1400" spc="70" dirty="0">
                <a:latin typeface="Tahoma"/>
                <a:cs typeface="Tahoma"/>
              </a:rPr>
              <a:t> </a:t>
            </a:r>
            <a:r>
              <a:rPr lang="en-US" sz="1400" spc="-33" dirty="0">
                <a:latin typeface="Tahoma"/>
                <a:cs typeface="Tahoma"/>
              </a:rPr>
              <a:t>v</a:t>
            </a:r>
            <a:r>
              <a:rPr lang="en-US" sz="1400" spc="-59" dirty="0">
                <a:latin typeface="Tahoma"/>
                <a:cs typeface="Tahoma"/>
              </a:rPr>
              <a:t>a</a:t>
            </a:r>
            <a:r>
              <a:rPr lang="en-US" sz="1400" spc="-31" dirty="0">
                <a:latin typeface="Tahoma"/>
                <a:cs typeface="Tahoma"/>
              </a:rPr>
              <a:t>riable-based</a:t>
            </a:r>
            <a:r>
              <a:rPr lang="en-US" sz="1400" spc="67" dirty="0">
                <a:latin typeface="Tahoma"/>
                <a:cs typeface="Tahoma"/>
              </a:rPr>
              <a:t> </a:t>
            </a:r>
            <a:r>
              <a:rPr lang="en-US" sz="1400" spc="-39" dirty="0">
                <a:latin typeface="Tahoma"/>
                <a:cs typeface="Tahoma"/>
              </a:rPr>
              <a:t>m</a:t>
            </a:r>
            <a:r>
              <a:rPr lang="en-US" sz="1400" dirty="0">
                <a:latin typeface="Tahoma"/>
                <a:cs typeface="Tahoma"/>
              </a:rPr>
              <a:t>o</a:t>
            </a:r>
            <a:r>
              <a:rPr lang="en-US" sz="1400" spc="-36" dirty="0">
                <a:latin typeface="Tahoma"/>
                <a:cs typeface="Tahoma"/>
              </a:rPr>
              <a:t>dels</a:t>
            </a:r>
            <a:r>
              <a:rPr lang="en-US" sz="1400" spc="67" dirty="0">
                <a:latin typeface="Tahoma"/>
                <a:cs typeface="Tahoma"/>
              </a:rPr>
              <a:t> </a:t>
            </a:r>
            <a:r>
              <a:rPr lang="en-US" sz="1400" spc="-45" dirty="0">
                <a:latin typeface="Tahoma"/>
                <a:cs typeface="Tahoma"/>
              </a:rPr>
              <a:t>where</a:t>
            </a:r>
            <a:r>
              <a:rPr lang="en-US" sz="1400" spc="70" dirty="0">
                <a:latin typeface="Tahoma"/>
                <a:cs typeface="Tahoma"/>
              </a:rPr>
              <a:t> </a:t>
            </a:r>
            <a:r>
              <a:rPr lang="en-US" sz="1400" spc="-75" dirty="0">
                <a:latin typeface="Tahoma"/>
                <a:cs typeface="Tahoma"/>
              </a:rPr>
              <a:t>w</a:t>
            </a:r>
            <a:r>
              <a:rPr lang="en-US" sz="1400" spc="-67" dirty="0">
                <a:latin typeface="Tahoma"/>
                <a:cs typeface="Tahoma"/>
              </a:rPr>
              <a:t>e</a:t>
            </a:r>
            <a:r>
              <a:rPr lang="en-US" sz="1400" spc="70" dirty="0">
                <a:latin typeface="Tahoma"/>
                <a:cs typeface="Tahoma"/>
              </a:rPr>
              <a:t> </a:t>
            </a:r>
            <a:r>
              <a:rPr lang="en-US" sz="1400" spc="-22" dirty="0">
                <a:latin typeface="Tahoma"/>
                <a:cs typeface="Tahoma"/>
              </a:rPr>
              <a:t>only</a:t>
            </a:r>
            <a:r>
              <a:rPr lang="en-US" sz="1400" spc="70" dirty="0">
                <a:latin typeface="Tahoma"/>
                <a:cs typeface="Tahoma"/>
              </a:rPr>
              <a:t> </a:t>
            </a:r>
            <a:r>
              <a:rPr lang="en-US" sz="1400" spc="-39" dirty="0">
                <a:latin typeface="Tahoma"/>
                <a:cs typeface="Tahoma"/>
              </a:rPr>
              <a:t>have</a:t>
            </a:r>
            <a:r>
              <a:rPr lang="en-US" sz="1400" spc="67" dirty="0">
                <a:latin typeface="Tahoma"/>
                <a:cs typeface="Tahoma"/>
              </a:rPr>
              <a:t> </a:t>
            </a:r>
            <a:r>
              <a:rPr lang="en-US" sz="1400" spc="-36" dirty="0">
                <a:latin typeface="Tahoma"/>
                <a:cs typeface="Tahoma"/>
              </a:rPr>
              <a:t>h</a:t>
            </a:r>
            <a:r>
              <a:rPr lang="en-US" sz="1400" spc="-59" dirty="0">
                <a:latin typeface="Tahoma"/>
                <a:cs typeface="Tahoma"/>
              </a:rPr>
              <a:t>a</a:t>
            </a:r>
            <a:r>
              <a:rPr lang="en-US" sz="1400" spc="-22" dirty="0">
                <a:latin typeface="Tahoma"/>
                <a:cs typeface="Tahoma"/>
              </a:rPr>
              <a:t>rd</a:t>
            </a:r>
            <a:r>
              <a:rPr lang="en-US" sz="1400" spc="70" dirty="0">
                <a:latin typeface="Tahoma"/>
                <a:cs typeface="Tahoma"/>
              </a:rPr>
              <a:t> </a:t>
            </a:r>
            <a:r>
              <a:rPr lang="en-US" sz="1400" spc="-17" dirty="0">
                <a:latin typeface="Tahoma"/>
                <a:cs typeface="Tahoma"/>
              </a:rPr>
              <a:t>constraints.</a:t>
            </a:r>
            <a:r>
              <a:rPr lang="en-US" sz="1400" dirty="0">
                <a:latin typeface="Tahoma"/>
                <a:cs typeface="Tahoma"/>
              </a:rPr>
              <a:t> </a:t>
            </a:r>
            <a:r>
              <a:rPr lang="en-US" sz="1400" spc="-17" dirty="0">
                <a:latin typeface="Tahoma"/>
                <a:cs typeface="Tahoma"/>
              </a:rPr>
              <a:t> </a:t>
            </a:r>
            <a:r>
              <a:rPr lang="en-US" sz="1400" spc="25" dirty="0">
                <a:latin typeface="Tahoma"/>
                <a:cs typeface="Tahoma"/>
              </a:rPr>
              <a:t>F</a:t>
            </a:r>
            <a:r>
              <a:rPr lang="en-US" sz="1400" spc="-64" dirty="0">
                <a:latin typeface="Tahoma"/>
                <a:cs typeface="Tahoma"/>
              </a:rPr>
              <a:t>o</a:t>
            </a:r>
            <a:r>
              <a:rPr lang="en-US" sz="1400" spc="-14" dirty="0">
                <a:latin typeface="Tahoma"/>
                <a:cs typeface="Tahoma"/>
              </a:rPr>
              <a:t>r</a:t>
            </a:r>
            <a:r>
              <a:rPr lang="en-US" sz="1400" spc="-11" dirty="0">
                <a:latin typeface="Tahoma"/>
                <a:cs typeface="Tahoma"/>
              </a:rPr>
              <a:t> </a:t>
            </a:r>
            <a:r>
              <a:rPr lang="en-US" sz="1400" spc="-33" dirty="0">
                <a:latin typeface="Tahoma"/>
                <a:cs typeface="Tahoma"/>
              </a:rPr>
              <a:t>example,</a:t>
            </a:r>
            <a:r>
              <a:rPr lang="en-US" sz="1400" spc="25" dirty="0">
                <a:latin typeface="Tahoma"/>
                <a:cs typeface="Tahoma"/>
              </a:rPr>
              <a:t> </a:t>
            </a:r>
            <a:r>
              <a:rPr lang="en-US" sz="1400" spc="-11" dirty="0">
                <a:latin typeface="Tahoma"/>
                <a:cs typeface="Tahoma"/>
              </a:rPr>
              <a:t>in</a:t>
            </a:r>
            <a:r>
              <a:rPr lang="en-US" sz="1400" spc="25" dirty="0">
                <a:latin typeface="Tahoma"/>
                <a:cs typeface="Tahoma"/>
              </a:rPr>
              <a:t> </a:t>
            </a:r>
            <a:r>
              <a:rPr lang="en-US" sz="1400" spc="-25" dirty="0">
                <a:latin typeface="Tahoma"/>
                <a:cs typeface="Tahoma"/>
              </a:rPr>
              <a:t>scheduling,</a:t>
            </a:r>
            <a:r>
              <a:rPr lang="en-US" sz="1400" spc="25" dirty="0">
                <a:latin typeface="Tahoma"/>
                <a:cs typeface="Tahoma"/>
              </a:rPr>
              <a:t> </a:t>
            </a:r>
            <a:r>
              <a:rPr lang="en-US" sz="1400" spc="-75" dirty="0">
                <a:latin typeface="Tahoma"/>
                <a:cs typeface="Tahoma"/>
              </a:rPr>
              <a:t>w</a:t>
            </a:r>
            <a:r>
              <a:rPr lang="en-US" sz="1400" spc="-67" dirty="0">
                <a:latin typeface="Tahoma"/>
                <a:cs typeface="Tahoma"/>
              </a:rPr>
              <a:t>e</a:t>
            </a:r>
            <a:r>
              <a:rPr lang="en-US" sz="1400" spc="25" dirty="0">
                <a:latin typeface="Tahoma"/>
                <a:cs typeface="Tahoma"/>
              </a:rPr>
              <a:t> </a:t>
            </a:r>
            <a:r>
              <a:rPr lang="en-US" sz="1400" spc="3" dirty="0">
                <a:latin typeface="Tahoma"/>
                <a:cs typeface="Tahoma"/>
              </a:rPr>
              <a:t>can’t</a:t>
            </a:r>
            <a:r>
              <a:rPr lang="en-US" sz="1400" spc="22" dirty="0">
                <a:latin typeface="Tahoma"/>
                <a:cs typeface="Tahoma"/>
              </a:rPr>
              <a:t> </a:t>
            </a:r>
            <a:r>
              <a:rPr lang="en-US" sz="1400" spc="-39" dirty="0">
                <a:latin typeface="Tahoma"/>
                <a:cs typeface="Tahoma"/>
              </a:rPr>
              <a:t>have</a:t>
            </a:r>
            <a:r>
              <a:rPr lang="en-US" sz="1400" spc="22" dirty="0">
                <a:latin typeface="Tahoma"/>
                <a:cs typeface="Tahoma"/>
              </a:rPr>
              <a:t> </a:t>
            </a:r>
            <a:r>
              <a:rPr lang="en-US" sz="1400" dirty="0">
                <a:latin typeface="Tahoma"/>
                <a:cs typeface="Tahoma"/>
              </a:rPr>
              <a:t>t</a:t>
            </a:r>
            <a:r>
              <a:rPr lang="en-US" sz="1400" spc="-73" dirty="0">
                <a:latin typeface="Tahoma"/>
                <a:cs typeface="Tahoma"/>
              </a:rPr>
              <a:t>w</a:t>
            </a:r>
            <a:r>
              <a:rPr lang="en-US" sz="1400" spc="-36" dirty="0">
                <a:latin typeface="Tahoma"/>
                <a:cs typeface="Tahoma"/>
              </a:rPr>
              <a:t>o</a:t>
            </a:r>
            <a:r>
              <a:rPr lang="en-US" sz="1400" spc="22" dirty="0">
                <a:latin typeface="Tahoma"/>
                <a:cs typeface="Tahoma"/>
              </a:rPr>
              <a:t> </a:t>
            </a:r>
            <a:r>
              <a:rPr lang="en-US" sz="1400" dirty="0">
                <a:latin typeface="Tahoma"/>
                <a:cs typeface="Tahoma"/>
              </a:rPr>
              <a:t>p</a:t>
            </a:r>
            <a:r>
              <a:rPr lang="en-US" sz="1400" spc="-39" dirty="0">
                <a:latin typeface="Tahoma"/>
                <a:cs typeface="Tahoma"/>
              </a:rPr>
              <a:t>eople</a:t>
            </a:r>
            <a:r>
              <a:rPr lang="en-US" sz="1400" spc="22" dirty="0">
                <a:latin typeface="Tahoma"/>
                <a:cs typeface="Tahoma"/>
              </a:rPr>
              <a:t> </a:t>
            </a:r>
            <a:r>
              <a:rPr lang="en-US" sz="1400" spc="-11" dirty="0">
                <a:latin typeface="Tahoma"/>
                <a:cs typeface="Tahoma"/>
              </a:rPr>
              <a:t>in</a:t>
            </a:r>
            <a:r>
              <a:rPr lang="en-US" sz="1400" spc="22" dirty="0">
                <a:latin typeface="Tahoma"/>
                <a:cs typeface="Tahoma"/>
              </a:rPr>
              <a:t> </a:t>
            </a:r>
            <a:r>
              <a:rPr lang="en-US" sz="1400" spc="-22" dirty="0">
                <a:latin typeface="Tahoma"/>
                <a:cs typeface="Tahoma"/>
              </a:rPr>
              <a:t>the</a:t>
            </a:r>
            <a:r>
              <a:rPr lang="en-US" sz="1400" spc="25" dirty="0">
                <a:latin typeface="Tahoma"/>
                <a:cs typeface="Tahoma"/>
              </a:rPr>
              <a:t> </a:t>
            </a:r>
            <a:r>
              <a:rPr lang="en-US" sz="1400" spc="-47" dirty="0">
                <a:latin typeface="Tahoma"/>
                <a:cs typeface="Tahoma"/>
              </a:rPr>
              <a:t>same</a:t>
            </a:r>
            <a:r>
              <a:rPr lang="en-US" sz="1400" spc="22" dirty="0">
                <a:latin typeface="Tahoma"/>
                <a:cs typeface="Tahoma"/>
              </a:rPr>
              <a:t> </a:t>
            </a:r>
            <a:r>
              <a:rPr lang="en-US" sz="1400" spc="-25" dirty="0">
                <a:latin typeface="Tahoma"/>
                <a:cs typeface="Tahoma"/>
              </a:rPr>
              <a:t>place</a:t>
            </a:r>
            <a:r>
              <a:rPr lang="en-US" sz="1400" spc="22" dirty="0">
                <a:latin typeface="Tahoma"/>
                <a:cs typeface="Tahoma"/>
              </a:rPr>
              <a:t> </a:t>
            </a:r>
            <a:r>
              <a:rPr lang="en-US" sz="1400" spc="-6" dirty="0">
                <a:latin typeface="Tahoma"/>
                <a:cs typeface="Tahoma"/>
              </a:rPr>
              <a:t>at</a:t>
            </a:r>
            <a:r>
              <a:rPr lang="en-US" sz="1400" spc="22" dirty="0">
                <a:latin typeface="Tahoma"/>
                <a:cs typeface="Tahoma"/>
              </a:rPr>
              <a:t> </a:t>
            </a:r>
            <a:r>
              <a:rPr lang="en-US" sz="1400" spc="-22" dirty="0">
                <a:latin typeface="Tahoma"/>
                <a:cs typeface="Tahoma"/>
              </a:rPr>
              <a:t>the</a:t>
            </a:r>
            <a:r>
              <a:rPr lang="en-US" sz="1400" spc="22" dirty="0">
                <a:latin typeface="Tahoma"/>
                <a:cs typeface="Tahoma"/>
              </a:rPr>
              <a:t> </a:t>
            </a:r>
            <a:r>
              <a:rPr lang="en-US" sz="1400" spc="-47" dirty="0">
                <a:latin typeface="Tahoma"/>
                <a:cs typeface="Tahoma"/>
              </a:rPr>
              <a:t>same</a:t>
            </a:r>
            <a:r>
              <a:rPr lang="en-US" sz="1400" spc="25" dirty="0">
                <a:latin typeface="Tahoma"/>
                <a:cs typeface="Tahoma"/>
              </a:rPr>
              <a:t> </a:t>
            </a:r>
            <a:r>
              <a:rPr lang="en-US" sz="1400" spc="-17" dirty="0">
                <a:latin typeface="Tahoma"/>
                <a:cs typeface="Tahoma"/>
              </a:rPr>
              <a:t>time.</a:t>
            </a:r>
            <a:endParaRPr lang="en-US" sz="1400" dirty="0">
              <a:latin typeface="Tahoma"/>
              <a:cs typeface="Tahoma"/>
            </a:endParaRPr>
          </a:p>
          <a:p>
            <a:pPr marL="122620" marR="2835" indent="-115532" algn="just">
              <a:lnSpc>
                <a:spcPts val="1094"/>
              </a:lnSpc>
              <a:spcBef>
                <a:spcPts val="33"/>
              </a:spcBef>
              <a:buFont typeface="Arial"/>
              <a:buChar char="•"/>
              <a:tabLst>
                <a:tab pos="122975" algn="l"/>
              </a:tabLst>
            </a:pPr>
            <a:r>
              <a:rPr lang="en-US" sz="1400" b="1" spc="22" dirty="0">
                <a:latin typeface="Gill Sans MT"/>
                <a:cs typeface="Gill Sans MT"/>
              </a:rPr>
              <a:t>B</a:t>
            </a:r>
            <a:r>
              <a:rPr lang="en-US" sz="1400" b="1" spc="-14" dirty="0">
                <a:latin typeface="Gill Sans MT"/>
                <a:cs typeface="Gill Sans MT"/>
              </a:rPr>
              <a:t>a</a:t>
            </a:r>
            <a:r>
              <a:rPr lang="en-US" sz="1400" b="1" spc="-28" dirty="0">
                <a:latin typeface="Gill Sans MT"/>
                <a:cs typeface="Gill Sans MT"/>
              </a:rPr>
              <a:t>y</a:t>
            </a:r>
            <a:r>
              <a:rPr lang="en-US" sz="1400" b="1" spc="-11" dirty="0">
                <a:latin typeface="Gill Sans MT"/>
                <a:cs typeface="Gill Sans MT"/>
              </a:rPr>
              <a:t>esian</a:t>
            </a:r>
            <a:r>
              <a:rPr lang="en-US" sz="1400" b="1" spc="95" dirty="0">
                <a:latin typeface="Gill Sans MT"/>
                <a:cs typeface="Gill Sans MT"/>
              </a:rPr>
              <a:t> </a:t>
            </a:r>
            <a:r>
              <a:rPr lang="en-US" sz="1400" b="1" spc="-17" dirty="0">
                <a:latin typeface="Gill Sans MT"/>
                <a:cs typeface="Gill Sans MT"/>
              </a:rPr>
              <a:t>ne</a:t>
            </a:r>
            <a:r>
              <a:rPr lang="en-US" sz="1400" b="1" spc="-42" dirty="0">
                <a:latin typeface="Gill Sans MT"/>
                <a:cs typeface="Gill Sans MT"/>
              </a:rPr>
              <a:t>t</a:t>
            </a:r>
            <a:r>
              <a:rPr lang="en-US" sz="1400" b="1" spc="-50" dirty="0">
                <a:latin typeface="Gill Sans MT"/>
                <a:cs typeface="Gill Sans MT"/>
              </a:rPr>
              <a:t>w</a:t>
            </a:r>
            <a:r>
              <a:rPr lang="en-US" sz="1400" b="1" spc="-64" dirty="0">
                <a:latin typeface="Gill Sans MT"/>
                <a:cs typeface="Gill Sans MT"/>
              </a:rPr>
              <a:t>o</a:t>
            </a:r>
            <a:r>
              <a:rPr lang="en-US" sz="1400" b="1" spc="-28" dirty="0">
                <a:latin typeface="Gill Sans MT"/>
                <a:cs typeface="Gill Sans MT"/>
              </a:rPr>
              <a:t>rks</a:t>
            </a:r>
            <a:r>
              <a:rPr lang="en-US" sz="1400" b="1" spc="64" dirty="0">
                <a:latin typeface="Gill Sans MT"/>
                <a:cs typeface="Gill Sans MT"/>
              </a:rPr>
              <a:t> </a:t>
            </a:r>
            <a:r>
              <a:rPr lang="en-US" sz="1400" spc="-59" dirty="0">
                <a:latin typeface="Tahoma"/>
                <a:cs typeface="Tahoma"/>
              </a:rPr>
              <a:t>a</a:t>
            </a:r>
            <a:r>
              <a:rPr lang="en-US" sz="1400" spc="-42" dirty="0">
                <a:latin typeface="Tahoma"/>
                <a:cs typeface="Tahoma"/>
              </a:rPr>
              <a:t>re</a:t>
            </a:r>
            <a:r>
              <a:rPr lang="en-US" sz="1400" spc="31" dirty="0">
                <a:latin typeface="Tahoma"/>
                <a:cs typeface="Tahoma"/>
              </a:rPr>
              <a:t> </a:t>
            </a:r>
            <a:r>
              <a:rPr lang="en-US" sz="1400" spc="-33" dirty="0">
                <a:latin typeface="Tahoma"/>
                <a:cs typeface="Tahoma"/>
              </a:rPr>
              <a:t>v</a:t>
            </a:r>
            <a:r>
              <a:rPr lang="en-US" sz="1400" spc="-59" dirty="0">
                <a:latin typeface="Tahoma"/>
                <a:cs typeface="Tahoma"/>
              </a:rPr>
              <a:t>a</a:t>
            </a:r>
            <a:r>
              <a:rPr lang="en-US" sz="1400" spc="-31" dirty="0">
                <a:latin typeface="Tahoma"/>
                <a:cs typeface="Tahoma"/>
              </a:rPr>
              <a:t>riable-based</a:t>
            </a:r>
            <a:r>
              <a:rPr lang="en-US" sz="1400" spc="31" dirty="0">
                <a:latin typeface="Tahoma"/>
                <a:cs typeface="Tahoma"/>
              </a:rPr>
              <a:t> </a:t>
            </a:r>
            <a:r>
              <a:rPr lang="en-US" sz="1400" spc="-39" dirty="0">
                <a:latin typeface="Tahoma"/>
                <a:cs typeface="Tahoma"/>
              </a:rPr>
              <a:t>m</a:t>
            </a:r>
            <a:r>
              <a:rPr lang="en-US" sz="1400" dirty="0">
                <a:latin typeface="Tahoma"/>
                <a:cs typeface="Tahoma"/>
              </a:rPr>
              <a:t>o</a:t>
            </a:r>
            <a:r>
              <a:rPr lang="en-US" sz="1400" spc="-36" dirty="0">
                <a:latin typeface="Tahoma"/>
                <a:cs typeface="Tahoma"/>
              </a:rPr>
              <a:t>dels</a:t>
            </a:r>
            <a:r>
              <a:rPr lang="en-US" sz="1400" spc="31" dirty="0">
                <a:latin typeface="Tahoma"/>
                <a:cs typeface="Tahoma"/>
              </a:rPr>
              <a:t> </a:t>
            </a:r>
            <a:r>
              <a:rPr lang="en-US" sz="1400" spc="-45" dirty="0">
                <a:latin typeface="Tahoma"/>
                <a:cs typeface="Tahoma"/>
              </a:rPr>
              <a:t>where</a:t>
            </a:r>
            <a:r>
              <a:rPr lang="en-US" sz="1400" spc="33" dirty="0">
                <a:latin typeface="Tahoma"/>
                <a:cs typeface="Tahoma"/>
              </a:rPr>
              <a:t> </a:t>
            </a:r>
            <a:r>
              <a:rPr lang="en-US" sz="1400" spc="-33" dirty="0">
                <a:latin typeface="Tahoma"/>
                <a:cs typeface="Tahoma"/>
              </a:rPr>
              <a:t>v</a:t>
            </a:r>
            <a:r>
              <a:rPr lang="en-US" sz="1400" spc="-59" dirty="0">
                <a:latin typeface="Tahoma"/>
                <a:cs typeface="Tahoma"/>
              </a:rPr>
              <a:t>a</a:t>
            </a:r>
            <a:r>
              <a:rPr lang="en-US" sz="1400" spc="-28" dirty="0">
                <a:latin typeface="Tahoma"/>
                <a:cs typeface="Tahoma"/>
              </a:rPr>
              <a:t>riables</a:t>
            </a:r>
            <a:r>
              <a:rPr lang="en-US" sz="1400" spc="31" dirty="0">
                <a:latin typeface="Tahoma"/>
                <a:cs typeface="Tahoma"/>
              </a:rPr>
              <a:t> </a:t>
            </a:r>
            <a:r>
              <a:rPr lang="en-US" sz="1400" spc="-59" dirty="0">
                <a:latin typeface="Tahoma"/>
                <a:cs typeface="Tahoma"/>
              </a:rPr>
              <a:t>a</a:t>
            </a:r>
            <a:r>
              <a:rPr lang="en-US" sz="1400" spc="-42" dirty="0">
                <a:latin typeface="Tahoma"/>
                <a:cs typeface="Tahoma"/>
              </a:rPr>
              <a:t>re</a:t>
            </a:r>
            <a:r>
              <a:rPr lang="en-US" sz="1400" spc="31" dirty="0">
                <a:latin typeface="Tahoma"/>
                <a:cs typeface="Tahoma"/>
              </a:rPr>
              <a:t> </a:t>
            </a:r>
            <a:r>
              <a:rPr lang="en-US" sz="1400" spc="-25" dirty="0">
                <a:latin typeface="Tahoma"/>
                <a:cs typeface="Tahoma"/>
              </a:rPr>
              <a:t>random</a:t>
            </a:r>
            <a:r>
              <a:rPr lang="en-US" sz="1400" spc="31" dirty="0">
                <a:latin typeface="Tahoma"/>
                <a:cs typeface="Tahoma"/>
              </a:rPr>
              <a:t> </a:t>
            </a:r>
            <a:r>
              <a:rPr lang="en-US" sz="1400" spc="-33" dirty="0">
                <a:latin typeface="Tahoma"/>
                <a:cs typeface="Tahoma"/>
              </a:rPr>
              <a:t>v</a:t>
            </a:r>
            <a:r>
              <a:rPr lang="en-US" sz="1400" spc="-59" dirty="0">
                <a:latin typeface="Tahoma"/>
                <a:cs typeface="Tahoma"/>
              </a:rPr>
              <a:t>a</a:t>
            </a:r>
            <a:r>
              <a:rPr lang="en-US" sz="1400" spc="-28" dirty="0">
                <a:latin typeface="Tahoma"/>
                <a:cs typeface="Tahoma"/>
              </a:rPr>
              <a:t>riables</a:t>
            </a:r>
            <a:r>
              <a:rPr lang="en-US" sz="1400" spc="31" dirty="0">
                <a:latin typeface="Tahoma"/>
                <a:cs typeface="Tahoma"/>
              </a:rPr>
              <a:t> </a:t>
            </a:r>
            <a:r>
              <a:rPr lang="en-US" sz="1400" spc="-25" dirty="0">
                <a:latin typeface="Tahoma"/>
                <a:cs typeface="Tahoma"/>
              </a:rPr>
              <a:t>which</a:t>
            </a:r>
            <a:r>
              <a:rPr lang="en-US" sz="1400" spc="33" dirty="0">
                <a:latin typeface="Tahoma"/>
                <a:cs typeface="Tahoma"/>
              </a:rPr>
              <a:t> </a:t>
            </a:r>
            <a:r>
              <a:rPr lang="en-US" sz="1400" spc="-59" dirty="0">
                <a:latin typeface="Tahoma"/>
                <a:cs typeface="Tahoma"/>
              </a:rPr>
              <a:t>a</a:t>
            </a:r>
            <a:r>
              <a:rPr lang="en-US" sz="1400" spc="-17" dirty="0">
                <a:latin typeface="Tahoma"/>
                <a:cs typeface="Tahoma"/>
              </a:rPr>
              <a:t>r</a:t>
            </a:r>
            <a:r>
              <a:rPr lang="en-US" sz="1400" spc="-67" dirty="0">
                <a:latin typeface="Tahoma"/>
                <a:cs typeface="Tahoma"/>
              </a:rPr>
              <a:t>e</a:t>
            </a:r>
            <a:r>
              <a:rPr lang="en-US" sz="1400" spc="31" dirty="0">
                <a:latin typeface="Tahoma"/>
                <a:cs typeface="Tahoma"/>
              </a:rPr>
              <a:t> </a:t>
            </a:r>
            <a:r>
              <a:rPr lang="en-US" sz="1400" spc="-39" dirty="0">
                <a:latin typeface="Tahoma"/>
                <a:cs typeface="Tahoma"/>
              </a:rPr>
              <a:t>de</a:t>
            </a:r>
            <a:r>
              <a:rPr lang="en-US" sz="1400" spc="-17" dirty="0">
                <a:latin typeface="Tahoma"/>
                <a:cs typeface="Tahoma"/>
              </a:rPr>
              <a:t>p</a:t>
            </a:r>
            <a:r>
              <a:rPr lang="en-US" sz="1400" spc="-33" dirty="0">
                <a:latin typeface="Tahoma"/>
                <a:cs typeface="Tahoma"/>
              </a:rPr>
              <a:t>endent</a:t>
            </a:r>
            <a:r>
              <a:rPr lang="en-US" sz="1400" spc="-20" dirty="0">
                <a:latin typeface="Tahoma"/>
                <a:cs typeface="Tahoma"/>
              </a:rPr>
              <a:t> </a:t>
            </a:r>
            <a:r>
              <a:rPr lang="en-US" sz="1400" spc="-31" dirty="0">
                <a:latin typeface="Tahoma"/>
                <a:cs typeface="Tahoma"/>
              </a:rPr>
              <a:t>on</a:t>
            </a:r>
            <a:r>
              <a:rPr lang="en-US" sz="1400" spc="53" dirty="0">
                <a:latin typeface="Tahoma"/>
                <a:cs typeface="Tahoma"/>
              </a:rPr>
              <a:t> </a:t>
            </a:r>
            <a:r>
              <a:rPr lang="en-US" sz="1400" spc="-39" dirty="0">
                <a:latin typeface="Tahoma"/>
                <a:cs typeface="Tahoma"/>
              </a:rPr>
              <a:t>each</a:t>
            </a:r>
            <a:r>
              <a:rPr lang="en-US" sz="1400" spc="53" dirty="0">
                <a:latin typeface="Tahoma"/>
                <a:cs typeface="Tahoma"/>
              </a:rPr>
              <a:t> </a:t>
            </a:r>
            <a:r>
              <a:rPr lang="en-US" sz="1400" spc="-25" dirty="0">
                <a:latin typeface="Tahoma"/>
                <a:cs typeface="Tahoma"/>
              </a:rPr>
              <a:t>other.</a:t>
            </a:r>
            <a:r>
              <a:rPr lang="en-US" sz="1400" dirty="0">
                <a:latin typeface="Tahoma"/>
                <a:cs typeface="Tahoma"/>
              </a:rPr>
              <a:t> </a:t>
            </a:r>
            <a:r>
              <a:rPr lang="en-US" sz="1400" spc="-67" dirty="0">
                <a:latin typeface="Tahoma"/>
                <a:cs typeface="Tahoma"/>
              </a:rPr>
              <a:t> </a:t>
            </a:r>
            <a:r>
              <a:rPr lang="en-US" sz="1400" spc="25" dirty="0">
                <a:latin typeface="Tahoma"/>
                <a:cs typeface="Tahoma"/>
              </a:rPr>
              <a:t>F</a:t>
            </a:r>
            <a:r>
              <a:rPr lang="en-US" sz="1400" spc="-61" dirty="0">
                <a:latin typeface="Tahoma"/>
                <a:cs typeface="Tahoma"/>
              </a:rPr>
              <a:t>o</a:t>
            </a:r>
            <a:r>
              <a:rPr lang="en-US" sz="1400" spc="-14" dirty="0">
                <a:latin typeface="Tahoma"/>
                <a:cs typeface="Tahoma"/>
              </a:rPr>
              <a:t>r</a:t>
            </a:r>
            <a:r>
              <a:rPr lang="en-US" sz="1400" spc="53" dirty="0">
                <a:latin typeface="Tahoma"/>
                <a:cs typeface="Tahoma"/>
              </a:rPr>
              <a:t> </a:t>
            </a:r>
            <a:r>
              <a:rPr lang="en-US" sz="1400" spc="-33" dirty="0">
                <a:latin typeface="Tahoma"/>
                <a:cs typeface="Tahoma"/>
              </a:rPr>
              <a:t>example,</a:t>
            </a:r>
            <a:r>
              <a:rPr lang="en-US" sz="1400" spc="61" dirty="0">
                <a:latin typeface="Tahoma"/>
                <a:cs typeface="Tahoma"/>
              </a:rPr>
              <a:t> </a:t>
            </a:r>
            <a:r>
              <a:rPr lang="en-US" sz="1400" spc="-22" dirty="0">
                <a:latin typeface="Tahoma"/>
                <a:cs typeface="Tahoma"/>
              </a:rPr>
              <a:t>the</a:t>
            </a:r>
            <a:r>
              <a:rPr lang="en-US" sz="1400" spc="53" dirty="0">
                <a:latin typeface="Tahoma"/>
                <a:cs typeface="Tahoma"/>
              </a:rPr>
              <a:t> </a:t>
            </a:r>
            <a:r>
              <a:rPr lang="en-US" sz="1400" spc="-6" dirty="0">
                <a:latin typeface="Tahoma"/>
                <a:cs typeface="Tahoma"/>
              </a:rPr>
              <a:t>tru</a:t>
            </a:r>
            <a:r>
              <a:rPr lang="en-US" sz="1400" spc="-67" dirty="0">
                <a:latin typeface="Tahoma"/>
                <a:cs typeface="Tahoma"/>
              </a:rPr>
              <a:t>e</a:t>
            </a:r>
            <a:r>
              <a:rPr lang="en-US" sz="1400" spc="53" dirty="0">
                <a:latin typeface="Tahoma"/>
                <a:cs typeface="Tahoma"/>
              </a:rPr>
              <a:t> </a:t>
            </a:r>
            <a:r>
              <a:rPr lang="en-US" sz="1400" spc="-8" dirty="0">
                <a:latin typeface="Tahoma"/>
                <a:cs typeface="Tahoma"/>
              </a:rPr>
              <a:t>l</a:t>
            </a:r>
            <a:r>
              <a:rPr lang="en-US" sz="1400" spc="6" dirty="0">
                <a:latin typeface="Tahoma"/>
                <a:cs typeface="Tahoma"/>
              </a:rPr>
              <a:t>o</a:t>
            </a:r>
            <a:r>
              <a:rPr lang="en-US" sz="1400" spc="-14" dirty="0">
                <a:latin typeface="Tahoma"/>
                <a:cs typeface="Tahoma"/>
              </a:rPr>
              <a:t>cation</a:t>
            </a:r>
            <a:r>
              <a:rPr lang="en-US" sz="1400" spc="53" dirty="0">
                <a:latin typeface="Tahoma"/>
                <a:cs typeface="Tahoma"/>
              </a:rPr>
              <a:t> </a:t>
            </a:r>
            <a:r>
              <a:rPr lang="en-US" sz="1400" spc="-20" dirty="0">
                <a:latin typeface="Tahoma"/>
                <a:cs typeface="Tahoma"/>
              </a:rPr>
              <a:t>of</a:t>
            </a:r>
            <a:r>
              <a:rPr lang="en-US" sz="1400" spc="53" dirty="0">
                <a:latin typeface="Tahoma"/>
                <a:cs typeface="Tahoma"/>
              </a:rPr>
              <a:t> </a:t>
            </a:r>
            <a:r>
              <a:rPr lang="en-US" sz="1400" spc="-36" dirty="0">
                <a:latin typeface="Tahoma"/>
                <a:cs typeface="Tahoma"/>
              </a:rPr>
              <a:t>an</a:t>
            </a:r>
            <a:r>
              <a:rPr lang="en-US" sz="1400" spc="53" dirty="0">
                <a:latin typeface="Tahoma"/>
                <a:cs typeface="Tahoma"/>
              </a:rPr>
              <a:t> </a:t>
            </a:r>
            <a:r>
              <a:rPr lang="en-US" sz="1400" spc="-25" dirty="0">
                <a:latin typeface="Tahoma"/>
                <a:cs typeface="Tahoma"/>
              </a:rPr>
              <a:t>airplane</a:t>
            </a:r>
            <a:r>
              <a:rPr lang="en-US" sz="1400" spc="53" dirty="0">
                <a:latin typeface="Tahoma"/>
                <a:cs typeface="Tahoma"/>
              </a:rPr>
              <a:t> </a:t>
            </a:r>
            <a:r>
              <a:rPr lang="en-US" sz="1400" i="1" spc="33" dirty="0" err="1">
                <a:latin typeface="Bookman Old Style"/>
                <a:cs typeface="Bookman Old Style"/>
              </a:rPr>
              <a:t>H</a:t>
            </a:r>
            <a:r>
              <a:rPr lang="en-US" sz="1400" i="1" baseline="-12077" dirty="0" err="1">
                <a:latin typeface="Trebuchet MS"/>
                <a:cs typeface="Trebuchet MS"/>
              </a:rPr>
              <a:t>t</a:t>
            </a:r>
            <a:r>
              <a:rPr lang="en-US" sz="1400" i="1" baseline="-12077" dirty="0">
                <a:latin typeface="Trebuchet MS"/>
                <a:cs typeface="Trebuchet MS"/>
              </a:rPr>
              <a:t> </a:t>
            </a:r>
            <a:r>
              <a:rPr lang="en-US" sz="1400" i="1" spc="-12" baseline="-12077" dirty="0">
                <a:latin typeface="Trebuchet MS"/>
                <a:cs typeface="Trebuchet MS"/>
              </a:rPr>
              <a:t> </a:t>
            </a:r>
            <a:r>
              <a:rPr lang="en-US" sz="1400" spc="-31" dirty="0">
                <a:latin typeface="Tahoma"/>
                <a:cs typeface="Tahoma"/>
              </a:rPr>
              <a:t>and</a:t>
            </a:r>
            <a:r>
              <a:rPr lang="en-US" sz="1400" spc="53" dirty="0">
                <a:latin typeface="Tahoma"/>
                <a:cs typeface="Tahoma"/>
              </a:rPr>
              <a:t> </a:t>
            </a:r>
            <a:r>
              <a:rPr lang="en-US" sz="1400" spc="-6" dirty="0">
                <a:latin typeface="Tahoma"/>
                <a:cs typeface="Tahoma"/>
              </a:rPr>
              <a:t>its</a:t>
            </a:r>
            <a:r>
              <a:rPr lang="en-US" sz="1400" spc="53" dirty="0">
                <a:latin typeface="Tahoma"/>
                <a:cs typeface="Tahoma"/>
              </a:rPr>
              <a:t> </a:t>
            </a:r>
            <a:r>
              <a:rPr lang="en-US" sz="1400" spc="-25" dirty="0">
                <a:latin typeface="Tahoma"/>
                <a:cs typeface="Tahoma"/>
              </a:rPr>
              <a:t>ra</a:t>
            </a:r>
            <a:r>
              <a:rPr lang="en-US" sz="1400" spc="-33" dirty="0">
                <a:latin typeface="Tahoma"/>
                <a:cs typeface="Tahoma"/>
              </a:rPr>
              <a:t>d</a:t>
            </a:r>
            <a:r>
              <a:rPr lang="en-US" sz="1400" spc="-59" dirty="0">
                <a:latin typeface="Tahoma"/>
                <a:cs typeface="Tahoma"/>
              </a:rPr>
              <a:t>a</a:t>
            </a:r>
            <a:r>
              <a:rPr lang="en-US" sz="1400" spc="-14" dirty="0">
                <a:latin typeface="Tahoma"/>
                <a:cs typeface="Tahoma"/>
              </a:rPr>
              <a:t>r</a:t>
            </a:r>
            <a:r>
              <a:rPr lang="en-US" sz="1400" spc="53" dirty="0">
                <a:latin typeface="Tahoma"/>
                <a:cs typeface="Tahoma"/>
              </a:rPr>
              <a:t> </a:t>
            </a:r>
            <a:r>
              <a:rPr lang="en-US" sz="1400" spc="-31" dirty="0">
                <a:latin typeface="Tahoma"/>
                <a:cs typeface="Tahoma"/>
              </a:rPr>
              <a:t>reading</a:t>
            </a:r>
            <a:r>
              <a:rPr lang="en-US" sz="1400" spc="53" dirty="0">
                <a:latin typeface="Tahoma"/>
                <a:cs typeface="Tahoma"/>
              </a:rPr>
              <a:t> </a:t>
            </a:r>
            <a:r>
              <a:rPr lang="en-US" sz="1400" i="1" spc="59" dirty="0">
                <a:latin typeface="Bookman Old Style"/>
                <a:cs typeface="Bookman Old Style"/>
              </a:rPr>
              <a:t>E</a:t>
            </a:r>
            <a:r>
              <a:rPr lang="en-US" sz="1400" i="1" baseline="-12077" dirty="0">
                <a:latin typeface="Trebuchet MS"/>
                <a:cs typeface="Trebuchet MS"/>
              </a:rPr>
              <a:t>t </a:t>
            </a:r>
            <a:r>
              <a:rPr lang="en-US" sz="1400" i="1" spc="-12" baseline="-12077" dirty="0">
                <a:latin typeface="Trebuchet MS"/>
                <a:cs typeface="Trebuchet MS"/>
              </a:rPr>
              <a:t> </a:t>
            </a:r>
            <a:r>
              <a:rPr lang="en-US" sz="1400" spc="-59" dirty="0">
                <a:latin typeface="Tahoma"/>
                <a:cs typeface="Tahoma"/>
              </a:rPr>
              <a:t>a</a:t>
            </a:r>
            <a:r>
              <a:rPr lang="en-US" sz="1400" spc="-42" dirty="0">
                <a:latin typeface="Tahoma"/>
                <a:cs typeface="Tahoma"/>
              </a:rPr>
              <a:t>re</a:t>
            </a:r>
            <a:r>
              <a:rPr lang="en-US" sz="1400" spc="53" dirty="0">
                <a:latin typeface="Tahoma"/>
                <a:cs typeface="Tahoma"/>
              </a:rPr>
              <a:t> </a:t>
            </a:r>
            <a:r>
              <a:rPr lang="en-US" sz="1400" spc="-17" dirty="0">
                <a:latin typeface="Tahoma"/>
                <a:cs typeface="Tahoma"/>
              </a:rPr>
              <a:t>r</a:t>
            </a:r>
            <a:r>
              <a:rPr lang="en-US" sz="1400" spc="-67" dirty="0">
                <a:latin typeface="Tahoma"/>
                <a:cs typeface="Tahoma"/>
              </a:rPr>
              <a:t>e</a:t>
            </a:r>
            <a:r>
              <a:rPr lang="en-US" sz="1400" spc="-8" dirty="0">
                <a:latin typeface="Tahoma"/>
                <a:cs typeface="Tahoma"/>
              </a:rPr>
              <a:t>l</a:t>
            </a:r>
            <a:r>
              <a:rPr lang="en-US" sz="1400" spc="-20" dirty="0">
                <a:latin typeface="Tahoma"/>
                <a:cs typeface="Tahoma"/>
              </a:rPr>
              <a:t>ate</a:t>
            </a:r>
            <a:r>
              <a:rPr lang="en-US" sz="1400" spc="-25" dirty="0">
                <a:latin typeface="Tahoma"/>
                <a:cs typeface="Tahoma"/>
              </a:rPr>
              <a:t>d,</a:t>
            </a:r>
            <a:r>
              <a:rPr lang="en-US" sz="1400" spc="59" dirty="0">
                <a:latin typeface="Tahoma"/>
                <a:cs typeface="Tahoma"/>
              </a:rPr>
              <a:t> </a:t>
            </a:r>
            <a:r>
              <a:rPr lang="en-US" sz="1400" spc="-45" dirty="0">
                <a:latin typeface="Tahoma"/>
                <a:cs typeface="Tahoma"/>
              </a:rPr>
              <a:t>as</a:t>
            </a:r>
            <a:r>
              <a:rPr lang="en-US" sz="1400" spc="-28" dirty="0">
                <a:latin typeface="Tahoma"/>
                <a:cs typeface="Tahoma"/>
              </a:rPr>
              <a:t> </a:t>
            </a:r>
            <a:r>
              <a:rPr lang="en-US" sz="1400" spc="-59" dirty="0">
                <a:latin typeface="Tahoma"/>
                <a:cs typeface="Tahoma"/>
              </a:rPr>
              <a:t>a</a:t>
            </a:r>
            <a:r>
              <a:rPr lang="en-US" sz="1400" spc="-42" dirty="0">
                <a:latin typeface="Tahoma"/>
                <a:cs typeface="Tahoma"/>
              </a:rPr>
              <a:t>re</a:t>
            </a:r>
            <a:r>
              <a:rPr lang="en-US" sz="1400" spc="17" dirty="0">
                <a:latin typeface="Tahoma"/>
                <a:cs typeface="Tahoma"/>
              </a:rPr>
              <a:t> </a:t>
            </a:r>
            <a:r>
              <a:rPr lang="en-US" sz="1400" spc="-22" dirty="0">
                <a:latin typeface="Tahoma"/>
                <a:cs typeface="Tahoma"/>
              </a:rPr>
              <a:t>the</a:t>
            </a:r>
            <a:r>
              <a:rPr lang="en-US" sz="1400" spc="17" dirty="0">
                <a:latin typeface="Tahoma"/>
                <a:cs typeface="Tahoma"/>
              </a:rPr>
              <a:t> </a:t>
            </a:r>
            <a:r>
              <a:rPr lang="en-US" sz="1400" spc="-8" dirty="0">
                <a:latin typeface="Tahoma"/>
                <a:cs typeface="Tahoma"/>
              </a:rPr>
              <a:t>l</a:t>
            </a:r>
            <a:r>
              <a:rPr lang="en-US" sz="1400" spc="6" dirty="0">
                <a:latin typeface="Tahoma"/>
                <a:cs typeface="Tahoma"/>
              </a:rPr>
              <a:t>o</a:t>
            </a:r>
            <a:r>
              <a:rPr lang="en-US" sz="1400" spc="-14" dirty="0">
                <a:latin typeface="Tahoma"/>
                <a:cs typeface="Tahoma"/>
              </a:rPr>
              <a:t>cation</a:t>
            </a:r>
            <a:r>
              <a:rPr lang="en-US" sz="1400" spc="17" dirty="0">
                <a:latin typeface="Tahoma"/>
                <a:cs typeface="Tahoma"/>
              </a:rPr>
              <a:t> </a:t>
            </a:r>
            <a:r>
              <a:rPr lang="en-US" sz="1400" i="1" spc="33" dirty="0" err="1">
                <a:latin typeface="Bookman Old Style"/>
                <a:cs typeface="Bookman Old Style"/>
              </a:rPr>
              <a:t>H</a:t>
            </a:r>
            <a:r>
              <a:rPr lang="en-US" sz="1400" i="1" baseline="-12077" dirty="0" err="1">
                <a:latin typeface="Trebuchet MS"/>
                <a:cs typeface="Trebuchet MS"/>
              </a:rPr>
              <a:t>t</a:t>
            </a:r>
            <a:r>
              <a:rPr lang="en-US" sz="1400" i="1" baseline="-12077" dirty="0">
                <a:latin typeface="Trebuchet MS"/>
                <a:cs typeface="Trebuchet MS"/>
              </a:rPr>
              <a:t> </a:t>
            </a:r>
            <a:r>
              <a:rPr lang="en-US" sz="1400" i="1" spc="-67" baseline="-12077" dirty="0">
                <a:latin typeface="Trebuchet MS"/>
                <a:cs typeface="Trebuchet MS"/>
              </a:rPr>
              <a:t> </a:t>
            </a:r>
            <a:r>
              <a:rPr lang="en-US" sz="1400" spc="-31" dirty="0">
                <a:latin typeface="Tahoma"/>
                <a:cs typeface="Tahoma"/>
              </a:rPr>
              <a:t>and</a:t>
            </a:r>
            <a:r>
              <a:rPr lang="en-US" sz="1400" spc="17" dirty="0">
                <a:latin typeface="Tahoma"/>
                <a:cs typeface="Tahoma"/>
              </a:rPr>
              <a:t> </a:t>
            </a:r>
            <a:r>
              <a:rPr lang="en-US" sz="1400" spc="-22" dirty="0">
                <a:latin typeface="Tahoma"/>
                <a:cs typeface="Tahoma"/>
              </a:rPr>
              <a:t>the</a:t>
            </a:r>
            <a:r>
              <a:rPr lang="en-US" sz="1400" spc="17" dirty="0">
                <a:latin typeface="Tahoma"/>
                <a:cs typeface="Tahoma"/>
              </a:rPr>
              <a:t> </a:t>
            </a:r>
            <a:r>
              <a:rPr lang="en-US" sz="1400" spc="-8" dirty="0">
                <a:latin typeface="Tahoma"/>
                <a:cs typeface="Tahoma"/>
              </a:rPr>
              <a:t>l</a:t>
            </a:r>
            <a:r>
              <a:rPr lang="en-US" sz="1400" spc="6" dirty="0">
                <a:latin typeface="Tahoma"/>
                <a:cs typeface="Tahoma"/>
              </a:rPr>
              <a:t>o</a:t>
            </a:r>
            <a:r>
              <a:rPr lang="en-US" sz="1400" spc="-14" dirty="0">
                <a:latin typeface="Tahoma"/>
                <a:cs typeface="Tahoma"/>
              </a:rPr>
              <a:t>cation</a:t>
            </a:r>
            <a:r>
              <a:rPr lang="en-US" sz="1400" spc="14" dirty="0">
                <a:latin typeface="Tahoma"/>
                <a:cs typeface="Tahoma"/>
              </a:rPr>
              <a:t> </a:t>
            </a:r>
            <a:r>
              <a:rPr lang="en-US" sz="1400" spc="-6" dirty="0">
                <a:latin typeface="Tahoma"/>
                <a:cs typeface="Tahoma"/>
              </a:rPr>
              <a:t>at</a:t>
            </a:r>
            <a:r>
              <a:rPr lang="en-US" sz="1400" spc="14" dirty="0">
                <a:latin typeface="Tahoma"/>
                <a:cs typeface="Tahoma"/>
              </a:rPr>
              <a:t> </a:t>
            </a:r>
            <a:r>
              <a:rPr lang="en-US" sz="1400" spc="-22" dirty="0">
                <a:latin typeface="Tahoma"/>
                <a:cs typeface="Tahoma"/>
              </a:rPr>
              <a:t>the</a:t>
            </a:r>
            <a:r>
              <a:rPr lang="en-US" sz="1400" spc="17" dirty="0">
                <a:latin typeface="Tahoma"/>
                <a:cs typeface="Tahoma"/>
              </a:rPr>
              <a:t> </a:t>
            </a:r>
            <a:r>
              <a:rPr lang="en-US" sz="1400" spc="-11" dirty="0">
                <a:latin typeface="Tahoma"/>
                <a:cs typeface="Tahoma"/>
              </a:rPr>
              <a:t>last</a:t>
            </a:r>
            <a:r>
              <a:rPr lang="en-US" sz="1400" spc="14" dirty="0">
                <a:latin typeface="Tahoma"/>
                <a:cs typeface="Tahoma"/>
              </a:rPr>
              <a:t> </a:t>
            </a:r>
            <a:r>
              <a:rPr lang="en-US" sz="1400" spc="-14" dirty="0">
                <a:latin typeface="Tahoma"/>
                <a:cs typeface="Tahoma"/>
              </a:rPr>
              <a:t>time</a:t>
            </a:r>
            <a:r>
              <a:rPr lang="en-US" sz="1400" spc="17" dirty="0">
                <a:latin typeface="Tahoma"/>
                <a:cs typeface="Tahoma"/>
              </a:rPr>
              <a:t> </a:t>
            </a:r>
            <a:r>
              <a:rPr lang="en-US" sz="1400" spc="-31" dirty="0">
                <a:latin typeface="Tahoma"/>
                <a:cs typeface="Tahoma"/>
              </a:rPr>
              <a:t>step</a:t>
            </a:r>
            <a:r>
              <a:rPr lang="en-US" sz="1400" spc="17" dirty="0">
                <a:latin typeface="Tahoma"/>
                <a:cs typeface="Tahoma"/>
              </a:rPr>
              <a:t> </a:t>
            </a:r>
            <a:r>
              <a:rPr lang="en-US" sz="1400" i="1" spc="33" dirty="0">
                <a:latin typeface="Bookman Old Style"/>
                <a:cs typeface="Bookman Old Style"/>
              </a:rPr>
              <a:t>H</a:t>
            </a:r>
            <a:r>
              <a:rPr lang="en-US" sz="1400" i="1" baseline="-12077" dirty="0">
                <a:latin typeface="Trebuchet MS"/>
                <a:cs typeface="Trebuchet MS"/>
              </a:rPr>
              <a:t>t</a:t>
            </a:r>
            <a:r>
              <a:rPr lang="en-US" sz="1400" i="1" spc="284" baseline="-12077" dirty="0">
                <a:latin typeface="Arial"/>
                <a:cs typeface="Arial"/>
              </a:rPr>
              <a:t>−</a:t>
            </a:r>
            <a:r>
              <a:rPr lang="en-US" sz="1400" spc="58" baseline="-12077" dirty="0">
                <a:latin typeface="Bauhaus 93"/>
                <a:cs typeface="Bauhaus 93"/>
              </a:rPr>
              <a:t>1</a:t>
            </a:r>
            <a:r>
              <a:rPr lang="en-US" sz="1400" spc="-20" dirty="0">
                <a:latin typeface="Tahoma"/>
                <a:cs typeface="Tahoma"/>
              </a:rPr>
              <a:t>.</a:t>
            </a:r>
            <a:r>
              <a:rPr lang="en-US" sz="1400" spc="123" dirty="0">
                <a:latin typeface="Tahoma"/>
                <a:cs typeface="Tahoma"/>
              </a:rPr>
              <a:t> </a:t>
            </a:r>
            <a:r>
              <a:rPr lang="en-US" sz="1400" dirty="0">
                <a:latin typeface="Tahoma"/>
                <a:cs typeface="Tahoma"/>
              </a:rPr>
              <a:t>The</a:t>
            </a:r>
            <a:r>
              <a:rPr lang="en-US" sz="1400" spc="17" dirty="0">
                <a:latin typeface="Tahoma"/>
                <a:cs typeface="Tahoma"/>
              </a:rPr>
              <a:t> </a:t>
            </a:r>
            <a:r>
              <a:rPr lang="en-US" sz="1400" spc="-22" dirty="0">
                <a:latin typeface="Tahoma"/>
                <a:cs typeface="Tahoma"/>
              </a:rPr>
              <a:t>exact</a:t>
            </a:r>
            <a:r>
              <a:rPr lang="en-US" sz="1400" spc="14" dirty="0">
                <a:latin typeface="Tahoma"/>
                <a:cs typeface="Tahoma"/>
              </a:rPr>
              <a:t> </a:t>
            </a:r>
            <a:r>
              <a:rPr lang="en-US" sz="1400" spc="-39" dirty="0">
                <a:latin typeface="Tahoma"/>
                <a:cs typeface="Tahoma"/>
              </a:rPr>
              <a:t>de</a:t>
            </a:r>
            <a:r>
              <a:rPr lang="en-US" sz="1400" spc="-20" dirty="0">
                <a:latin typeface="Tahoma"/>
                <a:cs typeface="Tahoma"/>
              </a:rPr>
              <a:t>p</a:t>
            </a:r>
            <a:r>
              <a:rPr lang="en-US" sz="1400" spc="-39" dirty="0">
                <a:latin typeface="Tahoma"/>
                <a:cs typeface="Tahoma"/>
              </a:rPr>
              <a:t>endency</a:t>
            </a:r>
            <a:r>
              <a:rPr lang="en-US" sz="1400" spc="17" dirty="0">
                <a:latin typeface="Tahoma"/>
                <a:cs typeface="Tahoma"/>
              </a:rPr>
              <a:t> </a:t>
            </a:r>
            <a:r>
              <a:rPr lang="en-US" sz="1400" spc="-17" dirty="0">
                <a:latin typeface="Tahoma"/>
                <a:cs typeface="Tahoma"/>
              </a:rPr>
              <a:t>structure</a:t>
            </a:r>
            <a:r>
              <a:rPr lang="en-US" sz="1400" spc="17" dirty="0">
                <a:latin typeface="Tahoma"/>
                <a:cs typeface="Tahoma"/>
              </a:rPr>
              <a:t> </a:t>
            </a:r>
            <a:r>
              <a:rPr lang="en-US" sz="1400" spc="-22" dirty="0">
                <a:latin typeface="Tahoma"/>
                <a:cs typeface="Tahoma"/>
              </a:rPr>
              <a:t>is</a:t>
            </a:r>
            <a:r>
              <a:rPr lang="en-US" sz="1400" spc="17" dirty="0">
                <a:latin typeface="Tahoma"/>
                <a:cs typeface="Tahoma"/>
              </a:rPr>
              <a:t> </a:t>
            </a:r>
            <a:r>
              <a:rPr lang="en-US" sz="1400" spc="-31" dirty="0">
                <a:latin typeface="Tahoma"/>
                <a:cs typeface="Tahoma"/>
              </a:rPr>
              <a:t>given</a:t>
            </a:r>
            <a:r>
              <a:rPr lang="en-US" sz="1400" spc="-20" dirty="0">
                <a:latin typeface="Tahoma"/>
                <a:cs typeface="Tahoma"/>
              </a:rPr>
              <a:t> </a:t>
            </a:r>
            <a:r>
              <a:rPr lang="en-US" sz="1400" spc="-50" dirty="0">
                <a:latin typeface="Tahoma"/>
                <a:cs typeface="Tahoma"/>
              </a:rPr>
              <a:t>b</a:t>
            </a:r>
            <a:r>
              <a:rPr lang="en-US" sz="1400" spc="-28" dirty="0">
                <a:latin typeface="Tahoma"/>
                <a:cs typeface="Tahoma"/>
              </a:rPr>
              <a:t>y</a:t>
            </a:r>
            <a:r>
              <a:rPr lang="en-US" sz="1400" spc="-17" dirty="0">
                <a:latin typeface="Tahoma"/>
                <a:cs typeface="Tahoma"/>
              </a:rPr>
              <a:t> </a:t>
            </a:r>
            <a:r>
              <a:rPr lang="en-US" sz="1400" spc="-22" dirty="0">
                <a:latin typeface="Tahoma"/>
                <a:cs typeface="Tahoma"/>
              </a:rPr>
              <a:t>the</a:t>
            </a:r>
            <a:r>
              <a:rPr lang="en-US" sz="1400" spc="-17" dirty="0">
                <a:latin typeface="Tahoma"/>
                <a:cs typeface="Tahoma"/>
              </a:rPr>
              <a:t> </a:t>
            </a:r>
            <a:r>
              <a:rPr lang="en-US" sz="1400" spc="-28" dirty="0">
                <a:latin typeface="Tahoma"/>
                <a:cs typeface="Tahoma"/>
              </a:rPr>
              <a:t>graph</a:t>
            </a:r>
            <a:r>
              <a:rPr lang="en-US" sz="1400" spc="-14" dirty="0">
                <a:latin typeface="Tahoma"/>
                <a:cs typeface="Tahoma"/>
              </a:rPr>
              <a:t> </a:t>
            </a:r>
            <a:r>
              <a:rPr lang="en-US" sz="1400" spc="-17" dirty="0">
                <a:latin typeface="Tahoma"/>
                <a:cs typeface="Tahoma"/>
              </a:rPr>
              <a:t>structure</a:t>
            </a:r>
            <a:r>
              <a:rPr lang="en-US" sz="1400" spc="-14" dirty="0">
                <a:latin typeface="Tahoma"/>
                <a:cs typeface="Tahoma"/>
              </a:rPr>
              <a:t> </a:t>
            </a:r>
            <a:r>
              <a:rPr lang="en-US" sz="1400" spc="-31" dirty="0">
                <a:latin typeface="Tahoma"/>
                <a:cs typeface="Tahoma"/>
              </a:rPr>
              <a:t>and</a:t>
            </a:r>
            <a:r>
              <a:rPr lang="en-US" sz="1400" spc="-17" dirty="0">
                <a:latin typeface="Tahoma"/>
                <a:cs typeface="Tahoma"/>
              </a:rPr>
              <a:t> f</a:t>
            </a:r>
            <a:r>
              <a:rPr lang="en-US" sz="1400" spc="-50" dirty="0">
                <a:latin typeface="Tahoma"/>
                <a:cs typeface="Tahoma"/>
              </a:rPr>
              <a:t>o</a:t>
            </a:r>
            <a:r>
              <a:rPr lang="en-US" sz="1400" spc="-14" dirty="0">
                <a:latin typeface="Tahoma"/>
                <a:cs typeface="Tahoma"/>
              </a:rPr>
              <a:t>rmally</a:t>
            </a:r>
            <a:r>
              <a:rPr lang="en-US" sz="1400" spc="-17" dirty="0">
                <a:latin typeface="Tahoma"/>
                <a:cs typeface="Tahoma"/>
              </a:rPr>
              <a:t> </a:t>
            </a:r>
            <a:r>
              <a:rPr lang="en-US" sz="1400" spc="-36" dirty="0">
                <a:latin typeface="Tahoma"/>
                <a:cs typeface="Tahoma"/>
              </a:rPr>
              <a:t>defines</a:t>
            </a:r>
            <a:r>
              <a:rPr lang="en-US" sz="1400" spc="-17" dirty="0">
                <a:latin typeface="Tahoma"/>
                <a:cs typeface="Tahoma"/>
              </a:rPr>
              <a:t> </a:t>
            </a:r>
            <a:r>
              <a:rPr lang="en-US" sz="1400" spc="-33" dirty="0">
                <a:latin typeface="Tahoma"/>
                <a:cs typeface="Tahoma"/>
              </a:rPr>
              <a:t>a</a:t>
            </a:r>
            <a:r>
              <a:rPr lang="en-US" sz="1400" spc="-17" dirty="0">
                <a:latin typeface="Tahoma"/>
                <a:cs typeface="Tahoma"/>
              </a:rPr>
              <a:t> </a:t>
            </a:r>
            <a:r>
              <a:rPr lang="en-US" sz="1400" spc="-8" dirty="0">
                <a:latin typeface="Tahoma"/>
                <a:cs typeface="Tahoma"/>
              </a:rPr>
              <a:t>joint</a:t>
            </a:r>
            <a:r>
              <a:rPr lang="en-US" sz="1400" spc="-17" dirty="0">
                <a:latin typeface="Tahoma"/>
                <a:cs typeface="Tahoma"/>
              </a:rPr>
              <a:t> </a:t>
            </a:r>
            <a:r>
              <a:rPr lang="en-US" sz="1400" spc="-50" dirty="0">
                <a:latin typeface="Tahoma"/>
                <a:cs typeface="Tahoma"/>
              </a:rPr>
              <a:t>p</a:t>
            </a:r>
            <a:r>
              <a:rPr lang="en-US" sz="1400" spc="-28" dirty="0">
                <a:latin typeface="Tahoma"/>
                <a:cs typeface="Tahoma"/>
              </a:rPr>
              <a:t>rob</a:t>
            </a:r>
            <a:r>
              <a:rPr lang="en-US" sz="1400" spc="-33" dirty="0">
                <a:latin typeface="Tahoma"/>
                <a:cs typeface="Tahoma"/>
              </a:rPr>
              <a:t>a</a:t>
            </a:r>
            <a:r>
              <a:rPr lang="en-US" sz="1400" spc="6" dirty="0">
                <a:latin typeface="Tahoma"/>
                <a:cs typeface="Tahoma"/>
              </a:rPr>
              <a:t>bili</a:t>
            </a:r>
            <a:r>
              <a:rPr lang="en-US" sz="1400" spc="-17" dirty="0">
                <a:latin typeface="Tahoma"/>
                <a:cs typeface="Tahoma"/>
              </a:rPr>
              <a:t>t</a:t>
            </a:r>
            <a:r>
              <a:rPr lang="en-US" sz="1400" spc="-28" dirty="0">
                <a:latin typeface="Tahoma"/>
                <a:cs typeface="Tahoma"/>
              </a:rPr>
              <a:t>y</a:t>
            </a:r>
            <a:r>
              <a:rPr lang="en-US" sz="1400" spc="-17" dirty="0">
                <a:latin typeface="Tahoma"/>
                <a:cs typeface="Tahoma"/>
              </a:rPr>
              <a:t> </a:t>
            </a:r>
            <a:r>
              <a:rPr lang="en-US" sz="1400" spc="-11" dirty="0">
                <a:latin typeface="Tahoma"/>
                <a:cs typeface="Tahoma"/>
              </a:rPr>
              <a:t>distribution</a:t>
            </a:r>
            <a:r>
              <a:rPr lang="en-US" sz="1400" spc="-17" dirty="0">
                <a:latin typeface="Tahoma"/>
                <a:cs typeface="Tahoma"/>
              </a:rPr>
              <a:t> </a:t>
            </a:r>
            <a:r>
              <a:rPr lang="en-US" sz="1400" spc="-36" dirty="0">
                <a:latin typeface="Tahoma"/>
                <a:cs typeface="Tahoma"/>
              </a:rPr>
              <a:t>over</a:t>
            </a:r>
            <a:r>
              <a:rPr lang="en-US" sz="1400" spc="-17" dirty="0">
                <a:latin typeface="Tahoma"/>
                <a:cs typeface="Tahoma"/>
              </a:rPr>
              <a:t> </a:t>
            </a:r>
            <a:r>
              <a:rPr lang="en-US" sz="1400" spc="-6" dirty="0">
                <a:latin typeface="Tahoma"/>
                <a:cs typeface="Tahoma"/>
              </a:rPr>
              <a:t>all</a:t>
            </a:r>
            <a:r>
              <a:rPr lang="en-US" sz="1400" spc="-17" dirty="0">
                <a:latin typeface="Tahoma"/>
                <a:cs typeface="Tahoma"/>
              </a:rPr>
              <a:t> </a:t>
            </a:r>
            <a:r>
              <a:rPr lang="en-US" sz="1400" spc="-22" dirty="0">
                <a:latin typeface="Tahoma"/>
                <a:cs typeface="Tahoma"/>
              </a:rPr>
              <a:t>the</a:t>
            </a:r>
            <a:r>
              <a:rPr lang="en-US" sz="1400" spc="-17" dirty="0">
                <a:latin typeface="Tahoma"/>
                <a:cs typeface="Tahoma"/>
              </a:rPr>
              <a:t> </a:t>
            </a:r>
            <a:r>
              <a:rPr lang="en-US" sz="1400" spc="-33" dirty="0">
                <a:latin typeface="Tahoma"/>
                <a:cs typeface="Tahoma"/>
              </a:rPr>
              <a:t>v</a:t>
            </a:r>
            <a:r>
              <a:rPr lang="en-US" sz="1400" spc="-59" dirty="0">
                <a:latin typeface="Tahoma"/>
                <a:cs typeface="Tahoma"/>
              </a:rPr>
              <a:t>a</a:t>
            </a:r>
            <a:r>
              <a:rPr lang="en-US" sz="1400" spc="-25" dirty="0">
                <a:latin typeface="Tahoma"/>
                <a:cs typeface="Tahoma"/>
              </a:rPr>
              <a:t>riables.</a:t>
            </a:r>
            <a:r>
              <a:rPr lang="en-US" sz="1400" spc="112" dirty="0">
                <a:latin typeface="Tahoma"/>
                <a:cs typeface="Tahoma"/>
              </a:rPr>
              <a:t> </a:t>
            </a:r>
            <a:r>
              <a:rPr lang="en-US" sz="1400" spc="6" dirty="0">
                <a:latin typeface="Tahoma"/>
                <a:cs typeface="Tahoma"/>
              </a:rPr>
              <a:t>This</a:t>
            </a:r>
            <a:r>
              <a:rPr lang="en-US" sz="1400" spc="-17" dirty="0">
                <a:latin typeface="Tahoma"/>
                <a:cs typeface="Tahoma"/>
              </a:rPr>
              <a:t> </a:t>
            </a:r>
            <a:r>
              <a:rPr lang="en-US" sz="1400" spc="-6" dirty="0">
                <a:latin typeface="Tahoma"/>
                <a:cs typeface="Tahoma"/>
              </a:rPr>
              <a:t>topic</a:t>
            </a:r>
            <a:r>
              <a:rPr lang="en-US" sz="1400" spc="-3" dirty="0">
                <a:latin typeface="Tahoma"/>
                <a:cs typeface="Tahoma"/>
              </a:rPr>
              <a:t> </a:t>
            </a:r>
            <a:r>
              <a:rPr lang="en-US" sz="1400" spc="-22" dirty="0">
                <a:latin typeface="Tahoma"/>
                <a:cs typeface="Tahoma"/>
              </a:rPr>
              <a:t>is</a:t>
            </a:r>
            <a:r>
              <a:rPr lang="en-US" sz="1400" spc="22" dirty="0">
                <a:latin typeface="Tahoma"/>
                <a:cs typeface="Tahoma"/>
              </a:rPr>
              <a:t> </a:t>
            </a:r>
            <a:r>
              <a:rPr lang="en-US" sz="1400" spc="-25" dirty="0">
                <a:latin typeface="Tahoma"/>
                <a:cs typeface="Tahoma"/>
              </a:rPr>
              <a:t>studied</a:t>
            </a:r>
            <a:r>
              <a:rPr lang="en-US" sz="1400" spc="25" dirty="0">
                <a:latin typeface="Tahoma"/>
                <a:cs typeface="Tahoma"/>
              </a:rPr>
              <a:t> </a:t>
            </a:r>
            <a:r>
              <a:rPr lang="en-US" sz="1400" spc="-14" dirty="0">
                <a:latin typeface="Tahoma"/>
                <a:cs typeface="Tahoma"/>
              </a:rPr>
              <a:t>th</a:t>
            </a:r>
            <a:r>
              <a:rPr lang="en-US" sz="1400" spc="-42" dirty="0">
                <a:latin typeface="Tahoma"/>
                <a:cs typeface="Tahoma"/>
              </a:rPr>
              <a:t>o</a:t>
            </a:r>
            <a:r>
              <a:rPr lang="en-US" sz="1400" spc="-28" dirty="0">
                <a:latin typeface="Tahoma"/>
                <a:cs typeface="Tahoma"/>
              </a:rPr>
              <a:t>roughly</a:t>
            </a:r>
            <a:r>
              <a:rPr lang="en-US" sz="1400" spc="22" dirty="0">
                <a:latin typeface="Tahoma"/>
                <a:cs typeface="Tahoma"/>
              </a:rPr>
              <a:t> </a:t>
            </a:r>
            <a:r>
              <a:rPr lang="en-US" sz="1400" spc="-11" dirty="0">
                <a:latin typeface="Tahoma"/>
                <a:cs typeface="Tahoma"/>
              </a:rPr>
              <a:t>in</a:t>
            </a:r>
            <a:r>
              <a:rPr lang="en-US" sz="1400" spc="22" dirty="0">
                <a:latin typeface="Tahoma"/>
                <a:cs typeface="Tahoma"/>
              </a:rPr>
              <a:t> </a:t>
            </a:r>
            <a:r>
              <a:rPr lang="en-US" sz="1400" spc="-50" dirty="0">
                <a:latin typeface="Tahoma"/>
                <a:cs typeface="Tahoma"/>
              </a:rPr>
              <a:t>p</a:t>
            </a:r>
            <a:r>
              <a:rPr lang="en-US" sz="1400" spc="-28" dirty="0">
                <a:latin typeface="Tahoma"/>
                <a:cs typeface="Tahoma"/>
              </a:rPr>
              <a:t>roba</a:t>
            </a:r>
            <a:r>
              <a:rPr lang="en-US" sz="1400" spc="-33" dirty="0">
                <a:latin typeface="Tahoma"/>
                <a:cs typeface="Tahoma"/>
              </a:rPr>
              <a:t>b</a:t>
            </a:r>
            <a:r>
              <a:rPr lang="en-US" sz="1400" spc="3" dirty="0">
                <a:latin typeface="Tahoma"/>
                <a:cs typeface="Tahoma"/>
              </a:rPr>
              <a:t>ilistic</a:t>
            </a:r>
            <a:r>
              <a:rPr lang="en-US" sz="1400" spc="22" dirty="0">
                <a:latin typeface="Tahoma"/>
                <a:cs typeface="Tahoma"/>
              </a:rPr>
              <a:t> </a:t>
            </a:r>
            <a:r>
              <a:rPr lang="en-US" sz="1400" spc="-22" dirty="0">
                <a:latin typeface="Tahoma"/>
                <a:cs typeface="Tahoma"/>
              </a:rPr>
              <a:t>graphical</a:t>
            </a:r>
            <a:r>
              <a:rPr lang="en-US" sz="1400" spc="28" dirty="0">
                <a:latin typeface="Tahoma"/>
                <a:cs typeface="Tahoma"/>
              </a:rPr>
              <a:t> </a:t>
            </a:r>
            <a:r>
              <a:rPr lang="en-US" sz="1400" spc="-39" dirty="0">
                <a:latin typeface="Tahoma"/>
                <a:cs typeface="Tahoma"/>
              </a:rPr>
              <a:t>m</a:t>
            </a:r>
            <a:r>
              <a:rPr lang="en-US" sz="1400" dirty="0">
                <a:latin typeface="Tahoma"/>
                <a:cs typeface="Tahoma"/>
              </a:rPr>
              <a:t>o</a:t>
            </a:r>
            <a:r>
              <a:rPr lang="en-US" sz="1400" spc="-36" dirty="0">
                <a:latin typeface="Tahoma"/>
                <a:cs typeface="Tahoma"/>
              </a:rPr>
              <a:t>dels</a:t>
            </a:r>
            <a:r>
              <a:rPr lang="en-US" sz="1400" spc="-11" dirty="0">
                <a:latin typeface="Tahoma"/>
                <a:cs typeface="Tahoma"/>
              </a:rPr>
              <a:t>.</a:t>
            </a:r>
            <a:endParaRPr lang="en-US" sz="1400" dirty="0">
              <a:latin typeface="Tahoma"/>
              <a:cs typeface="Tahoma"/>
            </a:endParaRPr>
          </a:p>
        </p:txBody>
      </p:sp>
    </p:spTree>
    <p:extLst>
      <p:ext uri="{BB962C8B-B14F-4D97-AF65-F5344CB8AC3E}">
        <p14:creationId xmlns:p14="http://schemas.microsoft.com/office/powerpoint/2010/main" val="31412443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2400">
                <a:solidFill>
                  <a:srgbClr val="C2540A"/>
                </a:solidFill>
                <a:latin typeface="Times New Roman" pitchFamily="18" charset="0"/>
              </a:rPr>
              <a:t>Example 2</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0" y="6096000"/>
            <a:ext cx="89773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sz="2200">
                <a:solidFill>
                  <a:srgbClr val="FF00FF"/>
                </a:solidFill>
              </a:rPr>
              <a:t>BN</a:t>
            </a:r>
            <a:r>
              <a:rPr lang="en-US" altLang="en-US" sz="2200"/>
              <a:t>: probability of a variable only depends on its direct successors; </a:t>
            </a:r>
            <a:r>
              <a:rPr lang="en-US" altLang="en-US"/>
              <a:t>e.g. </a:t>
            </a:r>
            <a:endParaRPr lang="en-US" altLang="en-US" sz="2200"/>
          </a:p>
          <a:p>
            <a:r>
              <a:rPr lang="en-US" altLang="en-US" sz="2200"/>
              <a:t>P(b,e,a,~j,m)= P(b)*P(e)*P(a|b,e)*P(~j|a)*P(m|a)=</a:t>
            </a:r>
            <a:r>
              <a:rPr lang="en-US" altLang="en-US"/>
              <a:t>0.01*0.02*0.95*0.1*0.7</a:t>
            </a:r>
          </a:p>
        </p:txBody>
      </p:sp>
      <p:sp>
        <p:nvSpPr>
          <p:cNvPr id="2" name="TextBox 1"/>
          <p:cNvSpPr txBox="1"/>
          <p:nvPr/>
        </p:nvSpPr>
        <p:spPr>
          <a:xfrm>
            <a:off x="2438400" y="-261610"/>
            <a:ext cx="4408579" cy="523220"/>
          </a:xfrm>
          <a:prstGeom prst="rect">
            <a:avLst/>
          </a:prstGeom>
          <a:noFill/>
        </p:spPr>
        <p:txBody>
          <a:bodyPr wrap="none" rtlCol="0">
            <a:spAutoFit/>
          </a:bodyPr>
          <a:lstStyle/>
          <a:p>
            <a:r>
              <a:rPr lang="en-US" sz="2800" dirty="0"/>
              <a:t>Example of a Belief Network</a:t>
            </a:r>
          </a:p>
        </p:txBody>
      </p:sp>
    </p:spTree>
    <p:extLst>
      <p:ext uri="{BB962C8B-B14F-4D97-AF65-F5344CB8AC3E}">
        <p14:creationId xmlns:p14="http://schemas.microsoft.com/office/powerpoint/2010/main" val="2807532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381000"/>
            <a:ext cx="5393897" cy="430887"/>
          </a:xfrm>
          <a:prstGeom prst="rect">
            <a:avLst/>
          </a:prstGeom>
          <a:ln w="3175">
            <a:solidFill>
              <a:srgbClr val="000000"/>
            </a:solidFill>
          </a:ln>
        </p:spPr>
        <p:txBody>
          <a:bodyPr vert="horz" wrap="square" lIns="0" tIns="0" rIns="0" bIns="0" rtlCol="0">
            <a:spAutoFit/>
          </a:bodyPr>
          <a:lstStyle/>
          <a:p>
            <a:pPr marL="354" algn="ctr"/>
            <a:r>
              <a:rPr sz="2800" spc="-50" dirty="0">
                <a:solidFill>
                  <a:srgbClr val="0000A0"/>
                </a:solidFill>
                <a:latin typeface="Trebuchet MS"/>
                <a:cs typeface="Trebuchet MS"/>
              </a:rPr>
              <a:t>Logic</a:t>
            </a:r>
            <a:endParaRPr sz="2800" dirty="0">
              <a:latin typeface="Trebuchet MS"/>
              <a:cs typeface="Trebuchet MS"/>
            </a:endParaRPr>
          </a:p>
        </p:txBody>
      </p:sp>
      <p:sp>
        <p:nvSpPr>
          <p:cNvPr id="3" name="object 3"/>
          <p:cNvSpPr txBox="1"/>
          <p:nvPr/>
        </p:nvSpPr>
        <p:spPr>
          <a:xfrm>
            <a:off x="403132" y="2023441"/>
            <a:ext cx="8512268" cy="3083921"/>
          </a:xfrm>
          <a:prstGeom prst="rect">
            <a:avLst/>
          </a:prstGeom>
        </p:spPr>
        <p:txBody>
          <a:bodyPr vert="horz" wrap="square" lIns="0" tIns="0" rIns="0" bIns="0" rtlCol="0">
            <a:spAutoFit/>
          </a:bodyPr>
          <a:lstStyle/>
          <a:p>
            <a:pPr marL="186765" marR="2835" indent="-179678">
              <a:lnSpc>
                <a:spcPct val="101600"/>
              </a:lnSpc>
              <a:buFont typeface="Arial"/>
              <a:buChar char="•"/>
              <a:tabLst>
                <a:tab pos="187120" algn="l"/>
              </a:tabLst>
            </a:pPr>
            <a:r>
              <a:rPr sz="2000" spc="-31" dirty="0">
                <a:latin typeface="Trebuchet MS"/>
                <a:cs typeface="Trebuchet MS"/>
              </a:rPr>
              <a:t>Dominated</a:t>
            </a:r>
            <a:r>
              <a:rPr sz="2000" spc="89" dirty="0">
                <a:latin typeface="Trebuchet MS"/>
                <a:cs typeface="Trebuchet MS"/>
              </a:rPr>
              <a:t> </a:t>
            </a:r>
            <a:r>
              <a:rPr sz="2000" spc="59" dirty="0">
                <a:latin typeface="Trebuchet MS"/>
                <a:cs typeface="Trebuchet MS"/>
              </a:rPr>
              <a:t>AI</a:t>
            </a:r>
            <a:r>
              <a:rPr sz="2000" spc="87" dirty="0">
                <a:latin typeface="Trebuchet MS"/>
                <a:cs typeface="Trebuchet MS"/>
              </a:rPr>
              <a:t> </a:t>
            </a:r>
            <a:r>
              <a:rPr sz="2000" spc="-61" dirty="0">
                <a:latin typeface="Trebuchet MS"/>
                <a:cs typeface="Trebuchet MS"/>
              </a:rPr>
              <a:t>from</a:t>
            </a:r>
            <a:r>
              <a:rPr sz="2000" spc="87" dirty="0">
                <a:latin typeface="Trebuchet MS"/>
                <a:cs typeface="Trebuchet MS"/>
              </a:rPr>
              <a:t> </a:t>
            </a:r>
            <a:r>
              <a:rPr sz="2000" spc="-28" dirty="0">
                <a:latin typeface="Trebuchet MS"/>
                <a:cs typeface="Trebuchet MS"/>
              </a:rPr>
              <a:t>1960s</a:t>
            </a:r>
            <a:r>
              <a:rPr sz="2000" spc="-47" dirty="0">
                <a:latin typeface="Trebuchet MS"/>
                <a:cs typeface="Trebuchet MS"/>
              </a:rPr>
              <a:t>-1980s,</a:t>
            </a:r>
            <a:r>
              <a:rPr sz="2000" spc="95" dirty="0">
                <a:latin typeface="Trebuchet MS"/>
                <a:cs typeface="Trebuchet MS"/>
              </a:rPr>
              <a:t> </a:t>
            </a:r>
            <a:r>
              <a:rPr sz="2000" spc="-59" dirty="0">
                <a:latin typeface="Trebuchet MS"/>
                <a:cs typeface="Trebuchet MS"/>
              </a:rPr>
              <a:t>still</a:t>
            </a:r>
            <a:r>
              <a:rPr sz="2000" spc="89" dirty="0">
                <a:latin typeface="Trebuchet MS"/>
                <a:cs typeface="Trebuchet MS"/>
              </a:rPr>
              <a:t> </a:t>
            </a:r>
            <a:r>
              <a:rPr sz="2000" spc="-64" dirty="0">
                <a:latin typeface="Trebuchet MS"/>
                <a:cs typeface="Trebuchet MS"/>
              </a:rPr>
              <a:t>useful</a:t>
            </a:r>
            <a:r>
              <a:rPr sz="2000" spc="87" dirty="0">
                <a:latin typeface="Trebuchet MS"/>
                <a:cs typeface="Trebuchet MS"/>
              </a:rPr>
              <a:t> </a:t>
            </a:r>
            <a:r>
              <a:rPr sz="2000" spc="-47" dirty="0">
                <a:latin typeface="Trebuchet MS"/>
                <a:cs typeface="Trebuchet MS"/>
              </a:rPr>
              <a:t>in</a:t>
            </a:r>
            <a:r>
              <a:rPr sz="2000" spc="87" dirty="0">
                <a:latin typeface="Trebuchet MS"/>
                <a:cs typeface="Trebuchet MS"/>
              </a:rPr>
              <a:t> </a:t>
            </a:r>
            <a:r>
              <a:rPr sz="2000" spc="-87" dirty="0">
                <a:latin typeface="Trebuchet MS"/>
                <a:cs typeface="Trebuchet MS"/>
              </a:rPr>
              <a:t>p</a:t>
            </a:r>
            <a:r>
              <a:rPr sz="2000" spc="-39" dirty="0">
                <a:latin typeface="Trebuchet MS"/>
                <a:cs typeface="Trebuchet MS"/>
              </a:rPr>
              <a:t>rogramming</a:t>
            </a:r>
            <a:r>
              <a:rPr sz="2000" spc="84" dirty="0">
                <a:latin typeface="Trebuchet MS"/>
                <a:cs typeface="Trebuchet MS"/>
              </a:rPr>
              <a:t> </a:t>
            </a:r>
            <a:r>
              <a:rPr sz="2000" spc="-36" dirty="0">
                <a:latin typeface="Trebuchet MS"/>
                <a:cs typeface="Trebuchet MS"/>
              </a:rPr>
              <a:t>sys</a:t>
            </a:r>
            <a:r>
              <a:rPr sz="2000" spc="-61" dirty="0">
                <a:latin typeface="Trebuchet MS"/>
                <a:cs typeface="Trebuchet MS"/>
              </a:rPr>
              <a:t>tems</a:t>
            </a:r>
            <a:endParaRPr sz="2000" dirty="0">
              <a:latin typeface="Trebuchet MS"/>
              <a:cs typeface="Trebuchet MS"/>
            </a:endParaRPr>
          </a:p>
          <a:p>
            <a:pPr>
              <a:lnSpc>
                <a:spcPct val="100000"/>
              </a:lnSpc>
              <a:buFont typeface="Arial"/>
              <a:buChar char="•"/>
            </a:pPr>
            <a:endParaRPr sz="2000" dirty="0">
              <a:latin typeface="Times New Roman"/>
              <a:cs typeface="Times New Roman"/>
            </a:endParaRPr>
          </a:p>
          <a:p>
            <a:pPr>
              <a:spcBef>
                <a:spcPts val="1"/>
              </a:spcBef>
              <a:buFont typeface="Arial"/>
              <a:buChar char="•"/>
            </a:pPr>
            <a:endParaRPr sz="2000" dirty="0">
              <a:latin typeface="Times New Roman"/>
              <a:cs typeface="Times New Roman"/>
            </a:endParaRPr>
          </a:p>
          <a:p>
            <a:pPr marL="186765" indent="-179678">
              <a:buFont typeface="Arial"/>
              <a:buChar char="•"/>
              <a:tabLst>
                <a:tab pos="187120" algn="l"/>
              </a:tabLst>
            </a:pPr>
            <a:r>
              <a:rPr sz="2000" spc="84" dirty="0">
                <a:latin typeface="Trebuchet MS"/>
                <a:cs typeface="Trebuchet MS"/>
              </a:rPr>
              <a:t>P</a:t>
            </a:r>
            <a:r>
              <a:rPr sz="2000" spc="-89" dirty="0">
                <a:latin typeface="Trebuchet MS"/>
                <a:cs typeface="Trebuchet MS"/>
              </a:rPr>
              <a:t>o</a:t>
            </a:r>
            <a:r>
              <a:rPr sz="2000" spc="-114" dirty="0">
                <a:latin typeface="Trebuchet MS"/>
                <a:cs typeface="Trebuchet MS"/>
              </a:rPr>
              <a:t>w</a:t>
            </a:r>
            <a:r>
              <a:rPr sz="2000" spc="-78" dirty="0">
                <a:latin typeface="Trebuchet MS"/>
                <a:cs typeface="Trebuchet MS"/>
              </a:rPr>
              <a:t>erful</a:t>
            </a:r>
            <a:r>
              <a:rPr sz="2000" spc="53" dirty="0">
                <a:latin typeface="Trebuchet MS"/>
                <a:cs typeface="Trebuchet MS"/>
              </a:rPr>
              <a:t> </a:t>
            </a:r>
            <a:r>
              <a:rPr sz="2000" spc="-81" dirty="0">
                <a:latin typeface="Trebuchet MS"/>
                <a:cs typeface="Trebuchet MS"/>
              </a:rPr>
              <a:t>re</a:t>
            </a:r>
            <a:r>
              <a:rPr sz="2000" spc="-134" dirty="0">
                <a:latin typeface="Trebuchet MS"/>
                <a:cs typeface="Trebuchet MS"/>
              </a:rPr>
              <a:t>p</a:t>
            </a:r>
            <a:r>
              <a:rPr sz="2000" spc="-59" dirty="0">
                <a:latin typeface="Trebuchet MS"/>
                <a:cs typeface="Trebuchet MS"/>
              </a:rPr>
              <a:t>resentation</a:t>
            </a:r>
            <a:r>
              <a:rPr sz="2000" spc="47" dirty="0">
                <a:latin typeface="Trebuchet MS"/>
                <a:cs typeface="Trebuchet MS"/>
              </a:rPr>
              <a:t> </a:t>
            </a:r>
            <a:r>
              <a:rPr sz="2000" spc="-64" dirty="0">
                <a:latin typeface="Trebuchet MS"/>
                <a:cs typeface="Trebuchet MS"/>
              </a:rPr>
              <a:t>of</a:t>
            </a:r>
            <a:r>
              <a:rPr sz="2000" spc="53" dirty="0">
                <a:latin typeface="Trebuchet MS"/>
                <a:cs typeface="Trebuchet MS"/>
              </a:rPr>
              <a:t> </a:t>
            </a:r>
            <a:r>
              <a:rPr sz="2000" spc="-31" dirty="0">
                <a:latin typeface="Trebuchet MS"/>
                <a:cs typeface="Trebuchet MS"/>
              </a:rPr>
              <a:t>kn</a:t>
            </a:r>
            <a:r>
              <a:rPr sz="2000" spc="-73" dirty="0">
                <a:latin typeface="Trebuchet MS"/>
                <a:cs typeface="Trebuchet MS"/>
              </a:rPr>
              <a:t>o</a:t>
            </a:r>
            <a:r>
              <a:rPr sz="2000" spc="-84" dirty="0">
                <a:latin typeface="Trebuchet MS"/>
                <a:cs typeface="Trebuchet MS"/>
              </a:rPr>
              <a:t>wledge</a:t>
            </a:r>
            <a:r>
              <a:rPr sz="2000" spc="53" dirty="0">
                <a:latin typeface="Trebuchet MS"/>
                <a:cs typeface="Trebuchet MS"/>
              </a:rPr>
              <a:t> </a:t>
            </a:r>
            <a:r>
              <a:rPr sz="2000" spc="-47" dirty="0">
                <a:latin typeface="Trebuchet MS"/>
                <a:cs typeface="Trebuchet MS"/>
              </a:rPr>
              <a:t>and</a:t>
            </a:r>
            <a:r>
              <a:rPr sz="2000" spc="53" dirty="0">
                <a:latin typeface="Trebuchet MS"/>
                <a:cs typeface="Trebuchet MS"/>
              </a:rPr>
              <a:t> </a:t>
            </a:r>
            <a:r>
              <a:rPr sz="2000" spc="-56" dirty="0">
                <a:latin typeface="Trebuchet MS"/>
                <a:cs typeface="Trebuchet MS"/>
              </a:rPr>
              <a:t>reasoning</a:t>
            </a:r>
            <a:endParaRPr sz="2000" dirty="0">
              <a:latin typeface="Trebuchet MS"/>
              <a:cs typeface="Trebuchet MS"/>
            </a:endParaRPr>
          </a:p>
          <a:p>
            <a:pPr>
              <a:lnSpc>
                <a:spcPct val="100000"/>
              </a:lnSpc>
              <a:buFont typeface="Arial"/>
              <a:buChar char="•"/>
            </a:pPr>
            <a:endParaRPr sz="2000" dirty="0">
              <a:latin typeface="Times New Roman"/>
              <a:cs typeface="Times New Roman"/>
            </a:endParaRPr>
          </a:p>
          <a:p>
            <a:pPr>
              <a:spcBef>
                <a:spcPts val="6"/>
              </a:spcBef>
              <a:buFont typeface="Arial"/>
              <a:buChar char="•"/>
            </a:pPr>
            <a:endParaRPr sz="2000" dirty="0">
              <a:latin typeface="Times New Roman"/>
              <a:cs typeface="Times New Roman"/>
            </a:endParaRPr>
          </a:p>
          <a:p>
            <a:pPr marL="186765" indent="-179678">
              <a:buFont typeface="Arial"/>
              <a:buChar char="•"/>
              <a:tabLst>
                <a:tab pos="187120" algn="l"/>
              </a:tabLst>
            </a:pPr>
            <a:r>
              <a:rPr sz="2000" spc="-42" dirty="0">
                <a:latin typeface="Trebuchet MS"/>
                <a:cs typeface="Trebuchet MS"/>
              </a:rPr>
              <a:t>Brittle</a:t>
            </a:r>
            <a:r>
              <a:rPr sz="2000" spc="50" dirty="0">
                <a:latin typeface="Trebuchet MS"/>
                <a:cs typeface="Trebuchet MS"/>
              </a:rPr>
              <a:t> </a:t>
            </a:r>
            <a:r>
              <a:rPr sz="2000" spc="-75" dirty="0">
                <a:latin typeface="Trebuchet MS"/>
                <a:cs typeface="Trebuchet MS"/>
              </a:rPr>
              <a:t>if</a:t>
            </a:r>
            <a:r>
              <a:rPr sz="2000" spc="53" dirty="0">
                <a:latin typeface="Trebuchet MS"/>
                <a:cs typeface="Trebuchet MS"/>
              </a:rPr>
              <a:t> </a:t>
            </a:r>
            <a:r>
              <a:rPr sz="2000" spc="-70" dirty="0">
                <a:latin typeface="Trebuchet MS"/>
                <a:cs typeface="Trebuchet MS"/>
              </a:rPr>
              <a:t>done</a:t>
            </a:r>
            <a:r>
              <a:rPr sz="2000" spc="50" dirty="0">
                <a:latin typeface="Trebuchet MS"/>
                <a:cs typeface="Trebuchet MS"/>
              </a:rPr>
              <a:t> </a:t>
            </a:r>
            <a:r>
              <a:rPr sz="2000" spc="-64" dirty="0">
                <a:latin typeface="Trebuchet MS"/>
                <a:cs typeface="Trebuchet MS"/>
              </a:rPr>
              <a:t>naively</a:t>
            </a:r>
            <a:endParaRPr sz="2000" dirty="0">
              <a:latin typeface="Trebuchet MS"/>
              <a:cs typeface="Trebuchet MS"/>
            </a:endParaRPr>
          </a:p>
          <a:p>
            <a:pPr>
              <a:lnSpc>
                <a:spcPct val="100000"/>
              </a:lnSpc>
              <a:buFont typeface="Arial"/>
              <a:buChar char="•"/>
            </a:pPr>
            <a:endParaRPr sz="2000" dirty="0">
              <a:latin typeface="Times New Roman"/>
              <a:cs typeface="Times New Roman"/>
            </a:endParaRPr>
          </a:p>
          <a:p>
            <a:pPr>
              <a:spcBef>
                <a:spcPts val="6"/>
              </a:spcBef>
              <a:buFont typeface="Arial"/>
              <a:buChar char="•"/>
            </a:pPr>
            <a:endParaRPr sz="2000" dirty="0">
              <a:latin typeface="Times New Roman"/>
              <a:cs typeface="Times New Roman"/>
            </a:endParaRPr>
          </a:p>
          <a:p>
            <a:pPr marL="186765" indent="-179678">
              <a:buFont typeface="Arial"/>
              <a:buChar char="•"/>
              <a:tabLst>
                <a:tab pos="187120" algn="l"/>
              </a:tabLst>
            </a:pPr>
            <a:r>
              <a:rPr sz="2000" spc="28" dirty="0">
                <a:latin typeface="Trebuchet MS"/>
                <a:cs typeface="Trebuchet MS"/>
              </a:rPr>
              <a:t>O</a:t>
            </a:r>
            <a:r>
              <a:rPr sz="2000" spc="59" dirty="0">
                <a:latin typeface="Trebuchet MS"/>
                <a:cs typeface="Trebuchet MS"/>
              </a:rPr>
              <a:t>p</a:t>
            </a:r>
            <a:r>
              <a:rPr sz="2000" spc="-84" dirty="0">
                <a:latin typeface="Trebuchet MS"/>
                <a:cs typeface="Trebuchet MS"/>
              </a:rPr>
              <a:t>en</a:t>
            </a:r>
            <a:r>
              <a:rPr sz="2000" spc="50" dirty="0">
                <a:latin typeface="Trebuchet MS"/>
                <a:cs typeface="Trebuchet MS"/>
              </a:rPr>
              <a:t> </a:t>
            </a:r>
            <a:r>
              <a:rPr sz="2000" spc="-59" dirty="0">
                <a:latin typeface="Trebuchet MS"/>
                <a:cs typeface="Trebuchet MS"/>
              </a:rPr>
              <a:t>question:</a:t>
            </a:r>
            <a:r>
              <a:rPr sz="2000" spc="206" dirty="0">
                <a:latin typeface="Trebuchet MS"/>
                <a:cs typeface="Trebuchet MS"/>
              </a:rPr>
              <a:t> </a:t>
            </a:r>
            <a:r>
              <a:rPr sz="2000" spc="-42" dirty="0">
                <a:latin typeface="Trebuchet MS"/>
                <a:cs typeface="Trebuchet MS"/>
              </a:rPr>
              <a:t>h</a:t>
            </a:r>
            <a:r>
              <a:rPr sz="2000" spc="-87" dirty="0">
                <a:latin typeface="Trebuchet MS"/>
                <a:cs typeface="Trebuchet MS"/>
              </a:rPr>
              <a:t>o</a:t>
            </a:r>
            <a:r>
              <a:rPr sz="2000" spc="-75" dirty="0">
                <a:latin typeface="Trebuchet MS"/>
                <a:cs typeface="Trebuchet MS"/>
              </a:rPr>
              <a:t>w</a:t>
            </a:r>
            <a:r>
              <a:rPr sz="2000" spc="50" dirty="0">
                <a:latin typeface="Trebuchet MS"/>
                <a:cs typeface="Trebuchet MS"/>
              </a:rPr>
              <a:t> </a:t>
            </a:r>
            <a:r>
              <a:rPr sz="2000" spc="-47" dirty="0">
                <a:latin typeface="Trebuchet MS"/>
                <a:cs typeface="Trebuchet MS"/>
              </a:rPr>
              <a:t>to</a:t>
            </a:r>
            <a:r>
              <a:rPr sz="2000" spc="50" dirty="0">
                <a:latin typeface="Trebuchet MS"/>
                <a:cs typeface="Trebuchet MS"/>
              </a:rPr>
              <a:t> </a:t>
            </a:r>
            <a:r>
              <a:rPr sz="2000" spc="-61" dirty="0">
                <a:latin typeface="Trebuchet MS"/>
                <a:cs typeface="Trebuchet MS"/>
              </a:rPr>
              <a:t>combine</a:t>
            </a:r>
            <a:r>
              <a:rPr sz="2000" spc="53" dirty="0">
                <a:latin typeface="Trebuchet MS"/>
                <a:cs typeface="Trebuchet MS"/>
              </a:rPr>
              <a:t> </a:t>
            </a:r>
            <a:r>
              <a:rPr sz="2000" spc="-56" dirty="0">
                <a:latin typeface="Trebuchet MS"/>
                <a:cs typeface="Trebuchet MS"/>
              </a:rPr>
              <a:t>with</a:t>
            </a:r>
            <a:r>
              <a:rPr sz="2000" spc="53" dirty="0">
                <a:latin typeface="Trebuchet MS"/>
                <a:cs typeface="Trebuchet MS"/>
              </a:rPr>
              <a:t> </a:t>
            </a:r>
            <a:r>
              <a:rPr sz="2000" spc="-61" dirty="0">
                <a:latin typeface="Trebuchet MS"/>
                <a:cs typeface="Trebuchet MS"/>
              </a:rPr>
              <a:t>machine</a:t>
            </a:r>
            <a:r>
              <a:rPr sz="2000" spc="53" dirty="0">
                <a:latin typeface="Trebuchet MS"/>
                <a:cs typeface="Trebuchet MS"/>
              </a:rPr>
              <a:t> </a:t>
            </a:r>
            <a:r>
              <a:rPr sz="2000" spc="-84" dirty="0">
                <a:latin typeface="Trebuchet MS"/>
                <a:cs typeface="Trebuchet MS"/>
              </a:rPr>
              <a:t>le</a:t>
            </a:r>
            <a:r>
              <a:rPr sz="2000" spc="-142" dirty="0">
                <a:latin typeface="Trebuchet MS"/>
                <a:cs typeface="Trebuchet MS"/>
              </a:rPr>
              <a:t>a</a:t>
            </a:r>
            <a:r>
              <a:rPr sz="2000" spc="-8" dirty="0">
                <a:latin typeface="Trebuchet MS"/>
                <a:cs typeface="Trebuchet MS"/>
              </a:rPr>
              <a:t>rning</a:t>
            </a:r>
            <a:r>
              <a:rPr lang="en-US" sz="2000" spc="-8" dirty="0">
                <a:latin typeface="Trebuchet MS"/>
                <a:cs typeface="Trebuchet MS"/>
              </a:rPr>
              <a:t> or planning</a:t>
            </a:r>
            <a:r>
              <a:rPr sz="2000" spc="-8" dirty="0">
                <a:latin typeface="Trebuchet MS"/>
                <a:cs typeface="Trebuchet MS"/>
              </a:rPr>
              <a:t>?</a:t>
            </a:r>
            <a:endParaRPr sz="2000" dirty="0">
              <a:latin typeface="Trebuchet MS"/>
              <a:cs typeface="Trebuchet MS"/>
            </a:endParaRPr>
          </a:p>
        </p:txBody>
      </p:sp>
    </p:spTree>
    <p:extLst>
      <p:ext uri="{BB962C8B-B14F-4D97-AF65-F5344CB8AC3E}">
        <p14:creationId xmlns:p14="http://schemas.microsoft.com/office/powerpoint/2010/main" val="1492550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C99A846-38E1-4C56-B86C-C438831DD0C6}" type="slidenum">
              <a:rPr lang="en-US" altLang="en-US" sz="1400" smtClean="0"/>
              <a:pPr/>
              <a:t>6</a:t>
            </a:fld>
            <a:endParaRPr lang="en-US" altLang="en-US" sz="1400"/>
          </a:p>
        </p:txBody>
      </p:sp>
      <p:sp>
        <p:nvSpPr>
          <p:cNvPr id="7171" name="Rectangle 1026"/>
          <p:cNvSpPr>
            <a:spLocks noGrp="1" noChangeArrowheads="1"/>
          </p:cNvSpPr>
          <p:nvPr>
            <p:ph type="title"/>
          </p:nvPr>
        </p:nvSpPr>
        <p:spPr/>
        <p:txBody>
          <a:bodyPr/>
          <a:lstStyle/>
          <a:p>
            <a:r>
              <a:rPr lang="en-US" altLang="en-US"/>
              <a:t>Physical Symbol System Hypothesis</a:t>
            </a:r>
          </a:p>
        </p:txBody>
      </p:sp>
      <p:sp>
        <p:nvSpPr>
          <p:cNvPr id="7172" name="Rectangle 1027"/>
          <p:cNvSpPr>
            <a:spLocks noGrp="1" noChangeArrowheads="1"/>
          </p:cNvSpPr>
          <p:nvPr>
            <p:ph type="body" idx="1"/>
          </p:nvPr>
        </p:nvSpPr>
        <p:spPr/>
        <p:txBody>
          <a:bodyPr/>
          <a:lstStyle/>
          <a:p>
            <a:pPr marL="609600" indent="-609600">
              <a:lnSpc>
                <a:spcPct val="90000"/>
              </a:lnSpc>
            </a:pPr>
            <a:r>
              <a:rPr lang="en-US" altLang="en-US" sz="2800"/>
              <a:t>“What the brain does can be thought of at some level as a kind of computation”</a:t>
            </a:r>
          </a:p>
          <a:p>
            <a:pPr marL="609600" indent="-609600">
              <a:lnSpc>
                <a:spcPct val="90000"/>
              </a:lnSpc>
            </a:pPr>
            <a:r>
              <a:rPr lang="en-US" altLang="en-US" sz="2800" b="1">
                <a:solidFill>
                  <a:srgbClr val="FF0000"/>
                </a:solidFill>
              </a:rPr>
              <a:t>Physical Symbol System Hypothesis (PSSH):</a:t>
            </a:r>
            <a:r>
              <a:rPr lang="en-US" altLang="en-US" sz="2800"/>
              <a:t> A physical symbol system has the sufficient and necessary means for general, intelligent actions.</a:t>
            </a:r>
          </a:p>
          <a:p>
            <a:pPr marL="609600" indent="-609600">
              <a:lnSpc>
                <a:spcPct val="90000"/>
              </a:lnSpc>
              <a:buFontTx/>
              <a:buNone/>
            </a:pPr>
            <a:r>
              <a:rPr lang="en-US" altLang="en-US" sz="2800">
                <a:solidFill>
                  <a:srgbClr val="008080"/>
                </a:solidFill>
              </a:rPr>
              <a:t>Remarks PSSH</a:t>
            </a:r>
            <a:r>
              <a:rPr lang="en-US" altLang="en-US" sz="2800"/>
              <a:t>:</a:t>
            </a:r>
          </a:p>
          <a:p>
            <a:pPr marL="609600" indent="-609600">
              <a:lnSpc>
                <a:spcPct val="90000"/>
              </a:lnSpc>
              <a:buFontTx/>
              <a:buAutoNum type="arabicPeriod"/>
            </a:pPr>
            <a:r>
              <a:rPr lang="en-US" altLang="en-US" sz="2400"/>
              <a:t>Subjected to empirical validation</a:t>
            </a:r>
          </a:p>
          <a:p>
            <a:pPr marL="609600" indent="-609600">
              <a:lnSpc>
                <a:spcPct val="90000"/>
              </a:lnSpc>
              <a:buFontTx/>
              <a:buAutoNum type="arabicPeriod"/>
            </a:pPr>
            <a:r>
              <a:rPr lang="en-US" altLang="en-US" sz="2400"/>
              <a:t>If false </a:t>
            </a:r>
            <a:r>
              <a:rPr lang="en-US" altLang="en-US" sz="2400">
                <a:sym typeface="Wingdings" pitchFamily="2" charset="2"/>
              </a:rPr>
              <a:t> AI is quite limited</a:t>
            </a:r>
          </a:p>
          <a:p>
            <a:pPr marL="609600" indent="-609600">
              <a:lnSpc>
                <a:spcPct val="90000"/>
              </a:lnSpc>
              <a:buFontTx/>
              <a:buAutoNum type="arabicPeriod"/>
            </a:pPr>
            <a:r>
              <a:rPr lang="en-US" altLang="en-US" sz="2400"/>
              <a:t>Important for psychology and philosophy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11162" y="76200"/>
            <a:ext cx="5393897" cy="326371"/>
          </a:xfrm>
          <a:prstGeom prst="rect">
            <a:avLst/>
          </a:prstGeom>
          <a:ln w="3175">
            <a:solidFill>
              <a:srgbClr val="000000"/>
            </a:solidFill>
          </a:ln>
        </p:spPr>
        <p:txBody>
          <a:bodyPr vert="horz" wrap="square" lIns="0" tIns="0" rIns="0" bIns="0" rtlCol="0">
            <a:spAutoFit/>
          </a:bodyPr>
          <a:lstStyle/>
          <a:p>
            <a:pPr algn="ctr">
              <a:lnSpc>
                <a:spcPct val="100000"/>
              </a:lnSpc>
            </a:pPr>
            <a:r>
              <a:rPr lang="en-US" sz="2121" spc="-78" dirty="0">
                <a:solidFill>
                  <a:srgbClr val="0000A0"/>
                </a:solidFill>
                <a:latin typeface="Tahoma"/>
                <a:cs typeface="Tahoma"/>
              </a:rPr>
              <a:t>Stanford’s CS221 View of AI</a:t>
            </a:r>
            <a:endParaRPr sz="2121" dirty="0">
              <a:latin typeface="Tahoma"/>
              <a:cs typeface="Tahoma"/>
            </a:endParaRPr>
          </a:p>
        </p:txBody>
      </p:sp>
      <p:sp>
        <p:nvSpPr>
          <p:cNvPr id="3" name="object 3"/>
          <p:cNvSpPr/>
          <p:nvPr/>
        </p:nvSpPr>
        <p:spPr>
          <a:xfrm>
            <a:off x="1635143" y="1762728"/>
            <a:ext cx="45719" cy="45719"/>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200"/>
          </a:p>
        </p:txBody>
      </p:sp>
      <p:sp>
        <p:nvSpPr>
          <p:cNvPr id="4" name="object 4"/>
          <p:cNvSpPr txBox="1"/>
          <p:nvPr/>
        </p:nvSpPr>
        <p:spPr>
          <a:xfrm>
            <a:off x="1696657" y="2226210"/>
            <a:ext cx="581777" cy="184666"/>
          </a:xfrm>
          <a:prstGeom prst="rect">
            <a:avLst/>
          </a:prstGeom>
        </p:spPr>
        <p:txBody>
          <a:bodyPr vert="horz" wrap="square" lIns="0" tIns="0" rIns="0" bIns="0" rtlCol="0">
            <a:spAutoFit/>
          </a:bodyPr>
          <a:lstStyle/>
          <a:p>
            <a:pPr marL="7088"/>
            <a:r>
              <a:rPr sz="1200" b="1" spc="-11" dirty="0">
                <a:solidFill>
                  <a:srgbClr val="FF0000"/>
                </a:solidFill>
                <a:latin typeface="Gill Sans MT"/>
                <a:cs typeface="Gill Sans MT"/>
              </a:rPr>
              <a:t>Reflex</a:t>
            </a:r>
            <a:endParaRPr sz="1200" dirty="0">
              <a:latin typeface="Gill Sans MT"/>
              <a:cs typeface="Gill Sans MT"/>
            </a:endParaRPr>
          </a:p>
        </p:txBody>
      </p:sp>
      <p:sp>
        <p:nvSpPr>
          <p:cNvPr id="5" name="object 5"/>
          <p:cNvSpPr txBox="1"/>
          <p:nvPr/>
        </p:nvSpPr>
        <p:spPr>
          <a:xfrm>
            <a:off x="2747328" y="1981200"/>
            <a:ext cx="1758105" cy="1150828"/>
          </a:xfrm>
          <a:prstGeom prst="rect">
            <a:avLst/>
          </a:prstGeom>
        </p:spPr>
        <p:txBody>
          <a:bodyPr vert="horz" wrap="square" lIns="0" tIns="0" rIns="0" bIns="0" rtlCol="0">
            <a:spAutoFit/>
          </a:bodyPr>
          <a:lstStyle/>
          <a:p>
            <a:pPr marL="7088" marR="2835" indent="235317">
              <a:lnSpc>
                <a:spcPct val="162800"/>
              </a:lnSpc>
            </a:pPr>
            <a:r>
              <a:rPr sz="1200" spc="-36" dirty="0">
                <a:solidFill>
                  <a:srgbClr val="008000"/>
                </a:solidFill>
                <a:latin typeface="Tahoma"/>
                <a:cs typeface="Tahoma"/>
              </a:rPr>
              <a:t>Se</a:t>
            </a:r>
            <a:r>
              <a:rPr sz="1200" spc="-59" dirty="0">
                <a:solidFill>
                  <a:srgbClr val="008000"/>
                </a:solidFill>
                <a:latin typeface="Tahoma"/>
                <a:cs typeface="Tahoma"/>
              </a:rPr>
              <a:t>a</a:t>
            </a:r>
            <a:r>
              <a:rPr sz="1200" spc="-22" dirty="0">
                <a:solidFill>
                  <a:srgbClr val="008000"/>
                </a:solidFill>
                <a:latin typeface="Tahoma"/>
                <a:cs typeface="Tahoma"/>
              </a:rPr>
              <a:t>rch</a:t>
            </a:r>
            <a:r>
              <a:rPr sz="1200" spc="22" dirty="0">
                <a:solidFill>
                  <a:srgbClr val="008000"/>
                </a:solidFill>
                <a:latin typeface="Tahoma"/>
                <a:cs typeface="Tahoma"/>
              </a:rPr>
              <a:t> </a:t>
            </a:r>
            <a:r>
              <a:rPr sz="1200" spc="-56" dirty="0">
                <a:solidFill>
                  <a:srgbClr val="008000"/>
                </a:solidFill>
                <a:latin typeface="Tahoma"/>
                <a:cs typeface="Tahoma"/>
              </a:rPr>
              <a:t>p</a:t>
            </a:r>
            <a:r>
              <a:rPr sz="1200" spc="-33" dirty="0">
                <a:solidFill>
                  <a:srgbClr val="008000"/>
                </a:solidFill>
                <a:latin typeface="Tahoma"/>
                <a:cs typeface="Tahoma"/>
              </a:rPr>
              <a:t>roblems</a:t>
            </a:r>
            <a:r>
              <a:rPr sz="1200" spc="-20" dirty="0">
                <a:solidFill>
                  <a:srgbClr val="008000"/>
                </a:solidFill>
                <a:latin typeface="Tahoma"/>
                <a:cs typeface="Tahoma"/>
              </a:rPr>
              <a:t> </a:t>
            </a:r>
            <a:r>
              <a:rPr sz="1200" spc="39" dirty="0">
                <a:solidFill>
                  <a:srgbClr val="008000"/>
                </a:solidFill>
                <a:latin typeface="Tahoma"/>
                <a:cs typeface="Tahoma"/>
              </a:rPr>
              <a:t>M</a:t>
            </a:r>
            <a:r>
              <a:rPr sz="1200" spc="3" dirty="0">
                <a:solidFill>
                  <a:srgbClr val="008000"/>
                </a:solidFill>
                <a:latin typeface="Tahoma"/>
                <a:cs typeface="Tahoma"/>
              </a:rPr>
              <a:t>a</a:t>
            </a:r>
            <a:r>
              <a:rPr sz="1200" spc="-8" dirty="0">
                <a:solidFill>
                  <a:srgbClr val="008000"/>
                </a:solidFill>
                <a:latin typeface="Tahoma"/>
                <a:cs typeface="Tahoma"/>
              </a:rPr>
              <a:t>r</a:t>
            </a:r>
            <a:r>
              <a:rPr sz="1200" spc="-36" dirty="0">
                <a:solidFill>
                  <a:srgbClr val="008000"/>
                </a:solidFill>
                <a:latin typeface="Tahoma"/>
                <a:cs typeface="Tahoma"/>
              </a:rPr>
              <a:t>k</a:t>
            </a:r>
            <a:r>
              <a:rPr sz="1200" spc="-33" dirty="0">
                <a:solidFill>
                  <a:srgbClr val="008000"/>
                </a:solidFill>
                <a:latin typeface="Tahoma"/>
                <a:cs typeface="Tahoma"/>
              </a:rPr>
              <a:t>ov</a:t>
            </a:r>
            <a:r>
              <a:rPr sz="1200" spc="22" dirty="0">
                <a:solidFill>
                  <a:srgbClr val="008000"/>
                </a:solidFill>
                <a:latin typeface="Tahoma"/>
                <a:cs typeface="Tahoma"/>
              </a:rPr>
              <a:t> </a:t>
            </a:r>
            <a:r>
              <a:rPr sz="1200" spc="-28" dirty="0">
                <a:solidFill>
                  <a:srgbClr val="008000"/>
                </a:solidFill>
                <a:latin typeface="Tahoma"/>
                <a:cs typeface="Tahoma"/>
              </a:rPr>
              <a:t>decision</a:t>
            </a:r>
            <a:r>
              <a:rPr sz="1200" spc="20" dirty="0">
                <a:solidFill>
                  <a:srgbClr val="008000"/>
                </a:solidFill>
                <a:latin typeface="Tahoma"/>
                <a:cs typeface="Tahoma"/>
              </a:rPr>
              <a:t> </a:t>
            </a:r>
            <a:r>
              <a:rPr sz="1200" spc="-56" dirty="0">
                <a:solidFill>
                  <a:srgbClr val="008000"/>
                </a:solidFill>
                <a:latin typeface="Tahoma"/>
                <a:cs typeface="Tahoma"/>
              </a:rPr>
              <a:t>p</a:t>
            </a:r>
            <a:r>
              <a:rPr sz="1200" spc="-20" dirty="0">
                <a:solidFill>
                  <a:srgbClr val="008000"/>
                </a:solidFill>
                <a:latin typeface="Tahoma"/>
                <a:cs typeface="Tahoma"/>
              </a:rPr>
              <a:t>r</a:t>
            </a:r>
            <a:r>
              <a:rPr sz="1200" spc="-6" dirty="0">
                <a:solidFill>
                  <a:srgbClr val="008000"/>
                </a:solidFill>
                <a:latin typeface="Tahoma"/>
                <a:cs typeface="Tahoma"/>
              </a:rPr>
              <a:t>o</a:t>
            </a:r>
            <a:r>
              <a:rPr sz="1200" spc="-53" dirty="0">
                <a:solidFill>
                  <a:srgbClr val="008000"/>
                </a:solidFill>
                <a:latin typeface="Tahoma"/>
                <a:cs typeface="Tahoma"/>
              </a:rPr>
              <a:t>cesses</a:t>
            </a:r>
            <a:endParaRPr sz="1200" dirty="0">
              <a:latin typeface="Tahoma"/>
              <a:cs typeface="Tahoma"/>
            </a:endParaRPr>
          </a:p>
          <a:p>
            <a:pPr algn="ctr">
              <a:spcBef>
                <a:spcPts val="673"/>
              </a:spcBef>
            </a:pPr>
            <a:r>
              <a:rPr sz="1200" spc="-22" dirty="0">
                <a:solidFill>
                  <a:srgbClr val="008000"/>
                </a:solidFill>
                <a:latin typeface="Tahoma"/>
                <a:cs typeface="Tahoma"/>
              </a:rPr>
              <a:t>Advers</a:t>
            </a:r>
            <a:r>
              <a:rPr sz="1200" spc="-53" dirty="0">
                <a:solidFill>
                  <a:srgbClr val="008000"/>
                </a:solidFill>
                <a:latin typeface="Tahoma"/>
                <a:cs typeface="Tahoma"/>
              </a:rPr>
              <a:t>a</a:t>
            </a:r>
            <a:r>
              <a:rPr sz="1200" spc="-8" dirty="0">
                <a:solidFill>
                  <a:srgbClr val="008000"/>
                </a:solidFill>
                <a:latin typeface="Tahoma"/>
                <a:cs typeface="Tahoma"/>
              </a:rPr>
              <a:t>rial</a:t>
            </a:r>
            <a:r>
              <a:rPr sz="1200" spc="22" dirty="0">
                <a:solidFill>
                  <a:srgbClr val="008000"/>
                </a:solidFill>
                <a:latin typeface="Tahoma"/>
                <a:cs typeface="Tahoma"/>
              </a:rPr>
              <a:t> </a:t>
            </a:r>
            <a:r>
              <a:rPr sz="1200" spc="-47" dirty="0">
                <a:solidFill>
                  <a:srgbClr val="008000"/>
                </a:solidFill>
                <a:latin typeface="Tahoma"/>
                <a:cs typeface="Tahoma"/>
              </a:rPr>
              <a:t>games</a:t>
            </a:r>
            <a:endParaRPr sz="1200" dirty="0">
              <a:latin typeface="Tahoma"/>
              <a:cs typeface="Tahoma"/>
            </a:endParaRPr>
          </a:p>
          <a:p>
            <a:pPr algn="ctr">
              <a:spcBef>
                <a:spcPts val="684"/>
              </a:spcBef>
            </a:pPr>
            <a:r>
              <a:rPr sz="1200" b="1" spc="-6" dirty="0">
                <a:solidFill>
                  <a:srgbClr val="008000"/>
                </a:solidFill>
                <a:latin typeface="Gill Sans MT"/>
                <a:cs typeface="Gill Sans MT"/>
              </a:rPr>
              <a:t>States</a:t>
            </a:r>
            <a:endParaRPr sz="1200" dirty="0">
              <a:latin typeface="Gill Sans MT"/>
              <a:cs typeface="Gill Sans MT"/>
            </a:endParaRPr>
          </a:p>
        </p:txBody>
      </p:sp>
      <p:sp>
        <p:nvSpPr>
          <p:cNvPr id="6" name="object 6"/>
          <p:cNvSpPr txBox="1"/>
          <p:nvPr/>
        </p:nvSpPr>
        <p:spPr>
          <a:xfrm>
            <a:off x="4414153" y="2081644"/>
            <a:ext cx="2161515" cy="876394"/>
          </a:xfrm>
          <a:prstGeom prst="rect">
            <a:avLst/>
          </a:prstGeom>
        </p:spPr>
        <p:txBody>
          <a:bodyPr vert="horz" wrap="square" lIns="0" tIns="0" rIns="0" bIns="0" rtlCol="0">
            <a:spAutoFit/>
          </a:bodyPr>
          <a:lstStyle/>
          <a:p>
            <a:pPr marL="7088" marR="2835" algn="ctr">
              <a:lnSpc>
                <a:spcPct val="162800"/>
              </a:lnSpc>
            </a:pPr>
            <a:r>
              <a:rPr sz="1200" spc="-11" dirty="0">
                <a:solidFill>
                  <a:srgbClr val="0000FF"/>
                </a:solidFill>
                <a:latin typeface="Tahoma"/>
                <a:cs typeface="Tahoma"/>
              </a:rPr>
              <a:t>Constrain</a:t>
            </a:r>
            <a:r>
              <a:rPr sz="1200" spc="-8" dirty="0">
                <a:solidFill>
                  <a:srgbClr val="0000FF"/>
                </a:solidFill>
                <a:latin typeface="Tahoma"/>
                <a:cs typeface="Tahoma"/>
              </a:rPr>
              <a:t>t</a:t>
            </a:r>
            <a:r>
              <a:rPr sz="1200" spc="25" dirty="0">
                <a:solidFill>
                  <a:srgbClr val="0000FF"/>
                </a:solidFill>
                <a:latin typeface="Tahoma"/>
                <a:cs typeface="Tahoma"/>
              </a:rPr>
              <a:t> </a:t>
            </a:r>
            <a:r>
              <a:rPr sz="1200" spc="-17" dirty="0">
                <a:solidFill>
                  <a:srgbClr val="0000FF"/>
                </a:solidFill>
                <a:latin typeface="Tahoma"/>
                <a:cs typeface="Tahoma"/>
              </a:rPr>
              <a:t>satisfaction</a:t>
            </a:r>
            <a:r>
              <a:rPr sz="1200" spc="22" dirty="0">
                <a:solidFill>
                  <a:srgbClr val="0000FF"/>
                </a:solidFill>
                <a:latin typeface="Tahoma"/>
                <a:cs typeface="Tahoma"/>
              </a:rPr>
              <a:t> </a:t>
            </a:r>
            <a:r>
              <a:rPr sz="1200" spc="-56" dirty="0">
                <a:solidFill>
                  <a:srgbClr val="0000FF"/>
                </a:solidFill>
                <a:latin typeface="Tahoma"/>
                <a:cs typeface="Tahoma"/>
              </a:rPr>
              <a:t>p</a:t>
            </a:r>
            <a:r>
              <a:rPr sz="1200" spc="-33" dirty="0">
                <a:solidFill>
                  <a:srgbClr val="0000FF"/>
                </a:solidFill>
                <a:latin typeface="Tahoma"/>
                <a:cs typeface="Tahoma"/>
              </a:rPr>
              <a:t>roblems</a:t>
            </a:r>
            <a:r>
              <a:rPr sz="1200" spc="-20" dirty="0">
                <a:solidFill>
                  <a:srgbClr val="0000FF"/>
                </a:solidFill>
                <a:latin typeface="Tahoma"/>
                <a:cs typeface="Tahoma"/>
              </a:rPr>
              <a:t> </a:t>
            </a:r>
            <a:r>
              <a:rPr sz="1200" spc="20" dirty="0">
                <a:solidFill>
                  <a:srgbClr val="0000FF"/>
                </a:solidFill>
                <a:latin typeface="Tahoma"/>
                <a:cs typeface="Tahoma"/>
              </a:rPr>
              <a:t>B</a:t>
            </a:r>
            <a:r>
              <a:rPr sz="1200" spc="-8" dirty="0">
                <a:solidFill>
                  <a:srgbClr val="0000FF"/>
                </a:solidFill>
                <a:latin typeface="Tahoma"/>
                <a:cs typeface="Tahoma"/>
              </a:rPr>
              <a:t>a</a:t>
            </a:r>
            <a:r>
              <a:rPr sz="1200" spc="-56" dirty="0">
                <a:solidFill>
                  <a:srgbClr val="0000FF"/>
                </a:solidFill>
                <a:latin typeface="Tahoma"/>
                <a:cs typeface="Tahoma"/>
              </a:rPr>
              <a:t>y</a:t>
            </a:r>
            <a:r>
              <a:rPr sz="1200" spc="-39" dirty="0">
                <a:solidFill>
                  <a:srgbClr val="0000FF"/>
                </a:solidFill>
                <a:latin typeface="Tahoma"/>
                <a:cs typeface="Tahoma"/>
              </a:rPr>
              <a:t>esian</a:t>
            </a:r>
            <a:r>
              <a:rPr sz="1200" spc="22" dirty="0">
                <a:solidFill>
                  <a:srgbClr val="0000FF"/>
                </a:solidFill>
                <a:latin typeface="Tahoma"/>
                <a:cs typeface="Tahoma"/>
              </a:rPr>
              <a:t> </a:t>
            </a:r>
            <a:r>
              <a:rPr sz="1200" spc="-31" dirty="0">
                <a:solidFill>
                  <a:srgbClr val="0000FF"/>
                </a:solidFill>
                <a:latin typeface="Tahoma"/>
                <a:cs typeface="Tahoma"/>
              </a:rPr>
              <a:t>ne</a:t>
            </a:r>
            <a:r>
              <a:rPr sz="1200" spc="-47" dirty="0">
                <a:solidFill>
                  <a:srgbClr val="0000FF"/>
                </a:solidFill>
                <a:latin typeface="Tahoma"/>
                <a:cs typeface="Tahoma"/>
              </a:rPr>
              <a:t>t</a:t>
            </a:r>
            <a:r>
              <a:rPr sz="1200" spc="-73" dirty="0">
                <a:solidFill>
                  <a:srgbClr val="0000FF"/>
                </a:solidFill>
                <a:latin typeface="Tahoma"/>
                <a:cs typeface="Tahoma"/>
              </a:rPr>
              <a:t>w</a:t>
            </a:r>
            <a:r>
              <a:rPr sz="1200" spc="-64" dirty="0">
                <a:solidFill>
                  <a:srgbClr val="0000FF"/>
                </a:solidFill>
                <a:latin typeface="Tahoma"/>
                <a:cs typeface="Tahoma"/>
              </a:rPr>
              <a:t>o</a:t>
            </a:r>
            <a:r>
              <a:rPr sz="1200" spc="-25" dirty="0">
                <a:solidFill>
                  <a:srgbClr val="0000FF"/>
                </a:solidFill>
                <a:latin typeface="Tahoma"/>
                <a:cs typeface="Tahoma"/>
              </a:rPr>
              <a:t>rks</a:t>
            </a:r>
            <a:endParaRPr sz="1200" dirty="0">
              <a:latin typeface="Tahoma"/>
              <a:cs typeface="Tahoma"/>
            </a:endParaRPr>
          </a:p>
          <a:p>
            <a:pPr algn="ctr">
              <a:spcBef>
                <a:spcPts val="684"/>
              </a:spcBef>
            </a:pPr>
            <a:r>
              <a:rPr sz="1200" b="1" spc="-14" dirty="0">
                <a:solidFill>
                  <a:srgbClr val="0000FF"/>
                </a:solidFill>
                <a:latin typeface="Gill Sans MT"/>
                <a:cs typeface="Gill Sans MT"/>
              </a:rPr>
              <a:t>V</a:t>
            </a:r>
            <a:r>
              <a:rPr sz="1200" b="1" spc="-36" dirty="0">
                <a:solidFill>
                  <a:srgbClr val="0000FF"/>
                </a:solidFill>
                <a:latin typeface="Gill Sans MT"/>
                <a:cs typeface="Gill Sans MT"/>
              </a:rPr>
              <a:t>a</a:t>
            </a:r>
            <a:r>
              <a:rPr sz="1200" b="1" spc="-25" dirty="0">
                <a:solidFill>
                  <a:srgbClr val="0000FF"/>
                </a:solidFill>
                <a:latin typeface="Gill Sans MT"/>
                <a:cs typeface="Gill Sans MT"/>
              </a:rPr>
              <a:t>riables</a:t>
            </a:r>
            <a:endParaRPr sz="1200" dirty="0">
              <a:latin typeface="Gill Sans MT"/>
              <a:cs typeface="Gill Sans MT"/>
            </a:endParaRPr>
          </a:p>
        </p:txBody>
      </p:sp>
      <p:sp>
        <p:nvSpPr>
          <p:cNvPr id="7" name="object 7"/>
          <p:cNvSpPr txBox="1"/>
          <p:nvPr/>
        </p:nvSpPr>
        <p:spPr>
          <a:xfrm>
            <a:off x="6904034" y="2240568"/>
            <a:ext cx="781352" cy="215444"/>
          </a:xfrm>
          <a:prstGeom prst="rect">
            <a:avLst/>
          </a:prstGeom>
        </p:spPr>
        <p:txBody>
          <a:bodyPr vert="horz" wrap="square" lIns="0" tIns="0" rIns="0" bIns="0" rtlCol="0">
            <a:spAutoFit/>
          </a:bodyPr>
          <a:lstStyle/>
          <a:p>
            <a:pPr marL="7088"/>
            <a:r>
              <a:rPr sz="1400" b="1" spc="-20" dirty="0">
                <a:solidFill>
                  <a:srgbClr val="800080"/>
                </a:solidFill>
                <a:latin typeface="Gill Sans MT"/>
                <a:cs typeface="Gill Sans MT"/>
              </a:rPr>
              <a:t>Logic</a:t>
            </a:r>
            <a:endParaRPr sz="1400" dirty="0">
              <a:latin typeface="Gill Sans MT"/>
              <a:cs typeface="Gill Sans MT"/>
            </a:endParaRPr>
          </a:p>
        </p:txBody>
      </p:sp>
      <p:sp>
        <p:nvSpPr>
          <p:cNvPr id="8" name="object 8"/>
          <p:cNvSpPr/>
          <p:nvPr/>
        </p:nvSpPr>
        <p:spPr>
          <a:xfrm>
            <a:off x="1752600" y="3505200"/>
            <a:ext cx="5262053" cy="0"/>
          </a:xfrm>
          <a:custGeom>
            <a:avLst/>
            <a:gdLst/>
            <a:ahLst/>
            <a:cxnLst/>
            <a:rect l="l" t="t" r="r" b="b"/>
            <a:pathLst>
              <a:path w="9427845">
                <a:moveTo>
                  <a:pt x="0" y="0"/>
                </a:moveTo>
                <a:lnTo>
                  <a:pt x="9427340" y="0"/>
                </a:lnTo>
              </a:path>
            </a:pathLst>
          </a:custGeom>
          <a:ln w="63577">
            <a:solidFill>
              <a:srgbClr val="000000"/>
            </a:solidFill>
          </a:ln>
        </p:spPr>
        <p:txBody>
          <a:bodyPr wrap="square" lIns="0" tIns="0" rIns="0" bIns="0" rtlCol="0"/>
          <a:lstStyle/>
          <a:p>
            <a:endParaRPr sz="1339"/>
          </a:p>
        </p:txBody>
      </p:sp>
      <p:sp>
        <p:nvSpPr>
          <p:cNvPr id="9" name="object 9"/>
          <p:cNvSpPr/>
          <p:nvPr/>
        </p:nvSpPr>
        <p:spPr>
          <a:xfrm>
            <a:off x="6953204" y="3486681"/>
            <a:ext cx="61314" cy="37214"/>
          </a:xfrm>
          <a:custGeom>
            <a:avLst/>
            <a:gdLst/>
            <a:ahLst/>
            <a:cxnLst/>
            <a:rect l="l" t="t" r="r" b="b"/>
            <a:pathLst>
              <a:path w="109854" h="66675">
                <a:moveTo>
                  <a:pt x="0" y="0"/>
                </a:moveTo>
                <a:lnTo>
                  <a:pt x="0" y="66362"/>
                </a:lnTo>
                <a:lnTo>
                  <a:pt x="109591" y="33181"/>
                </a:lnTo>
                <a:lnTo>
                  <a:pt x="0" y="0"/>
                </a:lnTo>
                <a:close/>
              </a:path>
            </a:pathLst>
          </a:custGeom>
          <a:solidFill>
            <a:srgbClr val="000000"/>
          </a:solidFill>
        </p:spPr>
        <p:txBody>
          <a:bodyPr wrap="square" lIns="0" tIns="0" rIns="0" bIns="0" rtlCol="0"/>
          <a:lstStyle/>
          <a:p>
            <a:endParaRPr sz="1339"/>
          </a:p>
        </p:txBody>
      </p:sp>
      <p:sp>
        <p:nvSpPr>
          <p:cNvPr id="10" name="object 10"/>
          <p:cNvSpPr/>
          <p:nvPr/>
        </p:nvSpPr>
        <p:spPr>
          <a:xfrm>
            <a:off x="6953204" y="3486681"/>
            <a:ext cx="61314" cy="37214"/>
          </a:xfrm>
          <a:custGeom>
            <a:avLst/>
            <a:gdLst/>
            <a:ahLst/>
            <a:cxnLst/>
            <a:rect l="l" t="t" r="r" b="b"/>
            <a:pathLst>
              <a:path w="109854" h="66675">
                <a:moveTo>
                  <a:pt x="0" y="66362"/>
                </a:moveTo>
                <a:lnTo>
                  <a:pt x="109591" y="33181"/>
                </a:lnTo>
                <a:lnTo>
                  <a:pt x="0" y="0"/>
                </a:lnTo>
                <a:lnTo>
                  <a:pt x="0" y="66362"/>
                </a:lnTo>
                <a:close/>
              </a:path>
            </a:pathLst>
          </a:custGeom>
          <a:ln w="63577">
            <a:solidFill>
              <a:srgbClr val="000000"/>
            </a:solidFill>
          </a:ln>
        </p:spPr>
        <p:txBody>
          <a:bodyPr wrap="square" lIns="0" tIns="0" rIns="0" bIns="0" rtlCol="0"/>
          <a:lstStyle/>
          <a:p>
            <a:endParaRPr sz="1339"/>
          </a:p>
        </p:txBody>
      </p:sp>
      <p:sp>
        <p:nvSpPr>
          <p:cNvPr id="11" name="object 11"/>
          <p:cNvSpPr txBox="1"/>
          <p:nvPr/>
        </p:nvSpPr>
        <p:spPr>
          <a:xfrm>
            <a:off x="1912737" y="3571840"/>
            <a:ext cx="1075305" cy="128818"/>
          </a:xfrm>
          <a:prstGeom prst="rect">
            <a:avLst/>
          </a:prstGeom>
        </p:spPr>
        <p:txBody>
          <a:bodyPr vert="horz" wrap="square" lIns="0" tIns="0" rIns="0" bIns="0" rtlCol="0">
            <a:spAutoFit/>
          </a:bodyPr>
          <a:lstStyle/>
          <a:p>
            <a:pPr marL="7088"/>
            <a:r>
              <a:rPr sz="837" spc="28" dirty="0">
                <a:latin typeface="Tahoma"/>
                <a:cs typeface="Tahoma"/>
              </a:rPr>
              <a:t>”L</a:t>
            </a:r>
            <a:r>
              <a:rPr sz="837" spc="11" dirty="0">
                <a:latin typeface="Tahoma"/>
                <a:cs typeface="Tahoma"/>
              </a:rPr>
              <a:t>o</a:t>
            </a:r>
            <a:r>
              <a:rPr sz="837" spc="-31" dirty="0">
                <a:latin typeface="Tahoma"/>
                <a:cs typeface="Tahoma"/>
              </a:rPr>
              <a:t>w-level</a:t>
            </a:r>
            <a:r>
              <a:rPr sz="837" spc="22" dirty="0">
                <a:latin typeface="Tahoma"/>
                <a:cs typeface="Tahoma"/>
              </a:rPr>
              <a:t> </a:t>
            </a:r>
            <a:r>
              <a:rPr sz="837" spc="-11" dirty="0">
                <a:latin typeface="Tahoma"/>
                <a:cs typeface="Tahoma"/>
              </a:rPr>
              <a:t>intelligence”</a:t>
            </a:r>
            <a:endParaRPr sz="837">
              <a:latin typeface="Tahoma"/>
              <a:cs typeface="Tahoma"/>
            </a:endParaRPr>
          </a:p>
        </p:txBody>
      </p:sp>
      <p:sp>
        <p:nvSpPr>
          <p:cNvPr id="12" name="object 12"/>
          <p:cNvSpPr txBox="1"/>
          <p:nvPr/>
        </p:nvSpPr>
        <p:spPr>
          <a:xfrm>
            <a:off x="5811895" y="3571840"/>
            <a:ext cx="1104014" cy="128818"/>
          </a:xfrm>
          <a:prstGeom prst="rect">
            <a:avLst/>
          </a:prstGeom>
        </p:spPr>
        <p:txBody>
          <a:bodyPr vert="horz" wrap="square" lIns="0" tIns="0" rIns="0" bIns="0" rtlCol="0">
            <a:spAutoFit/>
          </a:bodyPr>
          <a:lstStyle/>
          <a:p>
            <a:pPr marL="7088"/>
            <a:r>
              <a:rPr sz="837" spc="-8" dirty="0">
                <a:latin typeface="Tahoma"/>
                <a:cs typeface="Tahoma"/>
              </a:rPr>
              <a:t>”High-level</a:t>
            </a:r>
            <a:r>
              <a:rPr sz="837" spc="25" dirty="0">
                <a:latin typeface="Tahoma"/>
                <a:cs typeface="Tahoma"/>
              </a:rPr>
              <a:t> </a:t>
            </a:r>
            <a:r>
              <a:rPr sz="837" spc="-11" dirty="0">
                <a:latin typeface="Tahoma"/>
                <a:cs typeface="Tahoma"/>
              </a:rPr>
              <a:t>intelligence”</a:t>
            </a:r>
            <a:endParaRPr sz="837">
              <a:latin typeface="Tahoma"/>
              <a:cs typeface="Tahoma"/>
            </a:endParaRPr>
          </a:p>
        </p:txBody>
      </p:sp>
      <p:sp>
        <p:nvSpPr>
          <p:cNvPr id="13" name="object 13"/>
          <p:cNvSpPr txBox="1"/>
          <p:nvPr/>
        </p:nvSpPr>
        <p:spPr>
          <a:xfrm>
            <a:off x="3704253" y="3746249"/>
            <a:ext cx="1419801" cy="214674"/>
          </a:xfrm>
          <a:prstGeom prst="rect">
            <a:avLst/>
          </a:prstGeom>
        </p:spPr>
        <p:txBody>
          <a:bodyPr vert="horz" wrap="square" lIns="0" tIns="0" rIns="0" bIns="0" rtlCol="0">
            <a:spAutoFit/>
          </a:bodyPr>
          <a:lstStyle/>
          <a:p>
            <a:pPr marL="7088"/>
            <a:r>
              <a:rPr sz="1395" b="1" dirty="0">
                <a:solidFill>
                  <a:srgbClr val="A52929"/>
                </a:solidFill>
                <a:latin typeface="Gill Sans MT"/>
                <a:cs typeface="Gill Sans MT"/>
              </a:rPr>
              <a:t>Machine</a:t>
            </a:r>
            <a:r>
              <a:rPr sz="1395" b="1" spc="128" dirty="0">
                <a:solidFill>
                  <a:srgbClr val="A52929"/>
                </a:solidFill>
                <a:latin typeface="Gill Sans MT"/>
                <a:cs typeface="Gill Sans MT"/>
              </a:rPr>
              <a:t> </a:t>
            </a:r>
            <a:r>
              <a:rPr sz="1395" b="1" spc="-25" dirty="0">
                <a:solidFill>
                  <a:srgbClr val="A52929"/>
                </a:solidFill>
                <a:latin typeface="Gill Sans MT"/>
                <a:cs typeface="Gill Sans MT"/>
              </a:rPr>
              <a:t>le</a:t>
            </a:r>
            <a:r>
              <a:rPr sz="1395" b="1" spc="-75" dirty="0">
                <a:solidFill>
                  <a:srgbClr val="A52929"/>
                </a:solidFill>
                <a:latin typeface="Gill Sans MT"/>
                <a:cs typeface="Gill Sans MT"/>
              </a:rPr>
              <a:t>a</a:t>
            </a:r>
            <a:r>
              <a:rPr sz="1395" b="1" spc="-28" dirty="0">
                <a:solidFill>
                  <a:srgbClr val="A52929"/>
                </a:solidFill>
                <a:latin typeface="Gill Sans MT"/>
                <a:cs typeface="Gill Sans MT"/>
              </a:rPr>
              <a:t>rning</a:t>
            </a:r>
            <a:endParaRPr sz="1395">
              <a:latin typeface="Gill Sans MT"/>
              <a:cs typeface="Gill Sans MT"/>
            </a:endParaRPr>
          </a:p>
        </p:txBody>
      </p:sp>
      <p:sp>
        <p:nvSpPr>
          <p:cNvPr id="16" name="TextBox 15"/>
          <p:cNvSpPr txBox="1"/>
          <p:nvPr/>
        </p:nvSpPr>
        <p:spPr>
          <a:xfrm>
            <a:off x="228600" y="4844748"/>
            <a:ext cx="8686800" cy="1200329"/>
          </a:xfrm>
          <a:prstGeom prst="rect">
            <a:avLst/>
          </a:prstGeom>
          <a:noFill/>
        </p:spPr>
        <p:txBody>
          <a:bodyPr wrap="square" rtlCol="0">
            <a:spAutoFit/>
          </a:bodyPr>
          <a:lstStyle/>
          <a:p>
            <a:r>
              <a:rPr lang="en-US" dirty="0"/>
              <a:t>Comment: There are many other things in AI that have little or</a:t>
            </a:r>
          </a:p>
          <a:p>
            <a:r>
              <a:rPr lang="en-US" dirty="0"/>
              <a:t>nothing to do with Machine Learning such as reasoning, vision, multi-agent system</a:t>
            </a:r>
            <a:r>
              <a:rPr lang="en-US"/>
              <a:t>, robotics…</a:t>
            </a:r>
            <a:endParaRPr lang="en-US" dirty="0"/>
          </a:p>
        </p:txBody>
      </p:sp>
    </p:spTree>
    <p:extLst>
      <p:ext uri="{BB962C8B-B14F-4D97-AF65-F5344CB8AC3E}">
        <p14:creationId xmlns:p14="http://schemas.microsoft.com/office/powerpoint/2010/main" val="520440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352800"/>
            <a:ext cx="7772400" cy="1143000"/>
          </a:xfrm>
        </p:spPr>
        <p:txBody>
          <a:bodyPr/>
          <a:lstStyle/>
          <a:p>
            <a:r>
              <a:rPr lang="en-US" altLang="en-US" sz="8000" b="1">
                <a:solidFill>
                  <a:srgbClr val="FF0000"/>
                </a:solidFill>
              </a:rPr>
              <a:t>AI</a:t>
            </a:r>
            <a:endParaRPr lang="en-US" altLang="en-US" b="1">
              <a:solidFill>
                <a:srgbClr val="008080"/>
              </a:solidFill>
            </a:endParaRPr>
          </a:p>
        </p:txBody>
      </p:sp>
      <p:sp>
        <p:nvSpPr>
          <p:cNvPr id="15363" name="Line 3"/>
          <p:cNvSpPr>
            <a:spLocks noChangeShapeType="1"/>
          </p:cNvSpPr>
          <p:nvPr/>
        </p:nvSpPr>
        <p:spPr bwMode="auto">
          <a:xfrm flipV="1">
            <a:off x="2133600" y="2362200"/>
            <a:ext cx="38100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4" name="Line 4"/>
          <p:cNvSpPr>
            <a:spLocks noChangeShapeType="1"/>
          </p:cNvSpPr>
          <p:nvPr/>
        </p:nvSpPr>
        <p:spPr bwMode="auto">
          <a:xfrm flipV="1">
            <a:off x="2514600" y="1752600"/>
            <a:ext cx="19812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5" name="Line 5"/>
          <p:cNvSpPr>
            <a:spLocks noChangeShapeType="1"/>
          </p:cNvSpPr>
          <p:nvPr/>
        </p:nvSpPr>
        <p:spPr bwMode="auto">
          <a:xfrm>
            <a:off x="4495800" y="1752600"/>
            <a:ext cx="1752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6" name="Line 6"/>
          <p:cNvSpPr>
            <a:spLocks noChangeShapeType="1"/>
          </p:cNvSpPr>
          <p:nvPr/>
        </p:nvSpPr>
        <p:spPr bwMode="auto">
          <a:xfrm flipH="1">
            <a:off x="3581400" y="4191000"/>
            <a:ext cx="3657600" cy="2286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7" name="Line 7"/>
          <p:cNvSpPr>
            <a:spLocks noChangeShapeType="1"/>
          </p:cNvSpPr>
          <p:nvPr/>
        </p:nvSpPr>
        <p:spPr bwMode="auto">
          <a:xfrm flipH="1" flipV="1">
            <a:off x="685800" y="5486400"/>
            <a:ext cx="2895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8" name="Line 8"/>
          <p:cNvSpPr>
            <a:spLocks noChangeShapeType="1"/>
          </p:cNvSpPr>
          <p:nvPr/>
        </p:nvSpPr>
        <p:spPr bwMode="auto">
          <a:xfrm flipV="1">
            <a:off x="685800" y="4191000"/>
            <a:ext cx="14478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9"/>
          <p:cNvSpPr>
            <a:spLocks noChangeShapeType="1"/>
          </p:cNvSpPr>
          <p:nvPr/>
        </p:nvSpPr>
        <p:spPr bwMode="auto">
          <a:xfrm flipV="1">
            <a:off x="6172200" y="1143000"/>
            <a:ext cx="20574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0" name="Line 10"/>
          <p:cNvSpPr>
            <a:spLocks noChangeShapeType="1"/>
          </p:cNvSpPr>
          <p:nvPr/>
        </p:nvSpPr>
        <p:spPr bwMode="auto">
          <a:xfrm flipH="1">
            <a:off x="7162800" y="1143000"/>
            <a:ext cx="1066800" cy="3124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1" name="Text Box 11"/>
          <p:cNvSpPr txBox="1">
            <a:spLocks noChangeArrowheads="1"/>
          </p:cNvSpPr>
          <p:nvPr/>
        </p:nvSpPr>
        <p:spPr bwMode="auto">
          <a:xfrm>
            <a:off x="-3420" y="5029200"/>
            <a:ext cx="25785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dirty="0">
                <a:solidFill>
                  <a:srgbClr val="7030A0"/>
                </a:solidFill>
              </a:rPr>
              <a:t>Intelligent Agents </a:t>
            </a:r>
          </a:p>
          <a:p>
            <a:pPr algn="ctr"/>
            <a:r>
              <a:rPr lang="en-US" altLang="en-US" b="1" dirty="0">
                <a:solidFill>
                  <a:srgbClr val="7030A0"/>
                </a:solidFill>
              </a:rPr>
              <a:t>&amp; Distributed AI</a:t>
            </a:r>
          </a:p>
        </p:txBody>
      </p:sp>
      <p:sp>
        <p:nvSpPr>
          <p:cNvPr id="15372" name="Text Box 12"/>
          <p:cNvSpPr txBox="1">
            <a:spLocks noChangeArrowheads="1"/>
          </p:cNvSpPr>
          <p:nvPr/>
        </p:nvSpPr>
        <p:spPr bwMode="auto">
          <a:xfrm>
            <a:off x="3810000" y="1295400"/>
            <a:ext cx="141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rgbClr val="008080"/>
                </a:solidFill>
              </a:rPr>
              <a:t>Planning</a:t>
            </a:r>
          </a:p>
        </p:txBody>
      </p:sp>
      <p:sp>
        <p:nvSpPr>
          <p:cNvPr id="15373" name="Text Box 13"/>
          <p:cNvSpPr txBox="1">
            <a:spLocks noChangeArrowheads="1"/>
          </p:cNvSpPr>
          <p:nvPr/>
        </p:nvSpPr>
        <p:spPr bwMode="auto">
          <a:xfrm>
            <a:off x="2057400" y="6400800"/>
            <a:ext cx="461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008080"/>
                </a:solidFill>
              </a:rPr>
              <a:t>Learning &amp; Knowledge Discovery</a:t>
            </a:r>
          </a:p>
        </p:txBody>
      </p:sp>
      <p:sp>
        <p:nvSpPr>
          <p:cNvPr id="15374" name="Text Box 14"/>
          <p:cNvSpPr txBox="1">
            <a:spLocks noChangeArrowheads="1"/>
          </p:cNvSpPr>
          <p:nvPr/>
        </p:nvSpPr>
        <p:spPr bwMode="auto">
          <a:xfrm>
            <a:off x="6504215" y="3657600"/>
            <a:ext cx="23823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dirty="0">
                <a:solidFill>
                  <a:srgbClr val="7030A0"/>
                </a:solidFill>
              </a:rPr>
              <a:t>Communicating,</a:t>
            </a:r>
          </a:p>
          <a:p>
            <a:pPr algn="ctr"/>
            <a:r>
              <a:rPr lang="en-US" altLang="en-US" b="1" dirty="0">
                <a:solidFill>
                  <a:srgbClr val="7030A0"/>
                </a:solidFill>
              </a:rPr>
              <a:t>Perceiving and</a:t>
            </a:r>
          </a:p>
          <a:p>
            <a:pPr algn="ctr"/>
            <a:r>
              <a:rPr lang="en-US" altLang="en-US" b="1" dirty="0">
                <a:solidFill>
                  <a:srgbClr val="7030A0"/>
                </a:solidFill>
              </a:rPr>
              <a:t>Acting</a:t>
            </a:r>
          </a:p>
        </p:txBody>
      </p:sp>
      <p:sp>
        <p:nvSpPr>
          <p:cNvPr id="15375" name="Text Box 15"/>
          <p:cNvSpPr txBox="1">
            <a:spLocks noChangeArrowheads="1"/>
          </p:cNvSpPr>
          <p:nvPr/>
        </p:nvSpPr>
        <p:spPr bwMode="auto">
          <a:xfrm>
            <a:off x="533400" y="1600200"/>
            <a:ext cx="3019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dirty="0">
                <a:solidFill>
                  <a:srgbClr val="008080"/>
                </a:solidFill>
              </a:rPr>
              <a:t>Coping with Vague,</a:t>
            </a:r>
          </a:p>
          <a:p>
            <a:pPr algn="ctr"/>
            <a:r>
              <a:rPr lang="en-US" altLang="en-US" b="1" dirty="0">
                <a:solidFill>
                  <a:srgbClr val="008080"/>
                </a:solidFill>
              </a:rPr>
              <a:t>Incomplete and </a:t>
            </a:r>
          </a:p>
          <a:p>
            <a:pPr algn="ctr"/>
            <a:r>
              <a:rPr lang="en-US" altLang="en-US" b="1" dirty="0">
                <a:solidFill>
                  <a:srgbClr val="008080"/>
                </a:solidFill>
              </a:rPr>
              <a:t>Uncertain Knowledge</a:t>
            </a:r>
          </a:p>
        </p:txBody>
      </p:sp>
      <p:sp>
        <p:nvSpPr>
          <p:cNvPr id="15376" name="Text Box 16"/>
          <p:cNvSpPr txBox="1">
            <a:spLocks noChangeArrowheads="1"/>
          </p:cNvSpPr>
          <p:nvPr/>
        </p:nvSpPr>
        <p:spPr bwMode="auto">
          <a:xfrm>
            <a:off x="6367463" y="457200"/>
            <a:ext cx="28023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7030A0"/>
                </a:solidFill>
              </a:rPr>
              <a:t>Knowledge-based</a:t>
            </a:r>
          </a:p>
          <a:p>
            <a:r>
              <a:rPr lang="en-US" altLang="en-US" b="1" dirty="0">
                <a:solidFill>
                  <a:srgbClr val="7030A0"/>
                </a:solidFill>
              </a:rPr>
              <a:t>and Expert Systems</a:t>
            </a:r>
          </a:p>
        </p:txBody>
      </p:sp>
      <p:sp>
        <p:nvSpPr>
          <p:cNvPr id="15377" name="Text Box 17"/>
          <p:cNvSpPr txBox="1">
            <a:spLocks noChangeArrowheads="1"/>
          </p:cNvSpPr>
          <p:nvPr/>
        </p:nvSpPr>
        <p:spPr bwMode="auto">
          <a:xfrm>
            <a:off x="5486400" y="1828800"/>
            <a:ext cx="17573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rgbClr val="008080"/>
                </a:solidFill>
              </a:rPr>
              <a:t>Searching </a:t>
            </a:r>
          </a:p>
          <a:p>
            <a:r>
              <a:rPr lang="en-US" altLang="en-US" b="1">
                <a:solidFill>
                  <a:srgbClr val="008080"/>
                </a:solidFill>
              </a:rPr>
              <a:t>Intelligently</a:t>
            </a:r>
          </a:p>
        </p:txBody>
      </p:sp>
      <p:sp>
        <p:nvSpPr>
          <p:cNvPr id="15378" name="Text Box 18"/>
          <p:cNvSpPr txBox="1">
            <a:spLocks noChangeArrowheads="1"/>
          </p:cNvSpPr>
          <p:nvPr/>
        </p:nvSpPr>
        <p:spPr bwMode="auto">
          <a:xfrm>
            <a:off x="0" y="3581400"/>
            <a:ext cx="28930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7030A0"/>
                </a:solidFill>
              </a:rPr>
              <a:t>Logical Reasoning</a:t>
            </a:r>
          </a:p>
          <a:p>
            <a:r>
              <a:rPr lang="en-US" altLang="en-US" b="1" dirty="0">
                <a:solidFill>
                  <a:srgbClr val="7030A0"/>
                </a:solidFill>
              </a:rPr>
              <a:t>&amp; Theorem Proving </a:t>
            </a:r>
          </a:p>
        </p:txBody>
      </p:sp>
      <p:pic>
        <p:nvPicPr>
          <p:cNvPr id="15379" name="Picture 19" descr="AT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724400"/>
            <a:ext cx="14287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20" descr="APO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05200"/>
            <a:ext cx="1038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21" descr="APO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828800"/>
            <a:ext cx="1038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2" name="Text Box 22"/>
          <p:cNvSpPr txBox="1">
            <a:spLocks noChangeArrowheads="1"/>
          </p:cNvSpPr>
          <p:nvPr/>
        </p:nvSpPr>
        <p:spPr bwMode="auto">
          <a:xfrm>
            <a:off x="136525" y="41275"/>
            <a:ext cx="4317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dirty="0">
                <a:solidFill>
                  <a:srgbClr val="7030A0"/>
                </a:solidFill>
              </a:rPr>
              <a:t>Knowledge Representation</a:t>
            </a:r>
          </a:p>
        </p:txBody>
      </p:sp>
      <p:sp>
        <p:nvSpPr>
          <p:cNvPr id="15383" name="Text Box 23"/>
          <p:cNvSpPr txBox="1">
            <a:spLocks noChangeArrowheads="1"/>
          </p:cNvSpPr>
          <p:nvPr/>
        </p:nvSpPr>
        <p:spPr bwMode="auto">
          <a:xfrm>
            <a:off x="6274254" y="5598587"/>
            <a:ext cx="28215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dirty="0">
                <a:solidFill>
                  <a:srgbClr val="7030A0"/>
                </a:solidFill>
              </a:rPr>
              <a:t>AI Programming</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6D22809-943B-4AF7-8FE6-284CA297290E}" type="slidenum">
              <a:rPr lang="en-US" altLang="en-US" sz="1400" smtClean="0"/>
              <a:pPr/>
              <a:t>62</a:t>
            </a:fld>
            <a:endParaRPr lang="en-US" altLang="en-US" sz="1400"/>
          </a:p>
        </p:txBody>
      </p:sp>
      <p:sp>
        <p:nvSpPr>
          <p:cNvPr id="12291" name="Rectangle 2"/>
          <p:cNvSpPr>
            <a:spLocks noGrp="1" noChangeArrowheads="1"/>
          </p:cNvSpPr>
          <p:nvPr>
            <p:ph type="title"/>
          </p:nvPr>
        </p:nvSpPr>
        <p:spPr>
          <a:xfrm>
            <a:off x="685800" y="152400"/>
            <a:ext cx="7772400" cy="838200"/>
          </a:xfrm>
        </p:spPr>
        <p:txBody>
          <a:bodyPr/>
          <a:lstStyle/>
          <a:p>
            <a:r>
              <a:rPr lang="en-US" altLang="en-US" dirty="0"/>
              <a:t>Positive Forces for AI</a:t>
            </a:r>
          </a:p>
        </p:txBody>
      </p:sp>
      <p:sp>
        <p:nvSpPr>
          <p:cNvPr id="12292" name="Rectangle 3"/>
          <p:cNvSpPr>
            <a:spLocks noGrp="1" noChangeArrowheads="1"/>
          </p:cNvSpPr>
          <p:nvPr>
            <p:ph type="body" idx="1"/>
          </p:nvPr>
        </p:nvSpPr>
        <p:spPr>
          <a:xfrm>
            <a:off x="231618" y="838200"/>
            <a:ext cx="8915400" cy="4114800"/>
          </a:xfrm>
        </p:spPr>
        <p:txBody>
          <a:bodyPr/>
          <a:lstStyle/>
          <a:p>
            <a:pPr>
              <a:lnSpc>
                <a:spcPct val="90000"/>
              </a:lnSpc>
            </a:pPr>
            <a:r>
              <a:rPr lang="en-US" altLang="en-US" sz="2200" dirty="0"/>
              <a:t>Data Science &amp;Data Mining (KDD) / Learning for Examples</a:t>
            </a:r>
          </a:p>
          <a:p>
            <a:pPr>
              <a:lnSpc>
                <a:spcPct val="90000"/>
              </a:lnSpc>
            </a:pPr>
            <a:r>
              <a:rPr lang="en-US" altLang="en-US" sz="2200" dirty="0"/>
              <a:t>Robotics </a:t>
            </a:r>
            <a:r>
              <a:rPr lang="en-US" altLang="en-US" sz="1100" dirty="0">
                <a:hlinkClick r:id="rId2"/>
              </a:rPr>
              <a:t>https://www.wsj.com/articles/robot-hotel-loses-love-for-robots-11547484628?mod=itp_wsj&amp;ru=yahoo</a:t>
            </a:r>
            <a:endParaRPr lang="en-US" altLang="en-US" sz="1100" dirty="0"/>
          </a:p>
          <a:p>
            <a:pPr>
              <a:lnSpc>
                <a:spcPct val="90000"/>
              </a:lnSpc>
            </a:pPr>
            <a:r>
              <a:rPr lang="en-US" altLang="en-US" sz="2200" dirty="0"/>
              <a:t>Multi-Agent Systems </a:t>
            </a:r>
          </a:p>
          <a:p>
            <a:pPr>
              <a:lnSpc>
                <a:spcPct val="90000"/>
              </a:lnSpc>
            </a:pPr>
            <a:r>
              <a:rPr lang="en-US" altLang="en-US" sz="2200" dirty="0"/>
              <a:t>AI and NLP: Chatbots, intelligent user interfaces that can communicate in natural language, doing intelligent things with text </a:t>
            </a:r>
            <a:r>
              <a:rPr lang="en-US" sz="1400" dirty="0" err="1">
                <a:hlinkClick r:id="rId3"/>
              </a:rPr>
              <a:t>OpenAI</a:t>
            </a:r>
            <a:r>
              <a:rPr lang="en-US" sz="1400" dirty="0">
                <a:hlinkClick r:id="rId3"/>
              </a:rPr>
              <a:t> Launches </a:t>
            </a:r>
            <a:r>
              <a:rPr lang="en-US" sz="1400" dirty="0" err="1">
                <a:hlinkClick r:id="rId3"/>
              </a:rPr>
              <a:t>ChatGPT</a:t>
            </a:r>
            <a:r>
              <a:rPr lang="en-US" sz="1400" dirty="0">
                <a:hlinkClick r:id="rId3"/>
              </a:rPr>
              <a:t> Professional — Premium AI Chatbot That Can Write Essays, Emails, Poems, And Code | by Liquid Ocelot | </a:t>
            </a:r>
            <a:r>
              <a:rPr lang="en-US" sz="1400" dirty="0" err="1">
                <a:hlinkClick r:id="rId3"/>
              </a:rPr>
              <a:t>InkWater</a:t>
            </a:r>
            <a:r>
              <a:rPr lang="en-US" sz="1400" dirty="0">
                <a:hlinkClick r:id="rId3"/>
              </a:rPr>
              <a:t> Atlas | Jan, 2023 | Medium</a:t>
            </a:r>
            <a:endParaRPr lang="en-US" altLang="en-US" sz="2200" dirty="0"/>
          </a:p>
          <a:p>
            <a:pPr>
              <a:lnSpc>
                <a:spcPct val="90000"/>
              </a:lnSpc>
            </a:pPr>
            <a:r>
              <a:rPr lang="en-US" altLang="en-US" sz="2200" dirty="0"/>
              <a:t>AI to create art, stories, videos,…</a:t>
            </a:r>
            <a:r>
              <a:rPr lang="en-US" sz="1400" dirty="0">
                <a:hlinkClick r:id="rId4"/>
              </a:rPr>
              <a:t>Meta is using AI to generate videos from just a few words | CNN Business</a:t>
            </a:r>
            <a:endParaRPr lang="en-US" altLang="en-US" sz="2200" dirty="0"/>
          </a:p>
          <a:p>
            <a:pPr>
              <a:lnSpc>
                <a:spcPct val="90000"/>
              </a:lnSpc>
            </a:pPr>
            <a:r>
              <a:rPr lang="en-US" altLang="en-US" sz="2200" dirty="0"/>
              <a:t>Planning, Routing and Scheduling </a:t>
            </a:r>
          </a:p>
          <a:p>
            <a:pPr>
              <a:lnSpc>
                <a:spcPct val="90000"/>
              </a:lnSpc>
            </a:pPr>
            <a:r>
              <a:rPr lang="en-US" altLang="en-US" sz="2200" dirty="0"/>
              <a:t>Computer Chess/Go and Computer Games in General </a:t>
            </a:r>
          </a:p>
          <a:p>
            <a:pPr>
              <a:lnSpc>
                <a:spcPct val="90000"/>
              </a:lnSpc>
            </a:pPr>
            <a:r>
              <a:rPr lang="en-US" altLang="en-US" sz="2200" dirty="0"/>
              <a:t>Speech Recognition, Image Annotation</a:t>
            </a:r>
          </a:p>
          <a:p>
            <a:pPr>
              <a:lnSpc>
                <a:spcPct val="90000"/>
              </a:lnSpc>
            </a:pPr>
            <a:r>
              <a:rPr lang="en-US" altLang="en-US" sz="2200" dirty="0"/>
              <a:t>Computer Vision and Video Analytics  </a:t>
            </a:r>
          </a:p>
          <a:p>
            <a:pPr>
              <a:lnSpc>
                <a:spcPct val="90000"/>
              </a:lnSpc>
            </a:pPr>
            <a:r>
              <a:rPr lang="en-US" altLang="en-US" sz="2200" dirty="0"/>
              <a:t>Deep Learning, particularly Language Models and Constructive AI</a:t>
            </a:r>
          </a:p>
          <a:p>
            <a:pPr>
              <a:lnSpc>
                <a:spcPct val="90000"/>
              </a:lnSpc>
            </a:pPr>
            <a:r>
              <a:rPr lang="en-US" altLang="en-US" sz="2200" dirty="0"/>
              <a:t>Reinforcement Learning </a:t>
            </a:r>
          </a:p>
          <a:p>
            <a:pPr>
              <a:lnSpc>
                <a:spcPct val="90000"/>
              </a:lnSpc>
            </a:pPr>
            <a:r>
              <a:rPr lang="en-US" altLang="en-US" sz="2200" dirty="0"/>
              <a:t>AI for the Social Good </a:t>
            </a:r>
          </a:p>
          <a:p>
            <a:pPr>
              <a:lnSpc>
                <a:spcPct val="90000"/>
              </a:lnSpc>
            </a:pPr>
            <a:r>
              <a:rPr lang="en-US" altLang="en-US" sz="2200" dirty="0"/>
              <a:t>Intelligent </a:t>
            </a:r>
            <a:r>
              <a:rPr lang="en-US" altLang="en-US" sz="2200" i="1" dirty="0"/>
              <a:t>“this and that”</a:t>
            </a:r>
            <a:endParaRPr lang="en-US" altLang="en-US" sz="2200" dirty="0"/>
          </a:p>
        </p:txBody>
      </p:sp>
    </p:spTree>
    <p:extLst>
      <p:ext uri="{BB962C8B-B14F-4D97-AF65-F5344CB8AC3E}">
        <p14:creationId xmlns:p14="http://schemas.microsoft.com/office/powerpoint/2010/main" val="22551811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ACB3DA-2A8C-4422-8CC9-40DA49062D92}" type="slidenum">
              <a:rPr lang="en-US" altLang="en-US" sz="1400" smtClean="0"/>
              <a:pPr/>
              <a:t>63</a:t>
            </a:fld>
            <a:endParaRPr lang="en-US" altLang="en-US" sz="1400"/>
          </a:p>
        </p:txBody>
      </p:sp>
      <p:sp>
        <p:nvSpPr>
          <p:cNvPr id="18435" name="Rectangle 2"/>
          <p:cNvSpPr>
            <a:spLocks noGrp="1" noChangeArrowheads="1"/>
          </p:cNvSpPr>
          <p:nvPr>
            <p:ph type="title"/>
          </p:nvPr>
        </p:nvSpPr>
        <p:spPr>
          <a:xfrm>
            <a:off x="685800" y="0"/>
            <a:ext cx="7772400" cy="990600"/>
          </a:xfrm>
        </p:spPr>
        <p:txBody>
          <a:bodyPr/>
          <a:lstStyle/>
          <a:p>
            <a:r>
              <a:rPr lang="en-US" altLang="en-US" dirty="0"/>
              <a:t>AAAI 2019 #Session Counts</a:t>
            </a:r>
          </a:p>
        </p:txBody>
      </p:sp>
      <p:sp>
        <p:nvSpPr>
          <p:cNvPr id="18436" name="Rectangle 3"/>
          <p:cNvSpPr>
            <a:spLocks noGrp="1" noChangeArrowheads="1"/>
          </p:cNvSpPr>
          <p:nvPr>
            <p:ph type="body" idx="1"/>
          </p:nvPr>
        </p:nvSpPr>
        <p:spPr>
          <a:xfrm>
            <a:off x="304800" y="990600"/>
            <a:ext cx="8458200" cy="4114800"/>
          </a:xfrm>
        </p:spPr>
        <p:txBody>
          <a:bodyPr/>
          <a:lstStyle/>
          <a:p>
            <a:r>
              <a:rPr lang="en-US" altLang="en-US" sz="1900" dirty="0"/>
              <a:t>NLP: 20</a:t>
            </a:r>
          </a:p>
          <a:p>
            <a:r>
              <a:rPr lang="en-US" altLang="en-US" sz="1900" dirty="0"/>
              <a:t>Vision (and Video Analytics): 12</a:t>
            </a:r>
          </a:p>
          <a:p>
            <a:r>
              <a:rPr lang="en-US" altLang="en-US" sz="1900" dirty="0"/>
              <a:t>Game Theory and Economic Paradigms: 10  </a:t>
            </a:r>
          </a:p>
          <a:p>
            <a:r>
              <a:rPr lang="en-US" altLang="en-US" sz="1900" dirty="0"/>
              <a:t>AI and the Web: 9 </a:t>
            </a:r>
          </a:p>
          <a:p>
            <a:r>
              <a:rPr lang="en-US" altLang="en-US" sz="1900" dirty="0"/>
              <a:t>Machine Learning: 7</a:t>
            </a:r>
          </a:p>
          <a:p>
            <a:r>
              <a:rPr lang="en-US" altLang="en-US" sz="1900" dirty="0"/>
              <a:t>AI for Social Impact: 7</a:t>
            </a:r>
          </a:p>
          <a:p>
            <a:r>
              <a:rPr lang="en-US" altLang="en-US" sz="1900" dirty="0"/>
              <a:t>Search, Constraint Satisfaction and Optimization: 7</a:t>
            </a:r>
          </a:p>
          <a:p>
            <a:r>
              <a:rPr lang="en-US" altLang="en-US" sz="1900" dirty="0"/>
              <a:t>Knowledge Representation and Reasoning: 6</a:t>
            </a:r>
          </a:p>
          <a:p>
            <a:r>
              <a:rPr lang="en-US" altLang="en-US" sz="1900" dirty="0"/>
              <a:t>Deep Learning: 5</a:t>
            </a:r>
          </a:p>
          <a:p>
            <a:r>
              <a:rPr lang="en-US" altLang="en-US" sz="1900" dirty="0"/>
              <a:t>Planning, Routing and Scheduling: 4</a:t>
            </a:r>
          </a:p>
          <a:p>
            <a:r>
              <a:rPr lang="en-US" altLang="en-US" sz="1900" dirty="0"/>
              <a:t>Reinforcement Learning: 3</a:t>
            </a:r>
          </a:p>
          <a:p>
            <a:r>
              <a:rPr lang="en-US" altLang="en-US" sz="1900" dirty="0"/>
              <a:t>Multi-Agent Systems: 3</a:t>
            </a:r>
          </a:p>
          <a:p>
            <a:r>
              <a:rPr lang="en-US" altLang="en-US" sz="1900" dirty="0"/>
              <a:t>Reasoning under Uncertainty: 3</a:t>
            </a:r>
          </a:p>
          <a:p>
            <a:pPr marL="0" indent="0">
              <a:buNone/>
            </a:pPr>
            <a:r>
              <a:rPr lang="en-US" altLang="en-US" sz="1800" dirty="0"/>
              <a:t>Remarks: Only topics with 3 AAAI sessions are mentioned; NLP, vision and </a:t>
            </a:r>
            <a:r>
              <a:rPr lang="en-US" altLang="en-US" sz="1800" dirty="0" err="1"/>
              <a:t>AI&amp;Web</a:t>
            </a:r>
            <a:r>
              <a:rPr lang="en-US" altLang="en-US" sz="1800" dirty="0"/>
              <a:t> were aggregated into a single category! AAAI 2018 received 3900 papers, and AAAI 2019 received 7764 paper; about 2500 reviewers were needed to review the papers (Dr. </a:t>
            </a:r>
            <a:r>
              <a:rPr lang="en-US" altLang="en-US" sz="1800" dirty="0" err="1"/>
              <a:t>Laszka</a:t>
            </a:r>
            <a:r>
              <a:rPr lang="en-US" altLang="en-US" sz="1800" dirty="0"/>
              <a:t> and Dr. </a:t>
            </a:r>
            <a:r>
              <a:rPr lang="en-US" altLang="en-US" sz="1800" dirty="0" err="1"/>
              <a:t>Eick</a:t>
            </a:r>
            <a:r>
              <a:rPr lang="en-US" altLang="en-US" sz="1800" dirty="0"/>
              <a:t> were reviewing papers for AAAI 2019)</a:t>
            </a:r>
          </a:p>
        </p:txBody>
      </p:sp>
      <p:sp>
        <p:nvSpPr>
          <p:cNvPr id="2" name="TextBox 1">
            <a:extLst>
              <a:ext uri="{FF2B5EF4-FFF2-40B4-BE49-F238E27FC236}">
                <a16:creationId xmlns:a16="http://schemas.microsoft.com/office/drawing/2014/main" id="{A9DD5A29-7651-9964-5AE6-821A67790DAB}"/>
              </a:ext>
            </a:extLst>
          </p:cNvPr>
          <p:cNvSpPr txBox="1"/>
          <p:nvPr/>
        </p:nvSpPr>
        <p:spPr>
          <a:xfrm>
            <a:off x="5029200" y="1143000"/>
            <a:ext cx="3863558" cy="1015663"/>
          </a:xfrm>
          <a:prstGeom prst="rect">
            <a:avLst/>
          </a:prstGeom>
          <a:noFill/>
        </p:spPr>
        <p:txBody>
          <a:bodyPr wrap="none" rtlCol="0">
            <a:spAutoFit/>
          </a:bodyPr>
          <a:lstStyle/>
          <a:p>
            <a:r>
              <a:rPr lang="en-US" sz="2000" b="1" dirty="0">
                <a:solidFill>
                  <a:srgbClr val="C00000"/>
                </a:solidFill>
              </a:rPr>
              <a:t>Skip; will have a discussion about</a:t>
            </a:r>
          </a:p>
          <a:p>
            <a:r>
              <a:rPr lang="en-US" sz="2000" b="1" dirty="0">
                <a:solidFill>
                  <a:srgbClr val="C00000"/>
                </a:solidFill>
              </a:rPr>
              <a:t>AI conferences in the lecture on</a:t>
            </a:r>
          </a:p>
          <a:p>
            <a:r>
              <a:rPr lang="en-US" sz="2000" b="1" dirty="0">
                <a:solidFill>
                  <a:srgbClr val="C00000"/>
                </a:solidFill>
              </a:rPr>
              <a:t>January 31! </a:t>
            </a:r>
          </a:p>
        </p:txBody>
      </p:sp>
    </p:spTree>
    <p:extLst>
      <p:ext uri="{BB962C8B-B14F-4D97-AF65-F5344CB8AC3E}">
        <p14:creationId xmlns:p14="http://schemas.microsoft.com/office/powerpoint/2010/main" val="10674940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0" y="-18143"/>
            <a:ext cx="7772400" cy="1143000"/>
          </a:xfrm>
        </p:spPr>
        <p:txBody>
          <a:bodyPr/>
          <a:lstStyle/>
          <a:p>
            <a:r>
              <a:rPr lang="en-US" altLang="en-US" dirty="0"/>
              <a:t>Diffusion Models </a:t>
            </a:r>
          </a:p>
        </p:txBody>
      </p:sp>
      <p:pic>
        <p:nvPicPr>
          <p:cNvPr id="2050" name="Picture 2">
            <a:extLst>
              <a:ext uri="{FF2B5EF4-FFF2-40B4-BE49-F238E27FC236}">
                <a16:creationId xmlns:a16="http://schemas.microsoft.com/office/drawing/2014/main" id="{0FCD3CDE-C0A2-F955-0149-AA434DD236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343509"/>
            <a:ext cx="8686800" cy="14094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5EE3313-B664-3F05-1FD6-99C44899F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9144000" cy="1543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508CDF-8C24-3267-7A71-6F6A1A167F0A}"/>
              </a:ext>
            </a:extLst>
          </p:cNvPr>
          <p:cNvSpPr txBox="1"/>
          <p:nvPr/>
        </p:nvSpPr>
        <p:spPr>
          <a:xfrm>
            <a:off x="228600" y="5334000"/>
            <a:ext cx="7945701" cy="1200329"/>
          </a:xfrm>
          <a:prstGeom prst="rect">
            <a:avLst/>
          </a:prstGeom>
          <a:noFill/>
        </p:spPr>
        <p:txBody>
          <a:bodyPr wrap="none" rtlCol="0">
            <a:spAutoFit/>
          </a:bodyPr>
          <a:lstStyle/>
          <a:p>
            <a:r>
              <a:rPr lang="en-US" sz="1800" dirty="0"/>
              <a:t>Ava </a:t>
            </a:r>
            <a:r>
              <a:rPr lang="en-US" sz="1800" dirty="0" err="1"/>
              <a:t>Amini’s</a:t>
            </a:r>
            <a:r>
              <a:rPr lang="en-US" sz="1800" dirty="0"/>
              <a:t> Video: </a:t>
            </a:r>
            <a:r>
              <a:rPr lang="en-US" sz="1800" dirty="0">
                <a:hlinkClick r:id="rId4"/>
              </a:rPr>
              <a:t>MIT 6.S191: Deep Learning New Frontiers (youtube.com)</a:t>
            </a:r>
            <a:endParaRPr lang="en-US" sz="1800" dirty="0"/>
          </a:p>
          <a:p>
            <a:r>
              <a:rPr lang="en-US" sz="1800" dirty="0"/>
              <a:t>Instructions: Starting watching at 39:39 for 1 minute and then skip to 44:00</a:t>
            </a:r>
          </a:p>
          <a:p>
            <a:r>
              <a:rPr lang="en-US" sz="1800" dirty="0"/>
              <a:t>Another Video (not shown in Jan. 2024):   </a:t>
            </a:r>
            <a:r>
              <a:rPr lang="en-US" sz="1800" dirty="0">
                <a:hlinkClick r:id="rId5"/>
              </a:rPr>
              <a:t>Bing Videos</a:t>
            </a:r>
            <a:endParaRPr lang="en-US" sz="1800" dirty="0"/>
          </a:p>
          <a:p>
            <a:r>
              <a:rPr lang="en-US" sz="1800" dirty="0"/>
              <a:t>Another Video (I hope you will be able to understand it </a:t>
            </a:r>
            <a:r>
              <a:rPr lang="en-US" sz="1800"/>
              <a:t>in April 2024</a:t>
            </a:r>
            <a:r>
              <a:rPr lang="en-US" sz="1800" dirty="0"/>
              <a:t>!): </a:t>
            </a:r>
            <a:r>
              <a:rPr lang="en-US" sz="1800" dirty="0">
                <a:hlinkClick r:id="rId6"/>
              </a:rPr>
              <a:t>Bing Videos</a:t>
            </a:r>
            <a:endParaRPr lang="en-US" sz="1800" dirty="0"/>
          </a:p>
        </p:txBody>
      </p:sp>
    </p:spTree>
    <p:extLst>
      <p:ext uri="{BB962C8B-B14F-4D97-AF65-F5344CB8AC3E}">
        <p14:creationId xmlns:p14="http://schemas.microsoft.com/office/powerpoint/2010/main" val="30939928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65</a:t>
            </a:fld>
            <a:endParaRPr lang="en-US" altLang="en-US" sz="1400"/>
          </a:p>
        </p:txBody>
      </p:sp>
      <p:sp>
        <p:nvSpPr>
          <p:cNvPr id="4099" name="Rectangle 2"/>
          <p:cNvSpPr>
            <a:spLocks noGrp="1" noChangeArrowheads="1"/>
          </p:cNvSpPr>
          <p:nvPr>
            <p:ph type="title"/>
          </p:nvPr>
        </p:nvSpPr>
        <p:spPr>
          <a:xfrm>
            <a:off x="661610" y="-228600"/>
            <a:ext cx="7772400" cy="1143000"/>
          </a:xfrm>
        </p:spPr>
        <p:txBody>
          <a:bodyPr/>
          <a:lstStyle/>
          <a:p>
            <a:r>
              <a:rPr lang="en-US" altLang="en-US" dirty="0">
                <a:solidFill>
                  <a:srgbClr val="FF0000"/>
                </a:solidFill>
              </a:rPr>
              <a:t>Textbook Search Reading List</a:t>
            </a:r>
          </a:p>
        </p:txBody>
      </p:sp>
      <p:sp>
        <p:nvSpPr>
          <p:cNvPr id="4100" name="Rectangle 3"/>
          <p:cNvSpPr>
            <a:spLocks noGrp="1" noChangeArrowheads="1"/>
          </p:cNvSpPr>
          <p:nvPr>
            <p:ph type="body" idx="1"/>
          </p:nvPr>
        </p:nvSpPr>
        <p:spPr>
          <a:xfrm>
            <a:off x="0" y="838200"/>
            <a:ext cx="9220200" cy="4114800"/>
          </a:xfrm>
        </p:spPr>
        <p:txBody>
          <a:bodyPr/>
          <a:lstStyle/>
          <a:p>
            <a:pPr>
              <a:buFont typeface="Wingdings" panose="05000000000000000000" pitchFamily="2" charset="2"/>
              <a:buChar char="Ø"/>
            </a:pPr>
            <a:r>
              <a:rPr lang="en-US" altLang="en-US" sz="1900" dirty="0"/>
              <a:t>Students suggested Textbook reading groups…</a:t>
            </a:r>
          </a:p>
          <a:p>
            <a:pPr marL="1009650" lvl="1" indent="-609600">
              <a:buFont typeface="Wingdings" panose="05000000000000000000" pitchFamily="2" charset="2"/>
              <a:buChar char="v"/>
            </a:pPr>
            <a:r>
              <a:rPr lang="en-US" altLang="en-US" sz="1900" dirty="0"/>
              <a:t>Please read the 4</a:t>
            </a:r>
            <a:r>
              <a:rPr lang="en-US" altLang="en-US" sz="1900" baseline="30000" dirty="0"/>
              <a:t>th</a:t>
            </a:r>
            <a:r>
              <a:rPr lang="en-US" altLang="en-US" sz="1900" dirty="0"/>
              <a:t> edition (which appeared in Dec. 2020, I believe) of the textbook and not older editions!</a:t>
            </a:r>
          </a:p>
          <a:p>
            <a:pPr marL="1009650" lvl="1" indent="-609600">
              <a:buFont typeface="Wingdings" panose="05000000000000000000" pitchFamily="2" charset="2"/>
              <a:buChar char="v"/>
            </a:pPr>
            <a:r>
              <a:rPr lang="en-US" altLang="en-US" sz="1900" dirty="0"/>
              <a:t>However, the textbook introduction is hard to follow, I believe---as it assumes a lot of knowledge 4</a:t>
            </a:r>
            <a:r>
              <a:rPr lang="en-US" altLang="en-US" sz="1900" baseline="30000" dirty="0"/>
              <a:t>th</a:t>
            </a:r>
            <a:r>
              <a:rPr lang="en-US" altLang="en-US" sz="1900" dirty="0"/>
              <a:t> year undergraduate students do not necessarily have. Moreover, Dr. </a:t>
            </a:r>
            <a:r>
              <a:rPr lang="en-US" altLang="en-US" sz="1900" dirty="0" err="1"/>
              <a:t>Eick’s</a:t>
            </a:r>
            <a:r>
              <a:rPr lang="en-US" altLang="en-US" sz="1900" dirty="0"/>
              <a:t> introduction is a mixture of slides of his own and a few slides from the Stanford Introductory AI course and is somewhat different from the textbook introduction.</a:t>
            </a:r>
          </a:p>
          <a:p>
            <a:pPr marL="1009650" lvl="1" indent="-609600">
              <a:buFont typeface="Wingdings" panose="05000000000000000000" pitchFamily="2" charset="2"/>
              <a:buChar char="v"/>
            </a:pPr>
            <a:r>
              <a:rPr lang="en-US" altLang="en-US" sz="1900" dirty="0"/>
              <a:t>However, I give you a textbook search reading list on the next slide. </a:t>
            </a:r>
          </a:p>
          <a:p>
            <a:pPr>
              <a:buFont typeface="Wingdings" panose="05000000000000000000" pitchFamily="2" charset="2"/>
              <a:buChar char="Ø"/>
            </a:pPr>
            <a:r>
              <a:rPr lang="en-US" altLang="en-US" sz="1900" dirty="0"/>
              <a:t>Chapter 3: mandatory: 63-92, 96-102, 104-106; optional: 92-96, 102-104</a:t>
            </a:r>
          </a:p>
          <a:p>
            <a:pPr>
              <a:buFont typeface="Wingdings" panose="05000000000000000000" pitchFamily="2" charset="2"/>
              <a:buChar char="Ø"/>
            </a:pPr>
            <a:r>
              <a:rPr lang="en-US" altLang="en-US" sz="1900" dirty="0"/>
              <a:t>Chapter 4: mandatory: 110-115, 141 optional: 116-119 (EC will be covered separately later), 119-122</a:t>
            </a:r>
          </a:p>
          <a:p>
            <a:pPr>
              <a:buFont typeface="Wingdings" panose="05000000000000000000" pitchFamily="2" charset="2"/>
              <a:buChar char="Ø"/>
            </a:pPr>
            <a:r>
              <a:rPr lang="en-US" altLang="en-US" sz="1900" dirty="0"/>
              <a:t>Chapter 5: mandatory: 146-158, 174-175 optional: 159-161, 164-168</a:t>
            </a:r>
          </a:p>
          <a:p>
            <a:pPr>
              <a:buFont typeface="Wingdings" panose="05000000000000000000" pitchFamily="2" charset="2"/>
              <a:buChar char="Ø"/>
            </a:pPr>
            <a:r>
              <a:rPr lang="en-US" altLang="en-US" sz="1900" dirty="0"/>
              <a:t>Chapter 6: mandatory: 180-193(skip 6.1.2) optional: 194-199</a:t>
            </a:r>
          </a:p>
          <a:p>
            <a:pPr>
              <a:buFont typeface="Wingdings" panose="05000000000000000000" pitchFamily="2" charset="2"/>
              <a:buChar char="Ø"/>
            </a:pPr>
            <a:r>
              <a:rPr lang="en-US" altLang="en-US" sz="1900" dirty="0"/>
              <a:t>There are some additional slides, discussing categories of search algorithms, backtracking, randomized hill climbing which are not covered in the textbook! </a:t>
            </a:r>
          </a:p>
          <a:p>
            <a:pPr>
              <a:buFont typeface="Wingdings" panose="05000000000000000000" pitchFamily="2" charset="2"/>
              <a:buChar char="Ø"/>
            </a:pPr>
            <a:endParaRPr lang="en-US" altLang="en-US" sz="1900" dirty="0"/>
          </a:p>
          <a:p>
            <a:pPr marL="0" indent="0">
              <a:buNone/>
            </a:pPr>
            <a:r>
              <a:rPr lang="en-US" altLang="en-US" sz="1900" dirty="0"/>
              <a:t>Remark: all page numbers refer to the 4</a:t>
            </a:r>
            <a:r>
              <a:rPr lang="en-US" altLang="en-US" sz="1900" baseline="30000" dirty="0"/>
              <a:t>th</a:t>
            </a:r>
            <a:r>
              <a:rPr lang="en-US" altLang="en-US" sz="1900" dirty="0"/>
              <a:t> Edition from 2021…</a:t>
            </a:r>
          </a:p>
          <a:p>
            <a:pPr>
              <a:buFont typeface="Wingdings" panose="05000000000000000000" pitchFamily="2" charset="2"/>
              <a:buChar char="Ø"/>
            </a:pPr>
            <a:endParaRPr lang="en-US" altLang="en-US" sz="1900" dirty="0"/>
          </a:p>
          <a:p>
            <a:pPr marL="1009650" lvl="1" indent="-609600">
              <a:buFont typeface="Wingdings" panose="05000000000000000000" pitchFamily="2" charset="2"/>
              <a:buChar char="Ø"/>
            </a:pPr>
            <a:endParaRPr lang="en-US" altLang="en-US" sz="1900" dirty="0"/>
          </a:p>
          <a:p>
            <a:pPr marL="0" indent="0">
              <a:buNone/>
            </a:pPr>
            <a:endParaRPr lang="en-US" altLang="en-US" sz="1900" dirty="0"/>
          </a:p>
          <a:p>
            <a:pPr marL="609600" indent="-609600"/>
            <a:endParaRPr lang="en-US" altLang="en-US" dirty="0"/>
          </a:p>
        </p:txBody>
      </p:sp>
    </p:spTree>
    <p:extLst>
      <p:ext uri="{BB962C8B-B14F-4D97-AF65-F5344CB8AC3E}">
        <p14:creationId xmlns:p14="http://schemas.microsoft.com/office/powerpoint/2010/main" val="4225649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776F162-D653-49E7-9627-905115C35D19}" type="slidenum">
              <a:rPr lang="en-US" altLang="en-US" sz="1400" smtClean="0"/>
              <a:pPr/>
              <a:t>7</a:t>
            </a:fld>
            <a:endParaRPr lang="en-US" altLang="en-US" sz="1400"/>
          </a:p>
        </p:txBody>
      </p:sp>
      <p:sp>
        <p:nvSpPr>
          <p:cNvPr id="8195" name="Rectangle 2"/>
          <p:cNvSpPr>
            <a:spLocks noGrp="1" noChangeArrowheads="1"/>
          </p:cNvSpPr>
          <p:nvPr>
            <p:ph type="title"/>
          </p:nvPr>
        </p:nvSpPr>
        <p:spPr/>
        <p:txBody>
          <a:bodyPr/>
          <a:lstStyle/>
          <a:p>
            <a:r>
              <a:rPr lang="en-US" altLang="en-US"/>
              <a:t>Questions/Thoughts about AI</a:t>
            </a:r>
          </a:p>
        </p:txBody>
      </p:sp>
      <p:sp>
        <p:nvSpPr>
          <p:cNvPr id="8196" name="Rectangle 3"/>
          <p:cNvSpPr>
            <a:spLocks noGrp="1" noChangeArrowheads="1"/>
          </p:cNvSpPr>
          <p:nvPr>
            <p:ph type="body" idx="1"/>
          </p:nvPr>
        </p:nvSpPr>
        <p:spPr>
          <a:xfrm>
            <a:off x="381000" y="1752600"/>
            <a:ext cx="8458200" cy="4343400"/>
          </a:xfrm>
        </p:spPr>
        <p:txBody>
          <a:bodyPr/>
          <a:lstStyle/>
          <a:p>
            <a:r>
              <a:rPr lang="en-US" altLang="en-US" sz="2000"/>
              <a:t>What are the limitations of AI? Can computers only do what they are told? Can computers be creative? Can computers think? What problems cannot be solved by computers today?</a:t>
            </a:r>
          </a:p>
          <a:p>
            <a:r>
              <a:rPr lang="en-US" altLang="en-US" sz="2000"/>
              <a:t>Computers show promise to control the current waste of energy and other natural resources.</a:t>
            </a:r>
          </a:p>
          <a:p>
            <a:r>
              <a:rPr lang="en-US" altLang="en-US" sz="2000"/>
              <a:t>Computer can work in environment that are unsuitable for human beings.</a:t>
            </a:r>
          </a:p>
          <a:p>
            <a:r>
              <a:rPr lang="en-US" altLang="en-US" sz="2000"/>
              <a:t>If computers control everything --- who controls the computers?</a:t>
            </a:r>
          </a:p>
          <a:p>
            <a:r>
              <a:rPr lang="en-US" altLang="en-US" sz="2000"/>
              <a:t>If computers are intelligent what civil rights should be given to computers? </a:t>
            </a:r>
          </a:p>
          <a:p>
            <a:r>
              <a:rPr lang="en-US" altLang="en-US" sz="2000"/>
              <a:t>If computers can perform most of our work; what should the human beings do? </a:t>
            </a:r>
          </a:p>
          <a:p>
            <a:r>
              <a:rPr lang="en-US" altLang="en-US" sz="2000"/>
              <a:t>Only those things that can be represented in computers are important.</a:t>
            </a:r>
          </a:p>
          <a:p>
            <a:r>
              <a:rPr lang="en-US" altLang="en-US" sz="2000"/>
              <a:t>It is fun to play with computers.</a:t>
            </a:r>
          </a:p>
          <a:p>
            <a:endParaRPr lang="en-US" alt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2218" y="763412"/>
            <a:ext cx="2061685" cy="1238430"/>
          </a:xfrm>
          <a:prstGeom prst="rect">
            <a:avLst/>
          </a:prstGeom>
          <a:blipFill>
            <a:blip r:embed="rId3" cstate="print"/>
            <a:stretch>
              <a:fillRect/>
            </a:stretch>
          </a:blipFill>
        </p:spPr>
        <p:txBody>
          <a:bodyPr wrap="square" lIns="0" tIns="0" rIns="0" bIns="0" rtlCol="0"/>
          <a:lstStyle/>
          <a:p>
            <a:r>
              <a:rPr lang="en-US" sz="700" dirty="0">
                <a:solidFill>
                  <a:srgbClr val="FFFF00"/>
                </a:solidFill>
              </a:rPr>
              <a:t>https://en.wikipedia.org/wiki/Watson_%28computer%299</a:t>
            </a:r>
            <a:endParaRPr sz="700" dirty="0">
              <a:solidFill>
                <a:srgbClr val="FFFF00"/>
              </a:solidFill>
            </a:endParaRPr>
          </a:p>
        </p:txBody>
      </p:sp>
      <p:sp>
        <p:nvSpPr>
          <p:cNvPr id="5" name="object 5"/>
          <p:cNvSpPr/>
          <p:nvPr/>
        </p:nvSpPr>
        <p:spPr>
          <a:xfrm>
            <a:off x="2852122" y="805994"/>
            <a:ext cx="2125558" cy="1195848"/>
          </a:xfrm>
          <a:prstGeom prst="rect">
            <a:avLst/>
          </a:prstGeom>
          <a:blipFill>
            <a:blip r:embed="rId4" cstate="print"/>
            <a:stretch>
              <a:fillRect/>
            </a:stretch>
          </a:blipFill>
        </p:spPr>
        <p:txBody>
          <a:bodyPr wrap="square" lIns="0" tIns="0" rIns="0" bIns="0" rtlCol="0"/>
          <a:lstStyle/>
          <a:p>
            <a:endParaRPr sz="1339"/>
          </a:p>
        </p:txBody>
      </p:sp>
      <p:sp>
        <p:nvSpPr>
          <p:cNvPr id="6" name="object 6"/>
          <p:cNvSpPr/>
          <p:nvPr/>
        </p:nvSpPr>
        <p:spPr>
          <a:xfrm>
            <a:off x="353166" y="2862996"/>
            <a:ext cx="2129346" cy="1419447"/>
          </a:xfrm>
          <a:custGeom>
            <a:avLst/>
            <a:gdLst/>
            <a:ahLst/>
            <a:cxnLst/>
            <a:rect l="l" t="t" r="r" b="b"/>
            <a:pathLst>
              <a:path w="3815079" h="2543175">
                <a:moveTo>
                  <a:pt x="0" y="0"/>
                </a:moveTo>
                <a:lnTo>
                  <a:pt x="0" y="2543099"/>
                </a:lnTo>
                <a:lnTo>
                  <a:pt x="3814649" y="2543099"/>
                </a:lnTo>
                <a:lnTo>
                  <a:pt x="3814649" y="0"/>
                </a:lnTo>
                <a:lnTo>
                  <a:pt x="0" y="0"/>
                </a:lnTo>
                <a:close/>
              </a:path>
            </a:pathLst>
          </a:custGeom>
          <a:ln w="6357">
            <a:solidFill>
              <a:srgbClr val="000000"/>
            </a:solidFill>
          </a:ln>
        </p:spPr>
        <p:txBody>
          <a:bodyPr wrap="square" lIns="0" tIns="0" rIns="0" bIns="0" rtlCol="0"/>
          <a:lstStyle/>
          <a:p>
            <a:endParaRPr sz="1339"/>
          </a:p>
        </p:txBody>
      </p:sp>
      <p:sp>
        <p:nvSpPr>
          <p:cNvPr id="7" name="object 7"/>
          <p:cNvSpPr/>
          <p:nvPr/>
        </p:nvSpPr>
        <p:spPr>
          <a:xfrm>
            <a:off x="351391" y="2861222"/>
            <a:ext cx="2132655" cy="1422953"/>
          </a:xfrm>
          <a:prstGeom prst="rect">
            <a:avLst/>
          </a:prstGeom>
          <a:blipFill>
            <a:blip r:embed="rId5" cstate="print"/>
            <a:stretch>
              <a:fillRect/>
            </a:stretch>
          </a:blipFill>
        </p:spPr>
        <p:txBody>
          <a:bodyPr wrap="square" lIns="0" tIns="0" rIns="0" bIns="0" rtlCol="0"/>
          <a:lstStyle/>
          <a:p>
            <a:endParaRPr sz="1339"/>
          </a:p>
        </p:txBody>
      </p:sp>
      <p:sp>
        <p:nvSpPr>
          <p:cNvPr id="11" name="object 11"/>
          <p:cNvSpPr/>
          <p:nvPr/>
        </p:nvSpPr>
        <p:spPr>
          <a:xfrm>
            <a:off x="2895600" y="2989045"/>
            <a:ext cx="3552060" cy="1806192"/>
          </a:xfrm>
          <a:prstGeom prst="rect">
            <a:avLst/>
          </a:prstGeom>
          <a:blipFill>
            <a:blip r:embed="rId6" cstate="print"/>
            <a:stretch>
              <a:fillRect/>
            </a:stretch>
          </a:blipFill>
        </p:spPr>
        <p:txBody>
          <a:bodyPr wrap="square" lIns="0" tIns="0" rIns="0" bIns="0" rtlCol="0"/>
          <a:lstStyle/>
          <a:p>
            <a:endParaRPr sz="1339"/>
          </a:p>
        </p:txBody>
      </p:sp>
      <p:sp>
        <p:nvSpPr>
          <p:cNvPr id="13" name="object 13"/>
          <p:cNvSpPr/>
          <p:nvPr/>
        </p:nvSpPr>
        <p:spPr>
          <a:xfrm>
            <a:off x="0" y="4832933"/>
            <a:ext cx="3552060" cy="1827483"/>
          </a:xfrm>
          <a:prstGeom prst="rect">
            <a:avLst/>
          </a:prstGeom>
          <a:blipFill>
            <a:blip r:embed="rId7" cstate="print"/>
            <a:stretch>
              <a:fillRect/>
            </a:stretch>
          </a:blipFill>
        </p:spPr>
        <p:txBody>
          <a:bodyPr wrap="square" lIns="0" tIns="0" rIns="0" bIns="0" rtlCol="0"/>
          <a:lstStyle/>
          <a:p>
            <a:endParaRPr sz="1339"/>
          </a:p>
        </p:txBody>
      </p:sp>
      <p:sp>
        <p:nvSpPr>
          <p:cNvPr id="15" name="object 15"/>
          <p:cNvSpPr/>
          <p:nvPr/>
        </p:nvSpPr>
        <p:spPr>
          <a:xfrm>
            <a:off x="5408379" y="608059"/>
            <a:ext cx="3552060" cy="2111364"/>
          </a:xfrm>
          <a:prstGeom prst="rect">
            <a:avLst/>
          </a:prstGeom>
          <a:blipFill>
            <a:blip r:embed="rId8" cstate="print"/>
            <a:stretch>
              <a:fillRect/>
            </a:stretch>
          </a:blipFill>
        </p:spPr>
        <p:txBody>
          <a:bodyPr wrap="square" lIns="0" tIns="0" rIns="0" bIns="0" rtlCol="0"/>
          <a:lstStyle/>
          <a:p>
            <a:endParaRPr sz="1339"/>
          </a:p>
        </p:txBody>
      </p:sp>
      <p:sp>
        <p:nvSpPr>
          <p:cNvPr id="18" name="TextBox 17"/>
          <p:cNvSpPr txBox="1"/>
          <p:nvPr/>
        </p:nvSpPr>
        <p:spPr>
          <a:xfrm>
            <a:off x="2557309" y="-36007"/>
            <a:ext cx="4414991" cy="769441"/>
          </a:xfrm>
          <a:prstGeom prst="rect">
            <a:avLst/>
          </a:prstGeom>
          <a:noFill/>
        </p:spPr>
        <p:txBody>
          <a:bodyPr wrap="none" rtlCol="0">
            <a:spAutoFit/>
          </a:bodyPr>
          <a:lstStyle/>
          <a:p>
            <a:r>
              <a:rPr lang="en-US" sz="4400"/>
              <a:t>AI </a:t>
            </a:r>
            <a:r>
              <a:rPr lang="en-US" sz="4400" dirty="0"/>
              <a:t>Success Stories</a:t>
            </a:r>
          </a:p>
        </p:txBody>
      </p:sp>
      <p:sp>
        <p:nvSpPr>
          <p:cNvPr id="2" name="TextBox 1"/>
          <p:cNvSpPr txBox="1"/>
          <p:nvPr/>
        </p:nvSpPr>
        <p:spPr>
          <a:xfrm>
            <a:off x="351391" y="2209800"/>
            <a:ext cx="2525050" cy="338554"/>
          </a:xfrm>
          <a:prstGeom prst="rect">
            <a:avLst/>
          </a:prstGeom>
          <a:noFill/>
        </p:spPr>
        <p:txBody>
          <a:bodyPr wrap="none" rtlCol="0">
            <a:spAutoFit/>
          </a:bodyPr>
          <a:lstStyle/>
          <a:p>
            <a:r>
              <a:rPr lang="en-US" sz="800" dirty="0">
                <a:hlinkClick r:id="rId9"/>
              </a:rPr>
              <a:t>https://en.wikipedia.org/wiki/Watson_%28computer%29</a:t>
            </a:r>
            <a:endParaRPr lang="en-US" sz="800" dirty="0"/>
          </a:p>
          <a:p>
            <a:endParaRPr lang="en-US" sz="800" dirty="0"/>
          </a:p>
        </p:txBody>
      </p:sp>
      <p:sp>
        <p:nvSpPr>
          <p:cNvPr id="4" name="TextBox 3">
            <a:extLst>
              <a:ext uri="{FF2B5EF4-FFF2-40B4-BE49-F238E27FC236}">
                <a16:creationId xmlns:a16="http://schemas.microsoft.com/office/drawing/2014/main" id="{F3534226-8920-425C-A4E7-BAFE7FEE14DE}"/>
              </a:ext>
            </a:extLst>
          </p:cNvPr>
          <p:cNvSpPr txBox="1"/>
          <p:nvPr/>
        </p:nvSpPr>
        <p:spPr>
          <a:xfrm>
            <a:off x="2818627" y="2297907"/>
            <a:ext cx="6705600" cy="276999"/>
          </a:xfrm>
          <a:prstGeom prst="rect">
            <a:avLst/>
          </a:prstGeom>
          <a:noFill/>
        </p:spPr>
        <p:txBody>
          <a:bodyPr wrap="square" rtlCol="0">
            <a:spAutoFit/>
          </a:bodyPr>
          <a:lstStyle/>
          <a:p>
            <a:r>
              <a:rPr lang="en-US" sz="600" dirty="0">
                <a:hlinkClick r:id="rId10"/>
              </a:rPr>
              <a:t>https://techcrunch.com/2017/05/24/alphago-beats-planets-best-human-go-player-ke-jie/</a:t>
            </a:r>
            <a:endParaRPr lang="en-US" sz="600" dirty="0"/>
          </a:p>
          <a:p>
            <a:endParaRPr lang="en-US" sz="600" dirty="0"/>
          </a:p>
        </p:txBody>
      </p:sp>
      <p:sp>
        <p:nvSpPr>
          <p:cNvPr id="8" name="Rectangle 7">
            <a:extLst>
              <a:ext uri="{FF2B5EF4-FFF2-40B4-BE49-F238E27FC236}">
                <a16:creationId xmlns:a16="http://schemas.microsoft.com/office/drawing/2014/main" id="{2D05F07E-CFC1-4E64-8B8B-92AC2746B1F1}"/>
              </a:ext>
            </a:extLst>
          </p:cNvPr>
          <p:cNvSpPr/>
          <p:nvPr/>
        </p:nvSpPr>
        <p:spPr>
          <a:xfrm>
            <a:off x="44300" y="4498449"/>
            <a:ext cx="6324600" cy="615553"/>
          </a:xfrm>
          <a:prstGeom prst="rect">
            <a:avLst/>
          </a:prstGeom>
        </p:spPr>
        <p:txBody>
          <a:bodyPr wrap="square">
            <a:spAutoFit/>
          </a:bodyPr>
          <a:lstStyle/>
          <a:p>
            <a:r>
              <a:rPr lang="en-US" sz="1000" dirty="0">
                <a:hlinkClick r:id="rId11"/>
              </a:rPr>
              <a:t>https://www.bosch.com/stories/experience-automated-driving/</a:t>
            </a:r>
            <a:endParaRPr lang="en-US" sz="1000" dirty="0"/>
          </a:p>
          <a:p>
            <a:endParaRPr lang="en-US" dirty="0"/>
          </a:p>
        </p:txBody>
      </p:sp>
      <p:sp>
        <p:nvSpPr>
          <p:cNvPr id="10" name="Rectangle 9">
            <a:extLst>
              <a:ext uri="{FF2B5EF4-FFF2-40B4-BE49-F238E27FC236}">
                <a16:creationId xmlns:a16="http://schemas.microsoft.com/office/drawing/2014/main" id="{69654273-A80C-415C-98B1-598197E588D0}"/>
              </a:ext>
            </a:extLst>
          </p:cNvPr>
          <p:cNvSpPr/>
          <p:nvPr/>
        </p:nvSpPr>
        <p:spPr>
          <a:xfrm>
            <a:off x="4876800" y="4820445"/>
            <a:ext cx="4572000" cy="507831"/>
          </a:xfrm>
          <a:prstGeom prst="rect">
            <a:avLst/>
          </a:prstGeom>
        </p:spPr>
        <p:txBody>
          <a:bodyPr>
            <a:spAutoFit/>
          </a:bodyPr>
          <a:lstStyle/>
          <a:p>
            <a:r>
              <a:rPr lang="en-US" sz="900" dirty="0">
                <a:hlinkClick r:id="rId12"/>
              </a:rPr>
              <a:t>https://venturebeat.com/2018/10/22/googles-fluid-annotation-uses-ai-to-speed-up-image-dataset-annotation/</a:t>
            </a:r>
            <a:endParaRPr lang="en-US" sz="900" dirty="0"/>
          </a:p>
          <a:p>
            <a:endParaRPr lang="en-US" sz="900" dirty="0"/>
          </a:p>
        </p:txBody>
      </p:sp>
      <p:pic>
        <p:nvPicPr>
          <p:cNvPr id="14" name="Picture 13" descr="A small boat in a body of water&#10;&#10;Description automatically generated">
            <a:extLst>
              <a:ext uri="{FF2B5EF4-FFF2-40B4-BE49-F238E27FC236}">
                <a16:creationId xmlns:a16="http://schemas.microsoft.com/office/drawing/2014/main" id="{CF0CF767-B7E6-4CC6-AC6B-9653C2341E6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24400" y="5205531"/>
            <a:ext cx="4495800" cy="1692950"/>
          </a:xfrm>
          <a:prstGeom prst="rect">
            <a:avLst/>
          </a:prstGeom>
        </p:spPr>
      </p:pic>
      <p:sp>
        <p:nvSpPr>
          <p:cNvPr id="9" name="Rectangle 8">
            <a:extLst>
              <a:ext uri="{FF2B5EF4-FFF2-40B4-BE49-F238E27FC236}">
                <a16:creationId xmlns:a16="http://schemas.microsoft.com/office/drawing/2014/main" id="{813BB71A-564B-484F-BB3A-BE66DE1B9C12}"/>
              </a:ext>
            </a:extLst>
          </p:cNvPr>
          <p:cNvSpPr/>
          <p:nvPr/>
        </p:nvSpPr>
        <p:spPr>
          <a:xfrm>
            <a:off x="6447660" y="4320491"/>
            <a:ext cx="2026773" cy="400110"/>
          </a:xfrm>
          <a:prstGeom prst="rect">
            <a:avLst/>
          </a:prstGeom>
        </p:spPr>
        <p:txBody>
          <a:bodyPr wrap="none">
            <a:spAutoFit/>
          </a:bodyPr>
          <a:lstStyle/>
          <a:p>
            <a:r>
              <a:rPr lang="en-US" sz="2000" dirty="0"/>
              <a:t>Image Annotation</a:t>
            </a:r>
          </a:p>
        </p:txBody>
      </p:sp>
    </p:spTree>
    <p:extLst>
      <p:ext uri="{BB962C8B-B14F-4D97-AF65-F5344CB8AC3E}">
        <p14:creationId xmlns:p14="http://schemas.microsoft.com/office/powerpoint/2010/main" val="2309293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1200" y="304801"/>
            <a:ext cx="5943600" cy="615553"/>
          </a:xfrm>
          <a:prstGeom prst="rect">
            <a:avLst/>
          </a:prstGeom>
          <a:ln w="3175">
            <a:solidFill>
              <a:srgbClr val="000000"/>
            </a:solidFill>
          </a:ln>
        </p:spPr>
        <p:txBody>
          <a:bodyPr vert="horz" wrap="square" lIns="0" tIns="0" rIns="0" bIns="0" rtlCol="0">
            <a:spAutoFit/>
          </a:bodyPr>
          <a:lstStyle/>
          <a:p>
            <a:pPr algn="ctr">
              <a:lnSpc>
                <a:spcPct val="100000"/>
              </a:lnSpc>
            </a:pPr>
            <a:r>
              <a:rPr sz="4000" spc="-134" dirty="0">
                <a:solidFill>
                  <a:srgbClr val="0000A0"/>
                </a:solidFill>
                <a:latin typeface="Arial"/>
                <a:cs typeface="Arial"/>
              </a:rPr>
              <a:t>Companies</a:t>
            </a:r>
            <a:endParaRPr sz="4000" dirty="0">
              <a:latin typeface="Arial"/>
              <a:cs typeface="Arial"/>
            </a:endParaRPr>
          </a:p>
        </p:txBody>
      </p:sp>
      <p:sp>
        <p:nvSpPr>
          <p:cNvPr id="3" name="object 3"/>
          <p:cNvSpPr/>
          <p:nvPr/>
        </p:nvSpPr>
        <p:spPr>
          <a:xfrm>
            <a:off x="142029" y="2155836"/>
            <a:ext cx="709900" cy="241359"/>
          </a:xfrm>
          <a:custGeom>
            <a:avLst/>
            <a:gdLst/>
            <a:ahLst/>
            <a:cxnLst/>
            <a:rect l="l" t="t" r="r" b="b"/>
            <a:pathLst>
              <a:path w="1271905" h="432435">
                <a:moveTo>
                  <a:pt x="0" y="0"/>
                </a:moveTo>
                <a:lnTo>
                  <a:pt x="0" y="432326"/>
                </a:lnTo>
                <a:lnTo>
                  <a:pt x="1271549" y="432326"/>
                </a:lnTo>
                <a:lnTo>
                  <a:pt x="1271549"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140255" y="2154062"/>
            <a:ext cx="713250" cy="244847"/>
          </a:xfrm>
          <a:prstGeom prst="rect">
            <a:avLst/>
          </a:prstGeom>
          <a:blipFill>
            <a:blip r:embed="rId3" cstate="print"/>
            <a:stretch>
              <a:fillRect/>
            </a:stretch>
          </a:blipFill>
        </p:spPr>
        <p:txBody>
          <a:bodyPr wrap="square" lIns="0" tIns="0" rIns="0" bIns="0" rtlCol="0"/>
          <a:lstStyle/>
          <a:p>
            <a:endParaRPr sz="1339"/>
          </a:p>
        </p:txBody>
      </p:sp>
      <p:sp>
        <p:nvSpPr>
          <p:cNvPr id="5" name="object 5"/>
          <p:cNvSpPr/>
          <p:nvPr/>
        </p:nvSpPr>
        <p:spPr>
          <a:xfrm>
            <a:off x="142029" y="3024384"/>
            <a:ext cx="709900" cy="156299"/>
          </a:xfrm>
          <a:custGeom>
            <a:avLst/>
            <a:gdLst/>
            <a:ahLst/>
            <a:cxnLst/>
            <a:rect l="l" t="t" r="r" b="b"/>
            <a:pathLst>
              <a:path w="1271905" h="280035">
                <a:moveTo>
                  <a:pt x="0" y="0"/>
                </a:moveTo>
                <a:lnTo>
                  <a:pt x="0" y="279740"/>
                </a:lnTo>
                <a:lnTo>
                  <a:pt x="1271549" y="279740"/>
                </a:lnTo>
                <a:lnTo>
                  <a:pt x="1271549" y="0"/>
                </a:lnTo>
                <a:lnTo>
                  <a:pt x="0" y="0"/>
                </a:lnTo>
                <a:close/>
              </a:path>
            </a:pathLst>
          </a:custGeom>
          <a:ln w="6357">
            <a:solidFill>
              <a:srgbClr val="000000"/>
            </a:solidFill>
          </a:ln>
        </p:spPr>
        <p:txBody>
          <a:bodyPr wrap="square" lIns="0" tIns="0" rIns="0" bIns="0" rtlCol="0"/>
          <a:lstStyle/>
          <a:p>
            <a:endParaRPr sz="1339"/>
          </a:p>
        </p:txBody>
      </p:sp>
      <p:sp>
        <p:nvSpPr>
          <p:cNvPr id="6" name="object 6"/>
          <p:cNvSpPr/>
          <p:nvPr/>
        </p:nvSpPr>
        <p:spPr>
          <a:xfrm>
            <a:off x="140255" y="3022609"/>
            <a:ext cx="713250" cy="159683"/>
          </a:xfrm>
          <a:prstGeom prst="rect">
            <a:avLst/>
          </a:prstGeom>
          <a:blipFill>
            <a:blip r:embed="rId4" cstate="print"/>
            <a:stretch>
              <a:fillRect/>
            </a:stretch>
          </a:blipFill>
        </p:spPr>
        <p:txBody>
          <a:bodyPr wrap="square" lIns="0" tIns="0" rIns="0" bIns="0" rtlCol="0"/>
          <a:lstStyle/>
          <a:p>
            <a:endParaRPr sz="1339"/>
          </a:p>
        </p:txBody>
      </p:sp>
      <p:sp>
        <p:nvSpPr>
          <p:cNvPr id="7" name="object 7"/>
          <p:cNvSpPr/>
          <p:nvPr/>
        </p:nvSpPr>
        <p:spPr>
          <a:xfrm>
            <a:off x="142029" y="3742687"/>
            <a:ext cx="709900" cy="326774"/>
          </a:xfrm>
          <a:custGeom>
            <a:avLst/>
            <a:gdLst/>
            <a:ahLst/>
            <a:cxnLst/>
            <a:rect l="l" t="t" r="r" b="b"/>
            <a:pathLst>
              <a:path w="1271905" h="585470">
                <a:moveTo>
                  <a:pt x="0" y="0"/>
                </a:moveTo>
                <a:lnTo>
                  <a:pt x="0" y="584912"/>
                </a:lnTo>
                <a:lnTo>
                  <a:pt x="1271549" y="584912"/>
                </a:lnTo>
                <a:lnTo>
                  <a:pt x="1271549" y="0"/>
                </a:lnTo>
                <a:lnTo>
                  <a:pt x="0" y="0"/>
                </a:lnTo>
                <a:close/>
              </a:path>
            </a:pathLst>
          </a:custGeom>
          <a:ln w="6357">
            <a:solidFill>
              <a:srgbClr val="000000"/>
            </a:solidFill>
          </a:ln>
        </p:spPr>
        <p:txBody>
          <a:bodyPr wrap="square" lIns="0" tIns="0" rIns="0" bIns="0" rtlCol="0"/>
          <a:lstStyle/>
          <a:p>
            <a:endParaRPr sz="1339"/>
          </a:p>
        </p:txBody>
      </p:sp>
      <p:sp>
        <p:nvSpPr>
          <p:cNvPr id="8" name="object 8"/>
          <p:cNvSpPr/>
          <p:nvPr/>
        </p:nvSpPr>
        <p:spPr>
          <a:xfrm>
            <a:off x="140255" y="3740913"/>
            <a:ext cx="713250" cy="330011"/>
          </a:xfrm>
          <a:prstGeom prst="rect">
            <a:avLst/>
          </a:prstGeom>
          <a:blipFill>
            <a:blip r:embed="rId5" cstate="print"/>
            <a:stretch>
              <a:fillRect/>
            </a:stretch>
          </a:blipFill>
        </p:spPr>
        <p:txBody>
          <a:bodyPr wrap="square" lIns="0" tIns="0" rIns="0" bIns="0" rtlCol="0"/>
          <a:lstStyle/>
          <a:p>
            <a:endParaRPr sz="1339"/>
          </a:p>
        </p:txBody>
      </p:sp>
      <p:sp>
        <p:nvSpPr>
          <p:cNvPr id="9" name="object 9"/>
          <p:cNvSpPr txBox="1"/>
          <p:nvPr/>
        </p:nvSpPr>
        <p:spPr>
          <a:xfrm>
            <a:off x="133166" y="2066022"/>
            <a:ext cx="9010834" cy="3114699"/>
          </a:xfrm>
          <a:prstGeom prst="rect">
            <a:avLst/>
          </a:prstGeom>
        </p:spPr>
        <p:txBody>
          <a:bodyPr vert="horz" wrap="square" lIns="0" tIns="0" rIns="0" bIns="0" rtlCol="0">
            <a:spAutoFit/>
          </a:bodyPr>
          <a:lstStyle/>
          <a:p>
            <a:pPr marL="791006" marR="2835">
              <a:lnSpc>
                <a:spcPct val="101600"/>
              </a:lnSpc>
              <a:tabLst>
                <a:tab pos="1168081" algn="l"/>
                <a:tab pos="1982477" algn="l"/>
                <a:tab pos="2381524" algn="l"/>
                <a:tab pos="2805025" algn="l"/>
                <a:tab pos="2965919" algn="l"/>
                <a:tab pos="3531886" algn="l"/>
                <a:tab pos="3897974" algn="l"/>
                <a:tab pos="4372861" algn="l"/>
                <a:tab pos="4601800" algn="l"/>
                <a:tab pos="4855545" algn="l"/>
                <a:tab pos="5099722" algn="l"/>
              </a:tabLst>
            </a:pPr>
            <a:r>
              <a:rPr sz="2000" spc="64" dirty="0">
                <a:latin typeface="Arial"/>
                <a:cs typeface="Arial"/>
              </a:rPr>
              <a:t>”An</a:t>
            </a:r>
            <a:r>
              <a:rPr lang="en-US" sz="2000" spc="64" dirty="0">
                <a:latin typeface="Arial"/>
                <a:cs typeface="Arial"/>
              </a:rPr>
              <a:t> </a:t>
            </a:r>
            <a:r>
              <a:rPr sz="2000" spc="-22" dirty="0">
                <a:latin typeface="Arial"/>
                <a:cs typeface="Arial"/>
              </a:rPr>
              <a:t>im</a:t>
            </a:r>
            <a:r>
              <a:rPr sz="2000" spc="14" dirty="0">
                <a:latin typeface="Arial"/>
                <a:cs typeface="Arial"/>
              </a:rPr>
              <a:t>p</a:t>
            </a:r>
            <a:r>
              <a:rPr sz="2000" spc="-112" dirty="0">
                <a:latin typeface="Arial"/>
                <a:cs typeface="Arial"/>
              </a:rPr>
              <a:t>o</a:t>
            </a:r>
            <a:r>
              <a:rPr sz="2000" spc="22" dirty="0">
                <a:latin typeface="Arial"/>
                <a:cs typeface="Arial"/>
              </a:rPr>
              <a:t>rtant</a:t>
            </a:r>
            <a:r>
              <a:rPr sz="2000" dirty="0">
                <a:latin typeface="Arial"/>
                <a:cs typeface="Arial"/>
              </a:rPr>
              <a:t>	</a:t>
            </a:r>
            <a:r>
              <a:rPr sz="2000" spc="-6" dirty="0">
                <a:latin typeface="Arial"/>
                <a:cs typeface="Arial"/>
              </a:rPr>
              <a:t>shift</a:t>
            </a:r>
            <a:r>
              <a:rPr sz="2000" dirty="0">
                <a:latin typeface="Arial"/>
                <a:cs typeface="Arial"/>
              </a:rPr>
              <a:t>	</a:t>
            </a:r>
            <a:r>
              <a:rPr sz="2000" spc="-14" dirty="0">
                <a:latin typeface="Arial"/>
                <a:cs typeface="Arial"/>
              </a:rPr>
              <a:t>from</a:t>
            </a:r>
            <a:r>
              <a:rPr sz="2000" dirty="0">
                <a:latin typeface="Arial"/>
                <a:cs typeface="Arial"/>
              </a:rPr>
              <a:t>	</a:t>
            </a:r>
            <a:r>
              <a:rPr sz="2000" spc="-103" dirty="0">
                <a:latin typeface="Arial"/>
                <a:cs typeface="Arial"/>
              </a:rPr>
              <a:t>a</a:t>
            </a:r>
            <a:r>
              <a:rPr sz="2000" dirty="0">
                <a:latin typeface="Arial"/>
                <a:cs typeface="Arial"/>
              </a:rPr>
              <a:t>	</a:t>
            </a:r>
            <a:r>
              <a:rPr sz="2000" spc="-42" dirty="0">
                <a:latin typeface="Arial"/>
                <a:cs typeface="Arial"/>
              </a:rPr>
              <a:t>mobile</a:t>
            </a:r>
            <a:r>
              <a:rPr sz="2000" dirty="0">
                <a:latin typeface="Arial"/>
                <a:cs typeface="Arial"/>
              </a:rPr>
              <a:t>	</a:t>
            </a:r>
            <a:r>
              <a:rPr sz="2000" spc="8" dirty="0">
                <a:latin typeface="Arial"/>
                <a:cs typeface="Arial"/>
              </a:rPr>
              <a:t>first</a:t>
            </a:r>
            <a:r>
              <a:rPr sz="2000" dirty="0">
                <a:latin typeface="Arial"/>
                <a:cs typeface="Arial"/>
              </a:rPr>
              <a:t>	</a:t>
            </a:r>
            <a:r>
              <a:rPr sz="2000" spc="-84" dirty="0">
                <a:latin typeface="Arial"/>
                <a:cs typeface="Arial"/>
              </a:rPr>
              <a:t>w</a:t>
            </a:r>
            <a:r>
              <a:rPr sz="2000" spc="-109" dirty="0">
                <a:latin typeface="Arial"/>
                <a:cs typeface="Arial"/>
              </a:rPr>
              <a:t>o</a:t>
            </a:r>
            <a:r>
              <a:rPr sz="2000" dirty="0">
                <a:latin typeface="Arial"/>
                <a:cs typeface="Arial"/>
              </a:rPr>
              <a:t>rld	</a:t>
            </a:r>
            <a:r>
              <a:rPr sz="2000" spc="22" dirty="0">
                <a:latin typeface="Arial"/>
                <a:cs typeface="Arial"/>
              </a:rPr>
              <a:t>to</a:t>
            </a:r>
            <a:r>
              <a:rPr sz="2000" dirty="0">
                <a:latin typeface="Arial"/>
                <a:cs typeface="Arial"/>
              </a:rPr>
              <a:t>	</a:t>
            </a:r>
            <a:r>
              <a:rPr sz="2000" spc="-78" dirty="0">
                <a:latin typeface="Arial"/>
                <a:cs typeface="Arial"/>
              </a:rPr>
              <a:t>an</a:t>
            </a:r>
            <a:r>
              <a:rPr sz="2000" dirty="0">
                <a:latin typeface="Arial"/>
                <a:cs typeface="Arial"/>
              </a:rPr>
              <a:t>	</a:t>
            </a:r>
            <a:r>
              <a:rPr sz="2000" spc="6" dirty="0">
                <a:latin typeface="Arial"/>
                <a:cs typeface="Arial"/>
              </a:rPr>
              <a:t>AI</a:t>
            </a:r>
            <a:r>
              <a:rPr sz="2000" dirty="0">
                <a:latin typeface="Arial"/>
                <a:cs typeface="Arial"/>
              </a:rPr>
              <a:t>	</a:t>
            </a:r>
            <a:r>
              <a:rPr sz="2000" spc="8" dirty="0">
                <a:latin typeface="Arial"/>
                <a:cs typeface="Arial"/>
              </a:rPr>
              <a:t>first</a:t>
            </a:r>
            <a:r>
              <a:rPr sz="2000" spc="6" dirty="0">
                <a:latin typeface="Arial"/>
                <a:cs typeface="Arial"/>
              </a:rPr>
              <a:t> </a:t>
            </a:r>
            <a:r>
              <a:rPr sz="2000" spc="-84" dirty="0">
                <a:latin typeface="Arial"/>
                <a:cs typeface="Arial"/>
              </a:rPr>
              <a:t>w</a:t>
            </a:r>
            <a:r>
              <a:rPr sz="2000" spc="-112" dirty="0">
                <a:latin typeface="Arial"/>
                <a:cs typeface="Arial"/>
              </a:rPr>
              <a:t>o</a:t>
            </a:r>
            <a:r>
              <a:rPr sz="2000" spc="59" dirty="0">
                <a:latin typeface="Arial"/>
                <a:cs typeface="Arial"/>
              </a:rPr>
              <a:t>rld”</a:t>
            </a:r>
            <a:r>
              <a:rPr sz="2000" spc="84" dirty="0">
                <a:latin typeface="Arial"/>
                <a:cs typeface="Arial"/>
              </a:rPr>
              <a:t> </a:t>
            </a:r>
            <a:r>
              <a:rPr sz="2000" spc="-61" dirty="0">
                <a:latin typeface="Arial"/>
                <a:cs typeface="Arial"/>
              </a:rPr>
              <a:t>[CEO</a:t>
            </a:r>
            <a:r>
              <a:rPr sz="2000" spc="81" dirty="0">
                <a:latin typeface="Arial"/>
                <a:cs typeface="Arial"/>
              </a:rPr>
              <a:t> </a:t>
            </a:r>
            <a:r>
              <a:rPr sz="2000" spc="-84" dirty="0">
                <a:latin typeface="Arial"/>
                <a:cs typeface="Arial"/>
              </a:rPr>
              <a:t>Sund</a:t>
            </a:r>
            <a:r>
              <a:rPr sz="2000" spc="-117" dirty="0">
                <a:latin typeface="Arial"/>
                <a:cs typeface="Arial"/>
              </a:rPr>
              <a:t>a</a:t>
            </a:r>
            <a:r>
              <a:rPr sz="2000" spc="17" dirty="0">
                <a:latin typeface="Arial"/>
                <a:cs typeface="Arial"/>
              </a:rPr>
              <a:t>r</a:t>
            </a:r>
            <a:r>
              <a:rPr sz="2000" spc="84" dirty="0">
                <a:latin typeface="Arial"/>
                <a:cs typeface="Arial"/>
              </a:rPr>
              <a:t> </a:t>
            </a:r>
            <a:r>
              <a:rPr sz="2000" spc="-33" dirty="0">
                <a:latin typeface="Arial"/>
                <a:cs typeface="Arial"/>
              </a:rPr>
              <a:t>Pichai</a:t>
            </a:r>
            <a:r>
              <a:rPr sz="2000" spc="84" dirty="0">
                <a:latin typeface="Arial"/>
                <a:cs typeface="Arial"/>
              </a:rPr>
              <a:t> </a:t>
            </a:r>
            <a:r>
              <a:rPr sz="2000" spc="-483" dirty="0">
                <a:latin typeface="Arial"/>
                <a:cs typeface="Arial"/>
              </a:rPr>
              <a:t>@</a:t>
            </a:r>
            <a:r>
              <a:rPr sz="2000" spc="84" dirty="0">
                <a:latin typeface="Arial"/>
                <a:cs typeface="Arial"/>
              </a:rPr>
              <a:t> </a:t>
            </a:r>
            <a:r>
              <a:rPr sz="2000" spc="-134" dirty="0">
                <a:latin typeface="Arial"/>
                <a:cs typeface="Arial"/>
              </a:rPr>
              <a:t>G</a:t>
            </a:r>
            <a:r>
              <a:rPr sz="2000" spc="-56" dirty="0">
                <a:latin typeface="Arial"/>
                <a:cs typeface="Arial"/>
              </a:rPr>
              <a:t>o</a:t>
            </a:r>
            <a:r>
              <a:rPr sz="2000" spc="-67" dirty="0">
                <a:latin typeface="Arial"/>
                <a:cs typeface="Arial"/>
              </a:rPr>
              <a:t>ogle</a:t>
            </a:r>
            <a:r>
              <a:rPr sz="2000" spc="84" dirty="0">
                <a:latin typeface="Arial"/>
                <a:cs typeface="Arial"/>
              </a:rPr>
              <a:t> </a:t>
            </a:r>
            <a:r>
              <a:rPr sz="2000" spc="92" dirty="0">
                <a:latin typeface="Arial"/>
                <a:cs typeface="Arial"/>
              </a:rPr>
              <a:t>I/O</a:t>
            </a:r>
            <a:r>
              <a:rPr sz="2000" spc="81" dirty="0">
                <a:latin typeface="Arial"/>
                <a:cs typeface="Arial"/>
              </a:rPr>
              <a:t> </a:t>
            </a:r>
            <a:r>
              <a:rPr sz="2000" spc="-56" dirty="0">
                <a:latin typeface="Arial"/>
                <a:cs typeface="Arial"/>
              </a:rPr>
              <a:t>2017]</a:t>
            </a:r>
            <a:endParaRPr sz="2000" dirty="0">
              <a:latin typeface="Arial"/>
              <a:cs typeface="Arial"/>
            </a:endParaRPr>
          </a:p>
          <a:p>
            <a:pPr>
              <a:lnSpc>
                <a:spcPct val="100000"/>
              </a:lnSpc>
            </a:pPr>
            <a:endParaRPr sz="2000" dirty="0">
              <a:latin typeface="Times New Roman"/>
              <a:cs typeface="Times New Roman"/>
            </a:endParaRPr>
          </a:p>
          <a:p>
            <a:pPr marL="791006" marR="2835">
              <a:lnSpc>
                <a:spcPct val="101600"/>
              </a:lnSpc>
              <a:tabLst>
                <a:tab pos="1450887" algn="l"/>
                <a:tab pos="1700026" algn="l"/>
                <a:tab pos="2051229" algn="l"/>
                <a:tab pos="2791558" algn="l"/>
                <a:tab pos="3297986" algn="l"/>
                <a:tab pos="3532594" algn="l"/>
                <a:tab pos="3859345" algn="l"/>
                <a:tab pos="4785021" algn="l"/>
              </a:tabLst>
            </a:pPr>
            <a:r>
              <a:rPr sz="2000" spc="-59" dirty="0">
                <a:latin typeface="Arial"/>
                <a:cs typeface="Arial"/>
              </a:rPr>
              <a:t>Create</a:t>
            </a:r>
            <a:r>
              <a:rPr sz="2000" spc="-64" dirty="0">
                <a:latin typeface="Arial"/>
                <a:cs typeface="Arial"/>
              </a:rPr>
              <a:t>d</a:t>
            </a:r>
            <a:r>
              <a:rPr sz="2000" dirty="0">
                <a:latin typeface="Arial"/>
                <a:cs typeface="Arial"/>
              </a:rPr>
              <a:t>	</a:t>
            </a:r>
            <a:r>
              <a:rPr sz="2000" spc="6" dirty="0">
                <a:latin typeface="Arial"/>
                <a:cs typeface="Arial"/>
              </a:rPr>
              <a:t>AI</a:t>
            </a:r>
            <a:r>
              <a:rPr sz="2000" dirty="0">
                <a:latin typeface="Arial"/>
                <a:cs typeface="Arial"/>
              </a:rPr>
              <a:t>	</a:t>
            </a:r>
            <a:r>
              <a:rPr sz="2000" spc="-64" dirty="0">
                <a:latin typeface="Arial"/>
                <a:cs typeface="Arial"/>
              </a:rPr>
              <a:t>and</a:t>
            </a:r>
            <a:r>
              <a:rPr sz="2000" dirty="0">
                <a:latin typeface="Arial"/>
                <a:cs typeface="Arial"/>
              </a:rPr>
              <a:t>	</a:t>
            </a:r>
            <a:r>
              <a:rPr sz="2000" spc="-131" dirty="0">
                <a:latin typeface="Arial"/>
                <a:cs typeface="Arial"/>
              </a:rPr>
              <a:t>Rese</a:t>
            </a:r>
            <a:r>
              <a:rPr sz="2000" spc="-167" dirty="0">
                <a:latin typeface="Arial"/>
                <a:cs typeface="Arial"/>
              </a:rPr>
              <a:t>a</a:t>
            </a:r>
            <a:r>
              <a:rPr sz="2000" spc="-33" dirty="0">
                <a:latin typeface="Arial"/>
                <a:cs typeface="Arial"/>
              </a:rPr>
              <a:t>rch</a:t>
            </a:r>
            <a:r>
              <a:rPr sz="2000" dirty="0">
                <a:latin typeface="Arial"/>
                <a:cs typeface="Arial"/>
              </a:rPr>
              <a:t>	</a:t>
            </a:r>
            <a:r>
              <a:rPr sz="2000" spc="-45" dirty="0">
                <a:latin typeface="Arial"/>
                <a:cs typeface="Arial"/>
              </a:rPr>
              <a:t>group</a:t>
            </a:r>
            <a:r>
              <a:rPr sz="2000" dirty="0">
                <a:latin typeface="Arial"/>
                <a:cs typeface="Arial"/>
              </a:rPr>
              <a:t>	</a:t>
            </a:r>
            <a:r>
              <a:rPr sz="2000" spc="-134" dirty="0">
                <a:latin typeface="Arial"/>
                <a:cs typeface="Arial"/>
              </a:rPr>
              <a:t>as</a:t>
            </a:r>
            <a:r>
              <a:rPr sz="2000" dirty="0">
                <a:latin typeface="Arial"/>
                <a:cs typeface="Arial"/>
              </a:rPr>
              <a:t>	4th	</a:t>
            </a:r>
            <a:r>
              <a:rPr sz="2000" spc="-61" dirty="0">
                <a:latin typeface="Arial"/>
                <a:cs typeface="Arial"/>
              </a:rPr>
              <a:t>engineering</a:t>
            </a:r>
            <a:r>
              <a:rPr sz="2000" dirty="0">
                <a:latin typeface="Arial"/>
                <a:cs typeface="Arial"/>
              </a:rPr>
              <a:t>	</a:t>
            </a:r>
            <a:r>
              <a:rPr sz="2000" spc="-36" dirty="0">
                <a:latin typeface="Arial"/>
                <a:cs typeface="Arial"/>
              </a:rPr>
              <a:t>division,</a:t>
            </a:r>
            <a:r>
              <a:rPr sz="2000" spc="-25" dirty="0">
                <a:latin typeface="Arial"/>
                <a:cs typeface="Arial"/>
              </a:rPr>
              <a:t> </a:t>
            </a:r>
            <a:r>
              <a:rPr sz="2000" spc="-64" dirty="0">
                <a:latin typeface="Arial"/>
                <a:cs typeface="Arial"/>
              </a:rPr>
              <a:t>n</a:t>
            </a:r>
            <a:r>
              <a:rPr sz="2000" spc="-106" dirty="0">
                <a:latin typeface="Arial"/>
                <a:cs typeface="Arial"/>
              </a:rPr>
              <a:t>o</a:t>
            </a:r>
            <a:r>
              <a:rPr sz="2000" spc="-42" dirty="0">
                <a:latin typeface="Arial"/>
                <a:cs typeface="Arial"/>
              </a:rPr>
              <a:t>w</a:t>
            </a:r>
            <a:r>
              <a:rPr sz="2000" spc="84" dirty="0">
                <a:latin typeface="Arial"/>
                <a:cs typeface="Arial"/>
              </a:rPr>
              <a:t> </a:t>
            </a:r>
            <a:r>
              <a:rPr sz="2000" spc="-11" dirty="0">
                <a:latin typeface="Arial"/>
                <a:cs typeface="Arial"/>
              </a:rPr>
              <a:t>8K</a:t>
            </a:r>
            <a:r>
              <a:rPr sz="2000" spc="84" dirty="0">
                <a:latin typeface="Arial"/>
                <a:cs typeface="Arial"/>
              </a:rPr>
              <a:t> </a:t>
            </a:r>
            <a:r>
              <a:rPr sz="2000" spc="-8" dirty="0">
                <a:latin typeface="Arial"/>
                <a:cs typeface="Arial"/>
              </a:rPr>
              <a:t>p</a:t>
            </a:r>
            <a:r>
              <a:rPr sz="2000" spc="-84" dirty="0">
                <a:latin typeface="Arial"/>
                <a:cs typeface="Arial"/>
              </a:rPr>
              <a:t>eople</a:t>
            </a:r>
            <a:r>
              <a:rPr sz="2000" spc="84" dirty="0">
                <a:latin typeface="Arial"/>
                <a:cs typeface="Arial"/>
              </a:rPr>
              <a:t> </a:t>
            </a:r>
            <a:r>
              <a:rPr sz="2000" spc="-39" dirty="0">
                <a:latin typeface="Arial"/>
                <a:cs typeface="Arial"/>
              </a:rPr>
              <a:t>[2016]</a:t>
            </a:r>
            <a:endParaRPr lang="en-US" sz="2000" spc="-39" dirty="0">
              <a:latin typeface="Arial"/>
              <a:cs typeface="Arial"/>
            </a:endParaRPr>
          </a:p>
          <a:p>
            <a:pPr marL="791006" marR="3190">
              <a:lnSpc>
                <a:spcPct val="101600"/>
              </a:lnSpc>
              <a:tabLst>
                <a:tab pos="1448761" algn="l"/>
                <a:tab pos="2240121" algn="l"/>
                <a:tab pos="2486779" algn="l"/>
                <a:tab pos="3278494" algn="l"/>
                <a:tab pos="3743459" algn="l"/>
                <a:tab pos="4656731" algn="l"/>
                <a:tab pos="5040893" algn="l"/>
              </a:tabLst>
            </a:pPr>
            <a:r>
              <a:rPr sz="2000" spc="-59" dirty="0">
                <a:latin typeface="Arial"/>
                <a:cs typeface="Arial"/>
              </a:rPr>
              <a:t>Create</a:t>
            </a:r>
            <a:r>
              <a:rPr sz="2000" spc="-64" dirty="0">
                <a:latin typeface="Arial"/>
                <a:cs typeface="Arial"/>
              </a:rPr>
              <a:t>d</a:t>
            </a:r>
            <a:r>
              <a:rPr sz="2000" dirty="0">
                <a:latin typeface="Arial"/>
                <a:cs typeface="Arial"/>
              </a:rPr>
              <a:t>	</a:t>
            </a:r>
            <a:r>
              <a:rPr sz="2000" spc="-92" dirty="0">
                <a:latin typeface="Arial"/>
                <a:cs typeface="Arial"/>
              </a:rPr>
              <a:t>Face</a:t>
            </a:r>
            <a:r>
              <a:rPr sz="2000" spc="-56" dirty="0">
                <a:latin typeface="Arial"/>
                <a:cs typeface="Arial"/>
              </a:rPr>
              <a:t>b</a:t>
            </a:r>
            <a:r>
              <a:rPr sz="2000" spc="-33" dirty="0">
                <a:latin typeface="Arial"/>
                <a:cs typeface="Arial"/>
              </a:rPr>
              <a:t>o</a:t>
            </a:r>
            <a:r>
              <a:rPr sz="2000" spc="-39" dirty="0">
                <a:latin typeface="Arial"/>
                <a:cs typeface="Arial"/>
              </a:rPr>
              <a:t>ok</a:t>
            </a:r>
            <a:r>
              <a:rPr sz="2000" dirty="0">
                <a:latin typeface="Arial"/>
                <a:cs typeface="Arial"/>
              </a:rPr>
              <a:t>	</a:t>
            </a:r>
            <a:r>
              <a:rPr sz="2000" spc="6" dirty="0">
                <a:latin typeface="Arial"/>
                <a:cs typeface="Arial"/>
              </a:rPr>
              <a:t>AI</a:t>
            </a:r>
            <a:r>
              <a:rPr sz="2000" dirty="0">
                <a:latin typeface="Arial"/>
                <a:cs typeface="Arial"/>
              </a:rPr>
              <a:t>	</a:t>
            </a:r>
            <a:r>
              <a:rPr sz="2000" spc="-131" dirty="0">
                <a:latin typeface="Arial"/>
                <a:cs typeface="Arial"/>
              </a:rPr>
              <a:t>Rese</a:t>
            </a:r>
            <a:r>
              <a:rPr sz="2000" spc="-167" dirty="0">
                <a:latin typeface="Arial"/>
                <a:cs typeface="Arial"/>
              </a:rPr>
              <a:t>a</a:t>
            </a:r>
            <a:r>
              <a:rPr sz="2000" spc="-25" dirty="0">
                <a:latin typeface="Arial"/>
                <a:cs typeface="Arial"/>
              </a:rPr>
              <a:t>rch,</a:t>
            </a:r>
            <a:r>
              <a:rPr lang="en-US" sz="2000" dirty="0">
                <a:latin typeface="Arial"/>
                <a:cs typeface="Arial"/>
              </a:rPr>
              <a:t> </a:t>
            </a:r>
            <a:r>
              <a:rPr sz="2000" spc="-14" dirty="0">
                <a:latin typeface="Arial"/>
                <a:cs typeface="Arial"/>
              </a:rPr>
              <a:t>M</a:t>
            </a:r>
            <a:r>
              <a:rPr sz="2000" spc="-47" dirty="0">
                <a:latin typeface="Arial"/>
                <a:cs typeface="Arial"/>
              </a:rPr>
              <a:t>a</a:t>
            </a:r>
            <a:r>
              <a:rPr sz="2000" spc="6" dirty="0">
                <a:latin typeface="Arial"/>
                <a:cs typeface="Arial"/>
              </a:rPr>
              <a:t>rk</a:t>
            </a:r>
            <a:r>
              <a:rPr sz="2000" dirty="0">
                <a:latin typeface="Arial"/>
                <a:cs typeface="Arial"/>
              </a:rPr>
              <a:t>	</a:t>
            </a:r>
            <a:r>
              <a:rPr sz="2000" spc="-33" dirty="0">
                <a:latin typeface="Arial"/>
                <a:cs typeface="Arial"/>
              </a:rPr>
              <a:t>Zuc</a:t>
            </a:r>
            <a:r>
              <a:rPr sz="2000" spc="-64" dirty="0">
                <a:latin typeface="Arial"/>
                <a:cs typeface="Arial"/>
              </a:rPr>
              <a:t>k</a:t>
            </a:r>
            <a:r>
              <a:rPr sz="2000" spc="-56" dirty="0">
                <a:latin typeface="Arial"/>
                <a:cs typeface="Arial"/>
              </a:rPr>
              <a:t>er</a:t>
            </a:r>
            <a:r>
              <a:rPr sz="2000" spc="-31" dirty="0">
                <a:latin typeface="Arial"/>
                <a:cs typeface="Arial"/>
              </a:rPr>
              <a:t>b</a:t>
            </a:r>
            <a:r>
              <a:rPr sz="2000" spc="-70" dirty="0">
                <a:latin typeface="Arial"/>
                <a:cs typeface="Arial"/>
              </a:rPr>
              <a:t>erg</a:t>
            </a:r>
            <a:r>
              <a:rPr sz="2000" dirty="0">
                <a:latin typeface="Arial"/>
                <a:cs typeface="Arial"/>
              </a:rPr>
              <a:t>	</a:t>
            </a:r>
            <a:r>
              <a:rPr sz="2000" spc="-61" dirty="0">
                <a:latin typeface="Arial"/>
                <a:cs typeface="Arial"/>
              </a:rPr>
              <a:t>very</a:t>
            </a:r>
            <a:r>
              <a:rPr sz="2000" dirty="0">
                <a:latin typeface="Arial"/>
                <a:cs typeface="Arial"/>
              </a:rPr>
              <a:t>	</a:t>
            </a:r>
            <a:r>
              <a:rPr sz="2000" spc="3" dirty="0">
                <a:latin typeface="Arial"/>
                <a:cs typeface="Arial"/>
              </a:rPr>
              <a:t>opti</a:t>
            </a:r>
            <a:r>
              <a:rPr sz="2000" spc="-20" dirty="0">
                <a:latin typeface="Arial"/>
                <a:cs typeface="Arial"/>
              </a:rPr>
              <a:t>mistic</a:t>
            </a:r>
            <a:r>
              <a:rPr sz="2000" spc="84" dirty="0">
                <a:latin typeface="Arial"/>
                <a:cs typeface="Arial"/>
              </a:rPr>
              <a:t> </a:t>
            </a:r>
            <a:r>
              <a:rPr sz="2000" spc="-64" dirty="0">
                <a:latin typeface="Arial"/>
                <a:cs typeface="Arial"/>
              </a:rPr>
              <a:t>and</a:t>
            </a:r>
            <a:r>
              <a:rPr sz="2000" spc="87" dirty="0">
                <a:latin typeface="Arial"/>
                <a:cs typeface="Arial"/>
              </a:rPr>
              <a:t> </a:t>
            </a:r>
            <a:r>
              <a:rPr sz="2000" spc="-59" dirty="0">
                <a:latin typeface="Arial"/>
                <a:cs typeface="Arial"/>
              </a:rPr>
              <a:t>invested</a:t>
            </a:r>
            <a:endParaRPr sz="2000" dirty="0">
              <a:latin typeface="Arial"/>
              <a:cs typeface="Arial"/>
            </a:endParaRPr>
          </a:p>
          <a:p>
            <a:pPr>
              <a:spcBef>
                <a:spcPts val="23"/>
              </a:spcBef>
            </a:pPr>
            <a:endParaRPr sz="2000" dirty="0">
              <a:latin typeface="Times New Roman"/>
              <a:cs typeface="Times New Roman"/>
            </a:endParaRPr>
          </a:p>
          <a:p>
            <a:pPr marL="7088">
              <a:tabLst>
                <a:tab pos="637554" algn="l"/>
              </a:tabLst>
            </a:pPr>
            <a:endParaRPr lang="en-US" sz="2000" spc="-42" dirty="0">
              <a:solidFill>
                <a:srgbClr val="0000A0"/>
              </a:solidFill>
              <a:latin typeface="Arial"/>
              <a:cs typeface="Arial"/>
            </a:endParaRPr>
          </a:p>
          <a:p>
            <a:pPr marL="7088">
              <a:tabLst>
                <a:tab pos="637554" algn="l"/>
              </a:tabLst>
            </a:pPr>
            <a:r>
              <a:rPr sz="2000" spc="-42" dirty="0">
                <a:solidFill>
                  <a:srgbClr val="0000A0"/>
                </a:solidFill>
                <a:latin typeface="Arial"/>
                <a:cs typeface="Arial"/>
              </a:rPr>
              <a:t>Others</a:t>
            </a:r>
            <a:r>
              <a:rPr sz="2000" spc="3" dirty="0">
                <a:latin typeface="Arial"/>
                <a:cs typeface="Arial"/>
              </a:rPr>
              <a:t>:	</a:t>
            </a:r>
            <a:r>
              <a:rPr sz="2000" spc="20" dirty="0">
                <a:latin typeface="Arial"/>
                <a:cs typeface="Arial"/>
              </a:rPr>
              <a:t>IBM,</a:t>
            </a:r>
            <a:r>
              <a:rPr sz="2000" spc="84" dirty="0">
                <a:latin typeface="Arial"/>
                <a:cs typeface="Arial"/>
              </a:rPr>
              <a:t> </a:t>
            </a:r>
            <a:r>
              <a:rPr sz="2000" spc="-47" dirty="0">
                <a:latin typeface="Arial"/>
                <a:cs typeface="Arial"/>
              </a:rPr>
              <a:t>Amazon,</a:t>
            </a:r>
            <a:r>
              <a:rPr sz="2000" spc="81" dirty="0">
                <a:latin typeface="Arial"/>
                <a:cs typeface="Arial"/>
              </a:rPr>
              <a:t> </a:t>
            </a:r>
            <a:r>
              <a:rPr sz="2000" spc="-33" dirty="0">
                <a:latin typeface="Arial"/>
                <a:cs typeface="Arial"/>
              </a:rPr>
              <a:t>Apple,</a:t>
            </a:r>
            <a:r>
              <a:rPr sz="2000" spc="84" dirty="0">
                <a:latin typeface="Arial"/>
                <a:cs typeface="Arial"/>
              </a:rPr>
              <a:t> </a:t>
            </a:r>
            <a:r>
              <a:rPr sz="2000" spc="-53" dirty="0">
                <a:latin typeface="Arial"/>
                <a:cs typeface="Arial"/>
              </a:rPr>
              <a:t>U</a:t>
            </a:r>
            <a:r>
              <a:rPr sz="2000" dirty="0">
                <a:latin typeface="Arial"/>
                <a:cs typeface="Arial"/>
              </a:rPr>
              <a:t>b</a:t>
            </a:r>
            <a:r>
              <a:rPr sz="2000" spc="-45" dirty="0">
                <a:latin typeface="Arial"/>
                <a:cs typeface="Arial"/>
              </a:rPr>
              <a:t>er,</a:t>
            </a:r>
            <a:r>
              <a:rPr sz="2000" spc="84" dirty="0">
                <a:latin typeface="Arial"/>
                <a:cs typeface="Arial"/>
              </a:rPr>
              <a:t> </a:t>
            </a:r>
            <a:r>
              <a:rPr sz="2000" spc="-78" dirty="0">
                <a:latin typeface="Arial"/>
                <a:cs typeface="Arial"/>
              </a:rPr>
              <a:t>Salesf</a:t>
            </a:r>
            <a:r>
              <a:rPr sz="2000" spc="-137" dirty="0">
                <a:latin typeface="Arial"/>
                <a:cs typeface="Arial"/>
              </a:rPr>
              <a:t>o</a:t>
            </a:r>
            <a:r>
              <a:rPr sz="2000" spc="-53" dirty="0">
                <a:latin typeface="Arial"/>
                <a:cs typeface="Arial"/>
              </a:rPr>
              <a:t>rce,</a:t>
            </a:r>
            <a:r>
              <a:rPr sz="2000" spc="84" dirty="0">
                <a:latin typeface="Arial"/>
                <a:cs typeface="Arial"/>
              </a:rPr>
              <a:t> </a:t>
            </a:r>
            <a:r>
              <a:rPr sz="2000" spc="-28" dirty="0">
                <a:latin typeface="Arial"/>
                <a:cs typeface="Arial"/>
              </a:rPr>
              <a:t>Baidu,</a:t>
            </a:r>
            <a:r>
              <a:rPr sz="2000" spc="84" dirty="0">
                <a:latin typeface="Arial"/>
                <a:cs typeface="Arial"/>
              </a:rPr>
              <a:t> </a:t>
            </a:r>
            <a:r>
              <a:rPr sz="2000" spc="-8" dirty="0">
                <a:latin typeface="Arial"/>
                <a:cs typeface="Arial"/>
              </a:rPr>
              <a:t>T</a:t>
            </a:r>
            <a:r>
              <a:rPr sz="2000" spc="-53" dirty="0">
                <a:latin typeface="Arial"/>
                <a:cs typeface="Arial"/>
              </a:rPr>
              <a:t>encent,</a:t>
            </a:r>
            <a:r>
              <a:rPr sz="2000" spc="84" dirty="0">
                <a:latin typeface="Arial"/>
                <a:cs typeface="Arial"/>
              </a:rPr>
              <a:t> </a:t>
            </a:r>
            <a:r>
              <a:rPr sz="2000" spc="-25" dirty="0">
                <a:latin typeface="Arial"/>
                <a:cs typeface="Arial"/>
              </a:rPr>
              <a:t>etc.</a:t>
            </a:r>
            <a:endParaRPr sz="2000" dirty="0">
              <a:latin typeface="Arial"/>
              <a:cs typeface="Arial"/>
            </a:endParaRPr>
          </a:p>
        </p:txBody>
      </p:sp>
      <p:sp>
        <p:nvSpPr>
          <p:cNvPr id="10" name="object 10"/>
          <p:cNvSpPr txBox="1">
            <a:spLocks noGrp="1"/>
          </p:cNvSpPr>
          <p:nvPr>
            <p:ph type="ftr" sz="quarter" idx="4294967295"/>
          </p:nvPr>
        </p:nvSpPr>
        <p:spPr>
          <a:xfrm>
            <a:off x="7543800" y="6400800"/>
            <a:ext cx="1185176" cy="276999"/>
          </a:xfrm>
          <a:prstGeom prst="rect">
            <a:avLst/>
          </a:prstGeom>
        </p:spPr>
        <p:txBody>
          <a:bodyPr vert="horz" wrap="square" lIns="0" tIns="0" rIns="0" bIns="0" rtlCol="0">
            <a:spAutoFit/>
          </a:bodyPr>
          <a:lstStyle/>
          <a:p>
            <a:pPr marL="7088"/>
            <a:r>
              <a:rPr sz="900" spc="-53" dirty="0">
                <a:latin typeface="Arial"/>
                <a:cs typeface="Arial"/>
              </a:rPr>
              <a:t>CS22</a:t>
            </a:r>
            <a:r>
              <a:rPr sz="900" spc="-45" dirty="0">
                <a:latin typeface="Arial"/>
                <a:cs typeface="Arial"/>
              </a:rPr>
              <a:t>1</a:t>
            </a:r>
            <a:r>
              <a:rPr sz="900" spc="42" dirty="0">
                <a:latin typeface="Arial"/>
                <a:cs typeface="Arial"/>
              </a:rPr>
              <a:t> </a:t>
            </a:r>
            <a:r>
              <a:rPr sz="900" spc="159" dirty="0">
                <a:latin typeface="Arial"/>
                <a:cs typeface="Arial"/>
              </a:rPr>
              <a:t>/</a:t>
            </a:r>
            <a:r>
              <a:rPr sz="900" spc="42" dirty="0">
                <a:latin typeface="Arial"/>
                <a:cs typeface="Arial"/>
              </a:rPr>
              <a:t> </a:t>
            </a:r>
            <a:r>
              <a:rPr sz="900" spc="-6" dirty="0">
                <a:latin typeface="Arial"/>
                <a:cs typeface="Arial"/>
              </a:rPr>
              <a:t>Autumn</a:t>
            </a:r>
            <a:r>
              <a:rPr sz="900" spc="42" dirty="0">
                <a:latin typeface="Arial"/>
                <a:cs typeface="Arial"/>
              </a:rPr>
              <a:t> </a:t>
            </a:r>
            <a:r>
              <a:rPr sz="900" spc="-36" dirty="0">
                <a:latin typeface="Arial"/>
                <a:cs typeface="Arial"/>
              </a:rPr>
              <a:t>2018</a:t>
            </a:r>
            <a:r>
              <a:rPr sz="900" spc="42" dirty="0">
                <a:latin typeface="Arial"/>
                <a:cs typeface="Arial"/>
              </a:rPr>
              <a:t> </a:t>
            </a:r>
            <a:r>
              <a:rPr sz="900" spc="159" dirty="0">
                <a:latin typeface="Arial"/>
                <a:cs typeface="Arial"/>
              </a:rPr>
              <a:t>/</a:t>
            </a:r>
            <a:r>
              <a:rPr sz="900" spc="42" dirty="0">
                <a:latin typeface="Arial"/>
                <a:cs typeface="Arial"/>
              </a:rPr>
              <a:t> </a:t>
            </a:r>
            <a:r>
              <a:rPr sz="900" spc="-22" dirty="0">
                <a:latin typeface="Arial"/>
                <a:cs typeface="Arial"/>
              </a:rPr>
              <a:t>Liang</a:t>
            </a:r>
          </a:p>
        </p:txBody>
      </p:sp>
      <p:sp>
        <p:nvSpPr>
          <p:cNvPr id="11" name="object 11"/>
          <p:cNvSpPr txBox="1">
            <a:spLocks noGrp="1"/>
          </p:cNvSpPr>
          <p:nvPr>
            <p:ph type="sldNum" sz="quarter" idx="4294967295"/>
          </p:nvPr>
        </p:nvSpPr>
        <p:spPr>
          <a:xfrm>
            <a:off x="5455802" y="5377343"/>
            <a:ext cx="163386" cy="369332"/>
          </a:xfrm>
          <a:prstGeom prst="rect">
            <a:avLst/>
          </a:prstGeom>
        </p:spPr>
        <p:txBody>
          <a:bodyPr vert="horz" wrap="square" lIns="0" tIns="0" rIns="0" bIns="0" rtlCol="0">
            <a:spAutoFit/>
          </a:bodyPr>
          <a:lstStyle/>
          <a:p>
            <a:pPr marL="103837"/>
            <a:r>
              <a:rPr spc="-36" dirty="0">
                <a:latin typeface="Arial"/>
                <a:cs typeface="Arial"/>
              </a:rPr>
              <a:t>7</a:t>
            </a:r>
          </a:p>
        </p:txBody>
      </p:sp>
    </p:spTree>
    <p:extLst>
      <p:ext uri="{BB962C8B-B14F-4D97-AF65-F5344CB8AC3E}">
        <p14:creationId xmlns:p14="http://schemas.microsoft.com/office/powerpoint/2010/main" val="3599917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4041</TotalTime>
  <Words>5262</Words>
  <Application>Microsoft Office PowerPoint</Application>
  <PresentationFormat>On-screen Show (4:3)</PresentationFormat>
  <Paragraphs>679</Paragraphs>
  <Slides>65</Slides>
  <Notes>29</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81" baseType="lpstr">
      <vt:lpstr>Arial</vt:lpstr>
      <vt:lpstr>Bauhaus 93</vt:lpstr>
      <vt:lpstr>Bookman Old Style</vt:lpstr>
      <vt:lpstr>Calibri</vt:lpstr>
      <vt:lpstr>Cambria</vt:lpstr>
      <vt:lpstr>Georgia</vt:lpstr>
      <vt:lpstr>Gill Sans MT</vt:lpstr>
      <vt:lpstr>Lucida Handwriting</vt:lpstr>
      <vt:lpstr>Symbol</vt:lpstr>
      <vt:lpstr>Tahoma</vt:lpstr>
      <vt:lpstr>Times New Roman</vt:lpstr>
      <vt:lpstr>Trebuchet MS</vt:lpstr>
      <vt:lpstr>Wingdings</vt:lpstr>
      <vt:lpstr>ZapfChancery</vt:lpstr>
      <vt:lpstr>Default Design</vt:lpstr>
      <vt:lpstr>Worksheet</vt:lpstr>
      <vt:lpstr>COSC 4368 News Aug. 26, 2025</vt:lpstr>
      <vt:lpstr>COSC 4368 News2 Aug. 26</vt:lpstr>
      <vt:lpstr>COSC 4368 and “What is AI?”</vt:lpstr>
      <vt:lpstr>Part1a: Definitions of AI</vt:lpstr>
      <vt:lpstr>More Definitions of AI</vt:lpstr>
      <vt:lpstr>Physical Symbol System Hypothesis</vt:lpstr>
      <vt:lpstr>Questions/Thoughts about AI</vt:lpstr>
      <vt:lpstr>PowerPoint Presentation</vt:lpstr>
      <vt:lpstr>PowerPoint Presentation</vt:lpstr>
      <vt:lpstr>PowerPoint Presentation</vt:lpstr>
      <vt:lpstr>PowerPoint Presentation</vt:lpstr>
      <vt:lpstr>PowerPoint Presentation</vt:lpstr>
      <vt:lpstr> AI Trends </vt:lpstr>
      <vt:lpstr>Topics Covered in COSC 4368</vt:lpstr>
      <vt:lpstr>Tentative Course Organization</vt:lpstr>
      <vt:lpstr>4368 Homepage http://www2.cs.uh.edu/~ceick/4368.html  </vt:lpstr>
      <vt:lpstr>Course Elements</vt:lpstr>
      <vt:lpstr>Knowledge Representation</vt:lpstr>
      <vt:lpstr>Natural Language Understanding</vt:lpstr>
      <vt:lpstr>Heuristic Search</vt:lpstr>
      <vt:lpstr>Figure</vt:lpstr>
      <vt:lpstr>COSC 4368 News Aug. 28</vt:lpstr>
      <vt:lpstr>Planning</vt:lpstr>
      <vt:lpstr>Evolutionary Computing</vt:lpstr>
      <vt:lpstr>Soft Computing</vt:lpstr>
      <vt:lpstr>PowerPoint Presentation</vt:lpstr>
      <vt:lpstr>Machine Learning Classification-  Model Construction (1)</vt:lpstr>
      <vt:lpstr>Classification Process (2): Use the Model in Prediction</vt:lpstr>
      <vt:lpstr>Knowledge Discovery in Data [and Data Mining] (KDD)</vt:lpstr>
      <vt:lpstr>Deep Learning</vt:lpstr>
      <vt:lpstr>Deep Learning Centering  on Autoencoders and Diffusion Models </vt:lpstr>
      <vt:lpstr>Diffusion Models </vt:lpstr>
      <vt:lpstr>U-Net</vt:lpstr>
      <vt:lpstr>Flying SWARM Robots</vt:lpstr>
      <vt:lpstr>2. General  Course Information</vt:lpstr>
      <vt:lpstr>Prerequisites COSC 4368</vt:lpstr>
      <vt:lpstr>Textbook</vt:lpstr>
      <vt:lpstr>Problem Set Tasks</vt:lpstr>
      <vt:lpstr>PowerPoint Presentation</vt:lpstr>
      <vt:lpstr>2023 Grading Weights COSC 4368</vt:lpstr>
      <vt:lpstr>Exams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2</vt:lpstr>
      <vt:lpstr>PowerPoint Presentation</vt:lpstr>
      <vt:lpstr>PowerPoint Presentation</vt:lpstr>
      <vt:lpstr>AI</vt:lpstr>
      <vt:lpstr>Positive Forces for AI</vt:lpstr>
      <vt:lpstr>AAAI 2019 #Session Counts</vt:lpstr>
      <vt:lpstr>Diffusion Models </vt:lpstr>
      <vt:lpstr>Textbook Search Reading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Areas  of AI</dc:title>
  <dc:creator>Eick</dc:creator>
  <cp:lastModifiedBy>Eick, Christoph F</cp:lastModifiedBy>
  <cp:revision>246</cp:revision>
  <cp:lastPrinted>2020-01-08T18:30:11Z</cp:lastPrinted>
  <dcterms:created xsi:type="dcterms:W3CDTF">1999-10-20T15:00:48Z</dcterms:created>
  <dcterms:modified xsi:type="dcterms:W3CDTF">2025-08-28T14:41:12Z</dcterms:modified>
</cp:coreProperties>
</file>