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2" r:id="rId1"/>
  </p:sldMasterIdLst>
  <p:notesMasterIdLst>
    <p:notesMasterId r:id="rId34"/>
  </p:notesMasterIdLst>
  <p:handoutMasterIdLst>
    <p:handoutMasterId r:id="rId35"/>
  </p:handoutMasterIdLst>
  <p:sldIdLst>
    <p:sldId id="459" r:id="rId2"/>
    <p:sldId id="460" r:id="rId3"/>
    <p:sldId id="483" r:id="rId4"/>
    <p:sldId id="489" r:id="rId5"/>
    <p:sldId id="482" r:id="rId6"/>
    <p:sldId id="461" r:id="rId7"/>
    <p:sldId id="462" r:id="rId8"/>
    <p:sldId id="463" r:id="rId9"/>
    <p:sldId id="464" r:id="rId10"/>
    <p:sldId id="465" r:id="rId11"/>
    <p:sldId id="479" r:id="rId12"/>
    <p:sldId id="481" r:id="rId13"/>
    <p:sldId id="466" r:id="rId14"/>
    <p:sldId id="467" r:id="rId15"/>
    <p:sldId id="491" r:id="rId16"/>
    <p:sldId id="490" r:id="rId17"/>
    <p:sldId id="492" r:id="rId18"/>
    <p:sldId id="468" r:id="rId19"/>
    <p:sldId id="486" r:id="rId20"/>
    <p:sldId id="469" r:id="rId21"/>
    <p:sldId id="470" r:id="rId22"/>
    <p:sldId id="471" r:id="rId23"/>
    <p:sldId id="484" r:id="rId24"/>
    <p:sldId id="488" r:id="rId25"/>
    <p:sldId id="472" r:id="rId26"/>
    <p:sldId id="487" r:id="rId27"/>
    <p:sldId id="480" r:id="rId28"/>
    <p:sldId id="478" r:id="rId29"/>
    <p:sldId id="473" r:id="rId30"/>
    <p:sldId id="474" r:id="rId31"/>
    <p:sldId id="475" r:id="rId32"/>
    <p:sldId id="476" r:id="rId33"/>
  </p:sldIdLst>
  <p:sldSz cx="9144000" cy="6858000" type="screen4x3"/>
  <p:notesSz cx="10234613" cy="70993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36">
          <p15:clr>
            <a:srgbClr val="A4A3A4"/>
          </p15:clr>
        </p15:guide>
        <p15:guide id="2" pos="32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B2B2B2"/>
    <a:srgbClr val="66FF33"/>
    <a:srgbClr val="3333FF"/>
    <a:srgbClr val="990033"/>
    <a:srgbClr val="FF6600"/>
    <a:srgbClr val="FF0000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9" autoAdjust="0"/>
    <p:restoredTop sz="94241" autoAdjust="0"/>
  </p:normalViewPr>
  <p:slideViewPr>
    <p:cSldViewPr>
      <p:cViewPr varScale="1">
        <p:scale>
          <a:sx n="79" d="100"/>
          <a:sy n="79" d="100"/>
        </p:scale>
        <p:origin x="1786" y="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254" y="-84"/>
      </p:cViewPr>
      <p:guideLst>
        <p:guide orient="horz" pos="2236"/>
        <p:guide pos="32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755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755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fld id="{6832078E-B24B-40A3-AB3C-490CE1D26C85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50917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79755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798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1688" y="531813"/>
            <a:ext cx="3549650" cy="26622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9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23938" y="3371850"/>
            <a:ext cx="8186737" cy="319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9755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fld id="{A9B4AD14-0D25-4AB2-8158-23B259383139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94269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Lecture Notes for E Alpaydın 2004 Introduction to Machine Learning © The MIT Press (V1.1)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122D0-EB64-4EDD-8511-57C466A2D89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Lecture Notes for E Alpaydın 2004 Introduction to Machine Learning © The MIT Press (V1.1)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7D13B-3AF0-4CCF-8DB3-3A52682EBC5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Lecture Notes for E Alpaydın 2004 Introduction to Machine Learning © The MIT Press (V1.1)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48D8B-72F4-4EF5-9978-12179848B38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0" y="6642100"/>
            <a:ext cx="6048375" cy="2159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Lecture Notes for E Alpaydın 2004 Introduction to Machine Learning © The MIT Press (V1.1)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88125" y="623728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DF532CC-C877-46C9-91AC-28D492B15BD1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Lecture Notes for E Alpaydın 2004 Introduction to Machine Learning © The MIT Press (V1.1)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5EDB0-0586-4F83-8702-2DA2E8761D7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Lecture Notes for E Alpaydın 2004 Introduction to Machine Learning © The MIT Press (V1.1)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589C-8D1B-41C1-93A1-8B540D15F4B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Lecture Notes for E Alpaydın 2004 Introduction to Machine Learning © The MIT Press (V1.1)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A7426-DAD2-4593-84F5-B1D73C56B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Lecture Notes for E Alpaydın 2004 Introduction to Machine Learning © The MIT Press (V1.1)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3EA3C-78C9-4A18-A236-08A268BA932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Lecture Notes for E Alpaydın 2004 Introduction to Machine Learning © The MIT Press (V1.1)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73AE2-5D5E-4D3F-9E54-D2299541DE6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Lecture Notes for E Alpaydın 2004 Introduction to Machine Learning © The MIT Press (V1.1)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5779B-67C0-435A-A0EB-F78B89ACA3A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Lecture Notes for E Alpaydın 2004 Introduction to Machine Learning © The MIT Press (V1.1)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AADF-5D30-4888-BA66-4C8695D1D1D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Lecture Notes for E Alpaydın 2004 Introduction to Machine Learning © The MIT Press (V1.1)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1B25B5D-0E50-414B-B1C4-94443F8F8F38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4/29/2024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tr-TR"/>
              <a:t>Lecture Notes for E Alpaydın 2004 Introduction to Machine Learning © The MIT Press (V1.1)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545FDBB-A83E-4DBE-852E-2C5CDE3A11CE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Hidden_Markov_mode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a-little-book-of-r-for-bioinformatics.readthedocs.org/en/latest/src/chapter10.html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Hidden_Markov_model" TargetMode="External"/><Relationship Id="rId2" Type="http://schemas.openxmlformats.org/officeDocument/2006/relationships/hyperlink" Target="https://www.youtube.com/watch?v=mNSQ-prhgsw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towardsdatascience.com/markov-and-hidden-markov-model-3eec42298d75#:~:text=Hidden%20Markov%20Model%20%28HMM%29%201%20Assumptions%20of%20HMM.,procedure.%20...%208%201.%20...%209%202.%20" TargetMode="External"/><Relationship Id="rId4" Type="http://schemas.openxmlformats.org/officeDocument/2006/relationships/hyperlink" Target="https://www.bing.com/videos/search?q=overview+viterbi+algorithm+video&amp;docid=608009782553551760&amp;mid=807897C14FD6DC2809DE807897C14FD6DC2809DE&amp;view=detail&amp;FORM=VIRE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Hidden_Markov_model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Forward%E2%80%93backward_algorithm" TargetMode="External"/><Relationship Id="rId5" Type="http://schemas.openxmlformats.org/officeDocument/2006/relationships/hyperlink" Target="https://en.wikipedia.org/wiki/Forward_algorithm" TargetMode="External"/><Relationship Id="rId4" Type="http://schemas.openxmlformats.org/officeDocument/2006/relationships/image" Target="../media/image1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7" Type="http://schemas.openxmlformats.org/officeDocument/2006/relationships/hyperlink" Target="https://www.youtube.com/watch?v=7zDARfKVm7s&amp;t=829s" TargetMode="External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6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qSzLo9fenk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ng.com/videos/search?q=overview+viterbi+algorithm+video&amp;docid=608009782553551760&amp;mid=807897C14FD6DC2809DE807897C14FD6DC2809DE&amp;view=detail&amp;FORM=VIRE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12.xml"/><Relationship Id="rId5" Type="http://schemas.openxmlformats.org/officeDocument/2006/relationships/hyperlink" Target="http://www.digplanet.com/wiki/Baum%E2%80%93Welch_algorithm" TargetMode="External"/><Relationship Id="rId4" Type="http://schemas.openxmlformats.org/officeDocument/2006/relationships/hyperlink" Target="http://www.robots.ox.ac.uk/~vgg/rg/slides/hmm.pdf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3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7" Type="http://schemas.openxmlformats.org/officeDocument/2006/relationships/image" Target="../media/image28.wmf"/><Relationship Id="rId2" Type="http://schemas.openxmlformats.org/officeDocument/2006/relationships/oleObject" Target="../embeddings/oleObject12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27.wmf"/><Relationship Id="rId4" Type="http://schemas.openxmlformats.org/officeDocument/2006/relationships/oleObject" Target="../embeddings/oleObject13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Hidden_Markov_model" TargetMode="External"/><Relationship Id="rId2" Type="http://schemas.openxmlformats.org/officeDocument/2006/relationships/hyperlink" Target="https://www.youtube.com/watch?v=mNSQ-prhgsw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towardsdatascience.com/markov-and-hidden-markov-model-3eec42298d75#:~:text=Hidden%20Markov%20Model%20%28HMM%29%201%20Assumptions%20of%20HMM.,procedure.%20...%208%201.%20...%209%202.%20" TargetMode="External"/><Relationship Id="rId4" Type="http://schemas.openxmlformats.org/officeDocument/2006/relationships/hyperlink" Target="https://www.bing.com/videos/search?q=overview+viterbi+algorithm+video&amp;docid=608009782553551760&amp;mid=807897C14FD6DC2809DE807897C14FD6DC2809DE&amp;view=detail&amp;FORM=VIRE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</p:spPr>
        <p:txBody>
          <a:bodyPr>
            <a:normAutofit/>
          </a:bodyPr>
          <a:lstStyle/>
          <a:p>
            <a:r>
              <a:rPr lang="tr-TR" sz="2000" i="0" dirty="0"/>
              <a:t>CHAPTER 15:</a:t>
            </a:r>
            <a:r>
              <a:rPr lang="tr-TR" sz="2800" dirty="0"/>
              <a:t> </a:t>
            </a:r>
            <a:br>
              <a:rPr lang="tr-TR" sz="2800" dirty="0"/>
            </a:br>
            <a:r>
              <a:rPr lang="tr-TR" dirty="0"/>
              <a:t>Hidden Markov Models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107504" y="5018516"/>
            <a:ext cx="93265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>
                <a:solidFill>
                  <a:srgbClr val="FF0000"/>
                </a:solidFill>
              </a:rPr>
              <a:t>Apaydin</a:t>
            </a:r>
            <a:r>
              <a:rPr lang="en-US" sz="2000" b="1" dirty="0">
                <a:solidFill>
                  <a:srgbClr val="FF0000"/>
                </a:solidFill>
              </a:rPr>
              <a:t> slides with a several modifications and additions by </a:t>
            </a:r>
            <a:r>
              <a:rPr lang="en-US" sz="2000" b="1" dirty="0" err="1">
                <a:solidFill>
                  <a:srgbClr val="FF0000"/>
                </a:solidFill>
              </a:rPr>
              <a:t>Christoph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Eick</a:t>
            </a:r>
            <a:r>
              <a:rPr lang="en-US" sz="2000" dirty="0">
                <a:solidFill>
                  <a:srgbClr val="FF0000"/>
                </a:solidFill>
              </a:rPr>
              <a:t>.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Hidden Markov Models</a:t>
            </a:r>
          </a:p>
        </p:txBody>
      </p:sp>
      <p:sp>
        <p:nvSpPr>
          <p:cNvPr id="4915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States are not observable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Discrete observations {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v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1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,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v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2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,...,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v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M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} are recorded; a probabilistic function of the state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Emission probabilities	</a:t>
            </a:r>
          </a:p>
          <a:p>
            <a:pPr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	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b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j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m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 ≡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O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=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v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m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|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q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=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S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j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Example: In each urn, there are balls of different colors, but with different probabilities.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For each observation sequence, there are multiple state sequences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45740-D58C-4DAC-BCA0-56B79D1027B9}" type="slidenum">
              <a:rPr lang="tr-TR"/>
              <a:pPr/>
              <a:t>10</a:t>
            </a:fld>
            <a:endParaRPr lang="tr-TR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427984" y="116632"/>
            <a:ext cx="471601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hlinkClick r:id="rId2"/>
              </a:rPr>
              <a:t>http://en.wikipedia.org/wiki/Hidden_Markov_model</a:t>
            </a:r>
            <a:r>
              <a:rPr lang="en-US" sz="1400" dirty="0"/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6" name="Rectangle 2"/>
          <p:cNvSpPr>
            <a:spLocks noGrp="1" noChangeArrowheads="1"/>
          </p:cNvSpPr>
          <p:nvPr>
            <p:ph type="title"/>
          </p:nvPr>
        </p:nvSpPr>
        <p:spPr>
          <a:xfrm>
            <a:off x="745161" y="203313"/>
            <a:ext cx="8229600" cy="705407"/>
          </a:xfrm>
        </p:spPr>
        <p:txBody>
          <a:bodyPr>
            <a:normAutofit fontScale="90000"/>
          </a:bodyPr>
          <a:lstStyle/>
          <a:p>
            <a:r>
              <a:rPr lang="en-US" dirty="0"/>
              <a:t>Now a more complicated problem</a:t>
            </a:r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934-69E4-4DB5-8A41-7BB8D77372B3}" type="slidenum">
              <a:rPr lang="tr-TR"/>
              <a:pPr/>
              <a:t>11</a:t>
            </a:fld>
            <a:endParaRPr lang="tr-TR"/>
          </a:p>
        </p:txBody>
      </p:sp>
      <p:pic>
        <p:nvPicPr>
          <p:cNvPr id="507906" name="Picture 2" descr="http://ts1.mm.bing.net/th?id=HN.607992078710278601&amp;w=169&amp;h=169&amp;c=7&amp;rs=1&amp;pid=1.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8729" y="1240451"/>
            <a:ext cx="1519736" cy="1609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ts1.mm.bing.net/th?id=HN.607992078710278601&amp;w=169&amp;h=169&amp;c=7&amp;rs=1&amp;pid=1.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6945" y="1251133"/>
            <a:ext cx="1519736" cy="1609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ts1.mm.bing.net/th?id=HN.607992078710278601&amp;w=169&amp;h=169&amp;c=7&amp;rs=1&amp;pid=1.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0618" y="1251133"/>
            <a:ext cx="1519736" cy="1609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ts1.mm.bing.net/th?id=HN.607992078710278601&amp;w=169&amp;h=169&amp;c=7&amp;rs=1&amp;pid=1.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2902" y="3606033"/>
            <a:ext cx="1519736" cy="1609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ts1.mm.bing.net/th?id=HN.607992078710278601&amp;w=169&amp;h=169&amp;c=7&amp;rs=1&amp;pid=1.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6964" y="3616715"/>
            <a:ext cx="1519736" cy="1609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://ts1.mm.bing.net/th?id=HN.607992078710278601&amp;w=169&amp;h=169&amp;c=7&amp;rs=1&amp;pid=1.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1294" y="3685212"/>
            <a:ext cx="1519736" cy="1609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al 2"/>
          <p:cNvSpPr/>
          <p:nvPr/>
        </p:nvSpPr>
        <p:spPr>
          <a:xfrm>
            <a:off x="2358751" y="2391147"/>
            <a:ext cx="339913" cy="4103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486548" y="4624827"/>
            <a:ext cx="339913" cy="4103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301806" y="4656721"/>
            <a:ext cx="339913" cy="4103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337723" y="1849606"/>
            <a:ext cx="339913" cy="4103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4085782" y="1893460"/>
            <a:ext cx="407895" cy="3931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010131" y="4768843"/>
            <a:ext cx="407895" cy="3931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265802" y="4214330"/>
            <a:ext cx="407895" cy="3931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073931" y="2365114"/>
            <a:ext cx="407895" cy="3931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866115" y="2369102"/>
            <a:ext cx="339913" cy="39129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866115" y="1895415"/>
            <a:ext cx="339913" cy="39129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057860" y="4294426"/>
            <a:ext cx="339913" cy="39129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057860" y="3838834"/>
            <a:ext cx="339913" cy="39129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493590" y="4122221"/>
            <a:ext cx="339913" cy="39129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688729" y="3040651"/>
            <a:ext cx="24395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observe: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329236" y="881801"/>
            <a:ext cx="297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1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144494" y="897791"/>
            <a:ext cx="297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2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888823" y="897791"/>
            <a:ext cx="297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3</a:t>
            </a:r>
          </a:p>
        </p:txBody>
      </p:sp>
      <p:sp>
        <p:nvSpPr>
          <p:cNvPr id="31" name="Oval 30"/>
          <p:cNvSpPr/>
          <p:nvPr/>
        </p:nvSpPr>
        <p:spPr>
          <a:xfrm>
            <a:off x="4121786" y="3127866"/>
            <a:ext cx="339913" cy="4103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4738653" y="3127866"/>
            <a:ext cx="339913" cy="4103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230617" y="3141649"/>
            <a:ext cx="407895" cy="3931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830111" y="3131666"/>
            <a:ext cx="407895" cy="3931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4316769" y="3806614"/>
            <a:ext cx="339913" cy="39129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13650" y="5445224"/>
            <a:ext cx="715452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Arial Narrow" panose="020B0606020202030204" pitchFamily="34" charset="0"/>
              </a:rPr>
              <a:t>What urn sequence create it? </a:t>
            </a:r>
          </a:p>
          <a:p>
            <a:pPr marL="457200" indent="-457200">
              <a:buAutoNum type="arabicPeriod"/>
            </a:pPr>
            <a:r>
              <a:rPr lang="en-US" sz="1800" dirty="0">
                <a:latin typeface="Arial Narrow" panose="020B0606020202030204" pitchFamily="34" charset="0"/>
              </a:rPr>
              <a:t>1-1-2-2 (somewhat trivial, as states are observable!)</a:t>
            </a:r>
          </a:p>
          <a:p>
            <a:pPr marL="457200" indent="-457200">
              <a:buAutoNum type="arabicPeriod"/>
            </a:pPr>
            <a:r>
              <a:rPr lang="en-US" sz="1800" dirty="0">
                <a:latin typeface="Arial Narrow" panose="020B0606020202030204" pitchFamily="34" charset="0"/>
              </a:rPr>
              <a:t>(1 or 2)-(1 or 2)-(2 or 3)-(2 or 3) and the potential sequences have different</a:t>
            </a:r>
          </a:p>
          <a:p>
            <a:r>
              <a:rPr lang="en-US" sz="1800" dirty="0">
                <a:latin typeface="Arial Narrow" panose="020B0606020202030204" pitchFamily="34" charset="0"/>
              </a:rPr>
              <a:t>         probabilities—</a:t>
            </a:r>
            <a:r>
              <a:rPr lang="en-US" sz="1800" dirty="0" err="1">
                <a:latin typeface="Arial Narrow" panose="020B0606020202030204" pitchFamily="34" charset="0"/>
              </a:rPr>
              <a:t>e.g</a:t>
            </a:r>
            <a:r>
              <a:rPr lang="en-US" sz="1800" dirty="0">
                <a:latin typeface="Arial Narrow" panose="020B0606020202030204" pitchFamily="34" charset="0"/>
              </a:rPr>
              <a:t> drawing a blue ball from urn1 is more likely than from urn2!</a:t>
            </a:r>
          </a:p>
          <a:p>
            <a:pPr marL="457200" indent="-457200">
              <a:buAutoNum type="arabicPeriod"/>
            </a:pPr>
            <a:endParaRPr lang="en-US" sz="2400" dirty="0">
              <a:latin typeface="Arial Narrow" panose="020B060602020203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474565" y="1847814"/>
            <a:ext cx="12018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Markov</a:t>
            </a:r>
          </a:p>
          <a:p>
            <a:r>
              <a:rPr lang="en-US" sz="2000" dirty="0"/>
              <a:t>Chains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623419" y="4034483"/>
            <a:ext cx="12690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Hidden</a:t>
            </a:r>
          </a:p>
          <a:p>
            <a:pPr algn="ctr"/>
            <a:r>
              <a:rPr lang="en-US" sz="2000" dirty="0"/>
              <a:t>Markov</a:t>
            </a:r>
          </a:p>
          <a:p>
            <a:pPr algn="ctr"/>
            <a:r>
              <a:rPr lang="en-US" sz="2000" dirty="0"/>
              <a:t>Models</a:t>
            </a:r>
          </a:p>
        </p:txBody>
      </p:sp>
    </p:spTree>
    <p:extLst>
      <p:ext uri="{BB962C8B-B14F-4D97-AF65-F5344CB8AC3E}">
        <p14:creationId xmlns:p14="http://schemas.microsoft.com/office/powerpoint/2010/main" val="36567036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0"/>
            <a:ext cx="8229600" cy="705407"/>
          </a:xfrm>
        </p:spPr>
        <p:txBody>
          <a:bodyPr>
            <a:normAutofit fontScale="90000"/>
          </a:bodyPr>
          <a:lstStyle/>
          <a:p>
            <a:r>
              <a:rPr lang="en-US" dirty="0"/>
              <a:t>Another Motivating Example</a:t>
            </a:r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934-69E4-4DB5-8A41-7BB8D77372B3}" type="slidenum">
              <a:rPr lang="tr-TR"/>
              <a:pPr/>
              <a:t>12</a:t>
            </a:fld>
            <a:endParaRPr lang="tr-TR"/>
          </a:p>
        </p:txBody>
      </p:sp>
      <p:pic>
        <p:nvPicPr>
          <p:cNvPr id="5089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904099"/>
            <a:ext cx="8921345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893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369" y="751449"/>
            <a:ext cx="8965504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38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9883" y="4773760"/>
            <a:ext cx="5324475" cy="2085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822837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Elements of an HMM</a:t>
            </a:r>
          </a:p>
        </p:txBody>
      </p:sp>
      <p:sp>
        <p:nvSpPr>
          <p:cNvPr id="4925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tr-TR" i="1" dirty="0">
                <a:solidFill>
                  <a:schemeClr val="tx2"/>
                </a:solidFill>
                <a:latin typeface="+mj-lt"/>
              </a:rPr>
              <a:t>N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: Number of states</a:t>
            </a:r>
          </a:p>
          <a:p>
            <a:pPr marL="457200" indent="-457200"/>
            <a:r>
              <a:rPr lang="tr-TR" i="1" dirty="0">
                <a:solidFill>
                  <a:schemeClr val="tx2"/>
                </a:solidFill>
                <a:latin typeface="+mj-lt"/>
              </a:rPr>
              <a:t>M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: Number of observation symbols</a:t>
            </a:r>
          </a:p>
          <a:p>
            <a:pPr marL="457200" indent="-457200"/>
            <a:r>
              <a:rPr lang="tr-TR" b="1" dirty="0">
                <a:solidFill>
                  <a:schemeClr val="tx2"/>
                </a:solidFill>
                <a:latin typeface="+mj-lt"/>
              </a:rPr>
              <a:t>A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= [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a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ij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]: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N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by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N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state transition probability matrix</a:t>
            </a:r>
          </a:p>
          <a:p>
            <a:pPr marL="457200" indent="-457200"/>
            <a:r>
              <a:rPr lang="tr-TR" b="1" dirty="0">
                <a:solidFill>
                  <a:schemeClr val="tx2"/>
                </a:solidFill>
                <a:latin typeface="+mj-lt"/>
              </a:rPr>
              <a:t>B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=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b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j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(m)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: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N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by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M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observation probability matrix</a:t>
            </a:r>
          </a:p>
          <a:p>
            <a:pPr marL="457200" indent="-457200"/>
            <a:r>
              <a:rPr lang="tr-TR" b="1" dirty="0">
                <a:solidFill>
                  <a:schemeClr val="tx2"/>
                </a:solidFill>
                <a:latin typeface="+mj-lt"/>
              </a:rPr>
              <a:t>Π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= [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π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]: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N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by 1 initial state probability vector</a:t>
            </a:r>
          </a:p>
          <a:p>
            <a:pPr marL="457200" indent="-457200">
              <a:buFont typeface="Wingdings" pitchFamily="2" charset="2"/>
              <a:buAutoNum type="arabicPeriod"/>
            </a:pPr>
            <a:endParaRPr lang="tr-TR" dirty="0">
              <a:solidFill>
                <a:schemeClr val="tx2"/>
              </a:solidFill>
              <a:latin typeface="+mj-lt"/>
            </a:endParaRPr>
          </a:p>
          <a:p>
            <a:pPr marL="457200" indent="-457200"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λ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= (</a:t>
            </a:r>
            <a:r>
              <a:rPr lang="tr-TR" b="1" dirty="0">
                <a:solidFill>
                  <a:schemeClr val="tx2"/>
                </a:solidFill>
                <a:latin typeface="+mj-lt"/>
              </a:rPr>
              <a:t>A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, </a:t>
            </a:r>
            <a:r>
              <a:rPr lang="tr-TR" b="1" dirty="0">
                <a:solidFill>
                  <a:schemeClr val="tx2"/>
                </a:solidFill>
                <a:latin typeface="+mj-lt"/>
              </a:rPr>
              <a:t>B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, </a:t>
            </a:r>
            <a:r>
              <a:rPr lang="tr-TR" b="1" dirty="0">
                <a:solidFill>
                  <a:schemeClr val="tx2"/>
                </a:solidFill>
                <a:latin typeface="+mj-lt"/>
              </a:rPr>
              <a:t>Π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), parameter set of HMM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934-69E4-4DB5-8A41-7BB8D77372B3}" type="slidenum">
              <a:rPr lang="tr-TR"/>
              <a:pPr/>
              <a:t>13</a:t>
            </a:fld>
            <a:endParaRPr lang="tr-TR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5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HMM Unfolded in Time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C1797-C45E-410C-8DEE-C81A9DAFCB88}" type="slidenum">
              <a:rPr lang="tr-TR"/>
              <a:pPr/>
              <a:t>14</a:t>
            </a:fld>
            <a:endParaRPr lang="tr-TR"/>
          </a:p>
        </p:txBody>
      </p:sp>
      <p:pic>
        <p:nvPicPr>
          <p:cNvPr id="493574" name="Picture 6" descr="Hmm-st_co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1773238"/>
            <a:ext cx="7681913" cy="4329112"/>
          </a:xfrm>
          <a:prstGeom prst="rect">
            <a:avLst/>
          </a:prstGeom>
          <a:noFill/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75656" y="404664"/>
            <a:ext cx="71465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hlinkClick r:id="rId3"/>
              </a:rPr>
              <a:t>http://a-little-book-of-r-for-bioinformatics.readthedocs.org/en/latest/src/chapter10.htm</a:t>
            </a:r>
            <a:r>
              <a:rPr lang="en-US" dirty="0">
                <a:hlinkClick r:id="rId3"/>
              </a:rPr>
              <a:t>l</a:t>
            </a:r>
            <a:endParaRPr lang="en-US" dirty="0"/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5E38F97-FDF0-4DF8-BDB4-60C965D14D73}"/>
              </a:ext>
            </a:extLst>
          </p:cNvPr>
          <p:cNvSpPr txBox="1"/>
          <p:nvPr/>
        </p:nvSpPr>
        <p:spPr>
          <a:xfrm>
            <a:off x="1324948" y="151122"/>
            <a:ext cx="34083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Output:    O</a:t>
            </a:r>
            <a:r>
              <a:rPr lang="en-US" sz="2800" baseline="-25000" dirty="0"/>
              <a:t>1</a:t>
            </a:r>
            <a:r>
              <a:rPr lang="en-US" sz="2800" dirty="0"/>
              <a:t> ,…,O </a:t>
            </a:r>
            <a:r>
              <a:rPr lang="en-US" sz="2800" baseline="-25000" dirty="0"/>
              <a:t>T</a:t>
            </a:r>
            <a:endParaRPr lang="en-US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-171400"/>
            <a:ext cx="8928992" cy="1143000"/>
          </a:xfrm>
        </p:spPr>
        <p:txBody>
          <a:bodyPr>
            <a:normAutofit/>
          </a:bodyPr>
          <a:lstStyle/>
          <a:p>
            <a:r>
              <a:rPr lang="en-US" sz="4000" dirty="0"/>
              <a:t>News April 29, 2024</a:t>
            </a:r>
            <a:endParaRPr lang="tr-TR" sz="4000" dirty="0"/>
          </a:p>
        </p:txBody>
      </p:sp>
      <p:sp>
        <p:nvSpPr>
          <p:cNvPr id="485379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234440"/>
            <a:ext cx="8928992" cy="5290904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/>
              <a:t>The final exam has been scheduled for Monday, May 6, </a:t>
            </a:r>
            <a:r>
              <a:rPr lang="en-US" sz="2400" b="1" dirty="0">
                <a:solidFill>
                  <a:srgbClr val="FF0000"/>
                </a:solidFill>
              </a:rPr>
              <a:t>2</a:t>
            </a:r>
            <a:r>
              <a:rPr lang="en-US" sz="2400" dirty="0"/>
              <a:t>-4p in </a:t>
            </a:r>
            <a:r>
              <a:rPr lang="en-US" sz="2400" b="1" dirty="0">
                <a:solidFill>
                  <a:srgbClr val="FF0000"/>
                </a:solidFill>
              </a:rPr>
              <a:t>F(Fleming) 160</a:t>
            </a:r>
            <a:r>
              <a:rPr lang="en-US" sz="2400" dirty="0"/>
              <a:t>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Task 7 is due Wednesday, May 1 end of the day!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Please upload your GHC documents by April 30 the latest on the course MS </a:t>
            </a:r>
            <a:r>
              <a:rPr lang="en-US" sz="2400"/>
              <a:t>Teams page!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Today’s Class:</a:t>
            </a:r>
          </a:p>
          <a:p>
            <a:pPr marL="822960" lvl="1" indent="-457200">
              <a:buFont typeface="+mj-lt"/>
              <a:buAutoNum type="alphaLcPeriod"/>
            </a:pPr>
            <a:r>
              <a:rPr lang="en-US" dirty="0"/>
              <a:t>Hidden Markov Models (HMM)</a:t>
            </a:r>
          </a:p>
          <a:p>
            <a:pPr marL="822960" lvl="1" indent="-457200">
              <a:buFont typeface="+mj-lt"/>
              <a:buAutoNum type="alphaLcPeriod"/>
            </a:pPr>
            <a:r>
              <a:rPr lang="en-US" dirty="0"/>
              <a:t>Task7 Q&amp;A </a:t>
            </a:r>
          </a:p>
          <a:p>
            <a:pPr marL="822960" lvl="1" indent="-457200">
              <a:buFont typeface="+mj-lt"/>
              <a:buAutoNum type="alphaLcPeriod"/>
            </a:pPr>
            <a:r>
              <a:rPr lang="en-US" dirty="0"/>
              <a:t>GHC Presentations Groups N</a:t>
            </a:r>
          </a:p>
          <a:p>
            <a:pPr marL="822960" lvl="1" indent="-457200">
              <a:buFont typeface="+mj-lt"/>
              <a:buAutoNum type="alphaLcPeriod"/>
            </a:pPr>
            <a:r>
              <a:rPr lang="en-US" dirty="0"/>
              <a:t>Computations in Belief Networks (if enough time)</a:t>
            </a:r>
          </a:p>
          <a:p>
            <a:pPr marL="822960" lvl="1" indent="-457200">
              <a:buFont typeface="+mj-lt"/>
              <a:buAutoNum type="alphaLcPeriod"/>
            </a:pPr>
            <a:r>
              <a:rPr lang="en-US" dirty="0"/>
              <a:t>Topics covered in the Final Exam </a:t>
            </a:r>
          </a:p>
          <a:p>
            <a:pPr marL="822960" lvl="1" indent="-457200">
              <a:buFont typeface="+mj-lt"/>
              <a:buAutoNum type="alphaLcPeriod"/>
            </a:pPr>
            <a:r>
              <a:rPr lang="en-US" dirty="0"/>
              <a:t>Review for the Final Exam</a:t>
            </a:r>
          </a:p>
          <a:p>
            <a:pPr marL="0" indent="0">
              <a:buNone/>
            </a:pPr>
            <a:endParaRPr lang="en-US" sz="2400" dirty="0">
              <a:solidFill>
                <a:schemeClr val="tx2"/>
              </a:solidFill>
              <a:latin typeface="+mj-lt"/>
            </a:endParaRPr>
          </a:p>
          <a:p>
            <a:pPr marL="978408" lvl="3" indent="0">
              <a:buNone/>
            </a:pPr>
            <a:endParaRPr lang="tr-TR" sz="23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4726-EF7B-4DC4-830A-2A3D1C0A3352}" type="slidenum">
              <a:rPr lang="tr-TR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22906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6" name="Rectangle 2"/>
          <p:cNvSpPr>
            <a:spLocks noGrp="1" noChangeArrowheads="1"/>
          </p:cNvSpPr>
          <p:nvPr>
            <p:ph type="title"/>
          </p:nvPr>
        </p:nvSpPr>
        <p:spPr>
          <a:xfrm>
            <a:off x="745161" y="203313"/>
            <a:ext cx="8229600" cy="705407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HMM</a:t>
            </a:r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934-69E4-4DB5-8A41-7BB8D77372B3}" type="slidenum">
              <a:rPr lang="tr-TR"/>
              <a:pPr/>
              <a:t>16</a:t>
            </a:fld>
            <a:endParaRPr lang="tr-TR"/>
          </a:p>
        </p:txBody>
      </p:sp>
      <p:pic>
        <p:nvPicPr>
          <p:cNvPr id="10" name="Picture 2" descr="http://ts1.mm.bing.net/th?id=HN.607992078710278601&amp;w=169&amp;h=169&amp;c=7&amp;rs=1&amp;pid=1.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2926" y="1742582"/>
            <a:ext cx="1559025" cy="1609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ts1.mm.bing.net/th?id=HN.607992078710278601&amp;w=169&amp;h=169&amp;c=7&amp;rs=1&amp;pid=1.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6988" y="1753264"/>
            <a:ext cx="1559025" cy="1609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://ts1.mm.bing.net/th?id=HN.607992078710278601&amp;w=169&amp;h=169&amp;c=7&amp;rs=1&amp;pid=1.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1318" y="1821761"/>
            <a:ext cx="1559025" cy="1609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Oval 14"/>
          <p:cNvSpPr/>
          <p:nvPr/>
        </p:nvSpPr>
        <p:spPr>
          <a:xfrm>
            <a:off x="2227073" y="2761376"/>
            <a:ext cx="348701" cy="4103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042331" y="2793270"/>
            <a:ext cx="348701" cy="4103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748900" y="2905392"/>
            <a:ext cx="418440" cy="3931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004571" y="2350879"/>
            <a:ext cx="418440" cy="3931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798385" y="2430975"/>
            <a:ext cx="348701" cy="39129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798385" y="1975383"/>
            <a:ext cx="348701" cy="39129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234115" y="2258770"/>
            <a:ext cx="348701" cy="39129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374975" y="1177200"/>
            <a:ext cx="25025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observe: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329236" y="881801"/>
            <a:ext cx="297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1</a:t>
            </a:r>
          </a:p>
        </p:txBody>
      </p:sp>
      <p:sp>
        <p:nvSpPr>
          <p:cNvPr id="31" name="Oval 30"/>
          <p:cNvSpPr/>
          <p:nvPr/>
        </p:nvSpPr>
        <p:spPr>
          <a:xfrm>
            <a:off x="3862311" y="1264415"/>
            <a:ext cx="348701" cy="4103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4479178" y="1264415"/>
            <a:ext cx="348701" cy="4103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4969386" y="1278198"/>
            <a:ext cx="418440" cy="3931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568880" y="1268215"/>
            <a:ext cx="418440" cy="3931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4057294" y="1943163"/>
            <a:ext cx="348701" cy="39129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4496516" y="4501227"/>
            <a:ext cx="13018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solidFill>
                  <a:srgbClr val="C00000"/>
                </a:solidFill>
              </a:rPr>
              <a:t>a</a:t>
            </a:r>
            <a:r>
              <a:rPr lang="en-US" sz="2800" baseline="-25000" dirty="0" err="1">
                <a:solidFill>
                  <a:srgbClr val="C00000"/>
                </a:solidFill>
              </a:rPr>
              <a:t>ij</a:t>
            </a:r>
            <a:endParaRPr lang="en-US" sz="2800" baseline="-25000" dirty="0">
              <a:solidFill>
                <a:srgbClr val="C00000"/>
              </a:solidFill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CBF5D91-CA09-4D1E-B6F4-DBD57F4C99DF}"/>
              </a:ext>
            </a:extLst>
          </p:cNvPr>
          <p:cNvSpPr txBox="1"/>
          <p:nvPr/>
        </p:nvSpPr>
        <p:spPr>
          <a:xfrm>
            <a:off x="2191411" y="3291728"/>
            <a:ext cx="763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s1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C2A6388-B2A5-4DBE-BB0B-CF3B105B573D}"/>
              </a:ext>
            </a:extLst>
          </p:cNvPr>
          <p:cNvSpPr txBox="1"/>
          <p:nvPr/>
        </p:nvSpPr>
        <p:spPr>
          <a:xfrm>
            <a:off x="3956235" y="3336214"/>
            <a:ext cx="763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s2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332A39C-97A9-4767-98A6-C354C3A71CDD}"/>
              </a:ext>
            </a:extLst>
          </p:cNvPr>
          <p:cNvSpPr txBox="1"/>
          <p:nvPr/>
        </p:nvSpPr>
        <p:spPr>
          <a:xfrm>
            <a:off x="5742717" y="3352308"/>
            <a:ext cx="701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s3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4F24181-08B3-498F-9153-E63064B63B8D}"/>
              </a:ext>
            </a:extLst>
          </p:cNvPr>
          <p:cNvSpPr txBox="1"/>
          <p:nvPr/>
        </p:nvSpPr>
        <p:spPr>
          <a:xfrm>
            <a:off x="776010" y="4081256"/>
            <a:ext cx="588815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ym typeface="Symbol" panose="05050102010706020507" pitchFamily="18" charset="2"/>
              </a:rPr>
              <a:t>=[0.6,0.2,0.2] A=  0.0   0.6  0.4</a:t>
            </a:r>
          </a:p>
          <a:p>
            <a:r>
              <a:rPr lang="en-US" sz="2400" dirty="0">
                <a:sym typeface="Symbol" panose="05050102010706020507" pitchFamily="18" charset="2"/>
              </a:rPr>
              <a:t>                                 0.5   0.2  0.3</a:t>
            </a:r>
          </a:p>
          <a:p>
            <a:r>
              <a:rPr lang="en-US" sz="2400" dirty="0">
                <a:sym typeface="Symbol" panose="05050102010706020507" pitchFamily="18" charset="2"/>
              </a:rPr>
              <a:t>                                 0.5   0.0  0.5</a:t>
            </a:r>
          </a:p>
          <a:p>
            <a:r>
              <a:rPr lang="en-US" sz="2400" dirty="0">
                <a:sym typeface="Symbol" panose="05050102010706020507" pitchFamily="18" charset="2"/>
              </a:rPr>
              <a:t>B={b</a:t>
            </a:r>
            <a:r>
              <a:rPr lang="en-US" sz="2400" baseline="-25000" dirty="0">
                <a:sym typeface="Symbol" panose="05050102010706020507" pitchFamily="18" charset="2"/>
              </a:rPr>
              <a:t>1</a:t>
            </a:r>
            <a:r>
              <a:rPr lang="en-US" sz="2400" dirty="0">
                <a:sym typeface="Symbol" panose="05050102010706020507" pitchFamily="18" charset="2"/>
              </a:rPr>
              <a:t>(green)=0.5, b</a:t>
            </a:r>
            <a:r>
              <a:rPr lang="en-US" sz="2400" baseline="-25000" dirty="0">
                <a:sym typeface="Symbol" panose="05050102010706020507" pitchFamily="18" charset="2"/>
              </a:rPr>
              <a:t>1</a:t>
            </a:r>
            <a:r>
              <a:rPr lang="en-US" sz="2400" dirty="0">
                <a:sym typeface="Symbol" panose="05050102010706020507" pitchFamily="18" charset="2"/>
              </a:rPr>
              <a:t>(blue)=0.5, b</a:t>
            </a:r>
            <a:r>
              <a:rPr lang="en-US" sz="2400" baseline="-25000" dirty="0">
                <a:sym typeface="Symbol" panose="05050102010706020507" pitchFamily="18" charset="2"/>
              </a:rPr>
              <a:t>1</a:t>
            </a:r>
            <a:r>
              <a:rPr lang="en-US" sz="2400" dirty="0">
                <a:sym typeface="Symbol" panose="05050102010706020507" pitchFamily="18" charset="2"/>
              </a:rPr>
              <a:t>(red)=0,</a:t>
            </a:r>
          </a:p>
          <a:p>
            <a:r>
              <a:rPr lang="en-US" sz="2400" dirty="0">
                <a:sym typeface="Symbol" panose="05050102010706020507" pitchFamily="18" charset="2"/>
              </a:rPr>
              <a:t>     b</a:t>
            </a:r>
            <a:r>
              <a:rPr lang="en-US" sz="2400" baseline="-25000" dirty="0">
                <a:sym typeface="Symbol" panose="05050102010706020507" pitchFamily="18" charset="2"/>
              </a:rPr>
              <a:t>2</a:t>
            </a:r>
            <a:r>
              <a:rPr lang="en-US" sz="2400" dirty="0">
                <a:sym typeface="Symbol" panose="05050102010706020507" pitchFamily="18" charset="2"/>
              </a:rPr>
              <a:t>(green)=1/3, b</a:t>
            </a:r>
            <a:r>
              <a:rPr lang="en-US" sz="2400" baseline="-25000" dirty="0">
                <a:sym typeface="Symbol" panose="05050102010706020507" pitchFamily="18" charset="2"/>
              </a:rPr>
              <a:t>2</a:t>
            </a:r>
            <a:r>
              <a:rPr lang="en-US" sz="2400" dirty="0">
                <a:sym typeface="Symbol" panose="05050102010706020507" pitchFamily="18" charset="2"/>
              </a:rPr>
              <a:t>(blue)=1/3, b</a:t>
            </a:r>
            <a:r>
              <a:rPr lang="en-US" sz="2400" baseline="-25000" dirty="0">
                <a:sym typeface="Symbol" panose="05050102010706020507" pitchFamily="18" charset="2"/>
              </a:rPr>
              <a:t>3</a:t>
            </a:r>
            <a:r>
              <a:rPr lang="en-US" sz="2400" dirty="0">
                <a:sym typeface="Symbol" panose="05050102010706020507" pitchFamily="18" charset="2"/>
              </a:rPr>
              <a:t>(red)=1/3,</a:t>
            </a:r>
          </a:p>
          <a:p>
            <a:r>
              <a:rPr lang="en-US" sz="2400" dirty="0">
                <a:sym typeface="Symbol" panose="05050102010706020507" pitchFamily="18" charset="2"/>
              </a:rPr>
              <a:t>     b</a:t>
            </a:r>
            <a:r>
              <a:rPr lang="en-US" sz="2400" baseline="-25000" dirty="0">
                <a:sym typeface="Symbol" panose="05050102010706020507" pitchFamily="18" charset="2"/>
              </a:rPr>
              <a:t>3</a:t>
            </a:r>
            <a:r>
              <a:rPr lang="en-US" sz="2400" dirty="0">
                <a:sym typeface="Symbol" panose="05050102010706020507" pitchFamily="18" charset="2"/>
              </a:rPr>
              <a:t>(green)=2/3, b</a:t>
            </a:r>
            <a:r>
              <a:rPr lang="en-US" sz="2400" baseline="-25000" dirty="0">
                <a:sym typeface="Symbol" panose="05050102010706020507" pitchFamily="18" charset="2"/>
              </a:rPr>
              <a:t>3</a:t>
            </a:r>
            <a:r>
              <a:rPr lang="en-US" sz="2400" dirty="0">
                <a:sym typeface="Symbol" panose="05050102010706020507" pitchFamily="18" charset="2"/>
              </a:rPr>
              <a:t>(blue)=0, b</a:t>
            </a:r>
            <a:r>
              <a:rPr lang="en-US" sz="2400" baseline="-25000" dirty="0">
                <a:sym typeface="Symbol" panose="05050102010706020507" pitchFamily="18" charset="2"/>
              </a:rPr>
              <a:t>3</a:t>
            </a:r>
            <a:r>
              <a:rPr lang="en-US" sz="2400" dirty="0">
                <a:sym typeface="Symbol" panose="05050102010706020507" pitchFamily="18" charset="2"/>
              </a:rPr>
              <a:t>(red)=1/3}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C05C041-F0BF-40C7-BDB2-34D79751A596}"/>
              </a:ext>
            </a:extLst>
          </p:cNvPr>
          <p:cNvSpPr txBox="1"/>
          <p:nvPr/>
        </p:nvSpPr>
        <p:spPr>
          <a:xfrm>
            <a:off x="1676296" y="4325145"/>
            <a:ext cx="7061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sym typeface="Symbol" panose="05050102010706020507" pitchFamily="18" charset="2"/>
              </a:rPr>
              <a:t></a:t>
            </a:r>
            <a:r>
              <a:rPr lang="en-US" baseline="-25000" dirty="0" err="1">
                <a:solidFill>
                  <a:srgbClr val="C00000"/>
                </a:solidFill>
                <a:sym typeface="Symbol" panose="05050102010706020507" pitchFamily="18" charset="2"/>
              </a:rPr>
              <a:t>i</a:t>
            </a:r>
            <a:endParaRPr lang="en-US" baseline="-25000" dirty="0">
              <a:solidFill>
                <a:srgbClr val="C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35A0C7B-307B-61A7-0B70-C57BC135203A}"/>
              </a:ext>
            </a:extLst>
          </p:cNvPr>
          <p:cNvSpPr txBox="1"/>
          <p:nvPr/>
        </p:nvSpPr>
        <p:spPr>
          <a:xfrm>
            <a:off x="745161" y="3393779"/>
            <a:ext cx="458172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i="1" dirty="0">
                <a:solidFill>
                  <a:schemeClr val="tx2"/>
                </a:solidFill>
                <a:latin typeface="+mj-lt"/>
              </a:rPr>
              <a:t>λ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= (</a:t>
            </a:r>
            <a:r>
              <a:rPr lang="tr-TR" b="1" dirty="0">
                <a:solidFill>
                  <a:schemeClr val="tx2"/>
                </a:solidFill>
                <a:latin typeface="+mj-lt"/>
              </a:rPr>
              <a:t>A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, </a:t>
            </a:r>
            <a:r>
              <a:rPr lang="tr-TR" b="1" dirty="0">
                <a:solidFill>
                  <a:schemeClr val="tx2"/>
                </a:solidFill>
                <a:latin typeface="+mj-lt"/>
              </a:rPr>
              <a:t>B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, </a:t>
            </a:r>
            <a:r>
              <a:rPr lang="tr-TR" b="1" dirty="0">
                <a:solidFill>
                  <a:schemeClr val="tx2"/>
                </a:solidFill>
                <a:latin typeface="+mj-lt"/>
              </a:rPr>
              <a:t>Π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</a:t>
            </a:r>
            <a:r>
              <a:rPr lang="en-US" dirty="0">
                <a:solidFill>
                  <a:schemeClr val="tx2"/>
                </a:solidFill>
                <a:latin typeface="+mj-lt"/>
              </a:rPr>
              <a:t>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dirty="0">
                <a:solidFill>
                  <a:schemeClr val="tx2"/>
                </a:solidFill>
                <a:latin typeface="+mj-lt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4269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-171400"/>
            <a:ext cx="8928992" cy="1143000"/>
          </a:xfrm>
        </p:spPr>
        <p:txBody>
          <a:bodyPr>
            <a:normAutofit/>
          </a:bodyPr>
          <a:lstStyle/>
          <a:p>
            <a:r>
              <a:rPr lang="en-US" sz="3200" dirty="0"/>
              <a:t>2024 Teaching Plan Hidden Markov Models (HMM)</a:t>
            </a:r>
            <a:endParaRPr lang="tr-TR" sz="3200" dirty="0"/>
          </a:p>
        </p:txBody>
      </p:sp>
      <p:sp>
        <p:nvSpPr>
          <p:cNvPr id="485379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34440"/>
            <a:ext cx="9108504" cy="438912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/>
              <a:t>Watch Judea Pearl Video about HMM (12:00): </a:t>
            </a:r>
            <a:r>
              <a:rPr lang="en-US" sz="2400" dirty="0">
                <a:hlinkClick r:id="rId2"/>
              </a:rPr>
              <a:t>https://www.youtube.com/watch?v=mNSQ-prhgsw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(might have to endure commercials); Judea was one of the main inventors of Belief Networks and other graphical models. </a:t>
            </a:r>
          </a:p>
          <a:p>
            <a:pPr marL="0" indent="0">
              <a:buNone/>
            </a:pPr>
            <a:r>
              <a:rPr lang="en-US" sz="2400" dirty="0"/>
              <a:t>2. Will continue to discuss this slide show through slide 15</a:t>
            </a:r>
          </a:p>
          <a:p>
            <a:pPr marL="0" indent="0">
              <a:buNone/>
            </a:pPr>
            <a:r>
              <a:rPr lang="en-US" sz="2400" dirty="0"/>
              <a:t>3. </a:t>
            </a:r>
            <a:r>
              <a:rPr lang="en-US" sz="2400" dirty="0">
                <a:solidFill>
                  <a:schemeClr val="tx2"/>
                </a:solidFill>
                <a:latin typeface="+mj-lt"/>
              </a:rPr>
              <a:t> Take a look at an HMM example in: </a:t>
            </a:r>
            <a:r>
              <a:rPr lang="en-US" sz="2400" dirty="0">
                <a:hlinkClick r:id="rId3"/>
              </a:rPr>
              <a:t>https://en.wikipedia.org/wiki/Hidden_Markov_model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4. </a:t>
            </a:r>
            <a:r>
              <a:rPr lang="en-US" sz="2400" strike="dblStrike" dirty="0"/>
              <a:t>If enough time, will discuss the remainder of the slide show!</a:t>
            </a:r>
          </a:p>
          <a:p>
            <a:pPr marL="0" indent="0">
              <a:buNone/>
            </a:pPr>
            <a:r>
              <a:rPr lang="en-US" sz="2400" strike="dblStrike" dirty="0"/>
              <a:t>5. Unlikely, watch a video about the Viterbi Algorithms (11:00) </a:t>
            </a:r>
            <a:r>
              <a:rPr lang="en-US" sz="1700" strike="dblStrike" dirty="0">
                <a:hlinkClick r:id="rId4"/>
              </a:rPr>
              <a:t>https://www.bing.com/videos/search?q=overview+viterbi+algorithm+video&amp;docid=608009782553551760&amp;mid=807897C14FD6DC2809DE807897C14FD6DC2809DE&amp;view=detail&amp;FORM=VIRE</a:t>
            </a:r>
            <a:endParaRPr lang="en-US" sz="1700" strike="dblStrike" dirty="0">
              <a:solidFill>
                <a:schemeClr val="tx2"/>
              </a:solidFill>
              <a:latin typeface="+mj-lt"/>
            </a:endParaRPr>
          </a:p>
          <a:p>
            <a:pPr marL="0" indent="0">
              <a:buNone/>
            </a:pPr>
            <a:r>
              <a:rPr lang="en-US" strike="dblStrike" dirty="0">
                <a:solidFill>
                  <a:schemeClr val="tx2"/>
                </a:solidFill>
                <a:latin typeface="+mj-lt"/>
              </a:rPr>
              <a:t>6. Will briefly discuss some example computations in: </a:t>
            </a:r>
            <a:r>
              <a:rPr lang="en-US" sz="900" strike="dblStrike" dirty="0">
                <a:solidFill>
                  <a:schemeClr val="tx2"/>
                </a:solidFill>
                <a:latin typeface="+mj-lt"/>
                <a:hlinkClick r:id="rId5"/>
              </a:rPr>
              <a:t>https://towardsdatascience.com/markov-and-hidden-</a:t>
            </a:r>
            <a:r>
              <a:rPr lang="en-US" sz="900" dirty="0">
                <a:solidFill>
                  <a:schemeClr val="tx2"/>
                </a:solidFill>
                <a:latin typeface="+mj-lt"/>
                <a:hlinkClick r:id="rId5"/>
              </a:rPr>
              <a:t>markov-model-3eec42298d75#:~:text=Hidden%20Markov%20Model%20%28HMM%29%201%20Assumptions%20of%20HMM.,procedure.%20...%208%201.%20...%209%202.%20</a:t>
            </a:r>
            <a:endParaRPr lang="en-US" sz="900" dirty="0">
              <a:solidFill>
                <a:schemeClr val="tx2"/>
              </a:solidFill>
              <a:latin typeface="+mj-lt"/>
            </a:endParaRPr>
          </a:p>
          <a:p>
            <a:pPr marL="0" indent="0">
              <a:buNone/>
            </a:pPr>
            <a:endParaRPr lang="en-US" sz="900" dirty="0">
              <a:solidFill>
                <a:schemeClr val="tx2"/>
              </a:solidFill>
              <a:latin typeface="+mj-lt"/>
            </a:endParaRPr>
          </a:p>
          <a:p>
            <a:endParaRPr lang="en-US" sz="900" dirty="0">
              <a:solidFill>
                <a:schemeClr val="tx2"/>
              </a:solidFill>
              <a:latin typeface="+mj-lt"/>
            </a:endParaRPr>
          </a:p>
          <a:p>
            <a:pPr marL="978408" lvl="3" indent="0">
              <a:buNone/>
            </a:pPr>
            <a:endParaRPr lang="tr-TR" sz="23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4726-EF7B-4DC4-830A-2A3D1C0A3352}" type="slidenum">
              <a:rPr lang="tr-TR"/>
              <a:pPr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57600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Three Basic Problems of HMMs</a:t>
            </a:r>
          </a:p>
        </p:txBody>
      </p:sp>
      <p:sp>
        <p:nvSpPr>
          <p:cNvPr id="495619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935480"/>
            <a:ext cx="8928992" cy="4389120"/>
          </a:xfrm>
        </p:spPr>
        <p:txBody>
          <a:bodyPr/>
          <a:lstStyle/>
          <a:p>
            <a:pPr marL="457200" indent="-457200">
              <a:buFont typeface="Wingdings" pitchFamily="2" charset="2"/>
              <a:buAutoNum type="arabicPeriod"/>
            </a:pPr>
            <a:r>
              <a:rPr lang="en-US" b="1" dirty="0">
                <a:solidFill>
                  <a:schemeClr val="accent1"/>
                </a:solidFill>
                <a:latin typeface="+mj-lt"/>
              </a:rPr>
              <a:t>Compute Basic Probabilities</a:t>
            </a:r>
            <a:r>
              <a:rPr lang="tr-TR" dirty="0">
                <a:solidFill>
                  <a:schemeClr val="accent1"/>
                </a:solidFill>
                <a:latin typeface="+mj-lt"/>
              </a:rPr>
              <a:t>: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Given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λ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, and </a:t>
            </a:r>
            <a:r>
              <a:rPr lang="en-US" dirty="0">
                <a:solidFill>
                  <a:schemeClr val="tx2"/>
                </a:solidFill>
                <a:latin typeface="+mj-lt"/>
              </a:rPr>
              <a:t>sequence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O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, calculate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P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O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|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λ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</a:t>
            </a:r>
            <a:r>
              <a:rPr lang="en-US" dirty="0">
                <a:solidFill>
                  <a:schemeClr val="tx2"/>
                </a:solidFill>
                <a:latin typeface="+mj-lt"/>
              </a:rPr>
              <a:t>, P(S|O),…</a:t>
            </a:r>
            <a:endParaRPr lang="tr-TR" dirty="0">
              <a:solidFill>
                <a:schemeClr val="tx2"/>
              </a:solidFill>
              <a:latin typeface="+mj-lt"/>
            </a:endParaRPr>
          </a:p>
          <a:p>
            <a:pPr marL="457200" indent="-457200">
              <a:buFont typeface="Wingdings" pitchFamily="2" charset="2"/>
              <a:buAutoNum type="arabicPeriod"/>
            </a:pPr>
            <a:r>
              <a:rPr lang="en-US" b="1" dirty="0">
                <a:solidFill>
                  <a:schemeClr val="accent1"/>
                </a:solidFill>
                <a:latin typeface="+mj-lt"/>
              </a:rPr>
              <a:t>Most Likely </a:t>
            </a:r>
            <a:r>
              <a:rPr lang="tr-TR" b="1" dirty="0">
                <a:solidFill>
                  <a:schemeClr val="accent1"/>
                </a:solidFill>
                <a:latin typeface="+mj-lt"/>
              </a:rPr>
              <a:t>State </a:t>
            </a:r>
            <a:r>
              <a:rPr lang="en-US" b="1" dirty="0">
                <a:solidFill>
                  <a:schemeClr val="accent1"/>
                </a:solidFill>
                <a:latin typeface="+mj-lt"/>
              </a:rPr>
              <a:t>S</a:t>
            </a:r>
            <a:r>
              <a:rPr lang="tr-TR" b="1" dirty="0">
                <a:solidFill>
                  <a:schemeClr val="accent1"/>
                </a:solidFill>
                <a:latin typeface="+mj-lt"/>
              </a:rPr>
              <a:t>equence</a:t>
            </a:r>
            <a:r>
              <a:rPr lang="tr-TR" dirty="0">
                <a:solidFill>
                  <a:schemeClr val="accent1"/>
                </a:solidFill>
                <a:latin typeface="+mj-lt"/>
              </a:rPr>
              <a:t>: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Given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λ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and </a:t>
            </a:r>
            <a:r>
              <a:rPr lang="en-US" dirty="0">
                <a:solidFill>
                  <a:schemeClr val="tx2"/>
                </a:solidFill>
                <a:latin typeface="+mj-lt"/>
              </a:rPr>
              <a:t>sequence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O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, find </a:t>
            </a:r>
            <a:r>
              <a:rPr lang="en-US" dirty="0">
                <a:solidFill>
                  <a:schemeClr val="tx2"/>
                </a:solidFill>
                <a:latin typeface="+mj-lt"/>
              </a:rPr>
              <a:t>state sequence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Q</a:t>
            </a:r>
            <a:r>
              <a:rPr lang="tr-TR" i="1" baseline="30000" dirty="0">
                <a:solidFill>
                  <a:schemeClr val="tx2"/>
                </a:solidFill>
                <a:latin typeface="+mj-lt"/>
              </a:rPr>
              <a:t>*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such that </a:t>
            </a:r>
          </a:p>
          <a:p>
            <a:pPr marL="457200" indent="-457200">
              <a:buFont typeface="Wingdings" pitchFamily="2" charset="2"/>
              <a:buNone/>
            </a:pPr>
            <a:r>
              <a:rPr lang="tr-TR" i="1" dirty="0">
                <a:solidFill>
                  <a:schemeClr val="tx2"/>
                </a:solidFill>
                <a:latin typeface="+mj-lt"/>
              </a:rPr>
              <a:t>		P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Q</a:t>
            </a:r>
            <a:r>
              <a:rPr lang="tr-TR" i="1" baseline="30000" dirty="0">
                <a:solidFill>
                  <a:schemeClr val="tx2"/>
                </a:solidFill>
                <a:latin typeface="+mj-lt"/>
              </a:rPr>
              <a:t>*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|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O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,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λ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 = max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Q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P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Q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|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O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,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λ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 </a:t>
            </a:r>
          </a:p>
          <a:p>
            <a:pPr marL="457200" indent="-457200">
              <a:buFont typeface="Wingdings" pitchFamily="2" charset="2"/>
              <a:buAutoNum type="arabicPeriod" startAt="3"/>
            </a:pPr>
            <a:r>
              <a:rPr lang="tr-TR" b="1" dirty="0">
                <a:solidFill>
                  <a:schemeClr val="accent1"/>
                </a:solidFill>
                <a:latin typeface="+mj-lt"/>
              </a:rPr>
              <a:t>Learning</a:t>
            </a:r>
            <a:r>
              <a:rPr lang="tr-TR" dirty="0">
                <a:solidFill>
                  <a:schemeClr val="accent1"/>
                </a:solidFill>
                <a:latin typeface="+mj-lt"/>
              </a:rPr>
              <a:t>: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Given</a:t>
            </a:r>
            <a:r>
              <a:rPr lang="en-US" dirty="0">
                <a:solidFill>
                  <a:schemeClr val="tx2"/>
                </a:solidFill>
                <a:latin typeface="+mj-lt"/>
              </a:rPr>
              <a:t> a set of sequences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dirty="0">
                <a:solidFill>
                  <a:schemeClr val="tx2"/>
                </a:solidFill>
                <a:latin typeface="+mj-lt"/>
              </a:rPr>
              <a:t>O={O</a:t>
            </a:r>
            <a:r>
              <a:rPr lang="en-US" baseline="30000" dirty="0">
                <a:solidFill>
                  <a:schemeClr val="tx2"/>
                </a:solidFill>
                <a:latin typeface="+mj-lt"/>
              </a:rPr>
              <a:t>1</a:t>
            </a:r>
            <a:r>
              <a:rPr lang="en-US" dirty="0">
                <a:solidFill>
                  <a:schemeClr val="tx2"/>
                </a:solidFill>
                <a:latin typeface="+mj-lt"/>
              </a:rPr>
              <a:t>,…,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O</a:t>
            </a:r>
            <a:r>
              <a:rPr lang="tr-TR" i="1" baseline="30000" dirty="0">
                <a:solidFill>
                  <a:schemeClr val="tx2"/>
                </a:solidFill>
                <a:latin typeface="+mj-lt"/>
              </a:rPr>
              <a:t>k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}, find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λ</a:t>
            </a:r>
            <a:r>
              <a:rPr lang="tr-TR" i="1" baseline="30000" dirty="0">
                <a:solidFill>
                  <a:schemeClr val="tx2"/>
                </a:solidFill>
                <a:latin typeface="+mj-lt"/>
              </a:rPr>
              <a:t>*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such that </a:t>
            </a:r>
            <a:r>
              <a:rPr lang="tr-TR" i="1" dirty="0">
                <a:solidFill>
                  <a:schemeClr val="tx2"/>
                </a:solidFill>
              </a:rPr>
              <a:t>λ</a:t>
            </a:r>
            <a:r>
              <a:rPr lang="tr-TR" i="1" baseline="30000" dirty="0">
                <a:solidFill>
                  <a:schemeClr val="tx2"/>
                </a:solidFill>
              </a:rPr>
              <a:t>*</a:t>
            </a:r>
            <a:r>
              <a:rPr lang="en-US" i="1" baseline="30000" dirty="0">
                <a:solidFill>
                  <a:schemeClr val="tx2"/>
                </a:solidFill>
              </a:rPr>
              <a:t>  </a:t>
            </a:r>
            <a:r>
              <a:rPr lang="en-US" dirty="0">
                <a:solidFill>
                  <a:schemeClr val="tx2"/>
                </a:solidFill>
              </a:rPr>
              <a:t>is the most like explanation for the sequences in O.</a:t>
            </a:r>
            <a:endParaRPr lang="tr-TR" dirty="0">
              <a:solidFill>
                <a:schemeClr val="tx2"/>
              </a:solidFill>
              <a:latin typeface="+mj-lt"/>
            </a:endParaRPr>
          </a:p>
          <a:p>
            <a:pPr marL="457200" indent="-457200"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	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P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 </a:t>
            </a:r>
            <a:r>
              <a:rPr lang="en-US" dirty="0">
                <a:solidFill>
                  <a:schemeClr val="tx2"/>
                </a:solidFill>
                <a:latin typeface="+mj-lt"/>
              </a:rPr>
              <a:t>O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|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λ</a:t>
            </a:r>
            <a:r>
              <a:rPr lang="tr-TR" i="1" baseline="30000" dirty="0">
                <a:solidFill>
                  <a:schemeClr val="tx2"/>
                </a:solidFill>
                <a:latin typeface="+mj-lt"/>
              </a:rPr>
              <a:t>*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)=max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λ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</a:t>
            </a:r>
            <a:r>
              <a:rPr lang="tr-TR" dirty="0">
                <a:solidFill>
                  <a:schemeClr val="tx2"/>
                </a:solidFill>
                <a:latin typeface="+mj-lt"/>
                <a:sym typeface="Symbol"/>
              </a:rPr>
              <a:t></a:t>
            </a:r>
            <a:r>
              <a:rPr lang="en-US" baseline="-25000" dirty="0">
                <a:solidFill>
                  <a:schemeClr val="tx2"/>
                </a:solidFill>
                <a:latin typeface="+mj-lt"/>
                <a:sym typeface="Symbol"/>
              </a:rPr>
              <a:t>k</a:t>
            </a:r>
            <a:r>
              <a:rPr lang="en-US" dirty="0">
                <a:solidFill>
                  <a:schemeClr val="tx2"/>
                </a:solidFill>
                <a:latin typeface="+mj-lt"/>
                <a:sym typeface="Symbol"/>
              </a:rPr>
              <a:t>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P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 </a:t>
            </a:r>
            <a:r>
              <a:rPr lang="en-US" dirty="0">
                <a:solidFill>
                  <a:schemeClr val="tx2"/>
                </a:solidFill>
                <a:latin typeface="+mj-lt"/>
              </a:rPr>
              <a:t>O</a:t>
            </a:r>
            <a:r>
              <a:rPr lang="en-US" baseline="30000" dirty="0">
                <a:solidFill>
                  <a:schemeClr val="tx2"/>
                </a:solidFill>
                <a:latin typeface="+mj-lt"/>
              </a:rPr>
              <a:t>k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|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λ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</a:t>
            </a:r>
            <a:r>
              <a:rPr lang="en-US" dirty="0">
                <a:solidFill>
                  <a:schemeClr val="tx2"/>
                </a:solidFill>
                <a:latin typeface="+mj-lt"/>
              </a:rPr>
              <a:t> </a:t>
            </a:r>
            <a:endParaRPr lang="tr-TR" dirty="0">
              <a:solidFill>
                <a:schemeClr val="tx2"/>
              </a:solidFill>
              <a:latin typeface="+mj-lt"/>
            </a:endParaRPr>
          </a:p>
          <a:p>
            <a:pPr marL="457200" indent="-457200">
              <a:buFont typeface="Wingdings" pitchFamily="2" charset="2"/>
              <a:buNone/>
            </a:pPr>
            <a:endParaRPr lang="tr-TR" dirty="0">
              <a:latin typeface="+mj-lt"/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2D63-0AED-439E-87AD-A48A2FD828E3}" type="slidenum">
              <a:rPr lang="tr-TR"/>
              <a:pPr/>
              <a:t>18</a:t>
            </a:fld>
            <a:endParaRPr lang="tr-TR"/>
          </a:p>
        </p:txBody>
      </p:sp>
      <p:sp>
        <p:nvSpPr>
          <p:cNvPr id="495620" name="Rectangle 4"/>
          <p:cNvSpPr>
            <a:spLocks noChangeArrowheads="1"/>
          </p:cNvSpPr>
          <p:nvPr/>
        </p:nvSpPr>
        <p:spPr bwMode="auto">
          <a:xfrm>
            <a:off x="971600" y="5612273"/>
            <a:ext cx="20817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 dirty="0">
                <a:solidFill>
                  <a:schemeClr val="tx2"/>
                </a:solidFill>
                <a:latin typeface="+mj-lt"/>
              </a:rPr>
              <a:t>(Rabiner, 1989)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6" name="Rectangle 2"/>
          <p:cNvSpPr>
            <a:spLocks noGrp="1" noChangeArrowheads="1"/>
          </p:cNvSpPr>
          <p:nvPr>
            <p:ph type="title"/>
          </p:nvPr>
        </p:nvSpPr>
        <p:spPr>
          <a:xfrm>
            <a:off x="2615865" y="39547"/>
            <a:ext cx="8229600" cy="705407"/>
          </a:xfrm>
        </p:spPr>
        <p:txBody>
          <a:bodyPr>
            <a:normAutofit fontScale="90000"/>
          </a:bodyPr>
          <a:lstStyle/>
          <a:p>
            <a:r>
              <a:rPr lang="en-US" dirty="0"/>
              <a:t>HMM Questions</a:t>
            </a:r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934-69E4-4DB5-8A41-7BB8D77372B3}" type="slidenum">
              <a:rPr lang="tr-TR"/>
              <a:pPr/>
              <a:t>19</a:t>
            </a:fld>
            <a:endParaRPr lang="tr-TR"/>
          </a:p>
        </p:txBody>
      </p:sp>
      <p:pic>
        <p:nvPicPr>
          <p:cNvPr id="10" name="Picture 2" descr="http://ts1.mm.bing.net/th?id=HN.607992078710278601&amp;w=169&amp;h=169&amp;c=7&amp;rs=1&amp;pid=1.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658" y="722328"/>
            <a:ext cx="1559025" cy="1609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ts1.mm.bing.net/th?id=HN.607992078710278601&amp;w=169&amp;h=169&amp;c=7&amp;rs=1&amp;pid=1.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733010"/>
            <a:ext cx="1559025" cy="1609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://ts1.mm.bing.net/th?id=HN.607992078710278601&amp;w=169&amp;h=169&amp;c=7&amp;rs=1&amp;pid=1.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6050" y="801507"/>
            <a:ext cx="1559025" cy="1609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Oval 14"/>
          <p:cNvSpPr/>
          <p:nvPr/>
        </p:nvSpPr>
        <p:spPr>
          <a:xfrm>
            <a:off x="891805" y="1741122"/>
            <a:ext cx="348701" cy="4103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707063" y="1773016"/>
            <a:ext cx="348701" cy="4103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413632" y="1885138"/>
            <a:ext cx="418440" cy="3931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669303" y="1330625"/>
            <a:ext cx="418440" cy="3931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463117" y="1410721"/>
            <a:ext cx="348701" cy="39129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463117" y="955129"/>
            <a:ext cx="348701" cy="39129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898847" y="1238516"/>
            <a:ext cx="348701" cy="39129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2722026" y="922909"/>
            <a:ext cx="348701" cy="39129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2962510" y="2996062"/>
            <a:ext cx="13018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err="1">
                <a:solidFill>
                  <a:srgbClr val="C00000"/>
                </a:solidFill>
              </a:rPr>
              <a:t>a</a:t>
            </a:r>
            <a:r>
              <a:rPr lang="en-US" sz="1800" baseline="-25000" dirty="0" err="1">
                <a:solidFill>
                  <a:srgbClr val="C00000"/>
                </a:solidFill>
              </a:rPr>
              <a:t>ij</a:t>
            </a:r>
            <a:endParaRPr lang="en-US" sz="1800" baseline="-25000" dirty="0">
              <a:solidFill>
                <a:srgbClr val="C00000"/>
              </a:solidFill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CBF5D91-CA09-4D1E-B6F4-DBD57F4C99DF}"/>
              </a:ext>
            </a:extLst>
          </p:cNvPr>
          <p:cNvSpPr txBox="1"/>
          <p:nvPr/>
        </p:nvSpPr>
        <p:spPr>
          <a:xfrm>
            <a:off x="760552" y="2408746"/>
            <a:ext cx="763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s1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C2A6388-B2A5-4DBE-BB0B-CF3B105B573D}"/>
              </a:ext>
            </a:extLst>
          </p:cNvPr>
          <p:cNvSpPr txBox="1"/>
          <p:nvPr/>
        </p:nvSpPr>
        <p:spPr>
          <a:xfrm>
            <a:off x="2554395" y="2391695"/>
            <a:ext cx="763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s2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332A39C-97A9-4767-98A6-C354C3A71CDD}"/>
              </a:ext>
            </a:extLst>
          </p:cNvPr>
          <p:cNvSpPr txBox="1"/>
          <p:nvPr/>
        </p:nvSpPr>
        <p:spPr>
          <a:xfrm>
            <a:off x="4362028" y="2374666"/>
            <a:ext cx="763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s3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4F24181-08B3-498F-9153-E63064B63B8D}"/>
              </a:ext>
            </a:extLst>
          </p:cNvPr>
          <p:cNvSpPr txBox="1"/>
          <p:nvPr/>
        </p:nvSpPr>
        <p:spPr>
          <a:xfrm>
            <a:off x="311785" y="2659595"/>
            <a:ext cx="446308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=[0.6,0.2,0.2] A=  0.0   0.6  0.4</a:t>
            </a:r>
          </a:p>
          <a:p>
            <a:r>
              <a:rPr lang="en-US" sz="1800" dirty="0">
                <a:sym typeface="Symbol" panose="05050102010706020507" pitchFamily="18" charset="2"/>
              </a:rPr>
              <a:t>                                 0.5   0.2  0.3</a:t>
            </a:r>
          </a:p>
          <a:p>
            <a:r>
              <a:rPr lang="en-US" sz="1800" dirty="0">
                <a:sym typeface="Symbol" panose="05050102010706020507" pitchFamily="18" charset="2"/>
              </a:rPr>
              <a:t>                                 0.5   0.0  0.5</a:t>
            </a:r>
          </a:p>
          <a:p>
            <a:r>
              <a:rPr lang="en-US" sz="1800" dirty="0">
                <a:sym typeface="Symbol" panose="05050102010706020507" pitchFamily="18" charset="2"/>
              </a:rPr>
              <a:t>B={b</a:t>
            </a:r>
            <a:r>
              <a:rPr lang="en-US" sz="1800" baseline="-25000" dirty="0">
                <a:sym typeface="Symbol" panose="05050102010706020507" pitchFamily="18" charset="2"/>
              </a:rPr>
              <a:t>1</a:t>
            </a:r>
            <a:r>
              <a:rPr lang="en-US" sz="1800" dirty="0">
                <a:sym typeface="Symbol" panose="05050102010706020507" pitchFamily="18" charset="2"/>
              </a:rPr>
              <a:t>(green)=0.5, b</a:t>
            </a:r>
            <a:r>
              <a:rPr lang="en-US" sz="1800" baseline="-25000" dirty="0">
                <a:sym typeface="Symbol" panose="05050102010706020507" pitchFamily="18" charset="2"/>
              </a:rPr>
              <a:t>1</a:t>
            </a:r>
            <a:r>
              <a:rPr lang="en-US" sz="1800" dirty="0">
                <a:sym typeface="Symbol" panose="05050102010706020507" pitchFamily="18" charset="2"/>
              </a:rPr>
              <a:t>(blue)=0.5, b</a:t>
            </a:r>
            <a:r>
              <a:rPr lang="en-US" sz="1800" baseline="-25000" dirty="0">
                <a:sym typeface="Symbol" panose="05050102010706020507" pitchFamily="18" charset="2"/>
              </a:rPr>
              <a:t>1</a:t>
            </a:r>
            <a:r>
              <a:rPr lang="en-US" sz="1800" dirty="0">
                <a:sym typeface="Symbol" panose="05050102010706020507" pitchFamily="18" charset="2"/>
              </a:rPr>
              <a:t>(red)=0,</a:t>
            </a:r>
          </a:p>
          <a:p>
            <a:r>
              <a:rPr lang="en-US" sz="1800" dirty="0">
                <a:sym typeface="Symbol" panose="05050102010706020507" pitchFamily="18" charset="2"/>
              </a:rPr>
              <a:t>     b</a:t>
            </a:r>
            <a:r>
              <a:rPr lang="en-US" sz="1800" baseline="-25000" dirty="0">
                <a:sym typeface="Symbol" panose="05050102010706020507" pitchFamily="18" charset="2"/>
              </a:rPr>
              <a:t>2</a:t>
            </a:r>
            <a:r>
              <a:rPr lang="en-US" sz="1800" dirty="0">
                <a:sym typeface="Symbol" panose="05050102010706020507" pitchFamily="18" charset="2"/>
              </a:rPr>
              <a:t>(green)=1/3, b</a:t>
            </a:r>
            <a:r>
              <a:rPr lang="en-US" sz="1800" baseline="-25000" dirty="0">
                <a:sym typeface="Symbol" panose="05050102010706020507" pitchFamily="18" charset="2"/>
              </a:rPr>
              <a:t>2</a:t>
            </a:r>
            <a:r>
              <a:rPr lang="en-US" sz="1800" dirty="0">
                <a:sym typeface="Symbol" panose="05050102010706020507" pitchFamily="18" charset="2"/>
              </a:rPr>
              <a:t>(blue)=1/3, b</a:t>
            </a:r>
            <a:r>
              <a:rPr lang="en-US" sz="1800" baseline="-25000" dirty="0">
                <a:sym typeface="Symbol" panose="05050102010706020507" pitchFamily="18" charset="2"/>
              </a:rPr>
              <a:t>2</a:t>
            </a:r>
            <a:r>
              <a:rPr lang="en-US" sz="1800" dirty="0">
                <a:sym typeface="Symbol" panose="05050102010706020507" pitchFamily="18" charset="2"/>
              </a:rPr>
              <a:t>(red)=1/3,</a:t>
            </a:r>
          </a:p>
          <a:p>
            <a:r>
              <a:rPr lang="en-US" sz="1800" dirty="0">
                <a:sym typeface="Symbol" panose="05050102010706020507" pitchFamily="18" charset="2"/>
              </a:rPr>
              <a:t>     b</a:t>
            </a:r>
            <a:r>
              <a:rPr lang="en-US" sz="1800" baseline="-25000" dirty="0">
                <a:sym typeface="Symbol" panose="05050102010706020507" pitchFamily="18" charset="2"/>
              </a:rPr>
              <a:t>3</a:t>
            </a:r>
            <a:r>
              <a:rPr lang="en-US" sz="1800" dirty="0">
                <a:sym typeface="Symbol" panose="05050102010706020507" pitchFamily="18" charset="2"/>
              </a:rPr>
              <a:t>(green)=2/3, b</a:t>
            </a:r>
            <a:r>
              <a:rPr lang="en-US" sz="1800" baseline="-25000" dirty="0">
                <a:sym typeface="Symbol" panose="05050102010706020507" pitchFamily="18" charset="2"/>
              </a:rPr>
              <a:t>3</a:t>
            </a:r>
            <a:r>
              <a:rPr lang="en-US" sz="1800" dirty="0">
                <a:sym typeface="Symbol" panose="05050102010706020507" pitchFamily="18" charset="2"/>
              </a:rPr>
              <a:t>(blue)=0, b</a:t>
            </a:r>
            <a:r>
              <a:rPr lang="en-US" sz="1800" baseline="-25000" dirty="0">
                <a:sym typeface="Symbol" panose="05050102010706020507" pitchFamily="18" charset="2"/>
              </a:rPr>
              <a:t>3</a:t>
            </a:r>
            <a:r>
              <a:rPr lang="en-US" sz="1800" dirty="0">
                <a:sym typeface="Symbol" panose="05050102010706020507" pitchFamily="18" charset="2"/>
              </a:rPr>
              <a:t>(red)=1/3}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C05C041-F0BF-40C7-BDB2-34D79751A596}"/>
              </a:ext>
            </a:extLst>
          </p:cNvPr>
          <p:cNvSpPr txBox="1"/>
          <p:nvPr/>
        </p:nvSpPr>
        <p:spPr>
          <a:xfrm>
            <a:off x="873164" y="2933740"/>
            <a:ext cx="538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sym typeface="Symbol" panose="05050102010706020507" pitchFamily="18" charset="2"/>
              </a:rPr>
              <a:t></a:t>
            </a:r>
            <a:r>
              <a:rPr lang="en-US" sz="1800" baseline="-25000" dirty="0" err="1">
                <a:solidFill>
                  <a:srgbClr val="C00000"/>
                </a:solidFill>
                <a:sym typeface="Symbol" panose="05050102010706020507" pitchFamily="18" charset="2"/>
              </a:rPr>
              <a:t>i</a:t>
            </a:r>
            <a:endParaRPr lang="en-US" sz="1800" baseline="-25000" dirty="0">
              <a:solidFill>
                <a:srgbClr val="C0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F3636F9-37AF-4948-AE67-5CFA6D617448}"/>
              </a:ext>
            </a:extLst>
          </p:cNvPr>
          <p:cNvSpPr txBox="1"/>
          <p:nvPr/>
        </p:nvSpPr>
        <p:spPr>
          <a:xfrm>
            <a:off x="250712" y="4593232"/>
            <a:ext cx="645561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What is the probability of:</a:t>
            </a:r>
          </a:p>
          <a:p>
            <a:pPr marL="457200" indent="-457200">
              <a:buAutoNum type="alphaLcPeriod"/>
            </a:pPr>
            <a:r>
              <a:rPr lang="en-US" sz="2000" dirty="0"/>
              <a:t>s1-s2-s3-s3 or s1-s1-s2</a:t>
            </a:r>
          </a:p>
          <a:p>
            <a:pPr marL="457200" indent="-457200">
              <a:buAutoNum type="alphaLcPeriod"/>
            </a:pPr>
            <a:r>
              <a:rPr lang="en-US" sz="2000" dirty="0"/>
              <a:t>s1-s2-s3 outputting b-b-r</a:t>
            </a:r>
          </a:p>
          <a:p>
            <a:pPr marL="457200" indent="-457200">
              <a:buAutoNum type="alphaLcPeriod"/>
            </a:pPr>
            <a:r>
              <a:rPr lang="en-US" sz="2000" dirty="0"/>
              <a:t>Being at s3 at time 2 seeing b-b and r-r in the future</a:t>
            </a:r>
          </a:p>
          <a:p>
            <a:pPr marL="457200" indent="-457200">
              <a:buAutoNum type="alphaLcPeriod"/>
            </a:pPr>
            <a:r>
              <a:rPr lang="en-US" sz="2000" dirty="0"/>
              <a:t>being in s2 after observing red-red</a:t>
            </a:r>
          </a:p>
          <a:p>
            <a:pPr marL="457200" indent="-457200">
              <a:buAutoNum type="alphaLcPeriod"/>
            </a:pPr>
            <a:r>
              <a:rPr lang="en-US" sz="2000" dirty="0"/>
              <a:t>r-r-b being outputted 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3A6002D-0470-409B-8B2A-5B883373172F}"/>
              </a:ext>
            </a:extLst>
          </p:cNvPr>
          <p:cNvSpPr txBox="1"/>
          <p:nvPr/>
        </p:nvSpPr>
        <p:spPr>
          <a:xfrm>
            <a:off x="5004049" y="2449061"/>
            <a:ext cx="4139952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What is the most likely </a:t>
            </a:r>
          </a:p>
          <a:p>
            <a:r>
              <a:rPr lang="en-US" sz="2200" dirty="0"/>
              <a:t>state sequence to output b-b-r-r?</a:t>
            </a:r>
          </a:p>
          <a:p>
            <a:endParaRPr lang="en-US" sz="2200" dirty="0"/>
          </a:p>
          <a:p>
            <a:endParaRPr lang="en-US" sz="2200" dirty="0"/>
          </a:p>
          <a:p>
            <a:r>
              <a:rPr lang="en-US" sz="2200" dirty="0"/>
              <a:t>Can we learn HMMs from data?</a:t>
            </a:r>
          </a:p>
        </p:txBody>
      </p:sp>
    </p:spTree>
    <p:extLst>
      <p:ext uri="{BB962C8B-B14F-4D97-AF65-F5344CB8AC3E}">
        <p14:creationId xmlns:p14="http://schemas.microsoft.com/office/powerpoint/2010/main" val="3232855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Introduction</a:t>
            </a:r>
          </a:p>
        </p:txBody>
      </p:sp>
      <p:sp>
        <p:nvSpPr>
          <p:cNvPr id="4853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Modeling dependencies in input</a:t>
            </a:r>
            <a:r>
              <a:rPr lang="en-US" dirty="0">
                <a:solidFill>
                  <a:schemeClr val="tx2"/>
                </a:solidFill>
                <a:latin typeface="+mj-lt"/>
              </a:rPr>
              <a:t>: </a:t>
            </a:r>
            <a:r>
              <a:rPr lang="en-US" dirty="0" err="1">
                <a:solidFill>
                  <a:schemeClr val="tx2"/>
                </a:solidFill>
                <a:latin typeface="+mj-lt"/>
              </a:rPr>
              <a:t>e.g</a:t>
            </a:r>
            <a:r>
              <a:rPr lang="en-US" dirty="0">
                <a:solidFill>
                  <a:schemeClr val="tx2"/>
                </a:solidFill>
                <a:latin typeface="+mj-lt"/>
              </a:rPr>
              <a:t> the order of observations in a dataset matters:</a:t>
            </a:r>
            <a:endParaRPr lang="tr-TR" dirty="0">
              <a:solidFill>
                <a:schemeClr val="tx2"/>
              </a:solidFill>
              <a:latin typeface="+mj-lt"/>
            </a:endParaRPr>
          </a:p>
          <a:p>
            <a:pPr lvl="1"/>
            <a:r>
              <a:rPr lang="tr-TR" sz="2400" dirty="0">
                <a:solidFill>
                  <a:schemeClr val="tx2"/>
                </a:solidFill>
                <a:latin typeface="+mj-lt"/>
              </a:rPr>
              <a:t>Temporal</a:t>
            </a:r>
            <a:r>
              <a:rPr lang="en-US" sz="2400" dirty="0">
                <a:solidFill>
                  <a:schemeClr val="tx2"/>
                </a:solidFill>
                <a:latin typeface="+mj-lt"/>
              </a:rPr>
              <a:t> Sequences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: </a:t>
            </a:r>
            <a:endParaRPr lang="en-US" sz="2400" dirty="0">
              <a:solidFill>
                <a:schemeClr val="tx2"/>
              </a:solidFill>
              <a:latin typeface="+mj-lt"/>
            </a:endParaRPr>
          </a:p>
          <a:p>
            <a:pPr lvl="2"/>
            <a:r>
              <a:rPr lang="tr-TR" sz="2100" dirty="0">
                <a:solidFill>
                  <a:schemeClr val="tx2"/>
                </a:solidFill>
                <a:latin typeface="+mj-lt"/>
              </a:rPr>
              <a:t>In speech; phonemes in a word (dictionary), words in a sentence (syntax, semantics of the language). </a:t>
            </a:r>
            <a:endParaRPr lang="en-US" sz="2100" dirty="0">
              <a:solidFill>
                <a:schemeClr val="tx2"/>
              </a:solidFill>
              <a:latin typeface="+mj-lt"/>
            </a:endParaRPr>
          </a:p>
          <a:p>
            <a:pPr lvl="2"/>
            <a:r>
              <a:rPr lang="en-US" dirty="0">
                <a:solidFill>
                  <a:schemeClr val="tx2"/>
                </a:solidFill>
                <a:latin typeface="+mj-lt"/>
              </a:rPr>
              <a:t>Stock market (stock values over time)</a:t>
            </a:r>
          </a:p>
          <a:p>
            <a:pPr lvl="1"/>
            <a:r>
              <a:rPr lang="tr-TR" sz="2700" dirty="0">
                <a:solidFill>
                  <a:schemeClr val="tx2"/>
                </a:solidFill>
                <a:latin typeface="+mj-lt"/>
              </a:rPr>
              <a:t>Spatial</a:t>
            </a:r>
            <a:r>
              <a:rPr lang="en-US" sz="2700" dirty="0">
                <a:solidFill>
                  <a:schemeClr val="tx2"/>
                </a:solidFill>
                <a:latin typeface="+mj-lt"/>
              </a:rPr>
              <a:t> Sequences</a:t>
            </a:r>
            <a:endParaRPr lang="en-US" sz="2700" i="1" dirty="0">
              <a:solidFill>
                <a:schemeClr val="tx2"/>
              </a:solidFill>
              <a:latin typeface="+mj-lt"/>
            </a:endParaRPr>
          </a:p>
          <a:p>
            <a:pPr lvl="2"/>
            <a:r>
              <a:rPr lang="en-US" sz="2400" i="1" dirty="0">
                <a:solidFill>
                  <a:schemeClr val="tx2"/>
                </a:solidFill>
                <a:latin typeface="+mj-lt"/>
              </a:rPr>
              <a:t>Base pair</a:t>
            </a:r>
            <a:r>
              <a:rPr lang="en-US" sz="2400" dirty="0">
                <a:solidFill>
                  <a:schemeClr val="tx2"/>
                </a:solidFill>
                <a:latin typeface="+mj-lt"/>
              </a:rPr>
              <a:t>s in DNA Sequences</a:t>
            </a:r>
          </a:p>
          <a:p>
            <a:pPr marL="978408" lvl="3" indent="0">
              <a:buNone/>
            </a:pPr>
            <a:endParaRPr lang="tr-TR" sz="23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4726-EF7B-4DC4-830A-2A3D1C0A3352}" type="slidenum">
              <a:rPr lang="tr-TR"/>
              <a:pPr/>
              <a:t>2</a:t>
            </a:fld>
            <a:endParaRPr lang="tr-TR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6B7E52B-0653-4F96-B6E5-A91537009960}"/>
              </a:ext>
            </a:extLst>
          </p:cNvPr>
          <p:cNvSpPr txBox="1"/>
          <p:nvPr/>
        </p:nvSpPr>
        <p:spPr>
          <a:xfrm>
            <a:off x="323528" y="404664"/>
            <a:ext cx="784541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Reading Material: </a:t>
            </a:r>
            <a:r>
              <a:rPr lang="en-US" sz="1400" dirty="0">
                <a:hlinkClick r:id="rId2"/>
              </a:rPr>
              <a:t>https://en.wikipedia.org/wiki/Hidden_Markov_model</a:t>
            </a:r>
            <a:endParaRPr lang="en-US" sz="14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989138"/>
            <a:ext cx="8229600" cy="3886200"/>
          </a:xfrm>
        </p:spPr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Forward variable:</a:t>
            </a:r>
          </a:p>
          <a:p>
            <a:endParaRPr lang="tr-TR" dirty="0"/>
          </a:p>
        </p:txBody>
      </p:sp>
      <p:sp>
        <p:nvSpPr>
          <p:cNvPr id="496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Evaluation</a:t>
            </a:r>
          </a:p>
        </p:txBody>
      </p:sp>
      <p:graphicFrame>
        <p:nvGraphicFramePr>
          <p:cNvPr id="496654" name="Object 1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9172256"/>
              </p:ext>
            </p:extLst>
          </p:nvPr>
        </p:nvGraphicFramePr>
        <p:xfrm>
          <a:off x="1579563" y="2717800"/>
          <a:ext cx="2932112" cy="319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095200" imgH="2286000" progId="Equation.3">
                  <p:embed/>
                </p:oleObj>
              </mc:Choice>
              <mc:Fallback>
                <p:oleObj name="Equation" r:id="rId2" imgW="2095200" imgH="228600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9563" y="2717800"/>
                        <a:ext cx="2932112" cy="3198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2353-8FAD-4249-B3B5-10C33CD8C875}" type="slidenum">
              <a:rPr lang="tr-TR"/>
              <a:pPr/>
              <a:t>20</a:t>
            </a:fld>
            <a:endParaRPr lang="tr-TR"/>
          </a:p>
        </p:txBody>
      </p:sp>
      <p:pic>
        <p:nvPicPr>
          <p:cNvPr id="496653" name="Picture 13" descr="Hmm-forw_co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1916113"/>
            <a:ext cx="2747963" cy="338455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788024" y="836712"/>
            <a:ext cx="39966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Probability of observing O=O</a:t>
            </a:r>
            <a:r>
              <a:rPr lang="en-US" sz="1800" baseline="-25000" dirty="0"/>
              <a:t>1</a:t>
            </a:r>
            <a:r>
              <a:rPr lang="en-US" sz="1800" dirty="0"/>
              <a:t>-…-</a:t>
            </a:r>
            <a:r>
              <a:rPr lang="en-US" sz="1800" dirty="0" err="1"/>
              <a:t>O</a:t>
            </a:r>
            <a:r>
              <a:rPr lang="en-US" sz="1800" baseline="-25000" dirty="0" err="1"/>
              <a:t>t</a:t>
            </a:r>
            <a:r>
              <a:rPr lang="en-US" sz="1800" dirty="0"/>
              <a:t> </a:t>
            </a:r>
          </a:p>
          <a:p>
            <a:r>
              <a:rPr lang="en-US" sz="1800" dirty="0"/>
              <a:t>and additionally being in state </a:t>
            </a:r>
            <a:r>
              <a:rPr lang="en-US" sz="1800" dirty="0" err="1"/>
              <a:t>i</a:t>
            </a: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5508104" y="5661248"/>
            <a:ext cx="26164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Complexity: O(N</a:t>
            </a:r>
            <a:r>
              <a:rPr lang="en-US" sz="2000" baseline="30000" dirty="0"/>
              <a:t>2</a:t>
            </a:r>
            <a:r>
              <a:rPr lang="en-US" sz="2000" dirty="0"/>
              <a:t>*T)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1691680" y="1412776"/>
            <a:ext cx="3888432" cy="136815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259631" y="4715888"/>
            <a:ext cx="38391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Using </a:t>
            </a:r>
            <a:r>
              <a:rPr lang="en-US" sz="1600" dirty="0">
                <a:sym typeface="Symbol"/>
              </a:rPr>
              <a:t></a:t>
            </a:r>
            <a:r>
              <a:rPr lang="en-US" sz="1600" baseline="-25000" dirty="0" err="1">
                <a:sym typeface="Symbol"/>
              </a:rPr>
              <a:t>i</a:t>
            </a:r>
            <a:r>
              <a:rPr lang="en-US" sz="1600" dirty="0">
                <a:sym typeface="Symbol"/>
              </a:rPr>
              <a:t> the probability of the observed </a:t>
            </a:r>
          </a:p>
          <a:p>
            <a:r>
              <a:rPr lang="en-US" sz="1600" dirty="0">
                <a:sym typeface="Symbol"/>
              </a:rPr>
              <a:t>sequence can be computed as follows:</a:t>
            </a:r>
            <a:endParaRPr lang="en-US" sz="1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9A01443-6A4C-47C1-80A8-729AF1586159}"/>
              </a:ext>
            </a:extLst>
          </p:cNvPr>
          <p:cNvSpPr txBox="1"/>
          <p:nvPr/>
        </p:nvSpPr>
        <p:spPr>
          <a:xfrm>
            <a:off x="2051720" y="220758"/>
            <a:ext cx="41248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hlinkClick r:id="rId5"/>
              </a:rPr>
              <a:t>https://en.wikipedia.org/wiki/Forward_algorithm</a:t>
            </a:r>
            <a:endParaRPr lang="en-US" sz="1400" dirty="0"/>
          </a:p>
          <a:p>
            <a:endParaRPr lang="en-US" sz="1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7EF19CE-850C-4842-91AC-4A40FA4A4314}"/>
              </a:ext>
            </a:extLst>
          </p:cNvPr>
          <p:cNvSpPr txBox="1"/>
          <p:nvPr/>
        </p:nvSpPr>
        <p:spPr>
          <a:xfrm>
            <a:off x="1567056" y="461873"/>
            <a:ext cx="309174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hlinkClick r:id="rId6"/>
              </a:rPr>
              <a:t>Forward–backward algorithm – Wikipedia</a:t>
            </a:r>
            <a:endParaRPr lang="en-US" sz="12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7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500034" y="500042"/>
            <a:ext cx="8229600" cy="5903913"/>
          </a:xfrm>
        </p:spPr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Backward variable: </a:t>
            </a: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</p:txBody>
      </p:sp>
      <p:graphicFrame>
        <p:nvGraphicFramePr>
          <p:cNvPr id="497675" name="Object 11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0694719"/>
              </p:ext>
            </p:extLst>
          </p:nvPr>
        </p:nvGraphicFramePr>
        <p:xfrm>
          <a:off x="857250" y="1416050"/>
          <a:ext cx="3508375" cy="288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942920" imgH="1600200" progId="Equation.3">
                  <p:embed/>
                </p:oleObj>
              </mc:Choice>
              <mc:Fallback>
                <p:oleObj name="Equation" r:id="rId2" imgW="1942920" imgH="16002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50" y="1416050"/>
                        <a:ext cx="3508375" cy="2889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19DC4-27FD-4638-AFC8-D69EB0C31948}" type="slidenum">
              <a:rPr lang="tr-TR"/>
              <a:pPr/>
              <a:t>21</a:t>
            </a:fld>
            <a:endParaRPr lang="tr-TR"/>
          </a:p>
        </p:txBody>
      </p:sp>
      <p:pic>
        <p:nvPicPr>
          <p:cNvPr id="497668" name="Picture 4" descr="Hmm-bckw_co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59338" y="1484313"/>
            <a:ext cx="3846512" cy="4754562"/>
          </a:xfrm>
          <a:prstGeom prst="rect">
            <a:avLst/>
          </a:prstGeom>
          <a:noFill/>
        </p:spPr>
      </p:pic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99880" y="0"/>
            <a:ext cx="38138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Probability of observing O</a:t>
            </a:r>
            <a:r>
              <a:rPr lang="en-US" sz="1800" baseline="-25000" dirty="0"/>
              <a:t>t+1</a:t>
            </a:r>
            <a:r>
              <a:rPr lang="en-US" sz="1800" dirty="0"/>
              <a:t>-…-O</a:t>
            </a:r>
            <a:r>
              <a:rPr lang="en-US" sz="1800" baseline="-25000" dirty="0"/>
              <a:t>T</a:t>
            </a:r>
            <a:r>
              <a:rPr lang="en-US" sz="1800" dirty="0"/>
              <a:t> </a:t>
            </a:r>
          </a:p>
          <a:p>
            <a:r>
              <a:rPr lang="en-US" sz="1800" dirty="0"/>
              <a:t>and additionally being in state </a:t>
            </a:r>
            <a:r>
              <a:rPr lang="en-US" sz="1800" dirty="0" err="1"/>
              <a:t>i</a:t>
            </a:r>
            <a:endParaRPr lang="en-US" sz="1800" dirty="0"/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1259632" y="468126"/>
            <a:ext cx="4274109" cy="1016187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58AFD983-2F44-4DF5-8876-8031C1E1354B}"/>
              </a:ext>
            </a:extLst>
          </p:cNvPr>
          <p:cNvSpPr txBox="1"/>
          <p:nvPr/>
        </p:nvSpPr>
        <p:spPr>
          <a:xfrm>
            <a:off x="266826" y="4799037"/>
            <a:ext cx="4504759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Comment: Recursion is computed</a:t>
            </a:r>
          </a:p>
          <a:p>
            <a:r>
              <a:rPr lang="en-US" sz="2000" dirty="0"/>
              <a:t>backwards starting with T-1 until the </a:t>
            </a:r>
          </a:p>
          <a:p>
            <a:r>
              <a:rPr lang="en-US" sz="2000" dirty="0"/>
              <a:t>desired t has been reached for which </a:t>
            </a:r>
          </a:p>
          <a:p>
            <a:r>
              <a:rPr lang="en-US" sz="2000" dirty="0"/>
              <a:t>we want to compute  </a:t>
            </a:r>
            <a:r>
              <a:rPr lang="en-US" sz="2000" dirty="0">
                <a:sym typeface="Symbol" panose="05050102010706020507" pitchFamily="18" charset="2"/>
              </a:rPr>
              <a:t></a:t>
            </a:r>
            <a:r>
              <a:rPr lang="en-US" sz="2000" baseline="-25000" dirty="0">
                <a:sym typeface="Symbol" panose="05050102010706020507" pitchFamily="18" charset="2"/>
              </a:rPr>
              <a:t>t</a:t>
            </a:r>
            <a:r>
              <a:rPr lang="en-US" sz="2000" dirty="0">
                <a:sym typeface="Symbol" panose="05050102010706020507" pitchFamily="18" charset="2"/>
              </a:rPr>
              <a:t>(</a:t>
            </a:r>
            <a:r>
              <a:rPr lang="en-US" sz="2000" dirty="0" err="1">
                <a:sym typeface="Symbol" panose="05050102010706020507" pitchFamily="18" charset="2"/>
              </a:rPr>
              <a:t>i</a:t>
            </a:r>
            <a:r>
              <a:rPr lang="en-US" sz="2000" dirty="0">
                <a:sym typeface="Symbol" panose="05050102010706020507" pitchFamily="18" charset="2"/>
              </a:rPr>
              <a:t>) (usually for </a:t>
            </a:r>
          </a:p>
          <a:p>
            <a:r>
              <a:rPr lang="en-US" sz="2000" dirty="0">
                <a:sym typeface="Symbol" panose="05050102010706020507" pitchFamily="18" charset="2"/>
              </a:rPr>
              <a:t>all states </a:t>
            </a:r>
            <a:r>
              <a:rPr lang="en-US" sz="2000" dirty="0" err="1">
                <a:sym typeface="Symbol" panose="05050102010706020507" pitchFamily="18" charset="2"/>
              </a:rPr>
              <a:t>i</a:t>
            </a:r>
            <a:r>
              <a:rPr lang="en-US" sz="2000" dirty="0">
                <a:sym typeface="Symbol" panose="05050102010706020507" pitchFamily="18" charset="2"/>
              </a:rPr>
              <a:t>=1,…,N) </a:t>
            </a:r>
            <a:endParaRPr lang="en-US" sz="2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Rectangle 2"/>
          <p:cNvSpPr>
            <a:spLocks noGrp="1" noChangeArrowheads="1"/>
          </p:cNvSpPr>
          <p:nvPr>
            <p:ph type="title"/>
          </p:nvPr>
        </p:nvSpPr>
        <p:spPr>
          <a:xfrm>
            <a:off x="-54260" y="524586"/>
            <a:ext cx="9252520" cy="653210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Probability being in </a:t>
            </a:r>
            <a:r>
              <a:rPr lang="tr-TR" sz="4000" dirty="0"/>
              <a:t>Stat</a:t>
            </a:r>
            <a:r>
              <a:rPr lang="en-US" sz="4000" dirty="0"/>
              <a:t>e </a:t>
            </a:r>
            <a:r>
              <a:rPr lang="en-US" sz="4000" dirty="0" err="1"/>
              <a:t>i</a:t>
            </a:r>
            <a:r>
              <a:rPr lang="en-US" sz="4000" dirty="0"/>
              <a:t> at Time t</a:t>
            </a:r>
            <a:br>
              <a:rPr lang="en-US" sz="4000" dirty="0"/>
            </a:br>
            <a:r>
              <a:rPr lang="en-US" sz="4000" dirty="0"/>
              <a:t>observing </a:t>
            </a:r>
            <a:endParaRPr lang="tr-TR" sz="4000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B6771-9CCA-4EEF-AF26-64879EF49C76}" type="slidenum">
              <a:rPr lang="tr-TR"/>
              <a:pPr/>
              <a:t>22</a:t>
            </a:fld>
            <a:endParaRPr lang="tr-TR"/>
          </a:p>
        </p:txBody>
      </p:sp>
      <p:graphicFrame>
        <p:nvGraphicFramePr>
          <p:cNvPr id="499725" name="Object 1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020144995"/>
              </p:ext>
            </p:extLst>
          </p:nvPr>
        </p:nvGraphicFramePr>
        <p:xfrm>
          <a:off x="1008063" y="1714500"/>
          <a:ext cx="3654425" cy="195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22360" imgH="761760" progId="Equation.3">
                  <p:embed/>
                </p:oleObj>
              </mc:Choice>
              <mc:Fallback>
                <p:oleObj name="Equation" r:id="rId2" imgW="1422360" imgH="76176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8063" y="1714500"/>
                        <a:ext cx="3654425" cy="1957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9722" name="Text Box 10"/>
          <p:cNvSpPr txBox="1">
            <a:spLocks noChangeArrowheads="1"/>
          </p:cNvSpPr>
          <p:nvPr/>
        </p:nvSpPr>
        <p:spPr bwMode="auto">
          <a:xfrm>
            <a:off x="611188" y="4076700"/>
            <a:ext cx="854932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+mj-lt"/>
              </a:rPr>
              <a:t>Most likely state: c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hoose the state that has the highest probability, </a:t>
            </a:r>
          </a:p>
          <a:p>
            <a:r>
              <a:rPr lang="tr-TR" sz="2400" dirty="0">
                <a:solidFill>
                  <a:schemeClr val="tx2"/>
                </a:solidFill>
                <a:latin typeface="+mj-lt"/>
              </a:rPr>
              <a:t>for each time step</a:t>
            </a:r>
            <a:r>
              <a:rPr lang="en-US" sz="24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+mj-lt"/>
              </a:rPr>
              <a:t>i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:</a:t>
            </a:r>
          </a:p>
          <a:p>
            <a:r>
              <a:rPr lang="tr-TR" sz="2400" i="1" dirty="0">
                <a:solidFill>
                  <a:schemeClr val="tx2"/>
                </a:solidFill>
                <a:latin typeface="+mj-lt"/>
              </a:rPr>
              <a:t>	q</a:t>
            </a:r>
            <a:r>
              <a:rPr lang="tr-TR" sz="2400" i="1" baseline="-25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sz="2400" i="1" baseline="30000" dirty="0">
                <a:solidFill>
                  <a:schemeClr val="tx2"/>
                </a:solidFill>
                <a:latin typeface="+mj-lt"/>
              </a:rPr>
              <a:t>*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= 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arg max</a:t>
            </a:r>
            <a:r>
              <a:rPr lang="tr-TR" sz="2400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 γ</a:t>
            </a:r>
            <a:r>
              <a:rPr lang="tr-TR" sz="2400" i="1" baseline="-25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)</a:t>
            </a:r>
            <a:endParaRPr lang="tr-TR" sz="2400" i="1" dirty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499724" name="Picture 12" descr="Hmm-arc2_co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1500" y="1557338"/>
            <a:ext cx="1649413" cy="2447925"/>
          </a:xfrm>
          <a:prstGeom prst="rect">
            <a:avLst/>
          </a:prstGeom>
          <a:noFill/>
        </p:spPr>
      </p:pic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228184" y="4507587"/>
            <a:ext cx="24766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Observe: O</a:t>
            </a:r>
            <a:r>
              <a:rPr lang="en-US" sz="1600" baseline="-25000" dirty="0"/>
              <a:t>1</a:t>
            </a:r>
            <a:r>
              <a:rPr lang="en-US" sz="1600" dirty="0"/>
              <a:t>…O</a:t>
            </a:r>
            <a:r>
              <a:rPr lang="en-US" sz="1600" baseline="-25000" dirty="0"/>
              <a:t>t</a:t>
            </a:r>
            <a:r>
              <a:rPr lang="en-US" sz="1600" dirty="0"/>
              <a:t>O</a:t>
            </a:r>
            <a:r>
              <a:rPr lang="en-US" sz="1600" baseline="-25000" dirty="0"/>
              <a:t>t+1</a:t>
            </a:r>
            <a:r>
              <a:rPr lang="en-US" sz="1600" dirty="0"/>
              <a:t>…O</a:t>
            </a:r>
            <a:r>
              <a:rPr lang="en-US" sz="1600" baseline="-25000" dirty="0"/>
              <a:t>T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2416992"/>
              </p:ext>
            </p:extLst>
          </p:nvPr>
        </p:nvGraphicFramePr>
        <p:xfrm>
          <a:off x="6804247" y="5431856"/>
          <a:ext cx="1163031" cy="4454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596880" imgH="228600" progId="Equation.3">
                  <p:embed/>
                </p:oleObj>
              </mc:Choice>
              <mc:Fallback>
                <p:oleObj name="Equation" r:id="rId5" imgW="5968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804247" y="5431856"/>
                        <a:ext cx="1163031" cy="4454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Connector 5"/>
          <p:cNvCxnSpPr/>
          <p:nvPr/>
        </p:nvCxnSpPr>
        <p:spPr>
          <a:xfrm flipH="1">
            <a:off x="7300913" y="4797152"/>
            <a:ext cx="223415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7740352" y="4797152"/>
            <a:ext cx="504056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412620" y="1696641"/>
            <a:ext cx="188384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ym typeface="Symbol"/>
              </a:rPr>
              <a:t></a:t>
            </a:r>
            <a:r>
              <a:rPr lang="en-US" sz="1800" baseline="-25000" dirty="0">
                <a:sym typeface="Symbol"/>
              </a:rPr>
              <a:t>t</a:t>
            </a:r>
            <a:r>
              <a:rPr lang="en-US" sz="1800" dirty="0">
                <a:sym typeface="Symbol"/>
              </a:rPr>
              <a:t>(</a:t>
            </a:r>
            <a:r>
              <a:rPr lang="en-US" sz="1800" dirty="0" err="1">
                <a:sym typeface="Symbol"/>
              </a:rPr>
              <a:t>i</a:t>
            </a:r>
            <a:r>
              <a:rPr lang="en-US" sz="1800" dirty="0">
                <a:sym typeface="Symbol"/>
              </a:rPr>
              <a:t>):=</a:t>
            </a:r>
            <a:r>
              <a:rPr lang="en-US" sz="1800" dirty="0"/>
              <a:t>Probability</a:t>
            </a:r>
          </a:p>
          <a:p>
            <a:r>
              <a:rPr lang="en-US" sz="1800" dirty="0"/>
              <a:t>of being in</a:t>
            </a:r>
          </a:p>
          <a:p>
            <a:r>
              <a:rPr lang="en-US" sz="1800" dirty="0"/>
              <a:t>state </a:t>
            </a:r>
            <a:r>
              <a:rPr lang="en-US" sz="1800" dirty="0" err="1"/>
              <a:t>i</a:t>
            </a:r>
            <a:r>
              <a:rPr lang="en-US" sz="1800" dirty="0"/>
              <a:t> at </a:t>
            </a:r>
          </a:p>
          <a:p>
            <a:r>
              <a:rPr lang="en-US" sz="1800" dirty="0"/>
              <a:t>step t.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C743A1F-D145-4BE3-8829-A34FED78F5C8}"/>
              </a:ext>
            </a:extLst>
          </p:cNvPr>
          <p:cNvSpPr txBox="1"/>
          <p:nvPr/>
        </p:nvSpPr>
        <p:spPr>
          <a:xfrm>
            <a:off x="520390" y="5984635"/>
            <a:ext cx="78207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BF-algorithm Video: </a:t>
            </a:r>
            <a:r>
              <a:rPr lang="en-US" sz="1600" dirty="0">
                <a:hlinkClick r:id="rId7"/>
              </a:rPr>
              <a:t>(ML 14.6) Forward-Backward algorithm for HMMs – YouTube</a:t>
            </a:r>
            <a:r>
              <a:rPr lang="en-US" sz="1600" dirty="0"/>
              <a:t> 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1A8AFB3-9C74-48C9-BE9A-5BFE9D33CD40}"/>
              </a:ext>
            </a:extLst>
          </p:cNvPr>
          <p:cNvSpPr txBox="1"/>
          <p:nvPr/>
        </p:nvSpPr>
        <p:spPr>
          <a:xfrm>
            <a:off x="5547836" y="640577"/>
            <a:ext cx="26965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</a:rPr>
              <a:t>O</a:t>
            </a:r>
            <a:r>
              <a:rPr lang="en-US" sz="2800" baseline="-25000" dirty="0">
                <a:solidFill>
                  <a:srgbClr val="00B050"/>
                </a:solidFill>
              </a:rPr>
              <a:t>1</a:t>
            </a:r>
            <a:r>
              <a:rPr lang="en-US" sz="2800" dirty="0">
                <a:solidFill>
                  <a:srgbClr val="00B050"/>
                </a:solidFill>
              </a:rPr>
              <a:t>…O</a:t>
            </a:r>
            <a:r>
              <a:rPr lang="en-US" sz="2800" baseline="-25000" dirty="0">
                <a:solidFill>
                  <a:srgbClr val="00B050"/>
                </a:solidFill>
              </a:rPr>
              <a:t>t</a:t>
            </a:r>
            <a:r>
              <a:rPr lang="en-US" sz="2800" dirty="0">
                <a:solidFill>
                  <a:srgbClr val="00B050"/>
                </a:solidFill>
              </a:rPr>
              <a:t>O</a:t>
            </a:r>
            <a:r>
              <a:rPr lang="en-US" sz="2800" baseline="-25000" dirty="0">
                <a:solidFill>
                  <a:srgbClr val="00B050"/>
                </a:solidFill>
              </a:rPr>
              <a:t>t+1</a:t>
            </a:r>
            <a:r>
              <a:rPr lang="en-US" sz="2800" dirty="0">
                <a:solidFill>
                  <a:srgbClr val="00B050"/>
                </a:solidFill>
              </a:rPr>
              <a:t>…O</a:t>
            </a:r>
            <a:r>
              <a:rPr lang="en-US" sz="2800" baseline="-25000" dirty="0">
                <a:solidFill>
                  <a:srgbClr val="00B050"/>
                </a:solidFill>
              </a:rPr>
              <a:t>T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6579" y="12944"/>
            <a:ext cx="8860227" cy="705407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Ungraded Homework Questions</a:t>
            </a:r>
            <a:endParaRPr lang="tr-TR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934-69E4-4DB5-8A41-7BB8D77372B3}" type="slidenum">
              <a:rPr lang="tr-TR"/>
              <a:pPr/>
              <a:t>23</a:t>
            </a:fld>
            <a:endParaRPr lang="tr-TR"/>
          </a:p>
        </p:txBody>
      </p:sp>
      <p:pic>
        <p:nvPicPr>
          <p:cNvPr id="10" name="Picture 2" descr="http://ts1.mm.bing.net/th?id=HN.607992078710278601&amp;w=169&amp;h=169&amp;c=7&amp;rs=1&amp;pid=1.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658" y="722328"/>
            <a:ext cx="1559025" cy="1609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ts1.mm.bing.net/th?id=HN.607992078710278601&amp;w=169&amp;h=169&amp;c=7&amp;rs=1&amp;pid=1.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733010"/>
            <a:ext cx="1559025" cy="1609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://ts1.mm.bing.net/th?id=HN.607992078710278601&amp;w=169&amp;h=169&amp;c=7&amp;rs=1&amp;pid=1.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6050" y="801507"/>
            <a:ext cx="1559025" cy="1609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Oval 14"/>
          <p:cNvSpPr/>
          <p:nvPr/>
        </p:nvSpPr>
        <p:spPr>
          <a:xfrm>
            <a:off x="891805" y="1741122"/>
            <a:ext cx="348701" cy="4103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707063" y="1773016"/>
            <a:ext cx="348701" cy="4103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413632" y="1885138"/>
            <a:ext cx="418440" cy="3931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669303" y="1330625"/>
            <a:ext cx="418440" cy="3931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463117" y="1410721"/>
            <a:ext cx="348701" cy="39129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463117" y="955129"/>
            <a:ext cx="348701" cy="39129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898847" y="1238516"/>
            <a:ext cx="348701" cy="39129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2722026" y="922909"/>
            <a:ext cx="348701" cy="39129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2969511" y="3381040"/>
            <a:ext cx="13018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rgbClr val="C00000"/>
                </a:solidFill>
              </a:rPr>
              <a:t>a</a:t>
            </a:r>
            <a:r>
              <a:rPr lang="en-US" sz="2000" baseline="-25000" dirty="0" err="1">
                <a:solidFill>
                  <a:srgbClr val="C00000"/>
                </a:solidFill>
              </a:rPr>
              <a:t>ij</a:t>
            </a:r>
            <a:endParaRPr lang="en-US" sz="2000" baseline="-25000" dirty="0">
              <a:solidFill>
                <a:srgbClr val="C00000"/>
              </a:solidFill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CBF5D91-CA09-4D1E-B6F4-DBD57F4C99DF}"/>
              </a:ext>
            </a:extLst>
          </p:cNvPr>
          <p:cNvSpPr txBox="1"/>
          <p:nvPr/>
        </p:nvSpPr>
        <p:spPr>
          <a:xfrm>
            <a:off x="760552" y="2408746"/>
            <a:ext cx="763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s1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C2A6388-B2A5-4DBE-BB0B-CF3B105B573D}"/>
              </a:ext>
            </a:extLst>
          </p:cNvPr>
          <p:cNvSpPr txBox="1"/>
          <p:nvPr/>
        </p:nvSpPr>
        <p:spPr>
          <a:xfrm>
            <a:off x="2554395" y="2391695"/>
            <a:ext cx="763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s2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332A39C-97A9-4767-98A6-C354C3A71CDD}"/>
              </a:ext>
            </a:extLst>
          </p:cNvPr>
          <p:cNvSpPr txBox="1"/>
          <p:nvPr/>
        </p:nvSpPr>
        <p:spPr>
          <a:xfrm>
            <a:off x="4362028" y="2374666"/>
            <a:ext cx="763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s3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4F24181-08B3-498F-9153-E63064B63B8D}"/>
              </a:ext>
            </a:extLst>
          </p:cNvPr>
          <p:cNvSpPr txBox="1"/>
          <p:nvPr/>
        </p:nvSpPr>
        <p:spPr>
          <a:xfrm>
            <a:off x="32510" y="3050887"/>
            <a:ext cx="493436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ym typeface="Symbol" panose="05050102010706020507" pitchFamily="18" charset="2"/>
              </a:rPr>
              <a:t>=[0.6,0.2,0.2] A=  0.0   0.6  0.4</a:t>
            </a:r>
          </a:p>
          <a:p>
            <a:r>
              <a:rPr lang="en-US" sz="2000" dirty="0">
                <a:sym typeface="Symbol" panose="05050102010706020507" pitchFamily="18" charset="2"/>
              </a:rPr>
              <a:t>                                 0.5   0.2  0.3</a:t>
            </a:r>
          </a:p>
          <a:p>
            <a:r>
              <a:rPr lang="en-US" sz="2000" dirty="0">
                <a:sym typeface="Symbol" panose="05050102010706020507" pitchFamily="18" charset="2"/>
              </a:rPr>
              <a:t>                                 0.5   0.0  0.5</a:t>
            </a:r>
          </a:p>
          <a:p>
            <a:r>
              <a:rPr lang="en-US" sz="2000" dirty="0">
                <a:sym typeface="Symbol" panose="05050102010706020507" pitchFamily="18" charset="2"/>
              </a:rPr>
              <a:t>B={b</a:t>
            </a:r>
            <a:r>
              <a:rPr lang="en-US" sz="2000" baseline="-25000" dirty="0">
                <a:sym typeface="Symbol" panose="05050102010706020507" pitchFamily="18" charset="2"/>
              </a:rPr>
              <a:t>1</a:t>
            </a:r>
            <a:r>
              <a:rPr lang="en-US" sz="2000" dirty="0">
                <a:sym typeface="Symbol" panose="05050102010706020507" pitchFamily="18" charset="2"/>
              </a:rPr>
              <a:t>(green)=0.5, b</a:t>
            </a:r>
            <a:r>
              <a:rPr lang="en-US" sz="2000" baseline="-25000" dirty="0">
                <a:sym typeface="Symbol" panose="05050102010706020507" pitchFamily="18" charset="2"/>
              </a:rPr>
              <a:t>1</a:t>
            </a:r>
            <a:r>
              <a:rPr lang="en-US" sz="2000" dirty="0">
                <a:sym typeface="Symbol" panose="05050102010706020507" pitchFamily="18" charset="2"/>
              </a:rPr>
              <a:t>(blue)=0.5, b</a:t>
            </a:r>
            <a:r>
              <a:rPr lang="en-US" sz="2000" baseline="-25000" dirty="0">
                <a:sym typeface="Symbol" panose="05050102010706020507" pitchFamily="18" charset="2"/>
              </a:rPr>
              <a:t>1</a:t>
            </a:r>
            <a:r>
              <a:rPr lang="en-US" sz="2000" dirty="0">
                <a:sym typeface="Symbol" panose="05050102010706020507" pitchFamily="18" charset="2"/>
              </a:rPr>
              <a:t>(red)=0,</a:t>
            </a:r>
          </a:p>
          <a:p>
            <a:r>
              <a:rPr lang="en-US" sz="2000" dirty="0">
                <a:sym typeface="Symbol" panose="05050102010706020507" pitchFamily="18" charset="2"/>
              </a:rPr>
              <a:t>     b</a:t>
            </a:r>
            <a:r>
              <a:rPr lang="en-US" sz="2000" baseline="-25000" dirty="0">
                <a:sym typeface="Symbol" panose="05050102010706020507" pitchFamily="18" charset="2"/>
              </a:rPr>
              <a:t>2</a:t>
            </a:r>
            <a:r>
              <a:rPr lang="en-US" sz="2000" dirty="0">
                <a:sym typeface="Symbol" panose="05050102010706020507" pitchFamily="18" charset="2"/>
              </a:rPr>
              <a:t>(green)=1/3, b</a:t>
            </a:r>
            <a:r>
              <a:rPr lang="en-US" sz="2000" baseline="-25000" dirty="0">
                <a:sym typeface="Symbol" panose="05050102010706020507" pitchFamily="18" charset="2"/>
              </a:rPr>
              <a:t>2</a:t>
            </a:r>
            <a:r>
              <a:rPr lang="en-US" sz="2000" dirty="0">
                <a:sym typeface="Symbol" panose="05050102010706020507" pitchFamily="18" charset="2"/>
              </a:rPr>
              <a:t>(blue)=1/3, b</a:t>
            </a:r>
            <a:r>
              <a:rPr lang="en-US" sz="2000" baseline="-25000" dirty="0">
                <a:sym typeface="Symbol" panose="05050102010706020507" pitchFamily="18" charset="2"/>
              </a:rPr>
              <a:t>2</a:t>
            </a:r>
            <a:r>
              <a:rPr lang="en-US" sz="2000" dirty="0">
                <a:sym typeface="Symbol" panose="05050102010706020507" pitchFamily="18" charset="2"/>
              </a:rPr>
              <a:t>(red)=1/3,</a:t>
            </a:r>
          </a:p>
          <a:p>
            <a:r>
              <a:rPr lang="en-US" sz="2000" dirty="0">
                <a:sym typeface="Symbol" panose="05050102010706020507" pitchFamily="18" charset="2"/>
              </a:rPr>
              <a:t>     b</a:t>
            </a:r>
            <a:r>
              <a:rPr lang="en-US" sz="2000" baseline="-25000" dirty="0">
                <a:sym typeface="Symbol" panose="05050102010706020507" pitchFamily="18" charset="2"/>
              </a:rPr>
              <a:t>3</a:t>
            </a:r>
            <a:r>
              <a:rPr lang="en-US" sz="2000" dirty="0">
                <a:sym typeface="Symbol" panose="05050102010706020507" pitchFamily="18" charset="2"/>
              </a:rPr>
              <a:t>(green)=2/3, b</a:t>
            </a:r>
            <a:r>
              <a:rPr lang="en-US" sz="2000" baseline="-25000" dirty="0">
                <a:sym typeface="Symbol" panose="05050102010706020507" pitchFamily="18" charset="2"/>
              </a:rPr>
              <a:t>3</a:t>
            </a:r>
            <a:r>
              <a:rPr lang="en-US" sz="2000" dirty="0">
                <a:sym typeface="Symbol" panose="05050102010706020507" pitchFamily="18" charset="2"/>
              </a:rPr>
              <a:t>(blue)=0, b</a:t>
            </a:r>
            <a:r>
              <a:rPr lang="en-US" sz="2000" baseline="-25000" dirty="0">
                <a:sym typeface="Symbol" panose="05050102010706020507" pitchFamily="18" charset="2"/>
              </a:rPr>
              <a:t>3</a:t>
            </a:r>
            <a:r>
              <a:rPr lang="en-US" sz="2000" dirty="0">
                <a:sym typeface="Symbol" panose="05050102010706020507" pitchFamily="18" charset="2"/>
              </a:rPr>
              <a:t>(red)=1/3}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C05C041-F0BF-40C7-BDB2-34D79751A596}"/>
              </a:ext>
            </a:extLst>
          </p:cNvPr>
          <p:cNvSpPr txBox="1"/>
          <p:nvPr/>
        </p:nvSpPr>
        <p:spPr>
          <a:xfrm>
            <a:off x="873164" y="3266123"/>
            <a:ext cx="5386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  <a:sym typeface="Symbol" panose="05050102010706020507" pitchFamily="18" charset="2"/>
              </a:rPr>
              <a:t></a:t>
            </a:r>
            <a:r>
              <a:rPr lang="en-US" sz="2000" baseline="-25000" dirty="0" err="1">
                <a:solidFill>
                  <a:srgbClr val="C00000"/>
                </a:solidFill>
                <a:sym typeface="Symbol" panose="05050102010706020507" pitchFamily="18" charset="2"/>
              </a:rPr>
              <a:t>i</a:t>
            </a:r>
            <a:endParaRPr lang="en-US" sz="2000" baseline="-25000" dirty="0">
              <a:solidFill>
                <a:srgbClr val="C0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F3636F9-37AF-4948-AE67-5CFA6D617448}"/>
              </a:ext>
            </a:extLst>
          </p:cNvPr>
          <p:cNvSpPr txBox="1"/>
          <p:nvPr/>
        </p:nvSpPr>
        <p:spPr>
          <a:xfrm>
            <a:off x="395536" y="5092362"/>
            <a:ext cx="8621271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Compute: </a:t>
            </a:r>
          </a:p>
          <a:p>
            <a:pPr marL="457200" indent="-457200">
              <a:buAutoNum type="alphaLcPeriod"/>
            </a:pPr>
            <a:r>
              <a:rPr lang="en-US" sz="2200" dirty="0">
                <a:sym typeface="Symbol" panose="05050102010706020507" pitchFamily="18" charset="2"/>
              </a:rPr>
              <a:t></a:t>
            </a:r>
            <a:r>
              <a:rPr lang="en-US" sz="2200" baseline="-25000" dirty="0">
                <a:sym typeface="Symbol" panose="05050102010706020507" pitchFamily="18" charset="2"/>
              </a:rPr>
              <a:t>2</a:t>
            </a:r>
            <a:r>
              <a:rPr lang="en-US" sz="2200" dirty="0">
                <a:sym typeface="Symbol" panose="05050102010706020507" pitchFamily="18" charset="2"/>
              </a:rPr>
              <a:t>(s1), </a:t>
            </a:r>
            <a:r>
              <a:rPr lang="en-US" sz="2200" baseline="-25000" dirty="0">
                <a:sym typeface="Symbol" panose="05050102010706020507" pitchFamily="18" charset="2"/>
              </a:rPr>
              <a:t>2</a:t>
            </a:r>
            <a:r>
              <a:rPr lang="en-US" sz="2200" dirty="0">
                <a:sym typeface="Symbol" panose="05050102010706020507" pitchFamily="18" charset="2"/>
              </a:rPr>
              <a:t>(s2) </a:t>
            </a:r>
            <a:r>
              <a:rPr lang="en-US" sz="2200" baseline="-25000" dirty="0">
                <a:sym typeface="Symbol" panose="05050102010706020507" pitchFamily="18" charset="2"/>
              </a:rPr>
              <a:t>2</a:t>
            </a:r>
            <a:r>
              <a:rPr lang="en-US" sz="2200" dirty="0">
                <a:sym typeface="Symbol" panose="05050102010706020507" pitchFamily="18" charset="2"/>
              </a:rPr>
              <a:t>(s3) </a:t>
            </a:r>
            <a:r>
              <a:rPr lang="en-US" sz="2200" dirty="0"/>
              <a:t> assuming first second output is green-blue</a:t>
            </a:r>
          </a:p>
          <a:p>
            <a:pPr marL="457200" indent="-457200">
              <a:buAutoNum type="alphaLcPeriod"/>
            </a:pPr>
            <a:r>
              <a:rPr lang="en-US" sz="2200" dirty="0">
                <a:sym typeface="Symbol" panose="05050102010706020507" pitchFamily="18" charset="2"/>
              </a:rPr>
              <a:t></a:t>
            </a:r>
            <a:r>
              <a:rPr lang="en-US" sz="2200" baseline="-25000" dirty="0">
                <a:sym typeface="Symbol" panose="05050102010706020507" pitchFamily="18" charset="2"/>
              </a:rPr>
              <a:t>2</a:t>
            </a:r>
            <a:r>
              <a:rPr lang="en-US" sz="2200" dirty="0">
                <a:sym typeface="Symbol" panose="05050102010706020507" pitchFamily="18" charset="2"/>
              </a:rPr>
              <a:t>(s1) assuming third output is green</a:t>
            </a:r>
          </a:p>
          <a:p>
            <a:pPr marL="457200" indent="-457200">
              <a:buAutoNum type="alphaLcPeriod"/>
            </a:pPr>
            <a:r>
              <a:rPr lang="en-US" sz="2200" dirty="0">
                <a:sym typeface="Symbol" panose="05050102010706020507" pitchFamily="18" charset="2"/>
              </a:rPr>
              <a:t>P(green-blue|=(</a:t>
            </a:r>
            <a:r>
              <a:rPr lang="en-US" sz="2400" dirty="0">
                <a:sym typeface="Symbol" panose="05050102010706020507" pitchFamily="18" charset="2"/>
              </a:rPr>
              <a:t>, A, B))</a:t>
            </a:r>
          </a:p>
          <a:p>
            <a:pPr marL="457200" indent="-457200">
              <a:buAutoNum type="alphaLcPeriod"/>
            </a:pPr>
            <a:r>
              <a:rPr lang="en-US" sz="2200" dirty="0">
                <a:sym typeface="Symbol" panose="05050102010706020507" pitchFamily="18" charset="2"/>
              </a:rPr>
              <a:t>P(green-blue-green|=(</a:t>
            </a:r>
            <a:r>
              <a:rPr lang="en-US" sz="2400" dirty="0">
                <a:sym typeface="Symbol" panose="05050102010706020507" pitchFamily="18" charset="2"/>
              </a:rPr>
              <a:t>, A, B)) </a:t>
            </a:r>
            <a:r>
              <a:rPr lang="en-US" sz="1600" dirty="0">
                <a:latin typeface="Lucida Handwriting" panose="03010101010101010101" pitchFamily="66" charset="0"/>
                <a:sym typeface="Symbol" panose="05050102010706020507" pitchFamily="18" charset="2"/>
              </a:rPr>
              <a:t>solution not discussed May 3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1EB4473C-079B-41EF-A94A-1C20AAC6C597}"/>
              </a:ext>
            </a:extLst>
          </p:cNvPr>
          <p:cNvSpPr/>
          <p:nvPr/>
        </p:nvSpPr>
        <p:spPr>
          <a:xfrm>
            <a:off x="6732240" y="2989742"/>
            <a:ext cx="348701" cy="39129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BCB0C4F4-F6A2-4D7E-9CD4-CD3ACBC2CF13}"/>
              </a:ext>
            </a:extLst>
          </p:cNvPr>
          <p:cNvSpPr/>
          <p:nvPr/>
        </p:nvSpPr>
        <p:spPr>
          <a:xfrm>
            <a:off x="7957099" y="3013493"/>
            <a:ext cx="348701" cy="39129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8404659A-81B1-4173-BDB6-C6503447630B}"/>
              </a:ext>
            </a:extLst>
          </p:cNvPr>
          <p:cNvSpPr/>
          <p:nvPr/>
        </p:nvSpPr>
        <p:spPr>
          <a:xfrm>
            <a:off x="7344669" y="2980219"/>
            <a:ext cx="348701" cy="4103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98E2AA2-5D6B-49FD-B4D6-871E86AA5D87}"/>
              </a:ext>
            </a:extLst>
          </p:cNvPr>
          <p:cNvSpPr txBox="1"/>
          <p:nvPr/>
        </p:nvSpPr>
        <p:spPr>
          <a:xfrm>
            <a:off x="4348804" y="2980219"/>
            <a:ext cx="37383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Observed sequence:</a:t>
            </a:r>
          </a:p>
        </p:txBody>
      </p:sp>
    </p:spTree>
    <p:extLst>
      <p:ext uri="{BB962C8B-B14F-4D97-AF65-F5344CB8AC3E}">
        <p14:creationId xmlns:p14="http://schemas.microsoft.com/office/powerpoint/2010/main" val="41010873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EDB33-A39C-4D2A-8A8B-32AD46946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17993"/>
            <a:ext cx="8229600" cy="1143000"/>
          </a:xfrm>
        </p:spPr>
        <p:txBody>
          <a:bodyPr/>
          <a:lstStyle/>
          <a:p>
            <a:r>
              <a:rPr lang="en-US" dirty="0"/>
              <a:t>Solution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F8AA4A-7625-4921-8082-9BC1459E78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102" y="1564111"/>
            <a:ext cx="8229600" cy="438912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ym typeface="Symbol" panose="05050102010706020507" pitchFamily="18" charset="2"/>
              </a:rPr>
              <a:t>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(s1)=0.6*1/2</a:t>
            </a:r>
          </a:p>
          <a:p>
            <a:pPr marL="0" indent="0">
              <a:buNone/>
            </a:pPr>
            <a:r>
              <a:rPr lang="en-US" dirty="0">
                <a:sym typeface="Symbol" panose="05050102010706020507" pitchFamily="18" charset="2"/>
              </a:rPr>
              <a:t>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(s2)=0.2*1/3</a:t>
            </a:r>
          </a:p>
          <a:p>
            <a:pPr marL="0" indent="0">
              <a:buNone/>
            </a:pPr>
            <a:r>
              <a:rPr lang="en-US" dirty="0">
                <a:sym typeface="Symbol" panose="05050102010706020507" pitchFamily="18" charset="2"/>
              </a:rPr>
              <a:t>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(s3)=0.2*2/3</a:t>
            </a:r>
          </a:p>
          <a:p>
            <a:pPr marL="0" indent="0">
              <a:buNone/>
            </a:pPr>
            <a:r>
              <a:rPr lang="en-US" dirty="0">
                <a:sym typeface="Symbol" panose="05050102010706020507" pitchFamily="18" charset="2"/>
              </a:rPr>
              <a:t></a:t>
            </a:r>
            <a:r>
              <a:rPr lang="en-US" baseline="-25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(s1)= 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(s1)*0*…+ 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(s2)*0.2*1/2+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(s3)*0.5*1/2</a:t>
            </a:r>
          </a:p>
          <a:p>
            <a:pPr marL="0" indent="0">
              <a:buNone/>
            </a:pPr>
            <a:r>
              <a:rPr lang="en-US" dirty="0">
                <a:sym typeface="Symbol" panose="05050102010706020507" pitchFamily="18" charset="2"/>
              </a:rPr>
              <a:t></a:t>
            </a:r>
            <a:r>
              <a:rPr lang="en-US" baseline="-25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(s2)= 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(s1)*0.6*1/3+ 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(s2)*0.2*1/3+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(s3)*0.5*1/3</a:t>
            </a:r>
          </a:p>
          <a:p>
            <a:pPr marL="0" indent="0">
              <a:buNone/>
            </a:pPr>
            <a:r>
              <a:rPr lang="en-US" dirty="0">
                <a:sym typeface="Symbol" panose="05050102010706020507" pitchFamily="18" charset="2"/>
              </a:rPr>
              <a:t></a:t>
            </a:r>
            <a:r>
              <a:rPr lang="en-US" baseline="-25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(s3)=…=0</a:t>
            </a:r>
          </a:p>
          <a:p>
            <a:pPr marL="0" indent="0">
              <a:buNone/>
            </a:pPr>
            <a:r>
              <a:rPr lang="en-US" dirty="0">
                <a:sym typeface="Symbol" panose="05050102010706020507" pitchFamily="18" charset="2"/>
              </a:rPr>
              <a:t></a:t>
            </a:r>
            <a:r>
              <a:rPr lang="en-US" baseline="-25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(s1)= 0*1/2 + 0.6*1/3+0.4*2/3</a:t>
            </a:r>
          </a:p>
          <a:p>
            <a:pPr marL="0" indent="0">
              <a:buNone/>
            </a:pPr>
            <a:r>
              <a:rPr lang="en-US" sz="2400" dirty="0">
                <a:sym typeface="Symbol" panose="05050102010706020507" pitchFamily="18" charset="2"/>
              </a:rPr>
              <a:t>P(green-blue|=(, A, B))= </a:t>
            </a:r>
            <a:r>
              <a:rPr lang="en-US" sz="2400" baseline="-25000" dirty="0">
                <a:sym typeface="Symbol" panose="05050102010706020507" pitchFamily="18" charset="2"/>
              </a:rPr>
              <a:t>2</a:t>
            </a:r>
            <a:r>
              <a:rPr lang="en-US" sz="2400" dirty="0">
                <a:sym typeface="Symbol" panose="05050102010706020507" pitchFamily="18" charset="2"/>
              </a:rPr>
              <a:t>(s1)+ </a:t>
            </a:r>
            <a:r>
              <a:rPr lang="en-US" sz="2400" baseline="-25000" dirty="0">
                <a:sym typeface="Symbol" panose="05050102010706020507" pitchFamily="18" charset="2"/>
              </a:rPr>
              <a:t>2</a:t>
            </a:r>
            <a:r>
              <a:rPr lang="en-US" sz="2400" dirty="0">
                <a:sym typeface="Symbol" panose="05050102010706020507" pitchFamily="18" charset="2"/>
              </a:rPr>
              <a:t>(s2)+ </a:t>
            </a:r>
            <a:r>
              <a:rPr lang="en-US" sz="2400" baseline="-25000" dirty="0">
                <a:sym typeface="Symbol" panose="05050102010706020507" pitchFamily="18" charset="2"/>
              </a:rPr>
              <a:t>2</a:t>
            </a:r>
            <a:r>
              <a:rPr lang="en-US" sz="2400" dirty="0">
                <a:sym typeface="Symbol" panose="05050102010706020507" pitchFamily="18" charset="2"/>
              </a:rPr>
              <a:t>(s3)= </a:t>
            </a:r>
          </a:p>
          <a:p>
            <a:pPr marL="0" indent="0">
              <a:buNone/>
            </a:pPr>
            <a:endParaRPr lang="en-US" dirty="0"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E6B276-D654-4714-B7F5-272FA4B24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5EDB0-0586-4F83-8702-2DA2E8761D70}" type="slidenum">
              <a:rPr lang="tr-TR" smtClean="0"/>
              <a:pPr/>
              <a:t>24</a:t>
            </a:fld>
            <a:endParaRPr lang="tr-TR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9EAD008-1B38-495B-85D0-895BAFBA7EC2}"/>
              </a:ext>
            </a:extLst>
          </p:cNvPr>
          <p:cNvSpPr txBox="1"/>
          <p:nvPr/>
        </p:nvSpPr>
        <p:spPr>
          <a:xfrm>
            <a:off x="4750046" y="5473005"/>
            <a:ext cx="350769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ym typeface="Symbol" panose="05050102010706020507" pitchFamily="18" charset="2"/>
              </a:rPr>
              <a:t>=[0.6,0.2,0.2] A=  0.0   0.6  0.4</a:t>
            </a:r>
          </a:p>
          <a:p>
            <a:r>
              <a:rPr lang="en-US" sz="1400" dirty="0">
                <a:sym typeface="Symbol" panose="05050102010706020507" pitchFamily="18" charset="2"/>
              </a:rPr>
              <a:t>                                 0.5   0.2  0.3</a:t>
            </a:r>
          </a:p>
          <a:p>
            <a:r>
              <a:rPr lang="en-US" sz="1400" dirty="0">
                <a:sym typeface="Symbol" panose="05050102010706020507" pitchFamily="18" charset="2"/>
              </a:rPr>
              <a:t>                                 0.5   0.0  0.5</a:t>
            </a:r>
          </a:p>
          <a:p>
            <a:r>
              <a:rPr lang="en-US" sz="1400" dirty="0">
                <a:sym typeface="Symbol" panose="05050102010706020507" pitchFamily="18" charset="2"/>
              </a:rPr>
              <a:t>B={b</a:t>
            </a:r>
            <a:r>
              <a:rPr lang="en-US" sz="1400" baseline="-25000" dirty="0">
                <a:sym typeface="Symbol" panose="05050102010706020507" pitchFamily="18" charset="2"/>
              </a:rPr>
              <a:t>1</a:t>
            </a:r>
            <a:r>
              <a:rPr lang="en-US" sz="1400" dirty="0">
                <a:sym typeface="Symbol" panose="05050102010706020507" pitchFamily="18" charset="2"/>
              </a:rPr>
              <a:t>(green)=0.5, b</a:t>
            </a:r>
            <a:r>
              <a:rPr lang="en-US" sz="1400" baseline="-25000" dirty="0">
                <a:sym typeface="Symbol" panose="05050102010706020507" pitchFamily="18" charset="2"/>
              </a:rPr>
              <a:t>1</a:t>
            </a:r>
            <a:r>
              <a:rPr lang="en-US" sz="1400" dirty="0">
                <a:sym typeface="Symbol" panose="05050102010706020507" pitchFamily="18" charset="2"/>
              </a:rPr>
              <a:t>(blue)=0.5, b</a:t>
            </a:r>
            <a:r>
              <a:rPr lang="en-US" sz="1400" baseline="-25000" dirty="0">
                <a:sym typeface="Symbol" panose="05050102010706020507" pitchFamily="18" charset="2"/>
              </a:rPr>
              <a:t>1</a:t>
            </a:r>
            <a:r>
              <a:rPr lang="en-US" sz="1400" dirty="0">
                <a:sym typeface="Symbol" panose="05050102010706020507" pitchFamily="18" charset="2"/>
              </a:rPr>
              <a:t>(red)=0,</a:t>
            </a:r>
          </a:p>
          <a:p>
            <a:r>
              <a:rPr lang="en-US" sz="1400" dirty="0">
                <a:sym typeface="Symbol" panose="05050102010706020507" pitchFamily="18" charset="2"/>
              </a:rPr>
              <a:t>     b</a:t>
            </a:r>
            <a:r>
              <a:rPr lang="en-US" sz="1400" baseline="-25000" dirty="0">
                <a:sym typeface="Symbol" panose="05050102010706020507" pitchFamily="18" charset="2"/>
              </a:rPr>
              <a:t>2</a:t>
            </a:r>
            <a:r>
              <a:rPr lang="en-US" sz="1400" dirty="0">
                <a:sym typeface="Symbol" panose="05050102010706020507" pitchFamily="18" charset="2"/>
              </a:rPr>
              <a:t>(green)=1/3, b</a:t>
            </a:r>
            <a:r>
              <a:rPr lang="en-US" sz="1400" baseline="-25000" dirty="0">
                <a:sym typeface="Symbol" panose="05050102010706020507" pitchFamily="18" charset="2"/>
              </a:rPr>
              <a:t>2</a:t>
            </a:r>
            <a:r>
              <a:rPr lang="en-US" sz="1400" dirty="0">
                <a:sym typeface="Symbol" panose="05050102010706020507" pitchFamily="18" charset="2"/>
              </a:rPr>
              <a:t>(blue)=1/3, b</a:t>
            </a:r>
            <a:r>
              <a:rPr lang="en-US" sz="1400" baseline="-25000" dirty="0">
                <a:sym typeface="Symbol" panose="05050102010706020507" pitchFamily="18" charset="2"/>
              </a:rPr>
              <a:t>2</a:t>
            </a:r>
            <a:r>
              <a:rPr lang="en-US" sz="1400" dirty="0">
                <a:sym typeface="Symbol" panose="05050102010706020507" pitchFamily="18" charset="2"/>
              </a:rPr>
              <a:t>(red)=1/3,</a:t>
            </a:r>
          </a:p>
          <a:p>
            <a:r>
              <a:rPr lang="en-US" sz="1400" dirty="0">
                <a:sym typeface="Symbol" panose="05050102010706020507" pitchFamily="18" charset="2"/>
              </a:rPr>
              <a:t>     b</a:t>
            </a:r>
            <a:r>
              <a:rPr lang="en-US" sz="1400" baseline="-25000" dirty="0">
                <a:sym typeface="Symbol" panose="05050102010706020507" pitchFamily="18" charset="2"/>
              </a:rPr>
              <a:t>3</a:t>
            </a:r>
            <a:r>
              <a:rPr lang="en-US" sz="1400" dirty="0">
                <a:sym typeface="Symbol" panose="05050102010706020507" pitchFamily="18" charset="2"/>
              </a:rPr>
              <a:t>(green)=2/3, b</a:t>
            </a:r>
            <a:r>
              <a:rPr lang="en-US" sz="1400" baseline="-25000" dirty="0">
                <a:sym typeface="Symbol" panose="05050102010706020507" pitchFamily="18" charset="2"/>
              </a:rPr>
              <a:t>3</a:t>
            </a:r>
            <a:r>
              <a:rPr lang="en-US" sz="1400" dirty="0">
                <a:sym typeface="Symbol" panose="05050102010706020507" pitchFamily="18" charset="2"/>
              </a:rPr>
              <a:t>(blue)=0, b</a:t>
            </a:r>
            <a:r>
              <a:rPr lang="en-US" sz="1400" baseline="-25000" dirty="0">
                <a:sym typeface="Symbol" panose="05050102010706020507" pitchFamily="18" charset="2"/>
              </a:rPr>
              <a:t>3</a:t>
            </a:r>
            <a:r>
              <a:rPr lang="en-US" sz="1400" dirty="0">
                <a:sym typeface="Symbol" panose="05050102010706020507" pitchFamily="18" charset="2"/>
              </a:rPr>
              <a:t>(red)=1/3}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7C7E2E3-46A2-4E5C-A48F-FAC5F540CD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5520" y="1542655"/>
            <a:ext cx="2653331" cy="1541711"/>
          </a:xfrm>
          <a:prstGeom prst="rect">
            <a:avLst/>
          </a:prstGeom>
        </p:spPr>
      </p:pic>
      <p:pic>
        <p:nvPicPr>
          <p:cNvPr id="11" name="Picture 10" descr="Text, letter&#10;&#10;Description automatically generated">
            <a:extLst>
              <a:ext uri="{FF2B5EF4-FFF2-40B4-BE49-F238E27FC236}">
                <a16:creationId xmlns:a16="http://schemas.microsoft.com/office/drawing/2014/main" id="{659E55EC-6CDE-4AC1-97A4-8FBE983E5A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0372" y="-6999"/>
            <a:ext cx="3063628" cy="1630260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7EF1EF54-70D9-4EBD-A0AA-163EB04F7BA0}"/>
              </a:ext>
            </a:extLst>
          </p:cNvPr>
          <p:cNvSpPr/>
          <p:nvPr/>
        </p:nvSpPr>
        <p:spPr>
          <a:xfrm>
            <a:off x="2745102" y="6310796"/>
            <a:ext cx="348701" cy="39129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7CCDB03-3E0E-4A0E-B1B5-51E154936FD7}"/>
              </a:ext>
            </a:extLst>
          </p:cNvPr>
          <p:cNvSpPr/>
          <p:nvPr/>
        </p:nvSpPr>
        <p:spPr>
          <a:xfrm>
            <a:off x="3969961" y="6334547"/>
            <a:ext cx="348701" cy="39129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CB502472-D139-4BD1-9B80-E9A069EB9A0D}"/>
              </a:ext>
            </a:extLst>
          </p:cNvPr>
          <p:cNvSpPr/>
          <p:nvPr/>
        </p:nvSpPr>
        <p:spPr>
          <a:xfrm>
            <a:off x="3357531" y="6301273"/>
            <a:ext cx="348701" cy="4103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7C6B04C-049A-46EA-AD10-FED71DBEA80C}"/>
              </a:ext>
            </a:extLst>
          </p:cNvPr>
          <p:cNvSpPr txBox="1"/>
          <p:nvPr/>
        </p:nvSpPr>
        <p:spPr>
          <a:xfrm>
            <a:off x="361666" y="6301273"/>
            <a:ext cx="37383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Observed sequence:</a:t>
            </a:r>
          </a:p>
        </p:txBody>
      </p:sp>
      <p:pic>
        <p:nvPicPr>
          <p:cNvPr id="7" name="Picture 6" descr="Chart&#10;&#10;Description automatically generated">
            <a:extLst>
              <a:ext uri="{FF2B5EF4-FFF2-40B4-BE49-F238E27FC236}">
                <a16:creationId xmlns:a16="http://schemas.microsoft.com/office/drawing/2014/main" id="{7A9BCB24-8646-446C-93A2-46C9B0C7B6A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5819" y="280884"/>
            <a:ext cx="2865686" cy="1228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4634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73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60648"/>
            <a:ext cx="8229600" cy="867524"/>
          </a:xfrm>
        </p:spPr>
        <p:txBody>
          <a:bodyPr/>
          <a:lstStyle/>
          <a:p>
            <a:r>
              <a:rPr lang="tr-TR" dirty="0"/>
              <a:t>Viterbi’s Algorithm</a:t>
            </a:r>
          </a:p>
        </p:txBody>
      </p:sp>
      <p:sp>
        <p:nvSpPr>
          <p:cNvPr id="500739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124744"/>
            <a:ext cx="8229600" cy="4389120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buFont typeface="Wingdings" pitchFamily="2" charset="2"/>
              <a:buNone/>
            </a:pPr>
            <a:r>
              <a:rPr lang="tr-TR" dirty="0"/>
              <a:t>	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δ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 ≡ max</a:t>
            </a:r>
            <a:r>
              <a:rPr lang="tr-TR" i="1" baseline="-40000" dirty="0">
                <a:solidFill>
                  <a:schemeClr val="tx2"/>
                </a:solidFill>
                <a:latin typeface="+mj-lt"/>
              </a:rPr>
              <a:t>q</a:t>
            </a:r>
            <a:r>
              <a:rPr lang="tr-TR" baseline="-40000" dirty="0">
                <a:solidFill>
                  <a:schemeClr val="tx2"/>
                </a:solidFill>
                <a:latin typeface="+mj-lt"/>
              </a:rPr>
              <a:t>1</a:t>
            </a:r>
            <a:r>
              <a:rPr lang="tr-TR" i="1" baseline="-40000" dirty="0">
                <a:solidFill>
                  <a:schemeClr val="tx2"/>
                </a:solidFill>
                <a:latin typeface="+mj-lt"/>
              </a:rPr>
              <a:t>q</a:t>
            </a:r>
            <a:r>
              <a:rPr lang="tr-TR" baseline="-40000" dirty="0">
                <a:solidFill>
                  <a:schemeClr val="tx2"/>
                </a:solidFill>
                <a:latin typeface="+mj-lt"/>
              </a:rPr>
              <a:t>2∙∙∙ </a:t>
            </a:r>
            <a:r>
              <a:rPr lang="tr-TR" i="1" baseline="-40000" dirty="0">
                <a:solidFill>
                  <a:schemeClr val="tx2"/>
                </a:solidFill>
                <a:latin typeface="+mj-lt"/>
              </a:rPr>
              <a:t>qt</a:t>
            </a:r>
            <a:r>
              <a:rPr lang="tr-TR" baseline="-40000" dirty="0">
                <a:solidFill>
                  <a:schemeClr val="tx2"/>
                </a:solidFill>
                <a:latin typeface="+mj-lt"/>
              </a:rPr>
              <a:t>-1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q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1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q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2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∙∙∙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q</a:t>
            </a:r>
            <a:r>
              <a:rPr lang="tr-TR" i="1" u="sng" baseline="-25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-1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,q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=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S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,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O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1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∙∙∙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O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t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| λ)</a:t>
            </a:r>
          </a:p>
          <a:p>
            <a:pPr marL="457200" indent="-457200">
              <a:lnSpc>
                <a:spcPct val="80000"/>
              </a:lnSpc>
              <a:buFont typeface="Wingdings" pitchFamily="2" charset="2"/>
              <a:buNone/>
            </a:pPr>
            <a:endParaRPr lang="tr-TR" baseline="-25000" dirty="0">
              <a:solidFill>
                <a:schemeClr val="tx2"/>
              </a:solidFill>
              <a:latin typeface="+mj-lt"/>
            </a:endParaRPr>
          </a:p>
          <a:p>
            <a:pPr marL="457200" indent="-457200">
              <a:lnSpc>
                <a:spcPct val="80000"/>
              </a:lnSpc>
            </a:pPr>
            <a:r>
              <a:rPr lang="tr-TR" dirty="0">
                <a:solidFill>
                  <a:schemeClr val="tx2"/>
                </a:solidFill>
                <a:latin typeface="+mj-lt"/>
              </a:rPr>
              <a:t>Initialization: </a:t>
            </a:r>
          </a:p>
          <a:p>
            <a:pPr marL="457200" indent="-457200">
              <a:lnSpc>
                <a:spcPct val="80000"/>
              </a:lnSpc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	δ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1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 = π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b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O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1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), ψ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1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 = 0</a:t>
            </a:r>
          </a:p>
          <a:p>
            <a:pPr marL="457200" indent="-457200">
              <a:lnSpc>
                <a:spcPct val="80000"/>
              </a:lnSpc>
            </a:pPr>
            <a:r>
              <a:rPr lang="tr-TR" dirty="0">
                <a:solidFill>
                  <a:schemeClr val="tx2"/>
                </a:solidFill>
                <a:latin typeface="+mj-lt"/>
              </a:rPr>
              <a:t>Recursion:</a:t>
            </a:r>
          </a:p>
          <a:p>
            <a:pPr marL="457200" indent="-457200">
              <a:lnSpc>
                <a:spcPct val="80000"/>
              </a:lnSpc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	 δ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j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 = max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δ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-1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a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ij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b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j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O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), ψ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j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 = argmax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δ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-1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a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ij</a:t>
            </a:r>
            <a:endParaRPr lang="tr-TR" dirty="0">
              <a:solidFill>
                <a:schemeClr val="tx2"/>
              </a:solidFill>
              <a:latin typeface="+mj-lt"/>
            </a:endParaRPr>
          </a:p>
          <a:p>
            <a:pPr marL="457200" indent="-457200">
              <a:lnSpc>
                <a:spcPct val="80000"/>
              </a:lnSpc>
            </a:pPr>
            <a:r>
              <a:rPr lang="tr-TR" dirty="0">
                <a:solidFill>
                  <a:schemeClr val="tx2"/>
                </a:solidFill>
                <a:latin typeface="+mj-lt"/>
              </a:rPr>
              <a:t>Termination:</a:t>
            </a:r>
          </a:p>
          <a:p>
            <a:pPr marL="457200" indent="-457200">
              <a:lnSpc>
                <a:spcPct val="80000"/>
              </a:lnSpc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	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baseline="30000" dirty="0">
                <a:solidFill>
                  <a:schemeClr val="tx2"/>
                </a:solidFill>
                <a:latin typeface="+mj-lt"/>
              </a:rPr>
              <a:t>*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= max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δ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),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q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baseline="30000" dirty="0">
                <a:solidFill>
                  <a:schemeClr val="tx2"/>
                </a:solidFill>
                <a:latin typeface="+mj-lt"/>
              </a:rPr>
              <a:t>*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= argmax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δ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</a:t>
            </a:r>
            <a:endParaRPr lang="tr-TR" baseline="30000" dirty="0">
              <a:solidFill>
                <a:schemeClr val="tx2"/>
              </a:solidFill>
              <a:latin typeface="+mj-lt"/>
            </a:endParaRPr>
          </a:p>
          <a:p>
            <a:pPr marL="457200" indent="-457200">
              <a:lnSpc>
                <a:spcPct val="80000"/>
              </a:lnSpc>
            </a:pPr>
            <a:r>
              <a:rPr lang="tr-TR" dirty="0">
                <a:solidFill>
                  <a:schemeClr val="tx2"/>
                </a:solidFill>
                <a:latin typeface="+mj-lt"/>
              </a:rPr>
              <a:t>Path backtracking:</a:t>
            </a:r>
          </a:p>
          <a:p>
            <a:pPr marL="838200" lvl="1" indent="-381000">
              <a:lnSpc>
                <a:spcPct val="80000"/>
              </a:lnSpc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q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baseline="30000" dirty="0">
                <a:solidFill>
                  <a:schemeClr val="tx2"/>
                </a:solidFill>
                <a:latin typeface="+mj-lt"/>
              </a:rPr>
              <a:t>*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= ψ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+1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q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+1</a:t>
            </a:r>
            <a:r>
              <a:rPr lang="tr-TR" baseline="30000" dirty="0">
                <a:solidFill>
                  <a:schemeClr val="tx2"/>
                </a:solidFill>
                <a:latin typeface="+mj-lt"/>
              </a:rPr>
              <a:t>*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),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=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-1,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-2, ..., 1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87F2-24F2-488E-A80D-38737CF95B78}" type="slidenum">
              <a:rPr lang="tr-TR"/>
              <a:pPr/>
              <a:t>25</a:t>
            </a:fld>
            <a:endParaRPr lang="tr-TR"/>
          </a:p>
        </p:txBody>
      </p:sp>
      <p:sp>
        <p:nvSpPr>
          <p:cNvPr id="3" name="TextBox 2"/>
          <p:cNvSpPr txBox="1"/>
          <p:nvPr/>
        </p:nvSpPr>
        <p:spPr>
          <a:xfrm>
            <a:off x="107504" y="5589240"/>
            <a:ext cx="767710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Idea: Combines path probability computations </a:t>
            </a:r>
          </a:p>
          <a:p>
            <a:r>
              <a:rPr lang="en-US" sz="2800" dirty="0"/>
              <a:t>with backtracking over competing paths.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FC8F86B-31A2-439E-BA11-52F553EA27F7}"/>
              </a:ext>
            </a:extLst>
          </p:cNvPr>
          <p:cNvSpPr txBox="1"/>
          <p:nvPr/>
        </p:nvSpPr>
        <p:spPr>
          <a:xfrm>
            <a:off x="576313" y="80338"/>
            <a:ext cx="73484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Lucida Handwriting" panose="03010101010101010101" pitchFamily="66" charset="0"/>
              </a:rPr>
              <a:t>Not discussed; watch video  whose link is give on the next page instead!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57EEFF6-90F6-4DA0-9F56-4AB0FFAC7CD6}"/>
              </a:ext>
            </a:extLst>
          </p:cNvPr>
          <p:cNvSpPr txBox="1"/>
          <p:nvPr/>
        </p:nvSpPr>
        <p:spPr>
          <a:xfrm>
            <a:off x="328673" y="5134622"/>
            <a:ext cx="55946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Another video explaining Viterbi and other HMM Themes: </a:t>
            </a:r>
          </a:p>
          <a:p>
            <a:r>
              <a:rPr lang="en-US" sz="1600" dirty="0">
                <a:hlinkClick r:id="rId2"/>
              </a:rPr>
              <a:t>https://www.youtube.com/watch?v=kqSzLo9fenk</a:t>
            </a:r>
            <a:endParaRPr lang="en-US" sz="1600" dirty="0"/>
          </a:p>
          <a:p>
            <a:endParaRPr lang="en-US" sz="16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C1797-C45E-410C-8DEE-C81A9DAFCB88}" type="slidenum">
              <a:rPr lang="tr-TR"/>
              <a:pPr/>
              <a:t>26</a:t>
            </a:fld>
            <a:endParaRPr lang="tr-TR"/>
          </a:p>
        </p:txBody>
      </p:sp>
      <p:pic>
        <p:nvPicPr>
          <p:cNvPr id="493574" name="Picture 6" descr="Hmm-st_co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043" y="764704"/>
            <a:ext cx="7681913" cy="4329112"/>
          </a:xfrm>
          <a:prstGeom prst="rect">
            <a:avLst/>
          </a:prstGeom>
          <a:noFill/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EDDFFA9-EABC-4BD5-82B4-AAA0E7995754}"/>
              </a:ext>
            </a:extLst>
          </p:cNvPr>
          <p:cNvSpPr txBox="1"/>
          <p:nvPr/>
        </p:nvSpPr>
        <p:spPr>
          <a:xfrm>
            <a:off x="-15759" y="5093816"/>
            <a:ext cx="9159759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b="1" dirty="0"/>
              <a:t>Viterbi Algorithm</a:t>
            </a:r>
            <a:r>
              <a:rPr lang="en-US" sz="2100" dirty="0"/>
              <a:t>: Finds the most likely path s</a:t>
            </a:r>
            <a:r>
              <a:rPr lang="en-US" sz="2100" baseline="-25000" dirty="0"/>
              <a:t>1</a:t>
            </a:r>
            <a:r>
              <a:rPr lang="en-US" sz="2100" dirty="0"/>
              <a:t> ,…,</a:t>
            </a:r>
            <a:r>
              <a:rPr lang="en-US" sz="2100" dirty="0" err="1"/>
              <a:t>s</a:t>
            </a:r>
            <a:r>
              <a:rPr lang="en-US" sz="2100" baseline="-25000" dirty="0" err="1"/>
              <a:t>T</a:t>
            </a:r>
            <a:r>
              <a:rPr lang="en-US" sz="2100" baseline="-25000" dirty="0"/>
              <a:t> </a:t>
            </a:r>
            <a:r>
              <a:rPr lang="en-US" sz="2100" dirty="0"/>
              <a:t>in the graph which generates O</a:t>
            </a:r>
            <a:r>
              <a:rPr lang="en-US" sz="2100" baseline="-25000" dirty="0"/>
              <a:t>1</a:t>
            </a:r>
            <a:r>
              <a:rPr lang="en-US" sz="2100" dirty="0"/>
              <a:t> ,…,O</a:t>
            </a:r>
            <a:r>
              <a:rPr lang="en-US" sz="2100" baseline="-25000" dirty="0"/>
              <a:t>T</a:t>
            </a:r>
            <a:r>
              <a:rPr lang="en-US" sz="2100" dirty="0"/>
              <a:t>, maximizing P(s</a:t>
            </a:r>
            <a:r>
              <a:rPr lang="en-US" sz="2100" baseline="-25000" dirty="0"/>
              <a:t>1</a:t>
            </a:r>
            <a:r>
              <a:rPr lang="en-US" sz="2100" dirty="0"/>
              <a:t>)</a:t>
            </a:r>
            <a:r>
              <a:rPr lang="en-US" sz="2100" dirty="0">
                <a:latin typeface="Symbol" panose="05050102010706020507" pitchFamily="18" charset="2"/>
              </a:rPr>
              <a:t>*</a:t>
            </a:r>
            <a:r>
              <a:rPr lang="en-US" sz="2100" dirty="0"/>
              <a:t> ,…,</a:t>
            </a:r>
            <a:r>
              <a:rPr lang="en-US" sz="2100" dirty="0">
                <a:latin typeface="Symbol" panose="05050102010706020507" pitchFamily="18" charset="2"/>
              </a:rPr>
              <a:t>*</a:t>
            </a:r>
            <a:r>
              <a:rPr lang="en-US" sz="2100" dirty="0"/>
              <a:t>P(</a:t>
            </a:r>
            <a:r>
              <a:rPr lang="en-US" sz="2100" dirty="0" err="1"/>
              <a:t>s</a:t>
            </a:r>
            <a:r>
              <a:rPr lang="en-US" sz="2100" baseline="-25000" dirty="0" err="1"/>
              <a:t>T</a:t>
            </a:r>
            <a:r>
              <a:rPr lang="en-US" sz="2100" dirty="0"/>
              <a:t>): it tries to find a path which maximizes the product of the probabilities of the visited states; the video explains it for a travel problem which minimizes the path cost. </a:t>
            </a:r>
          </a:p>
          <a:p>
            <a:r>
              <a:rPr lang="en-US" sz="2100" dirty="0"/>
              <a:t>Remark: P(</a:t>
            </a:r>
            <a:r>
              <a:rPr lang="en-US" sz="2100" dirty="0" err="1"/>
              <a:t>s</a:t>
            </a:r>
            <a:r>
              <a:rPr lang="en-US" sz="2100" baseline="-25000" dirty="0" err="1"/>
              <a:t>k</a:t>
            </a:r>
            <a:r>
              <a:rPr lang="en-US" sz="2100" dirty="0"/>
              <a:t>) can be computed using the methods discussed in slides 16-18!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F63C64F-1DCB-4042-B41A-70D352ECC2D7}"/>
              </a:ext>
            </a:extLst>
          </p:cNvPr>
          <p:cNvSpPr/>
          <p:nvPr/>
        </p:nvSpPr>
        <p:spPr>
          <a:xfrm>
            <a:off x="-15759" y="19970"/>
            <a:ext cx="8804506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/>
              <a:t>Watch a video about the Viterbi Algorithms (11:00) </a:t>
            </a:r>
            <a:r>
              <a:rPr lang="en-US" sz="1000" dirty="0">
                <a:hlinkClick r:id="rId3"/>
              </a:rPr>
              <a:t>https://www.bing.com/videos/search?q=overview+viterbi+algorithm+video&amp;docid=608009782553551760&amp;mid=807897C14FD6DC2809DE807897C14FD6DC2809DE&amp;view=detail&amp;FORM=VIRE</a:t>
            </a:r>
            <a:endParaRPr lang="en-US" sz="1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5100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7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00098"/>
          </a:xfrm>
        </p:spPr>
        <p:txBody>
          <a:bodyPr>
            <a:normAutofit/>
          </a:bodyPr>
          <a:lstStyle/>
          <a:p>
            <a:pPr algn="ctr"/>
            <a:r>
              <a:rPr lang="tr-TR" dirty="0"/>
              <a:t>Baum-Welch </a:t>
            </a:r>
            <a:r>
              <a:rPr lang="en-US" dirty="0"/>
              <a:t>Algorithm </a:t>
            </a:r>
            <a:endParaRPr lang="tr-TR" dirty="0"/>
          </a:p>
        </p:txBody>
      </p:sp>
      <p:sp>
        <p:nvSpPr>
          <p:cNvPr id="2" name="Rectangle 1"/>
          <p:cNvSpPr/>
          <p:nvPr/>
        </p:nvSpPr>
        <p:spPr>
          <a:xfrm>
            <a:off x="2946146" y="2060848"/>
            <a:ext cx="2448272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Baum-</a:t>
            </a:r>
          </a:p>
          <a:p>
            <a:pPr algn="ctr"/>
            <a:r>
              <a:rPr lang="en-US" dirty="0"/>
              <a:t>Welch</a:t>
            </a:r>
          </a:p>
          <a:p>
            <a:pPr algn="ctr"/>
            <a:r>
              <a:rPr lang="en-US" dirty="0"/>
              <a:t>Algorithm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-34183" y="2392091"/>
            <a:ext cx="25795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O={O</a:t>
            </a:r>
            <a:r>
              <a:rPr lang="en-US" baseline="30000" dirty="0"/>
              <a:t>1</a:t>
            </a:r>
            <a:r>
              <a:rPr lang="en-US" dirty="0"/>
              <a:t>,…,O</a:t>
            </a:r>
            <a:r>
              <a:rPr lang="en-US" baseline="30000" dirty="0"/>
              <a:t>K</a:t>
            </a:r>
            <a:r>
              <a:rPr lang="en-US" dirty="0"/>
              <a:t>}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442090" y="2684478"/>
            <a:ext cx="504056" cy="106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394418" y="2684479"/>
            <a:ext cx="44671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754458" y="2405262"/>
            <a:ext cx="3275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Model </a:t>
            </a:r>
            <a:r>
              <a:rPr lang="en-US" dirty="0">
                <a:sym typeface="Symbol"/>
              </a:rPr>
              <a:t>=(A,B,)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308510" y="4581128"/>
            <a:ext cx="536794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Hidden State Sequence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308510" y="5661248"/>
            <a:ext cx="5367946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Observed Symbol Sequence</a:t>
            </a:r>
          </a:p>
        </p:txBody>
      </p:sp>
      <p:cxnSp>
        <p:nvCxnSpPr>
          <p:cNvPr id="14" name="Straight Arrow Connector 13"/>
          <p:cNvCxnSpPr>
            <a:endCxn id="13" idx="0"/>
          </p:cNvCxnSpPr>
          <p:nvPr/>
        </p:nvCxnSpPr>
        <p:spPr>
          <a:xfrm>
            <a:off x="5992483" y="5085184"/>
            <a:ext cx="0" cy="576064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442090" y="5620888"/>
            <a:ext cx="5068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39619633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7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00098"/>
          </a:xfrm>
        </p:spPr>
        <p:txBody>
          <a:bodyPr>
            <a:normAutofit fontScale="90000"/>
          </a:bodyPr>
          <a:lstStyle/>
          <a:p>
            <a:r>
              <a:rPr lang="tr-TR" dirty="0"/>
              <a:t>Baum-Welch</a:t>
            </a:r>
            <a:r>
              <a:rPr lang="en-US" dirty="0"/>
              <a:t> Algorithm: Summary</a:t>
            </a:r>
            <a:endParaRPr lang="tr-TR" dirty="0"/>
          </a:p>
        </p:txBody>
      </p:sp>
      <p:graphicFrame>
        <p:nvGraphicFramePr>
          <p:cNvPr id="502791" name="Object 7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72541109"/>
              </p:ext>
            </p:extLst>
          </p:nvPr>
        </p:nvGraphicFramePr>
        <p:xfrm>
          <a:off x="1485900" y="1939925"/>
          <a:ext cx="6437313" cy="232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368600" imgH="1574640" progId="Equation.3">
                  <p:embed/>
                </p:oleObj>
              </mc:Choice>
              <mc:Fallback>
                <p:oleObj name="Equation" r:id="rId2" imgW="4368600" imgH="1574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5900" y="1939925"/>
                        <a:ext cx="6437313" cy="2320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187624" y="6847074"/>
            <a:ext cx="7072362" cy="365125"/>
          </a:xfrm>
        </p:spPr>
        <p:txBody>
          <a:bodyPr/>
          <a:lstStyle/>
          <a:p>
            <a:r>
              <a:rPr lang="en-US" dirty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59832" y="4701321"/>
            <a:ext cx="2448272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Baum-</a:t>
            </a:r>
          </a:p>
          <a:p>
            <a:pPr algn="ctr"/>
            <a:r>
              <a:rPr lang="en-US" dirty="0"/>
              <a:t>Welch</a:t>
            </a:r>
          </a:p>
          <a:p>
            <a:pPr algn="ctr"/>
            <a:r>
              <a:rPr lang="en-US" dirty="0"/>
              <a:t>Algorithm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9503" y="5032564"/>
            <a:ext cx="25795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O={O</a:t>
            </a:r>
            <a:r>
              <a:rPr lang="en-US" baseline="30000" dirty="0"/>
              <a:t>1</a:t>
            </a:r>
            <a:r>
              <a:rPr lang="en-US" dirty="0"/>
              <a:t>,…,O</a:t>
            </a:r>
            <a:r>
              <a:rPr lang="en-US" baseline="30000" dirty="0"/>
              <a:t>K</a:t>
            </a:r>
            <a:r>
              <a:rPr lang="en-US" dirty="0"/>
              <a:t>}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555776" y="5324951"/>
            <a:ext cx="504056" cy="106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508104" y="5324952"/>
            <a:ext cx="44671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868144" y="5045735"/>
            <a:ext cx="3275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Model </a:t>
            </a:r>
            <a:r>
              <a:rPr lang="en-US" dirty="0">
                <a:sym typeface="Symbol"/>
              </a:rPr>
              <a:t>=(A,B,)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03716" y="4005064"/>
            <a:ext cx="72023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For more discussion see: </a:t>
            </a:r>
            <a:r>
              <a:rPr lang="en-US" sz="1400" dirty="0">
                <a:hlinkClick r:id="rId4"/>
              </a:rPr>
              <a:t>http://www.robots.ox.ac.uk/~vgg/rg/slides/hmm.pdf</a:t>
            </a:r>
            <a:r>
              <a:rPr lang="en-US" sz="1400" dirty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35696" y="6453336"/>
            <a:ext cx="63248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See </a:t>
            </a:r>
            <a:r>
              <a:rPr lang="en-US" sz="1400"/>
              <a:t>also: </a:t>
            </a:r>
            <a:r>
              <a:rPr lang="en-US" sz="1400">
                <a:hlinkClick r:id="rId5"/>
              </a:rPr>
              <a:t>http://www.digplanet.com/wiki/Baum%E2%80%93Welch_algorithm</a:t>
            </a:r>
            <a:endParaRPr lang="en-US" sz="1400"/>
          </a:p>
          <a:p>
            <a:endParaRPr lang="en-US" sz="1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CCA1DA-8003-4B35-AC21-A93245C7DCCE}"/>
              </a:ext>
            </a:extLst>
          </p:cNvPr>
          <p:cNvSpPr txBox="1"/>
          <p:nvPr/>
        </p:nvSpPr>
        <p:spPr>
          <a:xfrm>
            <a:off x="6253266" y="2938801"/>
            <a:ext cx="2013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“</a:t>
            </a:r>
            <a:r>
              <a:rPr lang="en-US" sz="1600" dirty="0">
                <a:latin typeface="Lucida Handwriting" panose="03010101010101010101" pitchFamily="66" charset="0"/>
              </a:rPr>
              <a:t>Update Model</a:t>
            </a:r>
            <a:r>
              <a:rPr lang="en-US" sz="18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432212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65" name="Picture 5" descr="Hmm-arc_co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571480"/>
            <a:ext cx="3311525" cy="2420938"/>
          </a:xfrm>
          <a:prstGeom prst="rect">
            <a:avLst/>
          </a:prstGeom>
          <a:noFill/>
        </p:spPr>
      </p:pic>
      <p:sp>
        <p:nvSpPr>
          <p:cNvPr id="5017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Learning</a:t>
            </a:r>
            <a:r>
              <a:rPr lang="en-US" dirty="0"/>
              <a:t> a Model </a:t>
            </a:r>
            <a:r>
              <a:rPr lang="en-US" dirty="0">
                <a:sym typeface="Symbol"/>
              </a:rPr>
              <a:t></a:t>
            </a:r>
            <a:br>
              <a:rPr lang="en-US" dirty="0">
                <a:sym typeface="Symbol"/>
              </a:rPr>
            </a:br>
            <a:r>
              <a:rPr lang="en-US" dirty="0">
                <a:sym typeface="Symbol"/>
              </a:rPr>
              <a:t>from Sequences O</a:t>
            </a:r>
            <a:endParaRPr lang="tr-TR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21346-A6A0-4258-9E13-DC7D1D16F810}" type="slidenum">
              <a:rPr lang="tr-TR"/>
              <a:pPr/>
              <a:t>29</a:t>
            </a:fld>
            <a:endParaRPr lang="tr-TR"/>
          </a:p>
        </p:txBody>
      </p:sp>
      <p:graphicFrame>
        <p:nvGraphicFramePr>
          <p:cNvPr id="501771" name="Object 11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7697131"/>
              </p:ext>
            </p:extLst>
          </p:nvPr>
        </p:nvGraphicFramePr>
        <p:xfrm>
          <a:off x="980479" y="3967163"/>
          <a:ext cx="5319713" cy="289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336760" imgH="1269720" progId="Equation.3">
                  <p:embed/>
                </p:oleObj>
              </mc:Choice>
              <mc:Fallback>
                <p:oleObj name="Equation" r:id="rId3" imgW="2336760" imgH="126972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0479" y="3967163"/>
                        <a:ext cx="5319713" cy="2890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300192" y="2852936"/>
            <a:ext cx="275588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This is a hidden(latent) </a:t>
            </a:r>
          </a:p>
          <a:p>
            <a:r>
              <a:rPr lang="en-US" sz="1400" dirty="0"/>
              <a:t>variable, measuring the </a:t>
            </a:r>
          </a:p>
          <a:p>
            <a:r>
              <a:rPr lang="en-US" sz="1400" dirty="0"/>
              <a:t>probability of going from state </a:t>
            </a:r>
            <a:r>
              <a:rPr lang="en-US" sz="1400" dirty="0" err="1"/>
              <a:t>i</a:t>
            </a:r>
            <a:r>
              <a:rPr lang="en-US" sz="1400" dirty="0"/>
              <a:t> </a:t>
            </a:r>
          </a:p>
          <a:p>
            <a:r>
              <a:rPr lang="en-US" sz="1400" dirty="0"/>
              <a:t>to state j at step t+1 observing </a:t>
            </a:r>
          </a:p>
          <a:p>
            <a:r>
              <a:rPr lang="en-US" sz="1400" dirty="0"/>
              <a:t>O</a:t>
            </a:r>
            <a:r>
              <a:rPr lang="en-US" sz="1400" baseline="-25000" dirty="0"/>
              <a:t>t+1</a:t>
            </a:r>
            <a:r>
              <a:rPr lang="en-US" sz="1400" dirty="0"/>
              <a:t>, given a model  </a:t>
            </a:r>
            <a:r>
              <a:rPr lang="en-US" sz="1400" dirty="0">
                <a:sym typeface="Symbol"/>
              </a:rPr>
              <a:t> and an</a:t>
            </a:r>
          </a:p>
          <a:p>
            <a:r>
              <a:rPr lang="en-US" sz="1400" dirty="0">
                <a:sym typeface="Symbol"/>
              </a:rPr>
              <a:t>observed sequence O O</a:t>
            </a:r>
            <a:r>
              <a:rPr lang="en-US" sz="1400" baseline="30000" dirty="0">
                <a:sym typeface="Symbol"/>
              </a:rPr>
              <a:t>k</a:t>
            </a:r>
            <a:r>
              <a:rPr lang="en-US" sz="1400" dirty="0">
                <a:sym typeface="Symbol"/>
              </a:rPr>
              <a:t>.</a:t>
            </a:r>
            <a:endParaRPr lang="en-US" sz="1400" dirty="0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907704" y="3429000"/>
            <a:ext cx="4536504" cy="1224136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83568" y="3091648"/>
            <a:ext cx="4557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3333FF"/>
                </a:solidFill>
              </a:rPr>
              <a:t>An EM-style algorithm is used</a:t>
            </a:r>
            <a:r>
              <a:rPr lang="en-US" sz="2400" b="1" dirty="0"/>
              <a:t>!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300192" y="5688449"/>
            <a:ext cx="2890535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This is a hidden(latent) variable, </a:t>
            </a:r>
          </a:p>
          <a:p>
            <a:r>
              <a:rPr lang="en-US" sz="1400" dirty="0"/>
              <a:t>measuring the probability of </a:t>
            </a:r>
          </a:p>
          <a:p>
            <a:r>
              <a:rPr lang="en-US" sz="1400" dirty="0"/>
              <a:t>being in state </a:t>
            </a:r>
            <a:r>
              <a:rPr lang="en-US" sz="1400" dirty="0" err="1"/>
              <a:t>i</a:t>
            </a:r>
            <a:r>
              <a:rPr lang="en-US" sz="1400" dirty="0"/>
              <a:t> at step t observing </a:t>
            </a:r>
          </a:p>
          <a:p>
            <a:r>
              <a:rPr lang="en-US" sz="1400" dirty="0"/>
              <a:t>given a model  </a:t>
            </a:r>
            <a:r>
              <a:rPr lang="en-US" sz="1400" dirty="0">
                <a:sym typeface="Symbol"/>
              </a:rPr>
              <a:t> and an</a:t>
            </a:r>
          </a:p>
          <a:p>
            <a:r>
              <a:rPr lang="en-US" sz="1400" dirty="0">
                <a:sym typeface="Symbol"/>
              </a:rPr>
              <a:t>observed sequence O O</a:t>
            </a:r>
            <a:r>
              <a:rPr lang="en-US" sz="1400" baseline="30000" dirty="0">
                <a:sym typeface="Symbol"/>
              </a:rPr>
              <a:t>k</a:t>
            </a:r>
            <a:r>
              <a:rPr lang="en-US" sz="1400" dirty="0">
                <a:sym typeface="Symbol"/>
              </a:rPr>
              <a:t>.</a:t>
            </a:r>
            <a:endParaRPr lang="en-US" sz="1400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1475656" y="6093296"/>
            <a:ext cx="4968552" cy="504056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6" name="Rectangle 2"/>
          <p:cNvSpPr>
            <a:spLocks noGrp="1" noChangeArrowheads="1"/>
          </p:cNvSpPr>
          <p:nvPr>
            <p:ph type="title"/>
          </p:nvPr>
        </p:nvSpPr>
        <p:spPr>
          <a:xfrm>
            <a:off x="745161" y="203313"/>
            <a:ext cx="8229600" cy="705407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HMM</a:t>
            </a:r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934-69E4-4DB5-8A41-7BB8D77372B3}" type="slidenum">
              <a:rPr lang="tr-TR"/>
              <a:pPr/>
              <a:t>3</a:t>
            </a:fld>
            <a:endParaRPr lang="tr-TR"/>
          </a:p>
        </p:txBody>
      </p:sp>
      <p:pic>
        <p:nvPicPr>
          <p:cNvPr id="10" name="Picture 2" descr="http://ts1.mm.bing.net/th?id=HN.607992078710278601&amp;w=169&amp;h=169&amp;c=7&amp;rs=1&amp;pid=1.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2926" y="1742582"/>
            <a:ext cx="1559025" cy="1609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ts1.mm.bing.net/th?id=HN.607992078710278601&amp;w=169&amp;h=169&amp;c=7&amp;rs=1&amp;pid=1.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6988" y="1753264"/>
            <a:ext cx="1559025" cy="1609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://ts1.mm.bing.net/th?id=HN.607992078710278601&amp;w=169&amp;h=169&amp;c=7&amp;rs=1&amp;pid=1.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1318" y="1821761"/>
            <a:ext cx="1559025" cy="1609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Oval 14"/>
          <p:cNvSpPr/>
          <p:nvPr/>
        </p:nvSpPr>
        <p:spPr>
          <a:xfrm>
            <a:off x="2227073" y="2761376"/>
            <a:ext cx="348701" cy="4103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042331" y="2793270"/>
            <a:ext cx="348701" cy="4103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748900" y="2905392"/>
            <a:ext cx="418440" cy="3931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004571" y="2350879"/>
            <a:ext cx="418440" cy="3931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798385" y="2430975"/>
            <a:ext cx="348701" cy="39129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798385" y="1975383"/>
            <a:ext cx="348701" cy="39129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234115" y="2258770"/>
            <a:ext cx="348701" cy="39129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374975" y="1177200"/>
            <a:ext cx="25025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observe: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329236" y="881801"/>
            <a:ext cx="297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1</a:t>
            </a:r>
          </a:p>
        </p:txBody>
      </p:sp>
      <p:sp>
        <p:nvSpPr>
          <p:cNvPr id="31" name="Oval 30"/>
          <p:cNvSpPr/>
          <p:nvPr/>
        </p:nvSpPr>
        <p:spPr>
          <a:xfrm>
            <a:off x="3862311" y="1264415"/>
            <a:ext cx="348701" cy="4103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4479178" y="1264415"/>
            <a:ext cx="348701" cy="4103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4969386" y="1278198"/>
            <a:ext cx="418440" cy="3931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568880" y="1268215"/>
            <a:ext cx="418440" cy="3931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4057294" y="1943163"/>
            <a:ext cx="348701" cy="39129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4496516" y="4501227"/>
            <a:ext cx="13018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solidFill>
                  <a:srgbClr val="C00000"/>
                </a:solidFill>
              </a:rPr>
              <a:t>a</a:t>
            </a:r>
            <a:r>
              <a:rPr lang="en-US" sz="2800" baseline="-25000" dirty="0" err="1">
                <a:solidFill>
                  <a:srgbClr val="C00000"/>
                </a:solidFill>
              </a:rPr>
              <a:t>ij</a:t>
            </a:r>
            <a:endParaRPr lang="en-US" sz="2800" baseline="-25000" dirty="0">
              <a:solidFill>
                <a:srgbClr val="C00000"/>
              </a:solidFill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CBF5D91-CA09-4D1E-B6F4-DBD57F4C99DF}"/>
              </a:ext>
            </a:extLst>
          </p:cNvPr>
          <p:cNvSpPr txBox="1"/>
          <p:nvPr/>
        </p:nvSpPr>
        <p:spPr>
          <a:xfrm>
            <a:off x="2191411" y="3291728"/>
            <a:ext cx="763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s1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C2A6388-B2A5-4DBE-BB0B-CF3B105B573D}"/>
              </a:ext>
            </a:extLst>
          </p:cNvPr>
          <p:cNvSpPr txBox="1"/>
          <p:nvPr/>
        </p:nvSpPr>
        <p:spPr>
          <a:xfrm>
            <a:off x="3956235" y="3336214"/>
            <a:ext cx="763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s2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332A39C-97A9-4767-98A6-C354C3A71CDD}"/>
              </a:ext>
            </a:extLst>
          </p:cNvPr>
          <p:cNvSpPr txBox="1"/>
          <p:nvPr/>
        </p:nvSpPr>
        <p:spPr>
          <a:xfrm>
            <a:off x="5742717" y="3352308"/>
            <a:ext cx="701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s3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4F24181-08B3-498F-9153-E63064B63B8D}"/>
              </a:ext>
            </a:extLst>
          </p:cNvPr>
          <p:cNvSpPr txBox="1"/>
          <p:nvPr/>
        </p:nvSpPr>
        <p:spPr>
          <a:xfrm>
            <a:off x="776010" y="4081256"/>
            <a:ext cx="588815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ym typeface="Symbol" panose="05050102010706020507" pitchFamily="18" charset="2"/>
              </a:rPr>
              <a:t>=[0.6,0.2,0.2] A=  0.0   0.6  0.4</a:t>
            </a:r>
          </a:p>
          <a:p>
            <a:r>
              <a:rPr lang="en-US" sz="2400" dirty="0">
                <a:sym typeface="Symbol" panose="05050102010706020507" pitchFamily="18" charset="2"/>
              </a:rPr>
              <a:t>                                 0.5   0.2  0.3</a:t>
            </a:r>
          </a:p>
          <a:p>
            <a:r>
              <a:rPr lang="en-US" sz="2400" dirty="0">
                <a:sym typeface="Symbol" panose="05050102010706020507" pitchFamily="18" charset="2"/>
              </a:rPr>
              <a:t>                                 0.5   0.0  0.5</a:t>
            </a:r>
          </a:p>
          <a:p>
            <a:r>
              <a:rPr lang="en-US" sz="2400" dirty="0">
                <a:sym typeface="Symbol" panose="05050102010706020507" pitchFamily="18" charset="2"/>
              </a:rPr>
              <a:t>B={b</a:t>
            </a:r>
            <a:r>
              <a:rPr lang="en-US" sz="2400" baseline="-25000" dirty="0">
                <a:sym typeface="Symbol" panose="05050102010706020507" pitchFamily="18" charset="2"/>
              </a:rPr>
              <a:t>1</a:t>
            </a:r>
            <a:r>
              <a:rPr lang="en-US" sz="2400" dirty="0">
                <a:sym typeface="Symbol" panose="05050102010706020507" pitchFamily="18" charset="2"/>
              </a:rPr>
              <a:t>(green)=0.5, b</a:t>
            </a:r>
            <a:r>
              <a:rPr lang="en-US" sz="2400" baseline="-25000" dirty="0">
                <a:sym typeface="Symbol" panose="05050102010706020507" pitchFamily="18" charset="2"/>
              </a:rPr>
              <a:t>1</a:t>
            </a:r>
            <a:r>
              <a:rPr lang="en-US" sz="2400" dirty="0">
                <a:sym typeface="Symbol" panose="05050102010706020507" pitchFamily="18" charset="2"/>
              </a:rPr>
              <a:t>(blue)=0.5, b</a:t>
            </a:r>
            <a:r>
              <a:rPr lang="en-US" sz="2400" baseline="-25000" dirty="0">
                <a:sym typeface="Symbol" panose="05050102010706020507" pitchFamily="18" charset="2"/>
              </a:rPr>
              <a:t>1</a:t>
            </a:r>
            <a:r>
              <a:rPr lang="en-US" sz="2400" dirty="0">
                <a:sym typeface="Symbol" panose="05050102010706020507" pitchFamily="18" charset="2"/>
              </a:rPr>
              <a:t>(red)=0,</a:t>
            </a:r>
          </a:p>
          <a:p>
            <a:r>
              <a:rPr lang="en-US" sz="2400" dirty="0">
                <a:sym typeface="Symbol" panose="05050102010706020507" pitchFamily="18" charset="2"/>
              </a:rPr>
              <a:t>     b</a:t>
            </a:r>
            <a:r>
              <a:rPr lang="en-US" sz="2400" baseline="-25000" dirty="0">
                <a:sym typeface="Symbol" panose="05050102010706020507" pitchFamily="18" charset="2"/>
              </a:rPr>
              <a:t>2</a:t>
            </a:r>
            <a:r>
              <a:rPr lang="en-US" sz="2400" dirty="0">
                <a:sym typeface="Symbol" panose="05050102010706020507" pitchFamily="18" charset="2"/>
              </a:rPr>
              <a:t>(green)=1/3, b</a:t>
            </a:r>
            <a:r>
              <a:rPr lang="en-US" sz="2400" baseline="-25000" dirty="0">
                <a:sym typeface="Symbol" panose="05050102010706020507" pitchFamily="18" charset="2"/>
              </a:rPr>
              <a:t>2</a:t>
            </a:r>
            <a:r>
              <a:rPr lang="en-US" sz="2400" dirty="0">
                <a:sym typeface="Symbol" panose="05050102010706020507" pitchFamily="18" charset="2"/>
              </a:rPr>
              <a:t>(blue)=1/3, b</a:t>
            </a:r>
            <a:r>
              <a:rPr lang="en-US" sz="2400" baseline="-25000" dirty="0">
                <a:sym typeface="Symbol" panose="05050102010706020507" pitchFamily="18" charset="2"/>
              </a:rPr>
              <a:t>3</a:t>
            </a:r>
            <a:r>
              <a:rPr lang="en-US" sz="2400" dirty="0">
                <a:sym typeface="Symbol" panose="05050102010706020507" pitchFamily="18" charset="2"/>
              </a:rPr>
              <a:t>(red)=1/3,</a:t>
            </a:r>
          </a:p>
          <a:p>
            <a:r>
              <a:rPr lang="en-US" sz="2400" dirty="0">
                <a:sym typeface="Symbol" panose="05050102010706020507" pitchFamily="18" charset="2"/>
              </a:rPr>
              <a:t>     b</a:t>
            </a:r>
            <a:r>
              <a:rPr lang="en-US" sz="2400" baseline="-25000" dirty="0">
                <a:sym typeface="Symbol" panose="05050102010706020507" pitchFamily="18" charset="2"/>
              </a:rPr>
              <a:t>3</a:t>
            </a:r>
            <a:r>
              <a:rPr lang="en-US" sz="2400" dirty="0">
                <a:sym typeface="Symbol" panose="05050102010706020507" pitchFamily="18" charset="2"/>
              </a:rPr>
              <a:t>(green)=2/3, b</a:t>
            </a:r>
            <a:r>
              <a:rPr lang="en-US" sz="2400" baseline="-25000" dirty="0">
                <a:sym typeface="Symbol" panose="05050102010706020507" pitchFamily="18" charset="2"/>
              </a:rPr>
              <a:t>3</a:t>
            </a:r>
            <a:r>
              <a:rPr lang="en-US" sz="2400" dirty="0">
                <a:sym typeface="Symbol" panose="05050102010706020507" pitchFamily="18" charset="2"/>
              </a:rPr>
              <a:t>(blue)=0, b</a:t>
            </a:r>
            <a:r>
              <a:rPr lang="en-US" sz="2400" baseline="-25000" dirty="0">
                <a:sym typeface="Symbol" panose="05050102010706020507" pitchFamily="18" charset="2"/>
              </a:rPr>
              <a:t>3</a:t>
            </a:r>
            <a:r>
              <a:rPr lang="en-US" sz="2400" dirty="0">
                <a:sym typeface="Symbol" panose="05050102010706020507" pitchFamily="18" charset="2"/>
              </a:rPr>
              <a:t>(red)=1/3}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C05C041-F0BF-40C7-BDB2-34D79751A596}"/>
              </a:ext>
            </a:extLst>
          </p:cNvPr>
          <p:cNvSpPr txBox="1"/>
          <p:nvPr/>
        </p:nvSpPr>
        <p:spPr>
          <a:xfrm>
            <a:off x="1676296" y="4325145"/>
            <a:ext cx="7061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sym typeface="Symbol" panose="05050102010706020507" pitchFamily="18" charset="2"/>
              </a:rPr>
              <a:t></a:t>
            </a:r>
            <a:r>
              <a:rPr lang="en-US" baseline="-25000" dirty="0" err="1">
                <a:solidFill>
                  <a:srgbClr val="C00000"/>
                </a:solidFill>
                <a:sym typeface="Symbol" panose="05050102010706020507" pitchFamily="18" charset="2"/>
              </a:rPr>
              <a:t>i</a:t>
            </a:r>
            <a:endParaRPr lang="en-US" baseline="-25000" dirty="0">
              <a:solidFill>
                <a:srgbClr val="C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35A0C7B-307B-61A7-0B70-C57BC135203A}"/>
              </a:ext>
            </a:extLst>
          </p:cNvPr>
          <p:cNvSpPr txBox="1"/>
          <p:nvPr/>
        </p:nvSpPr>
        <p:spPr>
          <a:xfrm>
            <a:off x="745161" y="3393779"/>
            <a:ext cx="458172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i="1" dirty="0">
                <a:solidFill>
                  <a:schemeClr val="tx2"/>
                </a:solidFill>
                <a:latin typeface="+mj-lt"/>
              </a:rPr>
              <a:t>λ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= (</a:t>
            </a:r>
            <a:r>
              <a:rPr lang="tr-TR" b="1" dirty="0">
                <a:solidFill>
                  <a:schemeClr val="tx2"/>
                </a:solidFill>
                <a:latin typeface="+mj-lt"/>
              </a:rPr>
              <a:t>A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, </a:t>
            </a:r>
            <a:r>
              <a:rPr lang="tr-TR" b="1" dirty="0">
                <a:solidFill>
                  <a:schemeClr val="tx2"/>
                </a:solidFill>
                <a:latin typeface="+mj-lt"/>
              </a:rPr>
              <a:t>B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, </a:t>
            </a:r>
            <a:r>
              <a:rPr lang="tr-TR" b="1" dirty="0">
                <a:solidFill>
                  <a:schemeClr val="tx2"/>
                </a:solidFill>
                <a:latin typeface="+mj-lt"/>
              </a:rPr>
              <a:t>Π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</a:t>
            </a:r>
            <a:r>
              <a:rPr lang="en-US" dirty="0">
                <a:solidFill>
                  <a:schemeClr val="tx2"/>
                </a:solidFill>
                <a:latin typeface="+mj-lt"/>
              </a:rPr>
              <a:t>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dirty="0">
                <a:solidFill>
                  <a:schemeClr val="tx2"/>
                </a:solidFill>
                <a:latin typeface="+mj-lt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0122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7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00098"/>
          </a:xfrm>
        </p:spPr>
        <p:txBody>
          <a:bodyPr/>
          <a:lstStyle/>
          <a:p>
            <a:r>
              <a:rPr lang="tr-TR" dirty="0"/>
              <a:t>Baum-Welc</a:t>
            </a:r>
            <a:r>
              <a:rPr lang="en-US" dirty="0"/>
              <a:t>h Algorithm: M-Step</a:t>
            </a:r>
            <a:endParaRPr lang="tr-TR" dirty="0"/>
          </a:p>
        </p:txBody>
      </p:sp>
      <p:graphicFrame>
        <p:nvGraphicFramePr>
          <p:cNvPr id="502791" name="Object 7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53809545"/>
              </p:ext>
            </p:extLst>
          </p:nvPr>
        </p:nvGraphicFramePr>
        <p:xfrm>
          <a:off x="1042988" y="1704975"/>
          <a:ext cx="6075362" cy="351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895480" imgH="1676160" progId="Equation.3">
                  <p:embed/>
                </p:oleObj>
              </mc:Choice>
              <mc:Fallback>
                <p:oleObj name="Equation" r:id="rId2" imgW="2895480" imgH="167616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1704975"/>
                        <a:ext cx="6075362" cy="3517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8970F8-EE92-4048-82C5-C73CE123366C}" type="slidenum">
              <a:rPr lang="tr-TR"/>
              <a:pPr/>
              <a:t>30</a:t>
            </a:fld>
            <a:endParaRPr lang="tr-TR"/>
          </a:p>
        </p:txBody>
      </p:sp>
      <p:sp>
        <p:nvSpPr>
          <p:cNvPr id="3" name="TextBox 2"/>
          <p:cNvSpPr txBox="1"/>
          <p:nvPr/>
        </p:nvSpPr>
        <p:spPr>
          <a:xfrm>
            <a:off x="99250" y="5321551"/>
            <a:ext cx="90325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Remark: k iterates over the observed sequences O</a:t>
            </a:r>
            <a:r>
              <a:rPr lang="en-US" sz="2000" baseline="30000" dirty="0"/>
              <a:t>1</a:t>
            </a:r>
            <a:r>
              <a:rPr lang="en-US" sz="2000" dirty="0"/>
              <a:t>,…,O</a:t>
            </a:r>
            <a:r>
              <a:rPr lang="en-US" sz="2000" baseline="30000" dirty="0"/>
              <a:t>K</a:t>
            </a:r>
            <a:r>
              <a:rPr lang="en-US" sz="2000" dirty="0"/>
              <a:t>;</a:t>
            </a:r>
          </a:p>
          <a:p>
            <a:r>
              <a:rPr lang="en-US" sz="2000" dirty="0"/>
              <a:t>for each individual sequence </a:t>
            </a:r>
            <a:r>
              <a:rPr lang="en-US" sz="2000" dirty="0" err="1"/>
              <a:t>O</a:t>
            </a:r>
            <a:r>
              <a:rPr lang="en-US" sz="2000" baseline="30000" dirty="0" err="1"/>
              <a:t>r</a:t>
            </a:r>
            <a:r>
              <a:rPr lang="en-US" sz="2000" dirty="0" err="1">
                <a:sym typeface="Symbol"/>
              </a:rPr>
              <a:t>O</a:t>
            </a:r>
            <a:r>
              <a:rPr lang="en-US" sz="2000" dirty="0"/>
              <a:t> </a:t>
            </a:r>
            <a:r>
              <a:rPr lang="en-US" sz="2000" dirty="0">
                <a:sym typeface="Symbol"/>
              </a:rPr>
              <a:t></a:t>
            </a:r>
            <a:r>
              <a:rPr lang="en-US" sz="2000" baseline="30000" dirty="0">
                <a:sym typeface="Symbol"/>
              </a:rPr>
              <a:t>r</a:t>
            </a:r>
            <a:r>
              <a:rPr lang="en-US" sz="2000" dirty="0">
                <a:sym typeface="Symbol"/>
              </a:rPr>
              <a:t> and </a:t>
            </a:r>
            <a:r>
              <a:rPr lang="en-US" sz="2000" baseline="30000" dirty="0">
                <a:sym typeface="Symbol"/>
              </a:rPr>
              <a:t>r </a:t>
            </a:r>
            <a:r>
              <a:rPr lang="en-US" sz="2000" dirty="0">
                <a:sym typeface="Symbol"/>
              </a:rPr>
              <a:t>are computed in the E-step; then,</a:t>
            </a:r>
          </a:p>
          <a:p>
            <a:r>
              <a:rPr lang="en-US" sz="2000" dirty="0">
                <a:sym typeface="Symbol"/>
              </a:rPr>
              <a:t>the actual model  is computed in the M-step by averaging over the estimates </a:t>
            </a:r>
          </a:p>
          <a:p>
            <a:r>
              <a:rPr lang="en-US" sz="2000" dirty="0">
                <a:sym typeface="Symbol"/>
              </a:rPr>
              <a:t>of </a:t>
            </a:r>
            <a:r>
              <a:rPr lang="en-US" sz="2000" baseline="-25000" dirty="0" err="1">
                <a:sym typeface="Symbol"/>
              </a:rPr>
              <a:t>i</a:t>
            </a:r>
            <a:r>
              <a:rPr lang="en-US" sz="2000" dirty="0" err="1">
                <a:sym typeface="Symbol"/>
              </a:rPr>
              <a:t>,a</a:t>
            </a:r>
            <a:r>
              <a:rPr lang="en-US" sz="2000" baseline="-25000" dirty="0" err="1">
                <a:sym typeface="Symbol"/>
              </a:rPr>
              <a:t>ij</a:t>
            </a:r>
            <a:r>
              <a:rPr lang="en-US" sz="2000" dirty="0" err="1">
                <a:sym typeface="Symbol"/>
              </a:rPr>
              <a:t>,b</a:t>
            </a:r>
            <a:r>
              <a:rPr lang="en-US" sz="2000" baseline="-25000" dirty="0" err="1">
                <a:sym typeface="Symbol"/>
              </a:rPr>
              <a:t>j</a:t>
            </a:r>
            <a:r>
              <a:rPr lang="en-US" sz="2000" dirty="0">
                <a:sym typeface="Symbol"/>
              </a:rPr>
              <a:t> (based on </a:t>
            </a:r>
            <a:r>
              <a:rPr lang="en-US" sz="2000" baseline="30000" dirty="0">
                <a:sym typeface="Symbol"/>
              </a:rPr>
              <a:t>k</a:t>
            </a:r>
            <a:r>
              <a:rPr lang="en-US" sz="2000" dirty="0">
                <a:sym typeface="Symbol"/>
              </a:rPr>
              <a:t> and </a:t>
            </a:r>
            <a:r>
              <a:rPr lang="en-US" sz="2000" baseline="30000">
                <a:sym typeface="Symbol"/>
              </a:rPr>
              <a:t>k</a:t>
            </a:r>
            <a:r>
              <a:rPr lang="en-US" sz="2000">
                <a:sym typeface="Symbol"/>
              </a:rPr>
              <a:t>) for </a:t>
            </a:r>
            <a:r>
              <a:rPr lang="en-US" sz="2000" dirty="0">
                <a:sym typeface="Symbol"/>
              </a:rPr>
              <a:t>each of the K observed sequences. </a:t>
            </a:r>
            <a:endParaRPr lang="en-US" sz="2000" dirty="0"/>
          </a:p>
        </p:txBody>
      </p:sp>
      <p:sp>
        <p:nvSpPr>
          <p:cNvPr id="2" name="TextBox 1"/>
          <p:cNvSpPr txBox="1"/>
          <p:nvPr/>
        </p:nvSpPr>
        <p:spPr>
          <a:xfrm flipH="1">
            <a:off x="7593330" y="2492896"/>
            <a:ext cx="15384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Probability going from </a:t>
            </a:r>
            <a:r>
              <a:rPr lang="en-US" sz="1400" dirty="0" err="1"/>
              <a:t>i</a:t>
            </a:r>
            <a:r>
              <a:rPr lang="en-US" sz="1400" dirty="0"/>
              <a:t> to j</a:t>
            </a:r>
          </a:p>
        </p:txBody>
      </p:sp>
      <p:sp>
        <p:nvSpPr>
          <p:cNvPr id="7" name="TextBox 6"/>
          <p:cNvSpPr txBox="1"/>
          <p:nvPr/>
        </p:nvSpPr>
        <p:spPr>
          <a:xfrm flipH="1">
            <a:off x="7614676" y="3140968"/>
            <a:ext cx="15384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Probability being in </a:t>
            </a:r>
            <a:r>
              <a:rPr lang="en-US" sz="1400" dirty="0" err="1"/>
              <a:t>i</a:t>
            </a:r>
            <a:endParaRPr lang="en-US" sz="1400" dirty="0"/>
          </a:p>
        </p:txBody>
      </p:sp>
      <p:cxnSp>
        <p:nvCxnSpPr>
          <p:cNvPr id="6" name="Straight Connector 5"/>
          <p:cNvCxnSpPr>
            <a:endCxn id="2" idx="3"/>
          </p:cNvCxnSpPr>
          <p:nvPr/>
        </p:nvCxnSpPr>
        <p:spPr>
          <a:xfrm>
            <a:off x="7164288" y="2754506"/>
            <a:ext cx="4290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948264" y="3334199"/>
            <a:ext cx="735354" cy="227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332656"/>
            <a:ext cx="10945216" cy="1143000"/>
          </a:xfrm>
        </p:spPr>
        <p:txBody>
          <a:bodyPr>
            <a:noAutofit/>
          </a:bodyPr>
          <a:lstStyle/>
          <a:p>
            <a:r>
              <a:rPr lang="en-US" sz="3200" dirty="0"/>
              <a:t>Generalization of HMM: </a:t>
            </a:r>
            <a:r>
              <a:rPr lang="tr-TR" sz="3200" dirty="0"/>
              <a:t>Continuous Obs</a:t>
            </a:r>
            <a:r>
              <a:rPr lang="en-US" sz="3200" dirty="0" err="1"/>
              <a:t>ervations</a:t>
            </a:r>
            <a:endParaRPr lang="tr-TR" sz="4000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AFFF4-62C4-41D1-AB0A-5E00A919AB9C}" type="slidenum">
              <a:rPr lang="tr-TR"/>
              <a:pPr/>
              <a:t>31</a:t>
            </a:fld>
            <a:endParaRPr lang="tr-TR"/>
          </a:p>
        </p:txBody>
      </p:sp>
      <p:sp>
        <p:nvSpPr>
          <p:cNvPr id="5038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28596" y="1928802"/>
            <a:ext cx="8229600" cy="38862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  <a:latin typeface="+mj-lt"/>
              </a:rPr>
              <a:t>The observations generated at each time step are vectors consisting of k numbers; a multivariate Gaussian </a:t>
            </a:r>
            <a:r>
              <a:rPr lang="en-US" dirty="0">
                <a:solidFill>
                  <a:schemeClr val="tx2"/>
                </a:solidFill>
              </a:rPr>
              <a:t>with k dimensions </a:t>
            </a:r>
            <a:r>
              <a:rPr lang="en-US" dirty="0">
                <a:solidFill>
                  <a:schemeClr val="tx2"/>
                </a:solidFill>
                <a:latin typeface="+mj-lt"/>
              </a:rPr>
              <a:t>is associated with each state j, defining the probabilities of k-dimensional vector v generated when being in state j:</a:t>
            </a:r>
            <a:endParaRPr lang="tr-TR" dirty="0">
              <a:solidFill>
                <a:schemeClr val="tx2"/>
              </a:solidFill>
              <a:latin typeface="+mj-lt"/>
            </a:endParaRPr>
          </a:p>
          <a:p>
            <a:pPr marL="0" indent="0">
              <a:buNone/>
            </a:pPr>
            <a:endParaRPr lang="tr-TR" dirty="0">
              <a:solidFill>
                <a:schemeClr val="tx2"/>
              </a:solidFill>
              <a:latin typeface="+mj-lt"/>
            </a:endParaRPr>
          </a:p>
        </p:txBody>
      </p:sp>
      <p:graphicFrame>
        <p:nvGraphicFramePr>
          <p:cNvPr id="503822" name="Object 14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732031010"/>
              </p:ext>
            </p:extLst>
          </p:nvPr>
        </p:nvGraphicFramePr>
        <p:xfrm>
          <a:off x="550824" y="4005064"/>
          <a:ext cx="5275263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777680" imgH="241200" progId="Equation.3">
                  <p:embed/>
                </p:oleObj>
              </mc:Choice>
              <mc:Fallback>
                <p:oleObj name="Equation" r:id="rId2" imgW="1777680" imgH="24120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24" y="4005064"/>
                        <a:ext cx="5275263" cy="715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/>
          <p:cNvSpPr/>
          <p:nvPr/>
        </p:nvSpPr>
        <p:spPr>
          <a:xfrm>
            <a:off x="1403648" y="4961066"/>
            <a:ext cx="536794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Hidden State Sequence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403648" y="6041186"/>
            <a:ext cx="5367946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Observed Vector Sequence</a:t>
            </a:r>
          </a:p>
        </p:txBody>
      </p:sp>
      <p:cxnSp>
        <p:nvCxnSpPr>
          <p:cNvPr id="14" name="Straight Arrow Connector 13"/>
          <p:cNvCxnSpPr>
            <a:endCxn id="13" idx="0"/>
          </p:cNvCxnSpPr>
          <p:nvPr/>
        </p:nvCxnSpPr>
        <p:spPr>
          <a:xfrm>
            <a:off x="4087621" y="5465122"/>
            <a:ext cx="0" cy="576064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37228" y="6000826"/>
            <a:ext cx="5068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211960" y="5465122"/>
            <a:ext cx="42290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ym typeface="Symbol"/>
              </a:rPr>
              <a:t>=(A, (</a:t>
            </a:r>
            <a:r>
              <a:rPr lang="en-US" baseline="-25000" dirty="0" err="1">
                <a:sym typeface="Symbol"/>
              </a:rPr>
              <a:t>j,</a:t>
            </a:r>
            <a:r>
              <a:rPr lang="en-US" dirty="0" err="1">
                <a:sym typeface="Symbol"/>
              </a:rPr>
              <a:t></a:t>
            </a:r>
            <a:r>
              <a:rPr lang="en-US" baseline="-25000" dirty="0" err="1">
                <a:sym typeface="Symbol"/>
              </a:rPr>
              <a:t>j</a:t>
            </a:r>
            <a:r>
              <a:rPr lang="en-US" dirty="0">
                <a:sym typeface="Symbol"/>
              </a:rPr>
              <a:t>) j=1,…</a:t>
            </a:r>
            <a:r>
              <a:rPr lang="en-US" dirty="0" err="1">
                <a:sym typeface="Symbol"/>
              </a:rPr>
              <a:t>n,B</a:t>
            </a:r>
            <a:r>
              <a:rPr lang="en-US" dirty="0">
                <a:sym typeface="Symbol"/>
              </a:rPr>
              <a:t>) 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71472" y="2000240"/>
            <a:ext cx="8229600" cy="3886200"/>
          </a:xfrm>
        </p:spPr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Input-dependent observations:</a:t>
            </a: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Input-dependent transitions (Meila and Jordan, 1996; Bengio and Frasconi, 1996):</a:t>
            </a: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Time-delay input:</a:t>
            </a:r>
          </a:p>
        </p:txBody>
      </p:sp>
      <p:sp>
        <p:nvSpPr>
          <p:cNvPr id="5048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Generalization: </a:t>
            </a:r>
            <a:r>
              <a:rPr lang="tr-TR" dirty="0"/>
              <a:t>HMM with Input</a:t>
            </a:r>
            <a:r>
              <a:rPr lang="en-US"/>
              <a:t>s</a:t>
            </a:r>
            <a:endParaRPr lang="tr-TR" dirty="0"/>
          </a:p>
        </p:txBody>
      </p:sp>
      <p:graphicFrame>
        <p:nvGraphicFramePr>
          <p:cNvPr id="504842" name="Object 10"/>
          <p:cNvGraphicFramePr>
            <a:graphicFrameLocks noGrp="1" noChangeAspect="1"/>
          </p:cNvGraphicFramePr>
          <p:nvPr>
            <p:ph idx="1"/>
          </p:nvPr>
        </p:nvGraphicFramePr>
        <p:xfrm>
          <a:off x="3006725" y="4357688"/>
          <a:ext cx="2936875" cy="55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46040" imgH="253800" progId="Equation.3">
                  <p:embed/>
                </p:oleObj>
              </mc:Choice>
              <mc:Fallback>
                <p:oleObj name="Equation" r:id="rId2" imgW="1346040" imgH="2538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6725" y="4357688"/>
                        <a:ext cx="2936875" cy="554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B7A6E-22A7-469F-8B9B-5071ADF69040}" type="slidenum">
              <a:rPr lang="tr-TR"/>
              <a:pPr/>
              <a:t>32</a:t>
            </a:fld>
            <a:endParaRPr lang="tr-TR"/>
          </a:p>
        </p:txBody>
      </p:sp>
      <p:graphicFrame>
        <p:nvGraphicFramePr>
          <p:cNvPr id="504840" name="Object 8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1946275" y="2571750"/>
          <a:ext cx="5081588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349360" imgH="253800" progId="Equation.3">
                  <p:embed/>
                </p:oleObj>
              </mc:Choice>
              <mc:Fallback>
                <p:oleObj name="Equation" r:id="rId4" imgW="2349360" imgH="2538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6275" y="2571750"/>
                        <a:ext cx="5081588" cy="549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4844" name="Object 12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3352800" y="5572125"/>
          <a:ext cx="2524125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155600" imgH="241200" progId="Equation.3">
                  <p:embed/>
                </p:oleObj>
              </mc:Choice>
              <mc:Fallback>
                <p:oleObj name="Equation" r:id="rId6" imgW="1155600" imgH="24120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5572125"/>
                        <a:ext cx="2524125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-171400"/>
            <a:ext cx="8928992" cy="1143000"/>
          </a:xfrm>
        </p:spPr>
        <p:txBody>
          <a:bodyPr>
            <a:normAutofit/>
          </a:bodyPr>
          <a:lstStyle/>
          <a:p>
            <a:r>
              <a:rPr lang="en-US" sz="4000" dirty="0"/>
              <a:t>News April 24, 2024</a:t>
            </a:r>
            <a:endParaRPr lang="tr-TR" sz="4000" dirty="0"/>
          </a:p>
        </p:txBody>
      </p:sp>
      <p:sp>
        <p:nvSpPr>
          <p:cNvPr id="485379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34440"/>
            <a:ext cx="9108504" cy="438912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/>
              <a:t>Task 5 is due on April 26 and Task 7 is due on April 30.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The last course lecture is Monday, April 29!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The Midterm exam number grades will be posted in the next 30 hours. We apologize for the delays.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Today’s Class:</a:t>
            </a:r>
          </a:p>
          <a:p>
            <a:pPr marL="822960" lvl="1" indent="-457200">
              <a:buFont typeface="+mj-lt"/>
              <a:buAutoNum type="alphaLcPeriod"/>
            </a:pPr>
            <a:r>
              <a:rPr lang="en-US" sz="2200" dirty="0"/>
              <a:t>Hidden Markov Models (HMM)</a:t>
            </a:r>
          </a:p>
          <a:p>
            <a:pPr marL="822960" lvl="1" indent="-457200">
              <a:buFont typeface="+mj-lt"/>
              <a:buAutoNum type="alphaLcPeriod"/>
            </a:pPr>
            <a:r>
              <a:rPr lang="en-US" sz="2200" dirty="0"/>
              <a:t>GHC Presentations Groups O and M </a:t>
            </a:r>
          </a:p>
          <a:p>
            <a:pPr marL="822960" lvl="1" indent="-457200">
              <a:buFont typeface="+mj-lt"/>
              <a:buAutoNum type="alphaLcPeriod"/>
            </a:pPr>
            <a:r>
              <a:rPr lang="en-US" sz="2200" dirty="0"/>
              <a:t>Task7 Q&amp;A </a:t>
            </a:r>
          </a:p>
          <a:p>
            <a:pPr marL="822960" lvl="1" indent="-457200">
              <a:buFont typeface="+mj-lt"/>
              <a:buAutoNum type="alphaLcPeriod"/>
            </a:pPr>
            <a:r>
              <a:rPr lang="en-US" sz="2200" dirty="0"/>
              <a:t>Continue the discussion of HMMs</a:t>
            </a:r>
          </a:p>
          <a:p>
            <a:pPr marL="822960" lvl="1" indent="-457200">
              <a:buFont typeface="+mj-lt"/>
              <a:buAutoNum type="alphaLcPeriod"/>
            </a:pPr>
            <a:r>
              <a:rPr lang="en-US" sz="2200" dirty="0"/>
              <a:t>Computations in Belief Networks (if enough time)</a:t>
            </a:r>
          </a:p>
          <a:p>
            <a:pPr marL="0" indent="0">
              <a:buNone/>
            </a:pPr>
            <a:endParaRPr lang="en-US" sz="2400" dirty="0">
              <a:solidFill>
                <a:schemeClr val="tx2"/>
              </a:solidFill>
              <a:latin typeface="+mj-lt"/>
            </a:endParaRPr>
          </a:p>
          <a:p>
            <a:pPr marL="978408" lvl="3" indent="0">
              <a:buNone/>
            </a:pPr>
            <a:endParaRPr lang="tr-TR" sz="23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4726-EF7B-4DC4-830A-2A3D1C0A3352}" type="slidenum">
              <a:rPr lang="tr-TR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6376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-171400"/>
            <a:ext cx="8928992" cy="1143000"/>
          </a:xfrm>
        </p:spPr>
        <p:txBody>
          <a:bodyPr>
            <a:normAutofit/>
          </a:bodyPr>
          <a:lstStyle/>
          <a:p>
            <a:r>
              <a:rPr lang="en-US" sz="3200" dirty="0"/>
              <a:t>2024 Teaching Plan Hidden Markov Models (HMM)</a:t>
            </a:r>
            <a:endParaRPr lang="tr-TR" sz="3200" dirty="0"/>
          </a:p>
        </p:txBody>
      </p:sp>
      <p:sp>
        <p:nvSpPr>
          <p:cNvPr id="485379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34440"/>
            <a:ext cx="9108504" cy="438912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/>
              <a:t>Watch Judea Pearl Video about HMM (12:00): </a:t>
            </a:r>
            <a:r>
              <a:rPr lang="en-US" sz="2400" dirty="0">
                <a:hlinkClick r:id="rId2"/>
              </a:rPr>
              <a:t>https://www.youtube.com/watch?v=mNSQ-prhgsw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(might have to endure commercials); Judea was one of the main inventors of Belief Networks and other graphical models. </a:t>
            </a:r>
          </a:p>
          <a:p>
            <a:pPr marL="0" indent="0">
              <a:buNone/>
            </a:pPr>
            <a:r>
              <a:rPr lang="en-US" sz="2400" dirty="0"/>
              <a:t>2. Will continue to discuss this slide show through slide 15</a:t>
            </a:r>
          </a:p>
          <a:p>
            <a:pPr marL="0" indent="0">
              <a:buNone/>
            </a:pPr>
            <a:r>
              <a:rPr lang="en-US" sz="2400" dirty="0"/>
              <a:t>3. </a:t>
            </a:r>
            <a:r>
              <a:rPr lang="en-US" sz="2400" dirty="0">
                <a:solidFill>
                  <a:schemeClr val="tx2"/>
                </a:solidFill>
                <a:latin typeface="+mj-lt"/>
              </a:rPr>
              <a:t> Take a look at an HMM example in: </a:t>
            </a:r>
            <a:r>
              <a:rPr lang="en-US" sz="2400" dirty="0">
                <a:hlinkClick r:id="rId3"/>
              </a:rPr>
              <a:t>https://en.wikipedia.org/wiki/Hidden_Markov_model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4. </a:t>
            </a:r>
            <a:r>
              <a:rPr lang="en-US" sz="2400" strike="dblStrike" dirty="0"/>
              <a:t>If enough time, will discuss the remainder of the slide show!</a:t>
            </a:r>
          </a:p>
          <a:p>
            <a:pPr marL="0" indent="0">
              <a:buNone/>
            </a:pPr>
            <a:r>
              <a:rPr lang="en-US" sz="2400" strike="dblStrike" dirty="0"/>
              <a:t>5. Unlikely, watch a video about the Viterbi Algorithms (11:00) </a:t>
            </a:r>
            <a:r>
              <a:rPr lang="en-US" sz="1700" strike="dblStrike" dirty="0">
                <a:hlinkClick r:id="rId4"/>
              </a:rPr>
              <a:t>https://www.bing.com/videos/search?q=overview+viterbi+algorithm+video&amp;docid=608009782553551760&amp;mid=807897C14FD6DC2809DE807897C14FD6DC2809DE&amp;view=detail&amp;FORM=VIRE</a:t>
            </a:r>
            <a:endParaRPr lang="en-US" sz="1700" strike="dblStrike" dirty="0">
              <a:solidFill>
                <a:schemeClr val="tx2"/>
              </a:solidFill>
              <a:latin typeface="+mj-lt"/>
            </a:endParaRPr>
          </a:p>
          <a:p>
            <a:pPr marL="0" indent="0">
              <a:buNone/>
            </a:pPr>
            <a:r>
              <a:rPr lang="en-US" strike="dblStrike" dirty="0">
                <a:solidFill>
                  <a:schemeClr val="tx2"/>
                </a:solidFill>
                <a:latin typeface="+mj-lt"/>
              </a:rPr>
              <a:t>6. Will briefly discuss some example computations in: </a:t>
            </a:r>
            <a:r>
              <a:rPr lang="en-US" sz="900" strike="dblStrike" dirty="0">
                <a:solidFill>
                  <a:schemeClr val="tx2"/>
                </a:solidFill>
                <a:latin typeface="+mj-lt"/>
                <a:hlinkClick r:id="rId5"/>
              </a:rPr>
              <a:t>https://towardsdatascience.com/markov-and-hidden-</a:t>
            </a:r>
            <a:r>
              <a:rPr lang="en-US" sz="900" dirty="0">
                <a:solidFill>
                  <a:schemeClr val="tx2"/>
                </a:solidFill>
                <a:latin typeface="+mj-lt"/>
                <a:hlinkClick r:id="rId5"/>
              </a:rPr>
              <a:t>markov-model-3eec42298d75#:~:text=Hidden%20Markov%20Model%20%28HMM%29%201%20Assumptions%20of%20HMM.,procedure.%20...%208%201.%20...%209%202.%20</a:t>
            </a:r>
            <a:endParaRPr lang="en-US" sz="900" dirty="0">
              <a:solidFill>
                <a:schemeClr val="tx2"/>
              </a:solidFill>
              <a:latin typeface="+mj-lt"/>
            </a:endParaRPr>
          </a:p>
          <a:p>
            <a:pPr marL="0" indent="0">
              <a:buNone/>
            </a:pPr>
            <a:endParaRPr lang="en-US" sz="900" dirty="0">
              <a:solidFill>
                <a:schemeClr val="tx2"/>
              </a:solidFill>
              <a:latin typeface="+mj-lt"/>
            </a:endParaRPr>
          </a:p>
          <a:p>
            <a:endParaRPr lang="en-US" sz="900" dirty="0">
              <a:solidFill>
                <a:schemeClr val="tx2"/>
              </a:solidFill>
              <a:latin typeface="+mj-lt"/>
            </a:endParaRPr>
          </a:p>
          <a:p>
            <a:pPr marL="978408" lvl="3" indent="0">
              <a:buNone/>
            </a:pPr>
            <a:endParaRPr lang="tr-TR" sz="23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4726-EF7B-4DC4-830A-2A3D1C0A3352}" type="slidenum">
              <a:rPr lang="tr-TR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4275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Discrete Markov Process</a:t>
            </a:r>
          </a:p>
        </p:txBody>
      </p:sp>
      <p:sp>
        <p:nvSpPr>
          <p:cNvPr id="4864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i="1" dirty="0">
                <a:solidFill>
                  <a:schemeClr val="tx2"/>
                </a:solidFill>
                <a:latin typeface="+mj-lt"/>
              </a:rPr>
              <a:t>N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states: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S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1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,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S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2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, ...,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S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N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 	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State at “time”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,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q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=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 S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endParaRPr lang="tr-TR" dirty="0">
              <a:solidFill>
                <a:schemeClr val="tx2"/>
              </a:solidFill>
              <a:latin typeface="+mj-lt"/>
            </a:endParaRPr>
          </a:p>
          <a:p>
            <a:pPr>
              <a:lnSpc>
                <a:spcPct val="90000"/>
              </a:lnSpc>
            </a:pPr>
            <a:r>
              <a:rPr lang="tr-TR" dirty="0">
                <a:solidFill>
                  <a:schemeClr val="tx2"/>
                </a:solidFill>
                <a:latin typeface="+mj-lt"/>
              </a:rPr>
              <a:t>First-order Markov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    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q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+1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=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S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j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|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q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=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S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,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q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-1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=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S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k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,...) =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q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+1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=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S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j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|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q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=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S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tr-TR" dirty="0">
              <a:solidFill>
                <a:schemeClr val="tx2"/>
              </a:solidFill>
              <a:latin typeface="+mj-lt"/>
            </a:endParaRPr>
          </a:p>
          <a:p>
            <a:pPr>
              <a:lnSpc>
                <a:spcPct val="90000"/>
              </a:lnSpc>
            </a:pPr>
            <a:r>
              <a:rPr lang="tr-TR" dirty="0">
                <a:solidFill>
                  <a:schemeClr val="tx2"/>
                </a:solidFill>
                <a:latin typeface="+mj-lt"/>
              </a:rPr>
              <a:t>Transition probabilities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    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a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ij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≡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q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+1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=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S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j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|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q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=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S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      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a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ij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≥ 0 and Σ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j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=1</a:t>
            </a:r>
            <a:r>
              <a:rPr lang="tr-TR" i="1" baseline="30000" dirty="0">
                <a:solidFill>
                  <a:schemeClr val="tx2"/>
                </a:solidFill>
                <a:latin typeface="+mj-lt"/>
              </a:rPr>
              <a:t>N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a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ij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=1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tr-TR" dirty="0">
              <a:solidFill>
                <a:schemeClr val="tx2"/>
              </a:solidFill>
              <a:latin typeface="+mj-lt"/>
            </a:endParaRPr>
          </a:p>
          <a:p>
            <a:pPr>
              <a:lnSpc>
                <a:spcPct val="90000"/>
              </a:lnSpc>
            </a:pPr>
            <a:r>
              <a:rPr lang="tr-TR" dirty="0">
                <a:solidFill>
                  <a:schemeClr val="tx2"/>
                </a:solidFill>
                <a:latin typeface="+mj-lt"/>
              </a:rPr>
              <a:t>Initial probabilities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     π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≡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q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1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=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S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         Σ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j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=1</a:t>
            </a:r>
            <a:r>
              <a:rPr lang="tr-TR" i="1" baseline="30000" dirty="0">
                <a:solidFill>
                  <a:schemeClr val="tx2"/>
                </a:solidFill>
                <a:latin typeface="+mj-lt"/>
              </a:rPr>
              <a:t>N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π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=1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BAEE9-F646-4377-B00E-8DEF6DE6FD35}" type="slidenum">
              <a:rPr lang="tr-TR"/>
              <a:pPr/>
              <a:t>6</a:t>
            </a:fld>
            <a:endParaRPr lang="tr-T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428" name="Rectangle 4"/>
          <p:cNvSpPr>
            <a:spLocks noGrp="1" noChangeArrowheads="1"/>
          </p:cNvSpPr>
          <p:nvPr>
            <p:ph type="title"/>
          </p:nvPr>
        </p:nvSpPr>
        <p:spPr>
          <a:xfrm>
            <a:off x="107504" y="704088"/>
            <a:ext cx="8856984" cy="1143000"/>
          </a:xfrm>
        </p:spPr>
        <p:txBody>
          <a:bodyPr>
            <a:normAutofit fontScale="90000"/>
          </a:bodyPr>
          <a:lstStyle/>
          <a:p>
            <a:r>
              <a:rPr lang="tr-TR" dirty="0"/>
              <a:t>Stochastic Automaton</a:t>
            </a:r>
            <a:r>
              <a:rPr lang="en-US" dirty="0"/>
              <a:t>/Markov Chain</a:t>
            </a:r>
            <a:endParaRPr lang="tr-TR" dirty="0"/>
          </a:p>
        </p:txBody>
      </p:sp>
      <p:graphicFrame>
        <p:nvGraphicFramePr>
          <p:cNvPr id="487432" name="Object 8"/>
          <p:cNvGraphicFramePr>
            <a:graphicFrameLocks noGrp="1" noChangeAspect="1"/>
          </p:cNvGraphicFramePr>
          <p:nvPr>
            <p:ph idx="1"/>
          </p:nvPr>
        </p:nvGraphicFramePr>
        <p:xfrm>
          <a:off x="2736850" y="3913188"/>
          <a:ext cx="36703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670200" imgH="431640" progId="Equation.3">
                  <p:embed/>
                </p:oleObj>
              </mc:Choice>
              <mc:Fallback>
                <p:oleObj name="Equation" r:id="rId2" imgW="3670200" imgH="4316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6850" y="3913188"/>
                        <a:ext cx="36703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42133-E68B-42AE-AF37-DBE0567E3EA5}" type="slidenum">
              <a:rPr lang="tr-TR"/>
              <a:pPr/>
              <a:t>7</a:t>
            </a:fld>
            <a:endParaRPr lang="tr-TR"/>
          </a:p>
        </p:txBody>
      </p:sp>
      <p:pic>
        <p:nvPicPr>
          <p:cNvPr id="487431" name="Picture 7" descr="Hmm-sa_co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85918" y="2214554"/>
            <a:ext cx="5329238" cy="3400425"/>
          </a:xfrm>
          <a:prstGeom prst="rect">
            <a:avLst/>
          </a:prstGeom>
          <a:noFill/>
        </p:spPr>
      </p:pic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15075" y="2348880"/>
            <a:ext cx="8229600" cy="2745472"/>
          </a:xfrm>
        </p:spPr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Three urns each full of balls </a:t>
            </a:r>
            <a:r>
              <a:rPr lang="tr-TR" b="1" dirty="0">
                <a:solidFill>
                  <a:schemeClr val="tx2"/>
                </a:solidFill>
                <a:latin typeface="+mj-lt"/>
              </a:rPr>
              <a:t>of one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color</a:t>
            </a:r>
          </a:p>
          <a:p>
            <a:pPr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S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1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: </a:t>
            </a:r>
            <a:r>
              <a:rPr lang="en-US" dirty="0">
                <a:solidFill>
                  <a:schemeClr val="tx2"/>
                </a:solidFill>
                <a:latin typeface="+mj-lt"/>
              </a:rPr>
              <a:t>blue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,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S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2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: </a:t>
            </a:r>
            <a:r>
              <a:rPr lang="en-US" dirty="0">
                <a:solidFill>
                  <a:schemeClr val="tx2"/>
                </a:solidFill>
                <a:latin typeface="+mj-lt"/>
              </a:rPr>
              <a:t>red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,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S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3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: green</a:t>
            </a:r>
          </a:p>
        </p:txBody>
      </p:sp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217724"/>
            <a:ext cx="8229600" cy="1143000"/>
          </a:xfrm>
        </p:spPr>
        <p:txBody>
          <a:bodyPr/>
          <a:lstStyle/>
          <a:p>
            <a:r>
              <a:rPr lang="tr-TR" dirty="0"/>
              <a:t>Example: Balls and Urns</a:t>
            </a:r>
          </a:p>
        </p:txBody>
      </p:sp>
      <p:graphicFrame>
        <p:nvGraphicFramePr>
          <p:cNvPr id="489481" name="Object 9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0052195"/>
              </p:ext>
            </p:extLst>
          </p:nvPr>
        </p:nvGraphicFramePr>
        <p:xfrm>
          <a:off x="959735" y="3297237"/>
          <a:ext cx="6300787" cy="324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085920" imgH="1587240" progId="Equation.3">
                  <p:embed/>
                </p:oleObj>
              </mc:Choice>
              <mc:Fallback>
                <p:oleObj name="Equation" r:id="rId2" imgW="3085920" imgH="15872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9735" y="3297237"/>
                        <a:ext cx="6300787" cy="3241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A5196-338E-4FA9-B49E-A06404B55F95}" type="slidenum">
              <a:rPr lang="tr-TR"/>
              <a:pPr/>
              <a:t>8</a:t>
            </a:fld>
            <a:endParaRPr lang="tr-TR"/>
          </a:p>
        </p:txBody>
      </p:sp>
      <p:pic>
        <p:nvPicPr>
          <p:cNvPr id="20" name="Picture 2" descr="http://ts1.mm.bing.net/th?id=HN.607992078710278601&amp;w=169&amp;h=169&amp;c=7&amp;rs=1&amp;pid=1.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4927" y="-110074"/>
            <a:ext cx="1519736" cy="1609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http://ts1.mm.bing.net/th?id=HN.607992078710278601&amp;w=169&amp;h=169&amp;c=7&amp;rs=1&amp;pid=1.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143" y="-99392"/>
            <a:ext cx="1519736" cy="1609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http://ts1.mm.bing.net/th?id=HN.607992078710278601&amp;w=169&amp;h=169&amp;c=7&amp;rs=1&amp;pid=1.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6816" y="-99392"/>
            <a:ext cx="1519736" cy="1609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Oval 22"/>
          <p:cNvSpPr/>
          <p:nvPr/>
        </p:nvSpPr>
        <p:spPr>
          <a:xfrm>
            <a:off x="2394949" y="1040622"/>
            <a:ext cx="339913" cy="4103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373921" y="499081"/>
            <a:ext cx="339913" cy="4103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121980" y="542935"/>
            <a:ext cx="407895" cy="3931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110129" y="1014589"/>
            <a:ext cx="407895" cy="3931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902313" y="1018577"/>
            <a:ext cx="339913" cy="39129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902313" y="544890"/>
            <a:ext cx="339913" cy="39129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2968647" y="-468724"/>
            <a:ext cx="297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180692" y="-452734"/>
            <a:ext cx="297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2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925021" y="-452734"/>
            <a:ext cx="297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3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1196752"/>
            <a:ext cx="8229600" cy="4534272"/>
          </a:xfrm>
        </p:spPr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Given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K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example sequences of length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T</a:t>
            </a:r>
          </a:p>
        </p:txBody>
      </p:sp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-25151"/>
            <a:ext cx="8229600" cy="1143000"/>
          </a:xfrm>
        </p:spPr>
        <p:txBody>
          <a:bodyPr/>
          <a:lstStyle/>
          <a:p>
            <a:r>
              <a:rPr lang="tr-TR" dirty="0"/>
              <a:t>Balls and Urns: Learning</a:t>
            </a:r>
          </a:p>
        </p:txBody>
      </p:sp>
      <p:graphicFrame>
        <p:nvGraphicFramePr>
          <p:cNvPr id="490503" name="Object 7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8174727"/>
              </p:ext>
            </p:extLst>
          </p:nvPr>
        </p:nvGraphicFramePr>
        <p:xfrm>
          <a:off x="1187624" y="1916832"/>
          <a:ext cx="6402387" cy="290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276360" imgH="1485720" progId="Equation.3">
                  <p:embed/>
                </p:oleObj>
              </mc:Choice>
              <mc:Fallback>
                <p:oleObj name="Equation" r:id="rId2" imgW="3276360" imgH="148572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1916832"/>
                        <a:ext cx="6402387" cy="2903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132F0-BED8-479F-9018-AA89ACE02AC0}" type="slidenum">
              <a:rPr lang="tr-TR"/>
              <a:pPr/>
              <a:t>9</a:t>
            </a:fld>
            <a:endParaRPr lang="tr-TR"/>
          </a:p>
        </p:txBody>
      </p:sp>
      <p:sp>
        <p:nvSpPr>
          <p:cNvPr id="2" name="TextBox 1"/>
          <p:cNvSpPr txBox="1"/>
          <p:nvPr/>
        </p:nvSpPr>
        <p:spPr>
          <a:xfrm>
            <a:off x="1043608" y="5157192"/>
            <a:ext cx="755847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Remark: Extract the probabilities from the observed sequences:</a:t>
            </a:r>
          </a:p>
          <a:p>
            <a:r>
              <a:rPr lang="en-US" sz="2000" dirty="0"/>
              <a:t>s1-s2-s1-s3</a:t>
            </a:r>
          </a:p>
          <a:p>
            <a:r>
              <a:rPr lang="en-US" sz="2000" dirty="0"/>
              <a:t>s2-s1-s1-s2 </a:t>
            </a:r>
            <a:r>
              <a:rPr lang="en-US" sz="2000" dirty="0">
                <a:sym typeface="Wingdings" panose="05000000000000000000" pitchFamily="2" charset="2"/>
              </a:rPr>
              <a:t></a:t>
            </a:r>
            <a:r>
              <a:rPr lang="en-US" sz="2000" dirty="0"/>
              <a:t>  </a:t>
            </a:r>
            <a:r>
              <a:rPr lang="en-US" sz="2000" dirty="0">
                <a:sym typeface="Symbol"/>
              </a:rPr>
              <a:t></a:t>
            </a:r>
            <a:r>
              <a:rPr lang="en-US" sz="2000" baseline="-25000" dirty="0">
                <a:sym typeface="Symbol"/>
              </a:rPr>
              <a:t>1</a:t>
            </a:r>
            <a:r>
              <a:rPr lang="en-US" sz="2000" dirty="0">
                <a:sym typeface="Symbol"/>
              </a:rPr>
              <a:t>=1/3, </a:t>
            </a:r>
            <a:r>
              <a:rPr lang="en-US" sz="2000" baseline="-25000" dirty="0">
                <a:sym typeface="Symbol"/>
              </a:rPr>
              <a:t>2</a:t>
            </a:r>
            <a:r>
              <a:rPr lang="en-US" sz="2000" dirty="0">
                <a:sym typeface="Symbol"/>
              </a:rPr>
              <a:t>=2/3, a</a:t>
            </a:r>
            <a:r>
              <a:rPr lang="en-US" sz="2000" baseline="-25000" dirty="0">
                <a:sym typeface="Symbol"/>
              </a:rPr>
              <a:t>11</a:t>
            </a:r>
            <a:r>
              <a:rPr lang="en-US" sz="2000" dirty="0">
                <a:sym typeface="Symbol"/>
              </a:rPr>
              <a:t>=1/3, a</a:t>
            </a:r>
            <a:r>
              <a:rPr lang="en-US" sz="2000" baseline="-25000" dirty="0">
                <a:sym typeface="Symbol"/>
              </a:rPr>
              <a:t>12</a:t>
            </a:r>
            <a:r>
              <a:rPr lang="en-US" sz="2000" dirty="0">
                <a:sym typeface="Symbol"/>
              </a:rPr>
              <a:t>=1/3, a</a:t>
            </a:r>
            <a:r>
              <a:rPr lang="en-US" sz="2000" baseline="-25000" dirty="0">
                <a:sym typeface="Symbol"/>
              </a:rPr>
              <a:t>13</a:t>
            </a:r>
            <a:r>
              <a:rPr lang="en-US" sz="2000" dirty="0">
                <a:sym typeface="Symbol"/>
              </a:rPr>
              <a:t>=1/3, a</a:t>
            </a:r>
            <a:r>
              <a:rPr lang="en-US" sz="2000" baseline="-25000" dirty="0">
                <a:sym typeface="Symbol"/>
              </a:rPr>
              <a:t>21</a:t>
            </a:r>
            <a:r>
              <a:rPr lang="en-US" sz="2000" dirty="0">
                <a:sym typeface="Symbol"/>
              </a:rPr>
              <a:t>=3/4,…</a:t>
            </a:r>
            <a:endParaRPr lang="en-US" sz="2000" dirty="0"/>
          </a:p>
          <a:p>
            <a:r>
              <a:rPr lang="en-US" sz="2000" dirty="0"/>
              <a:t>s2-s3-s2-s1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5716</TotalTime>
  <Words>2952</Words>
  <Application>Microsoft Office PowerPoint</Application>
  <PresentationFormat>On-screen Show (4:3)</PresentationFormat>
  <Paragraphs>340</Paragraphs>
  <Slides>32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3" baseType="lpstr">
      <vt:lpstr>Arial</vt:lpstr>
      <vt:lpstr>Arial Narrow</vt:lpstr>
      <vt:lpstr>Calibri</vt:lpstr>
      <vt:lpstr>Constantia</vt:lpstr>
      <vt:lpstr>Lucida Handwriting</vt:lpstr>
      <vt:lpstr>Palatino Linotype</vt:lpstr>
      <vt:lpstr>Symbol</vt:lpstr>
      <vt:lpstr>Wingdings</vt:lpstr>
      <vt:lpstr>Wingdings 2</vt:lpstr>
      <vt:lpstr>Flow</vt:lpstr>
      <vt:lpstr>Equation</vt:lpstr>
      <vt:lpstr>CHAPTER 15:  Hidden Markov Models</vt:lpstr>
      <vt:lpstr>Introduction</vt:lpstr>
      <vt:lpstr>Example HMM</vt:lpstr>
      <vt:lpstr>News April 24, 2024</vt:lpstr>
      <vt:lpstr>2024 Teaching Plan Hidden Markov Models (HMM)</vt:lpstr>
      <vt:lpstr>Discrete Markov Process</vt:lpstr>
      <vt:lpstr>Stochastic Automaton/Markov Chain</vt:lpstr>
      <vt:lpstr>Example: Balls and Urns</vt:lpstr>
      <vt:lpstr>Balls and Urns: Learning</vt:lpstr>
      <vt:lpstr>Hidden Markov Models</vt:lpstr>
      <vt:lpstr>Now a more complicated problem</vt:lpstr>
      <vt:lpstr>Another Motivating Example</vt:lpstr>
      <vt:lpstr>Elements of an HMM</vt:lpstr>
      <vt:lpstr>HMM Unfolded in Time</vt:lpstr>
      <vt:lpstr>News April 29, 2024</vt:lpstr>
      <vt:lpstr>Example HMM</vt:lpstr>
      <vt:lpstr>2024 Teaching Plan Hidden Markov Models (HMM)</vt:lpstr>
      <vt:lpstr>Three Basic Problems of HMMs</vt:lpstr>
      <vt:lpstr>HMM Questions</vt:lpstr>
      <vt:lpstr>Evaluation</vt:lpstr>
      <vt:lpstr>PowerPoint Presentation</vt:lpstr>
      <vt:lpstr>Probability being in State i at Time t observing </vt:lpstr>
      <vt:lpstr>Ungraded Homework Questions</vt:lpstr>
      <vt:lpstr>Solution </vt:lpstr>
      <vt:lpstr>Viterbi’s Algorithm</vt:lpstr>
      <vt:lpstr>PowerPoint Presentation</vt:lpstr>
      <vt:lpstr>Baum-Welch Algorithm </vt:lpstr>
      <vt:lpstr>Baum-Welch Algorithm: Summary</vt:lpstr>
      <vt:lpstr>Learning a Model  from Sequences O</vt:lpstr>
      <vt:lpstr>Baum-Welch Algorithm: M-Step</vt:lpstr>
      <vt:lpstr>Generalization of HMM: Continuous Observations</vt:lpstr>
      <vt:lpstr>Generalization: HMM with Inputs</vt:lpstr>
    </vt:vector>
  </TitlesOfParts>
  <Company>BOGAZICI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Machine Learning</dc:title>
  <dc:creator>ethem</dc:creator>
  <cp:lastModifiedBy>Eick, Christoph F</cp:lastModifiedBy>
  <cp:revision>367</cp:revision>
  <dcterms:created xsi:type="dcterms:W3CDTF">2005-01-24T14:46:28Z</dcterms:created>
  <dcterms:modified xsi:type="dcterms:W3CDTF">2024-04-29T17:20:40Z</dcterms:modified>
</cp:coreProperties>
</file>