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61" r:id="rId3"/>
    <p:sldId id="259" r:id="rId4"/>
    <p:sldId id="263" r:id="rId5"/>
    <p:sldId id="265" r:id="rId6"/>
    <p:sldId id="264" r:id="rId7"/>
    <p:sldId id="266" r:id="rId8"/>
    <p:sldId id="267" r:id="rId9"/>
    <p:sldId id="268" r:id="rId10"/>
    <p:sldId id="269" r:id="rId11"/>
    <p:sldId id="276" r:id="rId12"/>
    <p:sldId id="260" r:id="rId13"/>
    <p:sldId id="262" r:id="rId14"/>
    <p:sldId id="257" r:id="rId15"/>
    <p:sldId id="258" r:id="rId16"/>
    <p:sldId id="271" r:id="rId17"/>
    <p:sldId id="272" r:id="rId18"/>
    <p:sldId id="273" r:id="rId19"/>
    <p:sldId id="274" r:id="rId20"/>
    <p:sldId id="275" r:id="rId21"/>
    <p:sldId id="279" r:id="rId22"/>
    <p:sldId id="280" r:id="rId23"/>
    <p:sldId id="277" r:id="rId24"/>
    <p:sldId id="278" r:id="rId25"/>
  </p:sldIdLst>
  <p:sldSz cx="12192000" cy="6858000"/>
  <p:notesSz cx="7010400" cy="9296400"/>
  <p:embeddedFontLst>
    <p:embeddedFont>
      <p:font typeface="Calibri" panose="020F0502020204030204" pitchFamily="34" charset="0"/>
      <p:regular r:id="rId27"/>
      <p:bold r:id="rId28"/>
      <p:italic r:id="rId29"/>
      <p:boldItalic r:id="rId30"/>
    </p:embeddedFont>
    <p:embeddedFont>
      <p:font typeface="Libre Franklin" panose="00000500000000000000" charset="0"/>
      <p:regular r:id="rId31"/>
      <p:bold r:id="rId32"/>
      <p:italic r:id="rId33"/>
      <p:boldItalic r:id="rId34"/>
    </p:embeddedFont>
    <p:embeddedFont>
      <p:font typeface="Trebuchet MS" panose="020B0603020202020204" pitchFamily="34" charset="0"/>
      <p:regular r:id="rId35"/>
      <p:bold r:id="rId36"/>
      <p:italic r:id="rId37"/>
      <p:boldItalic r:id="rId38"/>
    </p:embeddedFont>
    <p:embeddedFont>
      <p:font typeface="Verdana" panose="020B060403050404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74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165799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8365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6378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1548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78e70178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78e701789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052513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97" name="Google Shape;97;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3420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97" name="Google Shape;97;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2748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3" name="Google Shape;103;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775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97" name="Google Shape;97;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0147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97" name="Google Shape;97;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5714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97" name="Google Shape;97;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2944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1966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1952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97" name="Google Shape;97;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4185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1890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22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8931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5238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4731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7881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109" name="Google Shape;10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7378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24" name="Google Shape;24;p3"/>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3997533"/>
            <a:ext cx="12192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680600" y="1676400"/>
            <a:ext cx="10830800" cy="21180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800"/>
              <a:buNone/>
              <a:defRPr sz="6400">
                <a:solidFill>
                  <a:schemeClr val="lt1"/>
                </a:solidFill>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12" name="Google Shape;12;p2"/>
          <p:cNvSpPr txBox="1">
            <a:spLocks noGrp="1"/>
          </p:cNvSpPr>
          <p:nvPr>
            <p:ph type="subTitle" idx="1"/>
          </p:nvPr>
        </p:nvSpPr>
        <p:spPr>
          <a:xfrm>
            <a:off x="680600" y="4243084"/>
            <a:ext cx="10830800" cy="8400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400"/>
              <a:buNone/>
              <a:defRPr sz="3200">
                <a:solidFill>
                  <a:schemeClr val="lt1"/>
                </a:solidFill>
              </a:defRPr>
            </a:lvl1pPr>
            <a:lvl2pPr lvl="1">
              <a:lnSpc>
                <a:spcPct val="100000"/>
              </a:lnSpc>
              <a:spcBef>
                <a:spcPts val="0"/>
              </a:spcBef>
              <a:spcAft>
                <a:spcPts val="0"/>
              </a:spcAft>
              <a:buClr>
                <a:schemeClr val="lt1"/>
              </a:buClr>
              <a:buSzPts val="2400"/>
              <a:buNone/>
              <a:defRPr sz="3200">
                <a:solidFill>
                  <a:schemeClr val="lt1"/>
                </a:solidFill>
              </a:defRPr>
            </a:lvl2pPr>
            <a:lvl3pPr lvl="2">
              <a:lnSpc>
                <a:spcPct val="100000"/>
              </a:lnSpc>
              <a:spcBef>
                <a:spcPts val="0"/>
              </a:spcBef>
              <a:spcAft>
                <a:spcPts val="0"/>
              </a:spcAft>
              <a:buClr>
                <a:schemeClr val="lt1"/>
              </a:buClr>
              <a:buSzPts val="2400"/>
              <a:buNone/>
              <a:defRPr sz="3200">
                <a:solidFill>
                  <a:schemeClr val="lt1"/>
                </a:solidFill>
              </a:defRPr>
            </a:lvl3pPr>
            <a:lvl4pPr lvl="3">
              <a:lnSpc>
                <a:spcPct val="100000"/>
              </a:lnSpc>
              <a:spcBef>
                <a:spcPts val="0"/>
              </a:spcBef>
              <a:spcAft>
                <a:spcPts val="0"/>
              </a:spcAft>
              <a:buClr>
                <a:schemeClr val="lt1"/>
              </a:buClr>
              <a:buSzPts val="2400"/>
              <a:buNone/>
              <a:defRPr sz="3200">
                <a:solidFill>
                  <a:schemeClr val="lt1"/>
                </a:solidFill>
              </a:defRPr>
            </a:lvl4pPr>
            <a:lvl5pPr lvl="4">
              <a:lnSpc>
                <a:spcPct val="100000"/>
              </a:lnSpc>
              <a:spcBef>
                <a:spcPts val="0"/>
              </a:spcBef>
              <a:spcAft>
                <a:spcPts val="0"/>
              </a:spcAft>
              <a:buClr>
                <a:schemeClr val="lt1"/>
              </a:buClr>
              <a:buSzPts val="2400"/>
              <a:buNone/>
              <a:defRPr sz="3200">
                <a:solidFill>
                  <a:schemeClr val="lt1"/>
                </a:solidFill>
              </a:defRPr>
            </a:lvl5pPr>
            <a:lvl6pPr lvl="5">
              <a:lnSpc>
                <a:spcPct val="100000"/>
              </a:lnSpc>
              <a:spcBef>
                <a:spcPts val="0"/>
              </a:spcBef>
              <a:spcAft>
                <a:spcPts val="0"/>
              </a:spcAft>
              <a:buClr>
                <a:schemeClr val="lt1"/>
              </a:buClr>
              <a:buSzPts val="2400"/>
              <a:buNone/>
              <a:defRPr sz="3200">
                <a:solidFill>
                  <a:schemeClr val="lt1"/>
                </a:solidFill>
              </a:defRPr>
            </a:lvl6pPr>
            <a:lvl7pPr lvl="6">
              <a:lnSpc>
                <a:spcPct val="100000"/>
              </a:lnSpc>
              <a:spcBef>
                <a:spcPts val="0"/>
              </a:spcBef>
              <a:spcAft>
                <a:spcPts val="0"/>
              </a:spcAft>
              <a:buClr>
                <a:schemeClr val="lt1"/>
              </a:buClr>
              <a:buSzPts val="2400"/>
              <a:buNone/>
              <a:defRPr sz="3200">
                <a:solidFill>
                  <a:schemeClr val="lt1"/>
                </a:solidFill>
              </a:defRPr>
            </a:lvl7pPr>
            <a:lvl8pPr lvl="7">
              <a:lnSpc>
                <a:spcPct val="100000"/>
              </a:lnSpc>
              <a:spcBef>
                <a:spcPts val="0"/>
              </a:spcBef>
              <a:spcAft>
                <a:spcPts val="0"/>
              </a:spcAft>
              <a:buClr>
                <a:schemeClr val="lt1"/>
              </a:buClr>
              <a:buSzPts val="2400"/>
              <a:buNone/>
              <a:defRPr sz="3200">
                <a:solidFill>
                  <a:schemeClr val="lt1"/>
                </a:solidFill>
              </a:defRPr>
            </a:lvl8pPr>
            <a:lvl9pPr lvl="8">
              <a:lnSpc>
                <a:spcPct val="100000"/>
              </a:lnSpc>
              <a:spcBef>
                <a:spcPts val="0"/>
              </a:spcBef>
              <a:spcAft>
                <a:spcPts val="0"/>
              </a:spcAft>
              <a:buClr>
                <a:schemeClr val="lt1"/>
              </a:buClr>
              <a:buSzPts val="2400"/>
              <a:buNone/>
              <a:defRPr sz="3200">
                <a:solidFill>
                  <a:schemeClr val="lt1"/>
                </a:solidFill>
              </a:defRPr>
            </a:lvl9pPr>
          </a:lstStyle>
          <a:p>
            <a:endParaRPr/>
          </a:p>
        </p:txBody>
      </p:sp>
      <p:sp>
        <p:nvSpPr>
          <p:cNvPr id="13" name="Google Shape;13;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28603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1371600" y="2285999"/>
            <a:ext cx="4447786" cy="3581401"/>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7" name="Google Shape;37;p5"/>
          <p:cNvSpPr txBox="1">
            <a:spLocks noGrp="1"/>
          </p:cNvSpPr>
          <p:nvPr>
            <p:ph type="body" idx="2"/>
          </p:nvPr>
        </p:nvSpPr>
        <p:spPr>
          <a:xfrm>
            <a:off x="6525403" y="2285999"/>
            <a:ext cx="4447786" cy="3581401"/>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8" name="Google Shape;38;p5"/>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1371600" y="2340864"/>
            <a:ext cx="4443984" cy="823912"/>
          </a:xfrm>
          <a:prstGeom prst="rect">
            <a:avLst/>
          </a:prstGeom>
          <a:noFill/>
          <a:ln>
            <a:noFill/>
          </a:ln>
        </p:spPr>
        <p:txBody>
          <a:bodyPr spcFirstLastPara="1" wrap="square" lIns="91425" tIns="45700" rIns="91425" bIns="45700" anchor="b" anchorCtr="0"/>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44" name="Google Shape;44;p6"/>
          <p:cNvSpPr txBox="1">
            <a:spLocks noGrp="1"/>
          </p:cNvSpPr>
          <p:nvPr>
            <p:ph type="body" idx="2"/>
          </p:nvPr>
        </p:nvSpPr>
        <p:spPr>
          <a:xfrm>
            <a:off x="1371600" y="3305207"/>
            <a:ext cx="4443984" cy="2562193"/>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45" name="Google Shape;45;p6"/>
          <p:cNvSpPr txBox="1">
            <a:spLocks noGrp="1"/>
          </p:cNvSpPr>
          <p:nvPr>
            <p:ph type="body" idx="3"/>
          </p:nvPr>
        </p:nvSpPr>
        <p:spPr>
          <a:xfrm>
            <a:off x="6525014" y="2340864"/>
            <a:ext cx="4443984" cy="823912"/>
          </a:xfrm>
          <a:prstGeom prst="rect">
            <a:avLst/>
          </a:prstGeom>
          <a:noFill/>
          <a:ln>
            <a:noFill/>
          </a:ln>
        </p:spPr>
        <p:txBody>
          <a:bodyPr spcFirstLastPara="1" wrap="square" lIns="91425" tIns="45700" rIns="91425" bIns="45700" anchor="b" anchorCtr="0"/>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46" name="Google Shape;46;p6"/>
          <p:cNvSpPr txBox="1">
            <a:spLocks noGrp="1"/>
          </p:cNvSpPr>
          <p:nvPr>
            <p:ph type="body" idx="4"/>
          </p:nvPr>
        </p:nvSpPr>
        <p:spPr>
          <a:xfrm>
            <a:off x="6525014" y="3305207"/>
            <a:ext cx="4443984" cy="2562193"/>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47" name="Google Shape;47;p6"/>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9"/>
        <p:cNvGrpSpPr/>
        <p:nvPr/>
      </p:nvGrpSpPr>
      <p:grpSpPr>
        <a:xfrm>
          <a:off x="0" y="0"/>
          <a:ext cx="0" cy="0"/>
          <a:chOff x="0" y="0"/>
          <a:chExt cx="0" cy="0"/>
        </a:xfrm>
      </p:grpSpPr>
      <p:sp>
        <p:nvSpPr>
          <p:cNvPr id="60" name="Google Shape;60;p9"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lstStyle>
            <a:lvl1pPr lvl="0" algn="l">
              <a:lnSpc>
                <a:spcPct val="84000"/>
              </a:lnSpc>
              <a:spcBef>
                <a:spcPts val="0"/>
              </a:spcBef>
              <a:spcAft>
                <a:spcPts val="0"/>
              </a:spcAft>
              <a:buClr>
                <a:schemeClr val="dk2"/>
              </a:buClr>
              <a:buSzPts val="4800"/>
              <a:buFont typeface="Libre Franklin"/>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6256020" y="685801"/>
            <a:ext cx="5212080" cy="5175250"/>
          </a:xfrm>
          <a:prstGeom prst="rect">
            <a:avLst/>
          </a:prstGeom>
          <a:noFill/>
          <a:ln>
            <a:noFill/>
          </a:ln>
        </p:spPr>
        <p:txBody>
          <a:bodyPr spcFirstLastPara="1" wrap="square" lIns="91425" tIns="45700" rIns="91425" bIns="45700" anchor="t" anchorCtr="0"/>
          <a:lstStyle>
            <a:lvl1pPr marL="457200" lvl="0" indent="-355600" algn="l">
              <a:lnSpc>
                <a:spcPct val="94000"/>
              </a:lnSpc>
              <a:spcBef>
                <a:spcPts val="1000"/>
              </a:spcBef>
              <a:spcAft>
                <a:spcPts val="0"/>
              </a:spcAft>
              <a:buClr>
                <a:schemeClr val="dk2"/>
              </a:buClr>
              <a:buSzPts val="2000"/>
              <a:buChar char="■"/>
              <a:defRPr sz="2000"/>
            </a:lvl1pPr>
            <a:lvl2pPr marL="914400" lvl="1" indent="-355600" algn="l">
              <a:lnSpc>
                <a:spcPct val="94000"/>
              </a:lnSpc>
              <a:spcBef>
                <a:spcPts val="500"/>
              </a:spcBef>
              <a:spcAft>
                <a:spcPts val="0"/>
              </a:spcAft>
              <a:buClr>
                <a:schemeClr val="dk2"/>
              </a:buClr>
              <a:buSzPts val="2000"/>
              <a:buChar char="–"/>
              <a:defRPr sz="2000"/>
            </a:lvl2pPr>
            <a:lvl3pPr marL="1371600" lvl="2" indent="-342900" algn="l">
              <a:lnSpc>
                <a:spcPct val="94000"/>
              </a:lnSpc>
              <a:spcBef>
                <a:spcPts val="500"/>
              </a:spcBef>
              <a:spcAft>
                <a:spcPts val="0"/>
              </a:spcAft>
              <a:buClr>
                <a:schemeClr val="dk2"/>
              </a:buClr>
              <a:buSzPts val="1800"/>
              <a:buChar char="■"/>
              <a:defRPr sz="1800"/>
            </a:lvl3pPr>
            <a:lvl4pPr marL="1828800" lvl="3" indent="-342900" algn="l">
              <a:lnSpc>
                <a:spcPct val="94000"/>
              </a:lnSpc>
              <a:spcBef>
                <a:spcPts val="500"/>
              </a:spcBef>
              <a:spcAft>
                <a:spcPts val="0"/>
              </a:spcAft>
              <a:buClr>
                <a:schemeClr val="dk2"/>
              </a:buClr>
              <a:buSzPts val="1800"/>
              <a:buChar char="–"/>
              <a:defRPr sz="1800"/>
            </a:lvl4pPr>
            <a:lvl5pPr marL="2286000" lvl="4" indent="-330200" algn="l">
              <a:lnSpc>
                <a:spcPct val="94000"/>
              </a:lnSpc>
              <a:spcBef>
                <a:spcPts val="500"/>
              </a:spcBef>
              <a:spcAft>
                <a:spcPts val="0"/>
              </a:spcAft>
              <a:buClr>
                <a:schemeClr val="dk2"/>
              </a:buClr>
              <a:buSzPts val="1600"/>
              <a:buChar char="■"/>
              <a:defRPr sz="1600"/>
            </a:lvl5pPr>
            <a:lvl6pPr marL="2743200" lvl="5" indent="-330200" algn="l">
              <a:lnSpc>
                <a:spcPct val="94000"/>
              </a:lnSpc>
              <a:spcBef>
                <a:spcPts val="500"/>
              </a:spcBef>
              <a:spcAft>
                <a:spcPts val="0"/>
              </a:spcAft>
              <a:buClr>
                <a:schemeClr val="dk2"/>
              </a:buClr>
              <a:buSzPts val="1600"/>
              <a:buChar char="–"/>
              <a:defRPr sz="1600"/>
            </a:lvl6pPr>
            <a:lvl7pPr marL="3200400" lvl="6" indent="-330200" algn="l">
              <a:lnSpc>
                <a:spcPct val="94000"/>
              </a:lnSpc>
              <a:spcBef>
                <a:spcPts val="500"/>
              </a:spcBef>
              <a:spcAft>
                <a:spcPts val="0"/>
              </a:spcAft>
              <a:buClr>
                <a:schemeClr val="dk2"/>
              </a:buClr>
              <a:buSzPts val="1600"/>
              <a:buChar char="■"/>
              <a:defRPr sz="1600"/>
            </a:lvl7pPr>
            <a:lvl8pPr marL="3657600" lvl="7" indent="-330200" algn="l">
              <a:lnSpc>
                <a:spcPct val="94000"/>
              </a:lnSpc>
              <a:spcBef>
                <a:spcPts val="500"/>
              </a:spcBef>
              <a:spcAft>
                <a:spcPts val="0"/>
              </a:spcAft>
              <a:buClr>
                <a:schemeClr val="dk2"/>
              </a:buClr>
              <a:buSzPts val="1600"/>
              <a:buChar char="–"/>
              <a:defRPr sz="1600"/>
            </a:lvl8pPr>
            <a:lvl9pPr marL="4114800" lvl="8" indent="-330200" algn="l">
              <a:lnSpc>
                <a:spcPct val="94000"/>
              </a:lnSpc>
              <a:spcBef>
                <a:spcPts val="500"/>
              </a:spcBef>
              <a:spcAft>
                <a:spcPts val="200"/>
              </a:spcAft>
              <a:buClr>
                <a:schemeClr val="dk2"/>
              </a:buClr>
              <a:buSzPts val="1600"/>
              <a:buChar char="■"/>
              <a:defRPr sz="1600"/>
            </a:lvl9pPr>
          </a:lstStyle>
          <a:p>
            <a:endParaRPr/>
          </a:p>
        </p:txBody>
      </p:sp>
      <p:sp>
        <p:nvSpPr>
          <p:cNvPr id="63" name="Google Shape;63;p9"/>
          <p:cNvSpPr txBox="1">
            <a:spLocks noGrp="1"/>
          </p:cNvSpPr>
          <p:nvPr>
            <p:ph type="body" idx="2"/>
          </p:nvPr>
        </p:nvSpPr>
        <p:spPr>
          <a:xfrm>
            <a:off x="723900" y="2856344"/>
            <a:ext cx="3855720" cy="3011056"/>
          </a:xfrm>
          <a:prstGeom prst="rect">
            <a:avLst/>
          </a:prstGeom>
          <a:noFill/>
          <a:ln>
            <a:noFill/>
          </a:ln>
        </p:spPr>
        <p:txBody>
          <a:bodyPr spcFirstLastPara="1" wrap="square" lIns="91425" tIns="45700" rIns="91425" bIns="45700" anchor="t" anchorCtr="0"/>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64" name="Google Shape;64;p9"/>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Libre Franklin"/>
                <a:ea typeface="Libre Franklin"/>
                <a:cs typeface="Libre Franklin"/>
                <a:sym typeface="Libre Franklin"/>
              </a:defRPr>
            </a:lvl1pPr>
            <a:lvl2pPr marL="0" lvl="1" indent="0" algn="r">
              <a:spcBef>
                <a:spcPts val="0"/>
              </a:spcBef>
              <a:buNone/>
              <a:defRPr sz="1200" b="0" i="0" u="none" strike="noStrike" cap="none">
                <a:solidFill>
                  <a:schemeClr val="dk2"/>
                </a:solidFill>
                <a:latin typeface="Libre Franklin"/>
                <a:ea typeface="Libre Franklin"/>
                <a:cs typeface="Libre Franklin"/>
                <a:sym typeface="Libre Franklin"/>
              </a:defRPr>
            </a:lvl2pPr>
            <a:lvl3pPr marL="0" lvl="2" indent="0" algn="r">
              <a:spcBef>
                <a:spcPts val="0"/>
              </a:spcBef>
              <a:buNone/>
              <a:defRPr sz="1200" b="0" i="0" u="none" strike="noStrike" cap="none">
                <a:solidFill>
                  <a:schemeClr val="dk2"/>
                </a:solidFill>
                <a:latin typeface="Libre Franklin"/>
                <a:ea typeface="Libre Franklin"/>
                <a:cs typeface="Libre Franklin"/>
                <a:sym typeface="Libre Franklin"/>
              </a:defRPr>
            </a:lvl3pPr>
            <a:lvl4pPr marL="0" lvl="3" indent="0" algn="r">
              <a:spcBef>
                <a:spcPts val="0"/>
              </a:spcBef>
              <a:buNone/>
              <a:defRPr sz="1200" b="0" i="0" u="none" strike="noStrike" cap="none">
                <a:solidFill>
                  <a:schemeClr val="dk2"/>
                </a:solidFill>
                <a:latin typeface="Libre Franklin"/>
                <a:ea typeface="Libre Franklin"/>
                <a:cs typeface="Libre Franklin"/>
                <a:sym typeface="Libre Franklin"/>
              </a:defRPr>
            </a:lvl4pPr>
            <a:lvl5pPr marL="0" lvl="4" indent="0" algn="r">
              <a:spcBef>
                <a:spcPts val="0"/>
              </a:spcBef>
              <a:buNone/>
              <a:defRPr sz="1200" b="0" i="0" u="none" strike="noStrike" cap="none">
                <a:solidFill>
                  <a:schemeClr val="dk2"/>
                </a:solidFill>
                <a:latin typeface="Libre Franklin"/>
                <a:ea typeface="Libre Franklin"/>
                <a:cs typeface="Libre Franklin"/>
                <a:sym typeface="Libre Franklin"/>
              </a:defRPr>
            </a:lvl5pPr>
            <a:lvl6pPr marL="0" lvl="5" indent="0" algn="r">
              <a:spcBef>
                <a:spcPts val="0"/>
              </a:spcBef>
              <a:buNone/>
              <a:defRPr sz="1200" b="0" i="0" u="none" strike="noStrike" cap="none">
                <a:solidFill>
                  <a:schemeClr val="dk2"/>
                </a:solidFill>
                <a:latin typeface="Libre Franklin"/>
                <a:ea typeface="Libre Franklin"/>
                <a:cs typeface="Libre Franklin"/>
                <a:sym typeface="Libre Franklin"/>
              </a:defRPr>
            </a:lvl6pPr>
            <a:lvl7pPr marL="0" lvl="6" indent="0" algn="r">
              <a:spcBef>
                <a:spcPts val="0"/>
              </a:spcBef>
              <a:buNone/>
              <a:defRPr sz="1200" b="0" i="0" u="none" strike="noStrike" cap="none">
                <a:solidFill>
                  <a:schemeClr val="dk2"/>
                </a:solidFill>
                <a:latin typeface="Libre Franklin"/>
                <a:ea typeface="Libre Franklin"/>
                <a:cs typeface="Libre Franklin"/>
                <a:sym typeface="Libre Franklin"/>
              </a:defRPr>
            </a:lvl7pPr>
            <a:lvl8pPr marL="0" lvl="7" indent="0" algn="r">
              <a:spcBef>
                <a:spcPts val="0"/>
              </a:spcBef>
              <a:buNone/>
              <a:defRPr sz="1200" b="0" i="0" u="none" strike="noStrike" cap="none">
                <a:solidFill>
                  <a:schemeClr val="dk2"/>
                </a:solidFill>
                <a:latin typeface="Libre Franklin"/>
                <a:ea typeface="Libre Franklin"/>
                <a:cs typeface="Libre Franklin"/>
                <a:sym typeface="Libre Franklin"/>
              </a:defRPr>
            </a:lvl8pPr>
            <a:lvl9pPr marL="0" lvl="8" indent="0" algn="r">
              <a:spcBef>
                <a:spcPts val="0"/>
              </a:spcBef>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9"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0"/>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lstStyle>
            <a:lvl1pPr lvl="0" algn="l">
              <a:lnSpc>
                <a:spcPct val="84000"/>
              </a:lnSpc>
              <a:spcBef>
                <a:spcPts val="0"/>
              </a:spcBef>
              <a:spcAft>
                <a:spcPts val="0"/>
              </a:spcAft>
              <a:buClr>
                <a:schemeClr val="dk2"/>
              </a:buClr>
              <a:buSzPts val="4800"/>
              <a:buFont typeface="Libre Franklin"/>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a:spLocks noGrp="1"/>
          </p:cNvSpPr>
          <p:nvPr>
            <p:ph type="pic" idx="2"/>
          </p:nvPr>
        </p:nvSpPr>
        <p:spPr>
          <a:xfrm>
            <a:off x="5532120" y="0"/>
            <a:ext cx="6659880" cy="6857999"/>
          </a:xfrm>
          <a:prstGeom prst="rect">
            <a:avLst/>
          </a:prstGeom>
          <a:noFill/>
          <a:ln>
            <a:noFill/>
          </a:ln>
        </p:spPr>
        <p:txBody>
          <a:bodyPr spcFirstLastPara="1" wrap="square" lIns="91425" tIns="45700" rIns="91425" bIns="45700" anchor="t" anchorCtr="0"/>
          <a:lstStyle>
            <a:lvl1pPr marR="0" lvl="0" algn="l" rtl="0">
              <a:lnSpc>
                <a:spcPct val="94000"/>
              </a:lnSpc>
              <a:spcBef>
                <a:spcPts val="1000"/>
              </a:spcBef>
              <a:spcAft>
                <a:spcPts val="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1pPr>
            <a:lvl2pPr marR="0" lvl="1" algn="l" rtl="0">
              <a:lnSpc>
                <a:spcPct val="94000"/>
              </a:lnSpc>
              <a:spcBef>
                <a:spcPts val="500"/>
              </a:spcBef>
              <a:spcAft>
                <a:spcPts val="0"/>
              </a:spcAft>
              <a:buClr>
                <a:schemeClr val="dk2"/>
              </a:buClr>
              <a:buSzPts val="2000"/>
              <a:buFont typeface="Libre Franklin"/>
              <a:buNone/>
              <a:defRPr sz="2000" b="0" i="1" u="none" strike="noStrike" cap="none">
                <a:solidFill>
                  <a:schemeClr val="dk2"/>
                </a:solidFill>
                <a:latin typeface="Libre Franklin"/>
                <a:ea typeface="Libre Franklin"/>
                <a:cs typeface="Libre Franklin"/>
                <a:sym typeface="Libre Franklin"/>
              </a:defRPr>
            </a:lvl2pPr>
            <a:lvl3pPr marR="0" lvl="2" algn="l" rtl="0">
              <a:lnSpc>
                <a:spcPct val="94000"/>
              </a:lnSpc>
              <a:spcBef>
                <a:spcPts val="500"/>
              </a:spcBef>
              <a:spcAft>
                <a:spcPts val="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3pPr>
            <a:lvl4pPr marR="0" lvl="3" algn="l" rtl="0">
              <a:lnSpc>
                <a:spcPct val="94000"/>
              </a:lnSpc>
              <a:spcBef>
                <a:spcPts val="500"/>
              </a:spcBef>
              <a:spcAft>
                <a:spcPts val="0"/>
              </a:spcAft>
              <a:buClr>
                <a:schemeClr val="dk2"/>
              </a:buClr>
              <a:buSzPts val="2000"/>
              <a:buFont typeface="Libre Franklin"/>
              <a:buNone/>
              <a:defRPr sz="2000" b="0" i="1" u="none" strike="noStrike" cap="none">
                <a:solidFill>
                  <a:schemeClr val="dk2"/>
                </a:solidFill>
                <a:latin typeface="Libre Franklin"/>
                <a:ea typeface="Libre Franklin"/>
                <a:cs typeface="Libre Franklin"/>
                <a:sym typeface="Libre Franklin"/>
              </a:defRPr>
            </a:lvl4pPr>
            <a:lvl5pPr marR="0" lvl="4" algn="l" rtl="0">
              <a:lnSpc>
                <a:spcPct val="94000"/>
              </a:lnSpc>
              <a:spcBef>
                <a:spcPts val="500"/>
              </a:spcBef>
              <a:spcAft>
                <a:spcPts val="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5pPr>
            <a:lvl6pPr marR="0" lvl="5" algn="l" rtl="0">
              <a:lnSpc>
                <a:spcPct val="94000"/>
              </a:lnSpc>
              <a:spcBef>
                <a:spcPts val="500"/>
              </a:spcBef>
              <a:spcAft>
                <a:spcPts val="0"/>
              </a:spcAft>
              <a:buClr>
                <a:schemeClr val="dk2"/>
              </a:buClr>
              <a:buSzPts val="2000"/>
              <a:buFont typeface="Libre Franklin"/>
              <a:buNone/>
              <a:defRPr sz="2000" b="0" i="1" u="none" strike="noStrike" cap="none">
                <a:solidFill>
                  <a:schemeClr val="dk2"/>
                </a:solidFill>
                <a:latin typeface="Libre Franklin"/>
                <a:ea typeface="Libre Franklin"/>
                <a:cs typeface="Libre Franklin"/>
                <a:sym typeface="Libre Franklin"/>
              </a:defRPr>
            </a:lvl6pPr>
            <a:lvl7pPr marR="0" lvl="6" algn="l" rtl="0">
              <a:lnSpc>
                <a:spcPct val="94000"/>
              </a:lnSpc>
              <a:spcBef>
                <a:spcPts val="500"/>
              </a:spcBef>
              <a:spcAft>
                <a:spcPts val="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7pPr>
            <a:lvl8pPr marR="0" lvl="7" algn="l" rtl="0">
              <a:lnSpc>
                <a:spcPct val="94000"/>
              </a:lnSpc>
              <a:spcBef>
                <a:spcPts val="500"/>
              </a:spcBef>
              <a:spcAft>
                <a:spcPts val="0"/>
              </a:spcAft>
              <a:buClr>
                <a:schemeClr val="dk2"/>
              </a:buClr>
              <a:buSzPts val="2000"/>
              <a:buFont typeface="Libre Franklin"/>
              <a:buNone/>
              <a:defRPr sz="2000" b="0" i="1" u="none" strike="noStrike" cap="none">
                <a:solidFill>
                  <a:schemeClr val="dk2"/>
                </a:solidFill>
                <a:latin typeface="Libre Franklin"/>
                <a:ea typeface="Libre Franklin"/>
                <a:cs typeface="Libre Franklin"/>
                <a:sym typeface="Libre Franklin"/>
              </a:defRPr>
            </a:lvl8pPr>
            <a:lvl9pPr marR="0" lvl="8" algn="l" rtl="0">
              <a:lnSpc>
                <a:spcPct val="94000"/>
              </a:lnSpc>
              <a:spcBef>
                <a:spcPts val="500"/>
              </a:spcBef>
              <a:spcAft>
                <a:spcPts val="20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9pPr>
          </a:lstStyle>
          <a:p>
            <a:endParaRPr/>
          </a:p>
        </p:txBody>
      </p:sp>
      <p:sp>
        <p:nvSpPr>
          <p:cNvPr id="72" name="Google Shape;72;p10"/>
          <p:cNvSpPr txBox="1">
            <a:spLocks noGrp="1"/>
          </p:cNvSpPr>
          <p:nvPr>
            <p:ph type="body" idx="1"/>
          </p:nvPr>
        </p:nvSpPr>
        <p:spPr>
          <a:xfrm>
            <a:off x="723900" y="2855968"/>
            <a:ext cx="3855720" cy="3011432"/>
          </a:xfrm>
          <a:prstGeom prst="rect">
            <a:avLst/>
          </a:prstGeom>
          <a:noFill/>
          <a:ln>
            <a:noFill/>
          </a:ln>
        </p:spPr>
        <p:txBody>
          <a:bodyPr spcFirstLastPara="1" wrap="square" lIns="91425" tIns="45700" rIns="91425" bIns="45700" anchor="t" anchorCtr="0"/>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73" name="Google Shape;73;p10"/>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2"/>
                </a:solidFill>
                <a:latin typeface="Libre Franklin"/>
                <a:ea typeface="Libre Franklin"/>
                <a:cs typeface="Libre Franklin"/>
                <a:sym typeface="Libre Franklin"/>
              </a:defRPr>
            </a:lvl1pPr>
            <a:lvl2pPr marL="0" lvl="1" indent="0" algn="r">
              <a:spcBef>
                <a:spcPts val="0"/>
              </a:spcBef>
              <a:buNone/>
              <a:defRPr sz="1200" b="0" i="0" u="none" strike="noStrike" cap="none">
                <a:solidFill>
                  <a:schemeClr val="dk2"/>
                </a:solidFill>
                <a:latin typeface="Libre Franklin"/>
                <a:ea typeface="Libre Franklin"/>
                <a:cs typeface="Libre Franklin"/>
                <a:sym typeface="Libre Franklin"/>
              </a:defRPr>
            </a:lvl2pPr>
            <a:lvl3pPr marL="0" lvl="2" indent="0" algn="r">
              <a:spcBef>
                <a:spcPts val="0"/>
              </a:spcBef>
              <a:buNone/>
              <a:defRPr sz="1200" b="0" i="0" u="none" strike="noStrike" cap="none">
                <a:solidFill>
                  <a:schemeClr val="dk2"/>
                </a:solidFill>
                <a:latin typeface="Libre Franklin"/>
                <a:ea typeface="Libre Franklin"/>
                <a:cs typeface="Libre Franklin"/>
                <a:sym typeface="Libre Franklin"/>
              </a:defRPr>
            </a:lvl3pPr>
            <a:lvl4pPr marL="0" lvl="3" indent="0" algn="r">
              <a:spcBef>
                <a:spcPts val="0"/>
              </a:spcBef>
              <a:buNone/>
              <a:defRPr sz="1200" b="0" i="0" u="none" strike="noStrike" cap="none">
                <a:solidFill>
                  <a:schemeClr val="dk2"/>
                </a:solidFill>
                <a:latin typeface="Libre Franklin"/>
                <a:ea typeface="Libre Franklin"/>
                <a:cs typeface="Libre Franklin"/>
                <a:sym typeface="Libre Franklin"/>
              </a:defRPr>
            </a:lvl4pPr>
            <a:lvl5pPr marL="0" lvl="4" indent="0" algn="r">
              <a:spcBef>
                <a:spcPts val="0"/>
              </a:spcBef>
              <a:buNone/>
              <a:defRPr sz="1200" b="0" i="0" u="none" strike="noStrike" cap="none">
                <a:solidFill>
                  <a:schemeClr val="dk2"/>
                </a:solidFill>
                <a:latin typeface="Libre Franklin"/>
                <a:ea typeface="Libre Franklin"/>
                <a:cs typeface="Libre Franklin"/>
                <a:sym typeface="Libre Franklin"/>
              </a:defRPr>
            </a:lvl5pPr>
            <a:lvl6pPr marL="0" lvl="5" indent="0" algn="r">
              <a:spcBef>
                <a:spcPts val="0"/>
              </a:spcBef>
              <a:buNone/>
              <a:defRPr sz="1200" b="0" i="0" u="none" strike="noStrike" cap="none">
                <a:solidFill>
                  <a:schemeClr val="dk2"/>
                </a:solidFill>
                <a:latin typeface="Libre Franklin"/>
                <a:ea typeface="Libre Franklin"/>
                <a:cs typeface="Libre Franklin"/>
                <a:sym typeface="Libre Franklin"/>
              </a:defRPr>
            </a:lvl6pPr>
            <a:lvl7pPr marL="0" lvl="6" indent="0" algn="r">
              <a:spcBef>
                <a:spcPts val="0"/>
              </a:spcBef>
              <a:buNone/>
              <a:defRPr sz="1200" b="0" i="0" u="none" strike="noStrike" cap="none">
                <a:solidFill>
                  <a:schemeClr val="dk2"/>
                </a:solidFill>
                <a:latin typeface="Libre Franklin"/>
                <a:ea typeface="Libre Franklin"/>
                <a:cs typeface="Libre Franklin"/>
                <a:sym typeface="Libre Franklin"/>
              </a:defRPr>
            </a:lvl7pPr>
            <a:lvl8pPr marL="0" lvl="7" indent="0" algn="r">
              <a:spcBef>
                <a:spcPts val="0"/>
              </a:spcBef>
              <a:buNone/>
              <a:defRPr sz="1200" b="0" i="0" u="none" strike="noStrike" cap="none">
                <a:solidFill>
                  <a:schemeClr val="dk2"/>
                </a:solidFill>
                <a:latin typeface="Libre Franklin"/>
                <a:ea typeface="Libre Franklin"/>
                <a:cs typeface="Libre Franklin"/>
                <a:sym typeface="Libre Franklin"/>
              </a:defRPr>
            </a:lvl8pPr>
            <a:lvl9pPr marL="0" lvl="8" indent="0" algn="r">
              <a:spcBef>
                <a:spcPts val="0"/>
              </a:spcBef>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10"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1"/>
          <p:cNvSpPr txBox="1">
            <a:spLocks noGrp="1"/>
          </p:cNvSpPr>
          <p:nvPr>
            <p:ph type="body" idx="1"/>
          </p:nvPr>
        </p:nvSpPr>
        <p:spPr>
          <a:xfrm rot="5400000">
            <a:off x="4386262" y="-719138"/>
            <a:ext cx="3571875" cy="9601200"/>
          </a:xfrm>
          <a:prstGeom prst="rect">
            <a:avLst/>
          </a:prstGeom>
          <a:noFill/>
          <a:ln>
            <a:noFill/>
          </a:ln>
        </p:spPr>
        <p:txBody>
          <a:bodyPr spcFirstLastPara="1" wrap="square" lIns="91425" tIns="45700" rIns="91425" bIns="45700" anchor="t" anchorCtr="0"/>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80" name="Google Shape;80;p11"/>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7757822" y="2462895"/>
            <a:ext cx="5243244" cy="1565766"/>
          </a:xfrm>
          <a:prstGeom prst="rect">
            <a:avLst/>
          </a:prstGeom>
          <a:noFill/>
          <a:ln>
            <a:noFill/>
          </a:ln>
        </p:spPr>
        <p:txBody>
          <a:bodyPr spcFirstLastPara="1" wrap="square" lIns="91425" tIns="45700" rIns="91425" bIns="45700" anchor="t" anchorCtr="0"/>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2"/>
          <p:cNvSpPr txBox="1">
            <a:spLocks noGrp="1"/>
          </p:cNvSpPr>
          <p:nvPr>
            <p:ph type="body" idx="1"/>
          </p:nvPr>
        </p:nvSpPr>
        <p:spPr>
          <a:xfrm rot="5400000">
            <a:off x="2839798" y="-844042"/>
            <a:ext cx="5243244" cy="8179641"/>
          </a:xfrm>
          <a:prstGeom prst="rect">
            <a:avLst/>
          </a:prstGeom>
          <a:noFill/>
          <a:ln>
            <a:noFill/>
          </a:ln>
        </p:spPr>
        <p:txBody>
          <a:bodyPr spcFirstLastPara="1" wrap="square" lIns="91425" tIns="45700" rIns="91425" bIns="45700" anchor="t" anchorCtr="0"/>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86" name="Google Shape;86;p12"/>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marR="0" lvl="0" algn="l" rtl="0">
              <a:lnSpc>
                <a:spcPct val="89000"/>
              </a:lnSpc>
              <a:spcBef>
                <a:spcPts val="0"/>
              </a:spcBef>
              <a:spcAft>
                <a:spcPts val="0"/>
              </a:spcAft>
              <a:buClr>
                <a:schemeClr val="dk2"/>
              </a:buClr>
              <a:buSzPts val="4400"/>
              <a:buFont typeface="Libre Franklin"/>
              <a:buNone/>
              <a:defRPr sz="4400" b="0" i="0" u="none" strike="noStrike" cap="none">
                <a:solidFill>
                  <a:schemeClr val="dk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lstStyle>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Libre Franklin"/>
                <a:ea typeface="Libre Franklin"/>
                <a:cs typeface="Libre Franklin"/>
                <a:sym typeface="Libre Franklin"/>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Libre Franklin"/>
                <a:ea typeface="Libre Franklin"/>
                <a:cs typeface="Libre Franklin"/>
                <a:sym typeface="Libre Franklin"/>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Libre Franklin"/>
                <a:ea typeface="Libre Franklin"/>
                <a:cs typeface="Libre Franklin"/>
                <a:sym typeface="Libre Franklin"/>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Libre Franklin"/>
                <a:ea typeface="Libre Franklin"/>
                <a:cs typeface="Libre Franklin"/>
                <a:sym typeface="Libre Franklin"/>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Libre Franklin"/>
                <a:ea typeface="Libre Franklin"/>
                <a:cs typeface="Libre Franklin"/>
                <a:sym typeface="Libre Franklin"/>
              </a:defRPr>
            </a:lvl5pPr>
            <a:lvl6pPr marL="2743200" marR="0" lvl="5" indent="-330200" algn="l" rtl="0">
              <a:lnSpc>
                <a:spcPct val="94000"/>
              </a:lnSpc>
              <a:spcBef>
                <a:spcPts val="500"/>
              </a:spcBef>
              <a:spcAft>
                <a:spcPts val="0"/>
              </a:spcAft>
              <a:buClr>
                <a:schemeClr val="dk2"/>
              </a:buClr>
              <a:buSzPts val="1600"/>
              <a:buFont typeface="Libre Franklin"/>
              <a:buChar char="–"/>
              <a:defRPr sz="1600" b="0" i="1" u="none" strike="noStrike" cap="none">
                <a:solidFill>
                  <a:schemeClr val="dk2"/>
                </a:solidFill>
                <a:latin typeface="Libre Franklin"/>
                <a:ea typeface="Libre Franklin"/>
                <a:cs typeface="Libre Franklin"/>
                <a:sym typeface="Libre Franklin"/>
              </a:defRPr>
            </a:lvl6pPr>
            <a:lvl7pPr marL="3200400" marR="0" lvl="6" indent="-317500" algn="l" rtl="0">
              <a:lnSpc>
                <a:spcPct val="94000"/>
              </a:lnSpc>
              <a:spcBef>
                <a:spcPts val="50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600" marR="0" lvl="7" indent="-317500" algn="l" rtl="0">
              <a:lnSpc>
                <a:spcPct val="94000"/>
              </a:lnSpc>
              <a:spcBef>
                <a:spcPts val="500"/>
              </a:spcBef>
              <a:spcAft>
                <a:spcPts val="0"/>
              </a:spcAft>
              <a:buClr>
                <a:schemeClr val="dk2"/>
              </a:buClr>
              <a:buSzPts val="1400"/>
              <a:buFont typeface="Libre Franklin"/>
              <a:buChar char="–"/>
              <a:defRPr sz="1400" b="0" i="1" u="none" strike="noStrike" cap="none">
                <a:solidFill>
                  <a:schemeClr val="dk2"/>
                </a:solidFill>
                <a:latin typeface="Libre Franklin"/>
                <a:ea typeface="Libre Franklin"/>
                <a:cs typeface="Libre Franklin"/>
                <a:sym typeface="Libre Franklin"/>
              </a:defRPr>
            </a:lvl8pPr>
            <a:lvl9pPr marL="4114800" marR="0" lvl="8" indent="-317500" algn="l" rtl="0">
              <a:lnSpc>
                <a:spcPct val="94000"/>
              </a:lnSpc>
              <a:spcBef>
                <a:spcPts val="500"/>
              </a:spcBef>
              <a:spcAft>
                <a:spcPts val="20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8" name="Google Shape;8;p1"/>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 name="Google Shape;9;p1"/>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 name="Google Shape;10;p1"/>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Libre Franklin"/>
                <a:ea typeface="Libre Franklin"/>
                <a:cs typeface="Libre Franklin"/>
                <a:sym typeface="Libre Franklin"/>
              </a:defRPr>
            </a:lvl1pPr>
            <a:lvl2pPr marL="0" marR="0" lvl="1" indent="0" algn="r" rtl="0">
              <a:spcBef>
                <a:spcPts val="0"/>
              </a:spcBef>
              <a:buNone/>
              <a:defRPr sz="1200" b="0" i="0" u="none" strike="noStrike" cap="none">
                <a:solidFill>
                  <a:schemeClr val="dk2"/>
                </a:solidFill>
                <a:latin typeface="Libre Franklin"/>
                <a:ea typeface="Libre Franklin"/>
                <a:cs typeface="Libre Franklin"/>
                <a:sym typeface="Libre Franklin"/>
              </a:defRPr>
            </a:lvl2pPr>
            <a:lvl3pPr marL="0" marR="0" lvl="2" indent="0" algn="r" rtl="0">
              <a:spcBef>
                <a:spcPts val="0"/>
              </a:spcBef>
              <a:buNone/>
              <a:defRPr sz="1200" b="0" i="0" u="none" strike="noStrike" cap="none">
                <a:solidFill>
                  <a:schemeClr val="dk2"/>
                </a:solidFill>
                <a:latin typeface="Libre Franklin"/>
                <a:ea typeface="Libre Franklin"/>
                <a:cs typeface="Libre Franklin"/>
                <a:sym typeface="Libre Franklin"/>
              </a:defRPr>
            </a:lvl3pPr>
            <a:lvl4pPr marL="0" marR="0" lvl="3" indent="0" algn="r" rtl="0">
              <a:spcBef>
                <a:spcPts val="0"/>
              </a:spcBef>
              <a:buNone/>
              <a:defRPr sz="1200" b="0" i="0" u="none" strike="noStrike" cap="none">
                <a:solidFill>
                  <a:schemeClr val="dk2"/>
                </a:solidFill>
                <a:latin typeface="Libre Franklin"/>
                <a:ea typeface="Libre Franklin"/>
                <a:cs typeface="Libre Franklin"/>
                <a:sym typeface="Libre Franklin"/>
              </a:defRPr>
            </a:lvl4pPr>
            <a:lvl5pPr marL="0" marR="0" lvl="4" indent="0" algn="r" rtl="0">
              <a:spcBef>
                <a:spcPts val="0"/>
              </a:spcBef>
              <a:buNone/>
              <a:defRPr sz="1200" b="0" i="0" u="none" strike="noStrike" cap="none">
                <a:solidFill>
                  <a:schemeClr val="dk2"/>
                </a:solidFill>
                <a:latin typeface="Libre Franklin"/>
                <a:ea typeface="Libre Franklin"/>
                <a:cs typeface="Libre Franklin"/>
                <a:sym typeface="Libre Franklin"/>
              </a:defRPr>
            </a:lvl5pPr>
            <a:lvl6pPr marL="0" marR="0" lvl="5" indent="0" algn="r" rtl="0">
              <a:spcBef>
                <a:spcPts val="0"/>
              </a:spcBef>
              <a:buNone/>
              <a:defRPr sz="1200" b="0" i="0" u="none" strike="noStrike" cap="none">
                <a:solidFill>
                  <a:schemeClr val="dk2"/>
                </a:solidFill>
                <a:latin typeface="Libre Franklin"/>
                <a:ea typeface="Libre Franklin"/>
                <a:cs typeface="Libre Franklin"/>
                <a:sym typeface="Libre Franklin"/>
              </a:defRPr>
            </a:lvl6pPr>
            <a:lvl7pPr marL="0" marR="0" lvl="6" indent="0" algn="r" rtl="0">
              <a:spcBef>
                <a:spcPts val="0"/>
              </a:spcBef>
              <a:buNone/>
              <a:defRPr sz="1200" b="0" i="0" u="none" strike="noStrike" cap="none">
                <a:solidFill>
                  <a:schemeClr val="dk2"/>
                </a:solidFill>
                <a:latin typeface="Libre Franklin"/>
                <a:ea typeface="Libre Franklin"/>
                <a:cs typeface="Libre Franklin"/>
                <a:sym typeface="Libre Franklin"/>
              </a:defRPr>
            </a:lvl7pPr>
            <a:lvl8pPr marL="0" marR="0" lvl="7" indent="0" algn="r" rtl="0">
              <a:spcBef>
                <a:spcPts val="0"/>
              </a:spcBef>
              <a:buNone/>
              <a:defRPr sz="1200" b="0" i="0" u="none" strike="noStrike" cap="none">
                <a:solidFill>
                  <a:schemeClr val="dk2"/>
                </a:solidFill>
                <a:latin typeface="Libre Franklin"/>
                <a:ea typeface="Libre Franklin"/>
                <a:cs typeface="Libre Franklin"/>
                <a:sym typeface="Libre Franklin"/>
              </a:defRPr>
            </a:lvl8pPr>
            <a:lvl9pPr marL="0" marR="0" lvl="8" indent="0" algn="r" rtl="0">
              <a:spcBef>
                <a:spcPts val="0"/>
              </a:spcBef>
              <a:buNone/>
              <a:defRPr sz="12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1" title="Side bar"/>
          <p:cNvSpPr/>
          <p:nvPr/>
        </p:nvSpPr>
        <p:spPr>
          <a:xfrm>
            <a:off x="478095"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en.wikipedia.org/wiki/Q-learnin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5.png"/><Relationship Id="rId10" Type="http://schemas.openxmlformats.org/officeDocument/2006/relationships/image" Target="../media/image8.jpg"/><Relationship Id="rId4" Type="http://schemas.openxmlformats.org/officeDocument/2006/relationships/image" Target="../media/image1.jpg"/><Relationship Id="rId9"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161925" y="1676400"/>
            <a:ext cx="12353925" cy="2118000"/>
          </a:xfrm>
          <a:prstGeom prst="rect">
            <a:avLst/>
          </a:prstGeom>
        </p:spPr>
        <p:txBody>
          <a:bodyPr spcFirstLastPara="1" wrap="square" lIns="121900" tIns="121900" rIns="121900" bIns="121900" anchor="b" anchorCtr="0">
            <a:noAutofit/>
          </a:bodyPr>
          <a:lstStyle/>
          <a:p>
            <a:pPr algn="ctr">
              <a:lnSpc>
                <a:spcPct val="107916"/>
              </a:lnSpc>
              <a:spcAft>
                <a:spcPts val="1067"/>
              </a:spcAft>
            </a:pPr>
            <a:r>
              <a:rPr lang="en-US" sz="4800" b="1" dirty="0">
                <a:latin typeface="Calibri"/>
                <a:ea typeface="Calibri"/>
                <a:cs typeface="Calibri"/>
                <a:sym typeface="Calibri"/>
              </a:rPr>
              <a:t>Using Reinforcement Learning </a:t>
            </a:r>
            <a:br>
              <a:rPr lang="en-US" sz="4800" b="1" dirty="0">
                <a:latin typeface="Calibri"/>
                <a:ea typeface="Calibri"/>
                <a:cs typeface="Calibri"/>
                <a:sym typeface="Calibri"/>
              </a:rPr>
            </a:br>
            <a:r>
              <a:rPr lang="en-US" sz="4800" b="1" dirty="0">
                <a:latin typeface="Calibri"/>
                <a:ea typeface="Calibri"/>
                <a:cs typeface="Calibri"/>
                <a:sym typeface="Calibri"/>
              </a:rPr>
              <a:t>to Play </a:t>
            </a:r>
            <a:r>
              <a:rPr lang="en-US" sz="4800" b="1" dirty="0">
                <a:solidFill>
                  <a:srgbClr val="FF0000"/>
                </a:solidFill>
                <a:latin typeface="Calibri"/>
                <a:ea typeface="Calibri"/>
                <a:cs typeface="Calibri"/>
                <a:sym typeface="Calibri"/>
              </a:rPr>
              <a:t>UH-Leduc-Poker (</a:t>
            </a:r>
            <a:r>
              <a:rPr lang="en-US" sz="4800" b="1" dirty="0">
                <a:solidFill>
                  <a:srgbClr val="FFC000"/>
                </a:solidFill>
                <a:latin typeface="Calibri"/>
                <a:ea typeface="Calibri"/>
                <a:cs typeface="Calibri"/>
                <a:sym typeface="Calibri"/>
              </a:rPr>
              <a:t>UHLPO</a:t>
            </a:r>
            <a:r>
              <a:rPr lang="en-US" sz="4800" b="1" dirty="0">
                <a:solidFill>
                  <a:srgbClr val="FF0000"/>
                </a:solidFill>
                <a:latin typeface="Calibri"/>
                <a:ea typeface="Calibri"/>
                <a:cs typeface="Calibri"/>
                <a:sym typeface="Calibri"/>
              </a:rPr>
              <a:t>)</a:t>
            </a:r>
            <a:r>
              <a:rPr lang="en-US" sz="4800" b="1" dirty="0">
                <a:latin typeface="Calibri"/>
                <a:ea typeface="Calibri"/>
                <a:cs typeface="Calibri"/>
                <a:sym typeface="Calibri"/>
              </a:rPr>
              <a:t> Intelligently </a:t>
            </a:r>
            <a:endParaRPr sz="4800" dirty="0"/>
          </a:p>
        </p:txBody>
      </p:sp>
      <p:sp>
        <p:nvSpPr>
          <p:cNvPr id="60" name="Google Shape;60;p13"/>
          <p:cNvSpPr txBox="1">
            <a:spLocks noGrp="1"/>
          </p:cNvSpPr>
          <p:nvPr>
            <p:ph type="subTitle" idx="1"/>
          </p:nvPr>
        </p:nvSpPr>
        <p:spPr>
          <a:xfrm>
            <a:off x="680600" y="4243084"/>
            <a:ext cx="10830800" cy="840000"/>
          </a:xfrm>
          <a:prstGeom prst="rect">
            <a:avLst/>
          </a:prstGeom>
        </p:spPr>
        <p:txBody>
          <a:bodyPr spcFirstLastPara="1" wrap="square" lIns="121900" tIns="121900" rIns="121900" bIns="121900" anchor="t" anchorCtr="0">
            <a:noAutofit/>
          </a:bodyPr>
          <a:lstStyle/>
          <a:p>
            <a:pPr marL="0" indent="0" algn="ctr"/>
            <a:r>
              <a:rPr lang="en-US" sz="4000" dirty="0">
                <a:solidFill>
                  <a:srgbClr val="FFC000"/>
                </a:solidFill>
              </a:rPr>
              <a:t>COSC 4368 </a:t>
            </a:r>
            <a:r>
              <a:rPr lang="en-US" sz="4000" dirty="0"/>
              <a:t>Spring 2020 Group Project </a:t>
            </a:r>
            <a:endParaRPr sz="4000" dirty="0"/>
          </a:p>
        </p:txBody>
      </p:sp>
      <p:sp>
        <p:nvSpPr>
          <p:cNvPr id="2" name="TextBox 1">
            <a:extLst>
              <a:ext uri="{FF2B5EF4-FFF2-40B4-BE49-F238E27FC236}">
                <a16:creationId xmlns:a16="http://schemas.microsoft.com/office/drawing/2014/main" id="{EF0D5879-8BEB-4F5C-B56A-DFC7BDCED11A}"/>
              </a:ext>
            </a:extLst>
          </p:cNvPr>
          <p:cNvSpPr txBox="1"/>
          <p:nvPr/>
        </p:nvSpPr>
        <p:spPr>
          <a:xfrm>
            <a:off x="10510631" y="119270"/>
            <a:ext cx="1548822" cy="307777"/>
          </a:xfrm>
          <a:prstGeom prst="rect">
            <a:avLst/>
          </a:prstGeom>
          <a:noFill/>
        </p:spPr>
        <p:txBody>
          <a:bodyPr wrap="none" rtlCol="0">
            <a:spAutoFit/>
          </a:bodyPr>
          <a:lstStyle/>
          <a:p>
            <a:r>
              <a:rPr lang="en-US" dirty="0">
                <a:solidFill>
                  <a:srgbClr val="FFC000"/>
                </a:solidFill>
              </a:rPr>
              <a:t>Christoph F. Eick</a:t>
            </a:r>
          </a:p>
        </p:txBody>
      </p:sp>
      <p:pic>
        <p:nvPicPr>
          <p:cNvPr id="5" name="Picture 4" descr="A picture containing queen, text&#10;&#10;Description automatically generated">
            <a:extLst>
              <a:ext uri="{FF2B5EF4-FFF2-40B4-BE49-F238E27FC236}">
                <a16:creationId xmlns:a16="http://schemas.microsoft.com/office/drawing/2014/main" id="{46C2FFD5-CA0E-4717-AADA-AEBBDF789F31}"/>
              </a:ext>
            </a:extLst>
          </p:cNvPr>
          <p:cNvPicPr>
            <a:picLocks noChangeAspect="1"/>
          </p:cNvPicPr>
          <p:nvPr/>
        </p:nvPicPr>
        <p:blipFill>
          <a:blip r:embed="rId3"/>
          <a:stretch>
            <a:fillRect/>
          </a:stretch>
        </p:blipFill>
        <p:spPr>
          <a:xfrm>
            <a:off x="3153806" y="983300"/>
            <a:ext cx="519374" cy="704225"/>
          </a:xfrm>
          <a:prstGeom prst="rect">
            <a:avLst/>
          </a:prstGeom>
        </p:spPr>
      </p:pic>
      <p:pic>
        <p:nvPicPr>
          <p:cNvPr id="6" name="Picture 5" descr="A picture containing queen, text&#10;&#10;Description automatically generated">
            <a:extLst>
              <a:ext uri="{FF2B5EF4-FFF2-40B4-BE49-F238E27FC236}">
                <a16:creationId xmlns:a16="http://schemas.microsoft.com/office/drawing/2014/main" id="{9249E5E2-6F6F-4CC2-AF21-A9856E181284}"/>
              </a:ext>
            </a:extLst>
          </p:cNvPr>
          <p:cNvPicPr>
            <a:picLocks noChangeAspect="1"/>
          </p:cNvPicPr>
          <p:nvPr/>
        </p:nvPicPr>
        <p:blipFill>
          <a:blip r:embed="rId4"/>
          <a:stretch>
            <a:fillRect/>
          </a:stretch>
        </p:blipFill>
        <p:spPr>
          <a:xfrm>
            <a:off x="5966912" y="965345"/>
            <a:ext cx="511544" cy="722180"/>
          </a:xfrm>
          <a:prstGeom prst="rect">
            <a:avLst/>
          </a:prstGeom>
        </p:spPr>
      </p:pic>
      <p:pic>
        <p:nvPicPr>
          <p:cNvPr id="7" name="Picture 6" descr="A close up of a box&#10;&#10;Description automatically generated">
            <a:extLst>
              <a:ext uri="{FF2B5EF4-FFF2-40B4-BE49-F238E27FC236}">
                <a16:creationId xmlns:a16="http://schemas.microsoft.com/office/drawing/2014/main" id="{BE2776A1-0F71-4E7F-BD02-86561AE5F753}"/>
              </a:ext>
            </a:extLst>
          </p:cNvPr>
          <p:cNvPicPr>
            <a:picLocks noChangeAspect="1"/>
          </p:cNvPicPr>
          <p:nvPr/>
        </p:nvPicPr>
        <p:blipFill>
          <a:blip r:embed="rId5"/>
          <a:stretch>
            <a:fillRect/>
          </a:stretch>
        </p:blipFill>
        <p:spPr>
          <a:xfrm>
            <a:off x="8281431" y="909431"/>
            <a:ext cx="567557" cy="766970"/>
          </a:xfrm>
          <a:prstGeom prst="rect">
            <a:avLst/>
          </a:prstGeom>
        </p:spPr>
      </p:pic>
      <p:sp>
        <p:nvSpPr>
          <p:cNvPr id="3" name="TextBox 2">
            <a:extLst>
              <a:ext uri="{FF2B5EF4-FFF2-40B4-BE49-F238E27FC236}">
                <a16:creationId xmlns:a16="http://schemas.microsoft.com/office/drawing/2014/main" id="{9CCC6D85-243D-45BF-9E54-DBAA9E93297E}"/>
              </a:ext>
            </a:extLst>
          </p:cNvPr>
          <p:cNvSpPr txBox="1"/>
          <p:nvPr/>
        </p:nvSpPr>
        <p:spPr>
          <a:xfrm>
            <a:off x="1306996" y="1160573"/>
            <a:ext cx="1959191" cy="338554"/>
          </a:xfrm>
          <a:prstGeom prst="rect">
            <a:avLst/>
          </a:prstGeom>
          <a:noFill/>
        </p:spPr>
        <p:txBody>
          <a:bodyPr wrap="none" rtlCol="0">
            <a:spAutoFit/>
          </a:bodyPr>
          <a:lstStyle/>
          <a:p>
            <a:r>
              <a:rPr lang="en-US" sz="1600" b="1" cap="all" dirty="0" err="1">
                <a:solidFill>
                  <a:srgbClr val="FFC000"/>
                </a:solidFill>
              </a:rPr>
              <a:t>PlaYer</a:t>
            </a:r>
            <a:r>
              <a:rPr lang="en-US" sz="1600" b="1" cap="all" dirty="0">
                <a:solidFill>
                  <a:srgbClr val="FFC000"/>
                </a:solidFill>
              </a:rPr>
              <a:t> 1 Card: </a:t>
            </a:r>
          </a:p>
        </p:txBody>
      </p:sp>
      <p:sp>
        <p:nvSpPr>
          <p:cNvPr id="9" name="TextBox 8">
            <a:extLst>
              <a:ext uri="{FF2B5EF4-FFF2-40B4-BE49-F238E27FC236}">
                <a16:creationId xmlns:a16="http://schemas.microsoft.com/office/drawing/2014/main" id="{55600375-428B-4D9F-A135-B3D0403C7432}"/>
              </a:ext>
            </a:extLst>
          </p:cNvPr>
          <p:cNvSpPr txBox="1"/>
          <p:nvPr/>
        </p:nvSpPr>
        <p:spPr>
          <a:xfrm>
            <a:off x="4085829" y="1151596"/>
            <a:ext cx="1959191" cy="338554"/>
          </a:xfrm>
          <a:prstGeom prst="rect">
            <a:avLst/>
          </a:prstGeom>
          <a:noFill/>
        </p:spPr>
        <p:txBody>
          <a:bodyPr wrap="none" rtlCol="0">
            <a:spAutoFit/>
          </a:bodyPr>
          <a:lstStyle/>
          <a:p>
            <a:r>
              <a:rPr lang="en-US" sz="1600" b="1" cap="all" dirty="0" err="1">
                <a:solidFill>
                  <a:srgbClr val="FFC000"/>
                </a:solidFill>
              </a:rPr>
              <a:t>PlaYer</a:t>
            </a:r>
            <a:r>
              <a:rPr lang="en-US" sz="1600" b="1" cap="all" dirty="0">
                <a:solidFill>
                  <a:srgbClr val="FFC000"/>
                </a:solidFill>
              </a:rPr>
              <a:t> 2 Card: </a:t>
            </a:r>
          </a:p>
        </p:txBody>
      </p:sp>
      <p:sp>
        <p:nvSpPr>
          <p:cNvPr id="10" name="TextBox 9">
            <a:extLst>
              <a:ext uri="{FF2B5EF4-FFF2-40B4-BE49-F238E27FC236}">
                <a16:creationId xmlns:a16="http://schemas.microsoft.com/office/drawing/2014/main" id="{9FB31DDF-40DF-41B4-A60C-E5F0BC28230C}"/>
              </a:ext>
            </a:extLst>
          </p:cNvPr>
          <p:cNvSpPr txBox="1"/>
          <p:nvPr/>
        </p:nvSpPr>
        <p:spPr>
          <a:xfrm>
            <a:off x="7423504" y="1113504"/>
            <a:ext cx="857927" cy="338554"/>
          </a:xfrm>
          <a:prstGeom prst="rect">
            <a:avLst/>
          </a:prstGeom>
          <a:noFill/>
        </p:spPr>
        <p:txBody>
          <a:bodyPr wrap="none" rtlCol="0">
            <a:spAutoFit/>
          </a:bodyPr>
          <a:lstStyle/>
          <a:p>
            <a:r>
              <a:rPr lang="en-US" sz="1600" b="1" cap="all" dirty="0">
                <a:solidFill>
                  <a:srgbClr val="FFC000"/>
                </a:solidFill>
              </a:rPr>
              <a:t>FLOP: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371600" y="685800"/>
            <a:ext cx="10467976"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sz="4000" dirty="0"/>
              <a:t>Example Game 6 (Bluff): </a:t>
            </a:r>
            <a:endParaRPr sz="4000" dirty="0"/>
          </a:p>
        </p:txBody>
      </p:sp>
      <p:sp>
        <p:nvSpPr>
          <p:cNvPr id="112" name="Google Shape;112;p16"/>
          <p:cNvSpPr txBox="1">
            <a:spLocks noGrp="1"/>
          </p:cNvSpPr>
          <p:nvPr>
            <p:ph type="body" idx="1"/>
          </p:nvPr>
        </p:nvSpPr>
        <p:spPr>
          <a:xfrm>
            <a:off x="826041" y="1036184"/>
            <a:ext cx="11454063" cy="3581400"/>
          </a:xfrm>
          <a:prstGeom prst="rect">
            <a:avLst/>
          </a:prstGeom>
          <a:noFill/>
          <a:ln>
            <a:noFill/>
          </a:ln>
        </p:spPr>
        <p:txBody>
          <a:bodyPr spcFirstLastPara="1" wrap="square" lIns="91425" tIns="45700" rIns="91425" bIns="45700" anchor="t" anchorCtr="0">
            <a:noAutofit/>
          </a:bodyPr>
          <a:lstStyle/>
          <a:p>
            <a:pPr marL="384048" indent="0" algn="just">
              <a:lnSpc>
                <a:spcPct val="100000"/>
              </a:lnSpc>
              <a:spcBef>
                <a:spcPts val="0"/>
              </a:spcBef>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S private card: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T  private card: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Phase one Betting: Player 1 checks, Player 2 checks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The flop is revealed: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a:lnSpc>
                <a:spcPct val="84000"/>
              </a:lnSpc>
              <a:spcBef>
                <a:spcPts val="1200"/>
              </a:spcBef>
              <a:buSzPts val="1850"/>
              <a:buNone/>
            </a:pPr>
            <a:r>
              <a:rPr lang="en-US" sz="1850" dirty="0"/>
              <a:t>Phase two betting:  Player S raises to 4 dollars and play T folds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Payoff: Player S wins one dollar and player T loses one dollar. </a:t>
            </a:r>
          </a:p>
        </p:txBody>
      </p:sp>
      <p:pic>
        <p:nvPicPr>
          <p:cNvPr id="13" name="Picture 12" descr="A picture containing queen, text&#10;&#10;Description automatically generated">
            <a:extLst>
              <a:ext uri="{FF2B5EF4-FFF2-40B4-BE49-F238E27FC236}">
                <a16:creationId xmlns:a16="http://schemas.microsoft.com/office/drawing/2014/main" id="{DE50F72A-93AB-46D7-B2AF-7F54A6DED5BC}"/>
              </a:ext>
            </a:extLst>
          </p:cNvPr>
          <p:cNvPicPr>
            <a:picLocks noChangeAspect="1"/>
          </p:cNvPicPr>
          <p:nvPr/>
        </p:nvPicPr>
        <p:blipFill>
          <a:blip r:embed="rId3"/>
          <a:stretch>
            <a:fillRect/>
          </a:stretch>
        </p:blipFill>
        <p:spPr>
          <a:xfrm>
            <a:off x="3602514" y="1311729"/>
            <a:ext cx="475188" cy="670854"/>
          </a:xfrm>
          <a:prstGeom prst="rect">
            <a:avLst/>
          </a:prstGeom>
        </p:spPr>
      </p:pic>
      <p:pic>
        <p:nvPicPr>
          <p:cNvPr id="8" name="Picture 7" descr="A picture containing queen, text&#10;&#10;Description automatically generated">
            <a:extLst>
              <a:ext uri="{FF2B5EF4-FFF2-40B4-BE49-F238E27FC236}">
                <a16:creationId xmlns:a16="http://schemas.microsoft.com/office/drawing/2014/main" id="{10D45D74-4FF1-4B83-8890-445784E04ACE}"/>
              </a:ext>
            </a:extLst>
          </p:cNvPr>
          <p:cNvPicPr>
            <a:picLocks noChangeAspect="1"/>
          </p:cNvPicPr>
          <p:nvPr/>
        </p:nvPicPr>
        <p:blipFill>
          <a:blip r:embed="rId4"/>
          <a:stretch>
            <a:fillRect/>
          </a:stretch>
        </p:blipFill>
        <p:spPr>
          <a:xfrm>
            <a:off x="3445694" y="3587914"/>
            <a:ext cx="527571" cy="811708"/>
          </a:xfrm>
          <a:prstGeom prst="rect">
            <a:avLst/>
          </a:prstGeom>
        </p:spPr>
      </p:pic>
      <p:pic>
        <p:nvPicPr>
          <p:cNvPr id="11" name="Picture 10" descr="A picture containing queen, text&#10;&#10;Description automatically generated">
            <a:extLst>
              <a:ext uri="{FF2B5EF4-FFF2-40B4-BE49-F238E27FC236}">
                <a16:creationId xmlns:a16="http://schemas.microsoft.com/office/drawing/2014/main" id="{19930116-4BB6-4EAC-BA45-0447DD6F5450}"/>
              </a:ext>
            </a:extLst>
          </p:cNvPr>
          <p:cNvPicPr>
            <a:picLocks noChangeAspect="1"/>
          </p:cNvPicPr>
          <p:nvPr/>
        </p:nvPicPr>
        <p:blipFill>
          <a:blip r:embed="rId5"/>
          <a:stretch>
            <a:fillRect/>
          </a:stretch>
        </p:blipFill>
        <p:spPr>
          <a:xfrm>
            <a:off x="3602514" y="2144909"/>
            <a:ext cx="538813" cy="681975"/>
          </a:xfrm>
          <a:prstGeom prst="rect">
            <a:avLst/>
          </a:prstGeom>
        </p:spPr>
      </p:pic>
    </p:spTree>
    <p:extLst>
      <p:ext uri="{BB962C8B-B14F-4D97-AF65-F5344CB8AC3E}">
        <p14:creationId xmlns:p14="http://schemas.microsoft.com/office/powerpoint/2010/main" val="3539256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371600" y="685800"/>
            <a:ext cx="10467976"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sz="4000" dirty="0"/>
              <a:t>Example Game 7: </a:t>
            </a:r>
            <a:endParaRPr sz="4000" dirty="0"/>
          </a:p>
        </p:txBody>
      </p:sp>
      <p:sp>
        <p:nvSpPr>
          <p:cNvPr id="112" name="Google Shape;112;p16"/>
          <p:cNvSpPr txBox="1">
            <a:spLocks noGrp="1"/>
          </p:cNvSpPr>
          <p:nvPr>
            <p:ph type="body" idx="1"/>
          </p:nvPr>
        </p:nvSpPr>
        <p:spPr>
          <a:xfrm>
            <a:off x="878556" y="1155926"/>
            <a:ext cx="11454063" cy="3581400"/>
          </a:xfrm>
          <a:prstGeom prst="rect">
            <a:avLst/>
          </a:prstGeom>
          <a:noFill/>
          <a:ln>
            <a:noFill/>
          </a:ln>
        </p:spPr>
        <p:txBody>
          <a:bodyPr spcFirstLastPara="1" wrap="square" lIns="91425" tIns="45700" rIns="91425" bIns="45700" anchor="t" anchorCtr="0">
            <a:noAutofit/>
          </a:bodyPr>
          <a:lstStyle/>
          <a:p>
            <a:pPr marL="384048" indent="0" algn="just">
              <a:lnSpc>
                <a:spcPct val="100000"/>
              </a:lnSpc>
              <a:spcBef>
                <a:spcPts val="0"/>
              </a:spcBef>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S private card: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T  private card:</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Phase one Betting: Player S raises to 4 dollars, player T raises to 7 dollars and player S calls.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The flop is revealed: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Phase two betting: Player S raises to 10 dollars, player T raises to 13 dollars, and player S calls; the pot now contains $26.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Payoff:  No player wins anything as they share the same private card. </a:t>
            </a:r>
          </a:p>
        </p:txBody>
      </p:sp>
      <p:pic>
        <p:nvPicPr>
          <p:cNvPr id="17" name="Picture 16" descr="A picture containing drawing&#10;&#10;Description automatically generated">
            <a:extLst>
              <a:ext uri="{FF2B5EF4-FFF2-40B4-BE49-F238E27FC236}">
                <a16:creationId xmlns:a16="http://schemas.microsoft.com/office/drawing/2014/main" id="{2C367794-7C3B-453B-880B-044E88892F94}"/>
              </a:ext>
            </a:extLst>
          </p:cNvPr>
          <p:cNvPicPr>
            <a:picLocks noChangeAspect="1"/>
          </p:cNvPicPr>
          <p:nvPr/>
        </p:nvPicPr>
        <p:blipFill>
          <a:blip r:embed="rId3"/>
          <a:stretch>
            <a:fillRect/>
          </a:stretch>
        </p:blipFill>
        <p:spPr>
          <a:xfrm>
            <a:off x="3638207" y="2228007"/>
            <a:ext cx="499748" cy="62468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3FDB6BA5-203D-4787-B4BB-17D3319082DA}"/>
              </a:ext>
            </a:extLst>
          </p:cNvPr>
          <p:cNvPicPr>
            <a:picLocks noChangeAspect="1"/>
          </p:cNvPicPr>
          <p:nvPr/>
        </p:nvPicPr>
        <p:blipFill>
          <a:blip r:embed="rId3"/>
          <a:stretch>
            <a:fillRect/>
          </a:stretch>
        </p:blipFill>
        <p:spPr>
          <a:xfrm>
            <a:off x="3597390" y="1312625"/>
            <a:ext cx="499748" cy="62468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5EDE00C9-C454-4F97-AE00-0F5D91D4D9FA}"/>
              </a:ext>
            </a:extLst>
          </p:cNvPr>
          <p:cNvPicPr>
            <a:picLocks noChangeAspect="1"/>
          </p:cNvPicPr>
          <p:nvPr/>
        </p:nvPicPr>
        <p:blipFill>
          <a:blip r:embed="rId4"/>
          <a:stretch>
            <a:fillRect/>
          </a:stretch>
        </p:blipFill>
        <p:spPr>
          <a:xfrm>
            <a:off x="3438097" y="3718881"/>
            <a:ext cx="543600" cy="679499"/>
          </a:xfrm>
          <a:prstGeom prst="rect">
            <a:avLst/>
          </a:prstGeom>
        </p:spPr>
      </p:pic>
    </p:spTree>
    <p:extLst>
      <p:ext uri="{BB962C8B-B14F-4D97-AF65-F5344CB8AC3E}">
        <p14:creationId xmlns:p14="http://schemas.microsoft.com/office/powerpoint/2010/main" val="249967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1371600" y="685800"/>
            <a:ext cx="9601200" cy="1485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UHLPO Joint  Search Space</a:t>
            </a:r>
            <a:endParaRPr dirty="0"/>
          </a:p>
        </p:txBody>
      </p:sp>
      <p:sp>
        <p:nvSpPr>
          <p:cNvPr id="118" name="Google Shape;118;p17"/>
          <p:cNvSpPr txBox="1">
            <a:spLocks noGrp="1"/>
          </p:cNvSpPr>
          <p:nvPr>
            <p:ph type="body" idx="1"/>
          </p:nvPr>
        </p:nvSpPr>
        <p:spPr>
          <a:xfrm>
            <a:off x="1028700" y="1628774"/>
            <a:ext cx="11163300" cy="3581400"/>
          </a:xfrm>
          <a:prstGeom prst="rect">
            <a:avLst/>
          </a:prstGeom>
        </p:spPr>
        <p:txBody>
          <a:bodyPr spcFirstLastPara="1" wrap="square" lIns="91425" tIns="45700" rIns="91425" bIns="45700" anchor="t" anchorCtr="0">
            <a:noAutofit/>
          </a:bodyPr>
          <a:lstStyle/>
          <a:p>
            <a:pPr marL="342900" algn="just"/>
            <a:r>
              <a:rPr lang="en-US" sz="1900" dirty="0">
                <a:latin typeface="Times New Roman" panose="02020603050405020304" pitchFamily="18" charset="0"/>
                <a:cs typeface="Times New Roman" panose="02020603050405020304" pitchFamily="18" charset="0"/>
              </a:rPr>
              <a:t>Player 1 is called S and player 2 is called T</a:t>
            </a:r>
            <a:endParaRPr sz="1900" dirty="0">
              <a:latin typeface="Times New Roman" panose="02020603050405020304" pitchFamily="18" charset="0"/>
              <a:cs typeface="Times New Roman" panose="02020603050405020304" pitchFamily="18" charset="0"/>
            </a:endParaRPr>
          </a:p>
          <a:p>
            <a:pPr marL="342900" algn="just"/>
            <a:r>
              <a:rPr lang="en-US" sz="1900" dirty="0">
                <a:latin typeface="Times New Roman" panose="02020603050405020304" pitchFamily="18" charset="0"/>
                <a:cs typeface="Times New Roman" panose="02020603050405020304" pitchFamily="18" charset="0"/>
              </a:rPr>
              <a:t>States are assumed to be tuples </a:t>
            </a:r>
            <a:r>
              <a:rPr lang="en-US" sz="1700" dirty="0">
                <a:latin typeface="Verdana" panose="020B0604030504040204" pitchFamily="34" charset="0"/>
                <a:ea typeface="Verdana" panose="020B0604030504040204" pitchFamily="34" charset="0"/>
                <a:cs typeface="Times New Roman" panose="02020603050405020304" pitchFamily="18" charset="0"/>
              </a:rPr>
              <a:t>(player-phase-id, total bet player1, total bet player2, Card the player holds, flop-card or * if unknown) </a:t>
            </a:r>
            <a:r>
              <a:rPr lang="en-US" sz="1900" dirty="0">
                <a:latin typeface="Times New Roman" panose="02020603050405020304" pitchFamily="18" charset="0"/>
                <a:cs typeface="Times New Roman" panose="02020603050405020304" pitchFamily="18" charset="0"/>
              </a:rPr>
              <a:t>or states are terminal states represented using simple strings such ‘WL7’; payoff occurs in terminal states. For example, the state (t1,4,1,SK,*) represents the fact that player T has to act, player S bet 4 dollars so far and player T bet 1 dollar so far, player T’s hidden card is the spade king, and the flop has not been revealed yet (represented by *). States with prefix s are only in the state space of player S, states prefixed by t only belong to the state space of player T; finally, states that are represented by simple strings are terminal states belonging to the search space of both players.</a:t>
            </a:r>
          </a:p>
          <a:p>
            <a:pPr marL="342900" algn="just"/>
            <a:r>
              <a:rPr lang="en-US" sz="1900" dirty="0">
                <a:latin typeface="Times New Roman" panose="02020603050405020304" pitchFamily="18" charset="0"/>
                <a:cs typeface="Times New Roman" panose="02020603050405020304" pitchFamily="18" charset="0"/>
              </a:rPr>
              <a:t>Terminal states are either showdown states or fold states: e.g. the state WL7 indicates that each player has bet $7 and the player with the better hand will win $7 and the other player will lose $7 or there might be no payoff in case that both players hold the same private card. On the other hand, a player might win money when the other player folds her hand; as far as fold states are concerned for example PT4 represent that fact that player T won 4 dollars because player S folded her hand.</a:t>
            </a:r>
          </a:p>
          <a:p>
            <a:pPr marL="342900" algn="just"/>
            <a:r>
              <a:rPr lang="en-US" sz="1900" dirty="0">
                <a:latin typeface="Times New Roman" panose="02020603050405020304" pitchFamily="18" charset="0"/>
                <a:cs typeface="Times New Roman" panose="02020603050405020304" pitchFamily="18" charset="0"/>
              </a:rPr>
              <a:t>The actual state space is given in the next slides; more complicated or simpler state spaces could be used in the group project. One of those simpler search spaces is discussed at the end of this slideshow.</a:t>
            </a:r>
          </a:p>
          <a:p>
            <a:pPr marL="0" lvl="0" indent="0" algn="just" rtl="0">
              <a:spcBef>
                <a:spcPts val="1000"/>
              </a:spcBef>
              <a:spcAft>
                <a:spcPts val="200"/>
              </a:spcAft>
              <a:buNone/>
            </a:pP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1428750" y="123825"/>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dirty="0"/>
              <a:t>Joint State Space First Phase</a:t>
            </a:r>
            <a:endParaRPr dirty="0"/>
          </a:p>
        </p:txBody>
      </p:sp>
      <p:sp>
        <p:nvSpPr>
          <p:cNvPr id="3" name="Oval 2"/>
          <p:cNvSpPr/>
          <p:nvPr/>
        </p:nvSpPr>
        <p:spPr>
          <a:xfrm>
            <a:off x="1141638" y="2731498"/>
            <a:ext cx="1693002"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(s1,1,1,C1,*)</a:t>
            </a:r>
          </a:p>
        </p:txBody>
      </p:sp>
      <p:sp>
        <p:nvSpPr>
          <p:cNvPr id="7" name="Oval 6"/>
          <p:cNvSpPr/>
          <p:nvPr/>
        </p:nvSpPr>
        <p:spPr>
          <a:xfrm>
            <a:off x="3467779" y="3268572"/>
            <a:ext cx="1693002"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(t1,4,1,C2,*)</a:t>
            </a:r>
          </a:p>
        </p:txBody>
      </p:sp>
      <p:sp>
        <p:nvSpPr>
          <p:cNvPr id="8" name="Oval 7"/>
          <p:cNvSpPr/>
          <p:nvPr/>
        </p:nvSpPr>
        <p:spPr>
          <a:xfrm>
            <a:off x="3467779" y="2003243"/>
            <a:ext cx="1693002"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(t1,1,1,C2,*)</a:t>
            </a:r>
          </a:p>
        </p:txBody>
      </p:sp>
      <p:sp>
        <p:nvSpPr>
          <p:cNvPr id="9" name="Oval 8"/>
          <p:cNvSpPr/>
          <p:nvPr/>
        </p:nvSpPr>
        <p:spPr>
          <a:xfrm>
            <a:off x="6229350" y="2003243"/>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(s2,1,1,C1,C)</a:t>
            </a:r>
          </a:p>
        </p:txBody>
      </p:sp>
      <p:sp>
        <p:nvSpPr>
          <p:cNvPr id="10" name="Oval 9"/>
          <p:cNvSpPr/>
          <p:nvPr/>
        </p:nvSpPr>
        <p:spPr>
          <a:xfrm>
            <a:off x="6229350" y="884464"/>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(s1,1,4,C1,*)</a:t>
            </a:r>
          </a:p>
        </p:txBody>
      </p:sp>
      <p:sp>
        <p:nvSpPr>
          <p:cNvPr id="11" name="Oval 10"/>
          <p:cNvSpPr/>
          <p:nvPr/>
        </p:nvSpPr>
        <p:spPr>
          <a:xfrm>
            <a:off x="9355447" y="3143921"/>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(s2,4,4,C1,C)</a:t>
            </a:r>
          </a:p>
        </p:txBody>
      </p:sp>
      <p:sp>
        <p:nvSpPr>
          <p:cNvPr id="12" name="Oval 11"/>
          <p:cNvSpPr/>
          <p:nvPr/>
        </p:nvSpPr>
        <p:spPr>
          <a:xfrm>
            <a:off x="8618765" y="629195"/>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PT1</a:t>
            </a:r>
          </a:p>
        </p:txBody>
      </p:sp>
      <p:cxnSp>
        <p:nvCxnSpPr>
          <p:cNvPr id="5" name="Straight Arrow Connector 4"/>
          <p:cNvCxnSpPr>
            <a:stCxn id="3" idx="6"/>
          </p:cNvCxnSpPr>
          <p:nvPr/>
        </p:nvCxnSpPr>
        <p:spPr>
          <a:xfrm flipV="1">
            <a:off x="2834640" y="2394584"/>
            <a:ext cx="1136469" cy="53258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6"/>
            <a:endCxn id="7" idx="2"/>
          </p:cNvCxnSpPr>
          <p:nvPr/>
        </p:nvCxnSpPr>
        <p:spPr>
          <a:xfrm>
            <a:off x="2834640" y="2927169"/>
            <a:ext cx="633139" cy="53707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0" idx="2"/>
          </p:cNvCxnSpPr>
          <p:nvPr/>
        </p:nvCxnSpPr>
        <p:spPr>
          <a:xfrm flipV="1">
            <a:off x="5092881" y="1080135"/>
            <a:ext cx="1136469" cy="115586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9" idx="2"/>
          </p:cNvCxnSpPr>
          <p:nvPr/>
        </p:nvCxnSpPr>
        <p:spPr>
          <a:xfrm flipV="1">
            <a:off x="5126831" y="2198914"/>
            <a:ext cx="1102519" cy="6953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2" idx="2"/>
          </p:cNvCxnSpPr>
          <p:nvPr/>
        </p:nvCxnSpPr>
        <p:spPr>
          <a:xfrm flipV="1">
            <a:off x="7995829" y="824866"/>
            <a:ext cx="622936" cy="255269"/>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10" idx="4"/>
            <a:endCxn id="11" idx="0"/>
          </p:cNvCxnSpPr>
          <p:nvPr/>
        </p:nvCxnSpPr>
        <p:spPr>
          <a:xfrm>
            <a:off x="7138035" y="1275805"/>
            <a:ext cx="3126097" cy="1868116"/>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661115" y="2746466"/>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PS1</a:t>
            </a:r>
          </a:p>
        </p:txBody>
      </p:sp>
      <p:sp>
        <p:nvSpPr>
          <p:cNvPr id="28" name="Oval 27"/>
          <p:cNvSpPr/>
          <p:nvPr/>
        </p:nvSpPr>
        <p:spPr>
          <a:xfrm>
            <a:off x="5747079" y="4459333"/>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(s1,4,7,C1,*)</a:t>
            </a:r>
          </a:p>
        </p:txBody>
      </p:sp>
      <p:sp>
        <p:nvSpPr>
          <p:cNvPr id="29" name="Oval 28"/>
          <p:cNvSpPr/>
          <p:nvPr/>
        </p:nvSpPr>
        <p:spPr>
          <a:xfrm>
            <a:off x="8669656" y="4459333"/>
            <a:ext cx="1898196"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(s2,7,7,C1,C)</a:t>
            </a:r>
          </a:p>
        </p:txBody>
      </p:sp>
      <p:sp>
        <p:nvSpPr>
          <p:cNvPr id="30" name="Oval 29"/>
          <p:cNvSpPr/>
          <p:nvPr/>
        </p:nvSpPr>
        <p:spPr>
          <a:xfrm>
            <a:off x="8654687" y="5433060"/>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PT4</a:t>
            </a:r>
          </a:p>
        </p:txBody>
      </p:sp>
      <p:cxnSp>
        <p:nvCxnSpPr>
          <p:cNvPr id="31" name="Straight Arrow Connector 30"/>
          <p:cNvCxnSpPr/>
          <p:nvPr/>
        </p:nvCxnSpPr>
        <p:spPr>
          <a:xfrm flipV="1">
            <a:off x="5092881" y="2983773"/>
            <a:ext cx="701039" cy="394476"/>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a:stCxn id="7" idx="6"/>
          </p:cNvCxnSpPr>
          <p:nvPr/>
        </p:nvCxnSpPr>
        <p:spPr>
          <a:xfrm flipV="1">
            <a:off x="5160781" y="3388671"/>
            <a:ext cx="4194666" cy="7557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8" idx="2"/>
          </p:cNvCxnSpPr>
          <p:nvPr/>
        </p:nvCxnSpPr>
        <p:spPr>
          <a:xfrm>
            <a:off x="5178844" y="3426959"/>
            <a:ext cx="568235" cy="122804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2"/>
          </p:cNvCxnSpPr>
          <p:nvPr/>
        </p:nvCxnSpPr>
        <p:spPr>
          <a:xfrm flipV="1">
            <a:off x="7564449" y="4655004"/>
            <a:ext cx="1105207" cy="17419"/>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30" idx="2"/>
          </p:cNvCxnSpPr>
          <p:nvPr/>
        </p:nvCxnSpPr>
        <p:spPr>
          <a:xfrm>
            <a:off x="7533187" y="4725626"/>
            <a:ext cx="1121500" cy="90310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467548" y="2007513"/>
            <a:ext cx="652743" cy="307777"/>
          </a:xfrm>
          <a:prstGeom prst="rect">
            <a:avLst/>
          </a:prstGeom>
          <a:noFill/>
        </p:spPr>
        <p:txBody>
          <a:bodyPr wrap="none" rtlCol="0">
            <a:spAutoFit/>
          </a:bodyPr>
          <a:lstStyle/>
          <a:p>
            <a:r>
              <a:rPr lang="en-US" dirty="0"/>
              <a:t>check</a:t>
            </a:r>
          </a:p>
        </p:txBody>
      </p:sp>
      <p:sp>
        <p:nvSpPr>
          <p:cNvPr id="45" name="TextBox 44"/>
          <p:cNvSpPr txBox="1"/>
          <p:nvPr/>
        </p:nvSpPr>
        <p:spPr>
          <a:xfrm>
            <a:off x="3141407" y="2521556"/>
            <a:ext cx="652743" cy="307777"/>
          </a:xfrm>
          <a:prstGeom prst="rect">
            <a:avLst/>
          </a:prstGeom>
          <a:noFill/>
        </p:spPr>
        <p:txBody>
          <a:bodyPr wrap="none" rtlCol="0">
            <a:spAutoFit/>
          </a:bodyPr>
          <a:lstStyle/>
          <a:p>
            <a:r>
              <a:rPr lang="en-US" dirty="0"/>
              <a:t>check</a:t>
            </a:r>
          </a:p>
        </p:txBody>
      </p:sp>
      <p:sp>
        <p:nvSpPr>
          <p:cNvPr id="46" name="TextBox 45"/>
          <p:cNvSpPr txBox="1"/>
          <p:nvPr/>
        </p:nvSpPr>
        <p:spPr>
          <a:xfrm>
            <a:off x="2864912" y="3054141"/>
            <a:ext cx="572593" cy="307777"/>
          </a:xfrm>
          <a:prstGeom prst="rect">
            <a:avLst/>
          </a:prstGeom>
          <a:noFill/>
        </p:spPr>
        <p:txBody>
          <a:bodyPr wrap="none" rtlCol="0">
            <a:spAutoFit/>
          </a:bodyPr>
          <a:lstStyle/>
          <a:p>
            <a:r>
              <a:rPr lang="en-US" dirty="0"/>
              <a:t>raise</a:t>
            </a:r>
          </a:p>
        </p:txBody>
      </p:sp>
      <p:sp>
        <p:nvSpPr>
          <p:cNvPr id="47" name="TextBox 46"/>
          <p:cNvSpPr txBox="1"/>
          <p:nvPr/>
        </p:nvSpPr>
        <p:spPr>
          <a:xfrm>
            <a:off x="5224120" y="3860298"/>
            <a:ext cx="572593" cy="307777"/>
          </a:xfrm>
          <a:prstGeom prst="rect">
            <a:avLst/>
          </a:prstGeom>
          <a:noFill/>
        </p:spPr>
        <p:txBody>
          <a:bodyPr wrap="none" rtlCol="0">
            <a:spAutoFit/>
          </a:bodyPr>
          <a:lstStyle/>
          <a:p>
            <a:r>
              <a:rPr lang="en-US" dirty="0"/>
              <a:t>raise</a:t>
            </a:r>
          </a:p>
        </p:txBody>
      </p:sp>
      <p:sp>
        <p:nvSpPr>
          <p:cNvPr id="48" name="TextBox 47"/>
          <p:cNvSpPr txBox="1"/>
          <p:nvPr/>
        </p:nvSpPr>
        <p:spPr>
          <a:xfrm>
            <a:off x="8532611" y="1930148"/>
            <a:ext cx="453970" cy="307777"/>
          </a:xfrm>
          <a:prstGeom prst="rect">
            <a:avLst/>
          </a:prstGeom>
          <a:noFill/>
        </p:spPr>
        <p:txBody>
          <a:bodyPr wrap="none" rtlCol="0">
            <a:spAutoFit/>
          </a:bodyPr>
          <a:lstStyle/>
          <a:p>
            <a:r>
              <a:rPr lang="en-US" dirty="0"/>
              <a:t>call</a:t>
            </a:r>
          </a:p>
        </p:txBody>
      </p:sp>
      <p:sp>
        <p:nvSpPr>
          <p:cNvPr id="49" name="TextBox 48"/>
          <p:cNvSpPr txBox="1"/>
          <p:nvPr/>
        </p:nvSpPr>
        <p:spPr>
          <a:xfrm>
            <a:off x="7213096" y="3156465"/>
            <a:ext cx="453970" cy="307777"/>
          </a:xfrm>
          <a:prstGeom prst="rect">
            <a:avLst/>
          </a:prstGeom>
          <a:noFill/>
        </p:spPr>
        <p:txBody>
          <a:bodyPr wrap="none" rtlCol="0">
            <a:spAutoFit/>
          </a:bodyPr>
          <a:lstStyle/>
          <a:p>
            <a:r>
              <a:rPr lang="en-US" dirty="0"/>
              <a:t>call</a:t>
            </a:r>
          </a:p>
        </p:txBody>
      </p:sp>
      <p:sp>
        <p:nvSpPr>
          <p:cNvPr id="50" name="TextBox 49"/>
          <p:cNvSpPr txBox="1"/>
          <p:nvPr/>
        </p:nvSpPr>
        <p:spPr>
          <a:xfrm>
            <a:off x="5665063" y="1442653"/>
            <a:ext cx="572593" cy="307777"/>
          </a:xfrm>
          <a:prstGeom prst="rect">
            <a:avLst/>
          </a:prstGeom>
          <a:noFill/>
        </p:spPr>
        <p:txBody>
          <a:bodyPr wrap="none" rtlCol="0">
            <a:spAutoFit/>
          </a:bodyPr>
          <a:lstStyle/>
          <a:p>
            <a:r>
              <a:rPr lang="en-US" dirty="0"/>
              <a:t>raise</a:t>
            </a:r>
          </a:p>
        </p:txBody>
      </p:sp>
      <p:sp>
        <p:nvSpPr>
          <p:cNvPr id="51" name="TextBox 50"/>
          <p:cNvSpPr txBox="1"/>
          <p:nvPr/>
        </p:nvSpPr>
        <p:spPr>
          <a:xfrm>
            <a:off x="8059577" y="4441994"/>
            <a:ext cx="453970" cy="307777"/>
          </a:xfrm>
          <a:prstGeom prst="rect">
            <a:avLst/>
          </a:prstGeom>
          <a:noFill/>
        </p:spPr>
        <p:txBody>
          <a:bodyPr wrap="none" rtlCol="0">
            <a:spAutoFit/>
          </a:bodyPr>
          <a:lstStyle/>
          <a:p>
            <a:r>
              <a:rPr lang="en-US" dirty="0"/>
              <a:t>call</a:t>
            </a:r>
          </a:p>
        </p:txBody>
      </p:sp>
      <p:sp>
        <p:nvSpPr>
          <p:cNvPr id="52" name="TextBox 51"/>
          <p:cNvSpPr txBox="1"/>
          <p:nvPr/>
        </p:nvSpPr>
        <p:spPr>
          <a:xfrm>
            <a:off x="7952363" y="5125283"/>
            <a:ext cx="473206" cy="307777"/>
          </a:xfrm>
          <a:prstGeom prst="rect">
            <a:avLst/>
          </a:prstGeom>
          <a:noFill/>
        </p:spPr>
        <p:txBody>
          <a:bodyPr wrap="none" rtlCol="0">
            <a:spAutoFit/>
          </a:bodyPr>
          <a:lstStyle/>
          <a:p>
            <a:r>
              <a:rPr lang="en-US" dirty="0"/>
              <a:t>fold</a:t>
            </a:r>
          </a:p>
        </p:txBody>
      </p:sp>
      <p:sp>
        <p:nvSpPr>
          <p:cNvPr id="53" name="TextBox 52"/>
          <p:cNvSpPr txBox="1"/>
          <p:nvPr/>
        </p:nvSpPr>
        <p:spPr>
          <a:xfrm>
            <a:off x="8114518" y="747499"/>
            <a:ext cx="473206" cy="307777"/>
          </a:xfrm>
          <a:prstGeom prst="rect">
            <a:avLst/>
          </a:prstGeom>
          <a:noFill/>
        </p:spPr>
        <p:txBody>
          <a:bodyPr wrap="none" rtlCol="0">
            <a:spAutoFit/>
          </a:bodyPr>
          <a:lstStyle/>
          <a:p>
            <a:r>
              <a:rPr lang="en-US" dirty="0"/>
              <a:t>fold</a:t>
            </a:r>
          </a:p>
        </p:txBody>
      </p:sp>
      <p:sp>
        <p:nvSpPr>
          <p:cNvPr id="54" name="TextBox 53"/>
          <p:cNvSpPr txBox="1"/>
          <p:nvPr/>
        </p:nvSpPr>
        <p:spPr>
          <a:xfrm>
            <a:off x="5148117" y="3018362"/>
            <a:ext cx="473206" cy="307777"/>
          </a:xfrm>
          <a:prstGeom prst="rect">
            <a:avLst/>
          </a:prstGeom>
          <a:noFill/>
        </p:spPr>
        <p:txBody>
          <a:bodyPr wrap="none" rtlCol="0">
            <a:spAutoFit/>
          </a:bodyPr>
          <a:lstStyle/>
          <a:p>
            <a:r>
              <a:rPr lang="en-US" dirty="0"/>
              <a:t>fold</a:t>
            </a:r>
          </a:p>
        </p:txBody>
      </p:sp>
      <p:sp>
        <p:nvSpPr>
          <p:cNvPr id="2" name="TextBox 1"/>
          <p:cNvSpPr txBox="1"/>
          <p:nvPr/>
        </p:nvSpPr>
        <p:spPr>
          <a:xfrm>
            <a:off x="1141638" y="5628731"/>
            <a:ext cx="8924238" cy="1169551"/>
          </a:xfrm>
          <a:prstGeom prst="rect">
            <a:avLst/>
          </a:prstGeom>
          <a:noFill/>
        </p:spPr>
        <p:txBody>
          <a:bodyPr wrap="none" rtlCol="0">
            <a:spAutoFit/>
          </a:bodyPr>
          <a:lstStyle/>
          <a:p>
            <a:r>
              <a:rPr lang="en-US" dirty="0"/>
              <a:t>Remarks: </a:t>
            </a:r>
          </a:p>
          <a:p>
            <a:pPr marL="285750" indent="-285750">
              <a:buFont typeface="Arial" panose="020B0604020202020204" pitchFamily="34" charset="0"/>
              <a:buChar char="•"/>
            </a:pPr>
            <a:r>
              <a:rPr lang="en-US" dirty="0"/>
              <a:t>C1 and C2 represent S’s and T’s private cards, </a:t>
            </a:r>
          </a:p>
          <a:p>
            <a:r>
              <a:rPr lang="en-US" dirty="0"/>
              <a:t>      and C represents the card of the flop, and * represents the fact that the flop card has not been revealed yet.</a:t>
            </a:r>
          </a:p>
          <a:p>
            <a:pPr marL="285750" indent="-285750">
              <a:buFont typeface="Arial" panose="020B0604020202020204" pitchFamily="34" charset="0"/>
              <a:buChar char="•"/>
            </a:pPr>
            <a:r>
              <a:rPr lang="en-US" dirty="0"/>
              <a:t>Note that there will be eight different states for each value of C1 and for each value of C2! </a:t>
            </a:r>
          </a:p>
          <a:p>
            <a:pPr marL="285750" indent="-285750">
              <a:buFont typeface="Arial" panose="020B0604020202020204" pitchFamily="34" charset="0"/>
              <a:buChar char="•"/>
            </a:pPr>
            <a:r>
              <a:rPr lang="en-US" dirty="0"/>
              <a:t>Note that there will be 64 different phase 2 states: one for each C1/C2-C pair!</a:t>
            </a:r>
          </a:p>
        </p:txBody>
      </p:sp>
      <p:sp>
        <p:nvSpPr>
          <p:cNvPr id="4" name="TextBox 3">
            <a:extLst>
              <a:ext uri="{FF2B5EF4-FFF2-40B4-BE49-F238E27FC236}">
                <a16:creationId xmlns:a16="http://schemas.microsoft.com/office/drawing/2014/main" id="{C52B343C-077E-4751-8A60-2098E6278411}"/>
              </a:ext>
            </a:extLst>
          </p:cNvPr>
          <p:cNvSpPr txBox="1"/>
          <p:nvPr/>
        </p:nvSpPr>
        <p:spPr>
          <a:xfrm>
            <a:off x="1303168" y="3137807"/>
            <a:ext cx="1138453" cy="307777"/>
          </a:xfrm>
          <a:prstGeom prst="rect">
            <a:avLst/>
          </a:prstGeom>
          <a:noFill/>
        </p:spPr>
        <p:txBody>
          <a:bodyPr wrap="none" rtlCol="0">
            <a:spAutoFit/>
          </a:bodyPr>
          <a:lstStyle/>
          <a:p>
            <a:r>
              <a:rPr lang="en-US" b="1" dirty="0">
                <a:solidFill>
                  <a:srgbClr val="FF0000"/>
                </a:solidFill>
              </a:rPr>
              <a:t>Initial State</a:t>
            </a:r>
          </a:p>
        </p:txBody>
      </p:sp>
    </p:spTree>
    <p:extLst>
      <p:ext uri="{BB962C8B-B14F-4D97-AF65-F5344CB8AC3E}">
        <p14:creationId xmlns:p14="http://schemas.microsoft.com/office/powerpoint/2010/main" val="3086858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1428750" y="123825"/>
            <a:ext cx="9601200"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dirty="0"/>
              <a:t>Joint State Space Second Phase</a:t>
            </a:r>
            <a:endParaRPr dirty="0"/>
          </a:p>
        </p:txBody>
      </p:sp>
      <p:sp>
        <p:nvSpPr>
          <p:cNvPr id="7" name="Oval 6"/>
          <p:cNvSpPr/>
          <p:nvPr/>
        </p:nvSpPr>
        <p:spPr>
          <a:xfrm>
            <a:off x="5445033" y="3547489"/>
            <a:ext cx="1784442"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(s2,4,7,C1,C)</a:t>
            </a:r>
          </a:p>
        </p:txBody>
      </p:sp>
      <p:sp>
        <p:nvSpPr>
          <p:cNvPr id="9" name="Oval 8"/>
          <p:cNvSpPr/>
          <p:nvPr/>
        </p:nvSpPr>
        <p:spPr>
          <a:xfrm>
            <a:off x="1148119" y="5346518"/>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(s2,1,1,C1,C)</a:t>
            </a:r>
          </a:p>
        </p:txBody>
      </p:sp>
      <p:sp>
        <p:nvSpPr>
          <p:cNvPr id="10" name="Oval 9"/>
          <p:cNvSpPr/>
          <p:nvPr/>
        </p:nvSpPr>
        <p:spPr>
          <a:xfrm>
            <a:off x="5747635" y="5344878"/>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WL4</a:t>
            </a:r>
          </a:p>
        </p:txBody>
      </p:sp>
      <p:sp>
        <p:nvSpPr>
          <p:cNvPr id="11" name="Oval 10"/>
          <p:cNvSpPr/>
          <p:nvPr/>
        </p:nvSpPr>
        <p:spPr>
          <a:xfrm>
            <a:off x="1094826" y="3700486"/>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(s2,4,4,C1,C)</a:t>
            </a:r>
          </a:p>
        </p:txBody>
      </p:sp>
      <p:sp>
        <p:nvSpPr>
          <p:cNvPr id="12" name="Oval 11"/>
          <p:cNvSpPr/>
          <p:nvPr/>
        </p:nvSpPr>
        <p:spPr>
          <a:xfrm>
            <a:off x="3141407" y="6200230"/>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PT1</a:t>
            </a:r>
          </a:p>
        </p:txBody>
      </p:sp>
      <p:cxnSp>
        <p:nvCxnSpPr>
          <p:cNvPr id="5" name="Straight Arrow Connector 4"/>
          <p:cNvCxnSpPr>
            <a:stCxn id="48" idx="1"/>
          </p:cNvCxnSpPr>
          <p:nvPr/>
        </p:nvCxnSpPr>
        <p:spPr>
          <a:xfrm flipV="1">
            <a:off x="5126879" y="4832279"/>
            <a:ext cx="693204" cy="532227"/>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71" idx="6"/>
            <a:endCxn id="72" idx="2"/>
          </p:cNvCxnSpPr>
          <p:nvPr/>
        </p:nvCxnSpPr>
        <p:spPr>
          <a:xfrm>
            <a:off x="7511894" y="4735192"/>
            <a:ext cx="799312" cy="5295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786665" y="3063853"/>
            <a:ext cx="628401" cy="71209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912590" y="3869811"/>
            <a:ext cx="521334" cy="8109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65489" y="5595259"/>
            <a:ext cx="419176" cy="648106"/>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7" idx="2"/>
          </p:cNvCxnSpPr>
          <p:nvPr/>
        </p:nvCxnSpPr>
        <p:spPr>
          <a:xfrm flipV="1">
            <a:off x="5152052" y="3743160"/>
            <a:ext cx="292981" cy="15960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320665" y="6303336"/>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PS1</a:t>
            </a:r>
          </a:p>
        </p:txBody>
      </p:sp>
      <p:sp>
        <p:nvSpPr>
          <p:cNvPr id="29" name="Oval 28"/>
          <p:cNvSpPr/>
          <p:nvPr/>
        </p:nvSpPr>
        <p:spPr>
          <a:xfrm>
            <a:off x="5971918" y="1770943"/>
            <a:ext cx="1898196"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(s2,7,10,C1,C)</a:t>
            </a:r>
          </a:p>
        </p:txBody>
      </p:sp>
      <p:sp>
        <p:nvSpPr>
          <p:cNvPr id="30" name="Oval 29"/>
          <p:cNvSpPr/>
          <p:nvPr/>
        </p:nvSpPr>
        <p:spPr>
          <a:xfrm>
            <a:off x="8114518" y="5325709"/>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PT4</a:t>
            </a:r>
          </a:p>
        </p:txBody>
      </p:sp>
      <p:cxnSp>
        <p:nvCxnSpPr>
          <p:cNvPr id="31" name="Straight Arrow Connector 30"/>
          <p:cNvCxnSpPr>
            <a:endCxn id="26" idx="1"/>
          </p:cNvCxnSpPr>
          <p:nvPr/>
        </p:nvCxnSpPr>
        <p:spPr>
          <a:xfrm>
            <a:off x="5159896" y="5400963"/>
            <a:ext cx="426917" cy="95968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1" idx="6"/>
          </p:cNvCxnSpPr>
          <p:nvPr/>
        </p:nvCxnSpPr>
        <p:spPr>
          <a:xfrm>
            <a:off x="7511894" y="4735192"/>
            <a:ext cx="638541" cy="76807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9" idx="6"/>
          </p:cNvCxnSpPr>
          <p:nvPr/>
        </p:nvCxnSpPr>
        <p:spPr>
          <a:xfrm flipV="1">
            <a:off x="2965489" y="5373054"/>
            <a:ext cx="436095" cy="16913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138035" y="3850488"/>
            <a:ext cx="611941" cy="36867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0" idx="2"/>
          </p:cNvCxnSpPr>
          <p:nvPr/>
        </p:nvCxnSpPr>
        <p:spPr>
          <a:xfrm>
            <a:off x="5191270" y="5325709"/>
            <a:ext cx="556365" cy="21484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065190" y="3977259"/>
            <a:ext cx="652743" cy="307777"/>
          </a:xfrm>
          <a:prstGeom prst="rect">
            <a:avLst/>
          </a:prstGeom>
          <a:noFill/>
        </p:spPr>
        <p:txBody>
          <a:bodyPr wrap="none" rtlCol="0">
            <a:spAutoFit/>
          </a:bodyPr>
          <a:lstStyle/>
          <a:p>
            <a:r>
              <a:rPr lang="en-US" dirty="0"/>
              <a:t>check</a:t>
            </a:r>
          </a:p>
        </p:txBody>
      </p:sp>
      <p:sp>
        <p:nvSpPr>
          <p:cNvPr id="45" name="TextBox 44"/>
          <p:cNvSpPr txBox="1"/>
          <p:nvPr/>
        </p:nvSpPr>
        <p:spPr>
          <a:xfrm>
            <a:off x="2907666" y="3669097"/>
            <a:ext cx="652743" cy="307777"/>
          </a:xfrm>
          <a:prstGeom prst="rect">
            <a:avLst/>
          </a:prstGeom>
          <a:noFill/>
        </p:spPr>
        <p:txBody>
          <a:bodyPr wrap="none" rtlCol="0">
            <a:spAutoFit/>
          </a:bodyPr>
          <a:lstStyle/>
          <a:p>
            <a:r>
              <a:rPr lang="en-US" dirty="0"/>
              <a:t>check</a:t>
            </a:r>
          </a:p>
        </p:txBody>
      </p:sp>
      <p:sp>
        <p:nvSpPr>
          <p:cNvPr id="46" name="TextBox 45"/>
          <p:cNvSpPr txBox="1"/>
          <p:nvPr/>
        </p:nvSpPr>
        <p:spPr>
          <a:xfrm>
            <a:off x="2864912" y="3054141"/>
            <a:ext cx="572593" cy="307777"/>
          </a:xfrm>
          <a:prstGeom prst="rect">
            <a:avLst/>
          </a:prstGeom>
          <a:noFill/>
        </p:spPr>
        <p:txBody>
          <a:bodyPr wrap="none" rtlCol="0">
            <a:spAutoFit/>
          </a:bodyPr>
          <a:lstStyle/>
          <a:p>
            <a:r>
              <a:rPr lang="en-US" dirty="0"/>
              <a:t>raise</a:t>
            </a:r>
          </a:p>
        </p:txBody>
      </p:sp>
      <p:sp>
        <p:nvSpPr>
          <p:cNvPr id="47" name="TextBox 46"/>
          <p:cNvSpPr txBox="1"/>
          <p:nvPr/>
        </p:nvSpPr>
        <p:spPr>
          <a:xfrm>
            <a:off x="5634081" y="2154692"/>
            <a:ext cx="572593" cy="307777"/>
          </a:xfrm>
          <a:prstGeom prst="rect">
            <a:avLst/>
          </a:prstGeom>
          <a:noFill/>
        </p:spPr>
        <p:txBody>
          <a:bodyPr wrap="none" rtlCol="0">
            <a:spAutoFit/>
          </a:bodyPr>
          <a:lstStyle/>
          <a:p>
            <a:r>
              <a:rPr lang="en-US" dirty="0"/>
              <a:t>raise</a:t>
            </a:r>
          </a:p>
        </p:txBody>
      </p:sp>
      <p:sp>
        <p:nvSpPr>
          <p:cNvPr id="48" name="TextBox 47"/>
          <p:cNvSpPr txBox="1"/>
          <p:nvPr/>
        </p:nvSpPr>
        <p:spPr>
          <a:xfrm>
            <a:off x="5126879" y="5210617"/>
            <a:ext cx="453970" cy="307777"/>
          </a:xfrm>
          <a:prstGeom prst="rect">
            <a:avLst/>
          </a:prstGeom>
          <a:noFill/>
        </p:spPr>
        <p:txBody>
          <a:bodyPr wrap="none" rtlCol="0">
            <a:spAutoFit/>
          </a:bodyPr>
          <a:lstStyle/>
          <a:p>
            <a:r>
              <a:rPr lang="en-US" dirty="0"/>
              <a:t>call</a:t>
            </a:r>
          </a:p>
        </p:txBody>
      </p:sp>
      <p:sp>
        <p:nvSpPr>
          <p:cNvPr id="49" name="TextBox 48"/>
          <p:cNvSpPr txBox="1"/>
          <p:nvPr/>
        </p:nvSpPr>
        <p:spPr>
          <a:xfrm>
            <a:off x="5520650" y="2528264"/>
            <a:ext cx="453970" cy="307777"/>
          </a:xfrm>
          <a:prstGeom prst="rect">
            <a:avLst/>
          </a:prstGeom>
          <a:noFill/>
        </p:spPr>
        <p:txBody>
          <a:bodyPr wrap="none" rtlCol="0">
            <a:spAutoFit/>
          </a:bodyPr>
          <a:lstStyle/>
          <a:p>
            <a:r>
              <a:rPr lang="en-US" dirty="0"/>
              <a:t>call</a:t>
            </a:r>
          </a:p>
        </p:txBody>
      </p:sp>
      <p:sp>
        <p:nvSpPr>
          <p:cNvPr id="50" name="TextBox 49"/>
          <p:cNvSpPr txBox="1"/>
          <p:nvPr/>
        </p:nvSpPr>
        <p:spPr>
          <a:xfrm>
            <a:off x="5339019" y="4897487"/>
            <a:ext cx="572593" cy="307777"/>
          </a:xfrm>
          <a:prstGeom prst="rect">
            <a:avLst/>
          </a:prstGeom>
          <a:noFill/>
        </p:spPr>
        <p:txBody>
          <a:bodyPr wrap="none" rtlCol="0">
            <a:spAutoFit/>
          </a:bodyPr>
          <a:lstStyle/>
          <a:p>
            <a:r>
              <a:rPr lang="en-US" dirty="0"/>
              <a:t>raise</a:t>
            </a:r>
          </a:p>
        </p:txBody>
      </p:sp>
      <p:sp>
        <p:nvSpPr>
          <p:cNvPr id="51" name="TextBox 50"/>
          <p:cNvSpPr txBox="1"/>
          <p:nvPr/>
        </p:nvSpPr>
        <p:spPr>
          <a:xfrm>
            <a:off x="4990493" y="3470776"/>
            <a:ext cx="572593" cy="307777"/>
          </a:xfrm>
          <a:prstGeom prst="rect">
            <a:avLst/>
          </a:prstGeom>
          <a:noFill/>
        </p:spPr>
        <p:txBody>
          <a:bodyPr wrap="none" rtlCol="0">
            <a:spAutoFit/>
          </a:bodyPr>
          <a:lstStyle/>
          <a:p>
            <a:r>
              <a:rPr lang="en-US" dirty="0"/>
              <a:t>raise</a:t>
            </a:r>
          </a:p>
        </p:txBody>
      </p:sp>
      <p:sp>
        <p:nvSpPr>
          <p:cNvPr id="52" name="TextBox 51"/>
          <p:cNvSpPr txBox="1"/>
          <p:nvPr/>
        </p:nvSpPr>
        <p:spPr>
          <a:xfrm>
            <a:off x="8019745" y="2165352"/>
            <a:ext cx="473206" cy="307777"/>
          </a:xfrm>
          <a:prstGeom prst="rect">
            <a:avLst/>
          </a:prstGeom>
          <a:noFill/>
        </p:spPr>
        <p:txBody>
          <a:bodyPr wrap="none" rtlCol="0">
            <a:spAutoFit/>
          </a:bodyPr>
          <a:lstStyle/>
          <a:p>
            <a:r>
              <a:rPr lang="en-US" dirty="0"/>
              <a:t>fold</a:t>
            </a:r>
          </a:p>
        </p:txBody>
      </p:sp>
      <p:sp>
        <p:nvSpPr>
          <p:cNvPr id="53" name="TextBox 52"/>
          <p:cNvSpPr txBox="1"/>
          <p:nvPr/>
        </p:nvSpPr>
        <p:spPr>
          <a:xfrm>
            <a:off x="3164981" y="5764395"/>
            <a:ext cx="473206" cy="307777"/>
          </a:xfrm>
          <a:prstGeom prst="rect">
            <a:avLst/>
          </a:prstGeom>
          <a:noFill/>
        </p:spPr>
        <p:txBody>
          <a:bodyPr wrap="none" rtlCol="0">
            <a:spAutoFit/>
          </a:bodyPr>
          <a:lstStyle/>
          <a:p>
            <a:r>
              <a:rPr lang="en-US" dirty="0"/>
              <a:t>fold</a:t>
            </a:r>
          </a:p>
        </p:txBody>
      </p:sp>
      <p:sp>
        <p:nvSpPr>
          <p:cNvPr id="54" name="TextBox 53"/>
          <p:cNvSpPr txBox="1"/>
          <p:nvPr/>
        </p:nvSpPr>
        <p:spPr>
          <a:xfrm>
            <a:off x="5276790" y="5888214"/>
            <a:ext cx="473206" cy="307777"/>
          </a:xfrm>
          <a:prstGeom prst="rect">
            <a:avLst/>
          </a:prstGeom>
          <a:noFill/>
        </p:spPr>
        <p:txBody>
          <a:bodyPr wrap="none" rtlCol="0">
            <a:spAutoFit/>
          </a:bodyPr>
          <a:lstStyle/>
          <a:p>
            <a:r>
              <a:rPr lang="en-US" dirty="0"/>
              <a:t>fold</a:t>
            </a:r>
          </a:p>
        </p:txBody>
      </p:sp>
      <p:sp>
        <p:nvSpPr>
          <p:cNvPr id="59" name="Oval 58"/>
          <p:cNvSpPr/>
          <p:nvPr/>
        </p:nvSpPr>
        <p:spPr>
          <a:xfrm>
            <a:off x="3359840" y="3712328"/>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(t2,4,4,C2,C)</a:t>
            </a:r>
          </a:p>
        </p:txBody>
      </p:sp>
      <p:sp>
        <p:nvSpPr>
          <p:cNvPr id="61" name="Oval 60"/>
          <p:cNvSpPr/>
          <p:nvPr/>
        </p:nvSpPr>
        <p:spPr>
          <a:xfrm>
            <a:off x="3401584" y="2796479"/>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(t2,7,4,C2,C)</a:t>
            </a:r>
          </a:p>
        </p:txBody>
      </p:sp>
      <p:sp>
        <p:nvSpPr>
          <p:cNvPr id="67" name="Oval 66"/>
          <p:cNvSpPr/>
          <p:nvPr/>
        </p:nvSpPr>
        <p:spPr>
          <a:xfrm>
            <a:off x="3368265" y="5194119"/>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(t2,4,1,C2,C)</a:t>
            </a:r>
          </a:p>
        </p:txBody>
      </p:sp>
      <p:sp>
        <p:nvSpPr>
          <p:cNvPr id="71" name="Oval 70"/>
          <p:cNvSpPr/>
          <p:nvPr/>
        </p:nvSpPr>
        <p:spPr>
          <a:xfrm>
            <a:off x="5694524" y="4539521"/>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(s2,4,7,C1,C)</a:t>
            </a:r>
          </a:p>
        </p:txBody>
      </p:sp>
      <p:sp>
        <p:nvSpPr>
          <p:cNvPr id="72" name="Oval 71"/>
          <p:cNvSpPr/>
          <p:nvPr/>
        </p:nvSpPr>
        <p:spPr>
          <a:xfrm>
            <a:off x="8311206" y="4592475"/>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82" name="Oval 81"/>
          <p:cNvSpPr/>
          <p:nvPr/>
        </p:nvSpPr>
        <p:spPr>
          <a:xfrm>
            <a:off x="5636369" y="4081281"/>
            <a:ext cx="1389233"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WL4</a:t>
            </a:r>
          </a:p>
        </p:txBody>
      </p:sp>
      <p:sp>
        <p:nvSpPr>
          <p:cNvPr id="85" name="Oval 84"/>
          <p:cNvSpPr/>
          <p:nvPr/>
        </p:nvSpPr>
        <p:spPr>
          <a:xfrm>
            <a:off x="6052744" y="2449944"/>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cxnSp>
        <p:nvCxnSpPr>
          <p:cNvPr id="87" name="Straight Arrow Connector 86"/>
          <p:cNvCxnSpPr>
            <a:endCxn id="82" idx="2"/>
          </p:cNvCxnSpPr>
          <p:nvPr/>
        </p:nvCxnSpPr>
        <p:spPr>
          <a:xfrm>
            <a:off x="5087419" y="3960836"/>
            <a:ext cx="548950" cy="316116"/>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7645551" y="4038622"/>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PT4</a:t>
            </a:r>
          </a:p>
        </p:txBody>
      </p:sp>
      <p:cxnSp>
        <p:nvCxnSpPr>
          <p:cNvPr id="92" name="Straight Arrow Connector 91"/>
          <p:cNvCxnSpPr>
            <a:stCxn id="61" idx="6"/>
            <a:endCxn id="85" idx="2"/>
          </p:cNvCxnSpPr>
          <p:nvPr/>
        </p:nvCxnSpPr>
        <p:spPr>
          <a:xfrm flipV="1">
            <a:off x="5218954" y="2645615"/>
            <a:ext cx="833790" cy="34653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8463616" y="1749777"/>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WL10</a:t>
            </a:r>
          </a:p>
        </p:txBody>
      </p:sp>
      <p:sp>
        <p:nvSpPr>
          <p:cNvPr id="96" name="Oval 95"/>
          <p:cNvSpPr/>
          <p:nvPr/>
        </p:nvSpPr>
        <p:spPr>
          <a:xfrm>
            <a:off x="6042193" y="2937765"/>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PS4</a:t>
            </a:r>
          </a:p>
        </p:txBody>
      </p:sp>
      <p:cxnSp>
        <p:nvCxnSpPr>
          <p:cNvPr id="97" name="Straight Arrow Connector 96"/>
          <p:cNvCxnSpPr>
            <a:stCxn id="61" idx="6"/>
          </p:cNvCxnSpPr>
          <p:nvPr/>
        </p:nvCxnSpPr>
        <p:spPr>
          <a:xfrm flipV="1">
            <a:off x="5218954" y="2027246"/>
            <a:ext cx="833790" cy="96490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96" idx="2"/>
          </p:cNvCxnSpPr>
          <p:nvPr/>
        </p:nvCxnSpPr>
        <p:spPr>
          <a:xfrm>
            <a:off x="5227121" y="3077833"/>
            <a:ext cx="815072" cy="5560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8513318" y="2409680"/>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PT7</a:t>
            </a:r>
          </a:p>
        </p:txBody>
      </p:sp>
      <p:sp>
        <p:nvSpPr>
          <p:cNvPr id="104" name="TextBox 103"/>
          <p:cNvSpPr txBox="1"/>
          <p:nvPr/>
        </p:nvSpPr>
        <p:spPr>
          <a:xfrm>
            <a:off x="2939065" y="5288025"/>
            <a:ext cx="572593" cy="307777"/>
          </a:xfrm>
          <a:prstGeom prst="rect">
            <a:avLst/>
          </a:prstGeom>
          <a:noFill/>
        </p:spPr>
        <p:txBody>
          <a:bodyPr wrap="none" rtlCol="0">
            <a:spAutoFit/>
          </a:bodyPr>
          <a:lstStyle/>
          <a:p>
            <a:r>
              <a:rPr lang="en-US" dirty="0"/>
              <a:t>raise</a:t>
            </a:r>
          </a:p>
        </p:txBody>
      </p:sp>
      <p:cxnSp>
        <p:nvCxnSpPr>
          <p:cNvPr id="105" name="Straight Arrow Connector 104"/>
          <p:cNvCxnSpPr>
            <a:endCxn id="103" idx="2"/>
          </p:cNvCxnSpPr>
          <p:nvPr/>
        </p:nvCxnSpPr>
        <p:spPr>
          <a:xfrm>
            <a:off x="7784989" y="1877540"/>
            <a:ext cx="728329" cy="72781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29" idx="6"/>
          </p:cNvCxnSpPr>
          <p:nvPr/>
        </p:nvCxnSpPr>
        <p:spPr>
          <a:xfrm flipV="1">
            <a:off x="7870114" y="1874132"/>
            <a:ext cx="657520" cy="9248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8024909" y="4493471"/>
            <a:ext cx="453970" cy="307777"/>
          </a:xfrm>
          <a:prstGeom prst="rect">
            <a:avLst/>
          </a:prstGeom>
          <a:noFill/>
        </p:spPr>
        <p:txBody>
          <a:bodyPr wrap="none" rtlCol="0">
            <a:spAutoFit/>
          </a:bodyPr>
          <a:lstStyle/>
          <a:p>
            <a:r>
              <a:rPr lang="en-US" dirty="0"/>
              <a:t>call</a:t>
            </a:r>
          </a:p>
        </p:txBody>
      </p:sp>
      <p:sp>
        <p:nvSpPr>
          <p:cNvPr id="110" name="TextBox 109"/>
          <p:cNvSpPr txBox="1"/>
          <p:nvPr/>
        </p:nvSpPr>
        <p:spPr>
          <a:xfrm>
            <a:off x="8022877" y="1586205"/>
            <a:ext cx="453970" cy="307777"/>
          </a:xfrm>
          <a:prstGeom prst="rect">
            <a:avLst/>
          </a:prstGeom>
          <a:noFill/>
        </p:spPr>
        <p:txBody>
          <a:bodyPr wrap="none" rtlCol="0">
            <a:spAutoFit/>
          </a:bodyPr>
          <a:lstStyle/>
          <a:p>
            <a:r>
              <a:rPr lang="en-US" dirty="0"/>
              <a:t>call</a:t>
            </a:r>
          </a:p>
        </p:txBody>
      </p:sp>
      <p:sp>
        <p:nvSpPr>
          <p:cNvPr id="111" name="TextBox 110"/>
          <p:cNvSpPr txBox="1"/>
          <p:nvPr/>
        </p:nvSpPr>
        <p:spPr>
          <a:xfrm>
            <a:off x="7645551" y="5012641"/>
            <a:ext cx="473206" cy="307777"/>
          </a:xfrm>
          <a:prstGeom prst="rect">
            <a:avLst/>
          </a:prstGeom>
          <a:noFill/>
        </p:spPr>
        <p:txBody>
          <a:bodyPr wrap="none" rtlCol="0">
            <a:spAutoFit/>
          </a:bodyPr>
          <a:lstStyle/>
          <a:p>
            <a:r>
              <a:rPr lang="en-US" dirty="0"/>
              <a:t>fold</a:t>
            </a:r>
          </a:p>
        </p:txBody>
      </p:sp>
      <p:sp>
        <p:nvSpPr>
          <p:cNvPr id="112" name="TextBox 111"/>
          <p:cNvSpPr txBox="1"/>
          <p:nvPr/>
        </p:nvSpPr>
        <p:spPr>
          <a:xfrm>
            <a:off x="5532914" y="2897767"/>
            <a:ext cx="473206" cy="307777"/>
          </a:xfrm>
          <a:prstGeom prst="rect">
            <a:avLst/>
          </a:prstGeom>
          <a:noFill/>
        </p:spPr>
        <p:txBody>
          <a:bodyPr wrap="none" rtlCol="0">
            <a:spAutoFit/>
          </a:bodyPr>
          <a:lstStyle/>
          <a:p>
            <a:r>
              <a:rPr lang="en-US" dirty="0"/>
              <a:t>fold</a:t>
            </a:r>
          </a:p>
        </p:txBody>
      </p:sp>
      <p:sp>
        <p:nvSpPr>
          <p:cNvPr id="113" name="TextBox 112"/>
          <p:cNvSpPr txBox="1"/>
          <p:nvPr/>
        </p:nvSpPr>
        <p:spPr>
          <a:xfrm>
            <a:off x="7193876" y="3810711"/>
            <a:ext cx="473206" cy="307777"/>
          </a:xfrm>
          <a:prstGeom prst="rect">
            <a:avLst/>
          </a:prstGeom>
          <a:noFill/>
        </p:spPr>
        <p:txBody>
          <a:bodyPr wrap="none" rtlCol="0">
            <a:spAutoFit/>
          </a:bodyPr>
          <a:lstStyle/>
          <a:p>
            <a:r>
              <a:rPr lang="en-US" dirty="0"/>
              <a:t>fold</a:t>
            </a:r>
          </a:p>
        </p:txBody>
      </p:sp>
      <p:sp>
        <p:nvSpPr>
          <p:cNvPr id="114" name="Oval 113"/>
          <p:cNvSpPr/>
          <p:nvPr/>
        </p:nvSpPr>
        <p:spPr>
          <a:xfrm>
            <a:off x="7722923" y="3437466"/>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115" name="TextBox 114"/>
          <p:cNvSpPr txBox="1"/>
          <p:nvPr/>
        </p:nvSpPr>
        <p:spPr>
          <a:xfrm>
            <a:off x="7192607" y="3430463"/>
            <a:ext cx="453970" cy="307777"/>
          </a:xfrm>
          <a:prstGeom prst="rect">
            <a:avLst/>
          </a:prstGeom>
          <a:noFill/>
        </p:spPr>
        <p:txBody>
          <a:bodyPr wrap="none" rtlCol="0">
            <a:spAutoFit/>
          </a:bodyPr>
          <a:lstStyle/>
          <a:p>
            <a:r>
              <a:rPr lang="en-US" dirty="0"/>
              <a:t>call</a:t>
            </a:r>
          </a:p>
        </p:txBody>
      </p:sp>
      <p:cxnSp>
        <p:nvCxnSpPr>
          <p:cNvPr id="117" name="Straight Arrow Connector 116"/>
          <p:cNvCxnSpPr>
            <a:endCxn id="114" idx="2"/>
          </p:cNvCxnSpPr>
          <p:nvPr/>
        </p:nvCxnSpPr>
        <p:spPr>
          <a:xfrm flipV="1">
            <a:off x="7192607" y="3633137"/>
            <a:ext cx="530316" cy="90016"/>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1371600" y="685800"/>
            <a:ext cx="9601200" cy="295275"/>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3959"/>
              <a:buFont typeface="Libre Franklin"/>
              <a:buNone/>
            </a:pPr>
            <a:r>
              <a:rPr lang="en-US" sz="3959" dirty="0"/>
              <a:t>State Space 2</a:t>
            </a:r>
            <a:r>
              <a:rPr lang="en-US" sz="3959" baseline="30000" dirty="0"/>
              <a:t>nd</a:t>
            </a:r>
            <a:r>
              <a:rPr lang="en-US" sz="3959" dirty="0"/>
              <a:t> Phase continued</a:t>
            </a:r>
            <a:endParaRPr sz="3959" dirty="0"/>
          </a:p>
        </p:txBody>
      </p:sp>
      <p:sp>
        <p:nvSpPr>
          <p:cNvPr id="5" name="Oval 4"/>
          <p:cNvSpPr/>
          <p:nvPr/>
        </p:nvSpPr>
        <p:spPr>
          <a:xfrm>
            <a:off x="5445033" y="3547489"/>
            <a:ext cx="1892014"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(s2,7,10,C1,C)</a:t>
            </a:r>
          </a:p>
        </p:txBody>
      </p:sp>
      <p:sp>
        <p:nvSpPr>
          <p:cNvPr id="6" name="Oval 5"/>
          <p:cNvSpPr/>
          <p:nvPr/>
        </p:nvSpPr>
        <p:spPr>
          <a:xfrm>
            <a:off x="1094826" y="3700486"/>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(s2,7,7,C1,C)</a:t>
            </a:r>
          </a:p>
        </p:txBody>
      </p:sp>
      <p:cxnSp>
        <p:nvCxnSpPr>
          <p:cNvPr id="7" name="Straight Arrow Connector 6"/>
          <p:cNvCxnSpPr/>
          <p:nvPr/>
        </p:nvCxnSpPr>
        <p:spPr>
          <a:xfrm flipV="1">
            <a:off x="2786665" y="3063853"/>
            <a:ext cx="628401" cy="71209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12590" y="3869811"/>
            <a:ext cx="521334" cy="8109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5" idx="2"/>
          </p:cNvCxnSpPr>
          <p:nvPr/>
        </p:nvCxnSpPr>
        <p:spPr>
          <a:xfrm flipV="1">
            <a:off x="5152052" y="3743160"/>
            <a:ext cx="292981" cy="15960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971917" y="1770943"/>
            <a:ext cx="2047828"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(s2,10,13,C1,C)</a:t>
            </a:r>
          </a:p>
        </p:txBody>
      </p:sp>
      <p:cxnSp>
        <p:nvCxnSpPr>
          <p:cNvPr id="11" name="Straight Arrow Connector 10"/>
          <p:cNvCxnSpPr>
            <a:endCxn id="24" idx="2"/>
          </p:cNvCxnSpPr>
          <p:nvPr/>
        </p:nvCxnSpPr>
        <p:spPr>
          <a:xfrm>
            <a:off x="7166131" y="3869811"/>
            <a:ext cx="1889120" cy="733896"/>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65190" y="3977259"/>
            <a:ext cx="652743" cy="307777"/>
          </a:xfrm>
          <a:prstGeom prst="rect">
            <a:avLst/>
          </a:prstGeom>
          <a:noFill/>
        </p:spPr>
        <p:txBody>
          <a:bodyPr wrap="none" rtlCol="0">
            <a:spAutoFit/>
          </a:bodyPr>
          <a:lstStyle/>
          <a:p>
            <a:r>
              <a:rPr lang="en-US" dirty="0"/>
              <a:t>check</a:t>
            </a:r>
          </a:p>
        </p:txBody>
      </p:sp>
      <p:sp>
        <p:nvSpPr>
          <p:cNvPr id="13" name="TextBox 12"/>
          <p:cNvSpPr txBox="1"/>
          <p:nvPr/>
        </p:nvSpPr>
        <p:spPr>
          <a:xfrm>
            <a:off x="2907666" y="3669097"/>
            <a:ext cx="652743" cy="307777"/>
          </a:xfrm>
          <a:prstGeom prst="rect">
            <a:avLst/>
          </a:prstGeom>
          <a:noFill/>
        </p:spPr>
        <p:txBody>
          <a:bodyPr wrap="none" rtlCol="0">
            <a:spAutoFit/>
          </a:bodyPr>
          <a:lstStyle/>
          <a:p>
            <a:r>
              <a:rPr lang="en-US" dirty="0"/>
              <a:t>check</a:t>
            </a:r>
          </a:p>
        </p:txBody>
      </p:sp>
      <p:sp>
        <p:nvSpPr>
          <p:cNvPr id="14" name="TextBox 13"/>
          <p:cNvSpPr txBox="1"/>
          <p:nvPr/>
        </p:nvSpPr>
        <p:spPr>
          <a:xfrm>
            <a:off x="2864912" y="3054141"/>
            <a:ext cx="572593" cy="307777"/>
          </a:xfrm>
          <a:prstGeom prst="rect">
            <a:avLst/>
          </a:prstGeom>
          <a:noFill/>
        </p:spPr>
        <p:txBody>
          <a:bodyPr wrap="none" rtlCol="0">
            <a:spAutoFit/>
          </a:bodyPr>
          <a:lstStyle/>
          <a:p>
            <a:r>
              <a:rPr lang="en-US" dirty="0"/>
              <a:t>raise</a:t>
            </a:r>
          </a:p>
        </p:txBody>
      </p:sp>
      <p:sp>
        <p:nvSpPr>
          <p:cNvPr id="15" name="TextBox 14"/>
          <p:cNvSpPr txBox="1"/>
          <p:nvPr/>
        </p:nvSpPr>
        <p:spPr>
          <a:xfrm>
            <a:off x="5634081" y="2154692"/>
            <a:ext cx="572593" cy="307777"/>
          </a:xfrm>
          <a:prstGeom prst="rect">
            <a:avLst/>
          </a:prstGeom>
          <a:noFill/>
        </p:spPr>
        <p:txBody>
          <a:bodyPr wrap="none" rtlCol="0">
            <a:spAutoFit/>
          </a:bodyPr>
          <a:lstStyle/>
          <a:p>
            <a:r>
              <a:rPr lang="en-US" dirty="0"/>
              <a:t>raise</a:t>
            </a:r>
          </a:p>
        </p:txBody>
      </p:sp>
      <p:sp>
        <p:nvSpPr>
          <p:cNvPr id="16" name="TextBox 15"/>
          <p:cNvSpPr txBox="1"/>
          <p:nvPr/>
        </p:nvSpPr>
        <p:spPr>
          <a:xfrm>
            <a:off x="5520650" y="2528264"/>
            <a:ext cx="453970" cy="307777"/>
          </a:xfrm>
          <a:prstGeom prst="rect">
            <a:avLst/>
          </a:prstGeom>
          <a:noFill/>
        </p:spPr>
        <p:txBody>
          <a:bodyPr wrap="none" rtlCol="0">
            <a:spAutoFit/>
          </a:bodyPr>
          <a:lstStyle/>
          <a:p>
            <a:r>
              <a:rPr lang="en-US" dirty="0"/>
              <a:t>call</a:t>
            </a:r>
          </a:p>
        </p:txBody>
      </p:sp>
      <p:sp>
        <p:nvSpPr>
          <p:cNvPr id="17" name="TextBox 16"/>
          <p:cNvSpPr txBox="1"/>
          <p:nvPr/>
        </p:nvSpPr>
        <p:spPr>
          <a:xfrm>
            <a:off x="4990493" y="3470776"/>
            <a:ext cx="572593" cy="307777"/>
          </a:xfrm>
          <a:prstGeom prst="rect">
            <a:avLst/>
          </a:prstGeom>
          <a:noFill/>
        </p:spPr>
        <p:txBody>
          <a:bodyPr wrap="none" rtlCol="0">
            <a:spAutoFit/>
          </a:bodyPr>
          <a:lstStyle/>
          <a:p>
            <a:r>
              <a:rPr lang="en-US" dirty="0"/>
              <a:t>raise</a:t>
            </a:r>
          </a:p>
        </p:txBody>
      </p:sp>
      <p:sp>
        <p:nvSpPr>
          <p:cNvPr id="18" name="TextBox 17"/>
          <p:cNvSpPr txBox="1"/>
          <p:nvPr/>
        </p:nvSpPr>
        <p:spPr>
          <a:xfrm>
            <a:off x="8019745" y="2165352"/>
            <a:ext cx="473206" cy="307777"/>
          </a:xfrm>
          <a:prstGeom prst="rect">
            <a:avLst/>
          </a:prstGeom>
          <a:noFill/>
        </p:spPr>
        <p:txBody>
          <a:bodyPr wrap="none" rtlCol="0">
            <a:spAutoFit/>
          </a:bodyPr>
          <a:lstStyle/>
          <a:p>
            <a:r>
              <a:rPr lang="en-US" dirty="0"/>
              <a:t>fold</a:t>
            </a:r>
          </a:p>
        </p:txBody>
      </p:sp>
      <p:sp>
        <p:nvSpPr>
          <p:cNvPr id="19" name="Oval 18"/>
          <p:cNvSpPr/>
          <p:nvPr/>
        </p:nvSpPr>
        <p:spPr>
          <a:xfrm>
            <a:off x="3359840" y="3712328"/>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(t2,7,7,C2,C)</a:t>
            </a:r>
          </a:p>
        </p:txBody>
      </p:sp>
      <p:sp>
        <p:nvSpPr>
          <p:cNvPr id="20" name="Oval 19"/>
          <p:cNvSpPr/>
          <p:nvPr/>
        </p:nvSpPr>
        <p:spPr>
          <a:xfrm>
            <a:off x="2907665" y="2796480"/>
            <a:ext cx="2463353" cy="2813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(t2,10,7,C2,C)</a:t>
            </a:r>
          </a:p>
        </p:txBody>
      </p:sp>
      <p:sp>
        <p:nvSpPr>
          <p:cNvPr id="21" name="Oval 20"/>
          <p:cNvSpPr/>
          <p:nvPr/>
        </p:nvSpPr>
        <p:spPr>
          <a:xfrm>
            <a:off x="5636369" y="4081281"/>
            <a:ext cx="1389233"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22" name="Oval 21"/>
          <p:cNvSpPr/>
          <p:nvPr/>
        </p:nvSpPr>
        <p:spPr>
          <a:xfrm>
            <a:off x="6052744" y="2449944"/>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WL10</a:t>
            </a:r>
          </a:p>
        </p:txBody>
      </p:sp>
      <p:cxnSp>
        <p:nvCxnSpPr>
          <p:cNvPr id="23" name="Straight Arrow Connector 22"/>
          <p:cNvCxnSpPr>
            <a:endCxn id="21" idx="2"/>
          </p:cNvCxnSpPr>
          <p:nvPr/>
        </p:nvCxnSpPr>
        <p:spPr>
          <a:xfrm>
            <a:off x="5087419" y="3960836"/>
            <a:ext cx="548950" cy="316116"/>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9055251" y="4408036"/>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2"/>
                </a:solidFill>
              </a:rPr>
              <a:t>PT7</a:t>
            </a:r>
            <a:endParaRPr lang="en-US" dirty="0">
              <a:solidFill>
                <a:schemeClr val="bg2"/>
              </a:solidFill>
            </a:endParaRPr>
          </a:p>
        </p:txBody>
      </p:sp>
      <p:cxnSp>
        <p:nvCxnSpPr>
          <p:cNvPr id="25" name="Straight Arrow Connector 24"/>
          <p:cNvCxnSpPr>
            <a:cxnSpLocks/>
            <a:stCxn id="20" idx="6"/>
            <a:endCxn id="22" idx="2"/>
          </p:cNvCxnSpPr>
          <p:nvPr/>
        </p:nvCxnSpPr>
        <p:spPr>
          <a:xfrm flipV="1">
            <a:off x="5371018" y="2645615"/>
            <a:ext cx="681726" cy="29154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8787466" y="1170106"/>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WL13</a:t>
            </a:r>
          </a:p>
        </p:txBody>
      </p:sp>
      <p:sp>
        <p:nvSpPr>
          <p:cNvPr id="27" name="Oval 26"/>
          <p:cNvSpPr/>
          <p:nvPr/>
        </p:nvSpPr>
        <p:spPr>
          <a:xfrm>
            <a:off x="6042193" y="2937765"/>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PS7</a:t>
            </a:r>
          </a:p>
        </p:txBody>
      </p:sp>
      <p:cxnSp>
        <p:nvCxnSpPr>
          <p:cNvPr id="28" name="Straight Arrow Connector 27"/>
          <p:cNvCxnSpPr>
            <a:cxnSpLocks/>
            <a:stCxn id="20" idx="6"/>
          </p:cNvCxnSpPr>
          <p:nvPr/>
        </p:nvCxnSpPr>
        <p:spPr>
          <a:xfrm flipV="1">
            <a:off x="5371018" y="2027247"/>
            <a:ext cx="681726" cy="90991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endCxn id="27" idx="2"/>
          </p:cNvCxnSpPr>
          <p:nvPr/>
        </p:nvCxnSpPr>
        <p:spPr>
          <a:xfrm>
            <a:off x="5237672" y="2873901"/>
            <a:ext cx="804521" cy="25953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513318" y="2409680"/>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PT10</a:t>
            </a:r>
          </a:p>
        </p:txBody>
      </p:sp>
      <p:cxnSp>
        <p:nvCxnSpPr>
          <p:cNvPr id="31" name="Straight Arrow Connector 30"/>
          <p:cNvCxnSpPr>
            <a:stCxn id="10" idx="6"/>
            <a:endCxn id="30" idx="2"/>
          </p:cNvCxnSpPr>
          <p:nvPr/>
        </p:nvCxnSpPr>
        <p:spPr>
          <a:xfrm>
            <a:off x="8019745" y="1966614"/>
            <a:ext cx="493573" cy="638737"/>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8046505" y="1474179"/>
            <a:ext cx="740961" cy="47096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022877" y="1586205"/>
            <a:ext cx="453970" cy="307777"/>
          </a:xfrm>
          <a:prstGeom prst="rect">
            <a:avLst/>
          </a:prstGeom>
          <a:noFill/>
        </p:spPr>
        <p:txBody>
          <a:bodyPr wrap="none" rtlCol="0">
            <a:spAutoFit/>
          </a:bodyPr>
          <a:lstStyle/>
          <a:p>
            <a:r>
              <a:rPr lang="en-US" dirty="0"/>
              <a:t>call</a:t>
            </a:r>
          </a:p>
        </p:txBody>
      </p:sp>
      <p:sp>
        <p:nvSpPr>
          <p:cNvPr id="34" name="TextBox 33"/>
          <p:cNvSpPr txBox="1"/>
          <p:nvPr/>
        </p:nvSpPr>
        <p:spPr>
          <a:xfrm>
            <a:off x="5532914" y="2897767"/>
            <a:ext cx="473206" cy="307777"/>
          </a:xfrm>
          <a:prstGeom prst="rect">
            <a:avLst/>
          </a:prstGeom>
          <a:noFill/>
        </p:spPr>
        <p:txBody>
          <a:bodyPr wrap="none" rtlCol="0">
            <a:spAutoFit/>
          </a:bodyPr>
          <a:lstStyle/>
          <a:p>
            <a:r>
              <a:rPr lang="en-US" dirty="0"/>
              <a:t>fold</a:t>
            </a:r>
          </a:p>
        </p:txBody>
      </p:sp>
      <p:sp>
        <p:nvSpPr>
          <p:cNvPr id="35" name="TextBox 34"/>
          <p:cNvSpPr txBox="1"/>
          <p:nvPr/>
        </p:nvSpPr>
        <p:spPr>
          <a:xfrm>
            <a:off x="7917480" y="3953576"/>
            <a:ext cx="473206" cy="307777"/>
          </a:xfrm>
          <a:prstGeom prst="rect">
            <a:avLst/>
          </a:prstGeom>
          <a:noFill/>
        </p:spPr>
        <p:txBody>
          <a:bodyPr wrap="none" rtlCol="0">
            <a:spAutoFit/>
          </a:bodyPr>
          <a:lstStyle/>
          <a:p>
            <a:r>
              <a:rPr lang="en-US" dirty="0"/>
              <a:t>fold</a:t>
            </a:r>
          </a:p>
        </p:txBody>
      </p:sp>
      <p:sp>
        <p:nvSpPr>
          <p:cNvPr id="36" name="Oval 35"/>
          <p:cNvSpPr/>
          <p:nvPr/>
        </p:nvSpPr>
        <p:spPr>
          <a:xfrm>
            <a:off x="9030049" y="3725529"/>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WL10</a:t>
            </a:r>
          </a:p>
        </p:txBody>
      </p:sp>
      <p:sp>
        <p:nvSpPr>
          <p:cNvPr id="37" name="TextBox 36"/>
          <p:cNvSpPr txBox="1"/>
          <p:nvPr/>
        </p:nvSpPr>
        <p:spPr>
          <a:xfrm>
            <a:off x="8002178" y="3507226"/>
            <a:ext cx="453970" cy="307777"/>
          </a:xfrm>
          <a:prstGeom prst="rect">
            <a:avLst/>
          </a:prstGeom>
          <a:noFill/>
        </p:spPr>
        <p:txBody>
          <a:bodyPr wrap="none" rtlCol="0">
            <a:spAutoFit/>
          </a:bodyPr>
          <a:lstStyle/>
          <a:p>
            <a:r>
              <a:rPr lang="en-US" dirty="0"/>
              <a:t>call</a:t>
            </a:r>
          </a:p>
        </p:txBody>
      </p:sp>
      <p:cxnSp>
        <p:nvCxnSpPr>
          <p:cNvPr id="38" name="Straight Arrow Connector 37"/>
          <p:cNvCxnSpPr/>
          <p:nvPr/>
        </p:nvCxnSpPr>
        <p:spPr>
          <a:xfrm>
            <a:off x="7337047" y="3734677"/>
            <a:ext cx="1784232" cy="20657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698963" y="6356899"/>
            <a:ext cx="6041586"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sz="3200" dirty="0"/>
              <a:t>Player S State Space </a:t>
            </a:r>
            <a:endParaRPr sz="3200" dirty="0"/>
          </a:p>
        </p:txBody>
      </p:sp>
      <p:sp>
        <p:nvSpPr>
          <p:cNvPr id="3" name="Oval 2"/>
          <p:cNvSpPr/>
          <p:nvPr/>
        </p:nvSpPr>
        <p:spPr>
          <a:xfrm>
            <a:off x="1141638" y="2731498"/>
            <a:ext cx="1693002"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(s1,1,1,C1,*)</a:t>
            </a:r>
          </a:p>
        </p:txBody>
      </p:sp>
      <p:sp>
        <p:nvSpPr>
          <p:cNvPr id="9" name="Oval 8"/>
          <p:cNvSpPr/>
          <p:nvPr/>
        </p:nvSpPr>
        <p:spPr>
          <a:xfrm>
            <a:off x="4108408" y="945831"/>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(s2,1,1,C1,C)</a:t>
            </a:r>
          </a:p>
        </p:txBody>
      </p:sp>
      <p:sp>
        <p:nvSpPr>
          <p:cNvPr id="10" name="Oval 9"/>
          <p:cNvSpPr/>
          <p:nvPr/>
        </p:nvSpPr>
        <p:spPr>
          <a:xfrm>
            <a:off x="4109699" y="2798148"/>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(s1,1,4,C1,*)</a:t>
            </a:r>
          </a:p>
        </p:txBody>
      </p:sp>
      <p:sp>
        <p:nvSpPr>
          <p:cNvPr id="11" name="Oval 10"/>
          <p:cNvSpPr/>
          <p:nvPr/>
        </p:nvSpPr>
        <p:spPr>
          <a:xfrm>
            <a:off x="5238854" y="3733078"/>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(s2,4,4,C1,C)</a:t>
            </a:r>
          </a:p>
        </p:txBody>
      </p:sp>
      <p:sp>
        <p:nvSpPr>
          <p:cNvPr id="12" name="Oval 11"/>
          <p:cNvSpPr/>
          <p:nvPr/>
        </p:nvSpPr>
        <p:spPr>
          <a:xfrm>
            <a:off x="4576569" y="1753153"/>
            <a:ext cx="81289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PT1</a:t>
            </a:r>
          </a:p>
        </p:txBody>
      </p:sp>
      <p:cxnSp>
        <p:nvCxnSpPr>
          <p:cNvPr id="15" name="Straight Arrow Connector 14"/>
          <p:cNvCxnSpPr>
            <a:stCxn id="3" idx="6"/>
            <a:endCxn id="26" idx="4"/>
          </p:cNvCxnSpPr>
          <p:nvPr/>
        </p:nvCxnSpPr>
        <p:spPr>
          <a:xfrm flipH="1" flipV="1">
            <a:off x="2081328" y="1712720"/>
            <a:ext cx="753312" cy="1214449"/>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813895" y="2969510"/>
            <a:ext cx="1469820" cy="773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 idx="6"/>
          </p:cNvCxnSpPr>
          <p:nvPr/>
        </p:nvCxnSpPr>
        <p:spPr>
          <a:xfrm flipV="1">
            <a:off x="2834640" y="1329257"/>
            <a:ext cx="2110907" cy="159791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813372" y="2107418"/>
            <a:ext cx="35721" cy="74587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10" idx="4"/>
            <a:endCxn id="11" idx="2"/>
          </p:cNvCxnSpPr>
          <p:nvPr/>
        </p:nvCxnSpPr>
        <p:spPr>
          <a:xfrm>
            <a:off x="5018384" y="3189489"/>
            <a:ext cx="220470" cy="73926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532795" y="1321379"/>
            <a:ext cx="1097065"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PS1</a:t>
            </a:r>
          </a:p>
        </p:txBody>
      </p:sp>
      <p:sp>
        <p:nvSpPr>
          <p:cNvPr id="28" name="Oval 27"/>
          <p:cNvSpPr/>
          <p:nvPr/>
        </p:nvSpPr>
        <p:spPr>
          <a:xfrm>
            <a:off x="1744232" y="5148619"/>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(s1,4,7,C1,*)</a:t>
            </a:r>
          </a:p>
        </p:txBody>
      </p:sp>
      <p:sp>
        <p:nvSpPr>
          <p:cNvPr id="29" name="Oval 28"/>
          <p:cNvSpPr/>
          <p:nvPr/>
        </p:nvSpPr>
        <p:spPr>
          <a:xfrm>
            <a:off x="4609233" y="5560048"/>
            <a:ext cx="1898196"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(s2,7,7,C1,C)</a:t>
            </a:r>
          </a:p>
        </p:txBody>
      </p:sp>
      <p:sp>
        <p:nvSpPr>
          <p:cNvPr id="30" name="Oval 29"/>
          <p:cNvSpPr/>
          <p:nvPr/>
        </p:nvSpPr>
        <p:spPr>
          <a:xfrm>
            <a:off x="4682264" y="6073923"/>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PT4</a:t>
            </a:r>
          </a:p>
        </p:txBody>
      </p:sp>
      <p:cxnSp>
        <p:nvCxnSpPr>
          <p:cNvPr id="34" name="Straight Arrow Connector 33"/>
          <p:cNvCxnSpPr>
            <a:cxnSpLocks/>
            <a:stCxn id="3" idx="6"/>
            <a:endCxn id="11" idx="2"/>
          </p:cNvCxnSpPr>
          <p:nvPr/>
        </p:nvCxnSpPr>
        <p:spPr>
          <a:xfrm>
            <a:off x="2834640" y="2927169"/>
            <a:ext cx="2404214" cy="100158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8" idx="0"/>
          </p:cNvCxnSpPr>
          <p:nvPr/>
        </p:nvCxnSpPr>
        <p:spPr>
          <a:xfrm flipH="1">
            <a:off x="2652917" y="2936947"/>
            <a:ext cx="190801" cy="221167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2"/>
          </p:cNvCxnSpPr>
          <p:nvPr/>
        </p:nvCxnSpPr>
        <p:spPr>
          <a:xfrm>
            <a:off x="3532687" y="5378941"/>
            <a:ext cx="1076546" cy="37677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30" idx="2"/>
          </p:cNvCxnSpPr>
          <p:nvPr/>
        </p:nvCxnSpPr>
        <p:spPr>
          <a:xfrm>
            <a:off x="3560764" y="5366489"/>
            <a:ext cx="1121500" cy="90310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206494" y="2617658"/>
            <a:ext cx="1130438" cy="307777"/>
          </a:xfrm>
          <a:prstGeom prst="rect">
            <a:avLst/>
          </a:prstGeom>
          <a:noFill/>
        </p:spPr>
        <p:txBody>
          <a:bodyPr wrap="none" rtlCol="0">
            <a:spAutoFit/>
          </a:bodyPr>
          <a:lstStyle/>
          <a:p>
            <a:r>
              <a:rPr lang="en-US" dirty="0"/>
              <a:t>check raise</a:t>
            </a:r>
          </a:p>
        </p:txBody>
      </p:sp>
      <p:sp>
        <p:nvSpPr>
          <p:cNvPr id="46" name="TextBox 45"/>
          <p:cNvSpPr txBox="1"/>
          <p:nvPr/>
        </p:nvSpPr>
        <p:spPr>
          <a:xfrm>
            <a:off x="1698913" y="1907021"/>
            <a:ext cx="910827" cy="307777"/>
          </a:xfrm>
          <a:prstGeom prst="rect">
            <a:avLst/>
          </a:prstGeom>
          <a:noFill/>
        </p:spPr>
        <p:txBody>
          <a:bodyPr wrap="none" rtlCol="0">
            <a:spAutoFit/>
          </a:bodyPr>
          <a:lstStyle/>
          <a:p>
            <a:r>
              <a:rPr lang="en-US" dirty="0"/>
              <a:t>raise fold</a:t>
            </a:r>
          </a:p>
        </p:txBody>
      </p:sp>
      <p:sp>
        <p:nvSpPr>
          <p:cNvPr id="48" name="TextBox 47"/>
          <p:cNvSpPr txBox="1"/>
          <p:nvPr/>
        </p:nvSpPr>
        <p:spPr>
          <a:xfrm>
            <a:off x="1744232" y="3839262"/>
            <a:ext cx="1059906" cy="307777"/>
          </a:xfrm>
          <a:prstGeom prst="rect">
            <a:avLst/>
          </a:prstGeom>
          <a:noFill/>
        </p:spPr>
        <p:txBody>
          <a:bodyPr wrap="none" rtlCol="0">
            <a:spAutoFit/>
          </a:bodyPr>
          <a:lstStyle/>
          <a:p>
            <a:r>
              <a:rPr lang="en-US" dirty="0"/>
              <a:t>raise </a:t>
            </a:r>
            <a:r>
              <a:rPr lang="en-US" dirty="0" err="1"/>
              <a:t>raise</a:t>
            </a:r>
            <a:r>
              <a:rPr lang="en-US" dirty="0"/>
              <a:t> </a:t>
            </a:r>
          </a:p>
        </p:txBody>
      </p:sp>
      <p:sp>
        <p:nvSpPr>
          <p:cNvPr id="49" name="TextBox 48"/>
          <p:cNvSpPr txBox="1"/>
          <p:nvPr/>
        </p:nvSpPr>
        <p:spPr>
          <a:xfrm>
            <a:off x="3390016" y="3289152"/>
            <a:ext cx="891591" cy="307777"/>
          </a:xfrm>
          <a:prstGeom prst="rect">
            <a:avLst/>
          </a:prstGeom>
          <a:noFill/>
        </p:spPr>
        <p:txBody>
          <a:bodyPr wrap="none" rtlCol="0">
            <a:spAutoFit/>
          </a:bodyPr>
          <a:lstStyle/>
          <a:p>
            <a:r>
              <a:rPr lang="en-US" dirty="0"/>
              <a:t>raise call</a:t>
            </a:r>
          </a:p>
        </p:txBody>
      </p:sp>
      <p:sp>
        <p:nvSpPr>
          <p:cNvPr id="51" name="TextBox 50"/>
          <p:cNvSpPr txBox="1"/>
          <p:nvPr/>
        </p:nvSpPr>
        <p:spPr>
          <a:xfrm>
            <a:off x="4036747" y="5226780"/>
            <a:ext cx="453970" cy="307777"/>
          </a:xfrm>
          <a:prstGeom prst="rect">
            <a:avLst/>
          </a:prstGeom>
          <a:noFill/>
        </p:spPr>
        <p:txBody>
          <a:bodyPr wrap="none" rtlCol="0">
            <a:spAutoFit/>
          </a:bodyPr>
          <a:lstStyle/>
          <a:p>
            <a:r>
              <a:rPr lang="en-US" dirty="0">
                <a:solidFill>
                  <a:srgbClr val="FF0000"/>
                </a:solidFill>
              </a:rPr>
              <a:t>call</a:t>
            </a:r>
          </a:p>
        </p:txBody>
      </p:sp>
      <p:sp>
        <p:nvSpPr>
          <p:cNvPr id="52" name="TextBox 51"/>
          <p:cNvSpPr txBox="1"/>
          <p:nvPr/>
        </p:nvSpPr>
        <p:spPr>
          <a:xfrm>
            <a:off x="3949516" y="5814569"/>
            <a:ext cx="473206" cy="307777"/>
          </a:xfrm>
          <a:prstGeom prst="rect">
            <a:avLst/>
          </a:prstGeom>
          <a:noFill/>
        </p:spPr>
        <p:txBody>
          <a:bodyPr wrap="none" rtlCol="0">
            <a:spAutoFit/>
          </a:bodyPr>
          <a:lstStyle/>
          <a:p>
            <a:r>
              <a:rPr lang="en-US" dirty="0"/>
              <a:t>fold</a:t>
            </a:r>
          </a:p>
        </p:txBody>
      </p:sp>
      <p:sp>
        <p:nvSpPr>
          <p:cNvPr id="53" name="TextBox 52"/>
          <p:cNvSpPr txBox="1"/>
          <p:nvPr/>
        </p:nvSpPr>
        <p:spPr>
          <a:xfrm>
            <a:off x="4802130" y="2348579"/>
            <a:ext cx="473206" cy="307777"/>
          </a:xfrm>
          <a:prstGeom prst="rect">
            <a:avLst/>
          </a:prstGeom>
          <a:noFill/>
        </p:spPr>
        <p:txBody>
          <a:bodyPr wrap="none" rtlCol="0">
            <a:spAutoFit/>
          </a:bodyPr>
          <a:lstStyle/>
          <a:p>
            <a:r>
              <a:rPr lang="en-US" dirty="0"/>
              <a:t>fold</a:t>
            </a:r>
          </a:p>
        </p:txBody>
      </p:sp>
      <p:sp>
        <p:nvSpPr>
          <p:cNvPr id="4" name="TextBox 3">
            <a:extLst>
              <a:ext uri="{FF2B5EF4-FFF2-40B4-BE49-F238E27FC236}">
                <a16:creationId xmlns:a16="http://schemas.microsoft.com/office/drawing/2014/main" id="{C52B343C-077E-4751-8A60-2098E6278411}"/>
              </a:ext>
            </a:extLst>
          </p:cNvPr>
          <p:cNvSpPr txBox="1"/>
          <p:nvPr/>
        </p:nvSpPr>
        <p:spPr>
          <a:xfrm>
            <a:off x="1303168" y="3137807"/>
            <a:ext cx="1138453" cy="307777"/>
          </a:xfrm>
          <a:prstGeom prst="rect">
            <a:avLst/>
          </a:prstGeom>
          <a:noFill/>
        </p:spPr>
        <p:txBody>
          <a:bodyPr wrap="none" rtlCol="0">
            <a:spAutoFit/>
          </a:bodyPr>
          <a:lstStyle/>
          <a:p>
            <a:r>
              <a:rPr lang="en-US" b="1" dirty="0">
                <a:solidFill>
                  <a:srgbClr val="FF0000"/>
                </a:solidFill>
              </a:rPr>
              <a:t>Initial State</a:t>
            </a:r>
          </a:p>
        </p:txBody>
      </p:sp>
      <p:sp>
        <p:nvSpPr>
          <p:cNvPr id="43" name="TextBox 42"/>
          <p:cNvSpPr txBox="1"/>
          <p:nvPr/>
        </p:nvSpPr>
        <p:spPr>
          <a:xfrm>
            <a:off x="3401849" y="1903105"/>
            <a:ext cx="1210588" cy="307777"/>
          </a:xfrm>
          <a:prstGeom prst="rect">
            <a:avLst/>
          </a:prstGeom>
          <a:noFill/>
        </p:spPr>
        <p:txBody>
          <a:bodyPr wrap="none" rtlCol="0">
            <a:spAutoFit/>
          </a:bodyPr>
          <a:lstStyle/>
          <a:p>
            <a:r>
              <a:rPr lang="en-US" dirty="0"/>
              <a:t>check </a:t>
            </a:r>
            <a:r>
              <a:rPr lang="en-US" dirty="0" err="1"/>
              <a:t>check</a:t>
            </a:r>
            <a:endParaRPr lang="en-US" dirty="0"/>
          </a:p>
        </p:txBody>
      </p:sp>
      <p:sp>
        <p:nvSpPr>
          <p:cNvPr id="44" name="TextBox 43"/>
          <p:cNvSpPr txBox="1"/>
          <p:nvPr/>
        </p:nvSpPr>
        <p:spPr>
          <a:xfrm>
            <a:off x="5060021" y="3288561"/>
            <a:ext cx="453970" cy="307777"/>
          </a:xfrm>
          <a:prstGeom prst="rect">
            <a:avLst/>
          </a:prstGeom>
          <a:noFill/>
        </p:spPr>
        <p:txBody>
          <a:bodyPr wrap="none" rtlCol="0">
            <a:spAutoFit/>
          </a:bodyPr>
          <a:lstStyle/>
          <a:p>
            <a:r>
              <a:rPr lang="en-US" dirty="0">
                <a:solidFill>
                  <a:srgbClr val="FF0000"/>
                </a:solidFill>
              </a:rPr>
              <a:t>call</a:t>
            </a:r>
          </a:p>
        </p:txBody>
      </p:sp>
      <p:sp>
        <p:nvSpPr>
          <p:cNvPr id="47" name="Oval 46"/>
          <p:cNvSpPr/>
          <p:nvPr/>
        </p:nvSpPr>
        <p:spPr>
          <a:xfrm>
            <a:off x="6858718" y="937916"/>
            <a:ext cx="88443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WL4</a:t>
            </a:r>
          </a:p>
        </p:txBody>
      </p:sp>
      <p:sp>
        <p:nvSpPr>
          <p:cNvPr id="50" name="Oval 49"/>
          <p:cNvSpPr/>
          <p:nvPr/>
        </p:nvSpPr>
        <p:spPr>
          <a:xfrm>
            <a:off x="4679739" y="83598"/>
            <a:ext cx="763955"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PT1</a:t>
            </a:r>
          </a:p>
        </p:txBody>
      </p:sp>
      <p:cxnSp>
        <p:nvCxnSpPr>
          <p:cNvPr id="54" name="Straight Arrow Connector 53"/>
          <p:cNvCxnSpPr>
            <a:stCxn id="9" idx="0"/>
          </p:cNvCxnSpPr>
          <p:nvPr/>
        </p:nvCxnSpPr>
        <p:spPr>
          <a:xfrm flipV="1">
            <a:off x="5017093" y="395387"/>
            <a:ext cx="1851019" cy="55044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cxnSpLocks/>
            <a:stCxn id="68" idx="6"/>
          </p:cNvCxnSpPr>
          <p:nvPr/>
        </p:nvCxnSpPr>
        <p:spPr>
          <a:xfrm>
            <a:off x="8622977" y="328230"/>
            <a:ext cx="799312" cy="5295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5069212" y="430130"/>
            <a:ext cx="6905" cy="530669"/>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6805579" y="1489582"/>
            <a:ext cx="908685"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PS1</a:t>
            </a:r>
          </a:p>
        </p:txBody>
      </p:sp>
      <p:sp>
        <p:nvSpPr>
          <p:cNvPr id="58" name="Oval 57"/>
          <p:cNvSpPr/>
          <p:nvPr/>
        </p:nvSpPr>
        <p:spPr>
          <a:xfrm>
            <a:off x="9225601" y="918747"/>
            <a:ext cx="1140656"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PT4</a:t>
            </a:r>
          </a:p>
        </p:txBody>
      </p:sp>
      <p:cxnSp>
        <p:nvCxnSpPr>
          <p:cNvPr id="59" name="Straight Arrow Connector 58"/>
          <p:cNvCxnSpPr/>
          <p:nvPr/>
        </p:nvCxnSpPr>
        <p:spPr>
          <a:xfrm>
            <a:off x="5942627" y="1164440"/>
            <a:ext cx="981652" cy="50270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68" idx="6"/>
          </p:cNvCxnSpPr>
          <p:nvPr/>
        </p:nvCxnSpPr>
        <p:spPr>
          <a:xfrm>
            <a:off x="8622977" y="328230"/>
            <a:ext cx="638541" cy="76807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9" idx="6"/>
          </p:cNvCxnSpPr>
          <p:nvPr/>
        </p:nvCxnSpPr>
        <p:spPr>
          <a:xfrm>
            <a:off x="5925778" y="1141502"/>
            <a:ext cx="932940" cy="191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661145" y="335168"/>
            <a:ext cx="1010213" cy="307777"/>
          </a:xfrm>
          <a:prstGeom prst="rect">
            <a:avLst/>
          </a:prstGeom>
          <a:noFill/>
        </p:spPr>
        <p:txBody>
          <a:bodyPr wrap="none" rtlCol="0">
            <a:spAutoFit/>
          </a:bodyPr>
          <a:lstStyle/>
          <a:p>
            <a:r>
              <a:rPr lang="en-US" dirty="0"/>
              <a:t>raise </a:t>
            </a:r>
            <a:r>
              <a:rPr lang="en-US" dirty="0" err="1"/>
              <a:t>raise</a:t>
            </a:r>
            <a:endParaRPr lang="en-US" dirty="0"/>
          </a:p>
        </p:txBody>
      </p:sp>
      <p:sp>
        <p:nvSpPr>
          <p:cNvPr id="65" name="TextBox 64"/>
          <p:cNvSpPr txBox="1"/>
          <p:nvPr/>
        </p:nvSpPr>
        <p:spPr>
          <a:xfrm>
            <a:off x="6096288" y="1310027"/>
            <a:ext cx="910827" cy="307777"/>
          </a:xfrm>
          <a:prstGeom prst="rect">
            <a:avLst/>
          </a:prstGeom>
          <a:noFill/>
        </p:spPr>
        <p:txBody>
          <a:bodyPr wrap="none" rtlCol="0">
            <a:spAutoFit/>
          </a:bodyPr>
          <a:lstStyle/>
          <a:p>
            <a:r>
              <a:rPr lang="en-US" dirty="0"/>
              <a:t>raise fold</a:t>
            </a:r>
          </a:p>
        </p:txBody>
      </p:sp>
      <p:sp>
        <p:nvSpPr>
          <p:cNvPr id="66" name="TextBox 65"/>
          <p:cNvSpPr txBox="1"/>
          <p:nvPr/>
        </p:nvSpPr>
        <p:spPr>
          <a:xfrm>
            <a:off x="5061717" y="532328"/>
            <a:ext cx="473206" cy="307777"/>
          </a:xfrm>
          <a:prstGeom prst="rect">
            <a:avLst/>
          </a:prstGeom>
          <a:noFill/>
        </p:spPr>
        <p:txBody>
          <a:bodyPr wrap="none" rtlCol="0">
            <a:spAutoFit/>
          </a:bodyPr>
          <a:lstStyle/>
          <a:p>
            <a:r>
              <a:rPr lang="en-US" dirty="0"/>
              <a:t>fold</a:t>
            </a:r>
          </a:p>
        </p:txBody>
      </p:sp>
      <p:sp>
        <p:nvSpPr>
          <p:cNvPr id="68" name="Oval 67"/>
          <p:cNvSpPr/>
          <p:nvPr/>
        </p:nvSpPr>
        <p:spPr>
          <a:xfrm>
            <a:off x="6805607" y="132559"/>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(s2,4,7,C1,C)</a:t>
            </a:r>
          </a:p>
        </p:txBody>
      </p:sp>
      <p:sp>
        <p:nvSpPr>
          <p:cNvPr id="69" name="Oval 68"/>
          <p:cNvSpPr/>
          <p:nvPr/>
        </p:nvSpPr>
        <p:spPr>
          <a:xfrm>
            <a:off x="9422289" y="227666"/>
            <a:ext cx="1159986"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70" name="TextBox 69"/>
          <p:cNvSpPr txBox="1"/>
          <p:nvPr/>
        </p:nvSpPr>
        <p:spPr>
          <a:xfrm>
            <a:off x="5932459" y="853072"/>
            <a:ext cx="891591" cy="307777"/>
          </a:xfrm>
          <a:prstGeom prst="rect">
            <a:avLst/>
          </a:prstGeom>
          <a:noFill/>
        </p:spPr>
        <p:txBody>
          <a:bodyPr wrap="none" rtlCol="0">
            <a:spAutoFit/>
          </a:bodyPr>
          <a:lstStyle/>
          <a:p>
            <a:r>
              <a:rPr lang="en-US" dirty="0"/>
              <a:t>raise call</a:t>
            </a:r>
          </a:p>
        </p:txBody>
      </p:sp>
      <p:sp>
        <p:nvSpPr>
          <p:cNvPr id="71" name="TextBox 70"/>
          <p:cNvSpPr txBox="1"/>
          <p:nvPr/>
        </p:nvSpPr>
        <p:spPr>
          <a:xfrm>
            <a:off x="9135992" y="86509"/>
            <a:ext cx="453970" cy="307777"/>
          </a:xfrm>
          <a:prstGeom prst="rect">
            <a:avLst/>
          </a:prstGeom>
          <a:noFill/>
        </p:spPr>
        <p:txBody>
          <a:bodyPr wrap="none" rtlCol="0">
            <a:spAutoFit/>
          </a:bodyPr>
          <a:lstStyle/>
          <a:p>
            <a:r>
              <a:rPr lang="en-US" dirty="0"/>
              <a:t>call</a:t>
            </a:r>
          </a:p>
        </p:txBody>
      </p:sp>
      <p:sp>
        <p:nvSpPr>
          <p:cNvPr id="72" name="TextBox 71"/>
          <p:cNvSpPr txBox="1"/>
          <p:nvPr/>
        </p:nvSpPr>
        <p:spPr>
          <a:xfrm>
            <a:off x="8756634" y="605679"/>
            <a:ext cx="473206" cy="307777"/>
          </a:xfrm>
          <a:prstGeom prst="rect">
            <a:avLst/>
          </a:prstGeom>
          <a:noFill/>
        </p:spPr>
        <p:txBody>
          <a:bodyPr wrap="none" rtlCol="0">
            <a:spAutoFit/>
          </a:bodyPr>
          <a:lstStyle/>
          <a:p>
            <a:r>
              <a:rPr lang="en-US" dirty="0"/>
              <a:t>fold</a:t>
            </a:r>
          </a:p>
        </p:txBody>
      </p:sp>
      <p:sp>
        <p:nvSpPr>
          <p:cNvPr id="107" name="Oval 106"/>
          <p:cNvSpPr/>
          <p:nvPr/>
        </p:nvSpPr>
        <p:spPr>
          <a:xfrm>
            <a:off x="7577397" y="3145136"/>
            <a:ext cx="1784442"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(s2,4,7,C1,C)</a:t>
            </a:r>
          </a:p>
        </p:txBody>
      </p:sp>
      <p:cxnSp>
        <p:nvCxnSpPr>
          <p:cNvPr id="110" name="Straight Arrow Connector 109"/>
          <p:cNvCxnSpPr>
            <a:stCxn id="11" idx="0"/>
            <a:endCxn id="107" idx="2"/>
          </p:cNvCxnSpPr>
          <p:nvPr/>
        </p:nvCxnSpPr>
        <p:spPr>
          <a:xfrm flipV="1">
            <a:off x="6147539" y="3340807"/>
            <a:ext cx="1429858" cy="39227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7858260" y="2232714"/>
            <a:ext cx="1945646" cy="3463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(s2,7,10,C1,C)</a:t>
            </a:r>
          </a:p>
        </p:txBody>
      </p:sp>
      <p:cxnSp>
        <p:nvCxnSpPr>
          <p:cNvPr id="112" name="Straight Arrow Connector 111"/>
          <p:cNvCxnSpPr/>
          <p:nvPr/>
        </p:nvCxnSpPr>
        <p:spPr>
          <a:xfrm>
            <a:off x="9335394" y="3330471"/>
            <a:ext cx="745106" cy="5353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7324223" y="3815425"/>
            <a:ext cx="1210588" cy="307777"/>
          </a:xfrm>
          <a:prstGeom prst="rect">
            <a:avLst/>
          </a:prstGeom>
          <a:noFill/>
        </p:spPr>
        <p:txBody>
          <a:bodyPr wrap="none" rtlCol="0">
            <a:spAutoFit/>
          </a:bodyPr>
          <a:lstStyle/>
          <a:p>
            <a:r>
              <a:rPr lang="en-US" dirty="0"/>
              <a:t>check </a:t>
            </a:r>
            <a:r>
              <a:rPr lang="en-US" dirty="0" err="1"/>
              <a:t>check</a:t>
            </a:r>
            <a:endParaRPr lang="en-US" dirty="0"/>
          </a:p>
        </p:txBody>
      </p:sp>
      <p:sp>
        <p:nvSpPr>
          <p:cNvPr id="116" name="TextBox 115"/>
          <p:cNvSpPr txBox="1"/>
          <p:nvPr/>
        </p:nvSpPr>
        <p:spPr>
          <a:xfrm>
            <a:off x="7322942" y="2608923"/>
            <a:ext cx="1010213" cy="307777"/>
          </a:xfrm>
          <a:prstGeom prst="rect">
            <a:avLst/>
          </a:prstGeom>
          <a:noFill/>
        </p:spPr>
        <p:txBody>
          <a:bodyPr wrap="none" rtlCol="0">
            <a:spAutoFit/>
          </a:bodyPr>
          <a:lstStyle/>
          <a:p>
            <a:r>
              <a:rPr lang="en-US" dirty="0"/>
              <a:t>raise </a:t>
            </a:r>
            <a:r>
              <a:rPr lang="en-US" dirty="0" err="1"/>
              <a:t>raise</a:t>
            </a:r>
            <a:endParaRPr lang="en-US" dirty="0"/>
          </a:p>
        </p:txBody>
      </p:sp>
      <p:sp>
        <p:nvSpPr>
          <p:cNvPr id="118" name="TextBox 117"/>
          <p:cNvSpPr txBox="1"/>
          <p:nvPr/>
        </p:nvSpPr>
        <p:spPr>
          <a:xfrm>
            <a:off x="6683377" y="3345776"/>
            <a:ext cx="1130438" cy="307777"/>
          </a:xfrm>
          <a:prstGeom prst="rect">
            <a:avLst/>
          </a:prstGeom>
          <a:noFill/>
        </p:spPr>
        <p:txBody>
          <a:bodyPr wrap="none" rtlCol="0">
            <a:spAutoFit/>
          </a:bodyPr>
          <a:lstStyle/>
          <a:p>
            <a:r>
              <a:rPr lang="en-US" dirty="0"/>
              <a:t>check raise</a:t>
            </a:r>
          </a:p>
        </p:txBody>
      </p:sp>
      <p:sp>
        <p:nvSpPr>
          <p:cNvPr id="119" name="TextBox 118"/>
          <p:cNvSpPr txBox="1"/>
          <p:nvPr/>
        </p:nvSpPr>
        <p:spPr>
          <a:xfrm>
            <a:off x="9967372" y="2194690"/>
            <a:ext cx="473206" cy="307777"/>
          </a:xfrm>
          <a:prstGeom prst="rect">
            <a:avLst/>
          </a:prstGeom>
          <a:noFill/>
        </p:spPr>
        <p:txBody>
          <a:bodyPr wrap="none" rtlCol="0">
            <a:spAutoFit/>
          </a:bodyPr>
          <a:lstStyle/>
          <a:p>
            <a:r>
              <a:rPr lang="en-US" dirty="0"/>
              <a:t>fold</a:t>
            </a:r>
          </a:p>
        </p:txBody>
      </p:sp>
      <p:sp>
        <p:nvSpPr>
          <p:cNvPr id="122" name="Oval 121"/>
          <p:cNvSpPr/>
          <p:nvPr/>
        </p:nvSpPr>
        <p:spPr>
          <a:xfrm>
            <a:off x="8641915" y="3630300"/>
            <a:ext cx="1013661" cy="3507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WL4</a:t>
            </a:r>
          </a:p>
        </p:txBody>
      </p:sp>
      <p:sp>
        <p:nvSpPr>
          <p:cNvPr id="123" name="Oval 122"/>
          <p:cNvSpPr/>
          <p:nvPr/>
        </p:nvSpPr>
        <p:spPr>
          <a:xfrm>
            <a:off x="6843373" y="2106210"/>
            <a:ext cx="834982" cy="3568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cxnSp>
        <p:nvCxnSpPr>
          <p:cNvPr id="124" name="Straight Arrow Connector 123"/>
          <p:cNvCxnSpPr>
            <a:endCxn id="122" idx="2"/>
          </p:cNvCxnSpPr>
          <p:nvPr/>
        </p:nvCxnSpPr>
        <p:spPr>
          <a:xfrm flipV="1">
            <a:off x="7020969" y="3805668"/>
            <a:ext cx="1620946" cy="12421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10039250" y="3192532"/>
            <a:ext cx="747553" cy="4218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PT4</a:t>
            </a:r>
          </a:p>
        </p:txBody>
      </p:sp>
      <p:cxnSp>
        <p:nvCxnSpPr>
          <p:cNvPr id="126" name="Straight Arrow Connector 125"/>
          <p:cNvCxnSpPr/>
          <p:nvPr/>
        </p:nvCxnSpPr>
        <p:spPr>
          <a:xfrm flipV="1">
            <a:off x="6098230" y="2431682"/>
            <a:ext cx="980285" cy="128071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9876940" y="1640207"/>
            <a:ext cx="1076677" cy="4448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WL10</a:t>
            </a:r>
          </a:p>
        </p:txBody>
      </p:sp>
      <p:sp>
        <p:nvSpPr>
          <p:cNvPr id="128" name="Oval 127"/>
          <p:cNvSpPr/>
          <p:nvPr/>
        </p:nvSpPr>
        <p:spPr>
          <a:xfrm>
            <a:off x="5919290" y="2427127"/>
            <a:ext cx="780473" cy="2439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PS4</a:t>
            </a:r>
          </a:p>
        </p:txBody>
      </p:sp>
      <p:cxnSp>
        <p:nvCxnSpPr>
          <p:cNvPr id="129" name="Straight Arrow Connector 128"/>
          <p:cNvCxnSpPr>
            <a:stCxn id="11" idx="0"/>
          </p:cNvCxnSpPr>
          <p:nvPr/>
        </p:nvCxnSpPr>
        <p:spPr>
          <a:xfrm flipV="1">
            <a:off x="6147539" y="2499118"/>
            <a:ext cx="1876857" cy="123396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1" idx="0"/>
          </p:cNvCxnSpPr>
          <p:nvPr/>
        </p:nvCxnSpPr>
        <p:spPr>
          <a:xfrm flipV="1">
            <a:off x="6147539" y="2598893"/>
            <a:ext cx="148702" cy="113418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10704923" y="2173084"/>
            <a:ext cx="756602" cy="4109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PT7</a:t>
            </a:r>
          </a:p>
        </p:txBody>
      </p:sp>
      <p:cxnSp>
        <p:nvCxnSpPr>
          <p:cNvPr id="132" name="Straight Arrow Connector 131"/>
          <p:cNvCxnSpPr/>
          <p:nvPr/>
        </p:nvCxnSpPr>
        <p:spPr>
          <a:xfrm flipV="1">
            <a:off x="9795929" y="2362734"/>
            <a:ext cx="902708" cy="4448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1" idx="6"/>
          </p:cNvCxnSpPr>
          <p:nvPr/>
        </p:nvCxnSpPr>
        <p:spPr>
          <a:xfrm flipV="1">
            <a:off x="9803906" y="2047088"/>
            <a:ext cx="382360" cy="35879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9715557" y="2037945"/>
            <a:ext cx="453970" cy="307777"/>
          </a:xfrm>
          <a:prstGeom prst="rect">
            <a:avLst/>
          </a:prstGeom>
          <a:noFill/>
        </p:spPr>
        <p:txBody>
          <a:bodyPr wrap="none" rtlCol="0">
            <a:spAutoFit/>
          </a:bodyPr>
          <a:lstStyle/>
          <a:p>
            <a:r>
              <a:rPr lang="en-US" dirty="0"/>
              <a:t>call</a:t>
            </a:r>
          </a:p>
        </p:txBody>
      </p:sp>
      <p:sp>
        <p:nvSpPr>
          <p:cNvPr id="135" name="TextBox 134"/>
          <p:cNvSpPr txBox="1"/>
          <p:nvPr/>
        </p:nvSpPr>
        <p:spPr>
          <a:xfrm>
            <a:off x="4622767" y="4933363"/>
            <a:ext cx="910827" cy="307777"/>
          </a:xfrm>
          <a:prstGeom prst="rect">
            <a:avLst/>
          </a:prstGeom>
          <a:noFill/>
        </p:spPr>
        <p:txBody>
          <a:bodyPr wrap="none" rtlCol="0">
            <a:spAutoFit/>
          </a:bodyPr>
          <a:lstStyle/>
          <a:p>
            <a:r>
              <a:rPr lang="en-US" dirty="0"/>
              <a:t>raise fold</a:t>
            </a:r>
          </a:p>
        </p:txBody>
      </p:sp>
      <p:sp>
        <p:nvSpPr>
          <p:cNvPr id="136" name="TextBox 135"/>
          <p:cNvSpPr txBox="1"/>
          <p:nvPr/>
        </p:nvSpPr>
        <p:spPr>
          <a:xfrm>
            <a:off x="9456469" y="3265945"/>
            <a:ext cx="473206" cy="307777"/>
          </a:xfrm>
          <a:prstGeom prst="rect">
            <a:avLst/>
          </a:prstGeom>
          <a:noFill/>
        </p:spPr>
        <p:txBody>
          <a:bodyPr wrap="none" rtlCol="0">
            <a:spAutoFit/>
          </a:bodyPr>
          <a:lstStyle/>
          <a:p>
            <a:r>
              <a:rPr lang="en-US" dirty="0"/>
              <a:t>fold</a:t>
            </a:r>
          </a:p>
        </p:txBody>
      </p:sp>
      <p:sp>
        <p:nvSpPr>
          <p:cNvPr id="137" name="Oval 136"/>
          <p:cNvSpPr/>
          <p:nvPr/>
        </p:nvSpPr>
        <p:spPr>
          <a:xfrm>
            <a:off x="9675675" y="2648559"/>
            <a:ext cx="900934" cy="3634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138" name="TextBox 137"/>
          <p:cNvSpPr txBox="1"/>
          <p:nvPr/>
        </p:nvSpPr>
        <p:spPr>
          <a:xfrm>
            <a:off x="9465001" y="2964484"/>
            <a:ext cx="453970" cy="307777"/>
          </a:xfrm>
          <a:prstGeom prst="rect">
            <a:avLst/>
          </a:prstGeom>
          <a:noFill/>
        </p:spPr>
        <p:txBody>
          <a:bodyPr wrap="none" rtlCol="0">
            <a:spAutoFit/>
          </a:bodyPr>
          <a:lstStyle/>
          <a:p>
            <a:r>
              <a:rPr lang="en-US" dirty="0"/>
              <a:t>call</a:t>
            </a:r>
          </a:p>
        </p:txBody>
      </p:sp>
      <p:cxnSp>
        <p:nvCxnSpPr>
          <p:cNvPr id="139" name="Straight Arrow Connector 138"/>
          <p:cNvCxnSpPr>
            <a:endCxn id="137" idx="4"/>
          </p:cNvCxnSpPr>
          <p:nvPr/>
        </p:nvCxnSpPr>
        <p:spPr>
          <a:xfrm flipV="1">
            <a:off x="9387193" y="3011980"/>
            <a:ext cx="738949" cy="333237"/>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6435404" y="2727581"/>
            <a:ext cx="891591" cy="307777"/>
          </a:xfrm>
          <a:prstGeom prst="rect">
            <a:avLst/>
          </a:prstGeom>
          <a:noFill/>
        </p:spPr>
        <p:txBody>
          <a:bodyPr wrap="none" rtlCol="0">
            <a:spAutoFit/>
          </a:bodyPr>
          <a:lstStyle/>
          <a:p>
            <a:r>
              <a:rPr lang="en-US" dirty="0"/>
              <a:t>raise call</a:t>
            </a:r>
          </a:p>
        </p:txBody>
      </p:sp>
      <p:sp>
        <p:nvSpPr>
          <p:cNvPr id="186" name="Oval 185"/>
          <p:cNvSpPr/>
          <p:nvPr/>
        </p:nvSpPr>
        <p:spPr>
          <a:xfrm>
            <a:off x="7577396" y="5569992"/>
            <a:ext cx="1905397" cy="3698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(s2,7,10,C1,C)</a:t>
            </a:r>
          </a:p>
        </p:txBody>
      </p:sp>
      <p:cxnSp>
        <p:nvCxnSpPr>
          <p:cNvPr id="187" name="Straight Arrow Connector 186"/>
          <p:cNvCxnSpPr>
            <a:stCxn id="29" idx="6"/>
          </p:cNvCxnSpPr>
          <p:nvPr/>
        </p:nvCxnSpPr>
        <p:spPr>
          <a:xfrm flipV="1">
            <a:off x="6507429" y="5747486"/>
            <a:ext cx="1069968" cy="823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88" name="Oval 187"/>
          <p:cNvSpPr/>
          <p:nvPr/>
        </p:nvSpPr>
        <p:spPr>
          <a:xfrm>
            <a:off x="7210597" y="4814906"/>
            <a:ext cx="2036823" cy="310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(s2,10,13,C1,C)</a:t>
            </a:r>
          </a:p>
        </p:txBody>
      </p:sp>
      <p:cxnSp>
        <p:nvCxnSpPr>
          <p:cNvPr id="189" name="Straight Arrow Connector 188"/>
          <p:cNvCxnSpPr>
            <a:stCxn id="186" idx="6"/>
            <a:endCxn id="197" idx="2"/>
          </p:cNvCxnSpPr>
          <p:nvPr/>
        </p:nvCxnSpPr>
        <p:spPr>
          <a:xfrm>
            <a:off x="9482793" y="5754899"/>
            <a:ext cx="339142" cy="46073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6477235" y="5915768"/>
            <a:ext cx="1210588" cy="307777"/>
          </a:xfrm>
          <a:prstGeom prst="rect">
            <a:avLst/>
          </a:prstGeom>
          <a:noFill/>
        </p:spPr>
        <p:txBody>
          <a:bodyPr wrap="none" rtlCol="0">
            <a:spAutoFit/>
          </a:bodyPr>
          <a:lstStyle/>
          <a:p>
            <a:r>
              <a:rPr lang="en-US" dirty="0"/>
              <a:t>check </a:t>
            </a:r>
            <a:r>
              <a:rPr lang="en-US" dirty="0" err="1"/>
              <a:t>check</a:t>
            </a:r>
            <a:endParaRPr lang="en-US" dirty="0"/>
          </a:p>
        </p:txBody>
      </p:sp>
      <p:sp>
        <p:nvSpPr>
          <p:cNvPr id="191" name="TextBox 190"/>
          <p:cNvSpPr txBox="1"/>
          <p:nvPr/>
        </p:nvSpPr>
        <p:spPr>
          <a:xfrm>
            <a:off x="6243478" y="5009433"/>
            <a:ext cx="1010213" cy="307777"/>
          </a:xfrm>
          <a:prstGeom prst="rect">
            <a:avLst/>
          </a:prstGeom>
          <a:noFill/>
        </p:spPr>
        <p:txBody>
          <a:bodyPr wrap="none" rtlCol="0">
            <a:spAutoFit/>
          </a:bodyPr>
          <a:lstStyle/>
          <a:p>
            <a:r>
              <a:rPr lang="en-US" dirty="0"/>
              <a:t>raise </a:t>
            </a:r>
            <a:r>
              <a:rPr lang="en-US" dirty="0" err="1"/>
              <a:t>raise</a:t>
            </a:r>
            <a:endParaRPr lang="en-US" dirty="0"/>
          </a:p>
        </p:txBody>
      </p:sp>
      <p:sp>
        <p:nvSpPr>
          <p:cNvPr id="192" name="TextBox 191"/>
          <p:cNvSpPr txBox="1"/>
          <p:nvPr/>
        </p:nvSpPr>
        <p:spPr>
          <a:xfrm>
            <a:off x="6401786" y="5485494"/>
            <a:ext cx="1130438" cy="307777"/>
          </a:xfrm>
          <a:prstGeom prst="rect">
            <a:avLst/>
          </a:prstGeom>
          <a:noFill/>
        </p:spPr>
        <p:txBody>
          <a:bodyPr wrap="none" rtlCol="0">
            <a:spAutoFit/>
          </a:bodyPr>
          <a:lstStyle/>
          <a:p>
            <a:r>
              <a:rPr lang="en-US" dirty="0"/>
              <a:t>check raise</a:t>
            </a:r>
          </a:p>
        </p:txBody>
      </p:sp>
      <p:sp>
        <p:nvSpPr>
          <p:cNvPr id="193" name="TextBox 192"/>
          <p:cNvSpPr txBox="1"/>
          <p:nvPr/>
        </p:nvSpPr>
        <p:spPr>
          <a:xfrm>
            <a:off x="9458252" y="4962429"/>
            <a:ext cx="473206" cy="307777"/>
          </a:xfrm>
          <a:prstGeom prst="rect">
            <a:avLst/>
          </a:prstGeom>
          <a:noFill/>
        </p:spPr>
        <p:txBody>
          <a:bodyPr wrap="none" rtlCol="0">
            <a:spAutoFit/>
          </a:bodyPr>
          <a:lstStyle/>
          <a:p>
            <a:r>
              <a:rPr lang="en-US" dirty="0"/>
              <a:t>fold</a:t>
            </a:r>
          </a:p>
        </p:txBody>
      </p:sp>
      <p:sp>
        <p:nvSpPr>
          <p:cNvPr id="194" name="Oval 193"/>
          <p:cNvSpPr/>
          <p:nvPr/>
        </p:nvSpPr>
        <p:spPr>
          <a:xfrm>
            <a:off x="7248233" y="6346915"/>
            <a:ext cx="841396" cy="3083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195" name="Oval 194"/>
          <p:cNvSpPr/>
          <p:nvPr/>
        </p:nvSpPr>
        <p:spPr>
          <a:xfrm>
            <a:off x="5582490" y="4336973"/>
            <a:ext cx="834982" cy="3568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cxnSp>
        <p:nvCxnSpPr>
          <p:cNvPr id="196" name="Straight Arrow Connector 195"/>
          <p:cNvCxnSpPr/>
          <p:nvPr/>
        </p:nvCxnSpPr>
        <p:spPr>
          <a:xfrm>
            <a:off x="6487965" y="5776403"/>
            <a:ext cx="740804" cy="74537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97" name="Oval 196"/>
          <p:cNvSpPr/>
          <p:nvPr/>
        </p:nvSpPr>
        <p:spPr>
          <a:xfrm>
            <a:off x="9821935" y="6074375"/>
            <a:ext cx="882988" cy="2825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PT7</a:t>
            </a:r>
          </a:p>
        </p:txBody>
      </p:sp>
      <p:cxnSp>
        <p:nvCxnSpPr>
          <p:cNvPr id="198" name="Straight Arrow Connector 197"/>
          <p:cNvCxnSpPr/>
          <p:nvPr/>
        </p:nvCxnSpPr>
        <p:spPr>
          <a:xfrm flipV="1">
            <a:off x="5566420" y="4686338"/>
            <a:ext cx="348007" cy="91055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99" name="Oval 198"/>
          <p:cNvSpPr/>
          <p:nvPr/>
        </p:nvSpPr>
        <p:spPr>
          <a:xfrm>
            <a:off x="10002282" y="4435190"/>
            <a:ext cx="917409" cy="3040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WL13</a:t>
            </a:r>
          </a:p>
        </p:txBody>
      </p:sp>
      <p:sp>
        <p:nvSpPr>
          <p:cNvPr id="200" name="Oval 199"/>
          <p:cNvSpPr/>
          <p:nvPr/>
        </p:nvSpPr>
        <p:spPr>
          <a:xfrm>
            <a:off x="4269088" y="4428557"/>
            <a:ext cx="780473" cy="2439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PS7</a:t>
            </a:r>
          </a:p>
        </p:txBody>
      </p:sp>
      <p:cxnSp>
        <p:nvCxnSpPr>
          <p:cNvPr id="201" name="Straight Arrow Connector 200"/>
          <p:cNvCxnSpPr>
            <a:endCxn id="188" idx="2"/>
          </p:cNvCxnSpPr>
          <p:nvPr/>
        </p:nvCxnSpPr>
        <p:spPr>
          <a:xfrm flipV="1">
            <a:off x="5680045" y="4970170"/>
            <a:ext cx="1530552" cy="57709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29" idx="0"/>
          </p:cNvCxnSpPr>
          <p:nvPr/>
        </p:nvCxnSpPr>
        <p:spPr>
          <a:xfrm flipH="1" flipV="1">
            <a:off x="4660713" y="4669055"/>
            <a:ext cx="897618" cy="89099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9995085" y="5035543"/>
            <a:ext cx="958531" cy="4109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PT10</a:t>
            </a:r>
          </a:p>
        </p:txBody>
      </p:sp>
      <p:cxnSp>
        <p:nvCxnSpPr>
          <p:cNvPr id="204" name="Straight Arrow Connector 203"/>
          <p:cNvCxnSpPr>
            <a:stCxn id="188" idx="6"/>
            <a:endCxn id="199" idx="2"/>
          </p:cNvCxnSpPr>
          <p:nvPr/>
        </p:nvCxnSpPr>
        <p:spPr>
          <a:xfrm flipV="1">
            <a:off x="9247420" y="4587232"/>
            <a:ext cx="754862" cy="38293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endCxn id="203" idx="2"/>
          </p:cNvCxnSpPr>
          <p:nvPr/>
        </p:nvCxnSpPr>
        <p:spPr>
          <a:xfrm>
            <a:off x="9267649" y="4951063"/>
            <a:ext cx="727436" cy="28993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06" name="TextBox 205"/>
          <p:cNvSpPr txBox="1"/>
          <p:nvPr/>
        </p:nvSpPr>
        <p:spPr>
          <a:xfrm>
            <a:off x="9448690" y="4493365"/>
            <a:ext cx="453970" cy="307777"/>
          </a:xfrm>
          <a:prstGeom prst="rect">
            <a:avLst/>
          </a:prstGeom>
          <a:noFill/>
        </p:spPr>
        <p:txBody>
          <a:bodyPr wrap="none" rtlCol="0">
            <a:spAutoFit/>
          </a:bodyPr>
          <a:lstStyle/>
          <a:p>
            <a:r>
              <a:rPr lang="en-US" dirty="0"/>
              <a:t>call</a:t>
            </a:r>
          </a:p>
        </p:txBody>
      </p:sp>
      <p:sp>
        <p:nvSpPr>
          <p:cNvPr id="207" name="TextBox 206"/>
          <p:cNvSpPr txBox="1"/>
          <p:nvPr/>
        </p:nvSpPr>
        <p:spPr>
          <a:xfrm>
            <a:off x="9388607" y="5785917"/>
            <a:ext cx="473206" cy="307777"/>
          </a:xfrm>
          <a:prstGeom prst="rect">
            <a:avLst/>
          </a:prstGeom>
          <a:noFill/>
        </p:spPr>
        <p:txBody>
          <a:bodyPr wrap="none" rtlCol="0">
            <a:spAutoFit/>
          </a:bodyPr>
          <a:lstStyle/>
          <a:p>
            <a:r>
              <a:rPr lang="en-US" dirty="0"/>
              <a:t>fold</a:t>
            </a:r>
          </a:p>
        </p:txBody>
      </p:sp>
      <p:sp>
        <p:nvSpPr>
          <p:cNvPr id="208" name="Oval 207"/>
          <p:cNvSpPr/>
          <p:nvPr/>
        </p:nvSpPr>
        <p:spPr>
          <a:xfrm>
            <a:off x="10081411" y="5607952"/>
            <a:ext cx="1102166" cy="3434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WL10</a:t>
            </a:r>
          </a:p>
        </p:txBody>
      </p:sp>
      <p:sp>
        <p:nvSpPr>
          <p:cNvPr id="209" name="TextBox 208"/>
          <p:cNvSpPr txBox="1"/>
          <p:nvPr/>
        </p:nvSpPr>
        <p:spPr>
          <a:xfrm>
            <a:off x="9466087" y="5435414"/>
            <a:ext cx="453970" cy="307777"/>
          </a:xfrm>
          <a:prstGeom prst="rect">
            <a:avLst/>
          </a:prstGeom>
          <a:noFill/>
        </p:spPr>
        <p:txBody>
          <a:bodyPr wrap="none" rtlCol="0">
            <a:spAutoFit/>
          </a:bodyPr>
          <a:lstStyle/>
          <a:p>
            <a:r>
              <a:rPr lang="en-US" dirty="0"/>
              <a:t>call</a:t>
            </a:r>
          </a:p>
        </p:txBody>
      </p:sp>
      <p:cxnSp>
        <p:nvCxnSpPr>
          <p:cNvPr id="210" name="Straight Arrow Connector 209"/>
          <p:cNvCxnSpPr/>
          <p:nvPr/>
        </p:nvCxnSpPr>
        <p:spPr>
          <a:xfrm>
            <a:off x="9457417" y="5753601"/>
            <a:ext cx="709494" cy="129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11" name="TextBox 210"/>
          <p:cNvSpPr txBox="1"/>
          <p:nvPr/>
        </p:nvSpPr>
        <p:spPr>
          <a:xfrm>
            <a:off x="5396051" y="4808523"/>
            <a:ext cx="891591" cy="307777"/>
          </a:xfrm>
          <a:prstGeom prst="rect">
            <a:avLst/>
          </a:prstGeom>
          <a:noFill/>
        </p:spPr>
        <p:txBody>
          <a:bodyPr wrap="none" rtlCol="0">
            <a:spAutoFit/>
          </a:bodyPr>
          <a:lstStyle/>
          <a:p>
            <a:r>
              <a:rPr lang="en-US" dirty="0"/>
              <a:t>raise call</a:t>
            </a:r>
          </a:p>
        </p:txBody>
      </p:sp>
      <p:sp>
        <p:nvSpPr>
          <p:cNvPr id="105" name="TextBox 104"/>
          <p:cNvSpPr txBox="1"/>
          <p:nvPr/>
        </p:nvSpPr>
        <p:spPr>
          <a:xfrm>
            <a:off x="5734854" y="2975185"/>
            <a:ext cx="910827" cy="307777"/>
          </a:xfrm>
          <a:prstGeom prst="rect">
            <a:avLst/>
          </a:prstGeom>
          <a:noFill/>
        </p:spPr>
        <p:txBody>
          <a:bodyPr wrap="none" rtlCol="0">
            <a:spAutoFit/>
          </a:bodyPr>
          <a:lstStyle/>
          <a:p>
            <a:r>
              <a:rPr lang="en-US" dirty="0"/>
              <a:t>raise fold</a:t>
            </a:r>
          </a:p>
        </p:txBody>
      </p:sp>
      <p:sp>
        <p:nvSpPr>
          <p:cNvPr id="2" name="TextBox 1">
            <a:extLst>
              <a:ext uri="{FF2B5EF4-FFF2-40B4-BE49-F238E27FC236}">
                <a16:creationId xmlns:a16="http://schemas.microsoft.com/office/drawing/2014/main" id="{11BD4243-A364-4D0B-A97F-B3D0D00CDFE5}"/>
              </a:ext>
            </a:extLst>
          </p:cNvPr>
          <p:cNvSpPr txBox="1"/>
          <p:nvPr/>
        </p:nvSpPr>
        <p:spPr>
          <a:xfrm>
            <a:off x="804470" y="51212"/>
            <a:ext cx="3567002" cy="738664"/>
          </a:xfrm>
          <a:prstGeom prst="rect">
            <a:avLst/>
          </a:prstGeom>
          <a:noFill/>
        </p:spPr>
        <p:txBody>
          <a:bodyPr wrap="none" rtlCol="0">
            <a:spAutoFit/>
          </a:bodyPr>
          <a:lstStyle/>
          <a:p>
            <a:r>
              <a:rPr lang="en-US" dirty="0"/>
              <a:t>Remark: if an edge has 2 actions, the first</a:t>
            </a:r>
          </a:p>
          <a:p>
            <a:r>
              <a:rPr lang="en-US" dirty="0"/>
              <a:t>action represents player S’s action and the</a:t>
            </a:r>
          </a:p>
          <a:p>
            <a:r>
              <a:rPr lang="en-US" dirty="0"/>
              <a:t>second action represent player T’s action!</a:t>
            </a:r>
          </a:p>
        </p:txBody>
      </p:sp>
    </p:spTree>
    <p:extLst>
      <p:ext uri="{BB962C8B-B14F-4D97-AF65-F5344CB8AC3E}">
        <p14:creationId xmlns:p14="http://schemas.microsoft.com/office/powerpoint/2010/main" val="1826916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8" name="Oval 7"/>
          <p:cNvSpPr/>
          <p:nvPr/>
        </p:nvSpPr>
        <p:spPr>
          <a:xfrm>
            <a:off x="2965024" y="3034495"/>
            <a:ext cx="1693002"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(t1,1,1,C2,*)</a:t>
            </a:r>
          </a:p>
        </p:txBody>
      </p:sp>
      <p:sp>
        <p:nvSpPr>
          <p:cNvPr id="12" name="Oval 11"/>
          <p:cNvSpPr/>
          <p:nvPr/>
        </p:nvSpPr>
        <p:spPr>
          <a:xfrm>
            <a:off x="3383445" y="1754740"/>
            <a:ext cx="1076791" cy="393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PT1</a:t>
            </a:r>
          </a:p>
        </p:txBody>
      </p:sp>
      <p:cxnSp>
        <p:nvCxnSpPr>
          <p:cNvPr id="18" name="Straight Arrow Connector 17"/>
          <p:cNvCxnSpPr>
            <a:stCxn id="8" idx="6"/>
          </p:cNvCxnSpPr>
          <p:nvPr/>
        </p:nvCxnSpPr>
        <p:spPr>
          <a:xfrm flipH="1" flipV="1">
            <a:off x="3855614" y="2098903"/>
            <a:ext cx="802412" cy="113126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58" idx="2"/>
          </p:cNvCxnSpPr>
          <p:nvPr/>
        </p:nvCxnSpPr>
        <p:spPr>
          <a:xfrm flipV="1">
            <a:off x="4624076" y="3138737"/>
            <a:ext cx="1219774" cy="16096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8" idx="6"/>
          </p:cNvCxnSpPr>
          <p:nvPr/>
        </p:nvCxnSpPr>
        <p:spPr>
          <a:xfrm flipV="1">
            <a:off x="4658026" y="2082440"/>
            <a:ext cx="1916294" cy="1147726"/>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436985" y="4313909"/>
            <a:ext cx="762446"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PS4</a:t>
            </a:r>
          </a:p>
        </p:txBody>
      </p:sp>
      <p:cxnSp>
        <p:nvCxnSpPr>
          <p:cNvPr id="31" name="Straight Arrow Connector 30"/>
          <p:cNvCxnSpPr>
            <a:stCxn id="57" idx="4"/>
            <a:endCxn id="26" idx="0"/>
          </p:cNvCxnSpPr>
          <p:nvPr/>
        </p:nvCxnSpPr>
        <p:spPr>
          <a:xfrm>
            <a:off x="6818208" y="3827231"/>
            <a:ext cx="0" cy="48667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flipV="1">
            <a:off x="7768372" y="3504924"/>
            <a:ext cx="1615823" cy="12083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58" idx="6"/>
          </p:cNvCxnSpPr>
          <p:nvPr/>
        </p:nvCxnSpPr>
        <p:spPr>
          <a:xfrm flipV="1">
            <a:off x="7661220" y="2628372"/>
            <a:ext cx="1065445" cy="51036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794873" y="2633834"/>
            <a:ext cx="0" cy="34132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740579" y="3002027"/>
            <a:ext cx="1172212" cy="307777"/>
          </a:xfrm>
          <a:prstGeom prst="rect">
            <a:avLst/>
          </a:prstGeom>
          <a:noFill/>
        </p:spPr>
        <p:txBody>
          <a:bodyPr wrap="square" rtlCol="0">
            <a:spAutoFit/>
          </a:bodyPr>
          <a:lstStyle/>
          <a:p>
            <a:r>
              <a:rPr lang="en-US" dirty="0"/>
              <a:t>check raise</a:t>
            </a:r>
          </a:p>
        </p:txBody>
      </p:sp>
      <p:sp>
        <p:nvSpPr>
          <p:cNvPr id="48" name="TextBox 47"/>
          <p:cNvSpPr txBox="1"/>
          <p:nvPr/>
        </p:nvSpPr>
        <p:spPr>
          <a:xfrm>
            <a:off x="8147364" y="2618201"/>
            <a:ext cx="891591" cy="307777"/>
          </a:xfrm>
          <a:prstGeom prst="rect">
            <a:avLst/>
          </a:prstGeom>
          <a:noFill/>
        </p:spPr>
        <p:txBody>
          <a:bodyPr wrap="none" rtlCol="0">
            <a:spAutoFit/>
          </a:bodyPr>
          <a:lstStyle/>
          <a:p>
            <a:r>
              <a:rPr lang="en-US" dirty="0"/>
              <a:t>raise call</a:t>
            </a:r>
          </a:p>
        </p:txBody>
      </p:sp>
      <p:sp>
        <p:nvSpPr>
          <p:cNvPr id="50" name="TextBox 49"/>
          <p:cNvSpPr txBox="1"/>
          <p:nvPr/>
        </p:nvSpPr>
        <p:spPr>
          <a:xfrm>
            <a:off x="5264516" y="2270586"/>
            <a:ext cx="1245713" cy="523220"/>
          </a:xfrm>
          <a:prstGeom prst="rect">
            <a:avLst/>
          </a:prstGeom>
          <a:noFill/>
        </p:spPr>
        <p:txBody>
          <a:bodyPr wrap="square" rtlCol="0">
            <a:spAutoFit/>
          </a:bodyPr>
          <a:lstStyle/>
          <a:p>
            <a:r>
              <a:rPr lang="en-US" dirty="0"/>
              <a:t>raise call check</a:t>
            </a:r>
          </a:p>
        </p:txBody>
      </p:sp>
      <p:sp>
        <p:nvSpPr>
          <p:cNvPr id="51" name="TextBox 50"/>
          <p:cNvSpPr txBox="1"/>
          <p:nvPr/>
        </p:nvSpPr>
        <p:spPr>
          <a:xfrm>
            <a:off x="7726893" y="2930889"/>
            <a:ext cx="453970" cy="307777"/>
          </a:xfrm>
          <a:prstGeom prst="rect">
            <a:avLst/>
          </a:prstGeom>
          <a:noFill/>
        </p:spPr>
        <p:txBody>
          <a:bodyPr wrap="none" rtlCol="0">
            <a:spAutoFit/>
          </a:bodyPr>
          <a:lstStyle/>
          <a:p>
            <a:r>
              <a:rPr lang="en-US" dirty="0"/>
              <a:t>call</a:t>
            </a:r>
          </a:p>
        </p:txBody>
      </p:sp>
      <p:sp>
        <p:nvSpPr>
          <p:cNvPr id="52" name="TextBox 51"/>
          <p:cNvSpPr txBox="1"/>
          <p:nvPr/>
        </p:nvSpPr>
        <p:spPr>
          <a:xfrm>
            <a:off x="6573308" y="2632748"/>
            <a:ext cx="473206" cy="307777"/>
          </a:xfrm>
          <a:prstGeom prst="rect">
            <a:avLst/>
          </a:prstGeom>
          <a:noFill/>
        </p:spPr>
        <p:txBody>
          <a:bodyPr wrap="none" rtlCol="0">
            <a:spAutoFit/>
          </a:bodyPr>
          <a:lstStyle/>
          <a:p>
            <a:r>
              <a:rPr lang="en-US" dirty="0"/>
              <a:t>fold</a:t>
            </a:r>
          </a:p>
        </p:txBody>
      </p:sp>
      <p:sp>
        <p:nvSpPr>
          <p:cNvPr id="53" name="TextBox 52"/>
          <p:cNvSpPr txBox="1"/>
          <p:nvPr/>
        </p:nvSpPr>
        <p:spPr>
          <a:xfrm>
            <a:off x="3320845" y="2364760"/>
            <a:ext cx="910827" cy="307777"/>
          </a:xfrm>
          <a:prstGeom prst="rect">
            <a:avLst/>
          </a:prstGeom>
          <a:noFill/>
        </p:spPr>
        <p:txBody>
          <a:bodyPr wrap="none" rtlCol="0">
            <a:spAutoFit/>
          </a:bodyPr>
          <a:lstStyle/>
          <a:p>
            <a:r>
              <a:rPr lang="en-US" dirty="0"/>
              <a:t>raise fold</a:t>
            </a:r>
          </a:p>
        </p:txBody>
      </p:sp>
      <p:sp>
        <p:nvSpPr>
          <p:cNvPr id="40" name="Oval 39"/>
          <p:cNvSpPr/>
          <p:nvPr/>
        </p:nvSpPr>
        <p:spPr>
          <a:xfrm>
            <a:off x="8679199" y="2415689"/>
            <a:ext cx="816521" cy="3500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cxnSp>
        <p:nvCxnSpPr>
          <p:cNvPr id="43" name="Straight Arrow Connector 42"/>
          <p:cNvCxnSpPr/>
          <p:nvPr/>
        </p:nvCxnSpPr>
        <p:spPr>
          <a:xfrm flipV="1">
            <a:off x="1548758" y="3225626"/>
            <a:ext cx="1451287" cy="19850"/>
          </a:xfrm>
          <a:prstGeom prst="straightConnector1">
            <a:avLst/>
          </a:prstGeom>
          <a:ln w="34925">
            <a:solidFill>
              <a:srgbClr val="FF0000"/>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6067045" y="1756712"/>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(t2,4,4,C2,C)</a:t>
            </a:r>
          </a:p>
        </p:txBody>
      </p:sp>
      <p:sp>
        <p:nvSpPr>
          <p:cNvPr id="57" name="Oval 56"/>
          <p:cNvSpPr/>
          <p:nvPr/>
        </p:nvSpPr>
        <p:spPr>
          <a:xfrm>
            <a:off x="5909523" y="3435890"/>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(t2,7,4,C2,C)</a:t>
            </a:r>
          </a:p>
        </p:txBody>
      </p:sp>
      <p:sp>
        <p:nvSpPr>
          <p:cNvPr id="58" name="Oval 57"/>
          <p:cNvSpPr/>
          <p:nvPr/>
        </p:nvSpPr>
        <p:spPr>
          <a:xfrm>
            <a:off x="5843850" y="2943066"/>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(t2,4,1,C2,C)</a:t>
            </a:r>
          </a:p>
        </p:txBody>
      </p:sp>
      <p:sp>
        <p:nvSpPr>
          <p:cNvPr id="59" name="TextBox 58"/>
          <p:cNvSpPr txBox="1"/>
          <p:nvPr/>
        </p:nvSpPr>
        <p:spPr>
          <a:xfrm>
            <a:off x="6558270" y="3916681"/>
            <a:ext cx="473206" cy="307777"/>
          </a:xfrm>
          <a:prstGeom prst="rect">
            <a:avLst/>
          </a:prstGeom>
          <a:noFill/>
        </p:spPr>
        <p:txBody>
          <a:bodyPr wrap="none" rtlCol="0">
            <a:spAutoFit/>
          </a:bodyPr>
          <a:lstStyle/>
          <a:p>
            <a:r>
              <a:rPr lang="en-US" dirty="0"/>
              <a:t>fold</a:t>
            </a:r>
          </a:p>
        </p:txBody>
      </p:sp>
      <p:cxnSp>
        <p:nvCxnSpPr>
          <p:cNvPr id="60" name="Straight Arrow Connector 59"/>
          <p:cNvCxnSpPr/>
          <p:nvPr/>
        </p:nvCxnSpPr>
        <p:spPr>
          <a:xfrm flipV="1">
            <a:off x="4642436" y="1645783"/>
            <a:ext cx="384226" cy="153281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432312" y="2116697"/>
            <a:ext cx="990977" cy="307777"/>
          </a:xfrm>
          <a:prstGeom prst="rect">
            <a:avLst/>
          </a:prstGeom>
          <a:noFill/>
        </p:spPr>
        <p:txBody>
          <a:bodyPr wrap="none" rtlCol="0">
            <a:spAutoFit/>
          </a:bodyPr>
          <a:lstStyle/>
          <a:p>
            <a:r>
              <a:rPr lang="en-US" dirty="0"/>
              <a:t>check fold</a:t>
            </a:r>
          </a:p>
        </p:txBody>
      </p:sp>
      <p:sp>
        <p:nvSpPr>
          <p:cNvPr id="62" name="Oval 61"/>
          <p:cNvSpPr/>
          <p:nvPr/>
        </p:nvSpPr>
        <p:spPr>
          <a:xfrm>
            <a:off x="4566900" y="1345227"/>
            <a:ext cx="1076791" cy="393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PT1</a:t>
            </a:r>
          </a:p>
        </p:txBody>
      </p:sp>
      <p:cxnSp>
        <p:nvCxnSpPr>
          <p:cNvPr id="70" name="Straight Arrow Connector 69"/>
          <p:cNvCxnSpPr>
            <a:endCxn id="78" idx="2"/>
          </p:cNvCxnSpPr>
          <p:nvPr/>
        </p:nvCxnSpPr>
        <p:spPr>
          <a:xfrm flipV="1">
            <a:off x="7673236" y="3173358"/>
            <a:ext cx="437094" cy="576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610046" y="3245476"/>
            <a:ext cx="1364337" cy="37459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6379198" y="2239952"/>
            <a:ext cx="838629"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PS1</a:t>
            </a:r>
          </a:p>
        </p:txBody>
      </p:sp>
      <p:sp>
        <p:nvSpPr>
          <p:cNvPr id="78" name="Oval 77"/>
          <p:cNvSpPr/>
          <p:nvPr/>
        </p:nvSpPr>
        <p:spPr>
          <a:xfrm>
            <a:off x="8110330" y="2984834"/>
            <a:ext cx="1076791" cy="377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WL4</a:t>
            </a:r>
          </a:p>
        </p:txBody>
      </p:sp>
      <p:sp>
        <p:nvSpPr>
          <p:cNvPr id="45" name="Google Shape;99;p14"/>
          <p:cNvSpPr txBox="1">
            <a:spLocks/>
          </p:cNvSpPr>
          <p:nvPr/>
        </p:nvSpPr>
        <p:spPr>
          <a:xfrm>
            <a:off x="887121" y="87441"/>
            <a:ext cx="11493037" cy="1485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89000"/>
              </a:lnSpc>
              <a:spcBef>
                <a:spcPts val="0"/>
              </a:spcBef>
              <a:spcAft>
                <a:spcPts val="0"/>
              </a:spcAft>
              <a:buClr>
                <a:schemeClr val="dk2"/>
              </a:buClr>
              <a:buSzPts val="1800"/>
              <a:buFont typeface="Libre Franklin"/>
              <a:buNone/>
              <a:defRPr sz="44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400"/>
            </a:pPr>
            <a:r>
              <a:rPr lang="en-US" sz="4000" dirty="0"/>
              <a:t>Player T State Space after Player S checks  </a:t>
            </a:r>
          </a:p>
        </p:txBody>
      </p:sp>
      <p:sp>
        <p:nvSpPr>
          <p:cNvPr id="63" name="TextBox 62"/>
          <p:cNvSpPr txBox="1"/>
          <p:nvPr/>
        </p:nvSpPr>
        <p:spPr>
          <a:xfrm>
            <a:off x="4978113" y="3289551"/>
            <a:ext cx="1245713" cy="523220"/>
          </a:xfrm>
          <a:prstGeom prst="rect">
            <a:avLst/>
          </a:prstGeom>
          <a:noFill/>
        </p:spPr>
        <p:txBody>
          <a:bodyPr wrap="square" rtlCol="0">
            <a:spAutoFit/>
          </a:bodyPr>
          <a:lstStyle/>
          <a:p>
            <a:r>
              <a:rPr lang="en-US" dirty="0"/>
              <a:t>raise call raise</a:t>
            </a:r>
          </a:p>
        </p:txBody>
      </p:sp>
      <p:sp>
        <p:nvSpPr>
          <p:cNvPr id="64" name="TextBox 63"/>
          <p:cNvSpPr txBox="1"/>
          <p:nvPr/>
        </p:nvSpPr>
        <p:spPr>
          <a:xfrm>
            <a:off x="7853664" y="3320160"/>
            <a:ext cx="910827" cy="307777"/>
          </a:xfrm>
          <a:prstGeom prst="rect">
            <a:avLst/>
          </a:prstGeom>
          <a:noFill/>
        </p:spPr>
        <p:txBody>
          <a:bodyPr wrap="none" rtlCol="0">
            <a:spAutoFit/>
          </a:bodyPr>
          <a:lstStyle/>
          <a:p>
            <a:r>
              <a:rPr lang="en-US" dirty="0"/>
              <a:t>raise fold</a:t>
            </a:r>
          </a:p>
        </p:txBody>
      </p:sp>
      <p:sp>
        <p:nvSpPr>
          <p:cNvPr id="65" name="Oval 64"/>
          <p:cNvSpPr/>
          <p:nvPr/>
        </p:nvSpPr>
        <p:spPr>
          <a:xfrm>
            <a:off x="9384194" y="3307212"/>
            <a:ext cx="723901" cy="3647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PT7</a:t>
            </a:r>
          </a:p>
        </p:txBody>
      </p:sp>
      <p:cxnSp>
        <p:nvCxnSpPr>
          <p:cNvPr id="66" name="Straight Arrow Connector 65"/>
          <p:cNvCxnSpPr>
            <a:cxnSpLocks/>
            <a:stCxn id="57" idx="6"/>
          </p:cNvCxnSpPr>
          <p:nvPr/>
        </p:nvCxnSpPr>
        <p:spPr>
          <a:xfrm>
            <a:off x="7726893" y="3631561"/>
            <a:ext cx="1697107" cy="35696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7758408" y="3641382"/>
            <a:ext cx="1637493" cy="740037"/>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202929" y="3671996"/>
            <a:ext cx="891591" cy="307777"/>
          </a:xfrm>
          <a:prstGeom prst="rect">
            <a:avLst/>
          </a:prstGeom>
          <a:noFill/>
        </p:spPr>
        <p:txBody>
          <a:bodyPr wrap="none" rtlCol="0">
            <a:spAutoFit/>
          </a:bodyPr>
          <a:lstStyle/>
          <a:p>
            <a:r>
              <a:rPr lang="en-US" dirty="0"/>
              <a:t>raise call</a:t>
            </a:r>
          </a:p>
        </p:txBody>
      </p:sp>
      <p:sp>
        <p:nvSpPr>
          <p:cNvPr id="69" name="Oval 68"/>
          <p:cNvSpPr/>
          <p:nvPr/>
        </p:nvSpPr>
        <p:spPr>
          <a:xfrm>
            <a:off x="9398352" y="3813116"/>
            <a:ext cx="952030" cy="3768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WL10</a:t>
            </a:r>
          </a:p>
        </p:txBody>
      </p:sp>
      <p:sp>
        <p:nvSpPr>
          <p:cNvPr id="79" name="TextBox 78"/>
          <p:cNvSpPr txBox="1"/>
          <p:nvPr/>
        </p:nvSpPr>
        <p:spPr>
          <a:xfrm>
            <a:off x="8316934" y="4035062"/>
            <a:ext cx="453970" cy="307777"/>
          </a:xfrm>
          <a:prstGeom prst="rect">
            <a:avLst/>
          </a:prstGeom>
          <a:noFill/>
        </p:spPr>
        <p:txBody>
          <a:bodyPr wrap="none" rtlCol="0">
            <a:spAutoFit/>
          </a:bodyPr>
          <a:lstStyle/>
          <a:p>
            <a:r>
              <a:rPr lang="en-US" dirty="0"/>
              <a:t>call</a:t>
            </a:r>
          </a:p>
        </p:txBody>
      </p:sp>
      <p:sp>
        <p:nvSpPr>
          <p:cNvPr id="80" name="Oval 79"/>
          <p:cNvSpPr/>
          <p:nvPr/>
        </p:nvSpPr>
        <p:spPr>
          <a:xfrm>
            <a:off x="9343079" y="4262965"/>
            <a:ext cx="952030" cy="3768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23" name="TextBox 22"/>
          <p:cNvSpPr txBox="1"/>
          <p:nvPr/>
        </p:nvSpPr>
        <p:spPr>
          <a:xfrm>
            <a:off x="1461914" y="2991923"/>
            <a:ext cx="1470274" cy="307777"/>
          </a:xfrm>
          <a:prstGeom prst="rect">
            <a:avLst/>
          </a:prstGeom>
          <a:noFill/>
        </p:spPr>
        <p:txBody>
          <a:bodyPr wrap="none" rtlCol="0">
            <a:spAutoFit/>
          </a:bodyPr>
          <a:lstStyle/>
          <a:p>
            <a:r>
              <a:rPr lang="en-US" sz="1340" dirty="0">
                <a:solidFill>
                  <a:srgbClr val="FF0000"/>
                </a:solidFill>
              </a:rPr>
              <a:t>Player S checks</a:t>
            </a:r>
          </a:p>
        </p:txBody>
      </p:sp>
      <p:cxnSp>
        <p:nvCxnSpPr>
          <p:cNvPr id="81" name="Straight Arrow Connector 80"/>
          <p:cNvCxnSpPr>
            <a:cxnSpLocks/>
          </p:cNvCxnSpPr>
          <p:nvPr/>
        </p:nvCxnSpPr>
        <p:spPr>
          <a:xfrm flipV="1">
            <a:off x="7822150" y="1230419"/>
            <a:ext cx="1202199" cy="68270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768372" y="1269290"/>
            <a:ext cx="910827" cy="307777"/>
          </a:xfrm>
          <a:prstGeom prst="rect">
            <a:avLst/>
          </a:prstGeom>
          <a:noFill/>
        </p:spPr>
        <p:txBody>
          <a:bodyPr wrap="none" rtlCol="0">
            <a:spAutoFit/>
          </a:bodyPr>
          <a:lstStyle/>
          <a:p>
            <a:r>
              <a:rPr lang="en-US" dirty="0"/>
              <a:t>raise fold</a:t>
            </a:r>
          </a:p>
        </p:txBody>
      </p:sp>
      <p:sp>
        <p:nvSpPr>
          <p:cNvPr id="84" name="Oval 83"/>
          <p:cNvSpPr/>
          <p:nvPr/>
        </p:nvSpPr>
        <p:spPr>
          <a:xfrm>
            <a:off x="8834831" y="933735"/>
            <a:ext cx="723901" cy="3647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PT4</a:t>
            </a:r>
          </a:p>
        </p:txBody>
      </p:sp>
      <p:cxnSp>
        <p:nvCxnSpPr>
          <p:cNvPr id="85" name="Straight Arrow Connector 84"/>
          <p:cNvCxnSpPr>
            <a:cxnSpLocks/>
          </p:cNvCxnSpPr>
          <p:nvPr/>
        </p:nvCxnSpPr>
        <p:spPr>
          <a:xfrm flipV="1">
            <a:off x="7853664" y="1650898"/>
            <a:ext cx="1312008" cy="25455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7915449" y="1953787"/>
            <a:ext cx="1056449" cy="51639"/>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8110330" y="1505602"/>
            <a:ext cx="891591" cy="307777"/>
          </a:xfrm>
          <a:prstGeom prst="rect">
            <a:avLst/>
          </a:prstGeom>
          <a:noFill/>
        </p:spPr>
        <p:txBody>
          <a:bodyPr wrap="none" rtlCol="0">
            <a:spAutoFit/>
          </a:bodyPr>
          <a:lstStyle/>
          <a:p>
            <a:r>
              <a:rPr lang="en-US" dirty="0"/>
              <a:t>raise call</a:t>
            </a:r>
          </a:p>
        </p:txBody>
      </p:sp>
      <p:sp>
        <p:nvSpPr>
          <p:cNvPr id="88" name="Oval 87"/>
          <p:cNvSpPr/>
          <p:nvPr/>
        </p:nvSpPr>
        <p:spPr>
          <a:xfrm>
            <a:off x="9121785" y="1498411"/>
            <a:ext cx="952030" cy="3768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89" name="TextBox 88"/>
          <p:cNvSpPr txBox="1"/>
          <p:nvPr/>
        </p:nvSpPr>
        <p:spPr>
          <a:xfrm>
            <a:off x="8151932" y="1718712"/>
            <a:ext cx="652743" cy="307777"/>
          </a:xfrm>
          <a:prstGeom prst="rect">
            <a:avLst/>
          </a:prstGeom>
          <a:noFill/>
        </p:spPr>
        <p:txBody>
          <a:bodyPr wrap="none" rtlCol="0">
            <a:spAutoFit/>
          </a:bodyPr>
          <a:lstStyle/>
          <a:p>
            <a:r>
              <a:rPr lang="en-US" dirty="0"/>
              <a:t>check</a:t>
            </a:r>
          </a:p>
        </p:txBody>
      </p:sp>
      <p:sp>
        <p:nvSpPr>
          <p:cNvPr id="90" name="Oval 89"/>
          <p:cNvSpPr/>
          <p:nvPr/>
        </p:nvSpPr>
        <p:spPr>
          <a:xfrm>
            <a:off x="8924798" y="1895457"/>
            <a:ext cx="855612" cy="3915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WL4</a:t>
            </a:r>
          </a:p>
        </p:txBody>
      </p:sp>
      <p:cxnSp>
        <p:nvCxnSpPr>
          <p:cNvPr id="91" name="Straight Arrow Connector 90"/>
          <p:cNvCxnSpPr>
            <a:cxnSpLocks/>
            <a:stCxn id="58" idx="6"/>
            <a:endCxn id="93" idx="4"/>
          </p:cNvCxnSpPr>
          <p:nvPr/>
        </p:nvCxnSpPr>
        <p:spPr>
          <a:xfrm flipV="1">
            <a:off x="7661220" y="2544207"/>
            <a:ext cx="140062" cy="59453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7483435" y="2570723"/>
            <a:ext cx="910827" cy="307777"/>
          </a:xfrm>
          <a:prstGeom prst="rect">
            <a:avLst/>
          </a:prstGeom>
          <a:noFill/>
        </p:spPr>
        <p:txBody>
          <a:bodyPr wrap="none" rtlCol="0">
            <a:spAutoFit/>
          </a:bodyPr>
          <a:lstStyle/>
          <a:p>
            <a:r>
              <a:rPr lang="en-US" dirty="0"/>
              <a:t>raise fold</a:t>
            </a:r>
          </a:p>
        </p:txBody>
      </p:sp>
      <p:sp>
        <p:nvSpPr>
          <p:cNvPr id="93" name="Oval 92"/>
          <p:cNvSpPr/>
          <p:nvPr/>
        </p:nvSpPr>
        <p:spPr>
          <a:xfrm>
            <a:off x="7439331" y="2179423"/>
            <a:ext cx="723901" cy="3647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PT4</a:t>
            </a:r>
          </a:p>
        </p:txBody>
      </p:sp>
      <p:sp>
        <p:nvSpPr>
          <p:cNvPr id="111" name="TextBox 110"/>
          <p:cNvSpPr txBox="1"/>
          <p:nvPr/>
        </p:nvSpPr>
        <p:spPr>
          <a:xfrm>
            <a:off x="868225" y="4912312"/>
            <a:ext cx="11284008" cy="1600438"/>
          </a:xfrm>
          <a:prstGeom prst="rect">
            <a:avLst/>
          </a:prstGeom>
          <a:noFill/>
        </p:spPr>
        <p:txBody>
          <a:bodyPr wrap="square" rtlCol="0">
            <a:spAutoFit/>
          </a:bodyPr>
          <a:lstStyle/>
          <a:p>
            <a:r>
              <a:rPr lang="en-US" dirty="0"/>
              <a:t>Remarks: </a:t>
            </a:r>
          </a:p>
          <a:p>
            <a:pPr marL="285750" indent="-285750">
              <a:buFont typeface="Arial" panose="020B0604020202020204" pitchFamily="34" charset="0"/>
              <a:buChar char="•"/>
            </a:pPr>
            <a:r>
              <a:rPr lang="en-US" dirty="0"/>
              <a:t>Player T has 2 initial states (depending on player S’s initial action)</a:t>
            </a:r>
          </a:p>
          <a:p>
            <a:pPr marL="285750" indent="-285750">
              <a:buFont typeface="Arial" panose="020B0604020202020204" pitchFamily="34" charset="0"/>
              <a:buChar char="•"/>
            </a:pPr>
            <a:r>
              <a:rPr lang="en-US" dirty="0"/>
              <a:t>the first action at an edge is always player T’s action and the second and sometimes third action are player S’s action(s).</a:t>
            </a:r>
          </a:p>
          <a:p>
            <a:pPr marL="285750" indent="-285750">
              <a:buFont typeface="Arial" panose="020B0604020202020204" pitchFamily="34" charset="0"/>
              <a:buChar char="•"/>
            </a:pPr>
            <a:r>
              <a:rPr lang="en-US" dirty="0"/>
              <a:t>Note that some states given on this slide are the same as states given on the next page; in general, the T-space has only 7 different non-terminal states.</a:t>
            </a:r>
          </a:p>
          <a:p>
            <a:pPr marL="285750" indent="-285750">
              <a:buFont typeface="Arial" panose="020B0604020202020204" pitchFamily="34" charset="0"/>
              <a:buChar char="•"/>
            </a:pPr>
            <a:r>
              <a:rPr lang="en-US" dirty="0"/>
              <a:t>The first action is the one that needs to be considered by q-learning, the second (and sometime third) action is use to determine the agent’s next state.</a:t>
            </a:r>
          </a:p>
        </p:txBody>
      </p:sp>
    </p:spTree>
    <p:extLst>
      <p:ext uri="{BB962C8B-B14F-4D97-AF65-F5344CB8AC3E}">
        <p14:creationId xmlns:p14="http://schemas.microsoft.com/office/powerpoint/2010/main" val="1142440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8" name="Oval 7"/>
          <p:cNvSpPr/>
          <p:nvPr/>
        </p:nvSpPr>
        <p:spPr>
          <a:xfrm>
            <a:off x="2115229" y="3938956"/>
            <a:ext cx="1693002"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(t1,4,1,C2,*)</a:t>
            </a:r>
          </a:p>
        </p:txBody>
      </p:sp>
      <p:sp>
        <p:nvSpPr>
          <p:cNvPr id="12" name="Oval 11"/>
          <p:cNvSpPr/>
          <p:nvPr/>
        </p:nvSpPr>
        <p:spPr>
          <a:xfrm>
            <a:off x="2533650" y="2659201"/>
            <a:ext cx="1076791" cy="393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PT4</a:t>
            </a:r>
          </a:p>
        </p:txBody>
      </p:sp>
      <p:cxnSp>
        <p:nvCxnSpPr>
          <p:cNvPr id="18" name="Straight Arrow Connector 17"/>
          <p:cNvCxnSpPr>
            <a:stCxn id="8" idx="6"/>
          </p:cNvCxnSpPr>
          <p:nvPr/>
        </p:nvCxnSpPr>
        <p:spPr>
          <a:xfrm flipH="1" flipV="1">
            <a:off x="3005819" y="3003364"/>
            <a:ext cx="802412" cy="113126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58" idx="2"/>
          </p:cNvCxnSpPr>
          <p:nvPr/>
        </p:nvCxnSpPr>
        <p:spPr>
          <a:xfrm flipV="1">
            <a:off x="3774281" y="4043198"/>
            <a:ext cx="1219774" cy="16096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8" idx="6"/>
          </p:cNvCxnSpPr>
          <p:nvPr/>
        </p:nvCxnSpPr>
        <p:spPr>
          <a:xfrm flipV="1">
            <a:off x="3808231" y="2986901"/>
            <a:ext cx="1916294" cy="1147726"/>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434273" y="5251183"/>
            <a:ext cx="1068279"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PS7</a:t>
            </a:r>
          </a:p>
        </p:txBody>
      </p:sp>
      <p:cxnSp>
        <p:nvCxnSpPr>
          <p:cNvPr id="31" name="Straight Arrow Connector 30"/>
          <p:cNvCxnSpPr>
            <a:stCxn id="57" idx="4"/>
          </p:cNvCxnSpPr>
          <p:nvPr/>
        </p:nvCxnSpPr>
        <p:spPr>
          <a:xfrm flipH="1">
            <a:off x="5985701" y="4761307"/>
            <a:ext cx="30340" cy="48599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flipV="1">
            <a:off x="6918577" y="4409385"/>
            <a:ext cx="1615823" cy="12083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554559" y="3560764"/>
            <a:ext cx="747578" cy="37819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5945078" y="3538295"/>
            <a:ext cx="0" cy="34132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890784" y="3906488"/>
            <a:ext cx="1172212" cy="307777"/>
          </a:xfrm>
          <a:prstGeom prst="rect">
            <a:avLst/>
          </a:prstGeom>
          <a:noFill/>
        </p:spPr>
        <p:txBody>
          <a:bodyPr wrap="square" rtlCol="0">
            <a:spAutoFit/>
          </a:bodyPr>
          <a:lstStyle/>
          <a:p>
            <a:r>
              <a:rPr lang="en-US" dirty="0"/>
              <a:t>call raise</a:t>
            </a:r>
          </a:p>
        </p:txBody>
      </p:sp>
      <p:sp>
        <p:nvSpPr>
          <p:cNvPr id="48" name="TextBox 47"/>
          <p:cNvSpPr txBox="1"/>
          <p:nvPr/>
        </p:nvSpPr>
        <p:spPr>
          <a:xfrm>
            <a:off x="6514269" y="3576998"/>
            <a:ext cx="891591" cy="307777"/>
          </a:xfrm>
          <a:prstGeom prst="rect">
            <a:avLst/>
          </a:prstGeom>
          <a:noFill/>
        </p:spPr>
        <p:txBody>
          <a:bodyPr wrap="none" rtlCol="0">
            <a:spAutoFit/>
          </a:bodyPr>
          <a:lstStyle/>
          <a:p>
            <a:r>
              <a:rPr lang="en-US" dirty="0"/>
              <a:t>raise call</a:t>
            </a:r>
          </a:p>
        </p:txBody>
      </p:sp>
      <p:sp>
        <p:nvSpPr>
          <p:cNvPr id="50" name="TextBox 49"/>
          <p:cNvSpPr txBox="1"/>
          <p:nvPr/>
        </p:nvSpPr>
        <p:spPr>
          <a:xfrm>
            <a:off x="4414721" y="3175047"/>
            <a:ext cx="1245713" cy="523220"/>
          </a:xfrm>
          <a:prstGeom prst="rect">
            <a:avLst/>
          </a:prstGeom>
          <a:noFill/>
        </p:spPr>
        <p:txBody>
          <a:bodyPr wrap="square" rtlCol="0">
            <a:spAutoFit/>
          </a:bodyPr>
          <a:lstStyle/>
          <a:p>
            <a:r>
              <a:rPr lang="en-US" dirty="0"/>
              <a:t>raise call check</a:t>
            </a:r>
          </a:p>
        </p:txBody>
      </p:sp>
      <p:sp>
        <p:nvSpPr>
          <p:cNvPr id="51" name="TextBox 50"/>
          <p:cNvSpPr txBox="1"/>
          <p:nvPr/>
        </p:nvSpPr>
        <p:spPr>
          <a:xfrm>
            <a:off x="6877098" y="3835350"/>
            <a:ext cx="453970" cy="307777"/>
          </a:xfrm>
          <a:prstGeom prst="rect">
            <a:avLst/>
          </a:prstGeom>
          <a:noFill/>
        </p:spPr>
        <p:txBody>
          <a:bodyPr wrap="none" rtlCol="0">
            <a:spAutoFit/>
          </a:bodyPr>
          <a:lstStyle/>
          <a:p>
            <a:r>
              <a:rPr lang="en-US" dirty="0"/>
              <a:t>call</a:t>
            </a:r>
          </a:p>
        </p:txBody>
      </p:sp>
      <p:sp>
        <p:nvSpPr>
          <p:cNvPr id="52" name="TextBox 51"/>
          <p:cNvSpPr txBox="1"/>
          <p:nvPr/>
        </p:nvSpPr>
        <p:spPr>
          <a:xfrm>
            <a:off x="5723513" y="3537209"/>
            <a:ext cx="473206" cy="307777"/>
          </a:xfrm>
          <a:prstGeom prst="rect">
            <a:avLst/>
          </a:prstGeom>
          <a:noFill/>
        </p:spPr>
        <p:txBody>
          <a:bodyPr wrap="none" rtlCol="0">
            <a:spAutoFit/>
          </a:bodyPr>
          <a:lstStyle/>
          <a:p>
            <a:r>
              <a:rPr lang="en-US" dirty="0"/>
              <a:t>fold</a:t>
            </a:r>
          </a:p>
        </p:txBody>
      </p:sp>
      <p:sp>
        <p:nvSpPr>
          <p:cNvPr id="53" name="TextBox 52"/>
          <p:cNvSpPr txBox="1"/>
          <p:nvPr/>
        </p:nvSpPr>
        <p:spPr>
          <a:xfrm>
            <a:off x="2471050" y="3269221"/>
            <a:ext cx="910827" cy="307777"/>
          </a:xfrm>
          <a:prstGeom prst="rect">
            <a:avLst/>
          </a:prstGeom>
          <a:noFill/>
        </p:spPr>
        <p:txBody>
          <a:bodyPr wrap="none" rtlCol="0">
            <a:spAutoFit/>
          </a:bodyPr>
          <a:lstStyle/>
          <a:p>
            <a:r>
              <a:rPr lang="en-US" dirty="0"/>
              <a:t>raise fold</a:t>
            </a:r>
          </a:p>
        </p:txBody>
      </p:sp>
      <p:sp>
        <p:nvSpPr>
          <p:cNvPr id="40" name="Oval 39"/>
          <p:cNvSpPr/>
          <p:nvPr/>
        </p:nvSpPr>
        <p:spPr>
          <a:xfrm>
            <a:off x="7085284" y="3271666"/>
            <a:ext cx="1076791" cy="377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WL10</a:t>
            </a:r>
          </a:p>
        </p:txBody>
      </p:sp>
      <p:cxnSp>
        <p:nvCxnSpPr>
          <p:cNvPr id="43" name="Straight Arrow Connector 42"/>
          <p:cNvCxnSpPr/>
          <p:nvPr/>
        </p:nvCxnSpPr>
        <p:spPr>
          <a:xfrm flipV="1">
            <a:off x="698963" y="4130087"/>
            <a:ext cx="1451287" cy="19850"/>
          </a:xfrm>
          <a:prstGeom prst="straightConnector1">
            <a:avLst/>
          </a:prstGeom>
          <a:ln w="34925">
            <a:solidFill>
              <a:srgbClr val="FF0000"/>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217250" y="2661173"/>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(t2,7,7,C2,C)</a:t>
            </a:r>
          </a:p>
        </p:txBody>
      </p:sp>
      <p:sp>
        <p:nvSpPr>
          <p:cNvPr id="57" name="Oval 56"/>
          <p:cNvSpPr/>
          <p:nvPr/>
        </p:nvSpPr>
        <p:spPr>
          <a:xfrm>
            <a:off x="5059727" y="4340351"/>
            <a:ext cx="1912627" cy="4209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(t2,10,7,C2,C)</a:t>
            </a:r>
          </a:p>
        </p:txBody>
      </p:sp>
      <p:sp>
        <p:nvSpPr>
          <p:cNvPr id="58" name="Oval 57"/>
          <p:cNvSpPr/>
          <p:nvPr/>
        </p:nvSpPr>
        <p:spPr>
          <a:xfrm>
            <a:off x="4994055" y="3847527"/>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(t2,7,4,C2,C)</a:t>
            </a:r>
          </a:p>
        </p:txBody>
      </p:sp>
      <p:sp>
        <p:nvSpPr>
          <p:cNvPr id="59" name="TextBox 58"/>
          <p:cNvSpPr txBox="1"/>
          <p:nvPr/>
        </p:nvSpPr>
        <p:spPr>
          <a:xfrm>
            <a:off x="5796351" y="4825309"/>
            <a:ext cx="473206" cy="307777"/>
          </a:xfrm>
          <a:prstGeom prst="rect">
            <a:avLst/>
          </a:prstGeom>
          <a:noFill/>
        </p:spPr>
        <p:txBody>
          <a:bodyPr wrap="none" rtlCol="0">
            <a:spAutoFit/>
          </a:bodyPr>
          <a:lstStyle/>
          <a:p>
            <a:r>
              <a:rPr lang="en-US" dirty="0"/>
              <a:t>fold</a:t>
            </a:r>
          </a:p>
        </p:txBody>
      </p:sp>
      <p:cxnSp>
        <p:nvCxnSpPr>
          <p:cNvPr id="60" name="Straight Arrow Connector 59"/>
          <p:cNvCxnSpPr>
            <a:endCxn id="73" idx="4"/>
          </p:cNvCxnSpPr>
          <p:nvPr/>
        </p:nvCxnSpPr>
        <p:spPr>
          <a:xfrm flipV="1">
            <a:off x="3792641" y="2309850"/>
            <a:ext cx="253151" cy="1773209"/>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582517" y="3021158"/>
            <a:ext cx="1061509" cy="307777"/>
          </a:xfrm>
          <a:prstGeom prst="rect">
            <a:avLst/>
          </a:prstGeom>
          <a:noFill/>
        </p:spPr>
        <p:txBody>
          <a:bodyPr wrap="none" rtlCol="0">
            <a:spAutoFit/>
          </a:bodyPr>
          <a:lstStyle/>
          <a:p>
            <a:r>
              <a:rPr lang="en-US" dirty="0"/>
              <a:t>call check </a:t>
            </a:r>
          </a:p>
        </p:txBody>
      </p:sp>
      <p:cxnSp>
        <p:nvCxnSpPr>
          <p:cNvPr id="70" name="Straight Arrow Connector 69"/>
          <p:cNvCxnSpPr>
            <a:endCxn id="78" idx="2"/>
          </p:cNvCxnSpPr>
          <p:nvPr/>
        </p:nvCxnSpPr>
        <p:spPr>
          <a:xfrm flipV="1">
            <a:off x="6823441" y="4077819"/>
            <a:ext cx="437094" cy="576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3760251" y="4149937"/>
            <a:ext cx="1364337" cy="37459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5529403" y="3144413"/>
            <a:ext cx="1068279"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PS4</a:t>
            </a:r>
          </a:p>
        </p:txBody>
      </p:sp>
      <p:sp>
        <p:nvSpPr>
          <p:cNvPr id="78" name="Oval 77"/>
          <p:cNvSpPr/>
          <p:nvPr/>
        </p:nvSpPr>
        <p:spPr>
          <a:xfrm>
            <a:off x="7260535" y="3889295"/>
            <a:ext cx="1076791" cy="377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45" name="Google Shape;99;p14"/>
          <p:cNvSpPr txBox="1">
            <a:spLocks/>
          </p:cNvSpPr>
          <p:nvPr/>
        </p:nvSpPr>
        <p:spPr>
          <a:xfrm>
            <a:off x="698964" y="67589"/>
            <a:ext cx="11493036" cy="1485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89000"/>
              </a:lnSpc>
              <a:spcBef>
                <a:spcPts val="0"/>
              </a:spcBef>
              <a:spcAft>
                <a:spcPts val="0"/>
              </a:spcAft>
              <a:buClr>
                <a:schemeClr val="dk2"/>
              </a:buClr>
              <a:buSzPts val="1800"/>
              <a:buFont typeface="Libre Franklin"/>
              <a:buNone/>
              <a:defRPr sz="44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400"/>
            </a:pPr>
            <a:r>
              <a:rPr lang="en-US" sz="4000" dirty="0"/>
              <a:t>Player T State Space after Player S raises</a:t>
            </a:r>
          </a:p>
        </p:txBody>
      </p:sp>
      <p:sp>
        <p:nvSpPr>
          <p:cNvPr id="63" name="TextBox 62"/>
          <p:cNvSpPr txBox="1"/>
          <p:nvPr/>
        </p:nvSpPr>
        <p:spPr>
          <a:xfrm>
            <a:off x="4128318" y="4194012"/>
            <a:ext cx="1245713" cy="523220"/>
          </a:xfrm>
          <a:prstGeom prst="rect">
            <a:avLst/>
          </a:prstGeom>
          <a:noFill/>
        </p:spPr>
        <p:txBody>
          <a:bodyPr wrap="square" rtlCol="0">
            <a:spAutoFit/>
          </a:bodyPr>
          <a:lstStyle/>
          <a:p>
            <a:r>
              <a:rPr lang="en-US" dirty="0"/>
              <a:t>raise call raise</a:t>
            </a:r>
          </a:p>
        </p:txBody>
      </p:sp>
      <p:sp>
        <p:nvSpPr>
          <p:cNvPr id="64" name="TextBox 63"/>
          <p:cNvSpPr txBox="1"/>
          <p:nvPr/>
        </p:nvSpPr>
        <p:spPr>
          <a:xfrm>
            <a:off x="7003869" y="4224621"/>
            <a:ext cx="910827" cy="307777"/>
          </a:xfrm>
          <a:prstGeom prst="rect">
            <a:avLst/>
          </a:prstGeom>
          <a:noFill/>
        </p:spPr>
        <p:txBody>
          <a:bodyPr wrap="none" rtlCol="0">
            <a:spAutoFit/>
          </a:bodyPr>
          <a:lstStyle/>
          <a:p>
            <a:r>
              <a:rPr lang="en-US" dirty="0"/>
              <a:t>raise fold</a:t>
            </a:r>
          </a:p>
        </p:txBody>
      </p:sp>
      <p:sp>
        <p:nvSpPr>
          <p:cNvPr id="65" name="Oval 64"/>
          <p:cNvSpPr/>
          <p:nvPr/>
        </p:nvSpPr>
        <p:spPr>
          <a:xfrm>
            <a:off x="8534399" y="4211673"/>
            <a:ext cx="910915" cy="320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PT10</a:t>
            </a:r>
          </a:p>
        </p:txBody>
      </p:sp>
      <p:cxnSp>
        <p:nvCxnSpPr>
          <p:cNvPr id="66" name="Straight Arrow Connector 65"/>
          <p:cNvCxnSpPr>
            <a:cxnSpLocks/>
          </p:cNvCxnSpPr>
          <p:nvPr/>
        </p:nvCxnSpPr>
        <p:spPr>
          <a:xfrm>
            <a:off x="6922496" y="4536021"/>
            <a:ext cx="1697107" cy="35696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960064" y="4553096"/>
            <a:ext cx="1637493" cy="740037"/>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7353134" y="4576457"/>
            <a:ext cx="891591" cy="307777"/>
          </a:xfrm>
          <a:prstGeom prst="rect">
            <a:avLst/>
          </a:prstGeom>
          <a:noFill/>
        </p:spPr>
        <p:txBody>
          <a:bodyPr wrap="none" rtlCol="0">
            <a:spAutoFit/>
          </a:bodyPr>
          <a:lstStyle/>
          <a:p>
            <a:r>
              <a:rPr lang="en-US" dirty="0"/>
              <a:t>raise call</a:t>
            </a:r>
          </a:p>
        </p:txBody>
      </p:sp>
      <p:sp>
        <p:nvSpPr>
          <p:cNvPr id="69" name="Oval 68"/>
          <p:cNvSpPr/>
          <p:nvPr/>
        </p:nvSpPr>
        <p:spPr>
          <a:xfrm>
            <a:off x="8548557" y="4717577"/>
            <a:ext cx="952030" cy="3768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WL13</a:t>
            </a:r>
          </a:p>
        </p:txBody>
      </p:sp>
      <p:sp>
        <p:nvSpPr>
          <p:cNvPr id="79" name="TextBox 78"/>
          <p:cNvSpPr txBox="1"/>
          <p:nvPr/>
        </p:nvSpPr>
        <p:spPr>
          <a:xfrm>
            <a:off x="7467139" y="4939523"/>
            <a:ext cx="453970" cy="307777"/>
          </a:xfrm>
          <a:prstGeom prst="rect">
            <a:avLst/>
          </a:prstGeom>
          <a:noFill/>
        </p:spPr>
        <p:txBody>
          <a:bodyPr wrap="none" rtlCol="0">
            <a:spAutoFit/>
          </a:bodyPr>
          <a:lstStyle/>
          <a:p>
            <a:r>
              <a:rPr lang="en-US" dirty="0"/>
              <a:t>call</a:t>
            </a:r>
          </a:p>
        </p:txBody>
      </p:sp>
      <p:sp>
        <p:nvSpPr>
          <p:cNvPr id="80" name="Oval 79"/>
          <p:cNvSpPr/>
          <p:nvPr/>
        </p:nvSpPr>
        <p:spPr>
          <a:xfrm>
            <a:off x="8493284" y="5167426"/>
            <a:ext cx="952030" cy="3768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WL10</a:t>
            </a:r>
          </a:p>
        </p:txBody>
      </p:sp>
      <p:sp>
        <p:nvSpPr>
          <p:cNvPr id="23" name="TextBox 22"/>
          <p:cNvSpPr txBox="1"/>
          <p:nvPr/>
        </p:nvSpPr>
        <p:spPr>
          <a:xfrm>
            <a:off x="612119" y="3896384"/>
            <a:ext cx="1348446" cy="298543"/>
          </a:xfrm>
          <a:prstGeom prst="rect">
            <a:avLst/>
          </a:prstGeom>
          <a:noFill/>
        </p:spPr>
        <p:txBody>
          <a:bodyPr wrap="none" rtlCol="0">
            <a:spAutoFit/>
          </a:bodyPr>
          <a:lstStyle/>
          <a:p>
            <a:r>
              <a:rPr lang="en-US" sz="1340" dirty="0">
                <a:solidFill>
                  <a:srgbClr val="FF0000"/>
                </a:solidFill>
              </a:rPr>
              <a:t>Player S raises</a:t>
            </a:r>
          </a:p>
        </p:txBody>
      </p:sp>
      <p:cxnSp>
        <p:nvCxnSpPr>
          <p:cNvPr id="81" name="Straight Arrow Connector 80"/>
          <p:cNvCxnSpPr>
            <a:cxnSpLocks/>
          </p:cNvCxnSpPr>
          <p:nvPr/>
        </p:nvCxnSpPr>
        <p:spPr>
          <a:xfrm flipV="1">
            <a:off x="6972355" y="2134880"/>
            <a:ext cx="1202199" cy="68270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918577" y="2173751"/>
            <a:ext cx="910827" cy="307777"/>
          </a:xfrm>
          <a:prstGeom prst="rect">
            <a:avLst/>
          </a:prstGeom>
          <a:noFill/>
        </p:spPr>
        <p:txBody>
          <a:bodyPr wrap="none" rtlCol="0">
            <a:spAutoFit/>
          </a:bodyPr>
          <a:lstStyle/>
          <a:p>
            <a:r>
              <a:rPr lang="en-US" dirty="0"/>
              <a:t>raise fold</a:t>
            </a:r>
          </a:p>
        </p:txBody>
      </p:sp>
      <p:sp>
        <p:nvSpPr>
          <p:cNvPr id="84" name="Oval 83"/>
          <p:cNvSpPr/>
          <p:nvPr/>
        </p:nvSpPr>
        <p:spPr>
          <a:xfrm>
            <a:off x="7985036" y="1838196"/>
            <a:ext cx="723901" cy="3647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PT7</a:t>
            </a:r>
          </a:p>
        </p:txBody>
      </p:sp>
      <p:cxnSp>
        <p:nvCxnSpPr>
          <p:cNvPr id="85" name="Straight Arrow Connector 84"/>
          <p:cNvCxnSpPr>
            <a:cxnSpLocks/>
          </p:cNvCxnSpPr>
          <p:nvPr/>
        </p:nvCxnSpPr>
        <p:spPr>
          <a:xfrm flipV="1">
            <a:off x="7003869" y="2555359"/>
            <a:ext cx="1312008" cy="25455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7065654" y="2858248"/>
            <a:ext cx="1056449" cy="51639"/>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7260535" y="2410063"/>
            <a:ext cx="891591" cy="307777"/>
          </a:xfrm>
          <a:prstGeom prst="rect">
            <a:avLst/>
          </a:prstGeom>
          <a:noFill/>
        </p:spPr>
        <p:txBody>
          <a:bodyPr wrap="none" rtlCol="0">
            <a:spAutoFit/>
          </a:bodyPr>
          <a:lstStyle/>
          <a:p>
            <a:r>
              <a:rPr lang="en-US" dirty="0"/>
              <a:t>raise call</a:t>
            </a:r>
          </a:p>
        </p:txBody>
      </p:sp>
      <p:sp>
        <p:nvSpPr>
          <p:cNvPr id="88" name="Oval 87"/>
          <p:cNvSpPr/>
          <p:nvPr/>
        </p:nvSpPr>
        <p:spPr>
          <a:xfrm>
            <a:off x="8271990" y="2402872"/>
            <a:ext cx="952030" cy="3768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WL10</a:t>
            </a:r>
          </a:p>
        </p:txBody>
      </p:sp>
      <p:sp>
        <p:nvSpPr>
          <p:cNvPr id="89" name="TextBox 88"/>
          <p:cNvSpPr txBox="1"/>
          <p:nvPr/>
        </p:nvSpPr>
        <p:spPr>
          <a:xfrm>
            <a:off x="7302137" y="2623173"/>
            <a:ext cx="652743" cy="307777"/>
          </a:xfrm>
          <a:prstGeom prst="rect">
            <a:avLst/>
          </a:prstGeom>
          <a:noFill/>
        </p:spPr>
        <p:txBody>
          <a:bodyPr wrap="none" rtlCol="0">
            <a:spAutoFit/>
          </a:bodyPr>
          <a:lstStyle/>
          <a:p>
            <a:r>
              <a:rPr lang="en-US" dirty="0"/>
              <a:t>check</a:t>
            </a:r>
          </a:p>
        </p:txBody>
      </p:sp>
      <p:sp>
        <p:nvSpPr>
          <p:cNvPr id="90" name="Oval 89"/>
          <p:cNvSpPr/>
          <p:nvPr/>
        </p:nvSpPr>
        <p:spPr>
          <a:xfrm>
            <a:off x="8075003" y="2799918"/>
            <a:ext cx="855612" cy="3915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54" name="Oval 53"/>
          <p:cNvSpPr/>
          <p:nvPr/>
        </p:nvSpPr>
        <p:spPr>
          <a:xfrm>
            <a:off x="1636897" y="3287598"/>
            <a:ext cx="74535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PS1</a:t>
            </a:r>
          </a:p>
        </p:txBody>
      </p:sp>
      <p:cxnSp>
        <p:nvCxnSpPr>
          <p:cNvPr id="55" name="Straight Arrow Connector 54"/>
          <p:cNvCxnSpPr>
            <a:stCxn id="8" idx="6"/>
          </p:cNvCxnSpPr>
          <p:nvPr/>
        </p:nvCxnSpPr>
        <p:spPr>
          <a:xfrm flipH="1" flipV="1">
            <a:off x="2304914" y="3504066"/>
            <a:ext cx="1503317" cy="63056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808746" y="3662633"/>
            <a:ext cx="473206" cy="307777"/>
          </a:xfrm>
          <a:prstGeom prst="rect">
            <a:avLst/>
          </a:prstGeom>
          <a:noFill/>
        </p:spPr>
        <p:txBody>
          <a:bodyPr wrap="none" rtlCol="0">
            <a:spAutoFit/>
          </a:bodyPr>
          <a:lstStyle/>
          <a:p>
            <a:r>
              <a:rPr lang="en-US" dirty="0"/>
              <a:t>fold</a:t>
            </a:r>
          </a:p>
        </p:txBody>
      </p:sp>
      <p:sp>
        <p:nvSpPr>
          <p:cNvPr id="73" name="Oval 72"/>
          <p:cNvSpPr/>
          <p:nvPr/>
        </p:nvSpPr>
        <p:spPr>
          <a:xfrm>
            <a:off x="3137107" y="1918509"/>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(t2,4,4,C2,C)</a:t>
            </a:r>
          </a:p>
        </p:txBody>
      </p:sp>
      <p:cxnSp>
        <p:nvCxnSpPr>
          <p:cNvPr id="74" name="Straight Arrow Connector 73"/>
          <p:cNvCxnSpPr>
            <a:cxnSpLocks/>
          </p:cNvCxnSpPr>
          <p:nvPr/>
        </p:nvCxnSpPr>
        <p:spPr>
          <a:xfrm flipV="1">
            <a:off x="4892212" y="1392216"/>
            <a:ext cx="1202199" cy="68270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838434" y="1431087"/>
            <a:ext cx="910827" cy="307777"/>
          </a:xfrm>
          <a:prstGeom prst="rect">
            <a:avLst/>
          </a:prstGeom>
          <a:noFill/>
        </p:spPr>
        <p:txBody>
          <a:bodyPr wrap="none" rtlCol="0">
            <a:spAutoFit/>
          </a:bodyPr>
          <a:lstStyle/>
          <a:p>
            <a:r>
              <a:rPr lang="en-US" dirty="0"/>
              <a:t>raise fold</a:t>
            </a:r>
          </a:p>
        </p:txBody>
      </p:sp>
      <p:sp>
        <p:nvSpPr>
          <p:cNvPr id="76" name="Oval 75"/>
          <p:cNvSpPr/>
          <p:nvPr/>
        </p:nvSpPr>
        <p:spPr>
          <a:xfrm>
            <a:off x="5904893" y="1095532"/>
            <a:ext cx="723901" cy="3647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PT4</a:t>
            </a:r>
          </a:p>
        </p:txBody>
      </p:sp>
      <p:cxnSp>
        <p:nvCxnSpPr>
          <p:cNvPr id="82" name="Straight Arrow Connector 81"/>
          <p:cNvCxnSpPr>
            <a:cxnSpLocks/>
          </p:cNvCxnSpPr>
          <p:nvPr/>
        </p:nvCxnSpPr>
        <p:spPr>
          <a:xfrm flipV="1">
            <a:off x="4923726" y="1812695"/>
            <a:ext cx="1312008" cy="25455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4985511" y="2115584"/>
            <a:ext cx="1056449" cy="51639"/>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5180392" y="1667399"/>
            <a:ext cx="891591" cy="307777"/>
          </a:xfrm>
          <a:prstGeom prst="rect">
            <a:avLst/>
          </a:prstGeom>
          <a:noFill/>
        </p:spPr>
        <p:txBody>
          <a:bodyPr wrap="none" rtlCol="0">
            <a:spAutoFit/>
          </a:bodyPr>
          <a:lstStyle/>
          <a:p>
            <a:r>
              <a:rPr lang="en-US" dirty="0"/>
              <a:t>raise call</a:t>
            </a:r>
          </a:p>
        </p:txBody>
      </p:sp>
      <p:sp>
        <p:nvSpPr>
          <p:cNvPr id="93" name="Oval 92"/>
          <p:cNvSpPr/>
          <p:nvPr/>
        </p:nvSpPr>
        <p:spPr>
          <a:xfrm>
            <a:off x="6191847" y="1660208"/>
            <a:ext cx="952030" cy="3768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94" name="TextBox 93"/>
          <p:cNvSpPr txBox="1"/>
          <p:nvPr/>
        </p:nvSpPr>
        <p:spPr>
          <a:xfrm>
            <a:off x="5221994" y="1880509"/>
            <a:ext cx="652743" cy="307777"/>
          </a:xfrm>
          <a:prstGeom prst="rect">
            <a:avLst/>
          </a:prstGeom>
          <a:noFill/>
        </p:spPr>
        <p:txBody>
          <a:bodyPr wrap="none" rtlCol="0">
            <a:spAutoFit/>
          </a:bodyPr>
          <a:lstStyle/>
          <a:p>
            <a:r>
              <a:rPr lang="en-US" dirty="0"/>
              <a:t>check</a:t>
            </a:r>
          </a:p>
        </p:txBody>
      </p:sp>
      <p:sp>
        <p:nvSpPr>
          <p:cNvPr id="95" name="Oval 94"/>
          <p:cNvSpPr/>
          <p:nvPr/>
        </p:nvSpPr>
        <p:spPr>
          <a:xfrm>
            <a:off x="5994860" y="2057254"/>
            <a:ext cx="855612" cy="3915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WL4</a:t>
            </a:r>
          </a:p>
        </p:txBody>
      </p:sp>
      <p:cxnSp>
        <p:nvCxnSpPr>
          <p:cNvPr id="96" name="Straight Arrow Connector 95"/>
          <p:cNvCxnSpPr>
            <a:cxnSpLocks/>
          </p:cNvCxnSpPr>
          <p:nvPr/>
        </p:nvCxnSpPr>
        <p:spPr>
          <a:xfrm flipV="1">
            <a:off x="6352467" y="3329677"/>
            <a:ext cx="470974" cy="53854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6220143" y="3451125"/>
            <a:ext cx="910827" cy="307777"/>
          </a:xfrm>
          <a:prstGeom prst="rect">
            <a:avLst/>
          </a:prstGeom>
          <a:noFill/>
        </p:spPr>
        <p:txBody>
          <a:bodyPr wrap="none" rtlCol="0">
            <a:spAutoFit/>
          </a:bodyPr>
          <a:lstStyle/>
          <a:p>
            <a:r>
              <a:rPr lang="en-US" dirty="0"/>
              <a:t>raise fold</a:t>
            </a:r>
          </a:p>
        </p:txBody>
      </p:sp>
      <p:sp>
        <p:nvSpPr>
          <p:cNvPr id="99" name="Oval 98"/>
          <p:cNvSpPr/>
          <p:nvPr/>
        </p:nvSpPr>
        <p:spPr>
          <a:xfrm>
            <a:off x="6497574" y="3015608"/>
            <a:ext cx="723901" cy="3647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PT7</a:t>
            </a:r>
          </a:p>
        </p:txBody>
      </p:sp>
    </p:spTree>
    <p:extLst>
      <p:ext uri="{BB962C8B-B14F-4D97-AF65-F5344CB8AC3E}">
        <p14:creationId xmlns:p14="http://schemas.microsoft.com/office/powerpoint/2010/main" val="3764496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535593" y="78293"/>
            <a:ext cx="10247245"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dirty="0"/>
              <a:t>More on the State Spaces S and T</a:t>
            </a:r>
            <a:endParaRPr dirty="0"/>
          </a:p>
        </p:txBody>
      </p:sp>
      <p:sp>
        <p:nvSpPr>
          <p:cNvPr id="112" name="Google Shape;112;p16"/>
          <p:cNvSpPr txBox="1">
            <a:spLocks noGrp="1"/>
          </p:cNvSpPr>
          <p:nvPr>
            <p:ph type="body" idx="1"/>
          </p:nvPr>
        </p:nvSpPr>
        <p:spPr>
          <a:xfrm>
            <a:off x="673658" y="697849"/>
            <a:ext cx="11266005" cy="5659070"/>
          </a:xfrm>
          <a:prstGeom prst="rect">
            <a:avLst/>
          </a:prstGeom>
          <a:noFill/>
          <a:ln>
            <a:noFill/>
          </a:ln>
        </p:spPr>
        <p:txBody>
          <a:bodyPr spcFirstLastPara="1" wrap="square" lIns="91425" tIns="45700" rIns="91425" bIns="45700" anchor="t" anchorCtr="0">
            <a:noAutofit/>
          </a:bodyPr>
          <a:lstStyle/>
          <a:p>
            <a:pPr>
              <a:spcBef>
                <a:spcPts val="400"/>
              </a:spcBef>
            </a:pPr>
            <a:r>
              <a:rPr lang="en-US" sz="2200" dirty="0"/>
              <a:t>State space S has about 500 non-terminal states and the Q-Table should have at most 1500 entries, assuming 3 operators are applicable for each state. In general, the S-space is deeper than the T-space.</a:t>
            </a:r>
          </a:p>
          <a:p>
            <a:pPr>
              <a:spcBef>
                <a:spcPts val="400"/>
              </a:spcBef>
            </a:pPr>
            <a:r>
              <a:rPr lang="en-US" sz="2200" dirty="0"/>
              <a:t>State space T has about 350 non-terminal states and the Q-Table should have at most 1050 entries, assuming 3 operators are applicable for each state. In general, the S-space is deeper than the T-space.</a:t>
            </a:r>
          </a:p>
          <a:p>
            <a:pPr>
              <a:spcBef>
                <a:spcPts val="400"/>
              </a:spcBef>
            </a:pPr>
            <a:r>
              <a:rPr lang="en-US" sz="2200" dirty="0"/>
              <a:t>Q-Learning: for each testcase we get q-value updates along the path of S’s or T’s initial state to a terminal state; typically, we update between 1 and 4 q-values in each game for  the S space and between 1 and 2 values in the T space. Let us assume this average number is 2 for the S space and 1.5 for the T space. </a:t>
            </a:r>
          </a:p>
          <a:p>
            <a:pPr>
              <a:spcBef>
                <a:spcPts val="400"/>
              </a:spcBef>
            </a:pPr>
            <a:r>
              <a:rPr lang="en-US" sz="2200" dirty="0"/>
              <a:t>Assuming we want to update each q value 10 times in the q-learning process, we need at least 7500=1500*5 games for the S space  and about  7000=1050*6.667 for the T-space, based on the averages computed before. This means training benchmark sizes for agents to play each other should be between 2500 and 10000 games. Running the Q-learning system for a smaller number of games would make it  unlikely to learn the appropriate q-values. </a:t>
            </a:r>
          </a:p>
          <a:p>
            <a:pPr>
              <a:spcBef>
                <a:spcPts val="400"/>
              </a:spcBef>
            </a:pPr>
            <a:r>
              <a:rPr lang="en-US" sz="2200" dirty="0"/>
              <a:t>How long does it take to run the system for let us say 5000 (or 1000 </a:t>
            </a:r>
            <a:r>
              <a:rPr lang="en-US" sz="2200" dirty="0" err="1"/>
              <a:t>games</a:t>
            </a:r>
            <a:r>
              <a:rPr lang="en-US" sz="2200" dirty="0" err="1">
                <a:sym typeface="Wingdings" panose="05000000000000000000" pitchFamily="2" charset="2"/>
              </a:rPr>
              <a:t>see</a:t>
            </a:r>
            <a:r>
              <a:rPr lang="en-US" sz="2200" dirty="0">
                <a:sym typeface="Wingdings" panose="05000000000000000000" pitchFamily="2" charset="2"/>
              </a:rPr>
              <a:t> next slide) </a:t>
            </a:r>
            <a:r>
              <a:rPr lang="en-US" sz="2200" dirty="0"/>
              <a:t>games?</a:t>
            </a:r>
            <a:endParaRPr lang="en-US" sz="2400" dirty="0"/>
          </a:p>
          <a:p>
            <a:pPr marL="0" indent="0" algn="just">
              <a:lnSpc>
                <a:spcPct val="84000"/>
              </a:lnSpc>
              <a:spcBef>
                <a:spcPts val="1200"/>
              </a:spcBef>
              <a:buSzPts val="1850"/>
              <a:buNone/>
            </a:pPr>
            <a:endParaRPr lang="en-US" dirty="0"/>
          </a:p>
          <a:p>
            <a:pPr indent="-457200" algn="just">
              <a:lnSpc>
                <a:spcPct val="84000"/>
              </a:lnSpc>
              <a:spcBef>
                <a:spcPts val="1200"/>
              </a:spcBef>
              <a:buSzPts val="1850"/>
              <a:buFont typeface="+mj-lt"/>
              <a:buAutoNum type="arabicPeriod"/>
            </a:pPr>
            <a:endParaRPr lang="en-US" dirty="0"/>
          </a:p>
          <a:p>
            <a:pPr lvl="0" indent="-457200" algn="just">
              <a:lnSpc>
                <a:spcPct val="84000"/>
              </a:lnSpc>
              <a:spcBef>
                <a:spcPts val="1200"/>
              </a:spcBef>
              <a:buSzPts val="1850"/>
              <a:buFont typeface="+mj-lt"/>
              <a:buAutoNum type="arabicPeriod"/>
            </a:pPr>
            <a:endParaRPr lang="en-US" dirty="0"/>
          </a:p>
          <a:p>
            <a:pPr lvl="0" indent="-457200" algn="just">
              <a:lnSpc>
                <a:spcPct val="84000"/>
              </a:lnSpc>
              <a:spcBef>
                <a:spcPts val="1200"/>
              </a:spcBef>
              <a:buSzPts val="1850"/>
              <a:buFont typeface="+mj-lt"/>
              <a:buAutoNum type="arabicPeriod"/>
            </a:pPr>
            <a:endParaRPr lang="en-US" dirty="0"/>
          </a:p>
          <a:p>
            <a:pPr marL="0" lvl="0" indent="0" algn="just">
              <a:lnSpc>
                <a:spcPct val="84000"/>
              </a:lnSpc>
              <a:spcBef>
                <a:spcPts val="1200"/>
              </a:spcBef>
              <a:buSzPts val="1850"/>
              <a:buNone/>
            </a:pPr>
            <a:endParaRPr dirty="0"/>
          </a:p>
        </p:txBody>
      </p:sp>
    </p:spTree>
    <p:extLst>
      <p:ext uri="{BB962C8B-B14F-4D97-AF65-F5344CB8AC3E}">
        <p14:creationId xmlns:p14="http://schemas.microsoft.com/office/powerpoint/2010/main" val="40192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431233" y="202532"/>
            <a:ext cx="10247245"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dirty="0"/>
              <a:t>UH-Leduc-</a:t>
            </a:r>
            <a:r>
              <a:rPr lang="en-US" dirty="0" err="1"/>
              <a:t>Hold’em</a:t>
            </a:r>
            <a:r>
              <a:rPr lang="en-US" dirty="0"/>
              <a:t> Poker Game Rules</a:t>
            </a:r>
            <a:endParaRPr dirty="0"/>
          </a:p>
        </p:txBody>
      </p:sp>
      <p:sp>
        <p:nvSpPr>
          <p:cNvPr id="112" name="Google Shape;112;p16"/>
          <p:cNvSpPr txBox="1">
            <a:spLocks noGrp="1"/>
          </p:cNvSpPr>
          <p:nvPr>
            <p:ph type="body" idx="1"/>
          </p:nvPr>
        </p:nvSpPr>
        <p:spPr>
          <a:xfrm>
            <a:off x="790160" y="945482"/>
            <a:ext cx="10948737" cy="3788029"/>
          </a:xfrm>
          <a:prstGeom prst="rect">
            <a:avLst/>
          </a:prstGeom>
          <a:noFill/>
          <a:ln>
            <a:noFill/>
          </a:ln>
        </p:spPr>
        <p:txBody>
          <a:bodyPr spcFirstLastPara="1" wrap="square" lIns="91425" tIns="45700" rIns="91425" bIns="45700" anchor="t" anchorCtr="0">
            <a:noAutofit/>
          </a:bodyPr>
          <a:lstStyle/>
          <a:p>
            <a:pPr marL="114300" indent="0">
              <a:buNone/>
            </a:pPr>
            <a:r>
              <a:rPr lang="en-US" sz="2400" dirty="0"/>
              <a:t>Leduc </a:t>
            </a:r>
            <a:r>
              <a:rPr lang="en-US" sz="2400" dirty="0" err="1"/>
              <a:t>Hold’em</a:t>
            </a:r>
            <a:r>
              <a:rPr lang="en-US" sz="2400" dirty="0"/>
              <a:t> is a two player poker game. The deck used in UH-Leduc </a:t>
            </a:r>
            <a:r>
              <a:rPr lang="en-US" sz="2400" dirty="0" err="1"/>
              <a:t>Hold’em</a:t>
            </a:r>
            <a:r>
              <a:rPr lang="en-US" sz="2400" dirty="0"/>
              <a:t>, also call </a:t>
            </a:r>
            <a:r>
              <a:rPr lang="en-US" sz="2400" i="1" dirty="0"/>
              <a:t>UHLPO</a:t>
            </a:r>
            <a:r>
              <a:rPr lang="en-US" sz="2400" dirty="0"/>
              <a:t>, contains multiple copies of eight different cards: aces, king, queens, and jacks in hearts and spades, and is shuffled prior to playing a hand. At the beginning of a hand, each player pays a one chip ante to the pot and receives one private card. A round of betting then takes place starting with player one. After the round of betting, a single public card is revealed from the deck, which both players use to construct their hand. This card is called the </a:t>
            </a:r>
            <a:r>
              <a:rPr lang="en-US" sz="2400" i="1" dirty="0"/>
              <a:t>flop</a:t>
            </a:r>
            <a:r>
              <a:rPr lang="en-US" sz="2400" dirty="0"/>
              <a:t>. Another round of betting occurs after the flop, again starting with player one, and then a showdown takes place. At a showdown, if either player has paired their private card with the public card they win all the chips in the pot. In the event neither player pairs, the player with the higher card (SA&gt;HA&gt;SK&gt;HK&gt;SQ&gt;HQ&gt;SJ&gt;HJ) is declared the winner. The players split the money in the pot if they have the same private card. Moreover, players might fold holding a “bad” hand, avoiding further losses: in this case, the other player wins the money the folding player has bet so far.  </a:t>
            </a:r>
          </a:p>
          <a:p>
            <a:pPr marL="114300" indent="0">
              <a:buNone/>
            </a:pPr>
            <a:endParaRPr lang="en-US" sz="2400" dirty="0"/>
          </a:p>
          <a:p>
            <a:pPr marL="0" indent="0" algn="just">
              <a:lnSpc>
                <a:spcPct val="84000"/>
              </a:lnSpc>
              <a:spcBef>
                <a:spcPts val="1200"/>
              </a:spcBef>
              <a:buSzPts val="1850"/>
              <a:buNone/>
            </a:pPr>
            <a:endParaRPr lang="en-US" dirty="0"/>
          </a:p>
          <a:p>
            <a:pPr indent="-457200" algn="just">
              <a:lnSpc>
                <a:spcPct val="84000"/>
              </a:lnSpc>
              <a:spcBef>
                <a:spcPts val="1200"/>
              </a:spcBef>
              <a:buSzPts val="1850"/>
              <a:buFont typeface="+mj-lt"/>
              <a:buAutoNum type="arabicPeriod"/>
            </a:pPr>
            <a:endParaRPr lang="en-US" dirty="0"/>
          </a:p>
          <a:p>
            <a:pPr lvl="0" indent="-457200" algn="just">
              <a:lnSpc>
                <a:spcPct val="84000"/>
              </a:lnSpc>
              <a:spcBef>
                <a:spcPts val="1200"/>
              </a:spcBef>
              <a:buSzPts val="1850"/>
              <a:buFont typeface="+mj-lt"/>
              <a:buAutoNum type="arabicPeriod"/>
            </a:pPr>
            <a:endParaRPr lang="en-US" dirty="0"/>
          </a:p>
          <a:p>
            <a:pPr lvl="0" indent="-457200" algn="just">
              <a:lnSpc>
                <a:spcPct val="84000"/>
              </a:lnSpc>
              <a:spcBef>
                <a:spcPts val="1200"/>
              </a:spcBef>
              <a:buSzPts val="1850"/>
              <a:buFont typeface="+mj-lt"/>
              <a:buAutoNum type="arabicPeriod"/>
            </a:pPr>
            <a:endParaRPr lang="en-US" dirty="0"/>
          </a:p>
          <a:p>
            <a:pPr marL="0" lvl="0" indent="0" algn="just">
              <a:lnSpc>
                <a:spcPct val="84000"/>
              </a:lnSpc>
              <a:spcBef>
                <a:spcPts val="1200"/>
              </a:spcBef>
              <a:buSzPts val="1850"/>
              <a:buNone/>
            </a:pPr>
            <a:endParaRPr dirty="0"/>
          </a:p>
        </p:txBody>
      </p:sp>
    </p:spTree>
    <p:extLst>
      <p:ext uri="{BB962C8B-B14F-4D97-AF65-F5344CB8AC3E}">
        <p14:creationId xmlns:p14="http://schemas.microsoft.com/office/powerpoint/2010/main" val="3686162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908613" y="78293"/>
            <a:ext cx="10874225" cy="1485900"/>
          </a:xfrm>
          <a:prstGeom prst="rect">
            <a:avLst/>
          </a:prstGeom>
          <a:noFill/>
          <a:ln>
            <a:noFill/>
          </a:ln>
        </p:spPr>
        <p:txBody>
          <a:bodyPr spcFirstLastPara="1" wrap="square" lIns="91425" tIns="45700" rIns="91425" bIns="45700" anchor="t" anchorCtr="0">
            <a:noAutofit/>
          </a:bodyPr>
          <a:lstStyle/>
          <a:p>
            <a:pPr marL="0" lvl="0" indent="0" algn="ctr" rtl="0">
              <a:lnSpc>
                <a:spcPct val="89000"/>
              </a:lnSpc>
              <a:spcBef>
                <a:spcPts val="0"/>
              </a:spcBef>
              <a:spcAft>
                <a:spcPts val="0"/>
              </a:spcAft>
              <a:buClr>
                <a:schemeClr val="dk2"/>
              </a:buClr>
              <a:buSzPts val="4400"/>
              <a:buFont typeface="Libre Franklin"/>
              <a:buNone/>
            </a:pPr>
            <a:r>
              <a:rPr lang="en-US" sz="3600" dirty="0"/>
              <a:t>Representing States as Numbers </a:t>
            </a:r>
            <a:br>
              <a:rPr lang="en-US" sz="3600" dirty="0"/>
            </a:br>
            <a:r>
              <a:rPr lang="en-US" sz="3600" dirty="0"/>
              <a:t>and Further State Space Reduction </a:t>
            </a:r>
            <a:endParaRPr sz="3600" dirty="0"/>
          </a:p>
        </p:txBody>
      </p:sp>
      <p:sp>
        <p:nvSpPr>
          <p:cNvPr id="112" name="Google Shape;112;p16"/>
          <p:cNvSpPr txBox="1">
            <a:spLocks noGrp="1"/>
          </p:cNvSpPr>
          <p:nvPr>
            <p:ph type="body" idx="1"/>
          </p:nvPr>
        </p:nvSpPr>
        <p:spPr>
          <a:xfrm>
            <a:off x="746568" y="1030147"/>
            <a:ext cx="11389110" cy="5991849"/>
          </a:xfrm>
          <a:prstGeom prst="rect">
            <a:avLst/>
          </a:prstGeom>
          <a:noFill/>
          <a:ln>
            <a:noFill/>
          </a:ln>
        </p:spPr>
        <p:txBody>
          <a:bodyPr spcFirstLastPara="1" wrap="square" lIns="91425" tIns="45700" rIns="91425" bIns="45700" anchor="t" anchorCtr="0">
            <a:noAutofit/>
          </a:bodyPr>
          <a:lstStyle/>
          <a:p>
            <a:pPr>
              <a:spcBef>
                <a:spcPts val="400"/>
              </a:spcBef>
            </a:pPr>
            <a:r>
              <a:rPr lang="en-US" sz="1900" dirty="0"/>
              <a:t>You can either represent states as tuples or as numbers which is discussed here!</a:t>
            </a:r>
          </a:p>
          <a:p>
            <a:pPr>
              <a:spcBef>
                <a:spcPts val="400"/>
              </a:spcBef>
            </a:pPr>
            <a:r>
              <a:rPr lang="en-US" sz="1900" dirty="0"/>
              <a:t>First, we assign a value to each card as follows: HJ=0,SJ=1,…,SA=7. Next, we drop the s/t prefix, and represent Phase1 states as (TBS,TBT,&lt;players card&gt;); e.g. (4,1,HA) as 04016, where 6 represents the heart ace.</a:t>
            </a:r>
          </a:p>
          <a:p>
            <a:pPr>
              <a:spcBef>
                <a:spcPts val="400"/>
              </a:spcBef>
            </a:pPr>
            <a:r>
              <a:rPr lang="en-US" sz="1900" dirty="0"/>
              <a:t>Next, we like to reduce the number of phase2 states by replacing (…,TBS,TBT, player’s card, C) by (TBS,TBT,H) where H=C’</a:t>
            </a:r>
            <a:r>
              <a:rPr lang="en-US" sz="1900" dirty="0">
                <a:sym typeface="Symbol" panose="05050102010706020507" pitchFamily="18" charset="2"/>
              </a:rPr>
              <a:t>C</a:t>
            </a:r>
            <a:r>
              <a:rPr lang="en-US" sz="1900" dirty="0"/>
              <a:t> is the </a:t>
            </a:r>
            <a:r>
              <a:rPr lang="en-US" sz="1900" i="1" dirty="0"/>
              <a:t>hand value </a:t>
            </a:r>
            <a:r>
              <a:rPr lang="en-US" sz="1900" dirty="0"/>
              <a:t>of combining the player’s card C’ with the flop card C as follows, assuming that cards are represented as numbers:</a:t>
            </a:r>
          </a:p>
          <a:p>
            <a:pPr marL="571500" lvl="1" indent="0">
              <a:spcBef>
                <a:spcPts val="400"/>
              </a:spcBef>
              <a:buNone/>
            </a:pPr>
            <a:r>
              <a:rPr lang="en-US" sz="1900" dirty="0"/>
              <a:t>If pair(C’,C) and spade(C’) then H:=9 else if pair(C’,C) and heart(C’) then H:=8 else H:=C’</a:t>
            </a:r>
          </a:p>
          <a:p>
            <a:pPr marL="571500" lvl="1" indent="0">
              <a:spcBef>
                <a:spcPts val="400"/>
              </a:spcBef>
              <a:buNone/>
            </a:pPr>
            <a:r>
              <a:rPr lang="en-US" sz="1900" i="0" dirty="0"/>
              <a:t>For example, (…,4,4, HK,SQ) will be replaced by (4,4,5) , (…,4,4, HK,SK) will be replaced by (4,4,8) with 8 representing “have a pair with a heart private card” </a:t>
            </a:r>
          </a:p>
          <a:p>
            <a:pPr marL="571500" lvl="1" indent="0">
              <a:spcBef>
                <a:spcPts val="400"/>
              </a:spcBef>
              <a:buNone/>
            </a:pPr>
            <a:r>
              <a:rPr lang="en-US" sz="1900" dirty="0"/>
              <a:t>Finally, heart(C’)=even(C’) and pair(C,C’)=(even(C) and C+1=C’ ) or (odd(C) and C-1=C’)</a:t>
            </a:r>
          </a:p>
          <a:p>
            <a:pPr marL="571500" lvl="1" indent="0">
              <a:spcBef>
                <a:spcPts val="400"/>
              </a:spcBef>
              <a:buNone/>
            </a:pPr>
            <a:r>
              <a:rPr lang="en-US" sz="1900" i="0" dirty="0"/>
              <a:t>This transformation reduces the number of phase2 states by a factor of 6.4!</a:t>
            </a:r>
          </a:p>
          <a:p>
            <a:pPr>
              <a:spcBef>
                <a:spcPts val="400"/>
              </a:spcBef>
            </a:pPr>
            <a:r>
              <a:rPr lang="en-US" sz="1900" i="0" dirty="0"/>
              <a:t>Next, we need to decide how to represent phase2 states such as (10,13,5) as numbers and we use as before 10135 but to distinguish phase2 states from phase1 states we add 100000 to this number obtaining 110135 as the representation of </a:t>
            </a:r>
            <a:r>
              <a:rPr lang="en-US" sz="1900" dirty="0"/>
              <a:t>state (10,13,5) </a:t>
            </a:r>
            <a:endParaRPr lang="en-US" sz="1900" i="0" dirty="0"/>
          </a:p>
          <a:p>
            <a:pPr>
              <a:spcBef>
                <a:spcPts val="400"/>
              </a:spcBef>
            </a:pPr>
            <a:r>
              <a:rPr lang="en-US" sz="1900" dirty="0"/>
              <a:t>Using these new Phase2 states the number of non terminal states for player S is reduced to just a little under 100 and for player T’s non terminal states is around 70. With this state space reduction now training benchmark containing between 500 and 2000 games become acceptable, but smaller benchmarks  are still not acceptable.</a:t>
            </a:r>
            <a:endParaRPr lang="en-US" sz="1900" i="0" dirty="0"/>
          </a:p>
          <a:p>
            <a:pPr marL="571500" lvl="1" indent="0">
              <a:spcBef>
                <a:spcPts val="400"/>
              </a:spcBef>
              <a:buNone/>
            </a:pPr>
            <a:endParaRPr lang="en-US" sz="1900" i="0" dirty="0"/>
          </a:p>
          <a:p>
            <a:pPr marL="0" indent="0" algn="just">
              <a:lnSpc>
                <a:spcPct val="84000"/>
              </a:lnSpc>
              <a:spcBef>
                <a:spcPts val="1200"/>
              </a:spcBef>
              <a:buSzPts val="1850"/>
              <a:buNone/>
            </a:pPr>
            <a:endParaRPr lang="en-US" sz="1900" dirty="0"/>
          </a:p>
          <a:p>
            <a:pPr indent="-457200" algn="just">
              <a:lnSpc>
                <a:spcPct val="84000"/>
              </a:lnSpc>
              <a:spcBef>
                <a:spcPts val="1200"/>
              </a:spcBef>
              <a:buSzPts val="1850"/>
              <a:buFont typeface="+mj-lt"/>
              <a:buAutoNum type="arabicPeriod"/>
            </a:pPr>
            <a:endParaRPr lang="en-US" sz="1900" dirty="0"/>
          </a:p>
          <a:p>
            <a:pPr lvl="0" indent="-457200" algn="just">
              <a:lnSpc>
                <a:spcPct val="84000"/>
              </a:lnSpc>
              <a:spcBef>
                <a:spcPts val="1200"/>
              </a:spcBef>
              <a:buSzPts val="1850"/>
              <a:buFont typeface="+mj-lt"/>
              <a:buAutoNum type="arabicPeriod"/>
            </a:pPr>
            <a:endParaRPr lang="en-US" sz="1900" dirty="0"/>
          </a:p>
          <a:p>
            <a:pPr lvl="0" indent="-457200" algn="just">
              <a:lnSpc>
                <a:spcPct val="84000"/>
              </a:lnSpc>
              <a:spcBef>
                <a:spcPts val="1200"/>
              </a:spcBef>
              <a:buSzPts val="1850"/>
              <a:buFont typeface="+mj-lt"/>
              <a:buAutoNum type="arabicPeriod"/>
            </a:pPr>
            <a:endParaRPr lang="en-US" dirty="0"/>
          </a:p>
          <a:p>
            <a:pPr marL="0" lvl="0" indent="0" algn="just">
              <a:lnSpc>
                <a:spcPct val="84000"/>
              </a:lnSpc>
              <a:spcBef>
                <a:spcPts val="1200"/>
              </a:spcBef>
              <a:buSzPts val="1850"/>
              <a:buNone/>
            </a:pPr>
            <a:endParaRPr dirty="0"/>
          </a:p>
        </p:txBody>
      </p:sp>
    </p:spTree>
    <p:extLst>
      <p:ext uri="{BB962C8B-B14F-4D97-AF65-F5344CB8AC3E}">
        <p14:creationId xmlns:p14="http://schemas.microsoft.com/office/powerpoint/2010/main" val="691036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7877408" y="-58429"/>
            <a:ext cx="4408005" cy="612709"/>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sz="2400" dirty="0"/>
              <a:t>Player S Number State Space </a:t>
            </a:r>
            <a:endParaRPr sz="2400" dirty="0"/>
          </a:p>
        </p:txBody>
      </p:sp>
      <p:sp>
        <p:nvSpPr>
          <p:cNvPr id="3" name="Oval 2"/>
          <p:cNvSpPr/>
          <p:nvPr/>
        </p:nvSpPr>
        <p:spPr>
          <a:xfrm>
            <a:off x="1141638" y="2731498"/>
            <a:ext cx="1693002"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0101C’</a:t>
            </a:r>
          </a:p>
        </p:txBody>
      </p:sp>
      <p:sp>
        <p:nvSpPr>
          <p:cNvPr id="9" name="Oval 8"/>
          <p:cNvSpPr/>
          <p:nvPr/>
        </p:nvSpPr>
        <p:spPr>
          <a:xfrm>
            <a:off x="4108408" y="945831"/>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10101H</a:t>
            </a:r>
          </a:p>
        </p:txBody>
      </p:sp>
      <p:sp>
        <p:nvSpPr>
          <p:cNvPr id="10" name="Oval 9"/>
          <p:cNvSpPr/>
          <p:nvPr/>
        </p:nvSpPr>
        <p:spPr>
          <a:xfrm>
            <a:off x="4109699" y="2798148"/>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0104C’</a:t>
            </a:r>
          </a:p>
        </p:txBody>
      </p:sp>
      <p:sp>
        <p:nvSpPr>
          <p:cNvPr id="11" name="Oval 10"/>
          <p:cNvSpPr/>
          <p:nvPr/>
        </p:nvSpPr>
        <p:spPr>
          <a:xfrm>
            <a:off x="5238854" y="3733078"/>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10404H</a:t>
            </a:r>
          </a:p>
        </p:txBody>
      </p:sp>
      <p:sp>
        <p:nvSpPr>
          <p:cNvPr id="12" name="Oval 11"/>
          <p:cNvSpPr/>
          <p:nvPr/>
        </p:nvSpPr>
        <p:spPr>
          <a:xfrm>
            <a:off x="4576569" y="1753153"/>
            <a:ext cx="81289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PT1</a:t>
            </a:r>
          </a:p>
        </p:txBody>
      </p:sp>
      <p:cxnSp>
        <p:nvCxnSpPr>
          <p:cNvPr id="15" name="Straight Arrow Connector 14"/>
          <p:cNvCxnSpPr>
            <a:stCxn id="3" idx="6"/>
            <a:endCxn id="26" idx="4"/>
          </p:cNvCxnSpPr>
          <p:nvPr/>
        </p:nvCxnSpPr>
        <p:spPr>
          <a:xfrm flipH="1" flipV="1">
            <a:off x="2081328" y="1712720"/>
            <a:ext cx="753312" cy="1214449"/>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813895" y="2969510"/>
            <a:ext cx="1469820" cy="773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 idx="6"/>
          </p:cNvCxnSpPr>
          <p:nvPr/>
        </p:nvCxnSpPr>
        <p:spPr>
          <a:xfrm flipV="1">
            <a:off x="2834640" y="1329257"/>
            <a:ext cx="2110907" cy="159791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813372" y="2107418"/>
            <a:ext cx="35721" cy="74587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10" idx="4"/>
            <a:endCxn id="11" idx="2"/>
          </p:cNvCxnSpPr>
          <p:nvPr/>
        </p:nvCxnSpPr>
        <p:spPr>
          <a:xfrm>
            <a:off x="5018384" y="3189489"/>
            <a:ext cx="220470" cy="73926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532795" y="1321379"/>
            <a:ext cx="1097065"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PS1</a:t>
            </a:r>
          </a:p>
        </p:txBody>
      </p:sp>
      <p:sp>
        <p:nvSpPr>
          <p:cNvPr id="28" name="Oval 27"/>
          <p:cNvSpPr/>
          <p:nvPr/>
        </p:nvSpPr>
        <p:spPr>
          <a:xfrm>
            <a:off x="1744232" y="5148619"/>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0407C’</a:t>
            </a:r>
          </a:p>
        </p:txBody>
      </p:sp>
      <p:sp>
        <p:nvSpPr>
          <p:cNvPr id="29" name="Oval 28"/>
          <p:cNvSpPr/>
          <p:nvPr/>
        </p:nvSpPr>
        <p:spPr>
          <a:xfrm>
            <a:off x="4609233" y="5560048"/>
            <a:ext cx="1898196"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10707H</a:t>
            </a:r>
          </a:p>
        </p:txBody>
      </p:sp>
      <p:sp>
        <p:nvSpPr>
          <p:cNvPr id="30" name="Oval 29"/>
          <p:cNvSpPr/>
          <p:nvPr/>
        </p:nvSpPr>
        <p:spPr>
          <a:xfrm>
            <a:off x="4682264" y="6073923"/>
            <a:ext cx="181737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PT4</a:t>
            </a:r>
          </a:p>
        </p:txBody>
      </p:sp>
      <p:cxnSp>
        <p:nvCxnSpPr>
          <p:cNvPr id="34" name="Straight Arrow Connector 33"/>
          <p:cNvCxnSpPr>
            <a:cxnSpLocks/>
            <a:stCxn id="3" idx="6"/>
            <a:endCxn id="11" idx="2"/>
          </p:cNvCxnSpPr>
          <p:nvPr/>
        </p:nvCxnSpPr>
        <p:spPr>
          <a:xfrm>
            <a:off x="2834640" y="2927169"/>
            <a:ext cx="2404214" cy="100158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8" idx="0"/>
          </p:cNvCxnSpPr>
          <p:nvPr/>
        </p:nvCxnSpPr>
        <p:spPr>
          <a:xfrm flipH="1">
            <a:off x="2652917" y="2936947"/>
            <a:ext cx="190801" cy="2211672"/>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2"/>
          </p:cNvCxnSpPr>
          <p:nvPr/>
        </p:nvCxnSpPr>
        <p:spPr>
          <a:xfrm>
            <a:off x="3532687" y="5378941"/>
            <a:ext cx="1076546" cy="37677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30" idx="2"/>
          </p:cNvCxnSpPr>
          <p:nvPr/>
        </p:nvCxnSpPr>
        <p:spPr>
          <a:xfrm>
            <a:off x="3560764" y="5366489"/>
            <a:ext cx="1121500" cy="90310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206494" y="2617658"/>
            <a:ext cx="1130438" cy="307777"/>
          </a:xfrm>
          <a:prstGeom prst="rect">
            <a:avLst/>
          </a:prstGeom>
          <a:noFill/>
        </p:spPr>
        <p:txBody>
          <a:bodyPr wrap="none" rtlCol="0">
            <a:spAutoFit/>
          </a:bodyPr>
          <a:lstStyle/>
          <a:p>
            <a:r>
              <a:rPr lang="en-US" dirty="0"/>
              <a:t>check raise</a:t>
            </a:r>
          </a:p>
        </p:txBody>
      </p:sp>
      <p:sp>
        <p:nvSpPr>
          <p:cNvPr id="46" name="TextBox 45"/>
          <p:cNvSpPr txBox="1"/>
          <p:nvPr/>
        </p:nvSpPr>
        <p:spPr>
          <a:xfrm>
            <a:off x="1698913" y="1907021"/>
            <a:ext cx="910827" cy="307777"/>
          </a:xfrm>
          <a:prstGeom prst="rect">
            <a:avLst/>
          </a:prstGeom>
          <a:noFill/>
        </p:spPr>
        <p:txBody>
          <a:bodyPr wrap="none" rtlCol="0">
            <a:spAutoFit/>
          </a:bodyPr>
          <a:lstStyle/>
          <a:p>
            <a:r>
              <a:rPr lang="en-US" dirty="0"/>
              <a:t>raise fold</a:t>
            </a:r>
          </a:p>
        </p:txBody>
      </p:sp>
      <p:sp>
        <p:nvSpPr>
          <p:cNvPr id="48" name="TextBox 47"/>
          <p:cNvSpPr txBox="1"/>
          <p:nvPr/>
        </p:nvSpPr>
        <p:spPr>
          <a:xfrm>
            <a:off x="1744232" y="3839262"/>
            <a:ext cx="1059906" cy="307777"/>
          </a:xfrm>
          <a:prstGeom prst="rect">
            <a:avLst/>
          </a:prstGeom>
          <a:noFill/>
        </p:spPr>
        <p:txBody>
          <a:bodyPr wrap="none" rtlCol="0">
            <a:spAutoFit/>
          </a:bodyPr>
          <a:lstStyle/>
          <a:p>
            <a:r>
              <a:rPr lang="en-US" dirty="0"/>
              <a:t>raise </a:t>
            </a:r>
            <a:r>
              <a:rPr lang="en-US" dirty="0" err="1"/>
              <a:t>raise</a:t>
            </a:r>
            <a:r>
              <a:rPr lang="en-US" dirty="0"/>
              <a:t> </a:t>
            </a:r>
          </a:p>
        </p:txBody>
      </p:sp>
      <p:sp>
        <p:nvSpPr>
          <p:cNvPr id="49" name="TextBox 48"/>
          <p:cNvSpPr txBox="1"/>
          <p:nvPr/>
        </p:nvSpPr>
        <p:spPr>
          <a:xfrm>
            <a:off x="3390016" y="3289152"/>
            <a:ext cx="891591" cy="307777"/>
          </a:xfrm>
          <a:prstGeom prst="rect">
            <a:avLst/>
          </a:prstGeom>
          <a:noFill/>
        </p:spPr>
        <p:txBody>
          <a:bodyPr wrap="none" rtlCol="0">
            <a:spAutoFit/>
          </a:bodyPr>
          <a:lstStyle/>
          <a:p>
            <a:r>
              <a:rPr lang="en-US" dirty="0"/>
              <a:t>raise call</a:t>
            </a:r>
          </a:p>
        </p:txBody>
      </p:sp>
      <p:sp>
        <p:nvSpPr>
          <p:cNvPr id="51" name="TextBox 50"/>
          <p:cNvSpPr txBox="1"/>
          <p:nvPr/>
        </p:nvSpPr>
        <p:spPr>
          <a:xfrm>
            <a:off x="4036747" y="5226780"/>
            <a:ext cx="453970" cy="307777"/>
          </a:xfrm>
          <a:prstGeom prst="rect">
            <a:avLst/>
          </a:prstGeom>
          <a:noFill/>
        </p:spPr>
        <p:txBody>
          <a:bodyPr wrap="none" rtlCol="0">
            <a:spAutoFit/>
          </a:bodyPr>
          <a:lstStyle/>
          <a:p>
            <a:r>
              <a:rPr lang="en-US" dirty="0">
                <a:solidFill>
                  <a:srgbClr val="FF0000"/>
                </a:solidFill>
              </a:rPr>
              <a:t>call</a:t>
            </a:r>
          </a:p>
        </p:txBody>
      </p:sp>
      <p:sp>
        <p:nvSpPr>
          <p:cNvPr id="52" name="TextBox 51"/>
          <p:cNvSpPr txBox="1"/>
          <p:nvPr/>
        </p:nvSpPr>
        <p:spPr>
          <a:xfrm>
            <a:off x="3949516" y="5814569"/>
            <a:ext cx="473206" cy="307777"/>
          </a:xfrm>
          <a:prstGeom prst="rect">
            <a:avLst/>
          </a:prstGeom>
          <a:noFill/>
        </p:spPr>
        <p:txBody>
          <a:bodyPr wrap="none" rtlCol="0">
            <a:spAutoFit/>
          </a:bodyPr>
          <a:lstStyle/>
          <a:p>
            <a:r>
              <a:rPr lang="en-US" dirty="0"/>
              <a:t>fold</a:t>
            </a:r>
          </a:p>
        </p:txBody>
      </p:sp>
      <p:sp>
        <p:nvSpPr>
          <p:cNvPr id="53" name="TextBox 52"/>
          <p:cNvSpPr txBox="1"/>
          <p:nvPr/>
        </p:nvSpPr>
        <p:spPr>
          <a:xfrm>
            <a:off x="4802130" y="2348579"/>
            <a:ext cx="473206" cy="307777"/>
          </a:xfrm>
          <a:prstGeom prst="rect">
            <a:avLst/>
          </a:prstGeom>
          <a:noFill/>
        </p:spPr>
        <p:txBody>
          <a:bodyPr wrap="none" rtlCol="0">
            <a:spAutoFit/>
          </a:bodyPr>
          <a:lstStyle/>
          <a:p>
            <a:r>
              <a:rPr lang="en-US" dirty="0"/>
              <a:t>fold</a:t>
            </a:r>
          </a:p>
        </p:txBody>
      </p:sp>
      <p:sp>
        <p:nvSpPr>
          <p:cNvPr id="4" name="TextBox 3">
            <a:extLst>
              <a:ext uri="{FF2B5EF4-FFF2-40B4-BE49-F238E27FC236}">
                <a16:creationId xmlns:a16="http://schemas.microsoft.com/office/drawing/2014/main" id="{C52B343C-077E-4751-8A60-2098E6278411}"/>
              </a:ext>
            </a:extLst>
          </p:cNvPr>
          <p:cNvSpPr txBox="1"/>
          <p:nvPr/>
        </p:nvSpPr>
        <p:spPr>
          <a:xfrm>
            <a:off x="1303168" y="3137807"/>
            <a:ext cx="1138453" cy="307777"/>
          </a:xfrm>
          <a:prstGeom prst="rect">
            <a:avLst/>
          </a:prstGeom>
          <a:noFill/>
        </p:spPr>
        <p:txBody>
          <a:bodyPr wrap="none" rtlCol="0">
            <a:spAutoFit/>
          </a:bodyPr>
          <a:lstStyle/>
          <a:p>
            <a:r>
              <a:rPr lang="en-US" b="1" dirty="0">
                <a:solidFill>
                  <a:srgbClr val="FF0000"/>
                </a:solidFill>
              </a:rPr>
              <a:t>Initial State</a:t>
            </a:r>
          </a:p>
        </p:txBody>
      </p:sp>
      <p:sp>
        <p:nvSpPr>
          <p:cNvPr id="43" name="TextBox 42"/>
          <p:cNvSpPr txBox="1"/>
          <p:nvPr/>
        </p:nvSpPr>
        <p:spPr>
          <a:xfrm>
            <a:off x="3401849" y="1903105"/>
            <a:ext cx="1210588" cy="307777"/>
          </a:xfrm>
          <a:prstGeom prst="rect">
            <a:avLst/>
          </a:prstGeom>
          <a:noFill/>
        </p:spPr>
        <p:txBody>
          <a:bodyPr wrap="none" rtlCol="0">
            <a:spAutoFit/>
          </a:bodyPr>
          <a:lstStyle/>
          <a:p>
            <a:r>
              <a:rPr lang="en-US" dirty="0"/>
              <a:t>check </a:t>
            </a:r>
            <a:r>
              <a:rPr lang="en-US" dirty="0" err="1"/>
              <a:t>check</a:t>
            </a:r>
            <a:endParaRPr lang="en-US" dirty="0"/>
          </a:p>
        </p:txBody>
      </p:sp>
      <p:sp>
        <p:nvSpPr>
          <p:cNvPr id="44" name="TextBox 43"/>
          <p:cNvSpPr txBox="1"/>
          <p:nvPr/>
        </p:nvSpPr>
        <p:spPr>
          <a:xfrm>
            <a:off x="5060021" y="3288561"/>
            <a:ext cx="453970" cy="307777"/>
          </a:xfrm>
          <a:prstGeom prst="rect">
            <a:avLst/>
          </a:prstGeom>
          <a:noFill/>
        </p:spPr>
        <p:txBody>
          <a:bodyPr wrap="none" rtlCol="0">
            <a:spAutoFit/>
          </a:bodyPr>
          <a:lstStyle/>
          <a:p>
            <a:r>
              <a:rPr lang="en-US" dirty="0">
                <a:solidFill>
                  <a:srgbClr val="FF0000"/>
                </a:solidFill>
              </a:rPr>
              <a:t>call</a:t>
            </a:r>
          </a:p>
        </p:txBody>
      </p:sp>
      <p:sp>
        <p:nvSpPr>
          <p:cNvPr id="50" name="Oval 49"/>
          <p:cNvSpPr/>
          <p:nvPr/>
        </p:nvSpPr>
        <p:spPr>
          <a:xfrm>
            <a:off x="4679739" y="83598"/>
            <a:ext cx="763955"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PT1</a:t>
            </a:r>
          </a:p>
        </p:txBody>
      </p:sp>
      <p:cxnSp>
        <p:nvCxnSpPr>
          <p:cNvPr id="54" name="Straight Arrow Connector 53"/>
          <p:cNvCxnSpPr>
            <a:cxnSpLocks/>
          </p:cNvCxnSpPr>
          <p:nvPr/>
        </p:nvCxnSpPr>
        <p:spPr>
          <a:xfrm>
            <a:off x="5948868" y="1164224"/>
            <a:ext cx="664095" cy="39735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5069212" y="430130"/>
            <a:ext cx="6905" cy="530669"/>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896837" y="108000"/>
            <a:ext cx="908685"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PS1</a:t>
            </a:r>
          </a:p>
        </p:txBody>
      </p:sp>
      <p:cxnSp>
        <p:nvCxnSpPr>
          <p:cNvPr id="59" name="Straight Arrow Connector 58"/>
          <p:cNvCxnSpPr>
            <a:cxnSpLocks/>
          </p:cNvCxnSpPr>
          <p:nvPr/>
        </p:nvCxnSpPr>
        <p:spPr>
          <a:xfrm flipV="1">
            <a:off x="5942627" y="950342"/>
            <a:ext cx="740750" cy="21409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cxnSpLocks/>
            <a:stCxn id="9" idx="6"/>
            <a:endCxn id="65" idx="0"/>
          </p:cNvCxnSpPr>
          <p:nvPr/>
        </p:nvCxnSpPr>
        <p:spPr>
          <a:xfrm flipV="1">
            <a:off x="5925778" y="474394"/>
            <a:ext cx="491694" cy="66710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831685" y="1218715"/>
            <a:ext cx="1010213" cy="307777"/>
          </a:xfrm>
          <a:prstGeom prst="rect">
            <a:avLst/>
          </a:prstGeom>
          <a:noFill/>
        </p:spPr>
        <p:txBody>
          <a:bodyPr wrap="none" rtlCol="0">
            <a:spAutoFit/>
          </a:bodyPr>
          <a:lstStyle/>
          <a:p>
            <a:r>
              <a:rPr lang="en-US" dirty="0"/>
              <a:t>raise </a:t>
            </a:r>
            <a:r>
              <a:rPr lang="en-US" dirty="0" err="1"/>
              <a:t>raise</a:t>
            </a:r>
            <a:endParaRPr lang="en-US" dirty="0"/>
          </a:p>
        </p:txBody>
      </p:sp>
      <p:sp>
        <p:nvSpPr>
          <p:cNvPr id="65" name="TextBox 64"/>
          <p:cNvSpPr txBox="1"/>
          <p:nvPr/>
        </p:nvSpPr>
        <p:spPr>
          <a:xfrm>
            <a:off x="5962058" y="474394"/>
            <a:ext cx="910827" cy="307777"/>
          </a:xfrm>
          <a:prstGeom prst="rect">
            <a:avLst/>
          </a:prstGeom>
          <a:noFill/>
        </p:spPr>
        <p:txBody>
          <a:bodyPr wrap="none" rtlCol="0">
            <a:spAutoFit/>
          </a:bodyPr>
          <a:lstStyle/>
          <a:p>
            <a:r>
              <a:rPr lang="en-US" dirty="0"/>
              <a:t>raise fold</a:t>
            </a:r>
          </a:p>
        </p:txBody>
      </p:sp>
      <p:sp>
        <p:nvSpPr>
          <p:cNvPr id="66" name="TextBox 65"/>
          <p:cNvSpPr txBox="1"/>
          <p:nvPr/>
        </p:nvSpPr>
        <p:spPr>
          <a:xfrm>
            <a:off x="5061717" y="532328"/>
            <a:ext cx="473206" cy="307777"/>
          </a:xfrm>
          <a:prstGeom prst="rect">
            <a:avLst/>
          </a:prstGeom>
          <a:noFill/>
        </p:spPr>
        <p:txBody>
          <a:bodyPr wrap="none" rtlCol="0">
            <a:spAutoFit/>
          </a:bodyPr>
          <a:lstStyle/>
          <a:p>
            <a:r>
              <a:rPr lang="en-US" dirty="0"/>
              <a:t>fold</a:t>
            </a:r>
          </a:p>
        </p:txBody>
      </p:sp>
      <p:sp>
        <p:nvSpPr>
          <p:cNvPr id="70" name="TextBox 69"/>
          <p:cNvSpPr txBox="1"/>
          <p:nvPr/>
        </p:nvSpPr>
        <p:spPr>
          <a:xfrm>
            <a:off x="5962058" y="941782"/>
            <a:ext cx="891591" cy="307777"/>
          </a:xfrm>
          <a:prstGeom prst="rect">
            <a:avLst/>
          </a:prstGeom>
          <a:noFill/>
        </p:spPr>
        <p:txBody>
          <a:bodyPr wrap="none" rtlCol="0">
            <a:spAutoFit/>
          </a:bodyPr>
          <a:lstStyle/>
          <a:p>
            <a:r>
              <a:rPr lang="en-US" dirty="0"/>
              <a:t>raise call</a:t>
            </a:r>
          </a:p>
        </p:txBody>
      </p:sp>
      <p:cxnSp>
        <p:nvCxnSpPr>
          <p:cNvPr id="110" name="Straight Arrow Connector 109"/>
          <p:cNvCxnSpPr>
            <a:cxnSpLocks/>
            <a:stCxn id="11" idx="0"/>
          </p:cNvCxnSpPr>
          <p:nvPr/>
        </p:nvCxnSpPr>
        <p:spPr>
          <a:xfrm flipV="1">
            <a:off x="6147539" y="3119851"/>
            <a:ext cx="1942090" cy="613227"/>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7955005" y="2905116"/>
            <a:ext cx="1945646" cy="3463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10710H</a:t>
            </a:r>
          </a:p>
        </p:txBody>
      </p:sp>
      <p:sp>
        <p:nvSpPr>
          <p:cNvPr id="113" name="TextBox 112"/>
          <p:cNvSpPr txBox="1"/>
          <p:nvPr/>
        </p:nvSpPr>
        <p:spPr>
          <a:xfrm>
            <a:off x="7324223" y="3815425"/>
            <a:ext cx="1210588" cy="307777"/>
          </a:xfrm>
          <a:prstGeom prst="rect">
            <a:avLst/>
          </a:prstGeom>
          <a:noFill/>
        </p:spPr>
        <p:txBody>
          <a:bodyPr wrap="none" rtlCol="0">
            <a:spAutoFit/>
          </a:bodyPr>
          <a:lstStyle/>
          <a:p>
            <a:r>
              <a:rPr lang="en-US" dirty="0"/>
              <a:t>check </a:t>
            </a:r>
            <a:r>
              <a:rPr lang="en-US" dirty="0" err="1"/>
              <a:t>check</a:t>
            </a:r>
            <a:endParaRPr lang="en-US" dirty="0"/>
          </a:p>
        </p:txBody>
      </p:sp>
      <p:sp>
        <p:nvSpPr>
          <p:cNvPr id="116" name="TextBox 115"/>
          <p:cNvSpPr txBox="1"/>
          <p:nvPr/>
        </p:nvSpPr>
        <p:spPr>
          <a:xfrm>
            <a:off x="6740549" y="3335618"/>
            <a:ext cx="1010213" cy="307777"/>
          </a:xfrm>
          <a:prstGeom prst="rect">
            <a:avLst/>
          </a:prstGeom>
          <a:noFill/>
        </p:spPr>
        <p:txBody>
          <a:bodyPr wrap="none" rtlCol="0">
            <a:spAutoFit/>
          </a:bodyPr>
          <a:lstStyle/>
          <a:p>
            <a:r>
              <a:rPr lang="en-US" dirty="0"/>
              <a:t>raise </a:t>
            </a:r>
            <a:r>
              <a:rPr lang="en-US" dirty="0" err="1"/>
              <a:t>raise</a:t>
            </a:r>
            <a:endParaRPr lang="en-US" dirty="0"/>
          </a:p>
        </p:txBody>
      </p:sp>
      <p:sp>
        <p:nvSpPr>
          <p:cNvPr id="118" name="TextBox 117"/>
          <p:cNvSpPr txBox="1"/>
          <p:nvPr/>
        </p:nvSpPr>
        <p:spPr>
          <a:xfrm>
            <a:off x="6538493" y="2120865"/>
            <a:ext cx="1130438" cy="307777"/>
          </a:xfrm>
          <a:prstGeom prst="rect">
            <a:avLst/>
          </a:prstGeom>
          <a:noFill/>
        </p:spPr>
        <p:txBody>
          <a:bodyPr wrap="none" rtlCol="0">
            <a:spAutoFit/>
          </a:bodyPr>
          <a:lstStyle/>
          <a:p>
            <a:r>
              <a:rPr lang="en-US" dirty="0"/>
              <a:t>check raise</a:t>
            </a:r>
          </a:p>
        </p:txBody>
      </p:sp>
      <p:sp>
        <p:nvSpPr>
          <p:cNvPr id="119" name="TextBox 118"/>
          <p:cNvSpPr txBox="1"/>
          <p:nvPr/>
        </p:nvSpPr>
        <p:spPr>
          <a:xfrm>
            <a:off x="10064117" y="2867092"/>
            <a:ext cx="473206" cy="307777"/>
          </a:xfrm>
          <a:prstGeom prst="rect">
            <a:avLst/>
          </a:prstGeom>
          <a:noFill/>
        </p:spPr>
        <p:txBody>
          <a:bodyPr wrap="none" rtlCol="0">
            <a:spAutoFit/>
          </a:bodyPr>
          <a:lstStyle/>
          <a:p>
            <a:r>
              <a:rPr lang="en-US" dirty="0"/>
              <a:t>fold</a:t>
            </a:r>
          </a:p>
        </p:txBody>
      </p:sp>
      <p:sp>
        <p:nvSpPr>
          <p:cNvPr id="122" name="Oval 121"/>
          <p:cNvSpPr/>
          <p:nvPr/>
        </p:nvSpPr>
        <p:spPr>
          <a:xfrm>
            <a:off x="8641915" y="3630300"/>
            <a:ext cx="1013661" cy="3507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WL4</a:t>
            </a:r>
          </a:p>
        </p:txBody>
      </p:sp>
      <p:sp>
        <p:nvSpPr>
          <p:cNvPr id="123" name="Oval 122"/>
          <p:cNvSpPr/>
          <p:nvPr/>
        </p:nvSpPr>
        <p:spPr>
          <a:xfrm>
            <a:off x="7768384" y="2175102"/>
            <a:ext cx="834982" cy="3568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cxnSp>
        <p:nvCxnSpPr>
          <p:cNvPr id="124" name="Straight Arrow Connector 123"/>
          <p:cNvCxnSpPr>
            <a:endCxn id="122" idx="2"/>
          </p:cNvCxnSpPr>
          <p:nvPr/>
        </p:nvCxnSpPr>
        <p:spPr>
          <a:xfrm flipV="1">
            <a:off x="7020969" y="3805668"/>
            <a:ext cx="1620946" cy="12421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cxnSpLocks/>
            <a:stCxn id="11" idx="0"/>
            <a:endCxn id="114" idx="4"/>
          </p:cNvCxnSpPr>
          <p:nvPr/>
        </p:nvCxnSpPr>
        <p:spPr>
          <a:xfrm flipV="1">
            <a:off x="6147539" y="1964810"/>
            <a:ext cx="1168427" cy="176826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27" name="Oval 126"/>
          <p:cNvSpPr/>
          <p:nvPr/>
        </p:nvSpPr>
        <p:spPr>
          <a:xfrm>
            <a:off x="10437135" y="2049234"/>
            <a:ext cx="917410" cy="4448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WL10</a:t>
            </a:r>
          </a:p>
        </p:txBody>
      </p:sp>
      <p:sp>
        <p:nvSpPr>
          <p:cNvPr id="128" name="Oval 127"/>
          <p:cNvSpPr/>
          <p:nvPr/>
        </p:nvSpPr>
        <p:spPr>
          <a:xfrm>
            <a:off x="5919290" y="2427127"/>
            <a:ext cx="780473" cy="2439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PS4</a:t>
            </a:r>
          </a:p>
        </p:txBody>
      </p:sp>
      <p:cxnSp>
        <p:nvCxnSpPr>
          <p:cNvPr id="129" name="Straight Arrow Connector 128"/>
          <p:cNvCxnSpPr>
            <a:stCxn id="11" idx="0"/>
          </p:cNvCxnSpPr>
          <p:nvPr/>
        </p:nvCxnSpPr>
        <p:spPr>
          <a:xfrm flipV="1">
            <a:off x="6147539" y="2499118"/>
            <a:ext cx="1876857" cy="123396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1" idx="0"/>
          </p:cNvCxnSpPr>
          <p:nvPr/>
        </p:nvCxnSpPr>
        <p:spPr>
          <a:xfrm flipV="1">
            <a:off x="6147539" y="2598893"/>
            <a:ext cx="148702" cy="113418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10801668" y="2845486"/>
            <a:ext cx="756602" cy="4109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PT7</a:t>
            </a:r>
          </a:p>
        </p:txBody>
      </p:sp>
      <p:cxnSp>
        <p:nvCxnSpPr>
          <p:cNvPr id="132" name="Straight Arrow Connector 131"/>
          <p:cNvCxnSpPr/>
          <p:nvPr/>
        </p:nvCxnSpPr>
        <p:spPr>
          <a:xfrm flipV="1">
            <a:off x="9892674" y="3035136"/>
            <a:ext cx="902708" cy="4448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cxnSpLocks/>
            <a:stCxn id="111" idx="6"/>
            <a:endCxn id="127" idx="3"/>
          </p:cNvCxnSpPr>
          <p:nvPr/>
        </p:nvCxnSpPr>
        <p:spPr>
          <a:xfrm flipV="1">
            <a:off x="9900651" y="2428901"/>
            <a:ext cx="670836" cy="64938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10164137" y="2489449"/>
            <a:ext cx="453970" cy="307777"/>
          </a:xfrm>
          <a:prstGeom prst="rect">
            <a:avLst/>
          </a:prstGeom>
          <a:noFill/>
        </p:spPr>
        <p:txBody>
          <a:bodyPr wrap="none" rtlCol="0">
            <a:spAutoFit/>
          </a:bodyPr>
          <a:lstStyle/>
          <a:p>
            <a:r>
              <a:rPr lang="en-US" dirty="0"/>
              <a:t>call</a:t>
            </a:r>
          </a:p>
        </p:txBody>
      </p:sp>
      <p:sp>
        <p:nvSpPr>
          <p:cNvPr id="135" name="TextBox 134"/>
          <p:cNvSpPr txBox="1"/>
          <p:nvPr/>
        </p:nvSpPr>
        <p:spPr>
          <a:xfrm>
            <a:off x="4622767" y="4933363"/>
            <a:ext cx="910827" cy="307777"/>
          </a:xfrm>
          <a:prstGeom prst="rect">
            <a:avLst/>
          </a:prstGeom>
          <a:noFill/>
        </p:spPr>
        <p:txBody>
          <a:bodyPr wrap="none" rtlCol="0">
            <a:spAutoFit/>
          </a:bodyPr>
          <a:lstStyle/>
          <a:p>
            <a:r>
              <a:rPr lang="en-US" dirty="0"/>
              <a:t>raise fold</a:t>
            </a:r>
          </a:p>
        </p:txBody>
      </p:sp>
      <p:sp>
        <p:nvSpPr>
          <p:cNvPr id="143" name="TextBox 142"/>
          <p:cNvSpPr txBox="1"/>
          <p:nvPr/>
        </p:nvSpPr>
        <p:spPr>
          <a:xfrm>
            <a:off x="6871626" y="2817693"/>
            <a:ext cx="891591" cy="307777"/>
          </a:xfrm>
          <a:prstGeom prst="rect">
            <a:avLst/>
          </a:prstGeom>
          <a:noFill/>
        </p:spPr>
        <p:txBody>
          <a:bodyPr wrap="none" rtlCol="0">
            <a:spAutoFit/>
          </a:bodyPr>
          <a:lstStyle/>
          <a:p>
            <a:r>
              <a:rPr lang="en-US" dirty="0"/>
              <a:t>raise call</a:t>
            </a:r>
          </a:p>
        </p:txBody>
      </p:sp>
      <p:sp>
        <p:nvSpPr>
          <p:cNvPr id="186" name="Oval 185"/>
          <p:cNvSpPr/>
          <p:nvPr/>
        </p:nvSpPr>
        <p:spPr>
          <a:xfrm>
            <a:off x="7577396" y="5569992"/>
            <a:ext cx="1905397" cy="3698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10710H</a:t>
            </a:r>
          </a:p>
        </p:txBody>
      </p:sp>
      <p:cxnSp>
        <p:nvCxnSpPr>
          <p:cNvPr id="187" name="Straight Arrow Connector 186"/>
          <p:cNvCxnSpPr>
            <a:stCxn id="29" idx="6"/>
          </p:cNvCxnSpPr>
          <p:nvPr/>
        </p:nvCxnSpPr>
        <p:spPr>
          <a:xfrm flipV="1">
            <a:off x="6507429" y="5747486"/>
            <a:ext cx="1069968" cy="823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88" name="Oval 187"/>
          <p:cNvSpPr/>
          <p:nvPr/>
        </p:nvSpPr>
        <p:spPr>
          <a:xfrm>
            <a:off x="7210597" y="4814906"/>
            <a:ext cx="2036823" cy="310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11013H</a:t>
            </a:r>
          </a:p>
        </p:txBody>
      </p:sp>
      <p:cxnSp>
        <p:nvCxnSpPr>
          <p:cNvPr id="189" name="Straight Arrow Connector 188"/>
          <p:cNvCxnSpPr>
            <a:stCxn id="186" idx="6"/>
            <a:endCxn id="197" idx="2"/>
          </p:cNvCxnSpPr>
          <p:nvPr/>
        </p:nvCxnSpPr>
        <p:spPr>
          <a:xfrm>
            <a:off x="9482793" y="5754899"/>
            <a:ext cx="339142" cy="46073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6477235" y="5915768"/>
            <a:ext cx="1210588" cy="307777"/>
          </a:xfrm>
          <a:prstGeom prst="rect">
            <a:avLst/>
          </a:prstGeom>
          <a:noFill/>
        </p:spPr>
        <p:txBody>
          <a:bodyPr wrap="none" rtlCol="0">
            <a:spAutoFit/>
          </a:bodyPr>
          <a:lstStyle/>
          <a:p>
            <a:r>
              <a:rPr lang="en-US" dirty="0"/>
              <a:t>check </a:t>
            </a:r>
            <a:r>
              <a:rPr lang="en-US" dirty="0" err="1"/>
              <a:t>check</a:t>
            </a:r>
            <a:endParaRPr lang="en-US" dirty="0"/>
          </a:p>
        </p:txBody>
      </p:sp>
      <p:sp>
        <p:nvSpPr>
          <p:cNvPr id="191" name="TextBox 190"/>
          <p:cNvSpPr txBox="1"/>
          <p:nvPr/>
        </p:nvSpPr>
        <p:spPr>
          <a:xfrm>
            <a:off x="6243478" y="5009433"/>
            <a:ext cx="1010213" cy="307777"/>
          </a:xfrm>
          <a:prstGeom prst="rect">
            <a:avLst/>
          </a:prstGeom>
          <a:noFill/>
        </p:spPr>
        <p:txBody>
          <a:bodyPr wrap="none" rtlCol="0">
            <a:spAutoFit/>
          </a:bodyPr>
          <a:lstStyle/>
          <a:p>
            <a:r>
              <a:rPr lang="en-US" dirty="0"/>
              <a:t>raise </a:t>
            </a:r>
            <a:r>
              <a:rPr lang="en-US" dirty="0" err="1"/>
              <a:t>raise</a:t>
            </a:r>
            <a:endParaRPr lang="en-US" dirty="0"/>
          </a:p>
        </p:txBody>
      </p:sp>
      <p:sp>
        <p:nvSpPr>
          <p:cNvPr id="192" name="TextBox 191"/>
          <p:cNvSpPr txBox="1"/>
          <p:nvPr/>
        </p:nvSpPr>
        <p:spPr>
          <a:xfrm>
            <a:off x="6401786" y="5485494"/>
            <a:ext cx="1130438" cy="307777"/>
          </a:xfrm>
          <a:prstGeom prst="rect">
            <a:avLst/>
          </a:prstGeom>
          <a:noFill/>
        </p:spPr>
        <p:txBody>
          <a:bodyPr wrap="none" rtlCol="0">
            <a:spAutoFit/>
          </a:bodyPr>
          <a:lstStyle/>
          <a:p>
            <a:r>
              <a:rPr lang="en-US" dirty="0"/>
              <a:t>check raise</a:t>
            </a:r>
          </a:p>
        </p:txBody>
      </p:sp>
      <p:sp>
        <p:nvSpPr>
          <p:cNvPr id="193" name="TextBox 192"/>
          <p:cNvSpPr txBox="1"/>
          <p:nvPr/>
        </p:nvSpPr>
        <p:spPr>
          <a:xfrm>
            <a:off x="9458252" y="4962429"/>
            <a:ext cx="473206" cy="307777"/>
          </a:xfrm>
          <a:prstGeom prst="rect">
            <a:avLst/>
          </a:prstGeom>
          <a:noFill/>
        </p:spPr>
        <p:txBody>
          <a:bodyPr wrap="none" rtlCol="0">
            <a:spAutoFit/>
          </a:bodyPr>
          <a:lstStyle/>
          <a:p>
            <a:r>
              <a:rPr lang="en-US" dirty="0"/>
              <a:t>fold</a:t>
            </a:r>
          </a:p>
        </p:txBody>
      </p:sp>
      <p:sp>
        <p:nvSpPr>
          <p:cNvPr id="194" name="Oval 193"/>
          <p:cNvSpPr/>
          <p:nvPr/>
        </p:nvSpPr>
        <p:spPr>
          <a:xfrm>
            <a:off x="7248233" y="6346915"/>
            <a:ext cx="841396" cy="3083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195" name="Oval 194"/>
          <p:cNvSpPr/>
          <p:nvPr/>
        </p:nvSpPr>
        <p:spPr>
          <a:xfrm>
            <a:off x="5582490" y="4336973"/>
            <a:ext cx="834982" cy="3568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cxnSp>
        <p:nvCxnSpPr>
          <p:cNvPr id="196" name="Straight Arrow Connector 195"/>
          <p:cNvCxnSpPr/>
          <p:nvPr/>
        </p:nvCxnSpPr>
        <p:spPr>
          <a:xfrm>
            <a:off x="6487965" y="5776403"/>
            <a:ext cx="740804" cy="74537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97" name="Oval 196"/>
          <p:cNvSpPr/>
          <p:nvPr/>
        </p:nvSpPr>
        <p:spPr>
          <a:xfrm>
            <a:off x="9821935" y="6074375"/>
            <a:ext cx="882988" cy="2825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PT7</a:t>
            </a:r>
          </a:p>
        </p:txBody>
      </p:sp>
      <p:cxnSp>
        <p:nvCxnSpPr>
          <p:cNvPr id="198" name="Straight Arrow Connector 197"/>
          <p:cNvCxnSpPr/>
          <p:nvPr/>
        </p:nvCxnSpPr>
        <p:spPr>
          <a:xfrm flipV="1">
            <a:off x="5566420" y="4686338"/>
            <a:ext cx="348007" cy="91055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99" name="Oval 198"/>
          <p:cNvSpPr/>
          <p:nvPr/>
        </p:nvSpPr>
        <p:spPr>
          <a:xfrm>
            <a:off x="10002282" y="4435190"/>
            <a:ext cx="917409" cy="3040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WL13</a:t>
            </a:r>
          </a:p>
        </p:txBody>
      </p:sp>
      <p:sp>
        <p:nvSpPr>
          <p:cNvPr id="200" name="Oval 199"/>
          <p:cNvSpPr/>
          <p:nvPr/>
        </p:nvSpPr>
        <p:spPr>
          <a:xfrm>
            <a:off x="4269088" y="4428557"/>
            <a:ext cx="780473" cy="2439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PS7</a:t>
            </a:r>
          </a:p>
        </p:txBody>
      </p:sp>
      <p:cxnSp>
        <p:nvCxnSpPr>
          <p:cNvPr id="201" name="Straight Arrow Connector 200"/>
          <p:cNvCxnSpPr>
            <a:endCxn id="188" idx="2"/>
          </p:cNvCxnSpPr>
          <p:nvPr/>
        </p:nvCxnSpPr>
        <p:spPr>
          <a:xfrm flipV="1">
            <a:off x="5680045" y="4970170"/>
            <a:ext cx="1530552" cy="577094"/>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29" idx="0"/>
          </p:cNvCxnSpPr>
          <p:nvPr/>
        </p:nvCxnSpPr>
        <p:spPr>
          <a:xfrm flipH="1" flipV="1">
            <a:off x="4660713" y="4669055"/>
            <a:ext cx="897618" cy="890993"/>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9995085" y="5035543"/>
            <a:ext cx="958531" cy="4109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PT10</a:t>
            </a:r>
          </a:p>
        </p:txBody>
      </p:sp>
      <p:cxnSp>
        <p:nvCxnSpPr>
          <p:cNvPr id="204" name="Straight Arrow Connector 203"/>
          <p:cNvCxnSpPr>
            <a:stCxn id="188" idx="6"/>
            <a:endCxn id="199" idx="2"/>
          </p:cNvCxnSpPr>
          <p:nvPr/>
        </p:nvCxnSpPr>
        <p:spPr>
          <a:xfrm flipV="1">
            <a:off x="9247420" y="4587232"/>
            <a:ext cx="754862" cy="38293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endCxn id="203" idx="2"/>
          </p:cNvCxnSpPr>
          <p:nvPr/>
        </p:nvCxnSpPr>
        <p:spPr>
          <a:xfrm>
            <a:off x="9267649" y="4951063"/>
            <a:ext cx="727436" cy="289931"/>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06" name="TextBox 205"/>
          <p:cNvSpPr txBox="1"/>
          <p:nvPr/>
        </p:nvSpPr>
        <p:spPr>
          <a:xfrm>
            <a:off x="9448690" y="4493365"/>
            <a:ext cx="453970" cy="307777"/>
          </a:xfrm>
          <a:prstGeom prst="rect">
            <a:avLst/>
          </a:prstGeom>
          <a:noFill/>
        </p:spPr>
        <p:txBody>
          <a:bodyPr wrap="none" rtlCol="0">
            <a:spAutoFit/>
          </a:bodyPr>
          <a:lstStyle/>
          <a:p>
            <a:r>
              <a:rPr lang="en-US" dirty="0"/>
              <a:t>call</a:t>
            </a:r>
          </a:p>
        </p:txBody>
      </p:sp>
      <p:sp>
        <p:nvSpPr>
          <p:cNvPr id="207" name="TextBox 206"/>
          <p:cNvSpPr txBox="1"/>
          <p:nvPr/>
        </p:nvSpPr>
        <p:spPr>
          <a:xfrm>
            <a:off x="9388607" y="5785917"/>
            <a:ext cx="473206" cy="307777"/>
          </a:xfrm>
          <a:prstGeom prst="rect">
            <a:avLst/>
          </a:prstGeom>
          <a:noFill/>
        </p:spPr>
        <p:txBody>
          <a:bodyPr wrap="none" rtlCol="0">
            <a:spAutoFit/>
          </a:bodyPr>
          <a:lstStyle/>
          <a:p>
            <a:r>
              <a:rPr lang="en-US" dirty="0"/>
              <a:t>fold</a:t>
            </a:r>
          </a:p>
        </p:txBody>
      </p:sp>
      <p:sp>
        <p:nvSpPr>
          <p:cNvPr id="208" name="Oval 207"/>
          <p:cNvSpPr/>
          <p:nvPr/>
        </p:nvSpPr>
        <p:spPr>
          <a:xfrm>
            <a:off x="10081411" y="5607952"/>
            <a:ext cx="1102166" cy="3434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WL10</a:t>
            </a:r>
          </a:p>
        </p:txBody>
      </p:sp>
      <p:sp>
        <p:nvSpPr>
          <p:cNvPr id="209" name="TextBox 208"/>
          <p:cNvSpPr txBox="1"/>
          <p:nvPr/>
        </p:nvSpPr>
        <p:spPr>
          <a:xfrm>
            <a:off x="9466087" y="5435414"/>
            <a:ext cx="453970" cy="307777"/>
          </a:xfrm>
          <a:prstGeom prst="rect">
            <a:avLst/>
          </a:prstGeom>
          <a:noFill/>
        </p:spPr>
        <p:txBody>
          <a:bodyPr wrap="none" rtlCol="0">
            <a:spAutoFit/>
          </a:bodyPr>
          <a:lstStyle/>
          <a:p>
            <a:r>
              <a:rPr lang="en-US" dirty="0"/>
              <a:t>call</a:t>
            </a:r>
          </a:p>
        </p:txBody>
      </p:sp>
      <p:cxnSp>
        <p:nvCxnSpPr>
          <p:cNvPr id="210" name="Straight Arrow Connector 209"/>
          <p:cNvCxnSpPr/>
          <p:nvPr/>
        </p:nvCxnSpPr>
        <p:spPr>
          <a:xfrm>
            <a:off x="9457417" y="5753601"/>
            <a:ext cx="709494" cy="1298"/>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11" name="TextBox 210"/>
          <p:cNvSpPr txBox="1"/>
          <p:nvPr/>
        </p:nvSpPr>
        <p:spPr>
          <a:xfrm>
            <a:off x="5396051" y="4808523"/>
            <a:ext cx="891591" cy="307777"/>
          </a:xfrm>
          <a:prstGeom prst="rect">
            <a:avLst/>
          </a:prstGeom>
          <a:noFill/>
        </p:spPr>
        <p:txBody>
          <a:bodyPr wrap="none" rtlCol="0">
            <a:spAutoFit/>
          </a:bodyPr>
          <a:lstStyle/>
          <a:p>
            <a:r>
              <a:rPr lang="en-US" dirty="0"/>
              <a:t>raise call</a:t>
            </a:r>
          </a:p>
        </p:txBody>
      </p:sp>
      <p:sp>
        <p:nvSpPr>
          <p:cNvPr id="105" name="TextBox 104"/>
          <p:cNvSpPr txBox="1"/>
          <p:nvPr/>
        </p:nvSpPr>
        <p:spPr>
          <a:xfrm>
            <a:off x="5734854" y="2975185"/>
            <a:ext cx="910827" cy="307777"/>
          </a:xfrm>
          <a:prstGeom prst="rect">
            <a:avLst/>
          </a:prstGeom>
          <a:noFill/>
        </p:spPr>
        <p:txBody>
          <a:bodyPr wrap="none" rtlCol="0">
            <a:spAutoFit/>
          </a:bodyPr>
          <a:lstStyle/>
          <a:p>
            <a:r>
              <a:rPr lang="en-US" dirty="0"/>
              <a:t>raise fold</a:t>
            </a:r>
          </a:p>
        </p:txBody>
      </p:sp>
      <p:sp>
        <p:nvSpPr>
          <p:cNvPr id="2" name="TextBox 1">
            <a:extLst>
              <a:ext uri="{FF2B5EF4-FFF2-40B4-BE49-F238E27FC236}">
                <a16:creationId xmlns:a16="http://schemas.microsoft.com/office/drawing/2014/main" id="{11BD4243-A364-4D0B-A97F-B3D0D00CDFE5}"/>
              </a:ext>
            </a:extLst>
          </p:cNvPr>
          <p:cNvSpPr txBox="1"/>
          <p:nvPr/>
        </p:nvSpPr>
        <p:spPr>
          <a:xfrm>
            <a:off x="791670" y="52717"/>
            <a:ext cx="3821880" cy="954107"/>
          </a:xfrm>
          <a:prstGeom prst="rect">
            <a:avLst/>
          </a:prstGeom>
          <a:noFill/>
        </p:spPr>
        <p:txBody>
          <a:bodyPr wrap="none" rtlCol="0">
            <a:spAutoFit/>
          </a:bodyPr>
          <a:lstStyle/>
          <a:p>
            <a:r>
              <a:rPr lang="en-US" dirty="0"/>
              <a:t>Remark: We assume C’ is the number of </a:t>
            </a:r>
          </a:p>
          <a:p>
            <a:r>
              <a:rPr lang="en-US" dirty="0"/>
              <a:t>Player S’s hidden card and H=C’</a:t>
            </a:r>
            <a:r>
              <a:rPr lang="en-US" dirty="0">
                <a:sym typeface="Symbol" panose="05050102010706020507" pitchFamily="18" charset="2"/>
              </a:rPr>
              <a:t>C is hand </a:t>
            </a:r>
          </a:p>
          <a:p>
            <a:r>
              <a:rPr lang="en-US" dirty="0">
                <a:sym typeface="Symbol" panose="05050102010706020507" pitchFamily="18" charset="2"/>
              </a:rPr>
              <a:t>value of  S’s hand based on the flop C.</a:t>
            </a:r>
          </a:p>
          <a:p>
            <a:r>
              <a:rPr lang="en-US" dirty="0">
                <a:sym typeface="Symbol" panose="05050102010706020507" pitchFamily="18" charset="2"/>
              </a:rPr>
              <a:t>In general, C’{0,1,…,7}    and H{0,1,…,9}</a:t>
            </a:r>
          </a:p>
        </p:txBody>
      </p:sp>
      <p:sp>
        <p:nvSpPr>
          <p:cNvPr id="104" name="Oval 103">
            <a:extLst>
              <a:ext uri="{FF2B5EF4-FFF2-40B4-BE49-F238E27FC236}">
                <a16:creationId xmlns:a16="http://schemas.microsoft.com/office/drawing/2014/main" id="{24EC9BF4-B49C-477D-9B98-FACABA3857D1}"/>
              </a:ext>
            </a:extLst>
          </p:cNvPr>
          <p:cNvSpPr/>
          <p:nvPr/>
        </p:nvSpPr>
        <p:spPr>
          <a:xfrm>
            <a:off x="6689374" y="791381"/>
            <a:ext cx="884430"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WL4</a:t>
            </a:r>
          </a:p>
        </p:txBody>
      </p:sp>
      <p:cxnSp>
        <p:nvCxnSpPr>
          <p:cNvPr id="106" name="Straight Arrow Connector 105">
            <a:extLst>
              <a:ext uri="{FF2B5EF4-FFF2-40B4-BE49-F238E27FC236}">
                <a16:creationId xmlns:a16="http://schemas.microsoft.com/office/drawing/2014/main" id="{AF0DD5F4-32F1-403E-8B14-0BD2055C2B24}"/>
              </a:ext>
            </a:extLst>
          </p:cNvPr>
          <p:cNvCxnSpPr>
            <a:cxnSpLocks/>
            <a:stCxn id="114" idx="6"/>
          </p:cNvCxnSpPr>
          <p:nvPr/>
        </p:nvCxnSpPr>
        <p:spPr>
          <a:xfrm flipV="1">
            <a:off x="8224651" y="993890"/>
            <a:ext cx="205682" cy="744625"/>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966F202B-D1D4-41AE-A2F9-AE5FBE71BFAD}"/>
              </a:ext>
            </a:extLst>
          </p:cNvPr>
          <p:cNvSpPr/>
          <p:nvPr/>
        </p:nvSpPr>
        <p:spPr>
          <a:xfrm>
            <a:off x="8927828" y="1241900"/>
            <a:ext cx="798149" cy="4016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PT4</a:t>
            </a:r>
          </a:p>
        </p:txBody>
      </p:sp>
      <p:cxnSp>
        <p:nvCxnSpPr>
          <p:cNvPr id="109" name="Straight Arrow Connector 108">
            <a:extLst>
              <a:ext uri="{FF2B5EF4-FFF2-40B4-BE49-F238E27FC236}">
                <a16:creationId xmlns:a16="http://schemas.microsoft.com/office/drawing/2014/main" id="{53155AFC-D70D-4F04-AFC8-B0E57584BA4D}"/>
              </a:ext>
            </a:extLst>
          </p:cNvPr>
          <p:cNvCxnSpPr>
            <a:cxnSpLocks/>
            <a:stCxn id="114" idx="6"/>
            <a:endCxn id="108" idx="2"/>
          </p:cNvCxnSpPr>
          <p:nvPr/>
        </p:nvCxnSpPr>
        <p:spPr>
          <a:xfrm flipV="1">
            <a:off x="8224651" y="1442705"/>
            <a:ext cx="703177" cy="295810"/>
          </a:xfrm>
          <a:prstGeom prst="straightConnector1">
            <a:avLst/>
          </a:prstGeom>
          <a:ln w="22225">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B5AA140F-A581-4297-AF55-7066D8055A1B}"/>
              </a:ext>
            </a:extLst>
          </p:cNvPr>
          <p:cNvSpPr/>
          <p:nvPr/>
        </p:nvSpPr>
        <p:spPr>
          <a:xfrm>
            <a:off x="6407281" y="1512219"/>
            <a:ext cx="1817370" cy="4525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10407H</a:t>
            </a:r>
          </a:p>
        </p:txBody>
      </p:sp>
      <p:sp>
        <p:nvSpPr>
          <p:cNvPr id="115" name="Oval 114">
            <a:extLst>
              <a:ext uri="{FF2B5EF4-FFF2-40B4-BE49-F238E27FC236}">
                <a16:creationId xmlns:a16="http://schemas.microsoft.com/office/drawing/2014/main" id="{2EBE6F8C-184D-4D12-82FF-69D27446C5EA}"/>
              </a:ext>
            </a:extLst>
          </p:cNvPr>
          <p:cNvSpPr/>
          <p:nvPr/>
        </p:nvSpPr>
        <p:spPr>
          <a:xfrm>
            <a:off x="8023373" y="649039"/>
            <a:ext cx="1159986" cy="3913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WL7</a:t>
            </a:r>
          </a:p>
        </p:txBody>
      </p:sp>
      <p:sp>
        <p:nvSpPr>
          <p:cNvPr id="117" name="TextBox 116">
            <a:extLst>
              <a:ext uri="{FF2B5EF4-FFF2-40B4-BE49-F238E27FC236}">
                <a16:creationId xmlns:a16="http://schemas.microsoft.com/office/drawing/2014/main" id="{A5D9EFF3-D54D-456C-8107-AE46F9BC1B11}"/>
              </a:ext>
            </a:extLst>
          </p:cNvPr>
          <p:cNvSpPr txBox="1"/>
          <p:nvPr/>
        </p:nvSpPr>
        <p:spPr>
          <a:xfrm>
            <a:off x="8149396" y="1134928"/>
            <a:ext cx="453970" cy="307777"/>
          </a:xfrm>
          <a:prstGeom prst="rect">
            <a:avLst/>
          </a:prstGeom>
          <a:noFill/>
        </p:spPr>
        <p:txBody>
          <a:bodyPr wrap="square" rtlCol="0">
            <a:spAutoFit/>
          </a:bodyPr>
          <a:lstStyle/>
          <a:p>
            <a:r>
              <a:rPr lang="en-US" dirty="0"/>
              <a:t>call</a:t>
            </a:r>
          </a:p>
        </p:txBody>
      </p:sp>
      <p:sp>
        <p:nvSpPr>
          <p:cNvPr id="120" name="TextBox 119">
            <a:extLst>
              <a:ext uri="{FF2B5EF4-FFF2-40B4-BE49-F238E27FC236}">
                <a16:creationId xmlns:a16="http://schemas.microsoft.com/office/drawing/2014/main" id="{446EE64F-742A-4595-B809-3FD11D4419B4}"/>
              </a:ext>
            </a:extLst>
          </p:cNvPr>
          <p:cNvSpPr txBox="1"/>
          <p:nvPr/>
        </p:nvSpPr>
        <p:spPr>
          <a:xfrm>
            <a:off x="8416995" y="1413578"/>
            <a:ext cx="473206" cy="307777"/>
          </a:xfrm>
          <a:prstGeom prst="rect">
            <a:avLst/>
          </a:prstGeom>
          <a:noFill/>
        </p:spPr>
        <p:txBody>
          <a:bodyPr wrap="none" rtlCol="0">
            <a:spAutoFit/>
          </a:bodyPr>
          <a:lstStyle/>
          <a:p>
            <a:r>
              <a:rPr lang="en-US" dirty="0"/>
              <a:t>fold</a:t>
            </a:r>
          </a:p>
        </p:txBody>
      </p:sp>
    </p:spTree>
    <p:extLst>
      <p:ext uri="{BB962C8B-B14F-4D97-AF65-F5344CB8AC3E}">
        <p14:creationId xmlns:p14="http://schemas.microsoft.com/office/powerpoint/2010/main" val="1191193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07B58E-F359-4A82-8932-7F9DD3CBA2E9}"/>
              </a:ext>
            </a:extLst>
          </p:cNvPr>
          <p:cNvSpPr>
            <a:spLocks noGrp="1"/>
          </p:cNvSpPr>
          <p:nvPr>
            <p:ph type="body" idx="1"/>
          </p:nvPr>
        </p:nvSpPr>
        <p:spPr>
          <a:xfrm>
            <a:off x="1371600" y="2285999"/>
            <a:ext cx="10560326" cy="3581401"/>
          </a:xfrm>
        </p:spPr>
        <p:txBody>
          <a:bodyPr/>
          <a:lstStyle/>
          <a:p>
            <a:pPr marL="0" indent="0">
              <a:lnSpc>
                <a:spcPct val="100000"/>
              </a:lnSpc>
              <a:spcBef>
                <a:spcPts val="900"/>
              </a:spcBef>
              <a:buNone/>
            </a:pPr>
            <a:r>
              <a:rPr lang="en-US" sz="2400" b="1" dirty="0"/>
              <a:t>Not given </a:t>
            </a:r>
            <a:r>
              <a:rPr lang="en-US" sz="2400" dirty="0"/>
              <a:t>(to produce this state space the graphs on slides 17 and 18 have to be merged. States that are identical in both graphs have to be merged into a single state, and finally states names have to be renamed following the instructions on slide 20)</a:t>
            </a:r>
            <a:r>
              <a:rPr lang="en-US" sz="2400" b="1" dirty="0"/>
              <a:t>!</a:t>
            </a:r>
          </a:p>
        </p:txBody>
      </p:sp>
      <p:sp>
        <p:nvSpPr>
          <p:cNvPr id="6" name="Google Shape;99;p14">
            <a:extLst>
              <a:ext uri="{FF2B5EF4-FFF2-40B4-BE49-F238E27FC236}">
                <a16:creationId xmlns:a16="http://schemas.microsoft.com/office/drawing/2014/main" id="{9D99609F-3198-44D1-B77D-177281F4897B}"/>
              </a:ext>
            </a:extLst>
          </p:cNvPr>
          <p:cNvSpPr txBox="1">
            <a:spLocks noGrp="1"/>
          </p:cNvSpPr>
          <p:nvPr>
            <p:ph type="title"/>
          </p:nvPr>
        </p:nvSpPr>
        <p:spPr>
          <a:xfrm>
            <a:off x="7877408" y="-58429"/>
            <a:ext cx="4408005" cy="612709"/>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sz="2400" dirty="0"/>
              <a:t>Player T Number State Space </a:t>
            </a:r>
            <a:endParaRPr sz="2400" dirty="0"/>
          </a:p>
        </p:txBody>
      </p:sp>
    </p:spTree>
    <p:extLst>
      <p:ext uri="{BB962C8B-B14F-4D97-AF65-F5344CB8AC3E}">
        <p14:creationId xmlns:p14="http://schemas.microsoft.com/office/powerpoint/2010/main" val="402765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A498D746-3E4F-4B1D-A70A-09A800E33213}"/>
              </a:ext>
            </a:extLst>
          </p:cNvPr>
          <p:cNvSpPr/>
          <p:nvPr/>
        </p:nvSpPr>
        <p:spPr bwMode="auto">
          <a:xfrm>
            <a:off x="8661953" y="3167191"/>
            <a:ext cx="762000" cy="381000"/>
          </a:xfrm>
          <a:prstGeom prst="ellipse">
            <a:avLst/>
          </a:prstGeom>
          <a:solidFill>
            <a:schemeClr val="bg1"/>
          </a:solidFill>
          <a:ln w="9525" cap="flat" cmpd="sng" algn="ctr">
            <a:noFill/>
            <a:prstDash val="solid"/>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s</a:t>
            </a:r>
          </a:p>
        </p:txBody>
      </p:sp>
      <p:sp>
        <p:nvSpPr>
          <p:cNvPr id="6" name="Oval 5">
            <a:extLst>
              <a:ext uri="{FF2B5EF4-FFF2-40B4-BE49-F238E27FC236}">
                <a16:creationId xmlns:a16="http://schemas.microsoft.com/office/drawing/2014/main" id="{639CB795-8284-4377-9071-FBB13CDEBFEA}"/>
              </a:ext>
            </a:extLst>
          </p:cNvPr>
          <p:cNvSpPr/>
          <p:nvPr/>
        </p:nvSpPr>
        <p:spPr bwMode="auto">
          <a:xfrm>
            <a:off x="9957353" y="2653748"/>
            <a:ext cx="717274" cy="342899"/>
          </a:xfrm>
          <a:prstGeom prst="ellipse">
            <a:avLst/>
          </a:prstGeom>
          <a:solidFill>
            <a:schemeClr val="bg1"/>
          </a:solidFill>
          <a:ln w="9525" cap="flat" cmpd="sng" algn="ctr">
            <a:noFill/>
            <a:prstDash val="solid"/>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S</a:t>
            </a:r>
            <a:r>
              <a:rPr kumimoji="0" lang="en-US" sz="2800" b="0" i="0" u="none" strike="noStrike" cap="none" normalizeH="0" baseline="0" dirty="0">
                <a:ln>
                  <a:noFill/>
                </a:ln>
                <a:solidFill>
                  <a:schemeClr val="tx1"/>
                </a:solidFill>
                <a:effectLst/>
                <a:latin typeface="Times New Roman" pitchFamily="18" charset="0"/>
              </a:rPr>
              <a:t>’</a:t>
            </a:r>
          </a:p>
        </p:txBody>
      </p:sp>
      <p:cxnSp>
        <p:nvCxnSpPr>
          <p:cNvPr id="7" name="Straight Arrow Connector 6">
            <a:extLst>
              <a:ext uri="{FF2B5EF4-FFF2-40B4-BE49-F238E27FC236}">
                <a16:creationId xmlns:a16="http://schemas.microsoft.com/office/drawing/2014/main" id="{11B6F032-9B0F-42D2-BD7A-55D4243890BC}"/>
              </a:ext>
            </a:extLst>
          </p:cNvPr>
          <p:cNvCxnSpPr>
            <a:stCxn id="5" idx="7"/>
          </p:cNvCxnSpPr>
          <p:nvPr/>
        </p:nvCxnSpPr>
        <p:spPr bwMode="auto">
          <a:xfrm flipV="1">
            <a:off x="9312361" y="2940853"/>
            <a:ext cx="771098" cy="282134"/>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sp>
        <p:nvSpPr>
          <p:cNvPr id="8" name="TextBox 7">
            <a:extLst>
              <a:ext uri="{FF2B5EF4-FFF2-40B4-BE49-F238E27FC236}">
                <a16:creationId xmlns:a16="http://schemas.microsoft.com/office/drawing/2014/main" id="{4B0D5ACB-9E04-40DA-A9C3-AC33EE08D298}"/>
              </a:ext>
            </a:extLst>
          </p:cNvPr>
          <p:cNvSpPr txBox="1"/>
          <p:nvPr/>
        </p:nvSpPr>
        <p:spPr>
          <a:xfrm>
            <a:off x="9461043" y="2761322"/>
            <a:ext cx="320922" cy="461665"/>
          </a:xfrm>
          <a:prstGeom prst="rect">
            <a:avLst/>
          </a:prstGeom>
          <a:noFill/>
        </p:spPr>
        <p:txBody>
          <a:bodyPr wrap="none" rtlCol="0">
            <a:spAutoFit/>
          </a:bodyPr>
          <a:lstStyle/>
          <a:p>
            <a:r>
              <a:rPr lang="en-US" dirty="0"/>
              <a:t>a</a:t>
            </a:r>
          </a:p>
        </p:txBody>
      </p:sp>
      <p:sp>
        <p:nvSpPr>
          <p:cNvPr id="9" name="TextBox 8">
            <a:extLst>
              <a:ext uri="{FF2B5EF4-FFF2-40B4-BE49-F238E27FC236}">
                <a16:creationId xmlns:a16="http://schemas.microsoft.com/office/drawing/2014/main" id="{787512F0-2792-4E6D-AE30-9AA5448A9641}"/>
              </a:ext>
            </a:extLst>
          </p:cNvPr>
          <p:cNvSpPr txBox="1"/>
          <p:nvPr/>
        </p:nvSpPr>
        <p:spPr>
          <a:xfrm>
            <a:off x="1832942" y="3222985"/>
            <a:ext cx="8483048" cy="1046440"/>
          </a:xfrm>
          <a:prstGeom prst="rect">
            <a:avLst/>
          </a:prstGeom>
          <a:noFill/>
        </p:spPr>
        <p:txBody>
          <a:bodyPr wrap="square" rtlCol="0">
            <a:spAutoFit/>
          </a:bodyPr>
          <a:lstStyle/>
          <a:p>
            <a:pPr eaLnBrk="1" hangingPunct="1"/>
            <a:r>
              <a:rPr lang="en-US" sz="2400" dirty="0"/>
              <a:t>Q(</a:t>
            </a:r>
            <a:r>
              <a:rPr lang="en-US" sz="2400" dirty="0" err="1"/>
              <a:t>a,s</a:t>
            </a:r>
            <a:r>
              <a:rPr lang="en-US" sz="2400" dirty="0"/>
              <a:t>) </a:t>
            </a:r>
            <a:r>
              <a:rPr lang="en-US" sz="2400" dirty="0">
                <a:sym typeface="Wingdings" pitchFamily="2" charset="2"/>
              </a:rPr>
              <a:t> </a:t>
            </a:r>
            <a:r>
              <a:rPr lang="en-US" sz="2400" dirty="0"/>
              <a:t>Q(</a:t>
            </a:r>
            <a:r>
              <a:rPr lang="en-US" sz="2400" dirty="0" err="1"/>
              <a:t>a,s</a:t>
            </a:r>
            <a:r>
              <a:rPr lang="en-US" sz="2400" dirty="0"/>
              <a:t>) + </a:t>
            </a:r>
          </a:p>
          <a:p>
            <a:pPr eaLnBrk="1" hangingPunct="1"/>
            <a:r>
              <a:rPr lang="en-US" sz="2400" dirty="0">
                <a:latin typeface="Trebuchet MS" pitchFamily="34" charset="0"/>
              </a:rPr>
              <a:t>             </a:t>
            </a:r>
            <a:r>
              <a:rPr lang="en-US" sz="2400">
                <a:latin typeface="Trebuchet MS" pitchFamily="34" charset="0"/>
              </a:rPr>
              <a:t>α [γ</a:t>
            </a:r>
            <a:r>
              <a:rPr lang="en-US" sz="2400" dirty="0"/>
              <a:t>*</a:t>
            </a:r>
            <a:r>
              <a:rPr lang="en-US" sz="2400" dirty="0" err="1"/>
              <a:t>max</a:t>
            </a:r>
            <a:r>
              <a:rPr lang="en-US" sz="2400" baseline="-25000" dirty="0" err="1"/>
              <a:t>a’</a:t>
            </a:r>
            <a:r>
              <a:rPr lang="en-US" sz="2400" dirty="0" err="1"/>
              <a:t>Q</a:t>
            </a:r>
            <a:r>
              <a:rPr lang="en-US" sz="2400" dirty="0"/>
              <a:t>(</a:t>
            </a:r>
            <a:r>
              <a:rPr lang="en-US" sz="2400" dirty="0" err="1"/>
              <a:t>a’,s</a:t>
            </a:r>
            <a:r>
              <a:rPr lang="en-US" sz="2400" dirty="0"/>
              <a:t>’) </a:t>
            </a:r>
            <a:r>
              <a:rPr lang="en-US" sz="2400" dirty="0">
                <a:latin typeface="Symbol" pitchFamily="18" charset="2"/>
              </a:rPr>
              <a:t>-</a:t>
            </a:r>
            <a:r>
              <a:rPr lang="en-US" sz="2400" dirty="0"/>
              <a:t> Q(</a:t>
            </a:r>
            <a:r>
              <a:rPr lang="en-US" sz="2400" dirty="0" err="1"/>
              <a:t>a,s</a:t>
            </a:r>
            <a:r>
              <a:rPr lang="en-US" sz="2400" dirty="0"/>
              <a:t>) ]</a:t>
            </a:r>
          </a:p>
          <a:p>
            <a:endParaRPr lang="en-US" dirty="0"/>
          </a:p>
        </p:txBody>
      </p:sp>
      <p:sp>
        <p:nvSpPr>
          <p:cNvPr id="10" name="TextBox 9">
            <a:extLst>
              <a:ext uri="{FF2B5EF4-FFF2-40B4-BE49-F238E27FC236}">
                <a16:creationId xmlns:a16="http://schemas.microsoft.com/office/drawing/2014/main" id="{45A547CA-AF54-4638-81DC-9AF65C24D2BC}"/>
              </a:ext>
            </a:extLst>
          </p:cNvPr>
          <p:cNvSpPr txBox="1"/>
          <p:nvPr/>
        </p:nvSpPr>
        <p:spPr>
          <a:xfrm>
            <a:off x="2628900" y="5198165"/>
            <a:ext cx="4355680" cy="400110"/>
          </a:xfrm>
          <a:prstGeom prst="rect">
            <a:avLst/>
          </a:prstGeom>
          <a:noFill/>
        </p:spPr>
        <p:txBody>
          <a:bodyPr wrap="none" rtlCol="0">
            <a:spAutoFit/>
          </a:bodyPr>
          <a:lstStyle/>
          <a:p>
            <a:r>
              <a:rPr lang="en-US" sz="2000" dirty="0"/>
              <a:t>However, if s’ is a terminal state use:</a:t>
            </a:r>
          </a:p>
        </p:txBody>
      </p:sp>
      <p:sp>
        <p:nvSpPr>
          <p:cNvPr id="11" name="Title 10">
            <a:extLst>
              <a:ext uri="{FF2B5EF4-FFF2-40B4-BE49-F238E27FC236}">
                <a16:creationId xmlns:a16="http://schemas.microsoft.com/office/drawing/2014/main" id="{F7C428C9-569C-489B-8C9A-671830E62DCF}"/>
              </a:ext>
            </a:extLst>
          </p:cNvPr>
          <p:cNvSpPr txBox="1">
            <a:spLocks noGrp="1"/>
          </p:cNvSpPr>
          <p:nvPr>
            <p:ph type="title"/>
          </p:nvPr>
        </p:nvSpPr>
        <p:spPr>
          <a:xfrm>
            <a:off x="2266122" y="5605670"/>
            <a:ext cx="9601200" cy="1352253"/>
          </a:xfrm>
          <a:prstGeom prst="rect">
            <a:avLst/>
          </a:prstGeom>
          <a:noFill/>
        </p:spPr>
        <p:txBody>
          <a:bodyPr wrap="square" rtlCol="0">
            <a:spAutoFit/>
          </a:bodyPr>
          <a:lstStyle/>
          <a:p>
            <a:pPr eaLnBrk="1" hangingPunct="1"/>
            <a:r>
              <a:rPr lang="en-US" sz="2400" dirty="0"/>
              <a:t>Q(</a:t>
            </a:r>
            <a:r>
              <a:rPr lang="en-US" sz="2400" dirty="0" err="1"/>
              <a:t>a,s</a:t>
            </a:r>
            <a:r>
              <a:rPr lang="en-US" sz="2400" dirty="0"/>
              <a:t>) </a:t>
            </a:r>
            <a:r>
              <a:rPr lang="en-US" sz="2400" dirty="0">
                <a:sym typeface="Wingdings" pitchFamily="2" charset="2"/>
              </a:rPr>
              <a:t> </a:t>
            </a:r>
            <a:r>
              <a:rPr lang="en-US" sz="2400" dirty="0"/>
              <a:t>Q(</a:t>
            </a:r>
            <a:r>
              <a:rPr lang="en-US" sz="2400" dirty="0" err="1"/>
              <a:t>a,s</a:t>
            </a:r>
            <a:r>
              <a:rPr lang="en-US" sz="2400" dirty="0"/>
              <a:t>) + </a:t>
            </a:r>
          </a:p>
          <a:p>
            <a:pPr eaLnBrk="1" hangingPunct="1"/>
            <a:r>
              <a:rPr lang="en-US" sz="2400" dirty="0">
                <a:latin typeface="Trebuchet MS" pitchFamily="34" charset="0"/>
              </a:rPr>
              <a:t>             α [ </a:t>
            </a:r>
            <a:r>
              <a:rPr lang="en-US" sz="2400" dirty="0"/>
              <a:t>R(s’) </a:t>
            </a:r>
            <a:r>
              <a:rPr lang="en-US" sz="2400" dirty="0">
                <a:latin typeface="Symbol" pitchFamily="18" charset="2"/>
              </a:rPr>
              <a:t>-</a:t>
            </a:r>
            <a:r>
              <a:rPr lang="en-US" sz="2400" dirty="0"/>
              <a:t> Q(</a:t>
            </a:r>
            <a:r>
              <a:rPr lang="en-US" sz="2400" dirty="0" err="1"/>
              <a:t>a,s</a:t>
            </a:r>
            <a:r>
              <a:rPr lang="en-US" sz="2400" dirty="0"/>
              <a:t>) ]</a:t>
            </a:r>
          </a:p>
          <a:p>
            <a:endParaRPr lang="en-US" dirty="0"/>
          </a:p>
        </p:txBody>
      </p:sp>
      <p:sp>
        <p:nvSpPr>
          <p:cNvPr id="12" name="Google Shape;111;p16">
            <a:extLst>
              <a:ext uri="{FF2B5EF4-FFF2-40B4-BE49-F238E27FC236}">
                <a16:creationId xmlns:a16="http://schemas.microsoft.com/office/drawing/2014/main" id="{7097DAD8-B161-4706-A5AE-319FFD484B45}"/>
              </a:ext>
            </a:extLst>
          </p:cNvPr>
          <p:cNvSpPr txBox="1">
            <a:spLocks/>
          </p:cNvSpPr>
          <p:nvPr/>
        </p:nvSpPr>
        <p:spPr>
          <a:xfrm>
            <a:off x="908613" y="78293"/>
            <a:ext cx="10874225" cy="1485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89000"/>
              </a:lnSpc>
              <a:spcBef>
                <a:spcPts val="0"/>
              </a:spcBef>
              <a:spcAft>
                <a:spcPts val="0"/>
              </a:spcAft>
              <a:buClr>
                <a:schemeClr val="dk2"/>
              </a:buClr>
              <a:buSzPts val="4400"/>
              <a:buFont typeface="Libre Franklin"/>
              <a:buNone/>
              <a:defRPr sz="44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dirty="0"/>
              <a:t>Q-LEARNING Q-Table Updates</a:t>
            </a:r>
          </a:p>
        </p:txBody>
      </p:sp>
      <p:sp>
        <p:nvSpPr>
          <p:cNvPr id="13" name="TextBox 12">
            <a:extLst>
              <a:ext uri="{FF2B5EF4-FFF2-40B4-BE49-F238E27FC236}">
                <a16:creationId xmlns:a16="http://schemas.microsoft.com/office/drawing/2014/main" id="{9EC4A4FE-EB5A-4152-AEB3-CC5140327AB4}"/>
              </a:ext>
            </a:extLst>
          </p:cNvPr>
          <p:cNvSpPr txBox="1"/>
          <p:nvPr/>
        </p:nvSpPr>
        <p:spPr>
          <a:xfrm>
            <a:off x="2796947" y="2767081"/>
            <a:ext cx="3640740" cy="400110"/>
          </a:xfrm>
          <a:prstGeom prst="rect">
            <a:avLst/>
          </a:prstGeom>
          <a:noFill/>
        </p:spPr>
        <p:txBody>
          <a:bodyPr wrap="none" rtlCol="0">
            <a:spAutoFit/>
          </a:bodyPr>
          <a:lstStyle/>
          <a:p>
            <a:r>
              <a:rPr lang="en-US" sz="2000" dirty="0"/>
              <a:t>If s’ is not a terminal state use:</a:t>
            </a:r>
          </a:p>
        </p:txBody>
      </p:sp>
      <p:sp>
        <p:nvSpPr>
          <p:cNvPr id="2" name="TextBox 1">
            <a:extLst>
              <a:ext uri="{FF2B5EF4-FFF2-40B4-BE49-F238E27FC236}">
                <a16:creationId xmlns:a16="http://schemas.microsoft.com/office/drawing/2014/main" id="{34A3145B-5FD3-4A47-A1C1-2A229FF88098}"/>
              </a:ext>
            </a:extLst>
          </p:cNvPr>
          <p:cNvSpPr txBox="1"/>
          <p:nvPr/>
        </p:nvSpPr>
        <p:spPr>
          <a:xfrm>
            <a:off x="10032434" y="211764"/>
            <a:ext cx="2159566" cy="369332"/>
          </a:xfrm>
          <a:prstGeom prst="rect">
            <a:avLst/>
          </a:prstGeom>
          <a:noFill/>
        </p:spPr>
        <p:txBody>
          <a:bodyPr wrap="none" rtlCol="0">
            <a:spAutoFit/>
          </a:bodyPr>
          <a:lstStyle/>
          <a:p>
            <a:r>
              <a:rPr lang="en-US" sz="900" dirty="0">
                <a:hlinkClick r:id="rId2"/>
              </a:rPr>
              <a:t>https://en.wikipedia.org/wiki/Q-learning</a:t>
            </a:r>
            <a:endParaRPr lang="en-US" sz="900" dirty="0"/>
          </a:p>
          <a:p>
            <a:endParaRPr lang="en-US" sz="900" dirty="0"/>
          </a:p>
        </p:txBody>
      </p:sp>
    </p:spTree>
    <p:extLst>
      <p:ext uri="{BB962C8B-B14F-4D97-AF65-F5344CB8AC3E}">
        <p14:creationId xmlns:p14="http://schemas.microsoft.com/office/powerpoint/2010/main" val="4052334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A498D746-3E4F-4B1D-A70A-09A800E33213}"/>
              </a:ext>
            </a:extLst>
          </p:cNvPr>
          <p:cNvSpPr/>
          <p:nvPr/>
        </p:nvSpPr>
        <p:spPr bwMode="auto">
          <a:xfrm>
            <a:off x="8661953" y="3167191"/>
            <a:ext cx="762000" cy="381000"/>
          </a:xfrm>
          <a:prstGeom prst="ellipse">
            <a:avLst/>
          </a:prstGeom>
          <a:solidFill>
            <a:schemeClr val="bg1"/>
          </a:solidFill>
          <a:ln w="9525" cap="flat" cmpd="sng" algn="ctr">
            <a:noFill/>
            <a:prstDash val="solid"/>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s</a:t>
            </a:r>
          </a:p>
        </p:txBody>
      </p:sp>
      <p:sp>
        <p:nvSpPr>
          <p:cNvPr id="6" name="Oval 5">
            <a:extLst>
              <a:ext uri="{FF2B5EF4-FFF2-40B4-BE49-F238E27FC236}">
                <a16:creationId xmlns:a16="http://schemas.microsoft.com/office/drawing/2014/main" id="{639CB795-8284-4377-9071-FBB13CDEBFEA}"/>
              </a:ext>
            </a:extLst>
          </p:cNvPr>
          <p:cNvSpPr/>
          <p:nvPr/>
        </p:nvSpPr>
        <p:spPr bwMode="auto">
          <a:xfrm>
            <a:off x="9957353" y="2653748"/>
            <a:ext cx="717274" cy="342899"/>
          </a:xfrm>
          <a:prstGeom prst="ellipse">
            <a:avLst/>
          </a:prstGeom>
          <a:solidFill>
            <a:schemeClr val="bg1"/>
          </a:solidFill>
          <a:ln w="9525" cap="flat" cmpd="sng" algn="ctr">
            <a:noFill/>
            <a:prstDash val="solid"/>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S</a:t>
            </a:r>
            <a:r>
              <a:rPr kumimoji="0" lang="en-US" sz="2800" b="0" i="0" u="none" strike="noStrike" cap="none" normalizeH="0" baseline="0" dirty="0">
                <a:ln>
                  <a:noFill/>
                </a:ln>
                <a:solidFill>
                  <a:schemeClr val="tx1"/>
                </a:solidFill>
                <a:effectLst/>
                <a:latin typeface="Times New Roman" pitchFamily="18" charset="0"/>
              </a:rPr>
              <a:t>’</a:t>
            </a:r>
          </a:p>
        </p:txBody>
      </p:sp>
      <p:cxnSp>
        <p:nvCxnSpPr>
          <p:cNvPr id="7" name="Straight Arrow Connector 6">
            <a:extLst>
              <a:ext uri="{FF2B5EF4-FFF2-40B4-BE49-F238E27FC236}">
                <a16:creationId xmlns:a16="http://schemas.microsoft.com/office/drawing/2014/main" id="{11B6F032-9B0F-42D2-BD7A-55D4243890BC}"/>
              </a:ext>
            </a:extLst>
          </p:cNvPr>
          <p:cNvCxnSpPr>
            <a:stCxn id="5" idx="7"/>
          </p:cNvCxnSpPr>
          <p:nvPr/>
        </p:nvCxnSpPr>
        <p:spPr bwMode="auto">
          <a:xfrm flipV="1">
            <a:off x="9312361" y="2940853"/>
            <a:ext cx="771098" cy="282134"/>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sp>
        <p:nvSpPr>
          <p:cNvPr id="8" name="TextBox 7">
            <a:extLst>
              <a:ext uri="{FF2B5EF4-FFF2-40B4-BE49-F238E27FC236}">
                <a16:creationId xmlns:a16="http://schemas.microsoft.com/office/drawing/2014/main" id="{4B0D5ACB-9E04-40DA-A9C3-AC33EE08D298}"/>
              </a:ext>
            </a:extLst>
          </p:cNvPr>
          <p:cNvSpPr txBox="1"/>
          <p:nvPr/>
        </p:nvSpPr>
        <p:spPr>
          <a:xfrm>
            <a:off x="9461043" y="2761322"/>
            <a:ext cx="320922" cy="461665"/>
          </a:xfrm>
          <a:prstGeom prst="rect">
            <a:avLst/>
          </a:prstGeom>
          <a:noFill/>
        </p:spPr>
        <p:txBody>
          <a:bodyPr wrap="none" rtlCol="0">
            <a:spAutoFit/>
          </a:bodyPr>
          <a:lstStyle/>
          <a:p>
            <a:r>
              <a:rPr lang="en-US" dirty="0"/>
              <a:t>a</a:t>
            </a:r>
          </a:p>
        </p:txBody>
      </p:sp>
      <p:sp>
        <p:nvSpPr>
          <p:cNvPr id="9" name="TextBox 8">
            <a:extLst>
              <a:ext uri="{FF2B5EF4-FFF2-40B4-BE49-F238E27FC236}">
                <a16:creationId xmlns:a16="http://schemas.microsoft.com/office/drawing/2014/main" id="{787512F0-2792-4E6D-AE30-9AA5448A9641}"/>
              </a:ext>
            </a:extLst>
          </p:cNvPr>
          <p:cNvSpPr txBox="1"/>
          <p:nvPr/>
        </p:nvSpPr>
        <p:spPr>
          <a:xfrm>
            <a:off x="1832942" y="3222985"/>
            <a:ext cx="8483048" cy="1046440"/>
          </a:xfrm>
          <a:prstGeom prst="rect">
            <a:avLst/>
          </a:prstGeom>
          <a:noFill/>
        </p:spPr>
        <p:txBody>
          <a:bodyPr wrap="square" rtlCol="0">
            <a:spAutoFit/>
          </a:bodyPr>
          <a:lstStyle/>
          <a:p>
            <a:pPr eaLnBrk="1" hangingPunct="1"/>
            <a:r>
              <a:rPr lang="en-US" sz="2400" dirty="0"/>
              <a:t>Q(</a:t>
            </a:r>
            <a:r>
              <a:rPr lang="en-US" sz="2400" dirty="0" err="1"/>
              <a:t>a,s</a:t>
            </a:r>
            <a:r>
              <a:rPr lang="en-US" sz="2400" dirty="0"/>
              <a:t>) </a:t>
            </a:r>
            <a:r>
              <a:rPr lang="en-US" sz="2400" dirty="0">
                <a:sym typeface="Wingdings" pitchFamily="2" charset="2"/>
              </a:rPr>
              <a:t> </a:t>
            </a:r>
            <a:r>
              <a:rPr lang="en-US" sz="2400" dirty="0"/>
              <a:t>Q(</a:t>
            </a:r>
            <a:r>
              <a:rPr lang="en-US" sz="2400" dirty="0" err="1"/>
              <a:t>a,s</a:t>
            </a:r>
            <a:r>
              <a:rPr lang="en-US" sz="2400" dirty="0"/>
              <a:t>) + </a:t>
            </a:r>
          </a:p>
          <a:p>
            <a:pPr eaLnBrk="1" hangingPunct="1"/>
            <a:r>
              <a:rPr lang="en-US" sz="2400" dirty="0">
                <a:latin typeface="Trebuchet MS" pitchFamily="34" charset="0"/>
              </a:rPr>
              <a:t>             α [</a:t>
            </a:r>
            <a:r>
              <a:rPr lang="en-US" sz="2400" b="1" dirty="0">
                <a:latin typeface="Trebuchet MS" pitchFamily="34" charset="0"/>
              </a:rPr>
              <a:t>γ</a:t>
            </a:r>
            <a:r>
              <a:rPr lang="en-US" sz="2400" b="1" dirty="0"/>
              <a:t>*Q(</a:t>
            </a:r>
            <a:r>
              <a:rPr lang="en-US" sz="2400" b="1" dirty="0" err="1"/>
              <a:t>a’,s</a:t>
            </a:r>
            <a:r>
              <a:rPr lang="en-US" sz="2400" b="1" dirty="0"/>
              <a:t>’) </a:t>
            </a:r>
            <a:r>
              <a:rPr lang="en-US" sz="2400" dirty="0">
                <a:latin typeface="Symbol" pitchFamily="18" charset="2"/>
              </a:rPr>
              <a:t>-</a:t>
            </a:r>
            <a:r>
              <a:rPr lang="en-US" sz="2400" dirty="0"/>
              <a:t> Q(</a:t>
            </a:r>
            <a:r>
              <a:rPr lang="en-US" sz="2400" dirty="0" err="1"/>
              <a:t>a,s</a:t>
            </a:r>
            <a:r>
              <a:rPr lang="en-US" sz="2400" dirty="0"/>
              <a:t>) ]</a:t>
            </a:r>
          </a:p>
          <a:p>
            <a:endParaRPr lang="en-US" dirty="0"/>
          </a:p>
        </p:txBody>
      </p:sp>
      <p:sp>
        <p:nvSpPr>
          <p:cNvPr id="10" name="TextBox 9">
            <a:extLst>
              <a:ext uri="{FF2B5EF4-FFF2-40B4-BE49-F238E27FC236}">
                <a16:creationId xmlns:a16="http://schemas.microsoft.com/office/drawing/2014/main" id="{45A547CA-AF54-4638-81DC-9AF65C24D2BC}"/>
              </a:ext>
            </a:extLst>
          </p:cNvPr>
          <p:cNvSpPr txBox="1"/>
          <p:nvPr/>
        </p:nvSpPr>
        <p:spPr>
          <a:xfrm>
            <a:off x="2628900" y="5198165"/>
            <a:ext cx="3214341" cy="400110"/>
          </a:xfrm>
          <a:prstGeom prst="rect">
            <a:avLst/>
          </a:prstGeom>
          <a:noFill/>
        </p:spPr>
        <p:txBody>
          <a:bodyPr wrap="none" rtlCol="0">
            <a:spAutoFit/>
          </a:bodyPr>
          <a:lstStyle/>
          <a:p>
            <a:r>
              <a:rPr lang="en-US" sz="2000" dirty="0"/>
              <a:t>If s’ is a terminal state use:</a:t>
            </a:r>
          </a:p>
        </p:txBody>
      </p:sp>
      <p:sp>
        <p:nvSpPr>
          <p:cNvPr id="11" name="Title 10">
            <a:extLst>
              <a:ext uri="{FF2B5EF4-FFF2-40B4-BE49-F238E27FC236}">
                <a16:creationId xmlns:a16="http://schemas.microsoft.com/office/drawing/2014/main" id="{F7C428C9-569C-489B-8C9A-671830E62DCF}"/>
              </a:ext>
            </a:extLst>
          </p:cNvPr>
          <p:cNvSpPr txBox="1">
            <a:spLocks noGrp="1"/>
          </p:cNvSpPr>
          <p:nvPr>
            <p:ph type="title"/>
          </p:nvPr>
        </p:nvSpPr>
        <p:spPr>
          <a:xfrm>
            <a:off x="2266122" y="5605670"/>
            <a:ext cx="9601200" cy="1352253"/>
          </a:xfrm>
          <a:prstGeom prst="rect">
            <a:avLst/>
          </a:prstGeom>
          <a:noFill/>
        </p:spPr>
        <p:txBody>
          <a:bodyPr wrap="square" rtlCol="0">
            <a:spAutoFit/>
          </a:bodyPr>
          <a:lstStyle/>
          <a:p>
            <a:pPr eaLnBrk="1" hangingPunct="1"/>
            <a:r>
              <a:rPr lang="en-US" sz="2400" dirty="0"/>
              <a:t>Q(</a:t>
            </a:r>
            <a:r>
              <a:rPr lang="en-US" sz="2400" dirty="0" err="1"/>
              <a:t>a,s</a:t>
            </a:r>
            <a:r>
              <a:rPr lang="en-US" sz="2400" dirty="0"/>
              <a:t>) </a:t>
            </a:r>
            <a:r>
              <a:rPr lang="en-US" sz="2400" dirty="0">
                <a:sym typeface="Wingdings" pitchFamily="2" charset="2"/>
              </a:rPr>
              <a:t> </a:t>
            </a:r>
            <a:r>
              <a:rPr lang="en-US" sz="2400" dirty="0"/>
              <a:t>Q(</a:t>
            </a:r>
            <a:r>
              <a:rPr lang="en-US" sz="2400" dirty="0" err="1"/>
              <a:t>a,s</a:t>
            </a:r>
            <a:r>
              <a:rPr lang="en-US" sz="2400" dirty="0"/>
              <a:t>) + </a:t>
            </a:r>
          </a:p>
          <a:p>
            <a:pPr eaLnBrk="1" hangingPunct="1"/>
            <a:r>
              <a:rPr lang="en-US" sz="2400" dirty="0">
                <a:latin typeface="Trebuchet MS" pitchFamily="34" charset="0"/>
              </a:rPr>
              <a:t>             α [ </a:t>
            </a:r>
            <a:r>
              <a:rPr lang="en-US" sz="2400" dirty="0"/>
              <a:t>R(s’) </a:t>
            </a:r>
            <a:r>
              <a:rPr lang="en-US" sz="2400" dirty="0">
                <a:latin typeface="Symbol" pitchFamily="18" charset="2"/>
              </a:rPr>
              <a:t>-</a:t>
            </a:r>
            <a:r>
              <a:rPr lang="en-US" sz="2400" dirty="0"/>
              <a:t> Q(</a:t>
            </a:r>
            <a:r>
              <a:rPr lang="en-US" sz="2400" dirty="0" err="1"/>
              <a:t>a,s</a:t>
            </a:r>
            <a:r>
              <a:rPr lang="en-US" sz="2400" dirty="0"/>
              <a:t>) ]</a:t>
            </a:r>
          </a:p>
          <a:p>
            <a:endParaRPr lang="en-US" dirty="0"/>
          </a:p>
        </p:txBody>
      </p:sp>
      <p:sp>
        <p:nvSpPr>
          <p:cNvPr id="12" name="Google Shape;111;p16">
            <a:extLst>
              <a:ext uri="{FF2B5EF4-FFF2-40B4-BE49-F238E27FC236}">
                <a16:creationId xmlns:a16="http://schemas.microsoft.com/office/drawing/2014/main" id="{7097DAD8-B161-4706-A5AE-319FFD484B45}"/>
              </a:ext>
            </a:extLst>
          </p:cNvPr>
          <p:cNvSpPr txBox="1">
            <a:spLocks/>
          </p:cNvSpPr>
          <p:nvPr/>
        </p:nvSpPr>
        <p:spPr>
          <a:xfrm>
            <a:off x="908613" y="78293"/>
            <a:ext cx="10874225" cy="1485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89000"/>
              </a:lnSpc>
              <a:spcBef>
                <a:spcPts val="0"/>
              </a:spcBef>
              <a:spcAft>
                <a:spcPts val="0"/>
              </a:spcAft>
              <a:buClr>
                <a:schemeClr val="dk2"/>
              </a:buClr>
              <a:buSzPts val="4400"/>
              <a:buFont typeface="Libre Franklin"/>
              <a:buNone/>
              <a:defRPr sz="44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dirty="0" err="1"/>
              <a:t>Sarsa</a:t>
            </a:r>
            <a:r>
              <a:rPr lang="en-US" sz="3600" dirty="0"/>
              <a:t>-LEARNING Q-Table Updates</a:t>
            </a:r>
          </a:p>
        </p:txBody>
      </p:sp>
      <p:sp>
        <p:nvSpPr>
          <p:cNvPr id="13" name="TextBox 12">
            <a:extLst>
              <a:ext uri="{FF2B5EF4-FFF2-40B4-BE49-F238E27FC236}">
                <a16:creationId xmlns:a16="http://schemas.microsoft.com/office/drawing/2014/main" id="{D23F5D44-879A-458C-85A5-6AF8F0CFFBDE}"/>
              </a:ext>
            </a:extLst>
          </p:cNvPr>
          <p:cNvSpPr txBox="1"/>
          <p:nvPr/>
        </p:nvSpPr>
        <p:spPr>
          <a:xfrm>
            <a:off x="10821047" y="2093744"/>
            <a:ext cx="324128" cy="307777"/>
          </a:xfrm>
          <a:prstGeom prst="rect">
            <a:avLst/>
          </a:prstGeom>
          <a:noFill/>
        </p:spPr>
        <p:txBody>
          <a:bodyPr wrap="none" rtlCol="0">
            <a:spAutoFit/>
          </a:bodyPr>
          <a:lstStyle/>
          <a:p>
            <a:r>
              <a:rPr lang="en-US" dirty="0"/>
              <a:t>a’</a:t>
            </a:r>
          </a:p>
        </p:txBody>
      </p:sp>
      <p:cxnSp>
        <p:nvCxnSpPr>
          <p:cNvPr id="15" name="Straight Arrow Connector 14">
            <a:extLst>
              <a:ext uri="{FF2B5EF4-FFF2-40B4-BE49-F238E27FC236}">
                <a16:creationId xmlns:a16="http://schemas.microsoft.com/office/drawing/2014/main" id="{042D5BE9-FF26-4BC5-AD26-DB1483EFFDFD}"/>
              </a:ext>
            </a:extLst>
          </p:cNvPr>
          <p:cNvCxnSpPr>
            <a:cxnSpLocks/>
          </p:cNvCxnSpPr>
          <p:nvPr/>
        </p:nvCxnSpPr>
        <p:spPr bwMode="auto">
          <a:xfrm flipV="1">
            <a:off x="10597562" y="2166730"/>
            <a:ext cx="728077" cy="530099"/>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782698B-1A92-423A-8B94-4F29A054B876}"/>
              </a:ext>
            </a:extLst>
          </p:cNvPr>
          <p:cNvSpPr txBox="1"/>
          <p:nvPr/>
        </p:nvSpPr>
        <p:spPr>
          <a:xfrm>
            <a:off x="2559437" y="2540743"/>
            <a:ext cx="3711272" cy="400110"/>
          </a:xfrm>
          <a:prstGeom prst="rect">
            <a:avLst/>
          </a:prstGeom>
          <a:noFill/>
        </p:spPr>
        <p:txBody>
          <a:bodyPr wrap="none" rtlCol="0">
            <a:spAutoFit/>
          </a:bodyPr>
          <a:lstStyle/>
          <a:p>
            <a:r>
              <a:rPr lang="en-US" sz="2000" dirty="0"/>
              <a:t>If s’ is not a  terminal state use:</a:t>
            </a:r>
          </a:p>
        </p:txBody>
      </p:sp>
    </p:spTree>
    <p:extLst>
      <p:ext uri="{BB962C8B-B14F-4D97-AF65-F5344CB8AC3E}">
        <p14:creationId xmlns:p14="http://schemas.microsoft.com/office/powerpoint/2010/main" val="3045890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371600" y="685800"/>
            <a:ext cx="10467976"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sz="4000" dirty="0"/>
              <a:t>The UH Leduc </a:t>
            </a:r>
            <a:r>
              <a:rPr lang="en-US" sz="4000" dirty="0" err="1"/>
              <a:t>Hold’em</a:t>
            </a:r>
            <a:r>
              <a:rPr lang="en-US" sz="4000" dirty="0"/>
              <a:t> Poker Deck</a:t>
            </a:r>
            <a:endParaRPr sz="4000" dirty="0"/>
          </a:p>
        </p:txBody>
      </p:sp>
      <p:sp>
        <p:nvSpPr>
          <p:cNvPr id="112" name="Google Shape;112;p16"/>
          <p:cNvSpPr txBox="1">
            <a:spLocks noGrp="1"/>
          </p:cNvSpPr>
          <p:nvPr>
            <p:ph type="body" idx="1"/>
          </p:nvPr>
        </p:nvSpPr>
        <p:spPr>
          <a:xfrm>
            <a:off x="826041" y="1036184"/>
            <a:ext cx="11454063" cy="3581400"/>
          </a:xfrm>
          <a:prstGeom prst="rect">
            <a:avLst/>
          </a:prstGeom>
          <a:noFill/>
          <a:ln>
            <a:noFill/>
          </a:ln>
        </p:spPr>
        <p:txBody>
          <a:bodyPr spcFirstLastPara="1" wrap="square" lIns="91425" tIns="45700" rIns="91425" bIns="45700" anchor="t" anchorCtr="0">
            <a:noAutofit/>
          </a:bodyPr>
          <a:lstStyle/>
          <a:p>
            <a:pPr marL="384048" indent="0" algn="just">
              <a:lnSpc>
                <a:spcPct val="100000"/>
              </a:lnSpc>
              <a:spcBef>
                <a:spcPts val="0"/>
              </a:spcBef>
              <a:buSzPts val="1850"/>
              <a:buNone/>
            </a:pPr>
            <a:endParaRPr lang="en-US" sz="1850" dirty="0"/>
          </a:p>
          <a:p>
            <a:pPr marL="114300" indent="0">
              <a:buNone/>
            </a:pPr>
            <a:r>
              <a:rPr lang="en-US" sz="2400" dirty="0"/>
              <a:t>This is a “</a:t>
            </a:r>
            <a:r>
              <a:rPr lang="en-US" sz="2400" i="1" dirty="0"/>
              <a:t>queenly</a:t>
            </a:r>
            <a:r>
              <a:rPr lang="en-US" sz="2400" dirty="0"/>
              <a:t>” 18-card deck from which we draw the players’ cards and the flop from without replacement. The deck contains three copies of the heart and spade Q and 2 copies of each other card (spade and heart A, spade and heart Q, spade and heart J. That is, the deck contains 50% more queens in comparison to aces, kings and jacks. Therefore, your chance to getting a pair after receiving a queen—although the Q is somewhat low in rank—is significantly higher than holding an ace, king or jack. In general, holding a Q has some “potential”  but you do not like to bet a lot in phase 1 not knowing the flop!</a:t>
            </a:r>
          </a:p>
          <a:p>
            <a:pPr marL="384048" lvl="0" indent="-266573" algn="just" rtl="0">
              <a:lnSpc>
                <a:spcPct val="84000"/>
              </a:lnSpc>
              <a:spcBef>
                <a:spcPts val="1200"/>
              </a:spcBef>
              <a:spcAft>
                <a:spcPts val="0"/>
              </a:spcAft>
              <a:buClr>
                <a:schemeClr val="dk2"/>
              </a:buClr>
              <a:buSzPts val="1850"/>
              <a:buNone/>
            </a:pPr>
            <a:endParaRPr sz="1850" dirty="0"/>
          </a:p>
        </p:txBody>
      </p:sp>
      <p:pic>
        <p:nvPicPr>
          <p:cNvPr id="5" name="Picture 4" descr="A picture containing queen, text, newspaper, box&#10;&#10;Description automatically generated">
            <a:extLst>
              <a:ext uri="{FF2B5EF4-FFF2-40B4-BE49-F238E27FC236}">
                <a16:creationId xmlns:a16="http://schemas.microsoft.com/office/drawing/2014/main" id="{1521FA3E-EF70-4603-872D-0277AD7F3207}"/>
              </a:ext>
            </a:extLst>
          </p:cNvPr>
          <p:cNvPicPr>
            <a:picLocks noChangeAspect="1"/>
          </p:cNvPicPr>
          <p:nvPr/>
        </p:nvPicPr>
        <p:blipFill>
          <a:blip r:embed="rId3"/>
          <a:stretch>
            <a:fillRect/>
          </a:stretch>
        </p:blipFill>
        <p:spPr>
          <a:xfrm>
            <a:off x="7425461" y="4837654"/>
            <a:ext cx="538813" cy="752033"/>
          </a:xfrm>
          <a:prstGeom prst="rect">
            <a:avLst/>
          </a:prstGeom>
        </p:spPr>
      </p:pic>
      <p:pic>
        <p:nvPicPr>
          <p:cNvPr id="7" name="Picture 6" descr="A picture containing queen, text&#10;&#10;Description automatically generated">
            <a:extLst>
              <a:ext uri="{FF2B5EF4-FFF2-40B4-BE49-F238E27FC236}">
                <a16:creationId xmlns:a16="http://schemas.microsoft.com/office/drawing/2014/main" id="{C7E64A08-4708-4035-8BA0-F1BCD51CB9AB}"/>
              </a:ext>
            </a:extLst>
          </p:cNvPr>
          <p:cNvPicPr>
            <a:picLocks noChangeAspect="1"/>
          </p:cNvPicPr>
          <p:nvPr/>
        </p:nvPicPr>
        <p:blipFill>
          <a:blip r:embed="rId4"/>
          <a:stretch>
            <a:fillRect/>
          </a:stretch>
        </p:blipFill>
        <p:spPr>
          <a:xfrm>
            <a:off x="5340414" y="4885463"/>
            <a:ext cx="519374" cy="704225"/>
          </a:xfrm>
          <a:prstGeom prst="rect">
            <a:avLst/>
          </a:prstGeom>
        </p:spPr>
      </p:pic>
      <p:pic>
        <p:nvPicPr>
          <p:cNvPr id="11" name="Picture 10" descr="A picture containing queen, text&#10;&#10;Description automatically generated">
            <a:extLst>
              <a:ext uri="{FF2B5EF4-FFF2-40B4-BE49-F238E27FC236}">
                <a16:creationId xmlns:a16="http://schemas.microsoft.com/office/drawing/2014/main" id="{A53356B0-5E18-4E51-9F6C-D125D65C8682}"/>
              </a:ext>
            </a:extLst>
          </p:cNvPr>
          <p:cNvPicPr>
            <a:picLocks noChangeAspect="1"/>
          </p:cNvPicPr>
          <p:nvPr/>
        </p:nvPicPr>
        <p:blipFill>
          <a:blip r:embed="rId5"/>
          <a:stretch>
            <a:fillRect/>
          </a:stretch>
        </p:blipFill>
        <p:spPr>
          <a:xfrm>
            <a:off x="7930122" y="4828544"/>
            <a:ext cx="491108" cy="755606"/>
          </a:xfrm>
          <a:prstGeom prst="rect">
            <a:avLst/>
          </a:prstGeom>
        </p:spPr>
      </p:pic>
      <p:pic>
        <p:nvPicPr>
          <p:cNvPr id="13" name="Picture 12" descr="A picture containing queen, text&#10;&#10;Description automatically generated">
            <a:extLst>
              <a:ext uri="{FF2B5EF4-FFF2-40B4-BE49-F238E27FC236}">
                <a16:creationId xmlns:a16="http://schemas.microsoft.com/office/drawing/2014/main" id="{DE50F72A-93AB-46D7-B2AF-7F54A6DED5BC}"/>
              </a:ext>
            </a:extLst>
          </p:cNvPr>
          <p:cNvPicPr>
            <a:picLocks noChangeAspect="1"/>
          </p:cNvPicPr>
          <p:nvPr/>
        </p:nvPicPr>
        <p:blipFill>
          <a:blip r:embed="rId6"/>
          <a:stretch>
            <a:fillRect/>
          </a:stretch>
        </p:blipFill>
        <p:spPr>
          <a:xfrm>
            <a:off x="6911129" y="4845257"/>
            <a:ext cx="511544" cy="72218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9B9E915C-F73A-4F7B-A4E4-8649ADE85564}"/>
              </a:ext>
            </a:extLst>
          </p:cNvPr>
          <p:cNvPicPr>
            <a:picLocks noChangeAspect="1"/>
          </p:cNvPicPr>
          <p:nvPr/>
        </p:nvPicPr>
        <p:blipFill>
          <a:blip r:embed="rId7"/>
          <a:stretch>
            <a:fillRect/>
          </a:stretch>
        </p:blipFill>
        <p:spPr>
          <a:xfrm>
            <a:off x="4802372" y="4899990"/>
            <a:ext cx="516159" cy="645199"/>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2C367794-7C3B-453B-880B-044E88892F94}"/>
              </a:ext>
            </a:extLst>
          </p:cNvPr>
          <p:cNvPicPr>
            <a:picLocks noChangeAspect="1"/>
          </p:cNvPicPr>
          <p:nvPr/>
        </p:nvPicPr>
        <p:blipFill>
          <a:blip r:embed="rId8"/>
          <a:stretch>
            <a:fillRect/>
          </a:stretch>
        </p:blipFill>
        <p:spPr>
          <a:xfrm>
            <a:off x="4282080" y="4899991"/>
            <a:ext cx="516158" cy="645198"/>
          </a:xfrm>
          <a:prstGeom prst="rect">
            <a:avLst/>
          </a:prstGeom>
        </p:spPr>
      </p:pic>
      <p:pic>
        <p:nvPicPr>
          <p:cNvPr id="19" name="Picture 18" descr="A close up of a box&#10;&#10;Description automatically generated">
            <a:extLst>
              <a:ext uri="{FF2B5EF4-FFF2-40B4-BE49-F238E27FC236}">
                <a16:creationId xmlns:a16="http://schemas.microsoft.com/office/drawing/2014/main" id="{A2559F29-346B-4DEA-A93E-728FE62D627D}"/>
              </a:ext>
            </a:extLst>
          </p:cNvPr>
          <p:cNvPicPr>
            <a:picLocks noChangeAspect="1"/>
          </p:cNvPicPr>
          <p:nvPr/>
        </p:nvPicPr>
        <p:blipFill>
          <a:blip r:embed="rId9"/>
          <a:stretch>
            <a:fillRect/>
          </a:stretch>
        </p:blipFill>
        <p:spPr>
          <a:xfrm>
            <a:off x="6398601" y="4867508"/>
            <a:ext cx="504661" cy="681975"/>
          </a:xfrm>
          <a:prstGeom prst="rect">
            <a:avLst/>
          </a:prstGeom>
        </p:spPr>
      </p:pic>
      <p:pic>
        <p:nvPicPr>
          <p:cNvPr id="23" name="Picture 22" descr="A picture containing queen, text&#10;&#10;Description automatically generated">
            <a:extLst>
              <a:ext uri="{FF2B5EF4-FFF2-40B4-BE49-F238E27FC236}">
                <a16:creationId xmlns:a16="http://schemas.microsoft.com/office/drawing/2014/main" id="{7EF28380-8B3D-4602-B3D3-0CFC21DBE886}"/>
              </a:ext>
            </a:extLst>
          </p:cNvPr>
          <p:cNvPicPr>
            <a:picLocks noChangeAspect="1"/>
          </p:cNvPicPr>
          <p:nvPr/>
        </p:nvPicPr>
        <p:blipFill>
          <a:blip r:embed="rId10"/>
          <a:stretch>
            <a:fillRect/>
          </a:stretch>
        </p:blipFill>
        <p:spPr>
          <a:xfrm>
            <a:off x="5859788" y="4885462"/>
            <a:ext cx="538813" cy="681975"/>
          </a:xfrm>
          <a:prstGeom prst="rect">
            <a:avLst/>
          </a:prstGeom>
        </p:spPr>
      </p:pic>
      <p:pic>
        <p:nvPicPr>
          <p:cNvPr id="12" name="Picture 11" descr="A picture containing queen, text, newspaper, box&#10;&#10;Description automatically generated">
            <a:extLst>
              <a:ext uri="{FF2B5EF4-FFF2-40B4-BE49-F238E27FC236}">
                <a16:creationId xmlns:a16="http://schemas.microsoft.com/office/drawing/2014/main" id="{6EF25FBC-CF61-49E7-90F0-E0CCB0752686}"/>
              </a:ext>
            </a:extLst>
          </p:cNvPr>
          <p:cNvPicPr>
            <a:picLocks noChangeAspect="1"/>
          </p:cNvPicPr>
          <p:nvPr/>
        </p:nvPicPr>
        <p:blipFill>
          <a:blip r:embed="rId3"/>
          <a:stretch>
            <a:fillRect/>
          </a:stretch>
        </p:blipFill>
        <p:spPr>
          <a:xfrm>
            <a:off x="7459613" y="5488872"/>
            <a:ext cx="538813" cy="752033"/>
          </a:xfrm>
          <a:prstGeom prst="rect">
            <a:avLst/>
          </a:prstGeom>
        </p:spPr>
      </p:pic>
      <p:pic>
        <p:nvPicPr>
          <p:cNvPr id="14" name="Picture 13" descr="A picture containing queen, text&#10;&#10;Description automatically generated">
            <a:extLst>
              <a:ext uri="{FF2B5EF4-FFF2-40B4-BE49-F238E27FC236}">
                <a16:creationId xmlns:a16="http://schemas.microsoft.com/office/drawing/2014/main" id="{B577495B-8978-465B-9CD1-EC21371CE6DA}"/>
              </a:ext>
            </a:extLst>
          </p:cNvPr>
          <p:cNvPicPr>
            <a:picLocks noChangeAspect="1"/>
          </p:cNvPicPr>
          <p:nvPr/>
        </p:nvPicPr>
        <p:blipFill>
          <a:blip r:embed="rId4"/>
          <a:stretch>
            <a:fillRect/>
          </a:stretch>
        </p:blipFill>
        <p:spPr>
          <a:xfrm>
            <a:off x="5374566" y="5536681"/>
            <a:ext cx="519374" cy="704225"/>
          </a:xfrm>
          <a:prstGeom prst="rect">
            <a:avLst/>
          </a:prstGeom>
        </p:spPr>
      </p:pic>
      <p:pic>
        <p:nvPicPr>
          <p:cNvPr id="16" name="Picture 15" descr="A picture containing queen, text&#10;&#10;Description automatically generated">
            <a:extLst>
              <a:ext uri="{FF2B5EF4-FFF2-40B4-BE49-F238E27FC236}">
                <a16:creationId xmlns:a16="http://schemas.microsoft.com/office/drawing/2014/main" id="{77C9DF2C-96AF-438D-B8E6-CC9CF7D8DA8D}"/>
              </a:ext>
            </a:extLst>
          </p:cNvPr>
          <p:cNvPicPr>
            <a:picLocks noChangeAspect="1"/>
          </p:cNvPicPr>
          <p:nvPr/>
        </p:nvPicPr>
        <p:blipFill>
          <a:blip r:embed="rId5"/>
          <a:stretch>
            <a:fillRect/>
          </a:stretch>
        </p:blipFill>
        <p:spPr>
          <a:xfrm>
            <a:off x="7964274" y="5479762"/>
            <a:ext cx="491108" cy="755606"/>
          </a:xfrm>
          <a:prstGeom prst="rect">
            <a:avLst/>
          </a:prstGeom>
        </p:spPr>
      </p:pic>
      <p:pic>
        <p:nvPicPr>
          <p:cNvPr id="18" name="Picture 17" descr="A picture containing queen, text&#10;&#10;Description automatically generated">
            <a:extLst>
              <a:ext uri="{FF2B5EF4-FFF2-40B4-BE49-F238E27FC236}">
                <a16:creationId xmlns:a16="http://schemas.microsoft.com/office/drawing/2014/main" id="{B26BFCEC-7288-42E7-8471-66374A4135E2}"/>
              </a:ext>
            </a:extLst>
          </p:cNvPr>
          <p:cNvPicPr>
            <a:picLocks noChangeAspect="1"/>
          </p:cNvPicPr>
          <p:nvPr/>
        </p:nvPicPr>
        <p:blipFill>
          <a:blip r:embed="rId6"/>
          <a:stretch>
            <a:fillRect/>
          </a:stretch>
        </p:blipFill>
        <p:spPr>
          <a:xfrm>
            <a:off x="6945281" y="5496475"/>
            <a:ext cx="511544" cy="722180"/>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8AED3101-5D2E-4262-8414-D09EA4E095AF}"/>
              </a:ext>
            </a:extLst>
          </p:cNvPr>
          <p:cNvPicPr>
            <a:picLocks noChangeAspect="1"/>
          </p:cNvPicPr>
          <p:nvPr/>
        </p:nvPicPr>
        <p:blipFill>
          <a:blip r:embed="rId7"/>
          <a:stretch>
            <a:fillRect/>
          </a:stretch>
        </p:blipFill>
        <p:spPr>
          <a:xfrm>
            <a:off x="4836524" y="5551208"/>
            <a:ext cx="516159" cy="645199"/>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A455695B-D3BB-4B30-A558-5B31967988CD}"/>
              </a:ext>
            </a:extLst>
          </p:cNvPr>
          <p:cNvPicPr>
            <a:picLocks noChangeAspect="1"/>
          </p:cNvPicPr>
          <p:nvPr/>
        </p:nvPicPr>
        <p:blipFill>
          <a:blip r:embed="rId8"/>
          <a:stretch>
            <a:fillRect/>
          </a:stretch>
        </p:blipFill>
        <p:spPr>
          <a:xfrm>
            <a:off x="4316232" y="5551209"/>
            <a:ext cx="516158" cy="645198"/>
          </a:xfrm>
          <a:prstGeom prst="rect">
            <a:avLst/>
          </a:prstGeom>
        </p:spPr>
      </p:pic>
      <p:pic>
        <p:nvPicPr>
          <p:cNvPr id="22" name="Picture 21" descr="A close up of a box&#10;&#10;Description automatically generated">
            <a:extLst>
              <a:ext uri="{FF2B5EF4-FFF2-40B4-BE49-F238E27FC236}">
                <a16:creationId xmlns:a16="http://schemas.microsoft.com/office/drawing/2014/main" id="{D6837F86-CEB8-41C0-BFE5-5E1F72E2F2D9}"/>
              </a:ext>
            </a:extLst>
          </p:cNvPr>
          <p:cNvPicPr>
            <a:picLocks noChangeAspect="1"/>
          </p:cNvPicPr>
          <p:nvPr/>
        </p:nvPicPr>
        <p:blipFill>
          <a:blip r:embed="rId9"/>
          <a:stretch>
            <a:fillRect/>
          </a:stretch>
        </p:blipFill>
        <p:spPr>
          <a:xfrm>
            <a:off x="6432753" y="5518726"/>
            <a:ext cx="504661" cy="681975"/>
          </a:xfrm>
          <a:prstGeom prst="rect">
            <a:avLst/>
          </a:prstGeom>
        </p:spPr>
      </p:pic>
      <p:pic>
        <p:nvPicPr>
          <p:cNvPr id="24" name="Picture 23" descr="A picture containing queen, text&#10;&#10;Description automatically generated">
            <a:extLst>
              <a:ext uri="{FF2B5EF4-FFF2-40B4-BE49-F238E27FC236}">
                <a16:creationId xmlns:a16="http://schemas.microsoft.com/office/drawing/2014/main" id="{3AA97133-C028-4BF2-8B9A-796679E7E756}"/>
              </a:ext>
            </a:extLst>
          </p:cNvPr>
          <p:cNvPicPr>
            <a:picLocks noChangeAspect="1"/>
          </p:cNvPicPr>
          <p:nvPr/>
        </p:nvPicPr>
        <p:blipFill>
          <a:blip r:embed="rId10"/>
          <a:stretch>
            <a:fillRect/>
          </a:stretch>
        </p:blipFill>
        <p:spPr>
          <a:xfrm>
            <a:off x="5893940" y="5536680"/>
            <a:ext cx="538813" cy="681975"/>
          </a:xfrm>
          <a:prstGeom prst="rect">
            <a:avLst/>
          </a:prstGeom>
        </p:spPr>
      </p:pic>
      <p:pic>
        <p:nvPicPr>
          <p:cNvPr id="25" name="Picture 24" descr="A close up of a box&#10;&#10;Description automatically generated">
            <a:extLst>
              <a:ext uri="{FF2B5EF4-FFF2-40B4-BE49-F238E27FC236}">
                <a16:creationId xmlns:a16="http://schemas.microsoft.com/office/drawing/2014/main" id="{9F54DF02-F1CC-4E30-9DC4-23FF89EA5BDB}"/>
              </a:ext>
            </a:extLst>
          </p:cNvPr>
          <p:cNvPicPr>
            <a:picLocks noChangeAspect="1"/>
          </p:cNvPicPr>
          <p:nvPr/>
        </p:nvPicPr>
        <p:blipFill>
          <a:blip r:embed="rId9"/>
          <a:stretch>
            <a:fillRect/>
          </a:stretch>
        </p:blipFill>
        <p:spPr>
          <a:xfrm>
            <a:off x="8387078" y="4865948"/>
            <a:ext cx="504661" cy="681975"/>
          </a:xfrm>
          <a:prstGeom prst="rect">
            <a:avLst/>
          </a:prstGeom>
        </p:spPr>
      </p:pic>
      <p:pic>
        <p:nvPicPr>
          <p:cNvPr id="26" name="Picture 25" descr="A picture containing queen, text&#10;&#10;Description automatically generated">
            <a:extLst>
              <a:ext uri="{FF2B5EF4-FFF2-40B4-BE49-F238E27FC236}">
                <a16:creationId xmlns:a16="http://schemas.microsoft.com/office/drawing/2014/main" id="{E3EB497F-863E-46D6-B511-61DBCF9A5B3E}"/>
              </a:ext>
            </a:extLst>
          </p:cNvPr>
          <p:cNvPicPr>
            <a:picLocks noChangeAspect="1"/>
          </p:cNvPicPr>
          <p:nvPr/>
        </p:nvPicPr>
        <p:blipFill>
          <a:blip r:embed="rId6"/>
          <a:stretch>
            <a:fillRect/>
          </a:stretch>
        </p:blipFill>
        <p:spPr>
          <a:xfrm>
            <a:off x="8448499" y="5512717"/>
            <a:ext cx="511544" cy="722180"/>
          </a:xfrm>
          <a:prstGeom prst="rect">
            <a:avLst/>
          </a:prstGeom>
        </p:spPr>
      </p:pic>
      <p:sp>
        <p:nvSpPr>
          <p:cNvPr id="2" name="TextBox 1">
            <a:extLst>
              <a:ext uri="{FF2B5EF4-FFF2-40B4-BE49-F238E27FC236}">
                <a16:creationId xmlns:a16="http://schemas.microsoft.com/office/drawing/2014/main" id="{E28E8E90-DCA0-4642-868F-C47784979664}"/>
              </a:ext>
            </a:extLst>
          </p:cNvPr>
          <p:cNvSpPr txBox="1"/>
          <p:nvPr/>
        </p:nvSpPr>
        <p:spPr>
          <a:xfrm flipH="1">
            <a:off x="5409974" y="6240905"/>
            <a:ext cx="5599707" cy="307777"/>
          </a:xfrm>
          <a:prstGeom prst="rect">
            <a:avLst/>
          </a:prstGeom>
          <a:noFill/>
        </p:spPr>
        <p:txBody>
          <a:bodyPr wrap="square" rtlCol="0">
            <a:spAutoFit/>
          </a:bodyPr>
          <a:lstStyle/>
          <a:p>
            <a:r>
              <a:rPr lang="en-US" dirty="0"/>
              <a:t>18 Card UH-Leduc-</a:t>
            </a:r>
            <a:r>
              <a:rPr lang="en-US" dirty="0" err="1"/>
              <a:t>Hold’em</a:t>
            </a:r>
            <a:r>
              <a:rPr lang="en-US" dirty="0"/>
              <a:t> Poker Deck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371600" y="685800"/>
            <a:ext cx="10467976"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sz="4000" dirty="0"/>
              <a:t>UH Leduc </a:t>
            </a:r>
            <a:r>
              <a:rPr lang="en-US" sz="4000" dirty="0" err="1"/>
              <a:t>Hold’em</a:t>
            </a:r>
            <a:r>
              <a:rPr lang="en-US" sz="4000" dirty="0"/>
              <a:t> </a:t>
            </a:r>
            <a:r>
              <a:rPr lang="en-US" sz="4000" dirty="0" err="1"/>
              <a:t>PokerBetting</a:t>
            </a:r>
            <a:r>
              <a:rPr lang="en-US" sz="4000" dirty="0"/>
              <a:t> Restrictions </a:t>
            </a:r>
            <a:endParaRPr sz="4000" dirty="0"/>
          </a:p>
        </p:txBody>
      </p:sp>
      <p:sp>
        <p:nvSpPr>
          <p:cNvPr id="112" name="Google Shape;112;p16"/>
          <p:cNvSpPr txBox="1">
            <a:spLocks noGrp="1"/>
          </p:cNvSpPr>
          <p:nvPr>
            <p:ph type="body" idx="1"/>
          </p:nvPr>
        </p:nvSpPr>
        <p:spPr>
          <a:xfrm>
            <a:off x="565483" y="2286000"/>
            <a:ext cx="11454063" cy="3581400"/>
          </a:xfrm>
          <a:prstGeom prst="rect">
            <a:avLst/>
          </a:prstGeom>
          <a:noFill/>
          <a:ln>
            <a:noFill/>
          </a:ln>
        </p:spPr>
        <p:txBody>
          <a:bodyPr spcFirstLastPara="1" wrap="square" lIns="91425" tIns="45700" rIns="91425" bIns="45700" anchor="t" anchorCtr="0">
            <a:noAutofit/>
          </a:bodyPr>
          <a:lstStyle/>
          <a:p>
            <a:pPr marL="384048" indent="0" algn="just">
              <a:lnSpc>
                <a:spcPct val="100000"/>
              </a:lnSpc>
              <a:spcBef>
                <a:spcPts val="0"/>
              </a:spcBef>
              <a:buSzPts val="1850"/>
              <a:buNone/>
            </a:pPr>
            <a:endParaRPr lang="en-US" dirty="0"/>
          </a:p>
          <a:p>
            <a:pPr marL="726948" algn="just">
              <a:lnSpc>
                <a:spcPct val="100000"/>
              </a:lnSpc>
              <a:spcBef>
                <a:spcPts val="0"/>
              </a:spcBef>
              <a:buSzPts val="1850"/>
            </a:pPr>
            <a:r>
              <a:rPr lang="en-US" dirty="0"/>
              <a:t>Ante is $1, raises are $3.</a:t>
            </a:r>
          </a:p>
          <a:p>
            <a:pPr marL="384048" indent="0" algn="just">
              <a:lnSpc>
                <a:spcPct val="100000"/>
              </a:lnSpc>
              <a:spcBef>
                <a:spcPts val="0"/>
              </a:spcBef>
              <a:buSzPts val="1850"/>
              <a:buNone/>
            </a:pPr>
            <a:endParaRPr lang="en-US" dirty="0"/>
          </a:p>
          <a:p>
            <a:pPr marL="726948" algn="just">
              <a:lnSpc>
                <a:spcPct val="100000"/>
              </a:lnSpc>
              <a:spcBef>
                <a:spcPts val="0"/>
              </a:spcBef>
              <a:buSzPts val="1850"/>
            </a:pPr>
            <a:r>
              <a:rPr lang="en-US" dirty="0"/>
              <a:t>Player S has to bet money after the hand started check-check; in the case the player cannot check she has either to fold losing her money or raise her bet. </a:t>
            </a:r>
            <a:endParaRPr dirty="0"/>
          </a:p>
          <a:p>
            <a:pPr marL="726948" algn="just">
              <a:lnSpc>
                <a:spcPct val="100000"/>
              </a:lnSpc>
              <a:spcBef>
                <a:spcPts val="1200"/>
              </a:spcBef>
              <a:buSzPts val="1850"/>
            </a:pPr>
            <a:r>
              <a:rPr lang="en-US" dirty="0"/>
              <a:t>Only player 2 called T can raise a raise. After this happens player S can fold her hand or call but cannot raise. </a:t>
            </a:r>
          </a:p>
          <a:p>
            <a:pPr marL="384048" indent="0" algn="just">
              <a:lnSpc>
                <a:spcPct val="100000"/>
              </a:lnSpc>
              <a:spcBef>
                <a:spcPts val="1200"/>
              </a:spcBef>
              <a:buSzPts val="1850"/>
              <a:buNone/>
            </a:pPr>
            <a:endParaRPr lang="en-US" dirty="0">
              <a:solidFill>
                <a:srgbClr val="00B050"/>
              </a:solidFill>
            </a:endParaRPr>
          </a:p>
          <a:p>
            <a:pPr marL="384048" indent="0" algn="just">
              <a:lnSpc>
                <a:spcPct val="100000"/>
              </a:lnSpc>
              <a:spcBef>
                <a:spcPts val="1200"/>
              </a:spcBef>
              <a:buSzPts val="1850"/>
              <a:buNone/>
            </a:pPr>
            <a:r>
              <a:rPr lang="en-US" dirty="0">
                <a:solidFill>
                  <a:srgbClr val="00B050"/>
                </a:solidFill>
              </a:rPr>
              <a:t>Comment: These restrictions are made to reduce the complexity of the state space!</a:t>
            </a:r>
            <a:endParaRPr dirty="0">
              <a:solidFill>
                <a:srgbClr val="00B050"/>
              </a:solidFill>
            </a:endParaRPr>
          </a:p>
          <a:p>
            <a:pPr marL="384048" lvl="0" indent="-266573" algn="just" rtl="0">
              <a:lnSpc>
                <a:spcPct val="84000"/>
              </a:lnSpc>
              <a:spcBef>
                <a:spcPts val="1200"/>
              </a:spcBef>
              <a:spcAft>
                <a:spcPts val="0"/>
              </a:spcAft>
              <a:buClr>
                <a:schemeClr val="dk2"/>
              </a:buClr>
              <a:buSzPts val="1850"/>
              <a:buNone/>
            </a:pPr>
            <a:endParaRPr sz="1850" dirty="0"/>
          </a:p>
        </p:txBody>
      </p:sp>
    </p:spTree>
    <p:extLst>
      <p:ext uri="{BB962C8B-B14F-4D97-AF65-F5344CB8AC3E}">
        <p14:creationId xmlns:p14="http://schemas.microsoft.com/office/powerpoint/2010/main" val="425307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371600" y="685800"/>
            <a:ext cx="10467976"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sz="4000" dirty="0"/>
              <a:t>Example Game1: </a:t>
            </a:r>
            <a:endParaRPr sz="4000" dirty="0"/>
          </a:p>
        </p:txBody>
      </p:sp>
      <p:sp>
        <p:nvSpPr>
          <p:cNvPr id="112" name="Google Shape;112;p16"/>
          <p:cNvSpPr txBox="1">
            <a:spLocks noGrp="1"/>
          </p:cNvSpPr>
          <p:nvPr>
            <p:ph type="body" idx="1"/>
          </p:nvPr>
        </p:nvSpPr>
        <p:spPr>
          <a:xfrm>
            <a:off x="826041" y="1036184"/>
            <a:ext cx="11454063" cy="3581400"/>
          </a:xfrm>
          <a:prstGeom prst="rect">
            <a:avLst/>
          </a:prstGeom>
          <a:noFill/>
          <a:ln>
            <a:noFill/>
          </a:ln>
        </p:spPr>
        <p:txBody>
          <a:bodyPr spcFirstLastPara="1" wrap="square" lIns="91425" tIns="45700" rIns="91425" bIns="45700" anchor="t" anchorCtr="0">
            <a:noAutofit/>
          </a:bodyPr>
          <a:lstStyle/>
          <a:p>
            <a:pPr marL="384048" indent="0" algn="just">
              <a:lnSpc>
                <a:spcPct val="100000"/>
              </a:lnSpc>
              <a:spcBef>
                <a:spcPts val="0"/>
              </a:spcBef>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S private card: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T  private card:</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Phase one Betting: Player S checks, Player T raises to 4 dollars, player S calls; each play has $4 in the pot</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The flop is revealed: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Phase two betting: Player S raises to 7 dollars, player T raises to 10 dollars, player S calls.</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Payoff: Player S wins 10 dollars and player 2 loses 10 dollars.</a:t>
            </a:r>
          </a:p>
        </p:txBody>
      </p:sp>
      <p:pic>
        <p:nvPicPr>
          <p:cNvPr id="13" name="Picture 12" descr="A picture containing queen, text&#10;&#10;Description automatically generated">
            <a:extLst>
              <a:ext uri="{FF2B5EF4-FFF2-40B4-BE49-F238E27FC236}">
                <a16:creationId xmlns:a16="http://schemas.microsoft.com/office/drawing/2014/main" id="{DE50F72A-93AB-46D7-B2AF-7F54A6DED5BC}"/>
              </a:ext>
            </a:extLst>
          </p:cNvPr>
          <p:cNvPicPr>
            <a:picLocks noChangeAspect="1"/>
          </p:cNvPicPr>
          <p:nvPr/>
        </p:nvPicPr>
        <p:blipFill>
          <a:blip r:embed="rId3"/>
          <a:stretch>
            <a:fillRect/>
          </a:stretch>
        </p:blipFill>
        <p:spPr>
          <a:xfrm>
            <a:off x="3477883" y="3841566"/>
            <a:ext cx="598354" cy="844735"/>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2C367794-7C3B-453B-880B-044E88892F94}"/>
              </a:ext>
            </a:extLst>
          </p:cNvPr>
          <p:cNvPicPr>
            <a:picLocks noChangeAspect="1"/>
          </p:cNvPicPr>
          <p:nvPr/>
        </p:nvPicPr>
        <p:blipFill>
          <a:blip r:embed="rId4"/>
          <a:stretch>
            <a:fillRect/>
          </a:stretch>
        </p:blipFill>
        <p:spPr>
          <a:xfrm>
            <a:off x="3510782" y="2189236"/>
            <a:ext cx="532556" cy="665695"/>
          </a:xfrm>
          <a:prstGeom prst="rect">
            <a:avLst/>
          </a:prstGeom>
        </p:spPr>
      </p:pic>
      <p:pic>
        <p:nvPicPr>
          <p:cNvPr id="19" name="Picture 18" descr="A close up of a box&#10;&#10;Description automatically generated">
            <a:extLst>
              <a:ext uri="{FF2B5EF4-FFF2-40B4-BE49-F238E27FC236}">
                <a16:creationId xmlns:a16="http://schemas.microsoft.com/office/drawing/2014/main" id="{A2559F29-346B-4DEA-A93E-728FE62D627D}"/>
              </a:ext>
            </a:extLst>
          </p:cNvPr>
          <p:cNvPicPr>
            <a:picLocks noChangeAspect="1"/>
          </p:cNvPicPr>
          <p:nvPr/>
        </p:nvPicPr>
        <p:blipFill>
          <a:blip r:embed="rId5"/>
          <a:stretch>
            <a:fillRect/>
          </a:stretch>
        </p:blipFill>
        <p:spPr>
          <a:xfrm>
            <a:off x="3401944" y="1226585"/>
            <a:ext cx="613465" cy="829007"/>
          </a:xfrm>
          <a:prstGeom prst="rect">
            <a:avLst/>
          </a:prstGeom>
        </p:spPr>
      </p:pic>
    </p:spTree>
    <p:extLst>
      <p:ext uri="{BB962C8B-B14F-4D97-AF65-F5344CB8AC3E}">
        <p14:creationId xmlns:p14="http://schemas.microsoft.com/office/powerpoint/2010/main" val="2253696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371600" y="685800"/>
            <a:ext cx="10467976"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sz="4000" dirty="0"/>
              <a:t>Example Game 2: </a:t>
            </a:r>
            <a:endParaRPr sz="4000" dirty="0"/>
          </a:p>
        </p:txBody>
      </p:sp>
      <p:sp>
        <p:nvSpPr>
          <p:cNvPr id="112" name="Google Shape;112;p16"/>
          <p:cNvSpPr txBox="1">
            <a:spLocks noGrp="1"/>
          </p:cNvSpPr>
          <p:nvPr>
            <p:ph type="body" idx="1"/>
          </p:nvPr>
        </p:nvSpPr>
        <p:spPr>
          <a:xfrm>
            <a:off x="826041" y="1036184"/>
            <a:ext cx="11454063" cy="3581400"/>
          </a:xfrm>
          <a:prstGeom prst="rect">
            <a:avLst/>
          </a:prstGeom>
          <a:noFill/>
          <a:ln>
            <a:noFill/>
          </a:ln>
        </p:spPr>
        <p:txBody>
          <a:bodyPr spcFirstLastPara="1" wrap="square" lIns="91425" tIns="45700" rIns="91425" bIns="45700" anchor="t" anchorCtr="0">
            <a:noAutofit/>
          </a:bodyPr>
          <a:lstStyle/>
          <a:p>
            <a:pPr marL="384048" indent="0" algn="just">
              <a:lnSpc>
                <a:spcPct val="100000"/>
              </a:lnSpc>
              <a:spcBef>
                <a:spcPts val="0"/>
              </a:spcBef>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S private card: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T  private card:</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Phase one Betting: Player S raise to 4 dollars and play T calls ; each play has $4 in the pot</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The flop is revealed: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Phase two betting: Player S raises to 7 dollars, and player T folds</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Payoff: Player S wins 4 dollars and player 2 loses 4 dollars.</a:t>
            </a:r>
          </a:p>
        </p:txBody>
      </p:sp>
      <p:pic>
        <p:nvPicPr>
          <p:cNvPr id="17" name="Picture 16" descr="A picture containing drawing&#10;&#10;Description automatically generated">
            <a:extLst>
              <a:ext uri="{FF2B5EF4-FFF2-40B4-BE49-F238E27FC236}">
                <a16:creationId xmlns:a16="http://schemas.microsoft.com/office/drawing/2014/main" id="{2C367794-7C3B-453B-880B-044E88892F94}"/>
              </a:ext>
            </a:extLst>
          </p:cNvPr>
          <p:cNvPicPr>
            <a:picLocks noChangeAspect="1"/>
          </p:cNvPicPr>
          <p:nvPr/>
        </p:nvPicPr>
        <p:blipFill>
          <a:blip r:embed="rId3"/>
          <a:stretch>
            <a:fillRect/>
          </a:stretch>
        </p:blipFill>
        <p:spPr>
          <a:xfrm>
            <a:off x="3581060" y="1267844"/>
            <a:ext cx="533739" cy="667174"/>
          </a:xfrm>
          <a:prstGeom prst="rect">
            <a:avLst/>
          </a:prstGeom>
        </p:spPr>
      </p:pic>
      <p:pic>
        <p:nvPicPr>
          <p:cNvPr id="19" name="Picture 18" descr="A close up of a box&#10;&#10;Description automatically generated">
            <a:extLst>
              <a:ext uri="{FF2B5EF4-FFF2-40B4-BE49-F238E27FC236}">
                <a16:creationId xmlns:a16="http://schemas.microsoft.com/office/drawing/2014/main" id="{A2559F29-346B-4DEA-A93E-728FE62D627D}"/>
              </a:ext>
            </a:extLst>
          </p:cNvPr>
          <p:cNvPicPr>
            <a:picLocks noChangeAspect="1"/>
          </p:cNvPicPr>
          <p:nvPr/>
        </p:nvPicPr>
        <p:blipFill>
          <a:blip r:embed="rId4"/>
          <a:stretch>
            <a:fillRect/>
          </a:stretch>
        </p:blipFill>
        <p:spPr>
          <a:xfrm>
            <a:off x="3581061" y="2065693"/>
            <a:ext cx="570503" cy="770950"/>
          </a:xfrm>
          <a:prstGeom prst="rect">
            <a:avLst/>
          </a:prstGeom>
        </p:spPr>
      </p:pic>
      <p:pic>
        <p:nvPicPr>
          <p:cNvPr id="12" name="Picture 11" descr="A picture containing queen, text&#10;&#10;Description automatically generated">
            <a:extLst>
              <a:ext uri="{FF2B5EF4-FFF2-40B4-BE49-F238E27FC236}">
                <a16:creationId xmlns:a16="http://schemas.microsoft.com/office/drawing/2014/main" id="{8831833D-AE23-4D38-8749-C3BF07DDAA89}"/>
              </a:ext>
            </a:extLst>
          </p:cNvPr>
          <p:cNvPicPr>
            <a:picLocks noChangeAspect="1"/>
          </p:cNvPicPr>
          <p:nvPr/>
        </p:nvPicPr>
        <p:blipFill>
          <a:blip r:embed="rId5"/>
          <a:stretch>
            <a:fillRect/>
          </a:stretch>
        </p:blipFill>
        <p:spPr>
          <a:xfrm>
            <a:off x="3408162" y="3521528"/>
            <a:ext cx="659829" cy="894670"/>
          </a:xfrm>
          <a:prstGeom prst="rect">
            <a:avLst/>
          </a:prstGeom>
        </p:spPr>
      </p:pic>
    </p:spTree>
    <p:extLst>
      <p:ext uri="{BB962C8B-B14F-4D97-AF65-F5344CB8AC3E}">
        <p14:creationId xmlns:p14="http://schemas.microsoft.com/office/powerpoint/2010/main" val="3317275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319084" y="687530"/>
            <a:ext cx="10467976"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sz="4000" dirty="0"/>
              <a:t>Example Game 3: </a:t>
            </a:r>
            <a:endParaRPr sz="4000" dirty="0"/>
          </a:p>
        </p:txBody>
      </p:sp>
      <p:sp>
        <p:nvSpPr>
          <p:cNvPr id="112" name="Google Shape;112;p16"/>
          <p:cNvSpPr txBox="1">
            <a:spLocks noGrp="1"/>
          </p:cNvSpPr>
          <p:nvPr>
            <p:ph type="body" idx="1"/>
          </p:nvPr>
        </p:nvSpPr>
        <p:spPr>
          <a:xfrm>
            <a:off x="826041" y="1036184"/>
            <a:ext cx="11454063" cy="3581400"/>
          </a:xfrm>
          <a:prstGeom prst="rect">
            <a:avLst/>
          </a:prstGeom>
          <a:noFill/>
          <a:ln>
            <a:noFill/>
          </a:ln>
        </p:spPr>
        <p:txBody>
          <a:bodyPr spcFirstLastPara="1" wrap="square" lIns="91425" tIns="45700" rIns="91425" bIns="45700" anchor="t" anchorCtr="0">
            <a:noAutofit/>
          </a:bodyPr>
          <a:lstStyle/>
          <a:p>
            <a:pPr marL="384048" indent="0" algn="just">
              <a:lnSpc>
                <a:spcPct val="100000"/>
              </a:lnSpc>
              <a:spcBef>
                <a:spcPts val="0"/>
              </a:spcBef>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S private card: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T  private card:</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Phase one Betting: Player S checks and player T raises  to 4 dollars and player S calls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The flop is revealed: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Phase two betting: Player S checks and player T checks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Payoff: Player S wins 4 dollars and player T  loses 4 dollars.</a:t>
            </a:r>
          </a:p>
        </p:txBody>
      </p:sp>
      <p:pic>
        <p:nvPicPr>
          <p:cNvPr id="19" name="Picture 18" descr="A close up of a box&#10;&#10;Description automatically generated">
            <a:extLst>
              <a:ext uri="{FF2B5EF4-FFF2-40B4-BE49-F238E27FC236}">
                <a16:creationId xmlns:a16="http://schemas.microsoft.com/office/drawing/2014/main" id="{A2559F29-346B-4DEA-A93E-728FE62D627D}"/>
              </a:ext>
            </a:extLst>
          </p:cNvPr>
          <p:cNvPicPr>
            <a:picLocks noChangeAspect="1"/>
          </p:cNvPicPr>
          <p:nvPr/>
        </p:nvPicPr>
        <p:blipFill>
          <a:blip r:embed="rId3"/>
          <a:stretch>
            <a:fillRect/>
          </a:stretch>
        </p:blipFill>
        <p:spPr>
          <a:xfrm>
            <a:off x="3523554" y="3490570"/>
            <a:ext cx="659829" cy="891661"/>
          </a:xfrm>
          <a:prstGeom prst="rect">
            <a:avLst/>
          </a:prstGeom>
        </p:spPr>
      </p:pic>
      <p:pic>
        <p:nvPicPr>
          <p:cNvPr id="12" name="Picture 11" descr="A picture containing queen, text&#10;&#10;Description automatically generated">
            <a:extLst>
              <a:ext uri="{FF2B5EF4-FFF2-40B4-BE49-F238E27FC236}">
                <a16:creationId xmlns:a16="http://schemas.microsoft.com/office/drawing/2014/main" id="{8831833D-AE23-4D38-8749-C3BF07DDAA89}"/>
              </a:ext>
            </a:extLst>
          </p:cNvPr>
          <p:cNvPicPr>
            <a:picLocks noChangeAspect="1"/>
          </p:cNvPicPr>
          <p:nvPr/>
        </p:nvPicPr>
        <p:blipFill>
          <a:blip r:embed="rId4"/>
          <a:stretch>
            <a:fillRect/>
          </a:stretch>
        </p:blipFill>
        <p:spPr>
          <a:xfrm>
            <a:off x="3523554" y="1171023"/>
            <a:ext cx="659829" cy="89467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FEE787DB-1F2F-4EC3-A838-A2486ABD220B}"/>
              </a:ext>
            </a:extLst>
          </p:cNvPr>
          <p:cNvPicPr>
            <a:picLocks noChangeAspect="1"/>
          </p:cNvPicPr>
          <p:nvPr/>
        </p:nvPicPr>
        <p:blipFill>
          <a:blip r:embed="rId5"/>
          <a:stretch>
            <a:fillRect/>
          </a:stretch>
        </p:blipFill>
        <p:spPr>
          <a:xfrm>
            <a:off x="3541862" y="2110028"/>
            <a:ext cx="641522" cy="801902"/>
          </a:xfrm>
          <a:prstGeom prst="rect">
            <a:avLst/>
          </a:prstGeom>
        </p:spPr>
      </p:pic>
      <p:pic>
        <p:nvPicPr>
          <p:cNvPr id="8" name="Picture 7" descr="A picture containing queen, text&#10;&#10;Description automatically generated">
            <a:extLst>
              <a:ext uri="{FF2B5EF4-FFF2-40B4-BE49-F238E27FC236}">
                <a16:creationId xmlns:a16="http://schemas.microsoft.com/office/drawing/2014/main" id="{F87FED3E-C368-4EB6-8252-309B7B376B1D}"/>
              </a:ext>
            </a:extLst>
          </p:cNvPr>
          <p:cNvPicPr>
            <a:picLocks noChangeAspect="1"/>
          </p:cNvPicPr>
          <p:nvPr/>
        </p:nvPicPr>
        <p:blipFill>
          <a:blip r:embed="rId6"/>
          <a:stretch>
            <a:fillRect/>
          </a:stretch>
        </p:blipFill>
        <p:spPr>
          <a:xfrm>
            <a:off x="3576322" y="2109122"/>
            <a:ext cx="527571" cy="811708"/>
          </a:xfrm>
          <a:prstGeom prst="rect">
            <a:avLst/>
          </a:prstGeom>
        </p:spPr>
      </p:pic>
    </p:spTree>
    <p:extLst>
      <p:ext uri="{BB962C8B-B14F-4D97-AF65-F5344CB8AC3E}">
        <p14:creationId xmlns:p14="http://schemas.microsoft.com/office/powerpoint/2010/main" val="3256780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371600" y="685800"/>
            <a:ext cx="10467976"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sz="4000" dirty="0"/>
              <a:t>Example Game 4: </a:t>
            </a:r>
            <a:endParaRPr sz="4000" dirty="0"/>
          </a:p>
        </p:txBody>
      </p:sp>
      <p:sp>
        <p:nvSpPr>
          <p:cNvPr id="112" name="Google Shape;112;p16"/>
          <p:cNvSpPr txBox="1">
            <a:spLocks noGrp="1"/>
          </p:cNvSpPr>
          <p:nvPr>
            <p:ph type="body" idx="1"/>
          </p:nvPr>
        </p:nvSpPr>
        <p:spPr>
          <a:xfrm>
            <a:off x="826041" y="1036184"/>
            <a:ext cx="11454063" cy="3581400"/>
          </a:xfrm>
          <a:prstGeom prst="rect">
            <a:avLst/>
          </a:prstGeom>
          <a:noFill/>
          <a:ln>
            <a:noFill/>
          </a:ln>
        </p:spPr>
        <p:txBody>
          <a:bodyPr spcFirstLastPara="1" wrap="square" lIns="91425" tIns="45700" rIns="91425" bIns="45700" anchor="t" anchorCtr="0">
            <a:noAutofit/>
          </a:bodyPr>
          <a:lstStyle/>
          <a:p>
            <a:pPr marL="384048" indent="0" algn="just">
              <a:lnSpc>
                <a:spcPct val="100000"/>
              </a:lnSpc>
              <a:spcBef>
                <a:spcPts val="0"/>
              </a:spcBef>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S private card: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T  private card:</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Phase one Betting: Player S checks, Player T checks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The flop is revealed: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a:lnSpc>
                <a:spcPct val="84000"/>
              </a:lnSpc>
              <a:spcBef>
                <a:spcPts val="1200"/>
              </a:spcBef>
              <a:buSzPts val="1850"/>
              <a:buNone/>
            </a:pPr>
            <a:r>
              <a:rPr lang="en-US" sz="1850" dirty="0"/>
              <a:t>Phase two betting:  Player S folds (she was not allowed to check as  she did not bet anything in the last round, and did not feel like raising with such a  bad hand)</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Payoff: Player S loses one dollar and player T wins one dollar </a:t>
            </a:r>
          </a:p>
        </p:txBody>
      </p:sp>
      <p:pic>
        <p:nvPicPr>
          <p:cNvPr id="13" name="Picture 12" descr="A picture containing queen, text&#10;&#10;Description automatically generated">
            <a:extLst>
              <a:ext uri="{FF2B5EF4-FFF2-40B4-BE49-F238E27FC236}">
                <a16:creationId xmlns:a16="http://schemas.microsoft.com/office/drawing/2014/main" id="{DE50F72A-93AB-46D7-B2AF-7F54A6DED5BC}"/>
              </a:ext>
            </a:extLst>
          </p:cNvPr>
          <p:cNvPicPr>
            <a:picLocks noChangeAspect="1"/>
          </p:cNvPicPr>
          <p:nvPr/>
        </p:nvPicPr>
        <p:blipFill>
          <a:blip r:embed="rId3"/>
          <a:stretch>
            <a:fillRect/>
          </a:stretch>
        </p:blipFill>
        <p:spPr>
          <a:xfrm>
            <a:off x="3602514" y="1311729"/>
            <a:ext cx="475188" cy="670854"/>
          </a:xfrm>
          <a:prstGeom prst="rect">
            <a:avLst/>
          </a:prstGeom>
        </p:spPr>
      </p:pic>
      <p:pic>
        <p:nvPicPr>
          <p:cNvPr id="7" name="Picture 6" descr="A picture containing queen, text&#10;&#10;Description automatically generated">
            <a:extLst>
              <a:ext uri="{FF2B5EF4-FFF2-40B4-BE49-F238E27FC236}">
                <a16:creationId xmlns:a16="http://schemas.microsoft.com/office/drawing/2014/main" id="{CD0C128C-27AB-4F2C-869A-76508C88BA18}"/>
              </a:ext>
            </a:extLst>
          </p:cNvPr>
          <p:cNvPicPr>
            <a:picLocks noChangeAspect="1"/>
          </p:cNvPicPr>
          <p:nvPr/>
        </p:nvPicPr>
        <p:blipFill>
          <a:blip r:embed="rId4"/>
          <a:stretch>
            <a:fillRect/>
          </a:stretch>
        </p:blipFill>
        <p:spPr>
          <a:xfrm>
            <a:off x="3576322" y="2109122"/>
            <a:ext cx="527571" cy="811708"/>
          </a:xfrm>
          <a:prstGeom prst="rect">
            <a:avLst/>
          </a:prstGeom>
        </p:spPr>
      </p:pic>
      <p:pic>
        <p:nvPicPr>
          <p:cNvPr id="8" name="Picture 7" descr="A picture containing queen, text&#10;&#10;Description automatically generated">
            <a:extLst>
              <a:ext uri="{FF2B5EF4-FFF2-40B4-BE49-F238E27FC236}">
                <a16:creationId xmlns:a16="http://schemas.microsoft.com/office/drawing/2014/main" id="{10D45D74-4FF1-4B83-8890-445784E04ACE}"/>
              </a:ext>
            </a:extLst>
          </p:cNvPr>
          <p:cNvPicPr>
            <a:picLocks noChangeAspect="1"/>
          </p:cNvPicPr>
          <p:nvPr/>
        </p:nvPicPr>
        <p:blipFill>
          <a:blip r:embed="rId4"/>
          <a:stretch>
            <a:fillRect/>
          </a:stretch>
        </p:blipFill>
        <p:spPr>
          <a:xfrm>
            <a:off x="3445694" y="3587914"/>
            <a:ext cx="527571" cy="811708"/>
          </a:xfrm>
          <a:prstGeom prst="rect">
            <a:avLst/>
          </a:prstGeom>
        </p:spPr>
      </p:pic>
    </p:spTree>
    <p:extLst>
      <p:ext uri="{BB962C8B-B14F-4D97-AF65-F5344CB8AC3E}">
        <p14:creationId xmlns:p14="http://schemas.microsoft.com/office/powerpoint/2010/main" val="2754672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1371600" y="685800"/>
            <a:ext cx="10467976" cy="1485900"/>
          </a:xfrm>
          <a:prstGeom prst="rect">
            <a:avLst/>
          </a:prstGeom>
          <a:noFill/>
          <a:ln>
            <a:noFill/>
          </a:ln>
        </p:spPr>
        <p:txBody>
          <a:bodyPr spcFirstLastPara="1" wrap="square" lIns="91425" tIns="45700" rIns="91425" bIns="45700" anchor="t" anchorCtr="0">
            <a:noAutofit/>
          </a:bodyPr>
          <a:lstStyle/>
          <a:p>
            <a:pPr marL="0" lvl="0" indent="0" algn="l" rtl="0">
              <a:lnSpc>
                <a:spcPct val="89000"/>
              </a:lnSpc>
              <a:spcBef>
                <a:spcPts val="0"/>
              </a:spcBef>
              <a:spcAft>
                <a:spcPts val="0"/>
              </a:spcAft>
              <a:buClr>
                <a:schemeClr val="dk2"/>
              </a:buClr>
              <a:buSzPts val="4400"/>
              <a:buFont typeface="Libre Franklin"/>
              <a:buNone/>
            </a:pPr>
            <a:r>
              <a:rPr lang="en-US" sz="4000" dirty="0"/>
              <a:t>Example Game 5: </a:t>
            </a:r>
            <a:endParaRPr sz="4000" dirty="0"/>
          </a:p>
        </p:txBody>
      </p:sp>
      <p:sp>
        <p:nvSpPr>
          <p:cNvPr id="112" name="Google Shape;112;p16"/>
          <p:cNvSpPr txBox="1">
            <a:spLocks noGrp="1"/>
          </p:cNvSpPr>
          <p:nvPr>
            <p:ph type="body" idx="1"/>
          </p:nvPr>
        </p:nvSpPr>
        <p:spPr>
          <a:xfrm>
            <a:off x="878556" y="1155926"/>
            <a:ext cx="11454063" cy="3581400"/>
          </a:xfrm>
          <a:prstGeom prst="rect">
            <a:avLst/>
          </a:prstGeom>
          <a:noFill/>
          <a:ln>
            <a:noFill/>
          </a:ln>
        </p:spPr>
        <p:txBody>
          <a:bodyPr spcFirstLastPara="1" wrap="square" lIns="91425" tIns="45700" rIns="91425" bIns="45700" anchor="t" anchorCtr="0">
            <a:noAutofit/>
          </a:bodyPr>
          <a:lstStyle/>
          <a:p>
            <a:pPr marL="384048" indent="0" algn="just">
              <a:lnSpc>
                <a:spcPct val="100000"/>
              </a:lnSpc>
              <a:spcBef>
                <a:spcPts val="0"/>
              </a:spcBef>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S private card: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Player T  private card:</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Phase one Betting: Player S raises to 4 dollars, player T raises to 7 dollars and player S calls.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The flop is revealed: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Phase two betting: Player S raises to 10 dollars, player T raises to 13 dollars, and player S calls; the pot now contains $26. </a:t>
            </a:r>
          </a:p>
          <a:p>
            <a:pPr marL="384048" lvl="0" indent="-266573" algn="just" rtl="0">
              <a:lnSpc>
                <a:spcPct val="84000"/>
              </a:lnSpc>
              <a:spcBef>
                <a:spcPts val="1200"/>
              </a:spcBef>
              <a:spcAft>
                <a:spcPts val="0"/>
              </a:spcAft>
              <a:buClr>
                <a:schemeClr val="dk2"/>
              </a:buClr>
              <a:buSzPts val="1850"/>
              <a:buNone/>
            </a:pPr>
            <a:endParaRPr lang="en-US" sz="1850" dirty="0"/>
          </a:p>
          <a:p>
            <a:pPr marL="384048" lvl="0" indent="-266573" algn="just" rtl="0">
              <a:lnSpc>
                <a:spcPct val="84000"/>
              </a:lnSpc>
              <a:spcBef>
                <a:spcPts val="1200"/>
              </a:spcBef>
              <a:spcAft>
                <a:spcPts val="0"/>
              </a:spcAft>
              <a:buClr>
                <a:schemeClr val="dk2"/>
              </a:buClr>
              <a:buSzPts val="1850"/>
              <a:buNone/>
            </a:pPr>
            <a:r>
              <a:rPr lang="en-US" sz="1850" dirty="0"/>
              <a:t>Payoff:  Player S wins the pot as she has the higher private card. </a:t>
            </a:r>
          </a:p>
        </p:txBody>
      </p:sp>
      <p:pic>
        <p:nvPicPr>
          <p:cNvPr id="17" name="Picture 16" descr="A picture containing drawing&#10;&#10;Description automatically generated">
            <a:extLst>
              <a:ext uri="{FF2B5EF4-FFF2-40B4-BE49-F238E27FC236}">
                <a16:creationId xmlns:a16="http://schemas.microsoft.com/office/drawing/2014/main" id="{2C367794-7C3B-453B-880B-044E88892F94}"/>
              </a:ext>
            </a:extLst>
          </p:cNvPr>
          <p:cNvPicPr>
            <a:picLocks noChangeAspect="1"/>
          </p:cNvPicPr>
          <p:nvPr/>
        </p:nvPicPr>
        <p:blipFill>
          <a:blip r:embed="rId3"/>
          <a:stretch>
            <a:fillRect/>
          </a:stretch>
        </p:blipFill>
        <p:spPr>
          <a:xfrm>
            <a:off x="3771316" y="3709143"/>
            <a:ext cx="499748" cy="62468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3FDB6BA5-203D-4787-B4BB-17D3319082DA}"/>
              </a:ext>
            </a:extLst>
          </p:cNvPr>
          <p:cNvPicPr>
            <a:picLocks noChangeAspect="1"/>
          </p:cNvPicPr>
          <p:nvPr/>
        </p:nvPicPr>
        <p:blipFill>
          <a:blip r:embed="rId3"/>
          <a:stretch>
            <a:fillRect/>
          </a:stretch>
        </p:blipFill>
        <p:spPr>
          <a:xfrm>
            <a:off x="3597390" y="1312625"/>
            <a:ext cx="499748" cy="62468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5EDE00C9-C454-4F97-AE00-0F5D91D4D9FA}"/>
              </a:ext>
            </a:extLst>
          </p:cNvPr>
          <p:cNvPicPr>
            <a:picLocks noChangeAspect="1"/>
          </p:cNvPicPr>
          <p:nvPr/>
        </p:nvPicPr>
        <p:blipFill>
          <a:blip r:embed="rId4"/>
          <a:stretch>
            <a:fillRect/>
          </a:stretch>
        </p:blipFill>
        <p:spPr>
          <a:xfrm>
            <a:off x="3727464" y="2144724"/>
            <a:ext cx="543600" cy="679499"/>
          </a:xfrm>
          <a:prstGeom prst="rect">
            <a:avLst/>
          </a:prstGeom>
        </p:spPr>
      </p:pic>
    </p:spTree>
    <p:extLst>
      <p:ext uri="{BB962C8B-B14F-4D97-AF65-F5344CB8AC3E}">
        <p14:creationId xmlns:p14="http://schemas.microsoft.com/office/powerpoint/2010/main" val="1592470165"/>
      </p:ext>
    </p:extLst>
  </p:cSld>
  <p:clrMapOvr>
    <a:masterClrMapping/>
  </p:clrMapOvr>
</p:sld>
</file>

<file path=ppt/theme/theme1.xml><?xml version="1.0" encoding="utf-8"?>
<a:theme xmlns:a="http://schemas.openxmlformats.org/drawingml/2006/main"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TotalTime>
  <Words>3145</Words>
  <Application>Microsoft Office PowerPoint</Application>
  <PresentationFormat>Widescreen</PresentationFormat>
  <Paragraphs>480</Paragraphs>
  <Slides>24</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Calibri</vt:lpstr>
      <vt:lpstr>Verdana</vt:lpstr>
      <vt:lpstr>Libre Franklin</vt:lpstr>
      <vt:lpstr>Trebuchet MS</vt:lpstr>
      <vt:lpstr>Arial</vt:lpstr>
      <vt:lpstr>Times New Roman</vt:lpstr>
      <vt:lpstr>Symbol</vt:lpstr>
      <vt:lpstr>Crop</vt:lpstr>
      <vt:lpstr>Using Reinforcement Learning  to Play UH-Leduc-Poker (UHLPO) Intelligently </vt:lpstr>
      <vt:lpstr>UH-Leduc-Hold’em Poker Game Rules</vt:lpstr>
      <vt:lpstr>The UH Leduc Hold’em Poker Deck</vt:lpstr>
      <vt:lpstr>UH Leduc Hold’em PokerBetting Restrictions </vt:lpstr>
      <vt:lpstr>Example Game1: </vt:lpstr>
      <vt:lpstr>Example Game 2: </vt:lpstr>
      <vt:lpstr>Example Game 3: </vt:lpstr>
      <vt:lpstr>Example Game 4: </vt:lpstr>
      <vt:lpstr>Example Game 5: </vt:lpstr>
      <vt:lpstr>Example Game 6 (Bluff): </vt:lpstr>
      <vt:lpstr>Example Game 7: </vt:lpstr>
      <vt:lpstr>UHLPO Joint  Search Space</vt:lpstr>
      <vt:lpstr>Joint State Space First Phase</vt:lpstr>
      <vt:lpstr>Joint State Space Second Phase</vt:lpstr>
      <vt:lpstr>State Space 2nd Phase continued</vt:lpstr>
      <vt:lpstr>Player S State Space </vt:lpstr>
      <vt:lpstr>PowerPoint Presentation</vt:lpstr>
      <vt:lpstr>PowerPoint Presentation</vt:lpstr>
      <vt:lpstr>More on the State Spaces S and T</vt:lpstr>
      <vt:lpstr>Representing States as Numbers  and Further State Space Reduction </vt:lpstr>
      <vt:lpstr>Player S Number State Space </vt:lpstr>
      <vt:lpstr>Player T Number State Space </vt:lpstr>
      <vt:lpstr>Q(a,s)  Q(a,s) +               α [ R(s’) - Q(a,s) ] </vt:lpstr>
      <vt:lpstr>Q(a,s)  Q(a,s) +               α [ R(s’) - Q(a,s)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PLANNED COLOCATION MINING PAPER</dc:title>
  <dc:creator>ceick</dc:creator>
  <cp:lastModifiedBy>Christoph F. Eick</cp:lastModifiedBy>
  <cp:revision>120</cp:revision>
  <cp:lastPrinted>2020-02-12T22:20:27Z</cp:lastPrinted>
  <dcterms:modified xsi:type="dcterms:W3CDTF">2020-02-13T17:49:09Z</dcterms:modified>
</cp:coreProperties>
</file>