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1"/>
  </p:notesMasterIdLst>
  <p:sldIdLst>
    <p:sldId id="275" r:id="rId2"/>
    <p:sldId id="256" r:id="rId3"/>
    <p:sldId id="274" r:id="rId4"/>
    <p:sldId id="272" r:id="rId5"/>
    <p:sldId id="273" r:id="rId6"/>
    <p:sldId id="259" r:id="rId7"/>
    <p:sldId id="264" r:id="rId8"/>
    <p:sldId id="267" r:id="rId9"/>
    <p:sldId id="268" r:id="rId10"/>
  </p:sldIdLst>
  <p:sldSz cx="9144000" cy="6858000" type="screen4x3"/>
  <p:notesSz cx="7010400" cy="9296400"/>
  <p:embeddedFontLst>
    <p:embeddedFont>
      <p:font typeface="Tahoma" panose="020B0604030504040204" pitchFamily="3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45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350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9563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7523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:notes"/>
          <p:cNvSpPr txBox="1">
            <a:spLocks noGrp="1"/>
          </p:cNvSpPr>
          <p:nvPr>
            <p:ph type="sldNum" idx="12"/>
          </p:nvPr>
        </p:nvSpPr>
        <p:spPr>
          <a:xfrm>
            <a:off x="3970941" y="8829969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4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461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3791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0192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6159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725987" cy="3546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4" name="Google Shape;164;p9:notes"/>
          <p:cNvSpPr/>
          <p:nvPr/>
        </p:nvSpPr>
        <p:spPr>
          <a:xfrm>
            <a:off x="701993" y="4416741"/>
            <a:ext cx="5606418" cy="4180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45850" rIns="91700" bIns="45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8369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725987" cy="3546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1" name="Google Shape;181;p10:notes"/>
          <p:cNvSpPr/>
          <p:nvPr/>
        </p:nvSpPr>
        <p:spPr>
          <a:xfrm>
            <a:off x="701993" y="4416741"/>
            <a:ext cx="5606418" cy="4180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45850" rIns="91700" bIns="45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3064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6934200" y="6469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6930662" y="6466367"/>
            <a:ext cx="2133600" cy="370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6935988" y="64730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4038600" cy="505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648200" y="1066800"/>
            <a:ext cx="4038600" cy="505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6935988" y="64730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457200" y="1047750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457200" y="1687512"/>
            <a:ext cx="4040188" cy="433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3"/>
          </p:nvPr>
        </p:nvSpPr>
        <p:spPr>
          <a:xfrm>
            <a:off x="4645025" y="1066800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4"/>
          </p:nvPr>
        </p:nvSpPr>
        <p:spPr>
          <a:xfrm>
            <a:off x="4645025" y="1706562"/>
            <a:ext cx="4041775" cy="431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935988" y="64730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6935988" y="64730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7"/>
          <p:cNvSpPr txBox="1"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Click to edit Master title style</a:t>
            </a:r>
            <a:endParaRPr sz="4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6935988" y="64730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6935988" y="64730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>
            <a:spLocks noGrp="1"/>
          </p:cNvSpPr>
          <p:nvPr>
            <p:ph type="pic" idx="2"/>
          </p:nvPr>
        </p:nvSpPr>
        <p:spPr>
          <a:xfrm>
            <a:off x="1792288" y="381000"/>
            <a:ext cx="5486400" cy="434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6935988" y="64730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6433944"/>
            <a:ext cx="9144000" cy="4240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6934200" y="6463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h.edu/honors/undergraduate-research/our-programs/surf/" TargetMode="External"/><Relationship Id="rId2" Type="http://schemas.openxmlformats.org/officeDocument/2006/relationships/hyperlink" Target="https://www.uh.edu/nsm/computer-science/undergraduate/research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2.cs.uh.edu/~ceick/white/WHR23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hans_rosling_asia_s_rise_how_and_whe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8.png"/><Relationship Id="rId7" Type="http://schemas.openxmlformats.org/officeDocument/2006/relationships/hyperlink" Target="http://www.bing.com/images/search?q=lamar+university+beaumont+logo&amp;id=977855B58A8262C420F12382CC38EC267E3CDACB&amp;FORM=IQFRB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8F8E7-7810-0BEE-A344-2C3005F02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UH/COSC Undergraduate Research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0B375-2666-2489-B816-4CB0040A99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Undergraduate Research - University of Houston (uh.edu)</a:t>
            </a:r>
            <a:endParaRPr lang="en-US" dirty="0"/>
          </a:p>
          <a:p>
            <a:r>
              <a:rPr lang="en-US" dirty="0">
                <a:hlinkClick r:id="rId3"/>
              </a:rPr>
              <a:t>Summer Undergraduate Research Fellowship - University of Houston (uh.edu)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C21B7-C915-AF0B-08CD-F04ACB3709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25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934200" y="6469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72" name="Google Shape;7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5859"/>
            <a:ext cx="9144000" cy="682214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1"/>
          <p:cNvSpPr txBox="1"/>
          <p:nvPr/>
        </p:nvSpPr>
        <p:spPr>
          <a:xfrm>
            <a:off x="7305978" y="0"/>
            <a:ext cx="2029216" cy="34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Christoph F. Eick</a:t>
            </a:r>
            <a:endParaRPr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2" y="174747"/>
            <a:ext cx="9155272" cy="6843467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Tahoma"/>
              <a:buNone/>
            </a:pPr>
            <a:r>
              <a:rPr lang="en-US" sz="3959" dirty="0"/>
              <a:t>UH-DAIS Research Projects 1/24-12/24</a:t>
            </a:r>
            <a:endParaRPr sz="3959" dirty="0"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930662" y="6466367"/>
            <a:ext cx="2133600" cy="370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84" name="Google Shape;84;p12"/>
          <p:cNvSpPr txBox="1"/>
          <p:nvPr/>
        </p:nvSpPr>
        <p:spPr>
          <a:xfrm>
            <a:off x="68853" y="1218202"/>
            <a:ext cx="9085196" cy="4907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Calibri"/>
              <a:buAutoNum type="arabicPeriod"/>
            </a:pPr>
            <a:r>
              <a:rPr lang="en-US" sz="2400" dirty="0">
                <a:solidFill>
                  <a:schemeClr val="lt1"/>
                </a:solidFill>
                <a:latin typeface="+mj-lt"/>
                <a:ea typeface="Tahoma"/>
                <a:cs typeface="Tahoma"/>
                <a:sym typeface="Tahoma"/>
              </a:rPr>
              <a:t>Spatial and </a:t>
            </a:r>
            <a:r>
              <a:rPr lang="en-US" sz="2400" dirty="0" err="1">
                <a:solidFill>
                  <a:schemeClr val="lt1"/>
                </a:solidFill>
                <a:latin typeface="+mj-lt"/>
                <a:ea typeface="Tahoma"/>
                <a:cs typeface="Tahoma"/>
                <a:sym typeface="Tahoma"/>
              </a:rPr>
              <a:t>Spatio</a:t>
            </a:r>
            <a:r>
              <a:rPr lang="en-US" sz="2400" dirty="0">
                <a:solidFill>
                  <a:schemeClr val="lt1"/>
                </a:solidFill>
                <a:latin typeface="+mj-lt"/>
                <a:ea typeface="Tahoma"/>
                <a:cs typeface="Tahoma"/>
                <a:sym typeface="Tahoma"/>
              </a:rPr>
              <a:t>-temporal Data Analysis Frameworks </a:t>
            </a:r>
            <a:endParaRPr sz="2400" dirty="0">
              <a:latin typeface="+mj-lt"/>
            </a:endParaRPr>
          </a:p>
          <a:p>
            <a:pPr marL="514350" marR="0" lvl="0" indent="-514350" algn="l" rtl="0">
              <a:lnSpc>
                <a:spcPct val="80000"/>
              </a:lnSpc>
              <a:spcBef>
                <a:spcPts val="504"/>
              </a:spcBef>
              <a:spcAft>
                <a:spcPts val="0"/>
              </a:spcAft>
              <a:buClr>
                <a:schemeClr val="lt1"/>
              </a:buClr>
              <a:buSzPts val="2520"/>
              <a:buFont typeface="Calibri"/>
              <a:buAutoNum type="arabicPeriod"/>
            </a:pPr>
            <a:r>
              <a:rPr lang="en-US" sz="2400" dirty="0">
                <a:solidFill>
                  <a:schemeClr val="lt1"/>
                </a:solidFill>
                <a:latin typeface="+mj-lt"/>
                <a:ea typeface="Tahoma"/>
                <a:cs typeface="Tahoma"/>
                <a:sym typeface="Tahoma"/>
              </a:rPr>
              <a:t>Association Analysis and Mining Related Datasets </a:t>
            </a:r>
          </a:p>
          <a:p>
            <a:pPr marL="514350" indent="-514350">
              <a:lnSpc>
                <a:spcPct val="80000"/>
              </a:lnSpc>
              <a:spcBef>
                <a:spcPts val="504"/>
              </a:spcBef>
              <a:buClr>
                <a:schemeClr val="lt1"/>
              </a:buClr>
              <a:buSzPts val="2520"/>
              <a:buFont typeface="Calibri"/>
              <a:buAutoNum type="arabicPeriod"/>
            </a:pPr>
            <a:r>
              <a:rPr lang="en-US" sz="2400" dirty="0">
                <a:solidFill>
                  <a:schemeClr val="lt1"/>
                </a:solidFill>
                <a:latin typeface="+mj-lt"/>
                <a:ea typeface="Tahoma"/>
                <a:cs typeface="Tahoma"/>
                <a:sym typeface="Tahoma"/>
              </a:rPr>
              <a:t>Summarizing the Composition of Cities (Honor’s thesis topic)</a:t>
            </a:r>
          </a:p>
          <a:p>
            <a:pPr marL="514350" marR="0" lvl="0" indent="-514350" algn="l" rtl="0">
              <a:lnSpc>
                <a:spcPct val="80000"/>
              </a:lnSpc>
              <a:spcBef>
                <a:spcPts val="504"/>
              </a:spcBef>
              <a:spcAft>
                <a:spcPts val="0"/>
              </a:spcAft>
              <a:buClr>
                <a:schemeClr val="lt1"/>
              </a:buClr>
              <a:buSzPts val="2520"/>
              <a:buFont typeface="Calibri"/>
              <a:buAutoNum type="arabicPeriod"/>
            </a:pPr>
            <a:r>
              <a:rPr lang="en-US" sz="2400" dirty="0">
                <a:solidFill>
                  <a:schemeClr val="lt1"/>
                </a:solidFill>
                <a:latin typeface="+mj-lt"/>
                <a:ea typeface="Tahoma"/>
                <a:cs typeface="Tahoma"/>
                <a:sym typeface="Tahoma"/>
              </a:rPr>
              <a:t>Solving Societal Problems with AI and Data Science </a:t>
            </a:r>
          </a:p>
          <a:p>
            <a:pPr marL="514350" lvl="7" indent="-514350">
              <a:lnSpc>
                <a:spcPct val="80000"/>
              </a:lnSpc>
              <a:spcBef>
                <a:spcPts val="504"/>
              </a:spcBef>
              <a:buClr>
                <a:schemeClr val="lt1"/>
              </a:buClr>
              <a:buSzPts val="252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FF00"/>
                </a:solidFill>
                <a:latin typeface="+mj-lt"/>
                <a:ea typeface="Tahoma"/>
                <a:cs typeface="Tahoma"/>
                <a:sym typeface="Tahoma"/>
              </a:rPr>
              <a:t>Happiness Analysis (past work; </a:t>
            </a:r>
            <a:r>
              <a:rPr lang="en-US" sz="1800" u="sng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WHR23.pdf (uh.edu)</a:t>
            </a:r>
            <a:r>
              <a:rPr lang="en-US" sz="18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</a:p>
          <a:p>
            <a:pPr marL="514350" lvl="7" indent="-514350">
              <a:lnSpc>
                <a:spcPct val="80000"/>
              </a:lnSpc>
              <a:spcBef>
                <a:spcPts val="504"/>
              </a:spcBef>
              <a:buClr>
                <a:schemeClr val="lt1"/>
              </a:buClr>
              <a:buSzPts val="2520"/>
              <a:buFont typeface="Wingdings" panose="05000000000000000000" pitchFamily="2" charset="2"/>
              <a:buChar char="Ø"/>
            </a:pPr>
            <a:r>
              <a:rPr lang="en-US" sz="2400" cap="small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/>
                <a:cs typeface="Tahoma"/>
                <a:sym typeface="Tahoma"/>
              </a:rPr>
              <a:t>Identifying Depression from Texts</a:t>
            </a:r>
          </a:p>
          <a:p>
            <a:pPr marL="514350" lvl="6" indent="-514350">
              <a:lnSpc>
                <a:spcPct val="80000"/>
              </a:lnSpc>
              <a:spcBef>
                <a:spcPts val="504"/>
              </a:spcBef>
              <a:buClr>
                <a:schemeClr val="lt1"/>
              </a:buClr>
              <a:buSzPts val="252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/>
                <a:cs typeface="Tahoma"/>
                <a:sym typeface="Tahoma"/>
              </a:rPr>
              <a:t>Modern Slavery </a:t>
            </a:r>
          </a:p>
          <a:p>
            <a:pPr marL="514350" lvl="6" indent="-514350">
              <a:lnSpc>
                <a:spcPct val="80000"/>
              </a:lnSpc>
              <a:spcBef>
                <a:spcPts val="504"/>
              </a:spcBef>
              <a:buClr>
                <a:schemeClr val="lt1"/>
              </a:buClr>
              <a:buSzPts val="252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FF00"/>
                </a:solidFill>
                <a:latin typeface="+mj-lt"/>
                <a:ea typeface="Tahoma"/>
                <a:cs typeface="Tahoma"/>
                <a:sym typeface="Tahoma"/>
              </a:rPr>
              <a:t>Poverty</a:t>
            </a:r>
          </a:p>
          <a:p>
            <a:pPr marL="514350" marR="0" lvl="0" indent="-514350" algn="l" rtl="0">
              <a:lnSpc>
                <a:spcPct val="80000"/>
              </a:lnSpc>
              <a:spcBef>
                <a:spcPts val="504"/>
              </a:spcBef>
              <a:spcAft>
                <a:spcPts val="0"/>
              </a:spcAft>
              <a:buClr>
                <a:srgbClr val="FFFF00"/>
              </a:buClr>
              <a:buSzPts val="2520"/>
              <a:buFont typeface="Calibri"/>
              <a:buAutoNum type="arabicPeriod"/>
            </a:pPr>
            <a:r>
              <a:rPr lang="en-US" sz="2400" dirty="0">
                <a:solidFill>
                  <a:schemeClr val="tx2"/>
                </a:solidFill>
                <a:latin typeface="+mj-lt"/>
                <a:ea typeface="Tahoma"/>
                <a:cs typeface="Tahoma"/>
                <a:sym typeface="Tahoma"/>
              </a:rPr>
              <a:t>Data Set Augmentation</a:t>
            </a:r>
          </a:p>
          <a:p>
            <a:pPr marL="514350" marR="0" lvl="0" indent="-514350" algn="l" rtl="0">
              <a:lnSpc>
                <a:spcPct val="80000"/>
              </a:lnSpc>
              <a:spcBef>
                <a:spcPts val="504"/>
              </a:spcBef>
              <a:spcAft>
                <a:spcPts val="0"/>
              </a:spcAft>
              <a:buClr>
                <a:srgbClr val="FFFF00"/>
              </a:buClr>
              <a:buSzPts val="2520"/>
              <a:buFont typeface="Calibri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/>
                <a:cs typeface="Tahoma"/>
                <a:sym typeface="Tahoma"/>
              </a:rPr>
              <a:t>Crowdsourcing for Disaster Response</a:t>
            </a:r>
          </a:p>
          <a:p>
            <a:pPr marL="514350" indent="-514350">
              <a:lnSpc>
                <a:spcPct val="80000"/>
              </a:lnSpc>
              <a:spcBef>
                <a:spcPts val="504"/>
              </a:spcBef>
              <a:buClr>
                <a:srgbClr val="FFFF00"/>
              </a:buClr>
              <a:buSzPts val="2520"/>
              <a:buFont typeface="Calibri"/>
              <a:buAutoNum type="arabicPeriod"/>
            </a:pPr>
            <a:r>
              <a:rPr lang="en-US" sz="2400" dirty="0">
                <a:solidFill>
                  <a:schemeClr val="tx2"/>
                </a:solidFill>
                <a:latin typeface="+mj-lt"/>
                <a:ea typeface="Tahoma"/>
                <a:cs typeface="Tahoma"/>
                <a:sym typeface="Tahoma"/>
              </a:rPr>
              <a:t>Supervised Clustering / Design of “Novel” Clustering Algorithms</a:t>
            </a:r>
          </a:p>
          <a:p>
            <a:pPr marL="514350" marR="0" lvl="0" indent="-514350" algn="l" rtl="0">
              <a:lnSpc>
                <a:spcPct val="80000"/>
              </a:lnSpc>
              <a:spcBef>
                <a:spcPts val="504"/>
              </a:spcBef>
              <a:spcAft>
                <a:spcPts val="0"/>
              </a:spcAft>
              <a:buClr>
                <a:srgbClr val="FFFF00"/>
              </a:buClr>
              <a:buSzPts val="2520"/>
              <a:buFont typeface="Calibri"/>
              <a:buAutoNum type="arabicPeriod"/>
            </a:pPr>
            <a:endParaRPr dirty="0">
              <a:latin typeface="+mj-lt"/>
            </a:endParaRPr>
          </a:p>
          <a:p>
            <a:pPr marL="914400" marR="0" lvl="1" indent="-38989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0"/>
              <a:buFont typeface="Calibri"/>
              <a:buNone/>
            </a:pPr>
            <a:endParaRPr sz="1960" b="0" i="0" u="none" strike="noStrike" cap="none" dirty="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5" name="Google Shape;85;p12"/>
          <p:cNvSpPr txBox="1"/>
          <p:nvPr/>
        </p:nvSpPr>
        <p:spPr>
          <a:xfrm>
            <a:off x="7074131" y="6435868"/>
            <a:ext cx="2089443" cy="40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Christoph F. Eick</a:t>
            </a:r>
            <a:endParaRPr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153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673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Tahoma"/>
              <a:buNone/>
            </a:pPr>
            <a:r>
              <a:rPr lang="en-US" sz="3600" b="1">
                <a:solidFill>
                  <a:srgbClr val="FFC000"/>
                </a:solidFill>
              </a:rPr>
              <a:t>K2</a:t>
            </a:r>
            <a:r>
              <a:rPr lang="en-US" sz="3600" b="1"/>
              <a:t> Project Goals</a:t>
            </a:r>
            <a:endParaRPr/>
          </a:p>
        </p:txBody>
      </p:sp>
      <p:sp>
        <p:nvSpPr>
          <p:cNvPr id="92" name="Google Shape;92;p13"/>
          <p:cNvSpPr/>
          <p:nvPr/>
        </p:nvSpPr>
        <p:spPr>
          <a:xfrm>
            <a:off x="143436" y="942868"/>
            <a:ext cx="8857129" cy="638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32125" rIns="64275" bIns="32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Given a set of tweets (or questionnaires soliciting preferences and opinions) with the location (longitude and latitude), time they were posted and their emotional assessment in [-1,+1] (+1:=very positive emotions, 0:=no or even mix of emotions, -1: very negative emotions)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 u="sng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Research Steps and Goals</a:t>
            </a:r>
            <a:r>
              <a:rPr lang="en-US" sz="21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342882" marR="0" lvl="0" indent="-3428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Subdivide the dataset into batches, corresponding to different time intervals</a:t>
            </a:r>
            <a:endParaRPr/>
          </a:p>
          <a:p>
            <a:pPr marL="342882" marR="0" lvl="0" indent="-3428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spatial clusters of highly positive emotions (e.g. average emotional assessment &gt;0.4) and regions of highly negative emotions (e.g. average emotion assessment &lt; </a:t>
            </a:r>
            <a:r>
              <a:rPr lang="en-US" sz="2100" b="1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−</a:t>
            </a: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0.4) for each batch. </a:t>
            </a:r>
            <a:endParaRPr/>
          </a:p>
          <a:p>
            <a:pPr marL="342882" marR="0" lvl="0" indent="-3428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Capture patterns of change and evolution of the regions identified in 2. </a:t>
            </a:r>
            <a:endParaRPr/>
          </a:p>
          <a:p>
            <a:pPr marL="342882" marR="0" lvl="0" indent="-3428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on a selected story type and user preferences, convert results found in steps 2 and 3 into a narrative and animations that tells the story of spatio-temporal evolution of emotions in an region (e.g. Texas, US,…) over a period of time (e.g. 5 years, 1 year, 1 month), similar to: </a:t>
            </a:r>
            <a:r>
              <a:rPr lang="en-US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https://www.ted.com/talks/hans_rosling_asia_s_rise_how_and_when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800059" marR="0" lvl="1" indent="-1015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</a:pPr>
            <a:endParaRPr sz="3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059" marR="0" lvl="1" indent="-1015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</a:pPr>
            <a:endParaRPr sz="3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2443794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96331" y="-2583"/>
            <a:ext cx="2443794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224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1" y="0"/>
            <a:ext cx="9143999" cy="707571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US" sz="3600" b="1" dirty="0"/>
              <a:t>Related Spatial Dataset Mining</a:t>
            </a:r>
            <a:endParaRPr dirty="0"/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1"/>
          </p:nvPr>
        </p:nvSpPr>
        <p:spPr>
          <a:xfrm>
            <a:off x="0" y="707571"/>
            <a:ext cx="9144000" cy="615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None/>
            </a:pPr>
            <a:r>
              <a:rPr lang="en-US" sz="2200" dirty="0">
                <a:solidFill>
                  <a:srgbClr val="0070C0"/>
                </a:solidFill>
              </a:rPr>
              <a:t>Task: </a:t>
            </a:r>
            <a:endParaRPr sz="2200" dirty="0"/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⮚"/>
            </a:pPr>
            <a:r>
              <a:rPr lang="en-US" sz="2200" dirty="0"/>
              <a:t>Given a set of spatial datasets over the same observation area; e.g. PM2.5 concentrations, burglary densities, and COVID-19 infection rates over Texas (point-wise functions over longitude and latitude)  </a:t>
            </a:r>
            <a:endParaRPr sz="2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3000"/>
              <a:buNone/>
            </a:pPr>
            <a:r>
              <a:rPr lang="en-US" sz="2200" dirty="0">
                <a:solidFill>
                  <a:srgbClr val="0070C0"/>
                </a:solidFill>
              </a:rPr>
              <a:t>Research Questions: </a:t>
            </a:r>
            <a:endParaRPr sz="2200" dirty="0"/>
          </a:p>
          <a:p>
            <a:pPr marL="342900" lvl="0" indent="-3429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⮚"/>
            </a:pPr>
            <a:r>
              <a:rPr lang="en-US" sz="2200" dirty="0"/>
              <a:t>Explore different notions or relatedness:  correlation, agreement in hotspots,… </a:t>
            </a:r>
          </a:p>
          <a:p>
            <a:pPr marL="342900" lvl="0" indent="-3429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⮚"/>
            </a:pPr>
            <a:r>
              <a:rPr lang="en-US" sz="2200" dirty="0"/>
              <a:t>Identify the degree of relatedness of pairs/groups of spatial datasets. </a:t>
            </a:r>
            <a:endParaRPr sz="2200" dirty="0"/>
          </a:p>
          <a:p>
            <a:pPr marL="342900" lvl="0" indent="-3429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⮚"/>
            </a:pPr>
            <a:r>
              <a:rPr lang="en-US" sz="2200" dirty="0"/>
              <a:t>Analyze the role of thresholds in ‘relatedness’ </a:t>
            </a:r>
          </a:p>
          <a:p>
            <a:pPr marL="342900" lvl="0" indent="-3429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⮚"/>
            </a:pPr>
            <a:r>
              <a:rPr lang="en-US" sz="2200" dirty="0"/>
              <a:t>Analyze delays and other temporal relationships with respect to ‘relatedness’ </a:t>
            </a:r>
          </a:p>
          <a:p>
            <a:pPr marL="342900" lvl="0" indent="-3429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⮚"/>
            </a:pPr>
            <a:r>
              <a:rPr lang="en-US" sz="2200" dirty="0"/>
              <a:t>Develop methods to identify regional relatedness </a:t>
            </a:r>
          </a:p>
          <a:p>
            <a:pPr marL="0" indent="0">
              <a:spcBef>
                <a:spcPts val="200"/>
              </a:spcBef>
              <a:buSzPts val="3000"/>
              <a:buNone/>
            </a:pPr>
            <a:r>
              <a:rPr lang="en-US" sz="2200" dirty="0">
                <a:solidFill>
                  <a:srgbClr val="00B0F0"/>
                </a:solidFill>
              </a:rPr>
              <a:t>Goal:</a:t>
            </a:r>
            <a:r>
              <a:rPr lang="en-US" sz="2200" dirty="0"/>
              <a:t> Find interesting Hypotheses!</a:t>
            </a:r>
          </a:p>
          <a:p>
            <a:pPr marL="0" indent="0">
              <a:spcBef>
                <a:spcPts val="200"/>
              </a:spcBef>
              <a:buSzPts val="3000"/>
              <a:buNone/>
            </a:pPr>
            <a:r>
              <a:rPr lang="en-US" sz="2200" u="sng" dirty="0"/>
              <a:t>Possible Topic for UG Research: </a:t>
            </a:r>
            <a:r>
              <a:rPr lang="en-US" sz="2200" dirty="0"/>
              <a:t>To conduct this research we need polygonal hotspot discovery/clustering algorithms which identify regions in a spatial dataset in which the point-wise function is about a particular threshold </a:t>
            </a:r>
            <a:r>
              <a:rPr lang="en-US" sz="2200" dirty="0">
                <a:sym typeface="Symbol" panose="05050102010706020507" pitchFamily="18" charset="2"/>
              </a:rPr>
              <a:t>.</a:t>
            </a:r>
            <a:endParaRPr lang="en-US" sz="2200" dirty="0"/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US" sz="2200" dirty="0"/>
              <a:t> </a:t>
            </a:r>
            <a:endParaRPr sz="22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64414" y="6488668"/>
            <a:ext cx="11336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UH-DAIS</a:t>
            </a:r>
          </a:p>
        </p:txBody>
      </p:sp>
    </p:spTree>
    <p:extLst>
      <p:ext uri="{BB962C8B-B14F-4D97-AF65-F5344CB8AC3E}">
        <p14:creationId xmlns:p14="http://schemas.microsoft.com/office/powerpoint/2010/main" val="3165503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1" y="0"/>
            <a:ext cx="9143999" cy="707571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US" sz="3600" b="1" dirty="0"/>
              <a:t>Collocation Mining Frameworks</a:t>
            </a:r>
            <a:endParaRPr dirty="0"/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1"/>
          </p:nvPr>
        </p:nvSpPr>
        <p:spPr>
          <a:xfrm>
            <a:off x="12192" y="707571"/>
            <a:ext cx="8979408" cy="615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None/>
            </a:pPr>
            <a:r>
              <a:rPr lang="en-US" sz="3000" dirty="0">
                <a:solidFill>
                  <a:srgbClr val="0070C0"/>
                </a:solidFill>
              </a:rPr>
              <a:t>Definition:  </a:t>
            </a:r>
            <a:endParaRPr sz="3000" dirty="0"/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⮚"/>
            </a:pPr>
            <a:r>
              <a:rPr lang="en-US" sz="3000" dirty="0"/>
              <a:t>Spatial colocation patterns represent subsets of spatial events whose instances are often located in close geographic proximity. For example, car break-ins might often occur in close proximity to shopping malls. 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3000"/>
              <a:buNone/>
            </a:pPr>
            <a:r>
              <a:rPr lang="en-US" sz="3000" dirty="0">
                <a:solidFill>
                  <a:srgbClr val="0070C0"/>
                </a:solidFill>
              </a:rPr>
              <a:t>Research Themes:</a:t>
            </a:r>
            <a:endParaRPr sz="3000" dirty="0"/>
          </a:p>
          <a:p>
            <a:pPr marL="342900" lvl="0" indent="-3429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⮚"/>
            </a:pPr>
            <a:r>
              <a:rPr lang="en-US" sz="3000" dirty="0"/>
              <a:t>Density-based Collocation Mining Approaches</a:t>
            </a:r>
            <a:endParaRPr dirty="0"/>
          </a:p>
          <a:p>
            <a:pPr marL="342900" lvl="0" indent="-3429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⮚"/>
            </a:pPr>
            <a:r>
              <a:rPr lang="en-US" sz="3000" dirty="0"/>
              <a:t>Algorithms to Discover Regional Collocation Patterns</a:t>
            </a:r>
          </a:p>
          <a:p>
            <a:pPr marL="342900" lvl="0" indent="-3429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⮚"/>
            </a:pPr>
            <a:r>
              <a:rPr lang="en-US" sz="3000" dirty="0"/>
              <a:t>Collocation Mining Involving Continuous Variables</a:t>
            </a:r>
          </a:p>
          <a:p>
            <a:pPr marL="342900">
              <a:spcBef>
                <a:spcPts val="200"/>
              </a:spcBef>
              <a:buSzPts val="3000"/>
              <a:buFont typeface="Noto Sans Symbols"/>
              <a:buChar char="⮚"/>
            </a:pPr>
            <a:r>
              <a:rPr lang="en-US" sz="3000" dirty="0" err="1"/>
              <a:t>Spatio</a:t>
            </a:r>
            <a:r>
              <a:rPr lang="en-US" sz="3000" dirty="0"/>
              <a:t>-temporal Collocation Mining </a:t>
            </a:r>
            <a:endParaRPr lang="en-US" sz="2800" dirty="0"/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US" sz="3000" dirty="0"/>
              <a:t> </a:t>
            </a:r>
            <a:endParaRPr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64414" y="6488668"/>
            <a:ext cx="11336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UH-DAIS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-3175" y="-33338"/>
            <a:ext cx="9144000" cy="102393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Tahoma"/>
              <a:buNone/>
            </a:pPr>
            <a:r>
              <a:rPr lang="en-US" sz="2600" b="1"/>
              <a:t>Helping Scientists to Make Sense Out of their Data</a:t>
            </a:r>
            <a:endParaRPr/>
          </a:p>
        </p:txBody>
      </p:sp>
      <p:sp>
        <p:nvSpPr>
          <p:cNvPr id="139" name="Google Shape;139;p19"/>
          <p:cNvSpPr txBox="1"/>
          <p:nvPr/>
        </p:nvSpPr>
        <p:spPr>
          <a:xfrm>
            <a:off x="762000" y="2895600"/>
            <a:ext cx="4281488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1: Co-location regions involving deep and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shallow ice on Mars</a:t>
            </a:r>
            <a:endParaRPr sz="15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19" descr="Mars-Co-lo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1220788"/>
            <a:ext cx="3124200" cy="1522412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9"/>
          <p:cNvSpPr txBox="1"/>
          <p:nvPr/>
        </p:nvSpPr>
        <p:spPr>
          <a:xfrm>
            <a:off x="5181600" y="2911475"/>
            <a:ext cx="32766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2: Interestingness hotspots where both income and CTR are high.</a:t>
            </a:r>
            <a:endParaRPr/>
          </a:p>
        </p:txBody>
      </p:sp>
      <p:sp>
        <p:nvSpPr>
          <p:cNvPr id="142" name="Google Shape;142;p19"/>
          <p:cNvSpPr txBox="1"/>
          <p:nvPr/>
        </p:nvSpPr>
        <p:spPr>
          <a:xfrm>
            <a:off x="3431508" y="6026379"/>
            <a:ext cx="3223959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3: Maryland Crime Hotspots 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4330" y="1099185"/>
            <a:ext cx="3013869" cy="181229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9"/>
          <p:cNvSpPr txBox="1"/>
          <p:nvPr/>
        </p:nvSpPr>
        <p:spPr>
          <a:xfrm>
            <a:off x="8010356" y="6488113"/>
            <a:ext cx="11336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UH-DAIS</a:t>
            </a:r>
            <a:endParaRPr/>
          </a:p>
        </p:txBody>
      </p:sp>
      <p:pic>
        <p:nvPicPr>
          <p:cNvPr id="145" name="Google Shape;145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10256" y="3666956"/>
            <a:ext cx="2359423" cy="2359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>
            <a:spLocks noGrp="1"/>
          </p:cNvSpPr>
          <p:nvPr>
            <p:ph type="title"/>
          </p:nvPr>
        </p:nvSpPr>
        <p:spPr>
          <a:xfrm>
            <a:off x="0" y="14288"/>
            <a:ext cx="9144000" cy="6858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US" sz="3600"/>
              <a:t>Some UH-DAIS Graduates 1</a:t>
            </a:r>
            <a:endParaRPr/>
          </a:p>
        </p:txBody>
      </p:sp>
      <p:sp>
        <p:nvSpPr>
          <p:cNvPr id="168" name="Google Shape;168;p22"/>
          <p:cNvSpPr txBox="1"/>
          <p:nvPr/>
        </p:nvSpPr>
        <p:spPr>
          <a:xfrm>
            <a:off x="7040880" y="6488113"/>
            <a:ext cx="210312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Christoph F. Eick</a:t>
            </a:r>
            <a:endParaRPr sz="1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2"/>
          <p:cNvSpPr/>
          <p:nvPr/>
        </p:nvSpPr>
        <p:spPr>
          <a:xfrm>
            <a:off x="0" y="2460625"/>
            <a:ext cx="4516438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400" marR="0" lvl="0" indent="-5334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Dr. Wei Ding,  Associate Professor, Department of Computer Science, </a:t>
            </a:r>
            <a:r>
              <a:rPr lang="en-US" sz="1800" dirty="0">
                <a:solidFill>
                  <a:srgbClr val="FF0000"/>
                </a:solidFill>
                <a:latin typeface="+mn-lt"/>
                <a:ea typeface="Calibri"/>
                <a:cs typeface="Calibri"/>
                <a:sym typeface="Calibri"/>
              </a:rPr>
              <a:t>University of Massachusetts</a:t>
            </a:r>
            <a:r>
              <a:rPr lang="en-US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, Boston</a:t>
            </a:r>
            <a:endParaRPr dirty="0">
              <a:latin typeface="+mn-lt"/>
            </a:endParaRPr>
          </a:p>
        </p:txBody>
      </p:sp>
      <p:pic>
        <p:nvPicPr>
          <p:cNvPr id="170" name="Google Shape;17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003" y="4146336"/>
            <a:ext cx="3516312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8935" y="3401464"/>
            <a:ext cx="766763" cy="752038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2"/>
          <p:cNvSpPr txBox="1"/>
          <p:nvPr/>
        </p:nvSpPr>
        <p:spPr>
          <a:xfrm>
            <a:off x="44028" y="4510087"/>
            <a:ext cx="4719637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Sharon M. Tuttle, Professor,</a:t>
            </a:r>
            <a:endParaRPr dirty="0">
              <a:latin typeface="+mn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Department of Computer Science,</a:t>
            </a:r>
            <a:endParaRPr dirty="0">
              <a:latin typeface="+mn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+mn-lt"/>
                <a:ea typeface="Arial"/>
                <a:cs typeface="Arial"/>
                <a:sym typeface="Arial"/>
              </a:rPr>
              <a:t>Humboldt State University</a:t>
            </a:r>
            <a:r>
              <a:rPr lang="en-US" sz="180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, Arcata, California</a:t>
            </a:r>
            <a:endParaRPr dirty="0">
              <a:latin typeface="+mn-lt"/>
            </a:endParaRPr>
          </a:p>
        </p:txBody>
      </p:sp>
      <p:pic>
        <p:nvPicPr>
          <p:cNvPr id="173" name="Google Shape;173;p22" descr="untitled.bm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99869" y="1747838"/>
            <a:ext cx="3179762" cy="60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2"/>
          <p:cNvSpPr/>
          <p:nvPr/>
        </p:nvSpPr>
        <p:spPr>
          <a:xfrm>
            <a:off x="4703763" y="2347913"/>
            <a:ext cx="457200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Christopher T. Ryu, Professor, </a:t>
            </a:r>
            <a:endParaRPr dirty="0">
              <a:latin typeface="+mn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Department of Computer Science, </a:t>
            </a:r>
            <a:r>
              <a:rPr lang="en-US" sz="1800" dirty="0">
                <a:solidFill>
                  <a:srgbClr val="FF0000"/>
                </a:solidFill>
                <a:latin typeface="+mn-lt"/>
                <a:ea typeface="Calibri"/>
                <a:cs typeface="Calibri"/>
                <a:sym typeface="Calibri"/>
              </a:rPr>
              <a:t>California State University</a:t>
            </a:r>
            <a:r>
              <a:rPr lang="en-US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, Fullerton</a:t>
            </a:r>
            <a:endParaRPr dirty="0">
              <a:latin typeface="+mn-lt"/>
            </a:endParaRPr>
          </a:p>
        </p:txBody>
      </p:sp>
      <p:pic>
        <p:nvPicPr>
          <p:cNvPr id="175" name="Google Shape;175;p22" descr="http://t0.gstatic.com/images?q=tbn:ANd9GcTEoKgI3aLEGDgAC9IGs6xyMEvIyAELBLad3d4pVc1tftSJin4Ao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76400" y="873125"/>
            <a:ext cx="1447800" cy="1684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2" descr="http://tse1.mm.bing.net/th?id=JN.uvnF0M%2bqJW95xgboBhAniA&amp;w=156&amp;h=105&amp;c=7&amp;rs=1&amp;qlt=90&amp;pid=3.1&amp;rm=2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80897" y="3478808"/>
            <a:ext cx="1485900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 txBox="1"/>
          <p:nvPr/>
        </p:nvSpPr>
        <p:spPr>
          <a:xfrm>
            <a:off x="5087030" y="4498488"/>
            <a:ext cx="380546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Sujing Wang, Associate Professor,</a:t>
            </a:r>
            <a:endParaRPr dirty="0">
              <a:latin typeface="+mn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Department of Computer Science,</a:t>
            </a:r>
            <a:endParaRPr dirty="0">
              <a:latin typeface="+mn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+mn-lt"/>
                <a:ea typeface="Arial"/>
                <a:cs typeface="Arial"/>
                <a:sym typeface="Arial"/>
              </a:rPr>
              <a:t>Lamar University</a:t>
            </a:r>
            <a:r>
              <a:rPr lang="en-US" sz="180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, Beaumont, Texas</a:t>
            </a:r>
            <a:endParaRPr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167C64-AF51-4D20-B498-D813B967144B}"/>
              </a:ext>
            </a:extLst>
          </p:cNvPr>
          <p:cNvSpPr txBox="1"/>
          <p:nvPr/>
        </p:nvSpPr>
        <p:spPr>
          <a:xfrm>
            <a:off x="44028" y="6079379"/>
            <a:ext cx="90999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I </a:t>
            </a:r>
            <a:r>
              <a:rPr lang="en-US" sz="2000" b="1">
                <a:solidFill>
                  <a:srgbClr val="C00000"/>
                </a:solidFill>
              </a:rPr>
              <a:t>graduated 16 </a:t>
            </a:r>
            <a:r>
              <a:rPr lang="en-US" sz="2000" b="1" dirty="0">
                <a:solidFill>
                  <a:srgbClr val="C00000"/>
                </a:solidFill>
              </a:rPr>
              <a:t>PhD students and supervised 90+ MS Theses in my career!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 txBox="1">
            <a:spLocks noGrp="1"/>
          </p:cNvSpPr>
          <p:nvPr>
            <p:ph type="title"/>
          </p:nvPr>
        </p:nvSpPr>
        <p:spPr>
          <a:xfrm>
            <a:off x="219869" y="0"/>
            <a:ext cx="9144000" cy="6858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US" sz="3600" dirty="0"/>
              <a:t>Some UH-DAIS Graduates 2</a:t>
            </a:r>
            <a:endParaRPr dirty="0"/>
          </a:p>
        </p:txBody>
      </p:sp>
      <p:sp>
        <p:nvSpPr>
          <p:cNvPr id="185" name="Google Shape;185;p23"/>
          <p:cNvSpPr txBox="1"/>
          <p:nvPr/>
        </p:nvSpPr>
        <p:spPr>
          <a:xfrm>
            <a:off x="7124007" y="6508865"/>
            <a:ext cx="2019993" cy="34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Christoph F. Eick</a:t>
            </a:r>
            <a:endParaRPr/>
          </a:p>
        </p:txBody>
      </p:sp>
      <p:sp>
        <p:nvSpPr>
          <p:cNvPr id="186" name="Google Shape;186;p23"/>
          <p:cNvSpPr txBox="1"/>
          <p:nvPr/>
        </p:nvSpPr>
        <p:spPr>
          <a:xfrm>
            <a:off x="439738" y="838200"/>
            <a:ext cx="8704262" cy="4175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Yongli</a:t>
            </a:r>
            <a:r>
              <a:rPr lang="en-US" sz="2000" b="1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Zhang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PhD Airbnb</a:t>
            </a:r>
            <a:endParaRPr dirty="0">
              <a:latin typeface="+mn-lt"/>
            </a:endParaRP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Chun-sheng Chen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PhD eBay </a:t>
            </a:r>
            <a:endParaRPr dirty="0">
              <a:latin typeface="+mn-lt"/>
            </a:endParaRP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Puja </a:t>
            </a:r>
            <a:r>
              <a:rPr lang="en-US" sz="2000" b="1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Anchlia</a:t>
            </a:r>
            <a:r>
              <a:rPr lang="en-US" sz="2000" b="1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MS eBay</a:t>
            </a:r>
            <a:endParaRPr sz="2000" b="1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Chong Wang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MS Apple</a:t>
            </a:r>
            <a:endParaRPr dirty="0">
              <a:latin typeface="+mn-lt"/>
            </a:endParaRP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Justin Thomas MS 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John Hopkins University Applied Physics Laboratory</a:t>
            </a:r>
            <a:endParaRPr dirty="0">
              <a:latin typeface="+mn-lt"/>
            </a:endParaRP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Mei-</a:t>
            </a:r>
            <a:r>
              <a:rPr lang="en-US" sz="2000" b="1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kang</a:t>
            </a:r>
            <a:r>
              <a:rPr lang="en-US" sz="20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Wu 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MS</a:t>
            </a:r>
            <a:r>
              <a:rPr lang="en-US" sz="20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Microsoft, Bellevue, Washington </a:t>
            </a:r>
            <a:endParaRPr sz="2000" b="1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Jing Wang 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MS AOL, California</a:t>
            </a:r>
            <a:endParaRPr dirty="0">
              <a:latin typeface="+mn-lt"/>
            </a:endParaRP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Rachsuda</a:t>
            </a:r>
            <a:r>
              <a:rPr lang="en-US" sz="20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Jiamthapthaksin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PhD Faculty, </a:t>
            </a:r>
            <a:r>
              <a:rPr lang="en-US" sz="2000" i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Assumption University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, Bangkok, Thailand </a:t>
            </a:r>
            <a:endParaRPr sz="2000" b="1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5124" y="2057400"/>
            <a:ext cx="719138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7400" y="4572000"/>
            <a:ext cx="4648200" cy="1699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H2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733</Words>
  <Application>Microsoft Office PowerPoint</Application>
  <PresentationFormat>On-screen Show (4:3)</PresentationFormat>
  <Paragraphs>86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Arial</vt:lpstr>
      <vt:lpstr>Tahoma</vt:lpstr>
      <vt:lpstr>Noto Sans Symbols</vt:lpstr>
      <vt:lpstr>Wingdings</vt:lpstr>
      <vt:lpstr>Symbol</vt:lpstr>
      <vt:lpstr>UH2</vt:lpstr>
      <vt:lpstr>UH/COSC Undergraduate Research</vt:lpstr>
      <vt:lpstr>PowerPoint Presentation</vt:lpstr>
      <vt:lpstr>UH-DAIS Research Projects 1/24-12/24</vt:lpstr>
      <vt:lpstr>K2 Project Goals</vt:lpstr>
      <vt:lpstr>Related Spatial Dataset Mining</vt:lpstr>
      <vt:lpstr>Collocation Mining Frameworks</vt:lpstr>
      <vt:lpstr>Helping Scientists to Make Sense Out of their Data</vt:lpstr>
      <vt:lpstr>Some UH-DAIS Graduates 1</vt:lpstr>
      <vt:lpstr>Some UH-DAIS Graduates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ceick</dc:creator>
  <cp:lastModifiedBy>Eick, Christoph F</cp:lastModifiedBy>
  <cp:revision>39</cp:revision>
  <cp:lastPrinted>2024-02-08T20:48:36Z</cp:lastPrinted>
  <dcterms:modified xsi:type="dcterms:W3CDTF">2024-04-25T15:23:50Z</dcterms:modified>
</cp:coreProperties>
</file>