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658D2D-1230-4486-A4A1-BB0C3B70F99B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6D64D5-3D59-42E3-B83E-2EA9D9A5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EPA WATER(UCMR1)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Question 1: Does the water source matter in terms of levels of contaminants</a:t>
            </a:r>
          </a:p>
          <a:p>
            <a:r>
              <a:rPr lang="en-US" dirty="0" smtClean="0"/>
              <a:t>Question 2: Open Ended (Look for an interesting Association)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2222" r="4648"/>
          <a:stretch>
            <a:fillRect/>
          </a:stretch>
        </p:blipFill>
        <p:spPr bwMode="auto">
          <a:xfrm>
            <a:off x="685800" y="15240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2192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Florida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2009" r="3847"/>
          <a:stretch>
            <a:fillRect/>
          </a:stretch>
        </p:blipFill>
        <p:spPr bwMode="auto">
          <a:xfrm>
            <a:off x="4117848" y="15240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12192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Georgia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21795" r="3846"/>
          <a:stretch>
            <a:fillRect/>
          </a:stretch>
        </p:blipFill>
        <p:spPr bwMode="auto">
          <a:xfrm>
            <a:off x="685800" y="3886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365760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Hawaii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22222" r="3686"/>
          <a:stretch>
            <a:fillRect/>
          </a:stretch>
        </p:blipFill>
        <p:spPr bwMode="auto">
          <a:xfrm>
            <a:off x="4114800" y="3886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365760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Illinois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1368" r="3686"/>
          <a:stretch>
            <a:fillRect/>
          </a:stretch>
        </p:blipFill>
        <p:spPr bwMode="auto">
          <a:xfrm>
            <a:off x="685800" y="15941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3466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Indiana(</a:t>
            </a:r>
            <a:r>
              <a:rPr lang="en-US" sz="700" dirty="0" smtClean="0"/>
              <a:t>Highest Number of contaminants with </a:t>
            </a:r>
            <a:r>
              <a:rPr lang="en-US" sz="700" dirty="0" smtClean="0"/>
              <a:t>high </a:t>
            </a:r>
            <a:r>
              <a:rPr lang="en-US" sz="700" dirty="0" smtClean="0"/>
              <a:t>c</a:t>
            </a:r>
            <a:r>
              <a:rPr lang="en-US" sz="700" dirty="0" smtClean="0"/>
              <a:t>oncentration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2009" r="3365"/>
          <a:stretch>
            <a:fillRect/>
          </a:stretch>
        </p:blipFill>
        <p:spPr bwMode="auto">
          <a:xfrm>
            <a:off x="4038600" y="1600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12954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Iowa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14316" r="4488" b="1068"/>
          <a:stretch>
            <a:fillRect/>
          </a:stretch>
        </p:blipFill>
        <p:spPr bwMode="auto">
          <a:xfrm>
            <a:off x="685800" y="39563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730823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Kentucky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14744" r="4487"/>
          <a:stretch>
            <a:fillRect/>
          </a:stretch>
        </p:blipFill>
        <p:spPr bwMode="auto">
          <a:xfrm>
            <a:off x="4038600" y="39563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3733800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Louisiana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1581" r="3526"/>
          <a:stretch>
            <a:fillRect/>
          </a:stretch>
        </p:blipFill>
        <p:spPr bwMode="auto">
          <a:xfrm>
            <a:off x="609600" y="16703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Maryland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2009" r="3526"/>
          <a:stretch>
            <a:fillRect/>
          </a:stretch>
        </p:blipFill>
        <p:spPr bwMode="auto">
          <a:xfrm>
            <a:off x="4038600" y="16764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1371600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Massachusetts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22222" r="4327"/>
          <a:stretch>
            <a:fillRect/>
          </a:stretch>
        </p:blipFill>
        <p:spPr bwMode="auto">
          <a:xfrm>
            <a:off x="612648" y="40325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810000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Michigan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21795" r="3686"/>
          <a:stretch>
            <a:fillRect/>
          </a:stretch>
        </p:blipFill>
        <p:spPr bwMode="auto">
          <a:xfrm>
            <a:off x="4038600" y="40386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381000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Minnesota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2222" r="3686"/>
          <a:stretch>
            <a:fillRect/>
          </a:stretch>
        </p:blipFill>
        <p:spPr bwMode="auto">
          <a:xfrm>
            <a:off x="609600" y="15941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Missouri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2222" r="3686"/>
          <a:stretch>
            <a:fillRect/>
          </a:stretch>
        </p:blipFill>
        <p:spPr bwMode="auto">
          <a:xfrm>
            <a:off x="4114800" y="1600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1295400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Montana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14530" r="4327" b="1496"/>
          <a:stretch>
            <a:fillRect/>
          </a:stretch>
        </p:blipFill>
        <p:spPr bwMode="auto">
          <a:xfrm>
            <a:off x="609600" y="40386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810000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Nebraska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22222" r="4327" b="1282"/>
          <a:stretch>
            <a:fillRect/>
          </a:stretch>
        </p:blipFill>
        <p:spPr bwMode="auto">
          <a:xfrm>
            <a:off x="4117848" y="40386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38100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Nevada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1795" r="4327"/>
          <a:stretch>
            <a:fillRect/>
          </a:stretch>
        </p:blipFill>
        <p:spPr bwMode="auto">
          <a:xfrm>
            <a:off x="609600" y="15941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71600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Hampshire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2222" r="4327" b="1709"/>
          <a:stretch>
            <a:fillRect/>
          </a:stretch>
        </p:blipFill>
        <p:spPr bwMode="auto">
          <a:xfrm>
            <a:off x="4114800" y="1600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1371600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Jersey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22222" r="3365"/>
          <a:stretch>
            <a:fillRect/>
          </a:stretch>
        </p:blipFill>
        <p:spPr bwMode="auto">
          <a:xfrm>
            <a:off x="609600" y="39624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73380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Mexico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22222" r="4327"/>
          <a:stretch>
            <a:fillRect/>
          </a:stretch>
        </p:blipFill>
        <p:spPr bwMode="auto">
          <a:xfrm>
            <a:off x="4117848" y="39624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14800" y="3733800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York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2009" r="3847" b="214"/>
          <a:stretch>
            <a:fillRect/>
          </a:stretch>
        </p:blipFill>
        <p:spPr bwMode="auto">
          <a:xfrm>
            <a:off x="609600" y="15240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North Carolina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2222" r="3846"/>
          <a:stretch>
            <a:fillRect/>
          </a:stretch>
        </p:blipFill>
        <p:spPr bwMode="auto">
          <a:xfrm>
            <a:off x="4038600" y="15240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12954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Ohio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24573" r="4006"/>
          <a:stretch>
            <a:fillRect/>
          </a:stretch>
        </p:blipFill>
        <p:spPr bwMode="auto">
          <a:xfrm>
            <a:off x="609600" y="39563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733800"/>
            <a:ext cx="13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South Dakota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21795" r="4006"/>
          <a:stretch>
            <a:fillRect/>
          </a:stretch>
        </p:blipFill>
        <p:spPr bwMode="auto">
          <a:xfrm>
            <a:off x="4038600" y="39624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3733800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Tennessee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1795" r="4006"/>
          <a:stretch>
            <a:fillRect/>
          </a:stretch>
        </p:blipFill>
        <p:spPr bwMode="auto">
          <a:xfrm>
            <a:off x="612648" y="15179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Texas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1795" r="4006"/>
          <a:stretch>
            <a:fillRect/>
          </a:stretch>
        </p:blipFill>
        <p:spPr bwMode="auto">
          <a:xfrm>
            <a:off x="4114800" y="15240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12954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Utah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22009" r="4006"/>
          <a:stretch>
            <a:fillRect/>
          </a:stretch>
        </p:blipFill>
        <p:spPr bwMode="auto">
          <a:xfrm>
            <a:off x="609600" y="38801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657600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Vermont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21795" r="4006"/>
          <a:stretch>
            <a:fillRect/>
          </a:stretch>
        </p:blipFill>
        <p:spPr bwMode="auto">
          <a:xfrm>
            <a:off x="4117848" y="3886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3657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Virginia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1581" r="4006"/>
          <a:stretch>
            <a:fillRect/>
          </a:stretch>
        </p:blipFill>
        <p:spPr bwMode="auto">
          <a:xfrm>
            <a:off x="609600" y="1600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71600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Washington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22009" r="4006"/>
          <a:stretch>
            <a:fillRect/>
          </a:stretch>
        </p:blipFill>
        <p:spPr bwMode="auto">
          <a:xfrm>
            <a:off x="4038600" y="16002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1371600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West Virginia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t="22009" r="4006"/>
          <a:stretch>
            <a:fillRect/>
          </a:stretch>
        </p:blipFill>
        <p:spPr bwMode="auto">
          <a:xfrm>
            <a:off x="609600" y="3956304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733800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Wyoming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t="22436" r="3686"/>
          <a:stretch>
            <a:fillRect/>
          </a:stretch>
        </p:blipFill>
        <p:spPr bwMode="auto">
          <a:xfrm>
            <a:off x="4038600" y="3962400"/>
            <a:ext cx="3273552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62400" y="3733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California (</a:t>
            </a:r>
            <a:r>
              <a:rPr lang="en-US" sz="800" dirty="0" smtClean="0"/>
              <a:t>Largest Number of Detections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Requirements for all large public water systems (PWS) and a representative sample of small PWS to monitor for those contaminants on List 1</a:t>
            </a:r>
            <a:endParaRPr lang="en-US" dirty="0" smtClean="0"/>
          </a:p>
          <a:p>
            <a:pPr lvl="0"/>
            <a:r>
              <a:rPr lang="en-US" b="1" dirty="0" smtClean="0"/>
              <a:t>Requirements for selected large and small PWS to monitor for those contaminants on List 2</a:t>
            </a:r>
            <a:endParaRPr lang="en-US" dirty="0" smtClean="0"/>
          </a:p>
          <a:p>
            <a:r>
              <a:rPr lang="en-US" dirty="0" smtClean="0"/>
              <a:t>Small public water systems do not need to be analyzed</a:t>
            </a:r>
          </a:p>
          <a:p>
            <a:r>
              <a:rPr lang="en-US" dirty="0" smtClean="0"/>
              <a:t>Contaminants are separated into List 1 and List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UCMR1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r1r2.txt: An 874MB text file that contains 13 columns and millions of rows/data objects</a:t>
            </a:r>
          </a:p>
          <a:p>
            <a:r>
              <a:rPr lang="en-US" dirty="0" smtClean="0"/>
              <a:t>Issues with Excel: Cannot import a text file with that much data into Excel</a:t>
            </a:r>
          </a:p>
          <a:p>
            <a:r>
              <a:rPr lang="en-US" dirty="0" smtClean="0"/>
              <a:t>Issues with </a:t>
            </a:r>
            <a:r>
              <a:rPr lang="en-US" dirty="0" err="1" smtClean="0"/>
              <a:t>Weka</a:t>
            </a:r>
            <a:r>
              <a:rPr lang="en-US" dirty="0" smtClean="0"/>
              <a:t> 3.7: Cannot handle my initial text file(have to increase heap size) and all data must be located on one sheet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several programs that would split a large text file into smaller text files</a:t>
            </a:r>
          </a:p>
          <a:p>
            <a:r>
              <a:rPr lang="en-US" dirty="0" smtClean="0"/>
              <a:t>Most programs would either split text file into a different file type or corrupt the original text file</a:t>
            </a:r>
          </a:p>
          <a:p>
            <a:r>
              <a:rPr lang="en-US" dirty="0" smtClean="0"/>
              <a:t>Solution: Finally found a program that would successfully split the large text file(split into 118 smaller text files)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Large Text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imported all 118 text files in Excel only to learn that it was far too much to save into one file(took hours)</a:t>
            </a:r>
          </a:p>
          <a:p>
            <a:r>
              <a:rPr lang="en-US" dirty="0" smtClean="0"/>
              <a:t>Imported the 118 text files into 118 separate excel files that would be edited(remove the data objects that represent small public water systems)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water source matter in terms of levels of contaminants</a:t>
            </a:r>
          </a:p>
          <a:p>
            <a:r>
              <a:rPr lang="en-US" dirty="0" smtClean="0"/>
              <a:t>Clustering would not be as useful in this situation, given the fact that the </a:t>
            </a:r>
            <a:r>
              <a:rPr lang="en-US" smtClean="0"/>
              <a:t>data already </a:t>
            </a:r>
            <a:r>
              <a:rPr lang="en-US" dirty="0" smtClean="0"/>
              <a:t>specifies the water type for each data object</a:t>
            </a:r>
          </a:p>
          <a:p>
            <a:r>
              <a:rPr lang="en-US" dirty="0" smtClean="0"/>
              <a:t>Tried applying the </a:t>
            </a:r>
            <a:r>
              <a:rPr lang="en-US" dirty="0" err="1" smtClean="0"/>
              <a:t>Apriori</a:t>
            </a:r>
            <a:r>
              <a:rPr lang="en-US" dirty="0" smtClean="0"/>
              <a:t> Algorithm, but </a:t>
            </a:r>
            <a:r>
              <a:rPr lang="en-US" dirty="0" err="1" smtClean="0"/>
              <a:t>weka</a:t>
            </a:r>
            <a:r>
              <a:rPr lang="en-US" dirty="0" smtClean="0"/>
              <a:t> would not let me apply my data</a:t>
            </a:r>
          </a:p>
          <a:p>
            <a:r>
              <a:rPr lang="en-US" dirty="0" smtClean="0"/>
              <a:t>Decided to use a decision tree that would classify through visual means (</a:t>
            </a:r>
            <a:r>
              <a:rPr lang="en-US" dirty="0" err="1" smtClean="0"/>
              <a:t>UserClassifier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1(cont.)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43869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791200"/>
            <a:ext cx="535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axis(</a:t>
            </a:r>
            <a:r>
              <a:rPr lang="en-US" dirty="0" err="1" smtClean="0"/>
              <a:t>sourcetype</a:t>
            </a:r>
            <a:r>
              <a:rPr lang="en-US" dirty="0" smtClean="0"/>
              <a:t>) </a:t>
            </a:r>
            <a:r>
              <a:rPr lang="en-US" dirty="0" err="1" smtClean="0"/>
              <a:t>gw</a:t>
            </a:r>
            <a:r>
              <a:rPr lang="en-US" dirty="0" smtClean="0"/>
              <a:t>=1 </a:t>
            </a:r>
            <a:r>
              <a:rPr lang="en-US" dirty="0" err="1" smtClean="0"/>
              <a:t>sw</a:t>
            </a:r>
            <a:r>
              <a:rPr lang="en-US" dirty="0" smtClean="0"/>
              <a:t>=2</a:t>
            </a:r>
          </a:p>
          <a:p>
            <a:r>
              <a:rPr lang="en-US" dirty="0" smtClean="0"/>
              <a:t>Y axis(Result) Concentration of contaminants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Round 1 contaminants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Concentration is in terms of </a:t>
            </a:r>
            <a:r>
              <a:rPr lang="en-US" dirty="0" err="1" smtClean="0"/>
              <a:t>ug</a:t>
            </a:r>
            <a:r>
              <a:rPr lang="en-US" dirty="0" smtClean="0"/>
              <a:t>/L or micrograms per Liter</a:t>
            </a:r>
          </a:p>
          <a:p>
            <a:r>
              <a:rPr lang="en-US" dirty="0" smtClean="0"/>
              <a:t>Separated </a:t>
            </a:r>
            <a:r>
              <a:rPr lang="en-US" dirty="0" smtClean="0"/>
              <a:t>the text files according to the States</a:t>
            </a:r>
          </a:p>
          <a:p>
            <a:r>
              <a:rPr lang="en-US" dirty="0" smtClean="0"/>
              <a:t>Visualized the number of detections and their concentration(on a state by state basis)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Ended: Comparing the States by means of the number of detections and their concentration (List 1)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t="22222" r="4444"/>
          <a:stretch>
            <a:fillRect/>
          </a:stretch>
        </p:blipFill>
        <p:spPr bwMode="auto">
          <a:xfrm>
            <a:off x="762000" y="1521613"/>
            <a:ext cx="3276600" cy="213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295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Alabama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t="22009" r="4444"/>
          <a:stretch>
            <a:fillRect/>
          </a:stretch>
        </p:blipFill>
        <p:spPr bwMode="auto">
          <a:xfrm>
            <a:off x="4267200" y="15240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67200" y="1295400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Arizona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 t="21795" r="3526"/>
          <a:stretch>
            <a:fillRect/>
          </a:stretch>
        </p:blipFill>
        <p:spPr bwMode="auto">
          <a:xfrm>
            <a:off x="762000" y="38862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3657600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Colorado</a:t>
            </a:r>
            <a:endParaRPr lang="en-US" sz="1400" dirty="0"/>
          </a:p>
        </p:txBody>
      </p:sp>
      <p:pic>
        <p:nvPicPr>
          <p:cNvPr id="12" name="Picture 11"/>
          <p:cNvPicPr/>
          <p:nvPr/>
        </p:nvPicPr>
        <p:blipFill>
          <a:blip r:embed="rId5" cstate="print"/>
          <a:srcRect t="22009" r="4648"/>
          <a:stretch>
            <a:fillRect/>
          </a:stretch>
        </p:blipFill>
        <p:spPr bwMode="auto">
          <a:xfrm>
            <a:off x="4267200" y="38862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67200" y="365760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Delaware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</TotalTime>
  <Words>455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EPA WATER(UCMR1)</vt:lpstr>
      <vt:lpstr>UCMR1 Rules</vt:lpstr>
      <vt:lpstr>Pre-Processing</vt:lpstr>
      <vt:lpstr>Splitting Large Text Files</vt:lpstr>
      <vt:lpstr>Using Excel</vt:lpstr>
      <vt:lpstr>Question 1</vt:lpstr>
      <vt:lpstr>Question 1(cont.)</vt:lpstr>
      <vt:lpstr>Open Ended: Comparing the States by means of the number of detections and their concentration (List 1)</vt:lpstr>
      <vt:lpstr>Visualization</vt:lpstr>
      <vt:lpstr>Visualization</vt:lpstr>
      <vt:lpstr>Visualization</vt:lpstr>
      <vt:lpstr>Visualization</vt:lpstr>
      <vt:lpstr>Visualization</vt:lpstr>
      <vt:lpstr>Visualization</vt:lpstr>
      <vt:lpstr>Visualization</vt:lpstr>
      <vt:lpstr>Visualization</vt:lpstr>
      <vt:lpstr>Visualization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WATER</dc:title>
  <dc:creator>0525510</dc:creator>
  <cp:lastModifiedBy>0525510</cp:lastModifiedBy>
  <cp:revision>34</cp:revision>
  <dcterms:created xsi:type="dcterms:W3CDTF">2010-04-25T21:16:56Z</dcterms:created>
  <dcterms:modified xsi:type="dcterms:W3CDTF">2010-04-28T00:57:29Z</dcterms:modified>
</cp:coreProperties>
</file>