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E666D-4052-44AD-BA02-17360A3F8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8BF1C-7465-4A1E-82F8-62BCB499B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934E-D1A7-4727-855F-D96975546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1E181-9D7F-4412-933C-0988965F7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919A9-E809-4827-A8CE-2F6FC2707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4BEB9-CCA4-4F57-BDB0-9776E60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F091-1FDB-4077-B2FC-EBDB98107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BDEE-ADA5-4647-81BC-A7F7AB7B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585E7-3E71-4C67-B885-8580BC70C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09A3A-79A3-4F2B-B90A-3D551F9DF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75E33-43B0-4BDF-89BE-BC1D8A413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按一下以編輯母片</a:t>
            </a:r>
          </a:p>
          <a:p>
            <a:pPr lvl="1"/>
            <a:r>
              <a:rPr lang="en-US" smtClean="0"/>
              <a:t>第二層</a:t>
            </a:r>
          </a:p>
          <a:p>
            <a:pPr lvl="2"/>
            <a:r>
              <a:rPr lang="en-US" smtClean="0"/>
              <a:t>第三層</a:t>
            </a:r>
          </a:p>
          <a:p>
            <a:pPr lvl="3"/>
            <a:r>
              <a:rPr lang="en-US" smtClean="0"/>
              <a:t>第四層</a:t>
            </a:r>
          </a:p>
          <a:p>
            <a:pPr lvl="4"/>
            <a:r>
              <a:rPr 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2CC149F-6FD7-4E75-8921-1DB67E034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371599"/>
          </a:xfrm>
        </p:spPr>
        <p:txBody>
          <a:bodyPr/>
          <a:lstStyle/>
          <a:p>
            <a:pPr eaLnBrk="1" hangingPunct="1"/>
            <a:r>
              <a:rPr lang="en-US" dirty="0" smtClean="0"/>
              <a:t>Unit 1: Probability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err="1" smtClean="0"/>
              <a:t>Wenyaw</a:t>
            </a:r>
            <a:r>
              <a:rPr lang="en-US" sz="2800" dirty="0" smtClean="0"/>
              <a:t> Chan</a:t>
            </a:r>
          </a:p>
          <a:p>
            <a:pPr eaLnBrk="1" hangingPunct="1"/>
            <a:r>
              <a:rPr lang="en-US" sz="2800" dirty="0" smtClean="0"/>
              <a:t>Division of Biostatistics</a:t>
            </a:r>
          </a:p>
          <a:p>
            <a:pPr eaLnBrk="1" hangingPunct="1"/>
            <a:r>
              <a:rPr lang="en-US" sz="2800" dirty="0" smtClean="0"/>
              <a:t>School of Public Health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University of Texas</a:t>
            </a:r>
          </a:p>
          <a:p>
            <a:pPr eaLnBrk="1" hangingPunct="1"/>
            <a:r>
              <a:rPr lang="en-US" sz="2800" dirty="0" smtClean="0"/>
              <a:t>- Health Science Center at Houston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Bayes’ Rule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dirty="0" smtClean="0"/>
              <a:t>Let A </a:t>
            </a:r>
            <a:r>
              <a:rPr lang="en-US" sz="2800" dirty="0" smtClean="0"/>
              <a:t>and B be two events, </a:t>
            </a:r>
            <a:r>
              <a:rPr lang="en-US" sz="2800" dirty="0" smtClean="0"/>
              <a:t>then </a:t>
            </a:r>
            <a:r>
              <a:rPr lang="en-US" altLang="zh-TW" sz="2800" dirty="0" smtClean="0">
                <a:ea typeface="新細明體" pitchFamily="18" charset="-120"/>
              </a:rPr>
              <a:t/>
            </a:r>
            <a:br>
              <a:rPr lang="en-US" altLang="zh-TW" sz="2800" dirty="0" smtClean="0">
                <a:ea typeface="新細明體" pitchFamily="18" charset="-120"/>
              </a:rPr>
            </a:br>
            <a:r>
              <a:rPr lang="en-US" altLang="zh-TW" sz="2800" dirty="0" smtClean="0"/>
              <a:t> </a:t>
            </a:r>
            <a:r>
              <a:rPr lang="en-US" altLang="zh-TW" sz="2800" dirty="0" smtClean="0"/>
              <a:t>      </a:t>
            </a:r>
            <a:r>
              <a:rPr lang="en-US" sz="2800" dirty="0" smtClean="0"/>
              <a:t> </a:t>
            </a:r>
            <a:r>
              <a:rPr lang="en-US" sz="2800" dirty="0" smtClean="0"/>
              <a:t>P(B|A)</a:t>
            </a:r>
            <a:endParaRPr lang="en-US" altLang="zh-TW" sz="2800" dirty="0" smtClean="0">
              <a:ea typeface="新細明體" pitchFamily="18" charset="-120"/>
            </a:endParaRPr>
          </a:p>
          <a:p>
            <a:pPr marL="0" indent="0" eaLnBrk="1" hangingPunct="1">
              <a:buFontTx/>
              <a:buNone/>
            </a:pPr>
            <a:r>
              <a:rPr lang="en-US" altLang="zh-TW" sz="2800" dirty="0" smtClean="0">
                <a:ea typeface="新細明體" pitchFamily="18" charset="-120"/>
              </a:rPr>
              <a:t>       </a:t>
            </a:r>
            <a:r>
              <a:rPr lang="en-US" sz="2800" dirty="0" smtClean="0"/>
              <a:t>=[P(A|B)P(B)]/[ P(A|B) P(B) + P(A|</a:t>
            </a:r>
            <a:r>
              <a:rPr lang="en-US" sz="2800" dirty="0" smtClean="0">
                <a:sym typeface="Symbol" pitchFamily="18" charset="2"/>
              </a:rPr>
              <a:t></a:t>
            </a:r>
            <a:r>
              <a:rPr lang="en-US" sz="2800" dirty="0" smtClean="0"/>
              <a:t>B) P(</a:t>
            </a:r>
            <a:r>
              <a:rPr lang="en-US" sz="2800" dirty="0" smtClean="0">
                <a:sym typeface="Symbol" pitchFamily="18" charset="2"/>
              </a:rPr>
              <a:t></a:t>
            </a:r>
            <a:r>
              <a:rPr lang="en-US" sz="2800" dirty="0" smtClean="0"/>
              <a:t>B)]</a:t>
            </a:r>
          </a:p>
          <a:p>
            <a:pPr marL="0" indent="0" eaLnBrk="1" hangingPunct="1">
              <a:buNone/>
            </a:pPr>
            <a:r>
              <a:rPr lang="en-US" altLang="zh-TW" sz="2800" dirty="0" smtClean="0">
                <a:ea typeface="新細明體" pitchFamily="18" charset="-120"/>
              </a:rPr>
              <a:t> </a:t>
            </a:r>
            <a:endParaRPr lang="en-US" altLang="zh-TW" sz="2800" dirty="0" smtClean="0">
              <a:ea typeface="新細明體" pitchFamily="18" charset="-120"/>
            </a:endParaRPr>
          </a:p>
          <a:p>
            <a:pPr marL="0" indent="0" eaLnBrk="1" hangingPunct="1">
              <a:buNone/>
            </a:pPr>
            <a:r>
              <a:rPr lang="en-US" sz="2800" dirty="0" smtClean="0"/>
              <a:t>Toss </a:t>
            </a:r>
            <a:r>
              <a:rPr lang="en-US" sz="2800" dirty="0" smtClean="0"/>
              <a:t>a blue die and a red die</a:t>
            </a:r>
            <a:r>
              <a:rPr lang="en-US" sz="2800" dirty="0" smtClean="0"/>
              <a:t>: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Pr(sum= </a:t>
            </a:r>
            <a:r>
              <a:rPr lang="en-US" sz="2800" dirty="0" smtClean="0"/>
              <a:t>even| </a:t>
            </a:r>
            <a:r>
              <a:rPr lang="en-US" sz="2800" dirty="0" smtClean="0"/>
              <a:t>red=2</a:t>
            </a:r>
            <a:r>
              <a:rPr lang="en-US" sz="2800" dirty="0" smtClean="0"/>
              <a:t>) </a:t>
            </a:r>
            <a:r>
              <a:rPr lang="en-US" sz="2800" dirty="0" smtClean="0"/>
              <a:t>=</a:t>
            </a:r>
          </a:p>
          <a:p>
            <a:pPr marL="0" indent="0" eaLnBrk="1" hangingPunct="1">
              <a:buNone/>
            </a:pPr>
            <a:r>
              <a:rPr lang="en-US" sz="2800" u="sng" dirty="0" smtClean="0"/>
              <a:t>	Pr(red=2|sum</a:t>
            </a:r>
            <a:r>
              <a:rPr lang="en-US" sz="2800" u="sng" dirty="0" smtClean="0"/>
              <a:t>= </a:t>
            </a:r>
            <a:r>
              <a:rPr lang="en-US" sz="2800" u="sng" dirty="0" smtClean="0"/>
              <a:t>even)Pr(</a:t>
            </a:r>
            <a:r>
              <a:rPr lang="en-US" sz="2800" u="sng" dirty="0" smtClean="0"/>
              <a:t>sum= even </a:t>
            </a:r>
            <a:r>
              <a:rPr lang="en-US" sz="2800" u="sng" dirty="0" smtClean="0"/>
              <a:t>)                   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 {Pr(red=2|sum</a:t>
            </a:r>
            <a:r>
              <a:rPr lang="en-US" sz="2800" dirty="0" smtClean="0"/>
              <a:t>= even)Pr(sum= even </a:t>
            </a:r>
            <a:r>
              <a:rPr lang="en-US" sz="2800" dirty="0" smtClean="0"/>
              <a:t>)+</a:t>
            </a:r>
            <a:r>
              <a:rPr lang="en-US" sz="2800" dirty="0" smtClean="0"/>
              <a:t> </a:t>
            </a:r>
            <a:r>
              <a:rPr lang="en-US" sz="2800" dirty="0" smtClean="0"/>
              <a:t>                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Pr(red=2|sum</a:t>
            </a:r>
            <a:r>
              <a:rPr lang="en-US" sz="2800" dirty="0" smtClean="0"/>
              <a:t>= </a:t>
            </a:r>
            <a:r>
              <a:rPr lang="en-US" sz="2800" dirty="0" smtClean="0"/>
              <a:t>odd)Pr(sum</a:t>
            </a:r>
            <a:r>
              <a:rPr lang="en-US" sz="2800" dirty="0" smtClean="0"/>
              <a:t>= </a:t>
            </a:r>
            <a:r>
              <a:rPr lang="en-US" sz="2800" dirty="0" smtClean="0"/>
              <a:t>odd)} </a:t>
            </a: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Population and Samples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Random Sample</a:t>
            </a:r>
            <a:r>
              <a:rPr lang="en-US" altLang="zh-TW" sz="2400" b="1" smtClean="0">
                <a:ea typeface="新細明體" pitchFamily="18" charset="-12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is a selection of some members of the population such that each member is independently chosen and has a known nonzero probability of being selected.</a:t>
            </a: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Simple Random Sample</a:t>
            </a:r>
            <a:r>
              <a:rPr lang="en-US" altLang="zh-TW" sz="2400" b="1" smtClean="0">
                <a:ea typeface="新細明體" pitchFamily="18" charset="-12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is a random sample in which each group member has the same probability of being selected.</a:t>
            </a: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Cluster Sampling</a:t>
            </a:r>
            <a:r>
              <a:rPr lang="en-US" altLang="zh-TW" sz="2400" b="1" smtClean="0">
                <a:ea typeface="新細明體" pitchFamily="18" charset="-12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involves selecting a random sample of clusters and then looking at all study units within the chosen clusters.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(one-stage)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two-stage sampling, a random sample of clusters is selected and then, within each cluster, a random sample of study units is selected.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Definition of Probability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smtClean="0"/>
              <a:t>Three ways of defining Probability: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Objective Probability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Deductive Logic Definition of Probability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Subjective Definition of Probability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Definition of Probability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288925" eaLnBrk="1" hangingPunct="1"/>
            <a:r>
              <a:rPr lang="en-US" sz="2400" b="1" smtClean="0"/>
              <a:t>Objective Probability</a:t>
            </a:r>
            <a:endParaRPr lang="en-US" sz="2400" smtClean="0"/>
          </a:p>
          <a:p>
            <a:pPr marL="854075" lvl="1" indent="-282575" eaLnBrk="1" hangingPunct="1"/>
            <a:r>
              <a:rPr lang="en-US" sz="2000" smtClean="0"/>
              <a:t>If E is an event in an experiment, the experiment is repeated a very large number of times, say N, and the event E is observed in n of these N trials then Prob(E) =n/N.</a:t>
            </a:r>
            <a:endParaRPr lang="en-US" sz="2000" b="1" smtClean="0"/>
          </a:p>
          <a:p>
            <a:pPr marL="457200" indent="-288925" eaLnBrk="1" hangingPunct="1"/>
            <a:r>
              <a:rPr lang="en-US" sz="2400" b="1" smtClean="0"/>
              <a:t>Deductive Logic Definition of Probability</a:t>
            </a:r>
          </a:p>
          <a:p>
            <a:pPr marL="854075" lvl="1" indent="-282575" eaLnBrk="1" hangingPunct="1"/>
            <a:r>
              <a:rPr lang="en-US" sz="2000" smtClean="0"/>
              <a:t>The probability of an event is determined logically from symmetry or geometric considerations associated with the experiment.</a:t>
            </a:r>
          </a:p>
          <a:p>
            <a:pPr marL="457200" indent="-288925" eaLnBrk="1" hangingPunct="1"/>
            <a:r>
              <a:rPr lang="en-US" sz="2400" b="1" smtClean="0"/>
              <a:t>Subjective Definition of Probability</a:t>
            </a:r>
          </a:p>
          <a:p>
            <a:pPr marL="854075" lvl="1" indent="-282575" eaLnBrk="1" hangingPunct="1"/>
            <a:r>
              <a:rPr lang="en-US" sz="2000" smtClean="0"/>
              <a:t>The probability of an event is determined subjectively, reflecting a person’s “ degree of belief” that an event will occur!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98525" indent="-609600" eaLnBrk="1" hangingPunct="1">
              <a:buFontTx/>
              <a:buAutoNum type="arabicPeriod"/>
            </a:pPr>
            <a:r>
              <a:rPr lang="en-US" dirty="0" smtClean="0"/>
              <a:t> Toss a coin 10000 times. Pr(Head)=0.5001</a:t>
            </a:r>
          </a:p>
          <a:p>
            <a:pPr marL="898525" indent="-609600" eaLnBrk="1" hangingPunct="1">
              <a:buFontTx/>
              <a:buAutoNum type="arabicPeriod"/>
            </a:pPr>
            <a:r>
              <a:rPr lang="en-US" dirty="0" smtClean="0"/>
              <a:t>Throw a dart on the circular Target</a:t>
            </a:r>
          </a:p>
          <a:p>
            <a:pPr marL="898525" indent="-609600" eaLnBrk="1" hangingPunct="1">
              <a:buNone/>
            </a:pPr>
            <a:r>
              <a:rPr lang="en-US" dirty="0" smtClean="0"/>
              <a:t>	Pr(region A)=area(A)/total area</a:t>
            </a:r>
          </a:p>
          <a:p>
            <a:pPr marL="898525" indent="-609600" eaLnBrk="1" hangingPunct="1">
              <a:buNone/>
            </a:pPr>
            <a:r>
              <a:rPr lang="en-US" dirty="0" smtClean="0"/>
              <a:t>3.  	What is the probability that John will pass this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dirty="0" smtClean="0"/>
              <a:t>course? Who is answering this question? John, Professor or his friend.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probability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0 &lt;= P(E) &lt;= 1</a:t>
            </a:r>
          </a:p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P(A or B occurs)=P(A) +P(B),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dirty="0" smtClean="0"/>
              <a:t>if A and B </a:t>
            </a:r>
            <a:r>
              <a:rPr lang="en-US" b="1" dirty="0" smtClean="0"/>
              <a:t>can not</a:t>
            </a:r>
            <a:r>
              <a:rPr lang="en-US" dirty="0" smtClean="0"/>
              <a:t> happen at the same time</a:t>
            </a:r>
          </a:p>
          <a:p>
            <a:pPr eaLnBrk="1" hangingPunct="1">
              <a:buNone/>
            </a:pPr>
            <a:r>
              <a:rPr lang="en-US" dirty="0" smtClean="0"/>
              <a:t>Mutually Exclusive</a:t>
            </a:r>
          </a:p>
          <a:p>
            <a:pPr lvl="1" eaLnBrk="1" hangingPunct="1"/>
            <a:r>
              <a:rPr lang="en-US" dirty="0" smtClean="0"/>
              <a:t>Two events are mutually exclusive, if A</a:t>
            </a:r>
            <a:r>
              <a:rPr lang="en-US" dirty="0" smtClean="0">
                <a:sym typeface="Symbol" pitchFamily="18" charset="2"/>
              </a:rPr>
              <a:t></a:t>
            </a:r>
            <a:r>
              <a:rPr lang="en-US" dirty="0" smtClean="0"/>
              <a:t>B =</a:t>
            </a:r>
            <a:r>
              <a:rPr lang="en-US" dirty="0" smtClean="0"/>
              <a:t>0</a:t>
            </a:r>
          </a:p>
          <a:p>
            <a:pPr lvl="1" eaLnBrk="1" hangingPunct="1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= {1,2}, A</a:t>
            </a:r>
            <a:r>
              <a:rPr lang="en-US" baseline="-25000" dirty="0" smtClean="0"/>
              <a:t>2</a:t>
            </a:r>
            <a:r>
              <a:rPr lang="en-US" dirty="0" smtClean="0"/>
              <a:t> = {3,4} and A</a:t>
            </a:r>
            <a:r>
              <a:rPr lang="en-US" baseline="-25000" dirty="0" smtClean="0"/>
              <a:t>3</a:t>
            </a:r>
            <a:r>
              <a:rPr lang="en-US" dirty="0" smtClean="0"/>
              <a:t> = {5,6} </a:t>
            </a:r>
            <a:r>
              <a:rPr lang="en-US" dirty="0" smtClean="0"/>
              <a:t>are mutually exclusive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probability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3. P(A </a:t>
            </a:r>
            <a:r>
              <a:rPr lang="en-US" dirty="0" smtClean="0">
                <a:sym typeface="Symbol" pitchFamily="18" charset="2"/>
              </a:rPr>
              <a:t></a:t>
            </a:r>
            <a:r>
              <a:rPr lang="en-US" dirty="0" smtClean="0"/>
              <a:t> B)=P(A) + P(B) - P(A </a:t>
            </a:r>
            <a:r>
              <a:rPr lang="en-US" dirty="0" smtClean="0">
                <a:sym typeface="Symbol" pitchFamily="18" charset="2"/>
              </a:rPr>
              <a:t></a:t>
            </a:r>
            <a:r>
              <a:rPr lang="en-US" dirty="0" smtClean="0"/>
              <a:t> B)</a:t>
            </a:r>
          </a:p>
          <a:p>
            <a:pPr lvl="1" eaLnBrk="1" hangingPunct="1"/>
            <a:r>
              <a:rPr lang="en-US" dirty="0" smtClean="0"/>
              <a:t>Two events A and B are independent, then</a:t>
            </a:r>
          </a:p>
          <a:p>
            <a:pPr lvl="1" algn="ctr" eaLnBrk="1" hangingPunct="1">
              <a:buFontTx/>
              <a:buNone/>
            </a:pPr>
            <a:r>
              <a:rPr lang="en-US" dirty="0" smtClean="0"/>
              <a:t>P(A </a:t>
            </a:r>
            <a:r>
              <a:rPr lang="en-US" dirty="0" smtClean="0">
                <a:sym typeface="Symbol" pitchFamily="18" charset="2"/>
              </a:rPr>
              <a:t></a:t>
            </a:r>
            <a:r>
              <a:rPr lang="en-US" dirty="0" smtClean="0"/>
              <a:t> B) = P(A)</a:t>
            </a:r>
            <a:r>
              <a:rPr lang="en-US" dirty="0" smtClean="0">
                <a:sym typeface="Symbol" pitchFamily="18" charset="2"/>
              </a:rPr>
              <a:t></a:t>
            </a:r>
            <a:r>
              <a:rPr lang="en-US" dirty="0" smtClean="0"/>
              <a:t>P(B)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4. If events A and B are independent, then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P(A </a:t>
            </a:r>
            <a:r>
              <a:rPr lang="en-US" dirty="0" smtClean="0">
                <a:sym typeface="Symbol" pitchFamily="18" charset="2"/>
              </a:rPr>
              <a:t></a:t>
            </a:r>
            <a:r>
              <a:rPr lang="en-US" dirty="0" smtClean="0"/>
              <a:t> B)=P(A) + P(B) - P(A)</a:t>
            </a:r>
            <a:r>
              <a:rPr lang="en-US" dirty="0" smtClean="0">
                <a:sym typeface="Symbol" pitchFamily="18" charset="2"/>
              </a:rPr>
              <a:t></a:t>
            </a:r>
            <a:r>
              <a:rPr lang="en-US" dirty="0" smtClean="0"/>
              <a:t>P(B)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           =P(A) + P(B) </a:t>
            </a:r>
            <a:r>
              <a:rPr lang="en-US" dirty="0" smtClean="0">
                <a:sym typeface="Symbol" pitchFamily="18" charset="2"/>
              </a:rPr>
              <a:t></a:t>
            </a:r>
            <a:r>
              <a:rPr lang="en-US" dirty="0" smtClean="0"/>
              <a:t>[1- P(A)]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Conditional Probability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Conditional probability of B given A:</a:t>
            </a:r>
          </a:p>
          <a:p>
            <a:pPr marL="660400" indent="-66040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P(B</a:t>
            </a:r>
            <a:r>
              <a:rPr lang="en-US" sz="2800" dirty="0" smtClean="0">
                <a:sym typeface="Symbol" pitchFamily="18" charset="2"/>
              </a:rPr>
              <a:t></a:t>
            </a:r>
            <a:r>
              <a:rPr lang="en-US" sz="2800" dirty="0" smtClean="0"/>
              <a:t>A)= P(A </a:t>
            </a:r>
            <a:r>
              <a:rPr lang="en-US" sz="2800" dirty="0" smtClean="0">
                <a:sym typeface="Symbol" pitchFamily="18" charset="2"/>
              </a:rPr>
              <a:t></a:t>
            </a:r>
            <a:r>
              <a:rPr lang="en-US" sz="2800" dirty="0" smtClean="0"/>
              <a:t> B)/P(A).</a:t>
            </a:r>
          </a:p>
          <a:p>
            <a:pPr marL="660400" indent="-660400" algn="ctr"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marL="1060450" lvl="1" indent="-660400" eaLnBrk="1" hangingPunct="1">
              <a:lnSpc>
                <a:spcPct val="80000"/>
              </a:lnSpc>
            </a:pPr>
            <a:r>
              <a:rPr lang="en-US" sz="2400" dirty="0" smtClean="0"/>
              <a:t>If A and B are independent, then </a:t>
            </a:r>
          </a:p>
          <a:p>
            <a:pPr marL="660400" indent="-66040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P(B</a:t>
            </a:r>
            <a:r>
              <a:rPr lang="en-US" sz="2800" dirty="0" smtClean="0">
                <a:sym typeface="Symbol" pitchFamily="18" charset="2"/>
              </a:rPr>
              <a:t></a:t>
            </a:r>
            <a:r>
              <a:rPr lang="en-US" sz="2800" dirty="0" smtClean="0"/>
              <a:t>A)= P(B)= P(B</a:t>
            </a:r>
            <a:r>
              <a:rPr lang="en-US" sz="2800" dirty="0" smtClean="0">
                <a:sym typeface="Symbol" pitchFamily="18" charset="2"/>
              </a:rPr>
              <a:t></a:t>
            </a:r>
            <a:r>
              <a:rPr lang="en-US" sz="2800" dirty="0" smtClean="0"/>
              <a:t>A).</a:t>
            </a:r>
          </a:p>
          <a:p>
            <a:pPr marL="660400" indent="-660400" algn="ctr"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marL="1060450" lvl="1" indent="-660400" eaLnBrk="1" hangingPunct="1">
              <a:lnSpc>
                <a:spcPct val="80000"/>
              </a:lnSpc>
            </a:pPr>
            <a:r>
              <a:rPr lang="en-US" sz="2400" dirty="0" smtClean="0"/>
              <a:t>If A and B are not independent, then </a:t>
            </a:r>
          </a:p>
          <a:p>
            <a:pPr marL="660400" indent="-66040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P(B</a:t>
            </a:r>
            <a:r>
              <a:rPr lang="en-US" sz="2800" dirty="0" smtClean="0">
                <a:sym typeface="Symbol" pitchFamily="18" charset="2"/>
              </a:rPr>
              <a:t></a:t>
            </a:r>
            <a:r>
              <a:rPr lang="en-US" sz="2800" dirty="0" smtClean="0"/>
              <a:t>A)</a:t>
            </a:r>
            <a:r>
              <a:rPr lang="en-US" sz="2800" dirty="0" smtClean="0">
                <a:sym typeface="Symbol" pitchFamily="18" charset="2"/>
              </a:rPr>
              <a:t></a:t>
            </a:r>
            <a:r>
              <a:rPr lang="en-US" sz="2800" dirty="0" smtClean="0"/>
              <a:t> </a:t>
            </a:r>
            <a:r>
              <a:rPr lang="en-US" sz="2800" dirty="0" smtClean="0"/>
              <a:t>P(B)</a:t>
            </a:r>
            <a:r>
              <a:rPr lang="en-US" sz="2800" dirty="0" smtClean="0">
                <a:sym typeface="Symbol" pitchFamily="18" charset="2"/>
              </a:rPr>
              <a:t></a:t>
            </a:r>
            <a:r>
              <a:rPr lang="en-US" sz="2800" dirty="0" smtClean="0"/>
              <a:t>P(B</a:t>
            </a:r>
            <a:r>
              <a:rPr lang="en-US" sz="2800" dirty="0" smtClean="0">
                <a:sym typeface="Symbol" pitchFamily="18" charset="2"/>
              </a:rPr>
              <a:t></a:t>
            </a:r>
            <a:r>
              <a:rPr lang="en-US" sz="2800" dirty="0" smtClean="0"/>
              <a:t>A</a:t>
            </a:r>
            <a:r>
              <a:rPr lang="en-US" sz="2800" dirty="0" smtClean="0"/>
              <a:t>).</a:t>
            </a:r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Toss two dices: what is the probability that sum=6,</a:t>
            </a:r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given that sum=even?      (5/36)/(1/2)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Exhaustive Events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35050" lvl="1" indent="-57785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A set of events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, A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2, 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3 </a:t>
            </a:r>
            <a:r>
              <a:rPr lang="en-US" sz="2400" dirty="0" smtClean="0">
                <a:sym typeface="Symbol" pitchFamily="18" charset="2"/>
              </a:rPr>
              <a:t>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400" baseline="-25000" dirty="0" err="1" smtClean="0">
                <a:solidFill>
                  <a:schemeClr val="tx1"/>
                </a:solidFill>
                <a:latin typeface="+mn-lt"/>
              </a:rPr>
              <a:t>k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is exhaustive if at least one of the events must occur.</a:t>
            </a:r>
          </a:p>
          <a:p>
            <a:pPr marL="1035050" lvl="1" indent="-57785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</a:t>
            </a:r>
          </a:p>
          <a:p>
            <a:pPr marL="1035050" lvl="1" indent="-57785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i.e.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A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A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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400" baseline="-25000" dirty="0" err="1" smtClean="0">
                <a:solidFill>
                  <a:schemeClr val="tx1"/>
                </a:solidFill>
                <a:latin typeface="+mn-lt"/>
              </a:rPr>
              <a:t>k</a:t>
            </a:r>
            <a:r>
              <a:rPr lang="en-US" sz="2400" baseline="-25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smtClean="0"/>
              <a:t>= sample </a:t>
            </a:r>
            <a:r>
              <a:rPr lang="en-US" sz="2400" dirty="0" smtClean="0"/>
              <a:t>space</a:t>
            </a:r>
          </a:p>
          <a:p>
            <a:pPr marL="1035050" lvl="1" indent="-57785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1035050" lvl="1" indent="-57785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Toss a die</a:t>
            </a:r>
          </a:p>
          <a:p>
            <a:pPr marL="1035050" lvl="1" indent="-57785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1035050" lvl="1" indent="-577850" eaLnBrk="1" hangingPunct="1">
              <a:lnSpc>
                <a:spcPct val="80000"/>
              </a:lnSpc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= {1,2,3},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/>
              <a:t>{1,3,4} and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/>
              <a:t>{2,5,6} are exhaustive</a:t>
            </a:r>
            <a:endParaRPr lang="en-US" sz="2400" dirty="0" smtClean="0"/>
          </a:p>
          <a:p>
            <a:pPr marL="1035050" lvl="1" indent="-57785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1035050" lvl="1" indent="-57785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Law of Total Probability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 P(B)= </a:t>
            </a:r>
            <a:r>
              <a:rPr lang="en-US" dirty="0" smtClean="0">
                <a:sym typeface="Symbol" pitchFamily="18" charset="2"/>
              </a:rPr>
              <a:t></a:t>
            </a:r>
            <a:r>
              <a:rPr lang="en-US" dirty="0" smtClean="0"/>
              <a:t>P(</a:t>
            </a:r>
            <a:r>
              <a:rPr lang="en-US" dirty="0" err="1" smtClean="0"/>
              <a:t>B</a:t>
            </a:r>
            <a:r>
              <a:rPr lang="en-US" dirty="0" err="1" smtClean="0">
                <a:sym typeface="Symbol" pitchFamily="18" charset="2"/>
              </a:rPr>
              <a:t></a:t>
            </a:r>
            <a:r>
              <a:rPr lang="en-US" dirty="0" err="1" smtClean="0"/>
              <a:t>Ai</a:t>
            </a:r>
            <a:r>
              <a:rPr lang="en-US" dirty="0" smtClean="0"/>
              <a:t>)</a:t>
            </a:r>
            <a:r>
              <a:rPr lang="en-US" dirty="0" smtClean="0">
                <a:sym typeface="Symbol" pitchFamily="18" charset="2"/>
              </a:rPr>
              <a:t></a:t>
            </a:r>
            <a:r>
              <a:rPr lang="en-US" dirty="0" smtClean="0"/>
              <a:t> P(Ai), if A1 A2 A3 </a:t>
            </a:r>
            <a:r>
              <a:rPr lang="en-US" dirty="0" smtClean="0">
                <a:sym typeface="Symbol" pitchFamily="18" charset="2"/>
              </a:rPr>
              <a:t>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are </a:t>
            </a:r>
            <a:r>
              <a:rPr lang="en-US" dirty="0" smtClean="0"/>
              <a:t>mutually exclusive and </a:t>
            </a:r>
            <a:r>
              <a:rPr lang="en-US" dirty="0" smtClean="0"/>
              <a:t>exhaustive</a:t>
            </a: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Toss a blue die and a red die: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Pr(red= even)=</a:t>
            </a:r>
            <a:r>
              <a:rPr lang="en-US" dirty="0" smtClean="0"/>
              <a:t> 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Pr(red= even| sum=2)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+Pr(red= </a:t>
            </a:r>
            <a:r>
              <a:rPr lang="en-US" dirty="0" smtClean="0"/>
              <a:t>even| </a:t>
            </a:r>
            <a:r>
              <a:rPr lang="en-US" dirty="0" smtClean="0"/>
              <a:t>sum=3)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+ Pr(red= </a:t>
            </a:r>
            <a:r>
              <a:rPr lang="en-US" dirty="0" smtClean="0"/>
              <a:t>even| </a:t>
            </a:r>
            <a:r>
              <a:rPr lang="en-US" dirty="0" smtClean="0"/>
              <a:t>sum=4) +.............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+ Pr(red= </a:t>
            </a:r>
            <a:r>
              <a:rPr lang="en-US" dirty="0" smtClean="0"/>
              <a:t>even| </a:t>
            </a:r>
            <a:r>
              <a:rPr lang="en-US" dirty="0" smtClean="0"/>
              <a:t>sum=12</a:t>
            </a:r>
            <a:r>
              <a:rPr lang="en-US" dirty="0" smtClean="0"/>
              <a:t>)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</TotalTime>
  <Words>619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預設簡報設計</vt:lpstr>
      <vt:lpstr>Unit 1: Probability</vt:lpstr>
      <vt:lpstr>Definition of Probability</vt:lpstr>
      <vt:lpstr>Definition of Probability</vt:lpstr>
      <vt:lpstr>Examples</vt:lpstr>
      <vt:lpstr>Properties of probability</vt:lpstr>
      <vt:lpstr>Properties of probability II</vt:lpstr>
      <vt:lpstr>Conditional Probability</vt:lpstr>
      <vt:lpstr>Exhaustive Events</vt:lpstr>
      <vt:lpstr>Law of Total Probability</vt:lpstr>
      <vt:lpstr>Bayes’ Rule</vt:lpstr>
      <vt:lpstr>Population and Samples</vt:lpstr>
    </vt:vector>
  </TitlesOfParts>
  <Company>SPH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Probability</dc:title>
  <dc:creator>HankHo</dc:creator>
  <cp:lastModifiedBy>wchan</cp:lastModifiedBy>
  <cp:revision>15</cp:revision>
  <dcterms:created xsi:type="dcterms:W3CDTF">2009-09-19T06:34:14Z</dcterms:created>
  <dcterms:modified xsi:type="dcterms:W3CDTF">2009-09-20T04:55:47Z</dcterms:modified>
</cp:coreProperties>
</file>