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81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9354-D4F2-41A1-B13D-4469545E16F2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9B11B-6691-4E3C-B604-C6EF950D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219B-D488-4246-A9DB-A5ACB9E381EC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B5C9E-C4F4-4906-9D7E-4B5717ABA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DDF5E-E50D-47CF-AE9B-4FC044809585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649B2-A60A-4D3F-BB93-6003B824B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78634-AE86-4530-8740-449EFA78146B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ABF45-BCEE-437E-9235-A8980C3FF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BD2D5-C18C-4A2A-8C70-319E12C99537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4981C-2D50-449C-8D52-480DE94C0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CD3D-0A78-487D-A6DC-4EADF1D03D90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6404D-3CE6-4C97-9FEA-E9F353136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A9BC6-5A6B-413E-BD10-054D2CECFBC2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6A877-8DF7-4842-B163-74AC22CF5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A6C45-EC8F-4567-81CC-FA2A62B5B48C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67EFB-D858-47C0-A09A-8B91BFB3E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6CE98-4B78-4CEB-A44C-DB9B81D7E5B1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7684-03A5-4FB2-B046-66A403E36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64688-CB50-4923-9F9B-DDA0DE4CFC1A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3D0CD-A0A7-4B52-8247-0629E2911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8793F-B1EB-4EC2-8443-A475DDC8B4E9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CB536-8BA8-42C0-B300-3CC9E5793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3BE2B3-9C20-4F7F-BBDE-4D6AFEC2F2A8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6FF701-B2E2-4603-8AC5-4E344789C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523999"/>
          </a:xfrm>
        </p:spPr>
        <p:txBody>
          <a:bodyPr/>
          <a:lstStyle/>
          <a:p>
            <a:pPr eaLnBrk="1" hangingPunct="1"/>
            <a:r>
              <a:rPr lang="en-US" b="1" dirty="0" smtClean="0"/>
              <a:t>Unit 2 : Random Variables  and their Distributions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3124200"/>
          </a:xfrm>
        </p:spPr>
        <p:txBody>
          <a:bodyPr rtlCol="0">
            <a:normAutofit/>
          </a:bodyPr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Wenyaw</a:t>
            </a:r>
            <a:r>
              <a:rPr lang="en-US" dirty="0" smtClean="0">
                <a:solidFill>
                  <a:schemeClr val="tx1"/>
                </a:solidFill>
              </a:rPr>
              <a:t> Chan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Division of Biostatistics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School of Public Health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University of Texas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- Health Science Center at Houston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Poisson Process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Assumption 1: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 {1 event occurs in a very small time interval [0,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t)}</a:t>
            </a:r>
            <a:r>
              <a:rPr lang="en-US" dirty="0" smtClean="0">
                <a:sym typeface="Symbol"/>
              </a:rPr>
              <a:t>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 {0 event occurs in a very small time interval [0,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t)}</a:t>
            </a:r>
            <a:r>
              <a:rPr lang="en-US" dirty="0" smtClean="0">
                <a:sym typeface="Symbol"/>
              </a:rPr>
              <a:t></a:t>
            </a:r>
            <a:r>
              <a:rPr lang="en-US" dirty="0" smtClean="0"/>
              <a:t>1-</a:t>
            </a:r>
            <a:r>
              <a:rPr lang="en-US" dirty="0" smtClean="0">
                <a:sym typeface="Symbol"/>
              </a:rPr>
              <a:t>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Pr{more than one event occurs in a very small time interval [0,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t)}</a:t>
            </a:r>
            <a:r>
              <a:rPr lang="en-US" dirty="0" smtClean="0">
                <a:sym typeface="Symbol"/>
              </a:rPr>
              <a:t></a:t>
            </a:r>
            <a:r>
              <a:rPr lang="en-US" dirty="0" smtClean="0"/>
              <a:t>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Assumption 2: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Probability that the number of events occur per unit time is the same through out the entire time interval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Assumption 3: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 {one event in [t1,t2) | one event in [t0, t1)}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= Pr {one event in [t1, t2)}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Poisson Distribution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X=The number of events occurred in the time period t for the above process with parameter</a:t>
            </a:r>
            <a:r>
              <a:rPr lang="en-US" b="1" dirty="0" smtClean="0">
                <a:sym typeface="Symbol"/>
              </a:rPr>
              <a:t></a:t>
            </a:r>
            <a:r>
              <a:rPr lang="en-US" b="1" dirty="0" smtClean="0"/>
              <a:t>, then mean=</a:t>
            </a:r>
            <a:r>
              <a:rPr lang="en-US" b="1" dirty="0" smtClean="0">
                <a:sym typeface="Symbol"/>
              </a:rPr>
              <a:t></a:t>
            </a:r>
            <a:r>
              <a:rPr lang="en-US" b="1" dirty="0" smtClean="0"/>
              <a:t>t 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where k= 0,1,2,…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and e= 2.71828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E(X)=</a:t>
            </a:r>
            <a:r>
              <a:rPr lang="en-US" dirty="0" err="1" smtClean="0"/>
              <a:t>Var</a:t>
            </a:r>
            <a:r>
              <a:rPr lang="en-US" dirty="0" smtClean="0"/>
              <a:t>(X)=</a:t>
            </a:r>
            <a:r>
              <a:rPr lang="en-US" dirty="0" smtClean="0">
                <a:sym typeface="Symbol"/>
              </a:rPr>
              <a:t></a:t>
            </a:r>
            <a:r>
              <a:rPr lang="en-US" dirty="0" smtClean="0"/>
              <a:t>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914400" y="2590800"/>
          <a:ext cx="4619625" cy="1247775"/>
        </p:xfrm>
        <a:graphic>
          <a:graphicData uri="http://schemas.openxmlformats.org/presentationml/2006/ole">
            <p:oleObj spid="_x0000_s5122" name="Equation" r:id="rId3" imgW="2654300" imgH="71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Poisson approximation to Binomial</a:t>
            </a:r>
            <a:endParaRPr lang="en-US" dirty="0" smtClean="0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 If X~ Binomial (n, </a:t>
            </a:r>
            <a:r>
              <a:rPr lang="en-US" i="1" smtClean="0"/>
              <a:t>p</a:t>
            </a:r>
            <a:r>
              <a:rPr lang="en-US" smtClean="0"/>
              <a:t>), n is large and </a:t>
            </a:r>
            <a:r>
              <a:rPr lang="en-US" i="1" smtClean="0"/>
              <a:t>p</a:t>
            </a:r>
            <a:r>
              <a:rPr lang="en-US" smtClean="0"/>
              <a:t> is small, then 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6146" name="Object 1"/>
          <p:cNvGraphicFramePr>
            <a:graphicFrameLocks noChangeAspect="1"/>
          </p:cNvGraphicFramePr>
          <p:nvPr/>
        </p:nvGraphicFramePr>
        <p:xfrm>
          <a:off x="1752600" y="2590800"/>
          <a:ext cx="4505325" cy="1333500"/>
        </p:xfrm>
        <a:graphic>
          <a:graphicData uri="http://schemas.openxmlformats.org/presentationml/2006/ole">
            <p:oleObj spid="_x0000_s6146" name="Equation" r:id="rId3" imgW="2387600" imgH="71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Continuous Probability Distributions</a:t>
            </a:r>
            <a:endParaRPr lang="en-US" dirty="0" smtClean="0"/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Probability density function (</a:t>
            </a:r>
            <a:r>
              <a:rPr lang="en-US" dirty="0" err="1" smtClean="0"/>
              <a:t>p.d.f</a:t>
            </a:r>
            <a:r>
              <a:rPr lang="en-US" dirty="0" smtClean="0"/>
              <a:t>.) (of a random variable):</a:t>
            </a:r>
          </a:p>
          <a:p>
            <a:pPr lvl="1" eaLnBrk="1" hangingPunct="1"/>
            <a:r>
              <a:rPr lang="en-US" dirty="0" smtClean="0"/>
              <a:t>a curve such that the area under the curve between any two points a  and  b, equals </a:t>
            </a:r>
          </a:p>
          <a:p>
            <a:pPr lvl="1" eaLnBrk="1" hangingPunct="1"/>
            <a:r>
              <a:rPr lang="en-US" dirty="0" err="1" smtClean="0"/>
              <a:t>Prob</a:t>
            </a:r>
            <a:r>
              <a:rPr lang="en-US" dirty="0" smtClean="0"/>
              <a:t>[a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x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b ]=</a:t>
            </a:r>
            <a:r>
              <a:rPr lang="en-US" dirty="0" smtClean="0">
                <a:sym typeface="MT Symbol"/>
              </a:rPr>
              <a:t> ∫</a:t>
            </a:r>
            <a:r>
              <a:rPr lang="en-US" baseline="-25000" dirty="0" smtClean="0"/>
              <a:t> a</a:t>
            </a:r>
            <a:r>
              <a:rPr lang="en-US" baseline="-25000" dirty="0" smtClean="0">
                <a:sym typeface="Symbol"/>
              </a:rPr>
              <a:t></a:t>
            </a:r>
            <a:r>
              <a:rPr lang="en-US" baseline="-25000" dirty="0" smtClean="0"/>
              <a:t> x </a:t>
            </a:r>
            <a:r>
              <a:rPr lang="en-US" baseline="-25000" dirty="0" smtClean="0">
                <a:sym typeface="Symbol"/>
              </a:rPr>
              <a:t></a:t>
            </a:r>
            <a:r>
              <a:rPr lang="en-US" baseline="-25000" dirty="0" smtClean="0"/>
              <a:t> b</a:t>
            </a:r>
            <a:r>
              <a:rPr lang="en-US" dirty="0" smtClean="0"/>
              <a:t>f(x)</a:t>
            </a:r>
            <a:r>
              <a:rPr lang="en-US" dirty="0" err="1" smtClean="0"/>
              <a:t>dx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5105400" y="3657600"/>
          <a:ext cx="3200400" cy="2590800"/>
        </p:xfrm>
        <a:graphic>
          <a:graphicData uri="http://schemas.openxmlformats.org/presentationml/2006/ole">
            <p:oleObj spid="_x0000_s7170" r:id="rId3" imgW="3352800" imgH="2590465" progId="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Continuous Probability Distributions</a:t>
            </a:r>
            <a:endParaRPr lang="en-US" dirty="0" smtClean="0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distribution function: Pr(x </a:t>
            </a:r>
            <a:r>
              <a:rPr lang="en-US" smtClean="0">
                <a:sym typeface="Symbol" pitchFamily="18" charset="2"/>
              </a:rPr>
              <a:t></a:t>
            </a:r>
            <a:r>
              <a:rPr lang="en-US" smtClean="0"/>
              <a:t> a)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/>
        </p:nvGraphicFramePr>
        <p:xfrm>
          <a:off x="2743200" y="2590800"/>
          <a:ext cx="3352800" cy="2590800"/>
        </p:xfrm>
        <a:graphic>
          <a:graphicData uri="http://schemas.openxmlformats.org/presentationml/2006/ole">
            <p:oleObj spid="_x0000_s8194" r:id="rId3" imgW="3352800" imgH="2590465" progId="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Continuous Probability Distributions</a:t>
            </a: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The expected value of a continuous random variable X is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dirty="0" smtClean="0">
                <a:sym typeface="MT Symbol"/>
              </a:rPr>
              <a:t>∫</a:t>
            </a:r>
            <a:r>
              <a:rPr lang="en-US" dirty="0" smtClean="0"/>
              <a:t> </a:t>
            </a:r>
            <a:r>
              <a:rPr lang="en-US" dirty="0" err="1" smtClean="0"/>
              <a:t>xf</a:t>
            </a:r>
            <a:r>
              <a:rPr lang="en-US" dirty="0" smtClean="0"/>
              <a:t>(x)</a:t>
            </a:r>
            <a:r>
              <a:rPr lang="en-US" dirty="0" err="1" smtClean="0"/>
              <a:t>dx</a:t>
            </a:r>
            <a:r>
              <a:rPr lang="en-US" dirty="0" smtClean="0"/>
              <a:t>, where f(x) is the </a:t>
            </a:r>
            <a:r>
              <a:rPr lang="en-US" dirty="0" err="1" smtClean="0"/>
              <a:t>p.d.f</a:t>
            </a:r>
            <a:r>
              <a:rPr lang="en-US" dirty="0" smtClean="0"/>
              <a:t>. of X.</a:t>
            </a:r>
          </a:p>
          <a:p>
            <a:pPr eaLnBrk="1" hangingPunct="1"/>
            <a:r>
              <a:rPr lang="en-US" b="1" dirty="0" smtClean="0"/>
              <a:t>The definition for the variance of a continuous random variable is the same as that of a discrete random variable, i.e.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Var</a:t>
            </a:r>
            <a:r>
              <a:rPr lang="en-US" dirty="0" smtClean="0"/>
              <a:t>(X)=E(X</a:t>
            </a:r>
            <a:r>
              <a:rPr lang="en-US" baseline="30000" dirty="0" smtClean="0"/>
              <a:t>2</a:t>
            </a:r>
            <a:r>
              <a:rPr lang="en-US" dirty="0" smtClean="0"/>
              <a:t>)- (EX)</a:t>
            </a:r>
            <a:r>
              <a:rPr lang="en-US" baseline="30000" dirty="0" smtClean="0"/>
              <a:t>2</a:t>
            </a:r>
            <a:r>
              <a:rPr lang="en-US" dirty="0" smtClean="0"/>
              <a:t>=</a:t>
            </a:r>
            <a:r>
              <a:rPr lang="en-US" dirty="0" smtClean="0">
                <a:sym typeface="MT Symbol"/>
              </a:rPr>
              <a:t>∫</a:t>
            </a:r>
            <a:r>
              <a:rPr lang="en-US" dirty="0" smtClean="0"/>
              <a:t>(x-</a:t>
            </a:r>
            <a:r>
              <a:rPr lang="en-US" dirty="0" smtClean="0">
                <a:sym typeface="MT Symbol"/>
              </a:rPr>
              <a:t>µ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f(x)</a:t>
            </a:r>
            <a:r>
              <a:rPr lang="en-US" dirty="0" err="1" smtClean="0"/>
              <a:t>dx</a:t>
            </a:r>
            <a:r>
              <a:rPr lang="en-US" dirty="0" smtClean="0"/>
              <a:t>, where </a:t>
            </a:r>
            <a:r>
              <a:rPr lang="en-US" dirty="0" smtClean="0">
                <a:sym typeface="MT Symbol"/>
              </a:rPr>
              <a:t>µ</a:t>
            </a:r>
            <a:r>
              <a:rPr lang="en-US" dirty="0" smtClean="0"/>
              <a:t>=E(X).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The Normal Distribution </a:t>
            </a:r>
            <a:br>
              <a:rPr lang="en-US" b="1" dirty="0" smtClean="0"/>
            </a:br>
            <a:r>
              <a:rPr lang="en-US" b="1" dirty="0" smtClean="0"/>
              <a:t>(The Gaussian distribution)</a:t>
            </a:r>
            <a:endParaRPr lang="en-US" dirty="0" smtClean="0"/>
          </a:p>
        </p:txBody>
      </p:sp>
      <p:sp>
        <p:nvSpPr>
          <p:cNvPr id="922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 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</a:t>
            </a:r>
            <a:r>
              <a:rPr lang="en-US" dirty="0" err="1" smtClean="0"/>
              <a:t>p.d.f</a:t>
            </a:r>
            <a:r>
              <a:rPr lang="en-US" dirty="0" smtClean="0"/>
              <a:t>. of a normal distribution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                          </a:t>
            </a:r>
            <a:r>
              <a:rPr lang="en-US" sz="2800" dirty="0" smtClean="0"/>
              <a:t>exp</a:t>
            </a:r>
            <a:r>
              <a:rPr lang="en-US" dirty="0" smtClean="0"/>
              <a:t>                  , -</a:t>
            </a:r>
            <a:r>
              <a:rPr lang="en-US" dirty="0" smtClean="0">
                <a:sym typeface="Symbol" pitchFamily="18" charset="2"/>
              </a:rPr>
              <a:t></a:t>
            </a:r>
            <a:r>
              <a:rPr lang="en-US" dirty="0" smtClean="0"/>
              <a:t> &lt; </a:t>
            </a:r>
            <a:r>
              <a:rPr lang="en-US" i="1" dirty="0" smtClean="0"/>
              <a:t>x</a:t>
            </a:r>
            <a:r>
              <a:rPr lang="en-US" dirty="0" smtClean="0"/>
              <a:t> &lt; </a:t>
            </a:r>
            <a:r>
              <a:rPr lang="en-US" dirty="0" smtClean="0">
                <a:sym typeface="Symbol" pitchFamily="18" charset="2"/>
              </a:rPr>
              <a:t></a:t>
            </a: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 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990600" y="3352800"/>
          <a:ext cx="1876425" cy="685800"/>
        </p:xfrm>
        <a:graphic>
          <a:graphicData uri="http://schemas.openxmlformats.org/presentationml/2006/ole">
            <p:oleObj spid="_x0000_s9218" name="Equation" r:id="rId3" imgW="1040948" imgH="406224" progId="Equation.3">
              <p:embed/>
            </p:oleObj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3429000" y="3429000"/>
          <a:ext cx="1676400" cy="609600"/>
        </p:xfrm>
        <a:graphic>
          <a:graphicData uri="http://schemas.openxmlformats.org/presentationml/2006/ole">
            <p:oleObj spid="_x0000_s9219" name="Equation" r:id="rId4" imgW="1079032" imgH="431613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The Normal Distribution</a:t>
            </a:r>
            <a:endParaRPr lang="en-US" dirty="0" smtClean="0"/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pPr algn="ctr" eaLnBrk="1" hangingPunct="1"/>
            <a:r>
              <a:rPr lang="en-US" sz="180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figures: a bell-shaped curve symmetric about </a:t>
            </a:r>
            <a:r>
              <a:rPr lang="en-US" sz="1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</a:p>
          <a:p>
            <a:pPr eaLnBrk="1" hangingPunct="1"/>
            <a:r>
              <a:rPr lang="en-US" smtClean="0"/>
              <a:t>Notation: X~N(</a:t>
            </a:r>
            <a:r>
              <a:rPr lang="en-US" i="1" smtClean="0">
                <a:sym typeface="Symbol" pitchFamily="18" charset="2"/>
              </a:rPr>
              <a:t></a:t>
            </a:r>
            <a:r>
              <a:rPr lang="en-US" smtClean="0"/>
              <a:t>, 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baseline="30000" smtClean="0"/>
              <a:t>2</a:t>
            </a:r>
            <a:r>
              <a:rPr lang="en-US" smtClean="0"/>
              <a:t> 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i="1" smtClean="0">
                <a:sym typeface="Symbol" pitchFamily="18" charset="2"/>
              </a:rPr>
              <a:t>                 </a:t>
            </a:r>
            <a:r>
              <a:rPr lang="en-US" smtClean="0"/>
              <a:t> : mean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		     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baseline="30000" smtClean="0"/>
              <a:t>2</a:t>
            </a:r>
            <a:r>
              <a:rPr lang="en-US" smtClean="0"/>
              <a:t> : variance</a:t>
            </a:r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242" name="Object 1"/>
          <p:cNvGraphicFramePr>
            <a:graphicFrameLocks noChangeAspect="1"/>
          </p:cNvGraphicFramePr>
          <p:nvPr/>
        </p:nvGraphicFramePr>
        <p:xfrm>
          <a:off x="2743200" y="1752600"/>
          <a:ext cx="3352800" cy="2590800"/>
        </p:xfrm>
        <a:graphic>
          <a:graphicData uri="http://schemas.openxmlformats.org/presentationml/2006/ole">
            <p:oleObj spid="_x0000_s10242" r:id="rId3" imgW="3352800" imgH="2590465" progId="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The Normal Distribution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N(0,1) is the standard normal distribution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If X~ N(0,1), then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~ : “is distributed as” ,  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ym typeface="Symbol"/>
              </a:rPr>
              <a:t></a:t>
            </a:r>
            <a:r>
              <a:rPr lang="en-US" dirty="0" smtClean="0"/>
              <a:t> : </a:t>
            </a:r>
            <a:r>
              <a:rPr lang="en-US" dirty="0" err="1" smtClean="0"/>
              <a:t>c.d.f</a:t>
            </a:r>
            <a:r>
              <a:rPr lang="en-US" dirty="0" smtClean="0"/>
              <a:t>. for the standard normal </a:t>
            </a:r>
            <a:r>
              <a:rPr lang="en-US" dirty="0" err="1" smtClean="0"/>
              <a:t>r.v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Note: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point of inflection is a point where the slope of the curve changes its direction.</a:t>
            </a:r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1266" name="Object 1"/>
          <p:cNvGraphicFramePr>
            <a:graphicFrameLocks noChangeAspect="1"/>
          </p:cNvGraphicFramePr>
          <p:nvPr/>
        </p:nvGraphicFramePr>
        <p:xfrm>
          <a:off x="2438400" y="2743200"/>
          <a:ext cx="3533775" cy="600075"/>
        </p:xfrm>
        <a:graphic>
          <a:graphicData uri="http://schemas.openxmlformats.org/presentationml/2006/ole">
            <p:oleObj spid="_x0000_s11266" name="Equation" r:id="rId3" imgW="1815312" imgH="304668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Properties of the N(0,1)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</a:t>
            </a:r>
            <a:r>
              <a:rPr lang="en-US" smtClean="0">
                <a:sym typeface="Symbol" pitchFamily="18" charset="2"/>
              </a:rPr>
              <a:t></a:t>
            </a:r>
            <a:r>
              <a:rPr lang="en-US" smtClean="0"/>
              <a:t>(-x) = 1-</a:t>
            </a:r>
            <a:r>
              <a:rPr lang="en-US" smtClean="0">
                <a:sym typeface="Symbol" pitchFamily="18" charset="2"/>
              </a:rPr>
              <a:t></a:t>
            </a:r>
            <a:r>
              <a:rPr lang="en-US" smtClean="0"/>
              <a:t>(x)</a:t>
            </a:r>
          </a:p>
          <a:p>
            <a:pPr eaLnBrk="1" hangingPunct="1"/>
            <a:r>
              <a:rPr lang="en-US" smtClean="0"/>
              <a:t>2. </a:t>
            </a:r>
          </a:p>
          <a:p>
            <a:pPr lvl="1" eaLnBrk="1" hangingPunct="1"/>
            <a:r>
              <a:rPr lang="en-US" smtClean="0"/>
              <a:t>About </a:t>
            </a:r>
            <a:r>
              <a:rPr lang="en-US" b="1" smtClean="0"/>
              <a:t>68%</a:t>
            </a:r>
            <a:r>
              <a:rPr lang="en-US" smtClean="0"/>
              <a:t> of the area under the standard normal curve lies between </a:t>
            </a:r>
            <a:r>
              <a:rPr lang="en-US" b="1" smtClean="0"/>
              <a:t>–1</a:t>
            </a:r>
            <a:r>
              <a:rPr lang="en-US" smtClean="0"/>
              <a:t> and </a:t>
            </a:r>
            <a:r>
              <a:rPr lang="en-US" b="1" smtClean="0"/>
              <a:t>1</a:t>
            </a:r>
            <a:r>
              <a:rPr lang="en-US" smtClean="0"/>
              <a:t>. </a:t>
            </a:r>
          </a:p>
          <a:p>
            <a:pPr lvl="1" eaLnBrk="1" hangingPunct="1"/>
            <a:r>
              <a:rPr lang="en-US" smtClean="0"/>
              <a:t>About </a:t>
            </a:r>
            <a:r>
              <a:rPr lang="en-US" b="1" smtClean="0"/>
              <a:t>95%</a:t>
            </a:r>
            <a:r>
              <a:rPr lang="en-US" smtClean="0"/>
              <a:t> of the area under the standard normal curve lies between </a:t>
            </a:r>
            <a:r>
              <a:rPr lang="en-US" b="1" smtClean="0"/>
              <a:t>–2</a:t>
            </a:r>
            <a:r>
              <a:rPr lang="en-US" smtClean="0"/>
              <a:t> and </a:t>
            </a:r>
            <a:r>
              <a:rPr lang="en-US" b="1" smtClean="0"/>
              <a:t>2</a:t>
            </a:r>
            <a:r>
              <a:rPr lang="en-US" smtClean="0"/>
              <a:t>.</a:t>
            </a:r>
          </a:p>
          <a:p>
            <a:pPr lvl="1" eaLnBrk="1" hangingPunct="1"/>
            <a:r>
              <a:rPr lang="en-US" smtClean="0"/>
              <a:t>About </a:t>
            </a:r>
            <a:r>
              <a:rPr lang="en-US" b="1" smtClean="0"/>
              <a:t>99%</a:t>
            </a:r>
            <a:r>
              <a:rPr lang="en-US" smtClean="0"/>
              <a:t> of the area under the standard normal curve lies between </a:t>
            </a:r>
            <a:r>
              <a:rPr lang="en-US" b="1" smtClean="0"/>
              <a:t>–2.5</a:t>
            </a:r>
            <a:r>
              <a:rPr lang="en-US" smtClean="0"/>
              <a:t> and </a:t>
            </a:r>
            <a:r>
              <a:rPr lang="en-US" b="1" smtClean="0"/>
              <a:t>2.5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Random Variable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Random Variable: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numeric function that assigns probabilities to different events in a sample. 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Discrete Random Variable: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random variable that assumes only a finite or denumerable number of values.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b="1" dirty="0" smtClean="0"/>
              <a:t>probability mass function </a:t>
            </a:r>
            <a:r>
              <a:rPr lang="en-US" dirty="0" smtClean="0"/>
              <a:t>of a discrete random variable X that assumes values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,… is p(x</a:t>
            </a:r>
            <a:r>
              <a:rPr lang="en-US" baseline="-25000" dirty="0" smtClean="0"/>
              <a:t>1</a:t>
            </a:r>
            <a:r>
              <a:rPr lang="en-US" dirty="0" smtClean="0"/>
              <a:t>), p(x</a:t>
            </a:r>
            <a:r>
              <a:rPr lang="en-US" baseline="-25000" dirty="0" smtClean="0"/>
              <a:t>2</a:t>
            </a:r>
            <a:r>
              <a:rPr lang="en-US" dirty="0" smtClean="0"/>
              <a:t>),  …., where p(x</a:t>
            </a:r>
            <a:r>
              <a:rPr lang="en-US" baseline="-25000" dirty="0" smtClean="0"/>
              <a:t>i</a:t>
            </a:r>
            <a:r>
              <a:rPr lang="en-US" dirty="0" smtClean="0"/>
              <a:t>)=Pr[X= x</a:t>
            </a:r>
            <a:r>
              <a:rPr lang="en-US" baseline="-25000" dirty="0" smtClean="0"/>
              <a:t>i</a:t>
            </a:r>
            <a:r>
              <a:rPr lang="en-US" dirty="0" smtClean="0"/>
              <a:t>].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Continuous Random Variable: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random variable whose possible values cannot be enumerated.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Properties of the N(0,1)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If X~ N(0,1) and P(X&lt; </a:t>
            </a:r>
            <a:r>
              <a:rPr lang="en-US" b="1" dirty="0" err="1" smtClean="0"/>
              <a:t>Z</a:t>
            </a:r>
            <a:r>
              <a:rPr lang="en-US" baseline="-25000" dirty="0" err="1" smtClean="0"/>
              <a:t>u</a:t>
            </a:r>
            <a:r>
              <a:rPr lang="en-US" b="1" dirty="0" smtClean="0"/>
              <a:t>)=u, 0 </a:t>
            </a:r>
            <a:r>
              <a:rPr lang="en-US" b="1" dirty="0" smtClean="0">
                <a:sym typeface="Symbol" pitchFamily="18" charset="2"/>
              </a:rPr>
              <a:t></a:t>
            </a:r>
            <a:r>
              <a:rPr lang="en-US" b="1" dirty="0" smtClean="0"/>
              <a:t> u </a:t>
            </a:r>
            <a:r>
              <a:rPr lang="en-US" b="1" dirty="0" smtClean="0">
                <a:sym typeface="Symbol" pitchFamily="18" charset="2"/>
              </a:rPr>
              <a:t></a:t>
            </a:r>
            <a:r>
              <a:rPr lang="en-US" b="1" dirty="0" smtClean="0"/>
              <a:t> 1 </a:t>
            </a:r>
          </a:p>
          <a:p>
            <a:pPr eaLnBrk="1" hangingPunct="1">
              <a:buNone/>
            </a:pPr>
            <a:r>
              <a:rPr lang="en-US" b="1" dirty="0" smtClean="0"/>
              <a:t>    </a:t>
            </a:r>
            <a:r>
              <a:rPr lang="en-US" dirty="0" smtClean="0"/>
              <a:t>then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u</a:t>
            </a:r>
            <a:r>
              <a:rPr lang="en-US" dirty="0" smtClean="0"/>
              <a:t> is called </a:t>
            </a:r>
            <a:r>
              <a:rPr lang="en-US" b="1" dirty="0" smtClean="0"/>
              <a:t>the 100</a:t>
            </a:r>
            <a:r>
              <a:rPr lang="en-US" b="1" dirty="0" smtClean="0">
                <a:sym typeface="Symbol" pitchFamily="18" charset="2"/>
              </a:rPr>
              <a:t></a:t>
            </a:r>
            <a:r>
              <a:rPr lang="en-US" b="1" dirty="0" smtClean="0"/>
              <a:t>u</a:t>
            </a:r>
            <a:r>
              <a:rPr lang="en-US" b="1" baseline="30000" dirty="0" smtClean="0"/>
              <a:t>th</a:t>
            </a:r>
            <a:r>
              <a:rPr lang="en-US" b="1" dirty="0" smtClean="0"/>
              <a:t>  percentile of the standard normal distribution.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b="1" dirty="0" smtClean="0"/>
              <a:t>95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%tile=1.645, 97.5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%tile=1.96, 99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%tile=2.33</a:t>
            </a:r>
            <a:endParaRPr lang="en-US" sz="2800" dirty="0" smtClean="0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2290" name="Object 1"/>
          <p:cNvGraphicFramePr>
            <a:graphicFrameLocks noChangeAspect="1"/>
          </p:cNvGraphicFramePr>
          <p:nvPr/>
        </p:nvGraphicFramePr>
        <p:xfrm>
          <a:off x="2743200" y="4038600"/>
          <a:ext cx="3352800" cy="2590800"/>
        </p:xfrm>
        <a:graphic>
          <a:graphicData uri="http://schemas.openxmlformats.org/presentationml/2006/ole">
            <p:oleObj spid="_x0000_s12290" r:id="rId3" imgW="3352800" imgH="2590465" progId="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Properties of the N(0,1)</a:t>
            </a:r>
          </a:p>
        </p:txBody>
      </p:sp>
      <p:sp>
        <p:nvSpPr>
          <p:cNvPr id="133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X~ N(</a:t>
            </a:r>
            <a:r>
              <a:rPr lang="en-US" i="1" smtClean="0">
                <a:sym typeface="Symbol" pitchFamily="18" charset="2"/>
              </a:rPr>
              <a:t></a:t>
            </a:r>
            <a:r>
              <a:rPr lang="en-US" smtClean="0"/>
              <a:t>, 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baseline="30000" smtClean="0"/>
              <a:t>2</a:t>
            </a:r>
            <a:r>
              <a:rPr lang="en-US" smtClean="0"/>
              <a:t>), then </a:t>
            </a:r>
          </a:p>
          <a:p>
            <a:pPr algn="ctr"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This property allows us to calculate the probability of a non-standard normal random variable.</a:t>
            </a:r>
          </a:p>
          <a:p>
            <a:pPr eaLnBrk="1" hangingPunct="1"/>
            <a:endParaRPr lang="en-US" smtClean="0"/>
          </a:p>
        </p:txBody>
      </p:sp>
      <p:sp>
        <p:nvSpPr>
          <p:cNvPr id="133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3314" name="Object 1"/>
          <p:cNvGraphicFramePr>
            <a:graphicFrameLocks noChangeAspect="1"/>
          </p:cNvGraphicFramePr>
          <p:nvPr/>
        </p:nvGraphicFramePr>
        <p:xfrm>
          <a:off x="4467225" y="1673225"/>
          <a:ext cx="1390650" cy="547688"/>
        </p:xfrm>
        <a:graphic>
          <a:graphicData uri="http://schemas.openxmlformats.org/presentationml/2006/ole">
            <p:oleObj spid="_x0000_s13314" name="Equation" r:id="rId3" imgW="1002960" imgH="393480" progId="Equation.DSMT4">
              <p:embed/>
            </p:oleObj>
          </a:graphicData>
        </a:graphic>
      </p:graphicFrame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898650" y="4564063"/>
          <a:ext cx="3405188" cy="549275"/>
        </p:xfrm>
        <a:graphic>
          <a:graphicData uri="http://schemas.openxmlformats.org/presentationml/2006/ole">
            <p:oleObj spid="_x0000_s13315" name="Equation" r:id="rId4" imgW="2679480" imgH="431640" progId="Equation.DSMT4">
              <p:embed/>
            </p:oleObj>
          </a:graphicData>
        </a:graphic>
      </p:graphicFrame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3316" name="Object 5"/>
          <p:cNvGraphicFramePr>
            <a:graphicFrameLocks noChangeAspect="1"/>
          </p:cNvGraphicFramePr>
          <p:nvPr/>
        </p:nvGraphicFramePr>
        <p:xfrm>
          <a:off x="914400" y="5334000"/>
          <a:ext cx="3152775" cy="838200"/>
        </p:xfrm>
        <a:graphic>
          <a:graphicData uri="http://schemas.openxmlformats.org/presentationml/2006/ole">
            <p:oleObj spid="_x0000_s13316" name="Equation" r:id="rId5" imgW="2476500" imgH="660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Other Distributions--- </a:t>
            </a:r>
            <a:br>
              <a:rPr lang="en-US" dirty="0" smtClean="0"/>
            </a:br>
            <a:r>
              <a:rPr lang="en-US" dirty="0" smtClean="0"/>
              <a:t>t distribution</a:t>
            </a:r>
          </a:p>
        </p:txBody>
      </p:sp>
      <p:sp>
        <p:nvSpPr>
          <p:cNvPr id="133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  X</a:t>
            </a:r>
            <a:r>
              <a:rPr lang="en-US" baseline="-25000" dirty="0" smtClean="0"/>
              <a:t>1</a:t>
            </a:r>
            <a:r>
              <a:rPr lang="en-US" dirty="0" smtClean="0"/>
              <a:t>, ….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 be a random sample from a normal population N(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, </a:t>
            </a:r>
            <a:r>
              <a:rPr lang="el-GR" dirty="0" smtClean="0">
                <a:sym typeface="MT Symbol" charset="2"/>
              </a:rPr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pPr eaLnBrk="1" hangingPunct="1">
              <a:buNone/>
            </a:pPr>
            <a:r>
              <a:rPr lang="en-US" dirty="0" smtClean="0"/>
              <a:t>    Then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has a </a:t>
            </a:r>
            <a:r>
              <a:rPr lang="en-US" b="1" dirty="0" smtClean="0"/>
              <a:t>t distribution </a:t>
            </a:r>
            <a:r>
              <a:rPr lang="en-US" dirty="0" smtClean="0"/>
              <a:t>with n-1 degrees of freedom (</a:t>
            </a:r>
            <a:r>
              <a:rPr lang="en-US" dirty="0" err="1" smtClean="0"/>
              <a:t>df</a:t>
            </a:r>
            <a:r>
              <a:rPr lang="en-US" dirty="0" smtClean="0"/>
              <a:t>).</a:t>
            </a:r>
          </a:p>
          <a:p>
            <a:pPr algn="ctr" eaLnBrk="1" hangingPunct="1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133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219200" y="3352800"/>
          <a:ext cx="952500" cy="927100"/>
        </p:xfrm>
        <a:graphic>
          <a:graphicData uri="http://schemas.openxmlformats.org/presentationml/2006/ole">
            <p:oleObj spid="_x0000_s34821" name="Equation" r:id="rId3" imgW="952200" imgH="927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Other Distributions---</a:t>
            </a:r>
            <a:br>
              <a:rPr lang="en-US" dirty="0" smtClean="0"/>
            </a:br>
            <a:r>
              <a:rPr lang="en-US" dirty="0" smtClean="0"/>
              <a:t>Chi-square distribution</a:t>
            </a:r>
          </a:p>
        </p:txBody>
      </p:sp>
      <p:sp>
        <p:nvSpPr>
          <p:cNvPr id="133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  X</a:t>
            </a:r>
            <a:r>
              <a:rPr lang="en-US" baseline="-25000" dirty="0" smtClean="0"/>
              <a:t>1</a:t>
            </a:r>
            <a:r>
              <a:rPr lang="en-US" dirty="0" smtClean="0"/>
              <a:t>, ….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 be a random sample from a normal population N(</a:t>
            </a:r>
            <a:r>
              <a:rPr lang="en-US" dirty="0" smtClean="0">
                <a:sym typeface="Symbol" pitchFamily="18" charset="2"/>
              </a:rPr>
              <a:t>0</a:t>
            </a:r>
            <a:r>
              <a:rPr lang="en-US" dirty="0" smtClean="0"/>
              <a:t>, </a:t>
            </a:r>
            <a:r>
              <a:rPr lang="en-US" dirty="0" smtClean="0">
                <a:sym typeface="MT Symbol" charset="2"/>
              </a:rPr>
              <a:t>1</a:t>
            </a:r>
            <a:r>
              <a:rPr lang="en-US" dirty="0" smtClean="0"/>
              <a:t>).</a:t>
            </a:r>
          </a:p>
          <a:p>
            <a:pPr eaLnBrk="1" hangingPunct="1">
              <a:buNone/>
            </a:pPr>
            <a:r>
              <a:rPr lang="en-US" dirty="0" smtClean="0"/>
              <a:t>    Then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has a </a:t>
            </a:r>
            <a:r>
              <a:rPr lang="en-US" b="1" dirty="0" smtClean="0"/>
              <a:t>chi-square distribution </a:t>
            </a:r>
            <a:r>
              <a:rPr lang="en-US" dirty="0" smtClean="0"/>
              <a:t>with n degrees of freedom (</a:t>
            </a:r>
            <a:r>
              <a:rPr lang="en-US" dirty="0" err="1" smtClean="0"/>
              <a:t>df</a:t>
            </a:r>
            <a:r>
              <a:rPr lang="en-US" dirty="0" smtClean="0"/>
              <a:t>).</a:t>
            </a:r>
          </a:p>
          <a:p>
            <a:pPr algn="ctr" eaLnBrk="1" hangingPunct="1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133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244600" y="3359150"/>
          <a:ext cx="901700" cy="914400"/>
        </p:xfrm>
        <a:graphic>
          <a:graphicData uri="http://schemas.openxmlformats.org/presentationml/2006/ole">
            <p:oleObj spid="_x0000_s37890" name="Equation" r:id="rId3" imgW="901440" imgH="914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Other Distributions---</a:t>
            </a:r>
            <a:br>
              <a:rPr lang="en-US" dirty="0" smtClean="0"/>
            </a:br>
            <a:r>
              <a:rPr lang="en-US" dirty="0" smtClean="0"/>
              <a:t>F distribution</a:t>
            </a:r>
          </a:p>
        </p:txBody>
      </p:sp>
      <p:sp>
        <p:nvSpPr>
          <p:cNvPr id="133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  U and V be independent random variables and each has a chi-square distribution with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  <a:r>
              <a:rPr lang="en-US" dirty="0" smtClean="0"/>
              <a:t> degrees of freedom respectively.</a:t>
            </a:r>
          </a:p>
          <a:p>
            <a:pPr eaLnBrk="1" hangingPunct="1">
              <a:buNone/>
            </a:pPr>
            <a:r>
              <a:rPr lang="en-US" dirty="0" smtClean="0"/>
              <a:t>Then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has a </a:t>
            </a:r>
            <a:r>
              <a:rPr lang="en-US" b="1" dirty="0" smtClean="0"/>
              <a:t>F</a:t>
            </a:r>
            <a:r>
              <a:rPr lang="en-US" dirty="0" smtClean="0"/>
              <a:t> </a:t>
            </a:r>
            <a:r>
              <a:rPr lang="en-US" b="1" dirty="0" smtClean="0"/>
              <a:t>distribution </a:t>
            </a:r>
            <a:r>
              <a:rPr lang="en-US" dirty="0" smtClean="0"/>
              <a:t>with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  <a:r>
              <a:rPr lang="en-US" dirty="0" smtClean="0"/>
              <a:t> degrees of freedom (</a:t>
            </a:r>
            <a:r>
              <a:rPr lang="en-US" dirty="0" err="1" smtClean="0"/>
              <a:t>df</a:t>
            </a:r>
            <a:r>
              <a:rPr lang="en-US" dirty="0" smtClean="0"/>
              <a:t>).</a:t>
            </a:r>
          </a:p>
          <a:p>
            <a:pPr algn="ctr" eaLnBrk="1" hangingPunct="1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133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860550" y="3587750"/>
          <a:ext cx="838200" cy="901700"/>
        </p:xfrm>
        <a:graphic>
          <a:graphicData uri="http://schemas.openxmlformats.org/presentationml/2006/ole">
            <p:oleObj spid="_x0000_s38914" name="Equation" r:id="rId3" imgW="838080" imgH="901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Covariance and Correlation</a:t>
            </a:r>
            <a:endParaRPr 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/>
              <a:t>covariance</a:t>
            </a:r>
            <a:r>
              <a:rPr lang="en-US" smtClean="0"/>
              <a:t> between two random variables is defined by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mtClean="0"/>
              <a:t>Cov(X,Y)=E[(X-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MT Symbol"/>
              </a:rPr>
              <a:t>µ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)(Y-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MT Symbol"/>
              </a:rPr>
              <a:t>µ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mtClean="0"/>
              <a:t>)].</a:t>
            </a:r>
          </a:p>
          <a:p>
            <a:pPr eaLnBrk="1" hangingPunct="1"/>
            <a:r>
              <a:rPr lang="en-US" smtClean="0"/>
              <a:t> The </a:t>
            </a:r>
            <a:r>
              <a:rPr lang="en-US" b="1" smtClean="0"/>
              <a:t>correlation coefficient</a:t>
            </a:r>
            <a:r>
              <a:rPr lang="en-US" smtClean="0"/>
              <a:t> between two random variables is defined by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l-GR" smtClean="0">
                <a:sym typeface="MT Symbol"/>
              </a:rPr>
              <a:t>ρ</a:t>
            </a:r>
            <a:r>
              <a:rPr lang="en-US" smtClean="0"/>
              <a:t>=Corr(X,Y)=Cov(X,Y)/(</a:t>
            </a:r>
            <a:r>
              <a:rPr lang="el-GR" smtClean="0">
                <a:cs typeface="Times New Roman" pitchFamily="18" charset="0"/>
                <a:sym typeface="MT Symbol"/>
              </a:rPr>
              <a:t>σ</a:t>
            </a:r>
            <a:r>
              <a:rPr lang="en-US" baseline="-25000" smtClean="0"/>
              <a:t>X</a:t>
            </a:r>
            <a:r>
              <a:rPr lang="el-GR" smtClean="0">
                <a:cs typeface="Times New Roman" pitchFamily="18" charset="0"/>
                <a:sym typeface="MT Symbol"/>
              </a:rPr>
              <a:t> σ </a:t>
            </a:r>
            <a:r>
              <a:rPr lang="en-US" baseline="-25000" smtClean="0"/>
              <a:t>Y</a:t>
            </a:r>
            <a:r>
              <a:rPr lang="en-US" smtClean="0"/>
              <a:t>).</a:t>
            </a:r>
          </a:p>
          <a:p>
            <a:pPr eaLnBrk="1" hangingPunct="1"/>
            <a:endParaRPr lang="en-US" smtClean="0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Variance of a </a:t>
            </a:r>
            <a:r>
              <a:rPr lang="en-US" smtClean="0"/>
              <a:t>Linear Combination</a:t>
            </a:r>
            <a:endParaRPr lang="en-US" smtClean="0"/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Var(c</a:t>
            </a:r>
            <a:r>
              <a:rPr lang="en-US" i="1" baseline="-25000" smtClean="0"/>
              <a:t>1</a:t>
            </a:r>
            <a:r>
              <a:rPr lang="en-US" i="1" smtClean="0"/>
              <a:t>X</a:t>
            </a:r>
            <a:r>
              <a:rPr lang="en-US" i="1" baseline="-25000" smtClean="0"/>
              <a:t>1 </a:t>
            </a:r>
            <a:r>
              <a:rPr lang="en-US" i="1" smtClean="0"/>
              <a:t>+ c</a:t>
            </a:r>
            <a:r>
              <a:rPr lang="en-US" i="1" baseline="-25000" smtClean="0"/>
              <a:t>2</a:t>
            </a:r>
            <a:r>
              <a:rPr lang="en-US" i="1" smtClean="0"/>
              <a:t>X</a:t>
            </a:r>
            <a:r>
              <a:rPr lang="en-US" i="1" baseline="-25000" smtClean="0"/>
              <a:t>2</a:t>
            </a:r>
            <a:r>
              <a:rPr lang="en-US" i="1" smtClean="0"/>
              <a:t>)</a:t>
            </a:r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914400" y="2209800"/>
          <a:ext cx="4143375" cy="1266825"/>
        </p:xfrm>
        <a:graphic>
          <a:graphicData uri="http://schemas.openxmlformats.org/presentationml/2006/ole">
            <p:oleObj spid="_x0000_s52226" name="Equation" r:id="rId3" imgW="2730500" imgH="838200" progId="Equation.3">
              <p:embed/>
            </p:oleObj>
          </a:graphicData>
        </a:graphic>
      </p:graphicFrame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914400" y="3505200"/>
          <a:ext cx="4429125" cy="1266825"/>
        </p:xfrm>
        <a:graphic>
          <a:graphicData uri="http://schemas.openxmlformats.org/presentationml/2006/ole">
            <p:oleObj spid="_x0000_s52227" name="Equation" r:id="rId4" imgW="2921000" imgH="838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Flip a coin 3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Random Variable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X = # of heads in the 3 coin tosses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Probability Mass Function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P(X=3) = P{(HHH)} =1/8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P(X=2) = P{HHT, HTH, THH}= 3/8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P(X=1) = P{HTT,THT, TTH} = 3/8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P(X=0) = P{TTT} = 1/8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X is a </a:t>
            </a:r>
            <a:r>
              <a:rPr lang="en-US" b="1" dirty="0" smtClean="0"/>
              <a:t>discrete random variable</a:t>
            </a:r>
            <a:r>
              <a:rPr lang="en-US" dirty="0" smtClean="0"/>
              <a:t> with </a:t>
            </a:r>
            <a:r>
              <a:rPr lang="en-US" b="1" dirty="0" smtClean="0"/>
              <a:t>probability (mass) function</a:t>
            </a:r>
            <a:r>
              <a:rPr lang="en-US" dirty="0" smtClean="0"/>
              <a:t> 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4876800"/>
          <a:ext cx="6248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680"/>
                <a:gridCol w="1249680"/>
                <a:gridCol w="1249680"/>
                <a:gridCol w="1249680"/>
                <a:gridCol w="12496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P(X=x)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1/8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Random Variable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Expected value of X 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Variance of X 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Standard Deviation of X: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        =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752600" y="2133600"/>
          <a:ext cx="4581525" cy="1143000"/>
        </p:xfrm>
        <a:graphic>
          <a:graphicData uri="http://schemas.openxmlformats.org/presentationml/2006/ole">
            <p:oleObj spid="_x0000_s1026" name="Equation" r:id="rId3" imgW="2971800" imgH="736600" progId="Equation.3">
              <p:embed/>
            </p:oleObj>
          </a:graphicData>
        </a:graphic>
      </p:graphicFrame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035" name="Group 9"/>
          <p:cNvGrpSpPr>
            <a:grpSpLocks/>
          </p:cNvGrpSpPr>
          <p:nvPr/>
        </p:nvGrpSpPr>
        <p:grpSpPr bwMode="auto">
          <a:xfrm>
            <a:off x="1676400" y="3505200"/>
            <a:ext cx="6924675" cy="1304925"/>
            <a:chOff x="1752600" y="3703320"/>
            <a:chExt cx="6925056" cy="1304925"/>
          </a:xfrm>
        </p:grpSpPr>
        <p:graphicFrame>
          <p:nvGraphicFramePr>
            <p:cNvPr id="1028" name="Object 3"/>
            <p:cNvGraphicFramePr>
              <a:graphicFrameLocks noChangeAspect="1"/>
            </p:cNvGraphicFramePr>
            <p:nvPr/>
          </p:nvGraphicFramePr>
          <p:xfrm>
            <a:off x="1752600" y="3886200"/>
            <a:ext cx="2428875" cy="723900"/>
          </p:xfrm>
          <a:graphic>
            <a:graphicData uri="http://schemas.openxmlformats.org/presentationml/2006/ole">
              <p:oleObj spid="_x0000_s1028" name="Equation" r:id="rId4" imgW="1358310" imgH="406224" progId="Equation.3">
                <p:embed/>
              </p:oleObj>
            </a:graphicData>
          </a:graphic>
        </p:graphicFrame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4105656" y="3703320"/>
            <a:ext cx="4572000" cy="1304925"/>
          </p:xfrm>
          <a:graphic>
            <a:graphicData uri="http://schemas.openxmlformats.org/presentationml/2006/ole">
              <p:oleObj spid="_x0000_s1029" name="Equation" r:id="rId5" imgW="2565400" imgH="736600" progId="Equation.3">
                <p:embed/>
              </p:oleObj>
            </a:graphicData>
          </a:graphic>
        </p:graphicFrame>
      </p:grpSp>
      <p:sp>
        <p:nvSpPr>
          <p:cNvPr id="10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2019300" y="5334000"/>
          <a:ext cx="1714500" cy="609600"/>
        </p:xfrm>
        <a:graphic>
          <a:graphicData uri="http://schemas.openxmlformats.org/presentationml/2006/ole">
            <p:oleObj spid="_x0000_s1027" name="Equation" r:id="rId6" imgW="1002865" imgH="355446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Random Variable</a:t>
            </a:r>
            <a:endParaRPr lang="en-US" dirty="0" smtClean="0"/>
          </a:p>
        </p:txBody>
      </p:sp>
      <p:sp>
        <p:nvSpPr>
          <p:cNvPr id="205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Note</a:t>
            </a:r>
            <a:r>
              <a:rPr lang="en-US" smtClean="0"/>
              <a:t> 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Cumulative Distribution Function</a:t>
            </a:r>
          </a:p>
          <a:p>
            <a:pPr lvl="1" eaLnBrk="1" hangingPunct="1"/>
            <a:r>
              <a:rPr lang="en-US" smtClean="0"/>
              <a:t> of  X : Pr(X&lt;=x) = F(x) </a:t>
            </a:r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914400" y="2133600"/>
          <a:ext cx="3543300" cy="647700"/>
        </p:xfrm>
        <a:graphic>
          <a:graphicData uri="http://schemas.openxmlformats.org/presentationml/2006/ole">
            <p:oleObj spid="_x0000_s2050" name="Equation" r:id="rId3" imgW="2159000" imgH="406400" progId="Equation.3">
              <p:embed/>
            </p:oleObj>
          </a:graphicData>
        </a:graphic>
      </p:graphicFrame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276475" y="2819400"/>
          <a:ext cx="3343275" cy="647700"/>
        </p:xfrm>
        <a:graphic>
          <a:graphicData uri="http://schemas.openxmlformats.org/presentationml/2006/ole">
            <p:oleObj spid="_x0000_s2051" name="Equation" r:id="rId4" imgW="2032000" imgH="40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Binomial Distribution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 of the binomial distribution have a common structure:</a:t>
            </a:r>
          </a:p>
          <a:p>
            <a:pPr lvl="1" eaLnBrk="1" hangingPunct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independent  trials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trial has only two possible outcomes, called “success” and “failure”.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 (success)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all trials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Binomial Distribution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If X= # of successful trials in these n trials, then X has a binomial distribution.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k=0,1,2,….,n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where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Example: Flip a coin 10 times</a:t>
            </a: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2514600" y="2362200"/>
          <a:ext cx="3619500" cy="990600"/>
        </p:xfrm>
        <a:graphic>
          <a:graphicData uri="http://schemas.openxmlformats.org/presentationml/2006/ole">
            <p:oleObj spid="_x0000_s3074" name="Equation" r:id="rId3" imgW="2984500" imgH="812800" progId="Equation.3">
              <p:embed/>
            </p:oleObj>
          </a:graphicData>
        </a:graphic>
      </p:graphicFrame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514600" y="3886200"/>
          <a:ext cx="2905125" cy="1266825"/>
        </p:xfrm>
        <a:graphic>
          <a:graphicData uri="http://schemas.openxmlformats.org/presentationml/2006/ole">
            <p:oleObj spid="_x0000_s3075" r:id="rId4" imgW="1828800" imgH="8001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Properties of Binomial Distribution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 If X~ Binomial (n, p), then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mtClean="0"/>
              <a:t>E(X) = np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mtClean="0"/>
              <a:t>Var (X) = np(1-p)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Poisson Distribution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k=0,1,2,…..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If X~ Poisson (</a:t>
            </a:r>
            <a:r>
              <a:rPr lang="en-US" smtClean="0">
                <a:sym typeface="Symbol" pitchFamily="18" charset="2"/>
              </a:rPr>
              <a:t></a:t>
            </a:r>
            <a:r>
              <a:rPr lang="en-US" smtClean="0"/>
              <a:t>), then EX = </a:t>
            </a:r>
            <a:r>
              <a:rPr lang="en-US" smtClean="0">
                <a:sym typeface="Symbol" pitchFamily="18" charset="2"/>
              </a:rPr>
              <a:t></a:t>
            </a:r>
            <a:r>
              <a:rPr lang="en-US" smtClean="0"/>
              <a:t> and VarX = </a:t>
            </a:r>
            <a:r>
              <a:rPr lang="en-US" smtClean="0">
                <a:sym typeface="Symbol" pitchFamily="18" charset="2"/>
              </a:rPr>
              <a:t>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2600325" y="1638300"/>
          <a:ext cx="3876675" cy="1333500"/>
        </p:xfrm>
        <a:graphic>
          <a:graphicData uri="http://schemas.openxmlformats.org/presentationml/2006/ole">
            <p:oleObj spid="_x0000_s4098" name="Equation" r:id="rId3" imgW="2057400" imgH="7112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866</Words>
  <Application>Microsoft Office PowerPoint</Application>
  <PresentationFormat>On-screen Show (4:3)</PresentationFormat>
  <Paragraphs>168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Office Theme</vt:lpstr>
      <vt:lpstr>Equation</vt:lpstr>
      <vt:lpstr>MathType 6.0 Equation</vt:lpstr>
      <vt:lpstr>Microsoft Equation 3.0</vt:lpstr>
      <vt:lpstr>Unit 2 : Random Variables  and their Distributions</vt:lpstr>
      <vt:lpstr>Random Variable</vt:lpstr>
      <vt:lpstr>Example: Flip a coin 3 times</vt:lpstr>
      <vt:lpstr>Random Variable</vt:lpstr>
      <vt:lpstr>Random Variable</vt:lpstr>
      <vt:lpstr>Binomial Distribution</vt:lpstr>
      <vt:lpstr>Binomial Distribution</vt:lpstr>
      <vt:lpstr>Properties of Binomial Distribution</vt:lpstr>
      <vt:lpstr>Poisson Distribution </vt:lpstr>
      <vt:lpstr>Poisson Process</vt:lpstr>
      <vt:lpstr>Poisson Distribution</vt:lpstr>
      <vt:lpstr>Poisson approximation to Binomial</vt:lpstr>
      <vt:lpstr>Continuous Probability Distributions</vt:lpstr>
      <vt:lpstr>Continuous Probability Distributions</vt:lpstr>
      <vt:lpstr>Continuous Probability Distributions</vt:lpstr>
      <vt:lpstr>The Normal Distribution  (The Gaussian distribution)</vt:lpstr>
      <vt:lpstr>The Normal Distribution</vt:lpstr>
      <vt:lpstr>The Normal Distribution</vt:lpstr>
      <vt:lpstr>Properties of the N(0,1)</vt:lpstr>
      <vt:lpstr>Properties of the N(0,1)</vt:lpstr>
      <vt:lpstr>Properties of the N(0,1)</vt:lpstr>
      <vt:lpstr>Other Distributions---  t distribution</vt:lpstr>
      <vt:lpstr>Other Distributions--- Chi-square distribution</vt:lpstr>
      <vt:lpstr>Other Distributions--- F distribution</vt:lpstr>
      <vt:lpstr>Covariance and Correlation</vt:lpstr>
      <vt:lpstr>Variance of a Linear Combination</vt:lpstr>
    </vt:vector>
  </TitlesOfParts>
  <Company>UT School of Public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cho</dc:creator>
  <cp:lastModifiedBy>wchan</cp:lastModifiedBy>
  <cp:revision>21</cp:revision>
  <dcterms:created xsi:type="dcterms:W3CDTF">2009-09-19T15:39:55Z</dcterms:created>
  <dcterms:modified xsi:type="dcterms:W3CDTF">2009-09-20T20:12:14Z</dcterms:modified>
</cp:coreProperties>
</file>