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7827C-3344-473C-AD83-E9687340E2BD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9B9F2-587D-4DEB-8B3E-2E8EF88D2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3F8D9-EE96-4E9B-ADEE-29E7272B53D4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856C2-34F3-4404-A599-590E82B37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01A4C-2379-4B1E-B459-098BACDDBB28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CF91-4C34-46BF-9F09-4EFF84C3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96071-07D3-4466-B40F-80D3A7935E96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B36FA-3125-4833-8156-453C29474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1AC75-BB84-4BB5-A80F-66FA4068E82E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47AAB-2032-430B-909D-0B2535684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BE9B2-6A39-468B-B2CE-3738244DB197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4ED9D-975D-406A-AC85-89E0D2FA8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537B5-784F-4EE7-A7F7-F3E7D9386DFD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BBE8F-34D3-4A9D-9F68-49AA1C7C1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721F1-F050-4003-A384-18D6A6FF6AD9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2C078-ED32-4B09-A5A1-0DA960369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9A02-576A-41D9-B0E5-03524B6A33D3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62A3E-333E-47C8-BD84-B96FB52B8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5031-F8B1-4E75-AC94-8190482C5BA2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8D9E1-0905-4B74-AC6A-11D187638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50BA5-17C9-4AF7-9DEC-32087B373701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17A81-5B65-4A54-AAE2-61101C517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1344E-9784-4D57-997D-ED2D96061349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9A8B0-2C6C-4F5D-B504-F8621D65C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ACAA34-3FCE-498F-B3F6-5E8C1FE49577}" type="datetimeFigureOut">
              <a:rPr lang="en-US"/>
              <a:pPr>
                <a:defRPr/>
              </a:pPr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6771E0-4B2A-4A1F-B661-3E837B00E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3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38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41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828799"/>
          </a:xfrm>
        </p:spPr>
        <p:txBody>
          <a:bodyPr/>
          <a:lstStyle/>
          <a:p>
            <a:r>
              <a:rPr lang="en-US" b="1" dirty="0" smtClean="0"/>
              <a:t>Unit3:  Statistical Inferences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3429000"/>
          </a:xfrm>
        </p:spPr>
        <p:txBody>
          <a:bodyPr rtlCol="0">
            <a:normAutofit/>
          </a:bodyPr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Wenyaw</a:t>
            </a:r>
            <a:r>
              <a:rPr lang="en-US" dirty="0" smtClean="0">
                <a:solidFill>
                  <a:schemeClr val="tx1"/>
                </a:solidFill>
              </a:rPr>
              <a:t> Chan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Division of Biostatistics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School of Public Health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University of Texas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- Health Science Center at Houston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Interval Estimation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Interpretation of Confidence Interval</a:t>
            </a:r>
            <a:endParaRPr lang="en-US" dirty="0" smtClean="0"/>
          </a:p>
          <a:p>
            <a:r>
              <a:rPr lang="en-US" dirty="0" smtClean="0"/>
              <a:t>Over the collection of 95% confidence intervals that could be constructed from repeated random samples of size n, 95% of them will contain the parameter </a:t>
            </a:r>
            <a:r>
              <a:rPr lang="en-US" dirty="0" smtClean="0">
                <a:sym typeface="Symbol" pitchFamily="18" charset="2"/>
              </a:rPr>
              <a:t></a:t>
            </a:r>
            <a:endParaRPr lang="en-US" altLang="zh-TW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It is </a:t>
            </a:r>
            <a:r>
              <a:rPr lang="en-US" b="1" dirty="0" smtClean="0">
                <a:sym typeface="Symbol" pitchFamily="18" charset="2"/>
              </a:rPr>
              <a:t>wrong </a:t>
            </a:r>
            <a:r>
              <a:rPr lang="en-US" dirty="0" smtClean="0">
                <a:sym typeface="Symbol" pitchFamily="18" charset="2"/>
              </a:rPr>
              <a:t>to say:</a:t>
            </a:r>
            <a:r>
              <a:rPr lang="en-US" altLang="zh-TW" dirty="0" smtClean="0">
                <a:sym typeface="Symbol" pitchFamily="18" charset="2"/>
              </a:rPr>
              <a:t/>
            </a:r>
            <a:br>
              <a:rPr lang="en-US" altLang="zh-TW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There is a 95% chance that the parameter  will fall within a particular 95% confidence interval.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Interval Estimation</a:t>
            </a:r>
            <a:r>
              <a:rPr lang="en-US" dirty="0" smtClean="0"/>
              <a:t> </a:t>
            </a:r>
          </a:p>
        </p:txBody>
      </p:sp>
      <p:sp>
        <p:nvSpPr>
          <p:cNvPr id="29703" name="Rectangle 7"/>
          <p:cNvSpPr>
            <a:spLocks noGrp="1"/>
          </p:cNvSpPr>
          <p:nvPr>
            <p:ph type="body" sz="half" idx="2"/>
          </p:nvPr>
        </p:nvSpPr>
        <p:spPr>
          <a:xfrm>
            <a:off x="457200" y="4365625"/>
            <a:ext cx="8229600" cy="2187575"/>
          </a:xfrm>
        </p:spPr>
        <p:txBody>
          <a:bodyPr/>
          <a:lstStyle/>
          <a:p>
            <a:pPr marL="228600" indent="-228600"/>
            <a:r>
              <a:rPr lang="en-US" sz="2400" smtClean="0"/>
              <a:t>Note: </a:t>
            </a:r>
          </a:p>
          <a:p>
            <a:pPr marL="739775" lvl="1" indent="-388938">
              <a:buFont typeface="Arial" charset="0"/>
              <a:buAutoNum type="arabicPeriod"/>
            </a:pPr>
            <a:r>
              <a:rPr lang="en-US" sz="2000" smtClean="0"/>
              <a:t>When </a:t>
            </a:r>
            <a:r>
              <a:rPr lang="en-US" sz="2000" smtClean="0">
                <a:sym typeface="Symbol" pitchFamily="18" charset="2"/>
              </a:rPr>
              <a:t></a:t>
            </a:r>
            <a:r>
              <a:rPr lang="en-US" sz="2000" smtClean="0"/>
              <a:t> and n are fixed, 99% C.I. is wider than 95% C.I.</a:t>
            </a:r>
          </a:p>
          <a:p>
            <a:pPr marL="739775" lvl="1" indent="-388938">
              <a:buFont typeface="Arial" charset="0"/>
              <a:buAutoNum type="arabicPeriod"/>
            </a:pPr>
            <a:r>
              <a:rPr lang="en-US" sz="2000" smtClean="0"/>
              <a:t>If the width of the C.I. is specified, the sample size can be determined.</a:t>
            </a:r>
          </a:p>
          <a:p>
            <a:pPr marL="739775" lvl="1" indent="-388938">
              <a:buFont typeface="Arial" charset="0"/>
              <a:buNone/>
            </a:pPr>
            <a:r>
              <a:rPr lang="en-US" sz="2000" smtClean="0"/>
              <a:t>n  </a:t>
            </a:r>
            <a:r>
              <a:rPr lang="en-US" sz="2000" smtClean="0">
                <a:sym typeface="Symbol" pitchFamily="18" charset="2"/>
              </a:rPr>
              <a:t></a:t>
            </a:r>
            <a:r>
              <a:rPr lang="en-US" sz="2000" smtClean="0"/>
              <a:t>          length  </a:t>
            </a:r>
            <a:r>
              <a:rPr lang="en-US" sz="2000" smtClean="0">
                <a:sym typeface="Symbol" pitchFamily="18" charset="2"/>
              </a:rPr>
              <a:t></a:t>
            </a:r>
          </a:p>
          <a:p>
            <a:pPr marL="739775" lvl="1" indent="-388938">
              <a:buFont typeface="Arial" charset="0"/>
              <a:buNone/>
            </a:pPr>
            <a:r>
              <a:rPr lang="en-US" sz="2000" smtClean="0">
                <a:sym typeface="Symbol" pitchFamily="18" charset="2"/>
              </a:rPr>
              <a:t></a:t>
            </a:r>
            <a:r>
              <a:rPr lang="en-US" sz="2000" smtClean="0"/>
              <a:t>  </a:t>
            </a:r>
            <a:r>
              <a:rPr lang="en-US" sz="2000" smtClean="0">
                <a:sym typeface="Symbol" pitchFamily="18" charset="2"/>
              </a:rPr>
              <a:t></a:t>
            </a:r>
            <a:r>
              <a:rPr lang="en-US" sz="2000" smtClean="0"/>
              <a:t>          length  </a:t>
            </a:r>
            <a:r>
              <a:rPr lang="en-US" sz="2000" smtClean="0">
                <a:sym typeface="Symbol" pitchFamily="18" charset="2"/>
              </a:rPr>
              <a:t></a:t>
            </a:r>
          </a:p>
        </p:txBody>
      </p:sp>
      <p:pic>
        <p:nvPicPr>
          <p:cNvPr id="29704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433513"/>
            <a:ext cx="6477000" cy="3057525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Hypothesis Testing</a:t>
            </a:r>
            <a:endParaRPr lang="en-US" dirty="0" smtClean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Null hypothesis</a:t>
            </a:r>
            <a:r>
              <a:rPr lang="en-US" dirty="0" smtClean="0"/>
              <a:t>(H</a:t>
            </a:r>
            <a:r>
              <a:rPr lang="en-US" sz="1600" dirty="0" smtClean="0"/>
              <a:t>0</a:t>
            </a:r>
            <a:r>
              <a:rPr lang="en-US" dirty="0" smtClean="0"/>
              <a:t>): the statement to be tested, usually reflecting the status quo.</a:t>
            </a:r>
          </a:p>
          <a:p>
            <a:r>
              <a:rPr lang="en-US" b="1" dirty="0" smtClean="0"/>
              <a:t>Alternative hypothesis</a:t>
            </a:r>
            <a:r>
              <a:rPr lang="en-US" dirty="0" smtClean="0"/>
              <a:t> (H</a:t>
            </a:r>
            <a:r>
              <a:rPr lang="en-US" sz="1600" dirty="0" smtClean="0"/>
              <a:t>1</a:t>
            </a:r>
            <a:r>
              <a:rPr lang="en-US" dirty="0" smtClean="0"/>
              <a:t>): the logical compliment of H</a:t>
            </a:r>
            <a:r>
              <a:rPr lang="en-US" sz="1600" dirty="0" smtClean="0"/>
              <a:t>0</a:t>
            </a:r>
            <a:r>
              <a:rPr lang="en-US" dirty="0" smtClean="0"/>
              <a:t>.	</a:t>
            </a:r>
          </a:p>
          <a:p>
            <a:pPr>
              <a:buNone/>
            </a:pPr>
            <a:r>
              <a:rPr lang="en-US" dirty="0" smtClean="0"/>
              <a:t> 	</a:t>
            </a:r>
          </a:p>
          <a:p>
            <a:r>
              <a:rPr lang="en-US" sz="2800" b="1" dirty="0" smtClean="0"/>
              <a:t>Note</a:t>
            </a:r>
            <a:r>
              <a:rPr lang="en-US" sz="2800" dirty="0" smtClean="0"/>
              <a:t>: the null hypothesis is analogous to the defendant in the court.  It is presumed to be true unless the data argue overwhelmingly to the contrary.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Hypothesis Testing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 smtClean="0"/>
              <a:t>Four possible outcomes of the decision:</a:t>
            </a:r>
          </a:p>
          <a:p>
            <a:pPr>
              <a:lnSpc>
                <a:spcPct val="90000"/>
              </a:lnSpc>
            </a:pPr>
            <a:endParaRPr lang="en-US" sz="3000" dirty="0" smtClean="0"/>
          </a:p>
          <a:p>
            <a:pPr>
              <a:lnSpc>
                <a:spcPct val="90000"/>
              </a:lnSpc>
            </a:pPr>
            <a:endParaRPr lang="en-US" sz="3000" dirty="0" smtClean="0"/>
          </a:p>
          <a:p>
            <a:pPr>
              <a:lnSpc>
                <a:spcPct val="90000"/>
              </a:lnSpc>
            </a:pPr>
            <a:endParaRPr lang="en-US" sz="3000" dirty="0" smtClean="0"/>
          </a:p>
          <a:p>
            <a:pPr>
              <a:lnSpc>
                <a:spcPct val="90000"/>
              </a:lnSpc>
            </a:pPr>
            <a:endParaRPr lang="en-US" sz="3000" b="1" dirty="0" smtClean="0"/>
          </a:p>
          <a:p>
            <a:pPr>
              <a:lnSpc>
                <a:spcPct val="90000"/>
              </a:lnSpc>
            </a:pPr>
            <a:r>
              <a:rPr lang="en-US" sz="3000" b="1" dirty="0" smtClean="0"/>
              <a:t>Notation: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600" dirty="0" smtClean="0">
                <a:sym typeface="Symbol" pitchFamily="18" charset="2"/>
              </a:rPr>
              <a:t></a:t>
            </a:r>
            <a:r>
              <a:rPr lang="en-US" sz="2600" dirty="0" smtClean="0"/>
              <a:t> = Pr (Type I error) = level of significance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600" dirty="0" smtClean="0">
                <a:sym typeface="Symbol" pitchFamily="18" charset="2"/>
              </a:rPr>
              <a:t></a:t>
            </a:r>
            <a:r>
              <a:rPr lang="en-US" sz="2600" dirty="0" smtClean="0"/>
              <a:t> = Pr (Type II error)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600" dirty="0" smtClean="0"/>
              <a:t>1-</a:t>
            </a:r>
            <a:r>
              <a:rPr lang="en-US" sz="2600" dirty="0" smtClean="0">
                <a:sym typeface="Symbol" pitchFamily="18" charset="2"/>
              </a:rPr>
              <a:t></a:t>
            </a:r>
            <a:r>
              <a:rPr lang="en-US" sz="2600" dirty="0" smtClean="0"/>
              <a:t> = power= Pr(reject H</a:t>
            </a:r>
            <a:r>
              <a:rPr lang="en-US" sz="1600" dirty="0" smtClean="0"/>
              <a:t>0</a:t>
            </a:r>
            <a:r>
              <a:rPr lang="en-US" sz="2600" dirty="0" smtClean="0">
                <a:sym typeface="MT Symbol" charset="2"/>
              </a:rPr>
              <a:t>|</a:t>
            </a:r>
            <a:r>
              <a:rPr lang="en-US" sz="2600" dirty="0" smtClean="0"/>
              <a:t>H</a:t>
            </a:r>
            <a:r>
              <a:rPr lang="en-US" sz="1600" dirty="0" smtClean="0"/>
              <a:t>1</a:t>
            </a:r>
            <a:r>
              <a:rPr lang="en-US" sz="2600" dirty="0" smtClean="0"/>
              <a:t> is true)</a:t>
            </a:r>
          </a:p>
        </p:txBody>
      </p:sp>
      <p:graphicFrame>
        <p:nvGraphicFramePr>
          <p:cNvPr id="15389" name="Group 29"/>
          <p:cNvGraphicFramePr>
            <a:graphicFrameLocks noGrp="1"/>
          </p:cNvGraphicFramePr>
          <p:nvPr/>
        </p:nvGraphicFramePr>
        <p:xfrm>
          <a:off x="1524000" y="2327275"/>
          <a:ext cx="6096000" cy="14859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Truth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Decision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Accept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Type II error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Reject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Type I error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Hypothesis Testing</a:t>
            </a:r>
            <a:endParaRPr lang="en-US" dirty="0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Goal</a:t>
            </a:r>
            <a:r>
              <a:rPr lang="en-US" dirty="0" smtClean="0"/>
              <a:t> : </a:t>
            </a:r>
            <a:endParaRPr lang="en-US" altLang="zh-TW" dirty="0" smtClean="0"/>
          </a:p>
          <a:p>
            <a:pPr lvl="1">
              <a:buNone/>
            </a:pPr>
            <a:r>
              <a:rPr lang="en-US" dirty="0" smtClean="0"/>
              <a:t>to make  </a:t>
            </a:r>
            <a:r>
              <a:rPr lang="en-US" dirty="0" smtClean="0">
                <a:sym typeface="Symbol" pitchFamily="18" charset="2"/>
              </a:rPr>
              <a:t></a:t>
            </a:r>
            <a:r>
              <a:rPr lang="en-US" dirty="0" smtClean="0"/>
              <a:t>  and  </a:t>
            </a:r>
            <a:r>
              <a:rPr lang="en-US" dirty="0" smtClean="0">
                <a:sym typeface="Symbol" pitchFamily="18" charset="2"/>
              </a:rPr>
              <a:t></a:t>
            </a:r>
            <a:r>
              <a:rPr lang="en-US" dirty="0" smtClean="0"/>
              <a:t>  both small</a:t>
            </a:r>
          </a:p>
          <a:p>
            <a:r>
              <a:rPr lang="en-US" b="1" dirty="0" smtClean="0"/>
              <a:t>Facts:  </a:t>
            </a:r>
            <a:endParaRPr lang="en-US" altLang="zh-TW" b="1" dirty="0" smtClean="0"/>
          </a:p>
          <a:p>
            <a:pPr lvl="1">
              <a:buNone/>
            </a:pPr>
            <a:r>
              <a:rPr lang="en-US" dirty="0" smtClean="0">
                <a:sym typeface="Symbol" pitchFamily="18" charset="2"/>
              </a:rPr>
              <a:t></a:t>
            </a:r>
            <a:r>
              <a:rPr lang="en-US" dirty="0" smtClean="0"/>
              <a:t>   </a:t>
            </a:r>
            <a:r>
              <a:rPr lang="en-US" dirty="0" smtClean="0">
                <a:sym typeface="Symbol" pitchFamily="18" charset="2"/>
              </a:rPr>
              <a:t></a:t>
            </a:r>
            <a:r>
              <a:rPr lang="en-US" dirty="0" smtClean="0"/>
              <a:t>    then   </a:t>
            </a:r>
            <a:r>
              <a:rPr lang="en-US" dirty="0" smtClean="0">
                <a:sym typeface="Symbol" pitchFamily="18" charset="2"/>
              </a:rPr>
              <a:t></a:t>
            </a:r>
            <a:r>
              <a:rPr lang="en-US" dirty="0" smtClean="0"/>
              <a:t>  </a:t>
            </a:r>
            <a:r>
              <a:rPr lang="en-US" dirty="0" smtClean="0">
                <a:sym typeface="Symbol" pitchFamily="18" charset="2"/>
              </a:rPr>
              <a:t></a:t>
            </a:r>
            <a:endParaRPr lang="en-US" dirty="0" smtClean="0"/>
          </a:p>
          <a:p>
            <a:pPr lvl="1">
              <a:buNone/>
            </a:pPr>
            <a:r>
              <a:rPr lang="en-US" dirty="0" smtClean="0">
                <a:sym typeface="Symbol" pitchFamily="18" charset="2"/>
              </a:rPr>
              <a:t></a:t>
            </a:r>
            <a:r>
              <a:rPr lang="en-US" dirty="0" smtClean="0"/>
              <a:t>   </a:t>
            </a:r>
            <a:r>
              <a:rPr lang="en-US" dirty="0" smtClean="0">
                <a:sym typeface="Symbol" pitchFamily="18" charset="2"/>
              </a:rPr>
              <a:t></a:t>
            </a:r>
            <a:r>
              <a:rPr lang="en-US" dirty="0" smtClean="0"/>
              <a:t>    then   </a:t>
            </a:r>
            <a:r>
              <a:rPr lang="en-US" dirty="0" smtClean="0">
                <a:sym typeface="Symbol" pitchFamily="18" charset="2"/>
              </a:rPr>
              <a:t></a:t>
            </a:r>
            <a:r>
              <a:rPr lang="en-US" dirty="0" smtClean="0"/>
              <a:t>  </a:t>
            </a:r>
            <a:r>
              <a:rPr lang="en-US" dirty="0" smtClean="0">
                <a:sym typeface="Symbol" pitchFamily="18" charset="2"/>
              </a:rPr>
              <a:t></a:t>
            </a:r>
            <a:endParaRPr lang="en-US" dirty="0" smtClean="0"/>
          </a:p>
          <a:p>
            <a:r>
              <a:rPr lang="en-US" b="1" dirty="0" smtClean="0"/>
              <a:t>General Strategy</a:t>
            </a:r>
            <a:r>
              <a:rPr lang="en-US" dirty="0" smtClean="0"/>
              <a:t>:</a:t>
            </a:r>
            <a:endParaRPr lang="en-US" altLang="zh-TW" dirty="0" smtClean="0"/>
          </a:p>
          <a:p>
            <a:pPr lvl="1">
              <a:buNone/>
            </a:pPr>
            <a:r>
              <a:rPr lang="en-US" dirty="0" smtClean="0"/>
              <a:t>fix </a:t>
            </a:r>
            <a:r>
              <a:rPr lang="en-US" dirty="0" smtClean="0">
                <a:sym typeface="Symbol" pitchFamily="18" charset="2"/>
              </a:rPr>
              <a:t></a:t>
            </a:r>
            <a:r>
              <a:rPr lang="en-US" dirty="0" smtClean="0"/>
              <a:t>,  minimize </a:t>
            </a:r>
            <a:r>
              <a:rPr lang="en-US" dirty="0" smtClean="0">
                <a:sym typeface="Symbol" pitchFamily="18" charset="2"/>
              </a:rPr>
              <a:t>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Testing for the Population Mean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dirty="0" smtClean="0"/>
              <a:t>When the sample is from normal population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sz="2700" dirty="0" smtClean="0"/>
              <a:t>H</a:t>
            </a:r>
            <a:r>
              <a:rPr lang="en-US" sz="1600" dirty="0" smtClean="0"/>
              <a:t>0</a:t>
            </a:r>
            <a:r>
              <a:rPr lang="en-US" sz="2700" dirty="0" smtClean="0"/>
              <a:t> : </a:t>
            </a:r>
            <a:r>
              <a:rPr lang="en-US" sz="2700" dirty="0" smtClean="0">
                <a:sym typeface="Symbol" pitchFamily="18" charset="2"/>
              </a:rPr>
              <a:t></a:t>
            </a:r>
            <a:r>
              <a:rPr lang="en-US" sz="2700" dirty="0" smtClean="0"/>
              <a:t> = 120   </a:t>
            </a:r>
            <a:r>
              <a:rPr lang="en-US" sz="2700" dirty="0" err="1" smtClean="0"/>
              <a:t>vs</a:t>
            </a:r>
            <a:r>
              <a:rPr lang="en-US" sz="2700" dirty="0" smtClean="0"/>
              <a:t>   H</a:t>
            </a:r>
            <a:r>
              <a:rPr lang="en-US" sz="1600" dirty="0" smtClean="0"/>
              <a:t>1</a:t>
            </a:r>
            <a:r>
              <a:rPr lang="en-US" sz="2700" dirty="0" smtClean="0"/>
              <a:t> : </a:t>
            </a:r>
            <a:r>
              <a:rPr lang="en-US" sz="2700" dirty="0" smtClean="0">
                <a:sym typeface="Symbol" pitchFamily="18" charset="2"/>
              </a:rPr>
              <a:t></a:t>
            </a:r>
            <a:r>
              <a:rPr lang="en-US" sz="2700" dirty="0" smtClean="0"/>
              <a:t> &lt; 120</a:t>
            </a:r>
          </a:p>
          <a:p>
            <a:pPr>
              <a:lnSpc>
                <a:spcPct val="90000"/>
              </a:lnSpc>
            </a:pPr>
            <a:r>
              <a:rPr lang="en-US" sz="2700" b="1" dirty="0" smtClean="0"/>
              <a:t>The best test</a:t>
            </a:r>
            <a:r>
              <a:rPr lang="en-US" sz="2700" dirty="0" smtClean="0"/>
              <a:t> is based on      ,which is called the test statistic. The "best test" means that the test has the highest power among all tests with a given type I error.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700" dirty="0" smtClean="0"/>
              <a:t>     Is there any bad test? Yes.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700" dirty="0" smtClean="0"/>
              <a:t> </a:t>
            </a:r>
          </a:p>
          <a:p>
            <a:pPr>
              <a:lnSpc>
                <a:spcPct val="90000"/>
              </a:lnSpc>
            </a:pPr>
            <a:r>
              <a:rPr lang="en-US" sz="2700" b="1" dirty="0" smtClean="0"/>
              <a:t>Rejection Region</a:t>
            </a:r>
            <a:r>
              <a:rPr lang="en-US" sz="27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range of values of test statistic for which H</a:t>
            </a:r>
            <a:r>
              <a:rPr lang="en-US" sz="2400" baseline="-25000" dirty="0" smtClean="0"/>
              <a:t>0 </a:t>
            </a:r>
            <a:r>
              <a:rPr lang="en-US" sz="2300" dirty="0" smtClean="0"/>
              <a:t>is rejected.</a:t>
            </a: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4419600" y="2590800"/>
          <a:ext cx="317500" cy="304800"/>
        </p:xfrm>
        <a:graphic>
          <a:graphicData uri="http://schemas.openxmlformats.org/presentationml/2006/ole">
            <p:oleObj spid="_x0000_s2049" name="Equation" r:id="rId3" imgW="1774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One-tailed test</a:t>
            </a:r>
            <a:endParaRPr lang="en-US" dirty="0" smtClean="0"/>
          </a:p>
        </p:txBody>
      </p:sp>
      <p:sp>
        <p:nvSpPr>
          <p:cNvPr id="102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Our rejection region is </a:t>
            </a:r>
          </a:p>
          <a:p>
            <a:r>
              <a:rPr lang="en-US" smtClean="0"/>
              <a:t> Now,</a:t>
            </a:r>
          </a:p>
          <a:p>
            <a:endParaRPr lang="en-US" smtClean="0"/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4762500" y="1676400"/>
          <a:ext cx="800100" cy="428625"/>
        </p:xfrm>
        <a:graphic>
          <a:graphicData uri="http://schemas.openxmlformats.org/presentationml/2006/ole">
            <p:oleObj spid="_x0000_s1025" name="Equation" r:id="rId3" imgW="393480" imgH="215640" progId="Equation.DSMT4">
              <p:embed/>
            </p:oleObj>
          </a:graphicData>
        </a:graphic>
      </p:graphicFrame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905000" y="2349500"/>
          <a:ext cx="5002213" cy="3482975"/>
        </p:xfrm>
        <a:graphic>
          <a:graphicData uri="http://schemas.openxmlformats.org/presentationml/2006/ole">
            <p:oleObj spid="_x0000_s1027" name="Equation" r:id="rId4" imgW="2489040" imgH="17269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Result</a:t>
            </a:r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test H</a:t>
            </a:r>
            <a:r>
              <a:rPr lang="en-US" sz="1600" dirty="0" smtClean="0"/>
              <a:t>0</a:t>
            </a:r>
            <a:r>
              <a:rPr lang="en-US" dirty="0" smtClean="0"/>
              <a:t> : 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dirty="0" smtClean="0"/>
              <a:t> = 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baseline="-25000" dirty="0" smtClean="0"/>
              <a:t>0</a:t>
            </a:r>
            <a:r>
              <a:rPr lang="en-US" dirty="0" smtClean="0"/>
              <a:t>   </a:t>
            </a:r>
            <a:r>
              <a:rPr lang="en-US" dirty="0" err="1" smtClean="0"/>
              <a:t>vs</a:t>
            </a:r>
            <a:r>
              <a:rPr lang="en-US" dirty="0" smtClean="0"/>
              <a:t>   H</a:t>
            </a:r>
            <a:r>
              <a:rPr lang="en-US" sz="1600" dirty="0" smtClean="0"/>
              <a:t>1</a:t>
            </a:r>
            <a:r>
              <a:rPr lang="en-US" dirty="0" smtClean="0"/>
              <a:t> : 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dirty="0" smtClean="0"/>
              <a:t> &lt; 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baseline="-25000" dirty="0" smtClean="0"/>
              <a:t>0</a:t>
            </a:r>
            <a:r>
              <a:rPr lang="en-US" dirty="0" smtClean="0"/>
              <a:t>, based on the samples taken from a normal population with mean 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dirty="0" smtClean="0"/>
              <a:t> and variance unknown, </a:t>
            </a:r>
          </a:p>
          <a:p>
            <a:pPr>
              <a:buFont typeface="Arial" charset="0"/>
              <a:buNone/>
            </a:pPr>
            <a:r>
              <a:rPr lang="en-US" b="1" dirty="0" smtClean="0"/>
              <a:t>    the test statistic</a:t>
            </a:r>
            <a:r>
              <a:rPr lang="en-US" dirty="0" smtClean="0"/>
              <a:t> is               . </a:t>
            </a:r>
          </a:p>
          <a:p>
            <a:r>
              <a:rPr lang="en-US" dirty="0" smtClean="0"/>
              <a:t>Assume the level of significance is </a:t>
            </a:r>
            <a:r>
              <a:rPr lang="el-GR" dirty="0" smtClean="0">
                <a:sym typeface="MT Symbol" charset="2"/>
              </a:rPr>
              <a:t>α</a:t>
            </a:r>
            <a:r>
              <a:rPr lang="en-US" dirty="0" smtClean="0"/>
              <a:t> then,</a:t>
            </a:r>
          </a:p>
          <a:p>
            <a:pPr lvl="1"/>
            <a:r>
              <a:rPr lang="en-US" dirty="0" smtClean="0"/>
              <a:t>if t &lt; t</a:t>
            </a:r>
            <a:r>
              <a:rPr lang="en-US" baseline="-25000" dirty="0" smtClean="0"/>
              <a:t>n-1, </a:t>
            </a:r>
            <a:r>
              <a:rPr lang="el-GR" baseline="-25000" dirty="0" smtClean="0"/>
              <a:t>α </a:t>
            </a:r>
            <a:r>
              <a:rPr lang="en-US" dirty="0" smtClean="0"/>
              <a:t>, then we reject H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t </a:t>
            </a:r>
            <a:r>
              <a:rPr lang="en-US" dirty="0" smtClean="0">
                <a:sym typeface="MT Symbol" charset="2"/>
              </a:rPr>
              <a:t>≥</a:t>
            </a:r>
            <a:r>
              <a:rPr lang="en-US" dirty="0" smtClean="0"/>
              <a:t> t</a:t>
            </a:r>
            <a:r>
              <a:rPr lang="en-US" baseline="-25000" dirty="0" smtClean="0"/>
              <a:t>n-1, </a:t>
            </a:r>
            <a:r>
              <a:rPr lang="el-GR" baseline="-25000" dirty="0" smtClean="0"/>
              <a:t>α</a:t>
            </a:r>
            <a:r>
              <a:rPr lang="en-US" dirty="0" smtClean="0"/>
              <a:t>, then we do not reject H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4038600" y="3076575"/>
          <a:ext cx="1219200" cy="733425"/>
        </p:xfrm>
        <a:graphic>
          <a:graphicData uri="http://schemas.openxmlformats.org/presentationml/2006/ole">
            <p:oleObj spid="_x0000_s19457" name="Equation" r:id="rId3" imgW="1219200" imgH="736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P-value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dirty="0"/>
              <a:t>minimum </a:t>
            </a:r>
            <a:r>
              <a:rPr lang="el-GR" dirty="0" smtClean="0">
                <a:sym typeface="MT Symbol"/>
              </a:rPr>
              <a:t>α</a:t>
            </a:r>
            <a:r>
              <a:rPr lang="en-US" dirty="0" smtClean="0"/>
              <a:t>-level </a:t>
            </a:r>
            <a:r>
              <a:rPr lang="en-US" dirty="0"/>
              <a:t>at which we can reject Ho based on the sample.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P-value </a:t>
            </a:r>
            <a:r>
              <a:rPr lang="en-US" dirty="0"/>
              <a:t>can also be thought as the probability of obtaining a test statistic as extreme as or more extreme than the actual test statistic obtained from the sample, given that the null hypothesis is true.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5603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298700"/>
            <a:ext cx="4038600" cy="3128963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Remarks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Two different approaches on determining the statistical significance: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Critical value method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P-value method.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Estimation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b="1" smtClean="0"/>
              <a:t>Point Estimates</a:t>
            </a:r>
            <a:endParaRPr lang="en-US" sz="3000" smtClean="0"/>
          </a:p>
          <a:p>
            <a:pPr lvl="1">
              <a:lnSpc>
                <a:spcPct val="80000"/>
              </a:lnSpc>
            </a:pPr>
            <a:r>
              <a:rPr lang="en-US" sz="2600" smtClean="0"/>
              <a:t>A point estimate of a parameter </a:t>
            </a:r>
            <a:r>
              <a:rPr lang="el-GR" sz="2600" smtClean="0">
                <a:sym typeface="MT Symbol" charset="2"/>
              </a:rPr>
              <a:t>θ</a:t>
            </a:r>
            <a:r>
              <a:rPr lang="en-US" sz="2600" smtClean="0"/>
              <a:t> is a single number used as an estimate of the value of </a:t>
            </a:r>
            <a:r>
              <a:rPr lang="el-GR" sz="2600" smtClean="0">
                <a:sym typeface="MT Symbol" charset="2"/>
              </a:rPr>
              <a:t>θ</a:t>
            </a:r>
            <a:r>
              <a:rPr lang="en-US" sz="2600" smtClean="0"/>
              <a:t>.</a:t>
            </a:r>
          </a:p>
          <a:p>
            <a:pPr lvl="1"/>
            <a:r>
              <a:rPr lang="en-US" sz="2600" smtClean="0"/>
              <a:t>e.g. A natural estimate to use for estimating the population mean </a:t>
            </a:r>
            <a:r>
              <a:rPr lang="en-US" sz="2600" smtClean="0">
                <a:sym typeface="Symbol" pitchFamily="18" charset="2"/>
              </a:rPr>
              <a:t></a:t>
            </a:r>
            <a:r>
              <a:rPr lang="en-US" sz="2600" smtClean="0"/>
              <a:t> is the sample mean                .</a:t>
            </a:r>
          </a:p>
          <a:p>
            <a:pPr>
              <a:lnSpc>
                <a:spcPct val="80000"/>
              </a:lnSpc>
            </a:pPr>
            <a:r>
              <a:rPr lang="en-US" sz="3000" b="1" smtClean="0"/>
              <a:t>Interval Estimation</a:t>
            </a:r>
            <a:endParaRPr lang="en-US" sz="3000" smtClean="0"/>
          </a:p>
          <a:p>
            <a:pPr lvl="1">
              <a:lnSpc>
                <a:spcPct val="80000"/>
              </a:lnSpc>
            </a:pPr>
            <a:r>
              <a:rPr lang="en-US" sz="2600" smtClean="0"/>
              <a:t>If an random interval I=(L,U) satisfying Pr(L&lt;</a:t>
            </a:r>
            <a:r>
              <a:rPr lang="en-US" sz="2600" baseline="-25000" smtClean="0"/>
              <a:t> </a:t>
            </a:r>
            <a:r>
              <a:rPr lang="el-GR" sz="2600" smtClean="0">
                <a:sym typeface="MT Symbol" charset="2"/>
              </a:rPr>
              <a:t>θ</a:t>
            </a:r>
            <a:r>
              <a:rPr lang="ru-RU" sz="2600" smtClean="0">
                <a:latin typeface="Arial" charset="0"/>
                <a:cs typeface="Arial" charset="0"/>
                <a:sym typeface="MT Symbol" charset="2"/>
              </a:rPr>
              <a:t> </a:t>
            </a:r>
            <a:r>
              <a:rPr lang="en-US" sz="2600" smtClean="0"/>
              <a:t>&lt;U)=1- </a:t>
            </a:r>
            <a:r>
              <a:rPr lang="el-GR" sz="2600" smtClean="0">
                <a:sym typeface="MT Symbol" charset="2"/>
              </a:rPr>
              <a:t>α</a:t>
            </a:r>
            <a:r>
              <a:rPr lang="en-US" sz="2600" smtClean="0"/>
              <a:t>, the observed values of L and U for a given sample is called a 1- </a:t>
            </a:r>
            <a:r>
              <a:rPr lang="el-GR" sz="2600" smtClean="0">
                <a:sym typeface="MT Symbol" charset="2"/>
              </a:rPr>
              <a:t>α</a:t>
            </a:r>
            <a:r>
              <a:rPr lang="en-US" sz="2600" smtClean="0"/>
              <a:t> conference interval estimate for </a:t>
            </a:r>
            <a:r>
              <a:rPr lang="en-US" sz="2600" baseline="-25000" smtClean="0"/>
              <a:t> </a:t>
            </a:r>
            <a:r>
              <a:rPr lang="el-GR" sz="2600" smtClean="0">
                <a:sym typeface="MT Symbol" charset="2"/>
              </a:rPr>
              <a:t>θ</a:t>
            </a:r>
            <a:r>
              <a:rPr lang="en-US" sz="2600" smtClean="0"/>
              <a:t>. 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2600" smtClean="0"/>
              <a:t>Which one is more accurate?  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2600" smtClean="0"/>
              <a:t>Which one is more precise?</a:t>
            </a: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6629400" y="3124200"/>
          <a:ext cx="1066800" cy="557213"/>
        </p:xfrm>
        <a:graphic>
          <a:graphicData uri="http://schemas.openxmlformats.org/presentationml/2006/ole">
            <p:oleObj spid="_x0000_s47106" name="Equation" r:id="rId3" imgW="837836" imgH="431613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One-tailed test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Testing H</a:t>
            </a:r>
            <a:r>
              <a:rPr lang="en-US" b="1" baseline="-25000" dirty="0"/>
              <a:t>0</a:t>
            </a:r>
            <a:r>
              <a:rPr lang="en-US" b="1" dirty="0"/>
              <a:t>: </a:t>
            </a:r>
            <a:r>
              <a:rPr lang="en-US" b="1" dirty="0" smtClean="0">
                <a:sym typeface="MT Symbol"/>
              </a:rPr>
              <a:t>µ</a:t>
            </a:r>
            <a:r>
              <a:rPr lang="en-US" b="1" dirty="0" smtClean="0"/>
              <a:t>=</a:t>
            </a:r>
            <a:r>
              <a:rPr lang="en-US" b="1" dirty="0">
                <a:sym typeface="MT Symbol"/>
              </a:rPr>
              <a:t> </a:t>
            </a:r>
            <a:r>
              <a:rPr lang="en-US" b="1" dirty="0" smtClean="0">
                <a:sym typeface="MT Symbol"/>
              </a:rPr>
              <a:t>µ</a:t>
            </a:r>
            <a:r>
              <a:rPr lang="en-US" b="1" baseline="-25000" dirty="0" smtClean="0"/>
              <a:t>0</a:t>
            </a:r>
            <a:r>
              <a:rPr lang="en-US" b="1" dirty="0" smtClean="0"/>
              <a:t> </a:t>
            </a:r>
            <a:r>
              <a:rPr lang="en-US" b="1" dirty="0" err="1"/>
              <a:t>vs</a:t>
            </a:r>
            <a:r>
              <a:rPr lang="en-US" b="1" dirty="0"/>
              <a:t> H</a:t>
            </a:r>
            <a:r>
              <a:rPr lang="en-US" b="1" baseline="-25000" dirty="0"/>
              <a:t>1</a:t>
            </a:r>
            <a:r>
              <a:rPr lang="en-US" b="1" dirty="0"/>
              <a:t>: </a:t>
            </a:r>
            <a:r>
              <a:rPr lang="en-US" b="1" dirty="0">
                <a:sym typeface="MT Symbol"/>
              </a:rPr>
              <a:t>µ</a:t>
            </a:r>
            <a:r>
              <a:rPr lang="en-US" b="1" dirty="0" smtClean="0"/>
              <a:t> </a:t>
            </a:r>
            <a:r>
              <a:rPr lang="en-US" b="1" dirty="0"/>
              <a:t>&gt; </a:t>
            </a:r>
            <a:r>
              <a:rPr lang="en-US" b="1" dirty="0" smtClean="0">
                <a:sym typeface="MT Symbol"/>
              </a:rPr>
              <a:t>µ</a:t>
            </a:r>
            <a:r>
              <a:rPr lang="en-US" b="1" baseline="-25000" dirty="0" smtClean="0"/>
              <a:t>0</a:t>
            </a:r>
            <a:r>
              <a:rPr lang="en-US" b="1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When       </a:t>
            </a:r>
            <a:r>
              <a:rPr lang="en-US" dirty="0"/>
              <a:t>unknown and population is </a:t>
            </a:r>
            <a:r>
              <a:rPr lang="en-US" dirty="0" smtClean="0"/>
              <a:t>normal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Test </a:t>
            </a:r>
            <a:r>
              <a:rPr lang="en-US" dirty="0"/>
              <a:t>Statistic: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Rejection </a:t>
            </a:r>
            <a:r>
              <a:rPr lang="en-US" dirty="0"/>
              <a:t>Region: t &gt; </a:t>
            </a:r>
            <a:r>
              <a:rPr lang="en-US" dirty="0" smtClean="0"/>
              <a:t>t</a:t>
            </a:r>
            <a:r>
              <a:rPr lang="en-US" baseline="-25000" dirty="0" smtClean="0"/>
              <a:t>n-1,</a:t>
            </a:r>
            <a:r>
              <a:rPr lang="el-GR" baseline="-25000" dirty="0" smtClean="0">
                <a:sym typeface="MT Symbol"/>
              </a:rPr>
              <a:t>α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p-value </a:t>
            </a:r>
            <a:r>
              <a:rPr lang="en-US" dirty="0"/>
              <a:t>= 1- F</a:t>
            </a:r>
            <a:r>
              <a:rPr lang="en-US" baseline="-25000" dirty="0"/>
              <a:t>t,n-1</a:t>
            </a:r>
            <a:r>
              <a:rPr lang="en-US" dirty="0"/>
              <a:t> (t), where F</a:t>
            </a:r>
            <a:r>
              <a:rPr lang="en-US" baseline="-25000" dirty="0"/>
              <a:t>t,n-1</a:t>
            </a:r>
            <a:r>
              <a:rPr lang="en-US" dirty="0"/>
              <a:t> ( ) is the </a:t>
            </a:r>
            <a:r>
              <a:rPr lang="en-US" dirty="0" err="1"/>
              <a:t>cdf</a:t>
            </a:r>
            <a:r>
              <a:rPr lang="en-US" dirty="0"/>
              <a:t> for t distribution with </a:t>
            </a:r>
            <a:r>
              <a:rPr lang="en-US" dirty="0" err="1"/>
              <a:t>df</a:t>
            </a:r>
            <a:r>
              <a:rPr lang="en-US" dirty="0"/>
              <a:t>=n-1.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Note:</a:t>
            </a:r>
            <a:r>
              <a:rPr lang="en-US" dirty="0"/>
              <a:t> </a:t>
            </a:r>
            <a:r>
              <a:rPr lang="en-US" dirty="0" smtClean="0"/>
              <a:t>If        </a:t>
            </a:r>
            <a:r>
              <a:rPr lang="en-US" dirty="0"/>
              <a:t>is known, the s in test statistic will be replaced </a:t>
            </a:r>
            <a:r>
              <a:rPr lang="el-GR" dirty="0" smtClean="0">
                <a:sym typeface="MT Symbol"/>
              </a:rPr>
              <a:t>σ</a:t>
            </a:r>
            <a:r>
              <a:rPr lang="en-US" dirty="0" smtClean="0"/>
              <a:t> </a:t>
            </a:r>
            <a:r>
              <a:rPr lang="en-US" dirty="0"/>
              <a:t>by and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  t</a:t>
            </a:r>
            <a:r>
              <a:rPr lang="en-US" baseline="-25000" dirty="0" smtClean="0"/>
              <a:t>n-1,</a:t>
            </a:r>
            <a:r>
              <a:rPr lang="el-GR" baseline="-25000" dirty="0" smtClean="0">
                <a:sym typeface="MT Symbol"/>
              </a:rPr>
              <a:t>α</a:t>
            </a:r>
            <a:r>
              <a:rPr lang="en-US" baseline="-25000" dirty="0" smtClean="0"/>
              <a:t> </a:t>
            </a:r>
            <a:r>
              <a:rPr lang="en-US" dirty="0"/>
              <a:t>in rejection region will be replaced by </a:t>
            </a:r>
            <a:r>
              <a:rPr lang="en-US" dirty="0" smtClean="0"/>
              <a:t>z</a:t>
            </a:r>
            <a:r>
              <a:rPr lang="el-GR" baseline="-25000" dirty="0" smtClean="0">
                <a:sym typeface="MT Symbol"/>
              </a:rPr>
              <a:t>α</a:t>
            </a:r>
            <a:r>
              <a:rPr lang="en-US" baseline="-25000" dirty="0" smtClean="0">
                <a:sym typeface="MT Symbol"/>
              </a:rPr>
              <a:t> </a:t>
            </a:r>
            <a:r>
              <a:rPr lang="en-US" dirty="0" smtClean="0"/>
              <a:t>, </a:t>
            </a:r>
            <a:r>
              <a:rPr lang="en-US" dirty="0"/>
              <a:t>F</a:t>
            </a:r>
            <a:r>
              <a:rPr lang="en-US" baseline="-25000" dirty="0"/>
              <a:t>t,n-1</a:t>
            </a:r>
            <a:r>
              <a:rPr lang="en-US" dirty="0"/>
              <a:t> (t) will </a:t>
            </a:r>
            <a:r>
              <a:rPr lang="en-US" dirty="0" smtClean="0"/>
              <a:t>be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replace </a:t>
            </a:r>
            <a:r>
              <a:rPr lang="en-US" dirty="0"/>
              <a:t>by </a:t>
            </a:r>
            <a:r>
              <a:rPr lang="az-Cyrl-AZ" dirty="0" smtClean="0"/>
              <a:t>Ф</a:t>
            </a:r>
            <a:r>
              <a:rPr lang="en-US" dirty="0" smtClean="0"/>
              <a:t>(t</a:t>
            </a:r>
            <a:r>
              <a:rPr lang="en-US" dirty="0"/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25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2438400" y="2438400"/>
          <a:ext cx="1219200" cy="733425"/>
        </p:xfrm>
        <a:graphic>
          <a:graphicData uri="http://schemas.openxmlformats.org/presentationml/2006/ole">
            <p:oleObj spid="_x0000_s22529" name="Equation" r:id="rId3" imgW="1219200" imgH="736600" progId="Equation.3">
              <p:embed/>
            </p:oleObj>
          </a:graphicData>
        </a:graphic>
      </p:graphicFrame>
      <p:sp>
        <p:nvSpPr>
          <p:cNvPr id="2253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600200" y="1895475"/>
          <a:ext cx="390525" cy="390525"/>
        </p:xfrm>
        <a:graphic>
          <a:graphicData uri="http://schemas.openxmlformats.org/presentationml/2006/ole">
            <p:oleObj spid="_x0000_s22531" name="Equation" r:id="rId4" imgW="203024" imgH="203024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819275" y="4486275"/>
          <a:ext cx="390525" cy="390525"/>
        </p:xfrm>
        <a:graphic>
          <a:graphicData uri="http://schemas.openxmlformats.org/presentationml/2006/ole">
            <p:oleObj spid="_x0000_s22533" name="Equation" r:id="rId5" imgW="203024" imgH="203024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Testing For Two-Sided Alternative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dirty="0" smtClean="0"/>
              <a:t>Let X</a:t>
            </a:r>
            <a:r>
              <a:rPr lang="en-US" sz="1600" dirty="0" smtClean="0"/>
              <a:t>1</a:t>
            </a:r>
            <a:r>
              <a:rPr lang="en-US" sz="3000" dirty="0" smtClean="0"/>
              <a:t>,….,</a:t>
            </a:r>
            <a:r>
              <a:rPr lang="en-US" sz="3000" dirty="0" err="1" smtClean="0"/>
              <a:t>X</a:t>
            </a:r>
            <a:r>
              <a:rPr lang="en-US" sz="1600" dirty="0" err="1" smtClean="0"/>
              <a:t>n</a:t>
            </a:r>
            <a:r>
              <a:rPr lang="en-US" sz="3000" dirty="0" smtClean="0"/>
              <a:t> be the random samples from the population</a:t>
            </a:r>
            <a:r>
              <a:rPr lang="en-US" altLang="zh-TW" sz="3000" dirty="0" smtClean="0"/>
              <a:t> N(</a:t>
            </a:r>
            <a:r>
              <a:rPr lang="en-US" dirty="0" smtClean="0">
                <a:sym typeface="MT Symbol" charset="2"/>
              </a:rPr>
              <a:t>µ</a:t>
            </a:r>
            <a:r>
              <a:rPr lang="en-US" altLang="zh-TW" sz="3000" dirty="0" smtClean="0"/>
              <a:t>, </a:t>
            </a:r>
            <a:r>
              <a:rPr lang="el-GR" sz="3000" dirty="0" smtClean="0"/>
              <a:t>σ</a:t>
            </a:r>
            <a:r>
              <a:rPr lang="en-US" sz="3000" dirty="0" smtClean="0"/>
              <a:t>²</a:t>
            </a:r>
            <a:r>
              <a:rPr lang="en-US" altLang="zh-TW" sz="3000" dirty="0" smtClean="0"/>
              <a:t>)</a:t>
            </a:r>
            <a:r>
              <a:rPr lang="en-US" sz="3000" dirty="0" smtClean="0"/>
              <a:t>, where</a:t>
            </a:r>
            <a:r>
              <a:rPr lang="en-US" altLang="zh-TW" sz="3000" dirty="0" smtClean="0"/>
              <a:t> </a:t>
            </a:r>
            <a:r>
              <a:rPr lang="el-GR" sz="3000" dirty="0" smtClean="0"/>
              <a:t>σ</a:t>
            </a:r>
            <a:r>
              <a:rPr lang="en-US" sz="3000" dirty="0" smtClean="0"/>
              <a:t>²</a:t>
            </a:r>
            <a:r>
              <a:rPr lang="en-US" altLang="zh-TW" sz="3000" dirty="0" smtClean="0"/>
              <a:t> </a:t>
            </a:r>
            <a:r>
              <a:rPr lang="en-US" sz="3000" dirty="0" smtClean="0"/>
              <a:t>is unknown.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H</a:t>
            </a:r>
            <a:r>
              <a:rPr lang="en-US" sz="1600" dirty="0" smtClean="0"/>
              <a:t>0</a:t>
            </a:r>
            <a:r>
              <a:rPr lang="en-US" sz="3000" dirty="0" smtClean="0"/>
              <a:t> : </a:t>
            </a:r>
            <a:r>
              <a:rPr lang="en-US" dirty="0" smtClean="0">
                <a:sym typeface="MT Symbol" charset="2"/>
              </a:rPr>
              <a:t>µ</a:t>
            </a:r>
            <a:r>
              <a:rPr lang="en-US" dirty="0" smtClean="0"/>
              <a:t>=</a:t>
            </a:r>
            <a:r>
              <a:rPr lang="en-US" dirty="0" smtClean="0">
                <a:sym typeface="MT Symbol" charset="2"/>
              </a:rPr>
              <a:t>µ</a:t>
            </a:r>
            <a:r>
              <a:rPr lang="en-US" baseline="-25000" dirty="0" smtClean="0"/>
              <a:t>0</a:t>
            </a:r>
            <a:r>
              <a:rPr lang="en-US" sz="3000" dirty="0" smtClean="0"/>
              <a:t> </a:t>
            </a:r>
            <a:r>
              <a:rPr lang="en-US" sz="3000" dirty="0" err="1" smtClean="0"/>
              <a:t>vs</a:t>
            </a:r>
            <a:r>
              <a:rPr lang="en-US" sz="3000" dirty="0" smtClean="0"/>
              <a:t>  H</a:t>
            </a:r>
            <a:r>
              <a:rPr lang="en-US" sz="1600" dirty="0" smtClean="0"/>
              <a:t>1</a:t>
            </a:r>
            <a:r>
              <a:rPr lang="en-US" sz="3000" dirty="0" smtClean="0"/>
              <a:t> : </a:t>
            </a:r>
            <a:r>
              <a:rPr lang="en-US" dirty="0" smtClean="0">
                <a:sym typeface="MT Symbol" charset="2"/>
              </a:rPr>
              <a:t>µ</a:t>
            </a:r>
            <a:r>
              <a:rPr lang="en-US" dirty="0" smtClean="0"/>
              <a:t>≠</a:t>
            </a:r>
            <a:r>
              <a:rPr lang="en-US" dirty="0" smtClean="0">
                <a:sym typeface="MT Symbol" charset="2"/>
              </a:rPr>
              <a:t>µ</a:t>
            </a:r>
            <a:r>
              <a:rPr lang="en-US" baseline="-25000" dirty="0" smtClean="0"/>
              <a:t>0</a:t>
            </a:r>
            <a:r>
              <a:rPr lang="en-US" sz="3000" dirty="0" smtClean="0"/>
              <a:t> </a:t>
            </a:r>
          </a:p>
          <a:p>
            <a:pPr lvl="1">
              <a:lnSpc>
                <a:spcPct val="130000"/>
              </a:lnSpc>
            </a:pPr>
            <a:r>
              <a:rPr lang="en-US" sz="2600" b="1" dirty="0" smtClean="0"/>
              <a:t>Test Statistic</a:t>
            </a:r>
            <a:r>
              <a:rPr lang="en-US" sz="2600" dirty="0" smtClean="0"/>
              <a:t>: </a:t>
            </a:r>
          </a:p>
          <a:p>
            <a:pPr lvl="1">
              <a:lnSpc>
                <a:spcPct val="150000"/>
              </a:lnSpc>
              <a:spcBef>
                <a:spcPct val="10000"/>
              </a:spcBef>
            </a:pPr>
            <a:r>
              <a:rPr lang="en-US" sz="2600" b="1" dirty="0" smtClean="0"/>
              <a:t>Rejection Region</a:t>
            </a:r>
            <a:r>
              <a:rPr lang="en-US" sz="2600" dirty="0" smtClean="0"/>
              <a:t>:</a:t>
            </a:r>
            <a:r>
              <a:rPr lang="en-US" altLang="zh-TW" sz="2600" dirty="0" smtClean="0"/>
              <a:t> |</a:t>
            </a:r>
            <a:r>
              <a:rPr lang="en-US" sz="2600" dirty="0" smtClean="0"/>
              <a:t>t</a:t>
            </a:r>
            <a:r>
              <a:rPr lang="en-US" altLang="zh-TW" sz="2600" dirty="0" smtClean="0"/>
              <a:t>|&gt;</a:t>
            </a:r>
            <a:r>
              <a:rPr lang="en-US" sz="2600" dirty="0" smtClean="0"/>
              <a:t> t</a:t>
            </a:r>
            <a:r>
              <a:rPr lang="en-US" sz="2600" baseline="-25000" dirty="0" smtClean="0"/>
              <a:t>n-1</a:t>
            </a:r>
            <a:r>
              <a:rPr lang="en-US" altLang="zh-TW" sz="2600" baseline="-25000" dirty="0" smtClean="0"/>
              <a:t>,</a:t>
            </a:r>
            <a:r>
              <a:rPr lang="en-US" sz="2600" baseline="-25000" dirty="0" smtClean="0"/>
              <a:t>1-</a:t>
            </a:r>
            <a:r>
              <a:rPr lang="el-GR" sz="2600" baseline="-25000" dirty="0" smtClean="0">
                <a:sym typeface="MT Symbol" charset="2"/>
              </a:rPr>
              <a:t>α</a:t>
            </a:r>
            <a:r>
              <a:rPr lang="en-US" sz="2600" baseline="-25000" dirty="0" smtClean="0"/>
              <a:t>/2</a:t>
            </a:r>
            <a:r>
              <a:rPr lang="en-US" sz="2600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sz="2600" b="1" dirty="0" smtClean="0"/>
              <a:t>p-value</a:t>
            </a:r>
            <a:r>
              <a:rPr lang="en-US" sz="2600" dirty="0" smtClean="0"/>
              <a:t> = 2</a:t>
            </a:r>
            <a:r>
              <a:rPr lang="en-US" altLang="zh-TW" sz="2600" dirty="0" smtClean="0">
                <a:sym typeface="MT Symbol" charset="2"/>
              </a:rPr>
              <a:t>*</a:t>
            </a:r>
            <a:r>
              <a:rPr lang="en-US" sz="2600" dirty="0" smtClean="0"/>
              <a:t>F</a:t>
            </a:r>
            <a:r>
              <a:rPr lang="en-US" sz="2600" baseline="-25000" dirty="0" smtClean="0"/>
              <a:t>t,n-1</a:t>
            </a:r>
            <a:r>
              <a:rPr lang="en-US" sz="2600" dirty="0" smtClean="0"/>
              <a:t> (t), if t</a:t>
            </a:r>
            <a:r>
              <a:rPr lang="en-US" altLang="zh-TW" sz="2600" dirty="0" smtClean="0"/>
              <a:t>&lt;=</a:t>
            </a:r>
            <a:r>
              <a:rPr lang="en-US" sz="2600" dirty="0" smtClean="0"/>
              <a:t> 0. (see figures on next slide)</a:t>
            </a:r>
          </a:p>
          <a:p>
            <a:pPr lvl="1">
              <a:lnSpc>
                <a:spcPct val="120000"/>
              </a:lnSpc>
              <a:buFont typeface="Arial" charset="0"/>
              <a:buNone/>
            </a:pPr>
            <a:r>
              <a:rPr lang="en-US" altLang="zh-TW" sz="2600" dirty="0" smtClean="0"/>
              <a:t>                     </a:t>
            </a:r>
            <a:r>
              <a:rPr lang="en-US" sz="2600" dirty="0" smtClean="0"/>
              <a:t>2</a:t>
            </a:r>
            <a:r>
              <a:rPr lang="en-US" altLang="zh-TW" sz="2600" dirty="0" smtClean="0">
                <a:sym typeface="MT Symbol" charset="2"/>
              </a:rPr>
              <a:t>*</a:t>
            </a:r>
            <a:r>
              <a:rPr lang="en-US" sz="2600" dirty="0" smtClean="0"/>
              <a:t>[1- F</a:t>
            </a:r>
            <a:r>
              <a:rPr lang="en-US" sz="2600" baseline="-25000" dirty="0" smtClean="0"/>
              <a:t>t,n-1</a:t>
            </a:r>
            <a:r>
              <a:rPr lang="en-US" sz="2600" dirty="0" smtClean="0"/>
              <a:t> (t)], if t &gt; 0. </a:t>
            </a:r>
          </a:p>
          <a:p>
            <a:pPr>
              <a:lnSpc>
                <a:spcPct val="80000"/>
              </a:lnSpc>
            </a:pPr>
            <a:r>
              <a:rPr lang="en-US" sz="3000" b="1" dirty="0" smtClean="0"/>
              <a:t>Warning</a:t>
            </a:r>
            <a:r>
              <a:rPr lang="en-US" sz="3000" dirty="0" smtClean="0"/>
              <a:t>: exact p-value requires use of computer.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3200400" y="2971800"/>
          <a:ext cx="1219200" cy="733425"/>
        </p:xfrm>
        <a:graphic>
          <a:graphicData uri="http://schemas.openxmlformats.org/presentationml/2006/ole">
            <p:oleObj spid="_x0000_s26632" name="Equation" r:id="rId3" imgW="1219200" imgH="736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Testing For Two-Sided Alternative</a:t>
            </a:r>
            <a:endParaRPr lang="en-US" dirty="0" smtClean="0"/>
          </a:p>
        </p:txBody>
      </p:sp>
      <p:sp>
        <p:nvSpPr>
          <p:cNvPr id="24590" name="Text Placeholder 11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4040188" cy="1143000"/>
          </a:xfrm>
        </p:spPr>
        <p:txBody>
          <a:bodyPr/>
          <a:lstStyle/>
          <a:p>
            <a:r>
              <a:rPr lang="en-US" dirty="0" smtClean="0"/>
              <a:t>	P-value for X&gt;U</a:t>
            </a:r>
            <a:r>
              <a:rPr lang="en-US" baseline="-25000" dirty="0" smtClean="0"/>
              <a:t>0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4591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131887"/>
          </a:xfrm>
        </p:spPr>
        <p:txBody>
          <a:bodyPr/>
          <a:lstStyle/>
          <a:p>
            <a:r>
              <a:rPr lang="en-US" dirty="0" smtClean="0"/>
              <a:t>	P-value for  X&lt;=U</a:t>
            </a:r>
            <a:r>
              <a:rPr lang="en-US" baseline="-25000" dirty="0" smtClean="0"/>
              <a:t>0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459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9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801688" y="2855913"/>
          <a:ext cx="3352800" cy="2590800"/>
        </p:xfrm>
        <a:graphic>
          <a:graphicData uri="http://schemas.openxmlformats.org/presentationml/2006/ole">
            <p:oleObj spid="_x0000_s24583" r:id="rId3" imgW="3352800" imgH="2590465" progId="">
              <p:embed/>
            </p:oleObj>
          </a:graphicData>
        </a:graphic>
      </p:graphicFrame>
      <p:sp>
        <p:nvSpPr>
          <p:cNvPr id="2459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5029200" y="2895600"/>
          <a:ext cx="3352800" cy="2590800"/>
        </p:xfrm>
        <a:graphic>
          <a:graphicData uri="http://schemas.openxmlformats.org/presentationml/2006/ole">
            <p:oleObj spid="_x0000_s24588" r:id="rId4" imgW="3352800" imgH="2590465" progId="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b="1" smtClean="0"/>
              <a:t>The Power of A Test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39725" indent="-339725"/>
            <a:r>
              <a:rPr lang="en-US" sz="3000" dirty="0" smtClean="0"/>
              <a:t>To test H</a:t>
            </a:r>
            <a:r>
              <a:rPr lang="en-US" sz="1600" dirty="0" smtClean="0"/>
              <a:t>0</a:t>
            </a:r>
            <a:r>
              <a:rPr lang="en-US" sz="3000" dirty="0" smtClean="0"/>
              <a:t> : </a:t>
            </a:r>
            <a:r>
              <a:rPr lang="en-US" dirty="0" smtClean="0">
                <a:sym typeface="MT Symbol" charset="2"/>
              </a:rPr>
              <a:t>µ</a:t>
            </a:r>
            <a:r>
              <a:rPr lang="en-US" dirty="0" smtClean="0"/>
              <a:t>=</a:t>
            </a:r>
            <a:r>
              <a:rPr lang="en-US" dirty="0" smtClean="0">
                <a:sym typeface="MT Symbol" charset="2"/>
              </a:rPr>
              <a:t>µ</a:t>
            </a:r>
            <a:r>
              <a:rPr lang="en-US" baseline="-25000" dirty="0" smtClean="0"/>
              <a:t>0</a:t>
            </a:r>
            <a:r>
              <a:rPr lang="en-US" sz="3000" dirty="0" smtClean="0"/>
              <a:t> </a:t>
            </a:r>
            <a:r>
              <a:rPr lang="en-US" sz="3000" dirty="0" err="1" smtClean="0"/>
              <a:t>vs</a:t>
            </a:r>
            <a:r>
              <a:rPr lang="en-US" sz="3000" dirty="0" smtClean="0"/>
              <a:t>  H</a:t>
            </a:r>
            <a:r>
              <a:rPr lang="en-US" sz="1600" dirty="0" smtClean="0"/>
              <a:t>1</a:t>
            </a:r>
            <a:r>
              <a:rPr lang="en-US" sz="3000" dirty="0" smtClean="0"/>
              <a:t> : </a:t>
            </a:r>
            <a:r>
              <a:rPr lang="en-US" dirty="0" smtClean="0">
                <a:sym typeface="MT Symbol" charset="2"/>
              </a:rPr>
              <a:t>µ</a:t>
            </a:r>
            <a:r>
              <a:rPr lang="en-US" altLang="zh-TW" dirty="0" smtClean="0"/>
              <a:t>&lt;</a:t>
            </a:r>
            <a:r>
              <a:rPr lang="en-US" dirty="0" smtClean="0">
                <a:sym typeface="MT Symbol" charset="2"/>
              </a:rPr>
              <a:t>µ</a:t>
            </a:r>
            <a:r>
              <a:rPr lang="en-US" baseline="-25000" dirty="0" smtClean="0"/>
              <a:t>0</a:t>
            </a:r>
            <a:r>
              <a:rPr lang="en-US" sz="3000" dirty="0" smtClean="0"/>
              <a:t> in normal population with known variance </a:t>
            </a:r>
            <a:r>
              <a:rPr lang="el-GR" sz="3000" dirty="0" smtClean="0"/>
              <a:t>σ</a:t>
            </a:r>
            <a:r>
              <a:rPr lang="en-US" sz="3000" dirty="0" smtClean="0"/>
              <a:t>²,</a:t>
            </a:r>
            <a:r>
              <a:rPr lang="en-US" sz="3000" b="1" dirty="0" smtClean="0"/>
              <a:t> </a:t>
            </a:r>
            <a:r>
              <a:rPr lang="en-US" sz="3000" dirty="0" smtClean="0"/>
              <a:t>the power is</a:t>
            </a:r>
            <a:endParaRPr lang="en-US" altLang="zh-TW" sz="3000" dirty="0" smtClean="0"/>
          </a:p>
          <a:p>
            <a:pPr marL="339725" indent="-339725">
              <a:buFont typeface="Arial" charset="0"/>
              <a:buNone/>
            </a:pPr>
            <a:endParaRPr lang="en-US" sz="3000" dirty="0" smtClean="0"/>
          </a:p>
          <a:p>
            <a:pPr marL="339725" indent="-339725"/>
            <a:r>
              <a:rPr lang="en-US" sz="3000" b="1" dirty="0" smtClean="0"/>
              <a:t>Review</a:t>
            </a:r>
            <a:r>
              <a:rPr lang="en-US" sz="3000" dirty="0" smtClean="0"/>
              <a:t> </a:t>
            </a:r>
            <a:r>
              <a:rPr lang="en-US" altLang="zh-TW" sz="3000" dirty="0" smtClean="0"/>
              <a:t>: </a:t>
            </a:r>
            <a:r>
              <a:rPr lang="en-US" sz="3000" dirty="0" smtClean="0"/>
              <a:t>Power= Pr [rejecting  H</a:t>
            </a:r>
            <a:r>
              <a:rPr lang="en-US" sz="1800" dirty="0" smtClean="0"/>
              <a:t>0</a:t>
            </a:r>
            <a:r>
              <a:rPr lang="en-US" sz="3000" dirty="0" smtClean="0"/>
              <a:t> | H</a:t>
            </a:r>
            <a:r>
              <a:rPr lang="en-US" sz="1800" dirty="0" smtClean="0"/>
              <a:t>0</a:t>
            </a:r>
            <a:r>
              <a:rPr lang="en-US" sz="3000" dirty="0" smtClean="0"/>
              <a:t>  is false ]</a:t>
            </a:r>
          </a:p>
          <a:p>
            <a:pPr marL="339725" indent="-339725"/>
            <a:r>
              <a:rPr lang="en-US" sz="3000" b="1" dirty="0" smtClean="0"/>
              <a:t>Factors Affecting the Power</a:t>
            </a:r>
            <a:endParaRPr lang="en-US" sz="3000" dirty="0" smtClean="0"/>
          </a:p>
          <a:p>
            <a:pPr marL="793750" lvl="1" indent="-339725">
              <a:buFont typeface="Arial" charset="0"/>
              <a:buAutoNum type="arabicPeriod"/>
            </a:pPr>
            <a:r>
              <a:rPr lang="en-US" altLang="zh-TW" sz="2600" dirty="0" smtClean="0"/>
              <a:t> </a:t>
            </a:r>
          </a:p>
          <a:p>
            <a:pPr marL="793750" lvl="1" indent="-339725">
              <a:buFont typeface="Arial" charset="0"/>
              <a:buAutoNum type="arabicPeriod"/>
            </a:pPr>
            <a:r>
              <a:rPr lang="en-US" altLang="zh-TW" sz="2600" dirty="0" smtClean="0"/>
              <a:t> </a:t>
            </a:r>
          </a:p>
          <a:p>
            <a:pPr marL="793750" lvl="1" indent="-339725">
              <a:buFont typeface="Arial" charset="0"/>
              <a:buAutoNum type="arabicPeriod"/>
            </a:pPr>
            <a:r>
              <a:rPr lang="en-US" altLang="zh-TW" sz="2600" dirty="0" smtClean="0"/>
              <a:t> </a:t>
            </a:r>
          </a:p>
          <a:p>
            <a:pPr marL="793750" lvl="1" indent="-339725">
              <a:buFont typeface="Arial" charset="0"/>
              <a:buAutoNum type="arabicPeriod"/>
            </a:pPr>
            <a:r>
              <a:rPr lang="en-US" altLang="zh-TW" sz="2600" dirty="0" smtClean="0"/>
              <a:t> </a:t>
            </a:r>
            <a:endParaRPr lang="en-US" sz="2600" dirty="0" smtClean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850900" y="2590800"/>
          <a:ext cx="3416300" cy="579438"/>
        </p:xfrm>
        <a:graphic>
          <a:graphicData uri="http://schemas.openxmlformats.org/presentationml/2006/ole">
            <p:oleObj spid="_x0000_s28676" name="Equation" r:id="rId3" imgW="1498320" imgH="253800" progId="Equation.DSMT4">
              <p:embed/>
            </p:oleObj>
          </a:graphicData>
        </a:graphic>
      </p:graphicFrame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1447800" y="3962400"/>
          <a:ext cx="4019550" cy="542925"/>
        </p:xfrm>
        <a:graphic>
          <a:graphicData uri="http://schemas.openxmlformats.org/presentationml/2006/ole">
            <p:oleObj spid="_x0000_s28677" name="Equation" r:id="rId4" imgW="1803400" imgH="241300" progId="Equation.DSMT4">
              <p:embed/>
            </p:oleObj>
          </a:graphicData>
        </a:graphic>
      </p:graphicFrame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1524000" y="4495800"/>
          <a:ext cx="3914775" cy="542925"/>
        </p:xfrm>
        <a:graphic>
          <a:graphicData uri="http://schemas.openxmlformats.org/presentationml/2006/ole">
            <p:oleObj spid="_x0000_s28679" name="Equation" r:id="rId5" imgW="1739900" imgH="241300" progId="Equation.DSMT4">
              <p:embed/>
            </p:oleObj>
          </a:graphicData>
        </a:graphic>
      </p:graphicFrame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1600200" y="4953000"/>
          <a:ext cx="2886075" cy="514350"/>
        </p:xfrm>
        <a:graphic>
          <a:graphicData uri="http://schemas.openxmlformats.org/presentationml/2006/ole">
            <p:oleObj spid="_x0000_s28683" name="Equation" r:id="rId6" imgW="1282680" imgH="228600" progId="Equation.DSMT4">
              <p:embed/>
            </p:oleObj>
          </a:graphicData>
        </a:graphic>
      </p:graphicFrame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1524000" y="5410200"/>
          <a:ext cx="2914650" cy="514350"/>
        </p:xfrm>
        <a:graphic>
          <a:graphicData uri="http://schemas.openxmlformats.org/presentationml/2006/ole">
            <p:oleObj spid="_x0000_s28684" name="Equation" r:id="rId7" imgW="12952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 smtClean="0"/>
              <a:t>The Power of The 1-Sample T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0988" indent="-280988"/>
            <a:r>
              <a:rPr lang="en-US" sz="2900" smtClean="0"/>
              <a:t>To test </a:t>
            </a:r>
            <a:r>
              <a:rPr lang="en-US" sz="3400" smtClean="0"/>
              <a:t>H</a:t>
            </a:r>
            <a:r>
              <a:rPr lang="en-US" sz="1800" smtClean="0"/>
              <a:t>0</a:t>
            </a:r>
            <a:r>
              <a:rPr lang="en-US" sz="3400" smtClean="0"/>
              <a:t> : 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smtClean="0"/>
              <a:t>=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baseline="-25000" smtClean="0"/>
              <a:t>0</a:t>
            </a:r>
            <a:r>
              <a:rPr lang="en-US" sz="3400" smtClean="0"/>
              <a:t> vs  H</a:t>
            </a:r>
            <a:r>
              <a:rPr lang="en-US" sz="1800" smtClean="0"/>
              <a:t>1</a:t>
            </a:r>
            <a:r>
              <a:rPr lang="en-US" sz="3400" smtClean="0"/>
              <a:t> : 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altLang="zh-TW" sz="3600" smtClean="0"/>
              <a:t>&lt;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baseline="-25000" smtClean="0"/>
              <a:t>0</a:t>
            </a:r>
            <a:r>
              <a:rPr lang="en-US" sz="3400" smtClean="0"/>
              <a:t> </a:t>
            </a:r>
            <a:r>
              <a:rPr lang="en-US" sz="2900" smtClean="0"/>
              <a:t>in a normal population with </a:t>
            </a:r>
            <a:r>
              <a:rPr lang="en-US" sz="2900" b="1" smtClean="0"/>
              <a:t>unknown</a:t>
            </a:r>
            <a:r>
              <a:rPr lang="en-US" sz="2900" smtClean="0"/>
              <a:t> variance </a:t>
            </a:r>
            <a:r>
              <a:rPr lang="el-GR" sz="3400" smtClean="0"/>
              <a:t>σ</a:t>
            </a:r>
            <a:r>
              <a:rPr lang="en-US" sz="3400" smtClean="0"/>
              <a:t>²</a:t>
            </a:r>
            <a:r>
              <a:rPr lang="en-US" sz="2900" smtClean="0"/>
              <a:t>,</a:t>
            </a:r>
            <a:r>
              <a:rPr lang="en-US" sz="2900" b="1" smtClean="0"/>
              <a:t> </a:t>
            </a:r>
            <a:r>
              <a:rPr lang="en-US" sz="2900" smtClean="0"/>
              <a:t>the power, for true mean</a:t>
            </a:r>
            <a:r>
              <a:rPr lang="en-US" altLang="zh-TW" sz="2900" smtClean="0"/>
              <a:t> 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2900" baseline="-25000" smtClean="0"/>
              <a:t>1</a:t>
            </a:r>
            <a:r>
              <a:rPr lang="en-US" sz="2900" smtClean="0"/>
              <a:t> and true s.d.= </a:t>
            </a:r>
            <a:r>
              <a:rPr lang="el-GR" sz="3400" smtClean="0"/>
              <a:t>σ</a:t>
            </a:r>
            <a:r>
              <a:rPr lang="en-US" sz="2900" smtClean="0"/>
              <a:t>, is F(t</a:t>
            </a:r>
            <a:r>
              <a:rPr lang="en-US" sz="2900" baseline="-25000" smtClean="0"/>
              <a:t>n-1, .05</a:t>
            </a:r>
            <a:r>
              <a:rPr lang="en-US" sz="2900" smtClean="0"/>
              <a:t>), where F( ) is the c.d.f of non-central t distribution with df=n-1 and non-centrality</a:t>
            </a:r>
            <a:r>
              <a:rPr lang="en-US" altLang="zh-TW" sz="2900" smtClean="0"/>
              <a:t> </a:t>
            </a:r>
            <a:r>
              <a:rPr lang="en-US" sz="2900" smtClean="0"/>
              <a:t> 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5454650" y="3679825"/>
          <a:ext cx="2165350" cy="511175"/>
        </p:xfrm>
        <a:graphic>
          <a:graphicData uri="http://schemas.openxmlformats.org/presentationml/2006/ole">
            <p:oleObj spid="_x0000_s29700" name="Equation" r:id="rId3" imgW="1130040" imgH="266400" progId="Equation.DSMT4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823913" y="4243388"/>
          <a:ext cx="7272337" cy="2309812"/>
        </p:xfrm>
        <a:graphic>
          <a:graphicData uri="http://schemas.openxmlformats.org/presentationml/2006/ole">
            <p:oleObj spid="_x0000_s29701" name="Equation" r:id="rId4" imgW="3263760" imgH="1447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Power Function For Two-Sided Alternative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test H</a:t>
            </a:r>
            <a:r>
              <a:rPr lang="en-US" sz="1600" smtClean="0"/>
              <a:t>0</a:t>
            </a:r>
            <a:r>
              <a:rPr lang="en-US" smtClean="0"/>
              <a:t> :</a:t>
            </a:r>
            <a:r>
              <a:rPr lang="en-US" sz="3400" smtClean="0"/>
              <a:t> 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smtClean="0"/>
              <a:t>=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baseline="-25000" smtClean="0"/>
              <a:t>0</a:t>
            </a:r>
            <a:r>
              <a:rPr lang="en-US" altLang="zh-TW" sz="3600" baseline="-25000" smtClean="0"/>
              <a:t>  </a:t>
            </a:r>
            <a:r>
              <a:rPr lang="en-US" smtClean="0"/>
              <a:t>vs </a:t>
            </a:r>
            <a:r>
              <a:rPr lang="en-US" sz="3400" smtClean="0"/>
              <a:t>H</a:t>
            </a:r>
            <a:r>
              <a:rPr lang="en-US" sz="1800" smtClean="0"/>
              <a:t>1</a:t>
            </a:r>
            <a:r>
              <a:rPr lang="en-US" sz="3400" smtClean="0"/>
              <a:t> : 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altLang="zh-TW" sz="3600" smtClean="0"/>
              <a:t>≠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baseline="-25000" smtClean="0"/>
              <a:t>0</a:t>
            </a:r>
            <a:r>
              <a:rPr lang="en-US" sz="3400" smtClean="0"/>
              <a:t> </a:t>
            </a:r>
            <a:r>
              <a:rPr lang="en-US" smtClean="0"/>
              <a:t>in normal population with known variance </a:t>
            </a:r>
            <a:r>
              <a:rPr lang="el-GR" sz="3400" smtClean="0"/>
              <a:t>σ</a:t>
            </a:r>
            <a:r>
              <a:rPr lang="en-US" sz="3400" smtClean="0"/>
              <a:t>²</a:t>
            </a:r>
            <a:r>
              <a:rPr lang="en-US" smtClean="0"/>
              <a:t>,</a:t>
            </a:r>
            <a:r>
              <a:rPr lang="en-US" b="1" smtClean="0"/>
              <a:t> </a:t>
            </a:r>
            <a:r>
              <a:rPr lang="en-US" smtClean="0"/>
              <a:t>the power is</a:t>
            </a:r>
            <a:endParaRPr lang="en-US" altLang="zh-TW" smtClean="0"/>
          </a:p>
          <a:p>
            <a:pPr>
              <a:buFont typeface="Arial" charset="0"/>
              <a:buNone/>
            </a:pPr>
            <a:r>
              <a:rPr lang="en-US" altLang="zh-TW" smtClean="0"/>
              <a:t>    ,</a:t>
            </a:r>
            <a:r>
              <a:rPr lang="en-US" smtClean="0"/>
              <a:t>where 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baseline="-25000" smtClean="0"/>
              <a:t>1</a:t>
            </a:r>
            <a:r>
              <a:rPr lang="en-US" smtClean="0"/>
              <a:t> is true </a:t>
            </a:r>
            <a:r>
              <a:rPr lang="en-US" altLang="zh-TW" smtClean="0"/>
              <a:t>a</a:t>
            </a:r>
            <a:r>
              <a:rPr lang="en-US" smtClean="0"/>
              <a:t>lternative.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219200" y="2732088"/>
          <a:ext cx="6781800" cy="525462"/>
        </p:xfrm>
        <a:graphic>
          <a:graphicData uri="http://schemas.openxmlformats.org/presentationml/2006/ole">
            <p:oleObj spid="_x0000_s30724" name="Equation" r:id="rId3" imgW="3441600" imgH="266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Case of Unknown Variance</a:t>
            </a:r>
            <a:endParaRPr lang="en-US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the same test with an unknown variance population, the power is F(-t</a:t>
            </a:r>
            <a:r>
              <a:rPr lang="en-US" baseline="-25000" smtClean="0"/>
              <a:t>n-1, 1-</a:t>
            </a:r>
            <a:r>
              <a:rPr lang="el-GR" baseline="-25000" smtClean="0">
                <a:sym typeface="MT Symbol" charset="2"/>
              </a:rPr>
              <a:t>α</a:t>
            </a:r>
            <a:r>
              <a:rPr lang="en-US" baseline="-25000" smtClean="0"/>
              <a:t>/2</a:t>
            </a:r>
            <a:r>
              <a:rPr lang="en-US" smtClean="0"/>
              <a:t>) + 1- F(t</a:t>
            </a:r>
            <a:r>
              <a:rPr lang="en-US" baseline="-25000" smtClean="0"/>
              <a:t>n-1, 1- </a:t>
            </a:r>
            <a:r>
              <a:rPr lang="el-GR" baseline="-25000" smtClean="0">
                <a:sym typeface="MT Symbol" charset="2"/>
              </a:rPr>
              <a:t>α</a:t>
            </a:r>
            <a:r>
              <a:rPr lang="en-US" baseline="-25000" smtClean="0">
                <a:sym typeface="MT Symbol" charset="2"/>
              </a:rPr>
              <a:t> </a:t>
            </a:r>
            <a:r>
              <a:rPr lang="en-US" baseline="-25000" smtClean="0"/>
              <a:t>/2</a:t>
            </a:r>
            <a:r>
              <a:rPr lang="en-US" smtClean="0"/>
              <a:t>), where F( ) is the c.d.f of non-central t distribution with df=n-1 and non-centrality</a:t>
            </a:r>
            <a:endParaRPr lang="en-US" altLang="zh-TW" smtClean="0"/>
          </a:p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914400" y="3581400"/>
          <a:ext cx="2590800" cy="611188"/>
        </p:xfrm>
        <a:graphic>
          <a:graphicData uri="http://schemas.openxmlformats.org/presentationml/2006/ole">
            <p:oleObj spid="_x0000_s31748" name="Equation" r:id="rId3" imgW="1130040" imgH="266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Sample Size Determination</a:t>
            </a:r>
          </a:p>
        </p:txBody>
      </p:sp>
      <p:sp>
        <p:nvSpPr>
          <p:cNvPr id="32772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zh-TW" smtClean="0"/>
              <a:t>    </a:t>
            </a:r>
            <a:r>
              <a:rPr lang="en-US" smtClean="0"/>
              <a:t>For example:</a:t>
            </a:r>
            <a:r>
              <a:rPr lang="en-US" altLang="zh-TW" smtClean="0"/>
              <a:t>  </a:t>
            </a:r>
            <a:r>
              <a:rPr lang="en-US" smtClean="0"/>
              <a:t>H</a:t>
            </a:r>
            <a:r>
              <a:rPr lang="en-US" sz="1600" smtClean="0"/>
              <a:t>0</a:t>
            </a:r>
            <a:r>
              <a:rPr lang="en-US" smtClean="0"/>
              <a:t> :</a:t>
            </a:r>
            <a:r>
              <a:rPr lang="en-US" sz="3400" smtClean="0"/>
              <a:t> 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smtClean="0"/>
              <a:t>=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baseline="-25000" smtClean="0"/>
              <a:t>0</a:t>
            </a:r>
            <a:r>
              <a:rPr lang="en-US" altLang="zh-TW" sz="3600" baseline="-25000" smtClean="0"/>
              <a:t>  </a:t>
            </a:r>
            <a:r>
              <a:rPr lang="en-US" smtClean="0"/>
              <a:t>vs </a:t>
            </a:r>
            <a:r>
              <a:rPr lang="en-US" sz="3400" smtClean="0"/>
              <a:t>H</a:t>
            </a:r>
            <a:r>
              <a:rPr lang="en-US" sz="1800" smtClean="0"/>
              <a:t>1</a:t>
            </a:r>
            <a:r>
              <a:rPr lang="en-US" sz="3400" smtClean="0"/>
              <a:t> : 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altLang="zh-TW" sz="3600" smtClean="0"/>
              <a:t>&lt;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baseline="-25000" smtClean="0"/>
              <a:t>0</a:t>
            </a:r>
            <a:endParaRPr lang="en-US" altLang="zh-TW" sz="3600" baseline="-25000" smtClean="0"/>
          </a:p>
          <a:p>
            <a:pPr>
              <a:buFont typeface="Arial" charset="0"/>
              <a:buNone/>
            </a:pPr>
            <a:r>
              <a:rPr lang="en-US" altLang="zh-TW" smtClean="0"/>
              <a:t>    </a:t>
            </a:r>
            <a:r>
              <a:rPr lang="en-US" smtClean="0"/>
              <a:t>power :</a:t>
            </a:r>
            <a:endParaRPr lang="en-US" altLang="zh-TW" smtClean="0"/>
          </a:p>
          <a:p>
            <a:endParaRPr lang="en-US" altLang="zh-TW" smtClean="0"/>
          </a:p>
          <a:p>
            <a:pPr>
              <a:buFont typeface="Arial" charset="0"/>
              <a:buNone/>
            </a:pPr>
            <a:r>
              <a:rPr lang="en-US" altLang="zh-TW" smtClean="0"/>
              <a:t>    </a:t>
            </a:r>
            <a:r>
              <a:rPr lang="en-US" smtClean="0"/>
              <a:t>Hence,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286000" y="2286000"/>
          <a:ext cx="4419600" cy="1116013"/>
        </p:xfrm>
        <a:graphic>
          <a:graphicData uri="http://schemas.openxmlformats.org/presentationml/2006/ole">
            <p:oleObj spid="_x0000_s32773" name="Equation" r:id="rId3" imgW="1905000" imgH="482600" progId="Equation.DSMT4">
              <p:embed/>
            </p:oleObj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2133600" y="3409950"/>
          <a:ext cx="4276725" cy="2990850"/>
        </p:xfrm>
        <a:graphic>
          <a:graphicData uri="http://schemas.openxmlformats.org/presentationml/2006/ole">
            <p:oleObj spid="_x0000_s32775" name="Equation" r:id="rId4" imgW="1663700" imgH="12065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Factor Affecting Sample Size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1.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2.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3.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4. </a:t>
            </a:r>
            <a:endParaRPr lang="en-US" altLang="zh-TW" smtClean="0"/>
          </a:p>
          <a:p>
            <a:pPr>
              <a:lnSpc>
                <a:spcPct val="90000"/>
              </a:lnSpc>
            </a:pPr>
            <a:r>
              <a:rPr lang="en-US" smtClean="0"/>
              <a:t>To test H</a:t>
            </a:r>
            <a:r>
              <a:rPr lang="en-US" sz="1600" smtClean="0"/>
              <a:t>0</a:t>
            </a:r>
            <a:r>
              <a:rPr lang="en-US" smtClean="0"/>
              <a:t> :</a:t>
            </a:r>
            <a:r>
              <a:rPr lang="en-US" sz="3400" smtClean="0"/>
              <a:t> 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smtClean="0"/>
              <a:t>=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baseline="-25000" smtClean="0"/>
              <a:t>0</a:t>
            </a:r>
            <a:r>
              <a:rPr lang="en-US" altLang="zh-TW" sz="3600" baseline="-25000" smtClean="0"/>
              <a:t>  </a:t>
            </a:r>
            <a:r>
              <a:rPr lang="en-US" smtClean="0"/>
              <a:t>vs </a:t>
            </a:r>
            <a:r>
              <a:rPr lang="en-US" sz="3400" smtClean="0"/>
              <a:t>H</a:t>
            </a:r>
            <a:r>
              <a:rPr lang="en-US" sz="1800" smtClean="0"/>
              <a:t>1</a:t>
            </a:r>
            <a:r>
              <a:rPr lang="en-US" sz="3400" smtClean="0"/>
              <a:t> : 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altLang="zh-TW" sz="3600" smtClean="0"/>
              <a:t>≠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baseline="-25000" smtClean="0"/>
              <a:t>0</a:t>
            </a:r>
            <a:r>
              <a:rPr lang="en-US" altLang="zh-TW" smtClean="0"/>
              <a:t>, </a:t>
            </a:r>
            <a:r>
              <a:rPr lang="el-GR" sz="3400" smtClean="0"/>
              <a:t>σ</a:t>
            </a:r>
            <a:r>
              <a:rPr lang="en-US" sz="3400" smtClean="0"/>
              <a:t>²</a:t>
            </a:r>
            <a:r>
              <a:rPr lang="en-US" altLang="zh-TW" smtClean="0"/>
              <a:t> </a:t>
            </a:r>
            <a:r>
              <a:rPr lang="en-US" smtClean="0"/>
              <a:t>is known.</a:t>
            </a:r>
            <a:endParaRPr lang="en-US" altLang="zh-TW" smtClean="0"/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zh-TW" smtClean="0"/>
              <a:t>    </a:t>
            </a:r>
            <a:r>
              <a:rPr lang="en-US" smtClean="0"/>
              <a:t>Sample size calculation is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4828" name="Group 12"/>
          <p:cNvGrpSpPr>
            <a:grpSpLocks/>
          </p:cNvGrpSpPr>
          <p:nvPr/>
        </p:nvGrpSpPr>
        <p:grpSpPr bwMode="auto">
          <a:xfrm>
            <a:off x="1219200" y="1552575"/>
            <a:ext cx="2428875" cy="2181225"/>
            <a:chOff x="768" y="1056"/>
            <a:chExt cx="1530" cy="1374"/>
          </a:xfrm>
        </p:grpSpPr>
        <p:graphicFrame>
          <p:nvGraphicFramePr>
            <p:cNvPr id="34820" name="Object 4"/>
            <p:cNvGraphicFramePr>
              <a:graphicFrameLocks noChangeAspect="1"/>
            </p:cNvGraphicFramePr>
            <p:nvPr/>
          </p:nvGraphicFramePr>
          <p:xfrm>
            <a:off x="768" y="1056"/>
            <a:ext cx="1242" cy="288"/>
          </p:xfrm>
          <a:graphic>
            <a:graphicData uri="http://schemas.openxmlformats.org/presentationml/2006/ole">
              <p:oleObj spid="_x0000_s34820" name="Equation" r:id="rId3" imgW="888614" imgH="203112" progId="Equation.DSMT4">
                <p:embed/>
              </p:oleObj>
            </a:graphicData>
          </a:graphic>
        </p:graphicFrame>
        <p:graphicFrame>
          <p:nvGraphicFramePr>
            <p:cNvPr id="34822" name="Object 6"/>
            <p:cNvGraphicFramePr>
              <a:graphicFrameLocks noChangeAspect="1"/>
            </p:cNvGraphicFramePr>
            <p:nvPr/>
          </p:nvGraphicFramePr>
          <p:xfrm>
            <a:off x="768" y="1440"/>
            <a:ext cx="1176" cy="288"/>
          </p:xfrm>
          <a:graphic>
            <a:graphicData uri="http://schemas.openxmlformats.org/presentationml/2006/ole">
              <p:oleObj spid="_x0000_s34822" name="Equation" r:id="rId4" imgW="825500" imgH="203200" progId="Equation.DSMT4">
                <p:embed/>
              </p:oleObj>
            </a:graphicData>
          </a:graphic>
        </p:graphicFrame>
        <p:graphicFrame>
          <p:nvGraphicFramePr>
            <p:cNvPr id="34824" name="Object 8"/>
            <p:cNvGraphicFramePr>
              <a:graphicFrameLocks noChangeAspect="1"/>
            </p:cNvGraphicFramePr>
            <p:nvPr/>
          </p:nvGraphicFramePr>
          <p:xfrm>
            <a:off x="816" y="1782"/>
            <a:ext cx="1248" cy="282"/>
          </p:xfrm>
          <a:graphic>
            <a:graphicData uri="http://schemas.openxmlformats.org/presentationml/2006/ole">
              <p:oleObj spid="_x0000_s34824" name="Equation" r:id="rId5" imgW="1028700" imgH="228600" progId="Equation.DSMT4">
                <p:embed/>
              </p:oleObj>
            </a:graphicData>
          </a:graphic>
        </p:graphicFrame>
        <p:graphicFrame>
          <p:nvGraphicFramePr>
            <p:cNvPr id="34826" name="Object 10"/>
            <p:cNvGraphicFramePr>
              <a:graphicFrameLocks noChangeAspect="1"/>
            </p:cNvGraphicFramePr>
            <p:nvPr/>
          </p:nvGraphicFramePr>
          <p:xfrm>
            <a:off x="768" y="2160"/>
            <a:ext cx="1530" cy="270"/>
          </p:xfrm>
          <a:graphic>
            <a:graphicData uri="http://schemas.openxmlformats.org/presentationml/2006/ole">
              <p:oleObj spid="_x0000_s34826" name="Equation" r:id="rId6" imgW="1371600" imgH="241300" progId="Equation.DSMT4">
                <p:embed/>
              </p:oleObj>
            </a:graphicData>
          </a:graphic>
        </p:graphicFrame>
      </p:grp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2867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29" name="Object 13"/>
          <p:cNvGraphicFramePr>
            <a:graphicFrameLocks noChangeAspect="1"/>
          </p:cNvGraphicFramePr>
          <p:nvPr/>
        </p:nvGraphicFramePr>
        <p:xfrm>
          <a:off x="2667000" y="4876800"/>
          <a:ext cx="3476625" cy="1123950"/>
        </p:xfrm>
        <a:graphic>
          <a:graphicData uri="http://schemas.openxmlformats.org/presentationml/2006/ole">
            <p:oleObj spid="_x0000_s34829" name="Equation" r:id="rId7" imgW="1447800" imgH="4699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Relationship between Hypothesis Testing and Confidence Interval</a:t>
            </a:r>
            <a:endParaRPr lang="en-US" sz="4000" smtClean="0"/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 test H</a:t>
            </a:r>
            <a:r>
              <a:rPr lang="en-US" sz="1600" smtClean="0"/>
              <a:t>0</a:t>
            </a:r>
            <a:r>
              <a:rPr lang="en-US" smtClean="0"/>
              <a:t> :</a:t>
            </a:r>
            <a:r>
              <a:rPr lang="en-US" sz="3400" smtClean="0"/>
              <a:t> 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smtClean="0"/>
              <a:t>=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baseline="-25000" smtClean="0"/>
              <a:t>0</a:t>
            </a:r>
            <a:r>
              <a:rPr lang="en-US" altLang="zh-TW" sz="3600" baseline="-25000" smtClean="0"/>
              <a:t>  </a:t>
            </a:r>
            <a:r>
              <a:rPr lang="en-US" smtClean="0"/>
              <a:t>vs </a:t>
            </a:r>
            <a:r>
              <a:rPr lang="en-US" sz="3400" smtClean="0"/>
              <a:t>H</a:t>
            </a:r>
            <a:r>
              <a:rPr lang="en-US" sz="1800" smtClean="0"/>
              <a:t>1</a:t>
            </a:r>
            <a:r>
              <a:rPr lang="en-US" sz="3400" smtClean="0"/>
              <a:t> : 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altLang="zh-TW" sz="3600" smtClean="0"/>
              <a:t>≠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baseline="-25000" smtClean="0"/>
              <a:t>0</a:t>
            </a:r>
            <a:r>
              <a:rPr lang="en-US" smtClean="0"/>
              <a:t>, H</a:t>
            </a:r>
            <a:r>
              <a:rPr lang="en-US" sz="1600" smtClean="0"/>
              <a:t>0</a:t>
            </a:r>
            <a:r>
              <a:rPr lang="en-US" smtClean="0"/>
              <a:t> is rejected with a two-sided level </a:t>
            </a:r>
            <a:r>
              <a:rPr lang="el-GR" smtClean="0">
                <a:sym typeface="MT Symbol" charset="2"/>
              </a:rPr>
              <a:t>α</a:t>
            </a:r>
            <a:r>
              <a:rPr lang="en-US" smtClean="0"/>
              <a:t> test if and only if  the two-sided 100%</a:t>
            </a:r>
            <a:r>
              <a:rPr lang="en-US" altLang="zh-TW" smtClean="0">
                <a:sym typeface="MT Symbol" charset="2"/>
              </a:rPr>
              <a:t>*</a:t>
            </a:r>
            <a:r>
              <a:rPr lang="en-US" smtClean="0"/>
              <a:t>(1</a:t>
            </a:r>
            <a:r>
              <a:rPr lang="en-US" altLang="zh-TW" smtClean="0"/>
              <a:t> - </a:t>
            </a:r>
            <a:r>
              <a:rPr lang="el-GR" smtClean="0">
                <a:sym typeface="MT Symbol" charset="2"/>
              </a:rPr>
              <a:t>α</a:t>
            </a:r>
            <a:r>
              <a:rPr lang="en-US" smtClean="0"/>
              <a:t>) confidence interval for 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mtClean="0"/>
              <a:t> does not contain 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baseline="-25000" smtClean="0"/>
              <a:t>0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 smtClean="0"/>
              <a:t>Estimation</a:t>
            </a:r>
            <a:endParaRPr lang="en-US" sz="4900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What to estimate?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 B(n, p)	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 	proportion</a:t>
            </a:r>
          </a:p>
          <a:p>
            <a:r>
              <a:rPr lang="en-US" dirty="0" smtClean="0"/>
              <a:t> Poisson (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dirty="0" smtClean="0"/>
              <a:t>)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 	mean</a:t>
            </a:r>
          </a:p>
          <a:p>
            <a:r>
              <a:rPr lang="en-US" dirty="0" smtClean="0"/>
              <a:t> N(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dirty="0" smtClean="0"/>
              <a:t>, </a:t>
            </a:r>
            <a:r>
              <a:rPr lang="el-GR" dirty="0" smtClean="0">
                <a:sym typeface="MT Symbol" charset="2"/>
              </a:rPr>
              <a:t>σ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	mean and/or variance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One Sample Test for the Variance of A Normal Population</a:t>
            </a:r>
          </a:p>
        </p:txBody>
      </p:sp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600" y="1828800"/>
            <a:ext cx="817880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One Sample Test for A Proportion</a:t>
            </a:r>
            <a:r>
              <a:rPr lang="en-US" smtClean="0"/>
              <a:t> </a:t>
            </a:r>
          </a:p>
        </p:txBody>
      </p:sp>
      <p:pic>
        <p:nvPicPr>
          <p:cNvPr id="3789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444625"/>
            <a:ext cx="7772400" cy="4935538"/>
          </a:xfrm>
          <a:noFill/>
          <a:ln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Exact Method</a:t>
            </a:r>
            <a:r>
              <a:rPr lang="en-US" smtClean="0"/>
              <a:t> 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 p(hat) &lt; p</a:t>
            </a:r>
            <a:r>
              <a:rPr lang="en-US" sz="1600" dirty="0" smtClean="0"/>
              <a:t>0</a:t>
            </a:r>
            <a:r>
              <a:rPr lang="en-US" dirty="0" smtClean="0"/>
              <a:t>, </a:t>
            </a:r>
          </a:p>
          <a:p>
            <a:pPr>
              <a:buFont typeface="Arial" charset="0"/>
              <a:buNone/>
            </a:pPr>
            <a:r>
              <a:rPr lang="en-US" altLang="zh-TW" dirty="0" smtClean="0"/>
              <a:t>    </a:t>
            </a:r>
            <a:r>
              <a:rPr lang="en-US" dirty="0" smtClean="0"/>
              <a:t>the p-value</a:t>
            </a:r>
            <a:endParaRPr lang="en-US" altLang="zh-TW" dirty="0" smtClean="0"/>
          </a:p>
          <a:p>
            <a:endParaRPr lang="en-US" altLang="zh-TW" dirty="0" smtClean="0"/>
          </a:p>
          <a:p>
            <a:pPr>
              <a:buFont typeface="Arial" charset="0"/>
              <a:buNone/>
            </a:pPr>
            <a:r>
              <a:rPr lang="en-US" dirty="0" smtClean="0"/>
              <a:t>	 </a:t>
            </a:r>
          </a:p>
          <a:p>
            <a:r>
              <a:rPr lang="en-US" dirty="0" smtClean="0"/>
              <a:t>If p(hat) </a:t>
            </a:r>
            <a:r>
              <a:rPr lang="en-US" altLang="zh-TW" dirty="0" smtClean="0">
                <a:sym typeface="MT Symbol" charset="2"/>
              </a:rPr>
              <a:t>≥</a:t>
            </a:r>
            <a:r>
              <a:rPr lang="en-US" dirty="0" smtClean="0"/>
              <a:t> p</a:t>
            </a:r>
            <a:r>
              <a:rPr lang="en-US" sz="1600" dirty="0" smtClean="0"/>
              <a:t>0</a:t>
            </a:r>
            <a:r>
              <a:rPr lang="en-US" dirty="0" smtClean="0"/>
              <a:t>, </a:t>
            </a:r>
          </a:p>
          <a:p>
            <a:pPr>
              <a:buFont typeface="Arial" charset="0"/>
              <a:buNone/>
            </a:pPr>
            <a:r>
              <a:rPr lang="en-US" altLang="zh-TW" dirty="0" smtClean="0"/>
              <a:t>    </a:t>
            </a:r>
            <a:r>
              <a:rPr lang="en-US" dirty="0" smtClean="0"/>
              <a:t>the p-value	 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2767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914400" y="2743200"/>
          <a:ext cx="6543675" cy="1323975"/>
        </p:xfrm>
        <a:graphic>
          <a:graphicData uri="http://schemas.openxmlformats.org/presentationml/2006/ole">
            <p:oleObj spid="_x0000_s38916" name="Equation" r:id="rId3" imgW="3479800" imgH="698500" progId="Equation.DSMT4">
              <p:embed/>
            </p:oleObj>
          </a:graphicData>
        </a:graphic>
      </p:graphicFrame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2767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914400" y="5029200"/>
          <a:ext cx="6562725" cy="1323975"/>
        </p:xfrm>
        <a:graphic>
          <a:graphicData uri="http://schemas.openxmlformats.org/presentationml/2006/ole">
            <p:oleObj spid="_x0000_s38918" name="Equation" r:id="rId4" imgW="3492500" imgH="6985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Power and Sample size</a:t>
            </a:r>
            <a:r>
              <a:rPr lang="en-US" smtClean="0"/>
              <a:t> 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1920875"/>
            <a:ext cx="8134350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One-Sample Inference for the Poisson Distribution</a:t>
            </a:r>
            <a:r>
              <a:rPr lang="en-US" sz="4000" dirty="0" smtClean="0"/>
              <a:t> 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X ~ Poisson with mean </a:t>
            </a:r>
            <a:r>
              <a:rPr lang="el-GR" smtClean="0">
                <a:sym typeface="MT Symbol" charset="2"/>
              </a:rPr>
              <a:t>μ</a:t>
            </a:r>
            <a:endParaRPr lang="el-GR" smtClean="0"/>
          </a:p>
          <a:p>
            <a:r>
              <a:rPr lang="en-US" smtClean="0"/>
              <a:t>To test H</a:t>
            </a:r>
            <a:r>
              <a:rPr lang="en-US" sz="1600" smtClean="0"/>
              <a:t>0</a:t>
            </a:r>
            <a:r>
              <a:rPr lang="en-US" smtClean="0"/>
              <a:t> :</a:t>
            </a:r>
            <a:r>
              <a:rPr lang="en-US" sz="3400" smtClean="0"/>
              <a:t> 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smtClean="0"/>
              <a:t>=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baseline="-25000" smtClean="0"/>
              <a:t>0</a:t>
            </a:r>
            <a:r>
              <a:rPr lang="en-US" altLang="zh-TW" sz="3600" baseline="-25000" smtClean="0"/>
              <a:t>  </a:t>
            </a:r>
            <a:r>
              <a:rPr lang="en-US" smtClean="0"/>
              <a:t>vs </a:t>
            </a:r>
            <a:r>
              <a:rPr lang="en-US" sz="3400" smtClean="0"/>
              <a:t>H</a:t>
            </a:r>
            <a:r>
              <a:rPr lang="en-US" sz="1800" smtClean="0"/>
              <a:t>1</a:t>
            </a:r>
            <a:r>
              <a:rPr lang="en-US" sz="3400" smtClean="0"/>
              <a:t> : 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altLang="zh-TW" sz="3600" smtClean="0"/>
              <a:t>≠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baseline="-25000" smtClean="0"/>
              <a:t>0</a:t>
            </a:r>
            <a:r>
              <a:rPr lang="en-US" smtClean="0"/>
              <a:t> at </a:t>
            </a:r>
            <a:r>
              <a:rPr lang="el-GR" smtClean="0">
                <a:sym typeface="MT Symbol" charset="2"/>
              </a:rPr>
              <a:t>α</a:t>
            </a:r>
            <a:r>
              <a:rPr lang="en-US" smtClean="0"/>
              <a:t> level of significance,</a:t>
            </a:r>
          </a:p>
          <a:p>
            <a:pPr lvl="1"/>
            <a:r>
              <a:rPr lang="en-US" smtClean="0"/>
              <a:t>Obtain a two-sided 100(1- </a:t>
            </a:r>
            <a:r>
              <a:rPr lang="el-GR" smtClean="0">
                <a:sym typeface="MT Symbol" charset="2"/>
              </a:rPr>
              <a:t>α</a:t>
            </a:r>
            <a:r>
              <a:rPr lang="en-US" smtClean="0"/>
              <a:t>)% C.I. for </a:t>
            </a:r>
            <a:r>
              <a:rPr lang="en-US" sz="3200" smtClean="0">
                <a:sym typeface="MT Symbol" charset="2"/>
              </a:rPr>
              <a:t>µ</a:t>
            </a:r>
            <a:r>
              <a:rPr lang="en-US" smtClean="0"/>
              <a:t>, 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smtClean="0"/>
              <a:t>say (C1, C2)</a:t>
            </a:r>
          </a:p>
          <a:p>
            <a:pPr lvl="1"/>
            <a:r>
              <a:rPr lang="en-US" smtClean="0"/>
              <a:t>If </a:t>
            </a:r>
            <a:r>
              <a:rPr lang="en-US" sz="3200" smtClean="0">
                <a:sym typeface="MT Symbol" charset="2"/>
              </a:rPr>
              <a:t>µ</a:t>
            </a:r>
            <a:r>
              <a:rPr lang="en-US" sz="3200" baseline="-25000" smtClean="0"/>
              <a:t>0</a:t>
            </a:r>
            <a:r>
              <a:rPr lang="en-US" altLang="zh-TW" sz="3200" baseline="-25000" smtClean="0"/>
              <a:t>     </a:t>
            </a:r>
            <a:r>
              <a:rPr lang="en-US" smtClean="0"/>
              <a:t> (C1, C2), we accept H</a:t>
            </a:r>
            <a:r>
              <a:rPr lang="en-US" sz="1400" smtClean="0"/>
              <a:t>0</a:t>
            </a:r>
            <a:r>
              <a:rPr lang="en-US" smtClean="0"/>
              <a:t> otherwise reject H</a:t>
            </a:r>
            <a:r>
              <a:rPr lang="en-US" sz="1400" smtClean="0"/>
              <a:t>0</a:t>
            </a:r>
            <a:r>
              <a:rPr lang="en-US" smtClean="0"/>
              <a:t>.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1905000" y="4419600"/>
          <a:ext cx="469900" cy="469900"/>
        </p:xfrm>
        <a:graphic>
          <a:graphicData uri="http://schemas.openxmlformats.org/presentationml/2006/ole">
            <p:oleObj spid="_x0000_s40964" name="Equation" r:id="rId3" imgW="12672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One-Sample Inference for the Poisson Distribution</a:t>
            </a:r>
            <a:r>
              <a:rPr lang="en-US" dirty="0" smtClean="0"/>
              <a:t> 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p-value (for above two-sided test)</a:t>
            </a:r>
            <a:endParaRPr lang="en-US" altLang="zh-TW" smtClean="0"/>
          </a:p>
          <a:p>
            <a:pPr lvl="1"/>
            <a:r>
              <a:rPr lang="en-US" smtClean="0"/>
              <a:t>If observed X &lt; </a:t>
            </a:r>
            <a:r>
              <a:rPr lang="en-US" sz="3200" smtClean="0">
                <a:sym typeface="MT Symbol" charset="2"/>
              </a:rPr>
              <a:t>µ</a:t>
            </a:r>
            <a:r>
              <a:rPr lang="en-US" sz="3200" baseline="-25000" smtClean="0"/>
              <a:t>0</a:t>
            </a:r>
            <a:r>
              <a:rPr lang="en-US" smtClean="0"/>
              <a:t>, then </a:t>
            </a:r>
            <a:endParaRPr lang="en-US" altLang="zh-TW" smtClean="0"/>
          </a:p>
          <a:p>
            <a:pPr lvl="1"/>
            <a:endParaRPr lang="en-US" altLang="zh-TW" smtClean="0"/>
          </a:p>
          <a:p>
            <a:pPr lvl="1"/>
            <a:r>
              <a:rPr lang="en-US" smtClean="0"/>
              <a:t>If observed X &gt; </a:t>
            </a:r>
            <a:r>
              <a:rPr lang="en-US" sz="3200" smtClean="0">
                <a:sym typeface="MT Symbol" charset="2"/>
              </a:rPr>
              <a:t>µ</a:t>
            </a:r>
            <a:r>
              <a:rPr lang="en-US" sz="3200" baseline="-25000" smtClean="0"/>
              <a:t>0</a:t>
            </a:r>
            <a:r>
              <a:rPr lang="en-US" smtClean="0"/>
              <a:t>, </a:t>
            </a:r>
            <a:endParaRPr lang="en-US" altLang="zh-TW" smtClean="0"/>
          </a:p>
          <a:p>
            <a:pPr lvl="1"/>
            <a:endParaRPr lang="en-US" altLang="zh-TW" smtClean="0"/>
          </a:p>
          <a:p>
            <a:pPr lvl="1">
              <a:buFont typeface="Arial" charset="0"/>
              <a:buNone/>
            </a:pPr>
            <a:r>
              <a:rPr lang="en-US" smtClean="0"/>
              <a:t>Where F(x </a:t>
            </a:r>
            <a:r>
              <a:rPr lang="en-US" altLang="zh-TW" smtClean="0">
                <a:sym typeface="MT Symbol" charset="2"/>
              </a:rPr>
              <a:t>|</a:t>
            </a:r>
            <a:r>
              <a:rPr lang="en-US" smtClean="0"/>
              <a:t> </a:t>
            </a:r>
            <a:r>
              <a:rPr lang="en-US" sz="3200" smtClean="0">
                <a:sym typeface="MT Symbol" charset="2"/>
              </a:rPr>
              <a:t>µ</a:t>
            </a:r>
            <a:r>
              <a:rPr lang="en-US" sz="3200" baseline="-25000" smtClean="0"/>
              <a:t>0</a:t>
            </a:r>
            <a:r>
              <a:rPr lang="en-US" smtClean="0"/>
              <a:t>) is the Poisson c.d.f with mean = </a:t>
            </a:r>
            <a:r>
              <a:rPr lang="en-US" sz="3200" smtClean="0">
                <a:sym typeface="MT Symbol" charset="2"/>
              </a:rPr>
              <a:t>µ</a:t>
            </a:r>
            <a:r>
              <a:rPr lang="en-US" sz="3200" baseline="-25000" smtClean="0"/>
              <a:t>0</a:t>
            </a:r>
            <a:r>
              <a:rPr lang="en-US" smtClean="0"/>
              <a:t>. 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1295400" y="2819400"/>
          <a:ext cx="3238500" cy="504825"/>
        </p:xfrm>
        <a:graphic>
          <a:graphicData uri="http://schemas.openxmlformats.org/presentationml/2006/ole">
            <p:oleObj spid="_x0000_s44036" name="Equation" r:id="rId3" imgW="1473200" imgH="228600" progId="Equation.DSMT4">
              <p:embed/>
            </p:oleObj>
          </a:graphicData>
        </a:graphic>
      </p:graphicFrame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1238250" y="3916363"/>
          <a:ext cx="4476750" cy="512762"/>
        </p:xfrm>
        <a:graphic>
          <a:graphicData uri="http://schemas.openxmlformats.org/presentationml/2006/ole">
            <p:oleObj spid="_x0000_s44038" name="Equation" r:id="rId4" imgW="19685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Large-Sample Test for Poisson</a:t>
            </a:r>
            <a:r>
              <a:rPr lang="en-US" sz="4000" smtClean="0"/>
              <a:t> </a:t>
            </a:r>
            <a:r>
              <a:rPr lang="en-US" altLang="zh-TW" sz="4000" smtClean="0"/>
              <a:t/>
            </a:r>
            <a:br>
              <a:rPr lang="en-US" altLang="zh-TW" sz="4000" smtClean="0"/>
            </a:br>
            <a:r>
              <a:rPr lang="en-US" sz="4000" smtClean="0"/>
              <a:t>(for </a:t>
            </a:r>
            <a:r>
              <a:rPr lang="en-US" smtClean="0">
                <a:sym typeface="MT Symbol" charset="2"/>
              </a:rPr>
              <a:t>µ</a:t>
            </a:r>
            <a:r>
              <a:rPr lang="en-US" baseline="-25000" smtClean="0"/>
              <a:t>0</a:t>
            </a:r>
            <a:r>
              <a:rPr lang="en-US" sz="4000" smtClean="0"/>
              <a:t> </a:t>
            </a:r>
            <a:r>
              <a:rPr lang="en-US" altLang="zh-TW" sz="4000" smtClean="0"/>
              <a:t>≥ </a:t>
            </a:r>
            <a:r>
              <a:rPr lang="en-US" sz="4000" smtClean="0"/>
              <a:t>10)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 test H</a:t>
            </a:r>
            <a:r>
              <a:rPr lang="en-US" sz="1600" smtClean="0"/>
              <a:t>0</a:t>
            </a:r>
            <a:r>
              <a:rPr lang="en-US" smtClean="0"/>
              <a:t> :</a:t>
            </a:r>
            <a:r>
              <a:rPr lang="en-US" sz="3400" smtClean="0"/>
              <a:t> 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smtClean="0"/>
              <a:t>=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baseline="-25000" smtClean="0"/>
              <a:t>0</a:t>
            </a:r>
            <a:r>
              <a:rPr lang="en-US" altLang="zh-TW" sz="3600" baseline="-25000" smtClean="0"/>
              <a:t>  </a:t>
            </a:r>
            <a:r>
              <a:rPr lang="en-US" smtClean="0"/>
              <a:t>vs </a:t>
            </a:r>
            <a:r>
              <a:rPr lang="en-US" sz="3400" smtClean="0"/>
              <a:t>H</a:t>
            </a:r>
            <a:r>
              <a:rPr lang="en-US" sz="1800" smtClean="0"/>
              <a:t>1</a:t>
            </a:r>
            <a:r>
              <a:rPr lang="en-US" sz="3400" smtClean="0"/>
              <a:t> : 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altLang="zh-TW" sz="3600" smtClean="0"/>
              <a:t>≠</a:t>
            </a:r>
            <a:r>
              <a:rPr lang="en-US" sz="3600" smtClean="0">
                <a:sym typeface="MT Symbol" charset="2"/>
              </a:rPr>
              <a:t>µ</a:t>
            </a:r>
            <a:r>
              <a:rPr lang="en-US" sz="3600" baseline="-25000" smtClean="0"/>
              <a:t>0</a:t>
            </a:r>
            <a:r>
              <a:rPr lang="en-US" smtClean="0"/>
              <a:t> at </a:t>
            </a:r>
            <a:r>
              <a:rPr lang="el-GR" smtClean="0">
                <a:sym typeface="MT Symbol" charset="2"/>
              </a:rPr>
              <a:t>α</a:t>
            </a:r>
            <a:r>
              <a:rPr lang="en-US" smtClean="0"/>
              <a:t> level of significance</a:t>
            </a:r>
            <a:r>
              <a:rPr lang="en-US" altLang="zh-TW" smtClean="0"/>
              <a:t>,</a:t>
            </a:r>
            <a:endParaRPr lang="en-US" b="1" smtClean="0"/>
          </a:p>
          <a:p>
            <a:pPr lvl="1"/>
            <a:r>
              <a:rPr lang="en-US" b="1" smtClean="0"/>
              <a:t>Test Statistic</a:t>
            </a:r>
            <a:r>
              <a:rPr lang="en-US" smtClean="0"/>
              <a:t>: </a:t>
            </a:r>
            <a:endParaRPr lang="en-US" altLang="zh-TW" smtClean="0"/>
          </a:p>
          <a:p>
            <a:pPr lvl="1">
              <a:lnSpc>
                <a:spcPct val="120000"/>
              </a:lnSpc>
            </a:pPr>
            <a:endParaRPr lang="en-US" b="1" smtClean="0"/>
          </a:p>
          <a:p>
            <a:pPr lvl="1"/>
            <a:r>
              <a:rPr lang="en-US" b="1" smtClean="0"/>
              <a:t>Rejection Region</a:t>
            </a:r>
            <a:r>
              <a:rPr lang="en-US" altLang="zh-TW" b="1" smtClean="0"/>
              <a:t>:</a:t>
            </a:r>
            <a:endParaRPr lang="en-US" altLang="zh-TW" smtClean="0"/>
          </a:p>
          <a:p>
            <a:pPr lvl="1"/>
            <a:endParaRPr lang="en-US" b="1" smtClean="0"/>
          </a:p>
          <a:p>
            <a:pPr lvl="1"/>
            <a:r>
              <a:rPr lang="en-US" b="1" smtClean="0"/>
              <a:t>p-value</a:t>
            </a:r>
            <a:r>
              <a:rPr lang="en-US" smtClean="0"/>
              <a:t>: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1362075" y="3171825"/>
          <a:ext cx="5648325" cy="790575"/>
        </p:xfrm>
        <a:graphic>
          <a:graphicData uri="http://schemas.openxmlformats.org/presentationml/2006/ole">
            <p:oleObj spid="_x0000_s45060" name="Equation" r:id="rId3" imgW="3263900" imgH="457200" progId="Equation.DSMT4">
              <p:embed/>
            </p:oleObj>
          </a:graphicData>
        </a:graphic>
      </p:graphicFrame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1295400" y="4410075"/>
          <a:ext cx="1714500" cy="542925"/>
        </p:xfrm>
        <a:graphic>
          <a:graphicData uri="http://schemas.openxmlformats.org/presentationml/2006/ole">
            <p:oleObj spid="_x0000_s45062" name="Equation" r:id="rId4" imgW="800447" imgH="254110" progId="Equation.DSMT4">
              <p:embed/>
            </p:oleObj>
          </a:graphicData>
        </a:graphic>
      </p:graphicFrame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1295400" y="5410200"/>
          <a:ext cx="1752600" cy="560388"/>
        </p:xfrm>
        <a:graphic>
          <a:graphicData uri="http://schemas.openxmlformats.org/presentationml/2006/ole">
            <p:oleObj spid="_x0000_s45064" name="Equation" r:id="rId5" imgW="86328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Estimation of the Mean of a Distribution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 A point estimator of the population mean is </a:t>
            </a:r>
            <a:r>
              <a:rPr lang="en-US" b="1" smtClean="0"/>
              <a:t>sample mean</a:t>
            </a:r>
            <a:r>
              <a:rPr lang="en-US" smtClean="0"/>
              <a:t>.</a:t>
            </a:r>
          </a:p>
          <a:p>
            <a:r>
              <a:rPr lang="en-US" b="1" smtClean="0"/>
              <a:t>Sampling Distribution of </a:t>
            </a:r>
            <a:endParaRPr lang="en-US" smtClean="0"/>
          </a:p>
          <a:p>
            <a:pPr lvl="1">
              <a:buFont typeface="Arial" charset="0"/>
              <a:buNone/>
            </a:pPr>
            <a:r>
              <a:rPr lang="en-US" altLang="zh-TW" smtClean="0"/>
              <a:t>    </a:t>
            </a:r>
            <a:r>
              <a:rPr lang="en-US" smtClean="0"/>
              <a:t>is the distribution of values of    over all possible samples of size n that could have been selected from the reference population</a:t>
            </a:r>
            <a:r>
              <a:rPr lang="en-US" altLang="zh-TW" smtClean="0"/>
              <a:t>.</a:t>
            </a:r>
            <a:r>
              <a:rPr lang="en-US" smtClean="0"/>
              <a:t> </a:t>
            </a:r>
          </a:p>
          <a:p>
            <a:endParaRPr lang="en-US" smtClean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5076825" y="2743200"/>
          <a:ext cx="409575" cy="428625"/>
        </p:xfrm>
        <a:graphic>
          <a:graphicData uri="http://schemas.openxmlformats.org/presentationml/2006/ole">
            <p:oleObj spid="_x0000_s48130" name="Equation" r:id="rId3" imgW="177415" imgH="190087" progId="Equation.DSMT4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5592763" y="3368675"/>
          <a:ext cx="336550" cy="352425"/>
        </p:xfrm>
        <a:graphic>
          <a:graphicData uri="http://schemas.openxmlformats.org/presentationml/2006/ole">
            <p:oleObj spid="_x0000_s48131" name="Equation" r:id="rId4" imgW="177415" imgH="190087" progId="Equation.DSMT4">
              <p:embed/>
            </p:oleObj>
          </a:graphicData>
        </a:graphic>
      </p:graphicFrame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609600" y="4953000"/>
          <a:ext cx="1419225" cy="466725"/>
        </p:xfrm>
        <a:graphic>
          <a:graphicData uri="http://schemas.openxmlformats.org/presentationml/2006/ole">
            <p:oleObj spid="_x0000_s48132" name="Equation" r:id="rId5" imgW="660400" imgH="2159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Rectang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Estimation</a:t>
            </a:r>
            <a:endParaRPr lang="en-US" dirty="0" smtClean="0"/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estimator of a parameter is </a:t>
            </a:r>
            <a:r>
              <a:rPr lang="en-US" b="1" dirty="0" smtClean="0"/>
              <a:t>unbiased estimator</a:t>
            </a:r>
            <a:r>
              <a:rPr lang="en-US" dirty="0" smtClean="0"/>
              <a:t> if its expectation is equal to the parameter.</a:t>
            </a:r>
          </a:p>
          <a:p>
            <a:r>
              <a:rPr lang="en-US" sz="2400" dirty="0" smtClean="0"/>
              <a:t>Note: The </a:t>
            </a:r>
            <a:r>
              <a:rPr lang="en-US" sz="2400" dirty="0" err="1" smtClean="0"/>
              <a:t>unbiasedness</a:t>
            </a:r>
            <a:r>
              <a:rPr lang="en-US" sz="2400" dirty="0" smtClean="0"/>
              <a:t> is not sufficient to be used as the only criterion for chosen an estimator. 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unbiased estimator with  the minimum variance</a:t>
            </a:r>
            <a:r>
              <a:rPr lang="en-US" altLang="zh-TW" b="1" dirty="0" smtClean="0"/>
              <a:t> </a:t>
            </a:r>
            <a:r>
              <a:rPr lang="en-US" b="1" dirty="0" smtClean="0"/>
              <a:t>(MVUE)</a:t>
            </a:r>
            <a:r>
              <a:rPr lang="en-US" dirty="0" smtClean="0"/>
              <a:t> is preferred.</a:t>
            </a:r>
          </a:p>
          <a:p>
            <a:r>
              <a:rPr lang="en-US" sz="2400" dirty="0" smtClean="0"/>
              <a:t>If the population is normal</a:t>
            </a:r>
            <a:r>
              <a:rPr lang="en-US" altLang="zh-TW" sz="2400" dirty="0" smtClean="0"/>
              <a:t>, </a:t>
            </a:r>
            <a:r>
              <a:rPr lang="en-US" sz="2400" dirty="0" smtClean="0"/>
              <a:t>then </a:t>
            </a:r>
            <a:r>
              <a:rPr lang="en-US" altLang="zh-TW" sz="2400" dirty="0" smtClean="0"/>
              <a:t>    </a:t>
            </a:r>
            <a:r>
              <a:rPr lang="en-US" sz="2400" dirty="0" smtClean="0"/>
              <a:t>is the MVUE of </a:t>
            </a:r>
            <a:r>
              <a:rPr lang="en-US" sz="2400" i="1" dirty="0" smtClean="0">
                <a:sym typeface="Symbol" pitchFamily="18" charset="2"/>
              </a:rPr>
              <a:t></a:t>
            </a:r>
            <a:r>
              <a:rPr lang="en-US" sz="2400" i="1" dirty="0" smtClean="0"/>
              <a:t>.</a:t>
            </a:r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>
            <p:ph sz="half" idx="4294967295"/>
          </p:nvPr>
        </p:nvGraphicFramePr>
        <p:xfrm>
          <a:off x="4876800" y="5105400"/>
          <a:ext cx="320675" cy="342900"/>
        </p:xfrm>
        <a:graphic>
          <a:graphicData uri="http://schemas.openxmlformats.org/presentationml/2006/ole">
            <p:oleObj spid="_x0000_s49154" name="Equation" r:id="rId3" imgW="177415" imgH="190087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Sample Mean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Standard error (of the mean)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dirty="0" smtClean="0"/>
              <a:t>= standard deviation of the sample mean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dirty="0" smtClean="0"/>
              <a:t>The estimated standard error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where </a:t>
            </a:r>
            <a:r>
              <a:rPr lang="en-US" dirty="0" smtClean="0"/>
              <a:t>s: sample standard deviation . 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914400" y="2590800"/>
          <a:ext cx="2057400" cy="1095375"/>
        </p:xfrm>
        <a:graphic>
          <a:graphicData uri="http://schemas.openxmlformats.org/presentationml/2006/ole">
            <p:oleObj spid="_x0000_s50178" name="Equation" r:id="rId3" imgW="850900" imgH="457200" progId="Equation.DSMT4">
              <p:embed/>
            </p:oleObj>
          </a:graphicData>
        </a:graphic>
      </p:graphicFrame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5867400" y="3657600"/>
          <a:ext cx="1031875" cy="1066800"/>
        </p:xfrm>
        <a:graphic>
          <a:graphicData uri="http://schemas.openxmlformats.org/presentationml/2006/ole">
            <p:oleObj spid="_x0000_s50179" name="Equation" r:id="rId4" imgW="393359" imgH="406048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Central Limit Theorem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 X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be a random sample from some population with mean  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dirty="0" smtClean="0"/>
              <a:t>  and variance</a:t>
            </a:r>
            <a:r>
              <a:rPr lang="en-US" altLang="zh-TW" dirty="0" smtClean="0"/>
              <a:t> </a:t>
            </a:r>
            <a:r>
              <a:rPr lang="el-GR" dirty="0" smtClean="0">
                <a:sym typeface="MT Symbol" charset="2"/>
              </a:rPr>
              <a:t>σ</a:t>
            </a:r>
            <a:r>
              <a:rPr lang="en-US" baseline="30000" dirty="0" smtClean="0"/>
              <a:t>2</a:t>
            </a:r>
            <a:endParaRPr lang="en-US" altLang="zh-TW" baseline="30000" dirty="0" smtClean="0"/>
          </a:p>
          <a:p>
            <a:pPr>
              <a:buFont typeface="Arial" charset="0"/>
              <a:buNone/>
            </a:pPr>
            <a:r>
              <a:rPr lang="en-US" altLang="zh-TW" dirty="0" smtClean="0"/>
              <a:t>    </a:t>
            </a:r>
            <a:r>
              <a:rPr lang="en-US" dirty="0" smtClean="0"/>
              <a:t>Then, for large n,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914400" y="3276600"/>
          <a:ext cx="2057400" cy="1022350"/>
        </p:xfrm>
        <a:graphic>
          <a:graphicData uri="http://schemas.openxmlformats.org/presentationml/2006/ole">
            <p:oleObj spid="_x0000_s51202" name="Equation" r:id="rId3" imgW="952500" imgH="4699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Interval Estimation</a:t>
            </a:r>
            <a:r>
              <a:rPr lang="en-US" dirty="0" smtClean="0"/>
              <a:t> 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Let  </a:t>
            </a:r>
            <a:r>
              <a:rPr lang="en-US" smtClean="0"/>
              <a:t>X</a:t>
            </a:r>
            <a:r>
              <a:rPr lang="en-US" baseline="-25000" smtClean="0"/>
              <a:t>1</a:t>
            </a:r>
            <a:r>
              <a:rPr lang="en-US" smtClean="0"/>
              <a:t>, </a:t>
            </a:r>
            <a:r>
              <a:rPr lang="en-US" dirty="0" smtClean="0"/>
              <a:t>….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 be a random sample from a normal population N(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dirty="0" smtClean="0"/>
              <a:t>, </a:t>
            </a:r>
            <a:r>
              <a:rPr lang="el-GR" dirty="0" smtClean="0">
                <a:sym typeface="MT Symbol" charset="2"/>
              </a:rPr>
              <a:t>σ</a:t>
            </a:r>
            <a:r>
              <a:rPr lang="en-US" baseline="30000" dirty="0" smtClean="0"/>
              <a:t>2</a:t>
            </a:r>
            <a:r>
              <a:rPr lang="en-US" dirty="0" smtClean="0"/>
              <a:t>).  If </a:t>
            </a:r>
            <a:r>
              <a:rPr lang="el-GR" dirty="0" smtClean="0">
                <a:sym typeface="MT Symbol" charset="2"/>
              </a:rPr>
              <a:t>σ</a:t>
            </a:r>
            <a:r>
              <a:rPr lang="en-US" baseline="30000" dirty="0" smtClean="0"/>
              <a:t>2</a:t>
            </a:r>
            <a:r>
              <a:rPr lang="en-US" dirty="0" smtClean="0"/>
              <a:t> is known, a 95% confidence interval (C.I.) for 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dirty="0" smtClean="0"/>
              <a:t> is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why? (next slide)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590800" y="3276600"/>
          <a:ext cx="3829050" cy="1095375"/>
        </p:xfrm>
        <a:graphic>
          <a:graphicData uri="http://schemas.openxmlformats.org/presentationml/2006/ole">
            <p:oleObj spid="_x0000_s53250" name="Equation" r:id="rId3" imgW="1562100" imgH="4445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Interval Estimation</a:t>
            </a:r>
            <a:r>
              <a:rPr lang="en-US" dirty="0" smtClean="0"/>
              <a:t> 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>
            <p:ph idx="1"/>
          </p:nvPr>
        </p:nvGraphicFramePr>
        <p:xfrm>
          <a:off x="1447800" y="1779588"/>
          <a:ext cx="6324600" cy="4216400"/>
        </p:xfrm>
        <a:graphic>
          <a:graphicData uri="http://schemas.openxmlformats.org/presentationml/2006/ole">
            <p:oleObj spid="_x0000_s54274" name="Equation" r:id="rId3" imgW="3543120" imgH="236196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1269</Words>
  <Application>Microsoft Office PowerPoint</Application>
  <PresentationFormat>On-screen Show (4:3)</PresentationFormat>
  <Paragraphs>197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Equation</vt:lpstr>
      <vt:lpstr>Unit3:  Statistical Inferences </vt:lpstr>
      <vt:lpstr>Estimation</vt:lpstr>
      <vt:lpstr> Estimation</vt:lpstr>
      <vt:lpstr>Estimation of the Mean of a Distribution</vt:lpstr>
      <vt:lpstr>Estimation</vt:lpstr>
      <vt:lpstr>Sample Mean</vt:lpstr>
      <vt:lpstr>Central Limit Theorem</vt:lpstr>
      <vt:lpstr>Interval Estimation </vt:lpstr>
      <vt:lpstr>Interval Estimation </vt:lpstr>
      <vt:lpstr>Interval Estimation </vt:lpstr>
      <vt:lpstr>Interval Estimation </vt:lpstr>
      <vt:lpstr>Hypothesis Testing</vt:lpstr>
      <vt:lpstr>Hypothesis Testing</vt:lpstr>
      <vt:lpstr>Hypothesis Testing</vt:lpstr>
      <vt:lpstr>Testing for the Population Mean</vt:lpstr>
      <vt:lpstr>One-tailed test</vt:lpstr>
      <vt:lpstr>Result</vt:lpstr>
      <vt:lpstr>P-value</vt:lpstr>
      <vt:lpstr>Remarks</vt:lpstr>
      <vt:lpstr>One-tailed test</vt:lpstr>
      <vt:lpstr>Testing For Two-Sided Alternative</vt:lpstr>
      <vt:lpstr>Testing For Two-Sided Alternative</vt:lpstr>
      <vt:lpstr>The Power of A Test</vt:lpstr>
      <vt:lpstr>The Power of The 1-Sample T Test</vt:lpstr>
      <vt:lpstr>Power Function For Two-Sided Alternative</vt:lpstr>
      <vt:lpstr>Case of Unknown Variance</vt:lpstr>
      <vt:lpstr>Sample Size Determination</vt:lpstr>
      <vt:lpstr>Factor Affecting Sample Size</vt:lpstr>
      <vt:lpstr>Relationship between Hypothesis Testing and Confidence Interval</vt:lpstr>
      <vt:lpstr>One Sample Test for the Variance of A Normal Population</vt:lpstr>
      <vt:lpstr>One Sample Test for A Proportion </vt:lpstr>
      <vt:lpstr>Exact Method </vt:lpstr>
      <vt:lpstr>Power and Sample size </vt:lpstr>
      <vt:lpstr>One-Sample Inference for the Poisson Distribution </vt:lpstr>
      <vt:lpstr>One-Sample Inference for the Poisson Distribution </vt:lpstr>
      <vt:lpstr>Large-Sample Test for Poisson  (for µ0 ≥ 10)</vt:lpstr>
    </vt:vector>
  </TitlesOfParts>
  <Company>UT School of Public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Unit3:  Statistical Inferences Hypothesis Testing</dc:title>
  <dc:creator>cho</dc:creator>
  <cp:lastModifiedBy>wchan</cp:lastModifiedBy>
  <cp:revision>28</cp:revision>
  <dcterms:created xsi:type="dcterms:W3CDTF">2009-09-19T16:27:00Z</dcterms:created>
  <dcterms:modified xsi:type="dcterms:W3CDTF">2009-09-20T19:09:12Z</dcterms:modified>
</cp:coreProperties>
</file>