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6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7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1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8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8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3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7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4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3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6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BA538-1889-4BA9-8479-714F6D521DB5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FB706-1F3A-448D-B352-4A2B4144B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4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pamassassin.apache.org/publiccorpus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file/d/0B4M1wkRDFN6uWlp1NDliLW1PSG8/edit" TargetMode="External"/><Relationship Id="rId3" Type="http://schemas.openxmlformats.org/officeDocument/2006/relationships/hyperlink" Target="https://docs.google.com/file/d/0B4M1wkRDFN6uOWdVc3BvZldZbXc/edit" TargetMode="External"/><Relationship Id="rId7" Type="http://schemas.openxmlformats.org/officeDocument/2006/relationships/hyperlink" Target="https://docs.google.com/file/d/0B4M1wkRDFN6uYXd6OWhYSXVNRUU/edi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s.google.com/file/d/0B4M1wkRDFN6uT1B3aENpRTlJQlE/edit" TargetMode="External"/><Relationship Id="rId5" Type="http://schemas.openxmlformats.org/officeDocument/2006/relationships/hyperlink" Target="https://docs.google.com/file/d/0B4M1wkRDFN6uUVhqUnlSeTZYX2M/edit" TargetMode="External"/><Relationship Id="rId10" Type="http://schemas.openxmlformats.org/officeDocument/2006/relationships/hyperlink" Target="https://docs.google.com/file/d/0B4M1wkRDFN6uSDJRQVY2UVotem8/edit" TargetMode="External"/><Relationship Id="rId4" Type="http://schemas.openxmlformats.org/officeDocument/2006/relationships/hyperlink" Target="https://docs.google.com/file/d/0B4M1wkRDFN6uc0xGdGp0ZTlIaGM/edit" TargetMode="External"/><Relationship Id="rId9" Type="http://schemas.openxmlformats.org/officeDocument/2006/relationships/hyperlink" Target="https://docs.google.com/file/d/0B4M1wkRDFN6ub3JBV05NWWJIeUU/edi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ustin\Desktop\spam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85800"/>
            <a:ext cx="4267200" cy="426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76800" y="990600"/>
            <a:ext cx="36554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97% of all e-mail is spam</a:t>
            </a:r>
          </a:p>
          <a:p>
            <a:r>
              <a:rPr lang="en-US" dirty="0" smtClean="0"/>
              <a:t>100 billion spam email per day</a:t>
            </a:r>
          </a:p>
          <a:p>
            <a:endParaRPr lang="en-US" dirty="0"/>
          </a:p>
          <a:p>
            <a:r>
              <a:rPr lang="en-US" dirty="0" smtClean="0"/>
              <a:t>Easy to setup spam networks</a:t>
            </a:r>
          </a:p>
          <a:p>
            <a:r>
              <a:rPr lang="en-US" dirty="0" smtClean="0"/>
              <a:t>Low cost of operation</a:t>
            </a:r>
          </a:p>
          <a:p>
            <a:endParaRPr lang="en-US" dirty="0"/>
          </a:p>
          <a:p>
            <a:r>
              <a:rPr lang="en-US" dirty="0" smtClean="0"/>
              <a:t>Millions of dollars worth of time and </a:t>
            </a:r>
          </a:p>
          <a:p>
            <a:r>
              <a:rPr lang="en-US" dirty="0" smtClean="0"/>
              <a:t>equipment to combat spam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6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533400"/>
            <a:ext cx="330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Techniques used to combat spam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47800"/>
            <a:ext cx="35353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header tests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address whitelist/blacklist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collaborative </a:t>
            </a:r>
            <a:r>
              <a:rPr lang="en-US" dirty="0"/>
              <a:t>spam </a:t>
            </a:r>
            <a:r>
              <a:rPr lang="en-US" dirty="0" smtClean="0"/>
              <a:t>identification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DNS </a:t>
            </a:r>
            <a:r>
              <a:rPr lang="en-US" dirty="0" err="1" smtClean="0"/>
              <a:t>blocklists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body </a:t>
            </a:r>
            <a:r>
              <a:rPr lang="en-US" dirty="0"/>
              <a:t>phrase tests.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0989" y="3657600"/>
            <a:ext cx="8728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last </a:t>
            </a:r>
            <a:r>
              <a:rPr lang="en-US" dirty="0"/>
              <a:t>technique is of interest to the field of data mining. Using natural language </a:t>
            </a:r>
            <a:endParaRPr lang="en-US" dirty="0" smtClean="0"/>
          </a:p>
          <a:p>
            <a:r>
              <a:rPr lang="en-US" dirty="0" smtClean="0"/>
              <a:t>processing, classifiers </a:t>
            </a:r>
            <a:r>
              <a:rPr lang="en-US" dirty="0"/>
              <a:t>can be built to determine if incoming messages conform to a pattern 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ommon to </a:t>
            </a:r>
            <a:r>
              <a:rPr lang="en-US" dirty="0"/>
              <a:t>known spam messages.</a:t>
            </a:r>
          </a:p>
        </p:txBody>
      </p:sp>
    </p:spTree>
    <p:extLst>
      <p:ext uri="{BB962C8B-B14F-4D97-AF65-F5344CB8AC3E}">
        <p14:creationId xmlns:p14="http://schemas.microsoft.com/office/powerpoint/2010/main" val="258808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9667" y="487687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51394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Apache Software Foundation – </a:t>
            </a:r>
            <a:r>
              <a:rPr lang="en-US" dirty="0" err="1" smtClean="0"/>
              <a:t>SpamAssassin</a:t>
            </a:r>
            <a:r>
              <a:rPr lang="en-US" dirty="0" smtClean="0"/>
              <a:t> Project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http://spamassassin.apache.org/publiccorpus/</a:t>
            </a:r>
            <a:endParaRPr lang="en-US" dirty="0"/>
          </a:p>
        </p:txBody>
      </p:sp>
      <p:pic>
        <p:nvPicPr>
          <p:cNvPr id="2050" name="Picture 2" descr="C:\Users\Justin\Desktop\hw\spam_datas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41494"/>
            <a:ext cx="5082421" cy="400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378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3538802" cy="236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457200"/>
            <a:ext cx="1400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Parsing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7905" y="1034534"/>
            <a:ext cx="4125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weka.core.converters.TextDirectoryLoader</a:t>
            </a:r>
            <a:endParaRPr lang="en-US" dirty="0"/>
          </a:p>
        </p:txBody>
      </p:sp>
      <p:pic>
        <p:nvPicPr>
          <p:cNvPr id="3075" name="Picture 3" descr="C:\Users\Justin\Desktop\hw\directory-stru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10553"/>
            <a:ext cx="3219450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4724400"/>
            <a:ext cx="84474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@relation D__email2</a:t>
            </a:r>
          </a:p>
          <a:p>
            <a:endParaRPr lang="en-US" dirty="0"/>
          </a:p>
          <a:p>
            <a:r>
              <a:rPr lang="en-US" dirty="0" smtClean="0"/>
              <a:t>@attribute text string</a:t>
            </a:r>
          </a:p>
          <a:p>
            <a:r>
              <a:rPr lang="en-US" dirty="0" smtClean="0"/>
              <a:t>@attribute @@class@@ {</a:t>
            </a:r>
            <a:r>
              <a:rPr lang="en-US" dirty="0" err="1" smtClean="0"/>
              <a:t>easy_ham,spam</a:t>
            </a:r>
            <a:r>
              <a:rPr lang="en-US" dirty="0" smtClean="0"/>
              <a:t>}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data'From</a:t>
            </a:r>
            <a:r>
              <a:rPr lang="en-US" dirty="0" smtClean="0"/>
              <a:t> exmh-workers-admin@redhat.com  Thu …</a:t>
            </a:r>
            <a:r>
              <a:rPr lang="en-US" dirty="0" err="1" smtClean="0"/>
              <a:t>trunc</a:t>
            </a:r>
            <a:r>
              <a:rPr lang="en-US" dirty="0" smtClean="0"/>
              <a:t>… </a:t>
            </a:r>
            <a:r>
              <a:rPr lang="en-US" dirty="0" smtClean="0"/>
              <a:t>\n\n',</a:t>
            </a:r>
            <a:r>
              <a:rPr lang="en-US" dirty="0" err="1" smtClean="0"/>
              <a:t>easy_ham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data'From</a:t>
            </a:r>
            <a:r>
              <a:rPr lang="en-US" dirty="0" smtClean="0"/>
              <a:t> Steve_Burt@cursor-system.com  Thu Aug 22 …</a:t>
            </a:r>
            <a:r>
              <a:rPr lang="en-US" dirty="0" err="1" smtClean="0"/>
              <a:t>trunc</a:t>
            </a:r>
            <a:r>
              <a:rPr lang="en-US" dirty="0" smtClean="0"/>
              <a:t>… </a:t>
            </a:r>
            <a:r>
              <a:rPr lang="en-US" dirty="0" smtClean="0"/>
              <a:t> \n\n\n\n',</a:t>
            </a:r>
            <a:r>
              <a:rPr lang="en-US" dirty="0" err="1" smtClean="0"/>
              <a:t>easy_ham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data'From</a:t>
            </a:r>
            <a:r>
              <a:rPr lang="en-US" dirty="0" smtClean="0"/>
              <a:t> timc@2ubh.com  Thu Aug 22 13:52:59 2002 …</a:t>
            </a:r>
            <a:r>
              <a:rPr lang="en-US" dirty="0" err="1" smtClean="0"/>
              <a:t>trunc</a:t>
            </a:r>
            <a:r>
              <a:rPr lang="en-US" dirty="0" smtClean="0"/>
              <a:t>… </a:t>
            </a:r>
            <a:r>
              <a:rPr lang="en-US" dirty="0" smtClean="0"/>
              <a:t> \n\n\n\n',</a:t>
            </a:r>
            <a:r>
              <a:rPr lang="en-US" dirty="0" err="1" smtClean="0"/>
              <a:t>easy_ham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609600"/>
            <a:ext cx="348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Conversion and Preprocessing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5581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weka.filters.unsupervised.attribute.StringToWordVector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78552"/>
            <a:ext cx="3864684" cy="4652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00600" y="2286000"/>
            <a:ext cx="40350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/>
              <a:t>Vectorization</a:t>
            </a:r>
            <a:r>
              <a:rPr lang="en-US" dirty="0" smtClean="0"/>
              <a:t> (binary/term frequency)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Stemming (</a:t>
            </a:r>
            <a:r>
              <a:rPr lang="en-US" dirty="0" err="1" smtClean="0"/>
              <a:t>SnowballStemmer</a:t>
            </a:r>
            <a:r>
              <a:rPr lang="en-US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Stop word removal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5383"/>
              </p:ext>
            </p:extLst>
          </p:nvPr>
        </p:nvGraphicFramePr>
        <p:xfrm>
          <a:off x="4985331" y="3429001"/>
          <a:ext cx="3200400" cy="2819400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2819400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Table 1 - ARFF files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3"/>
                        </a:rPr>
                        <a:t>email2_nostop_nostem_freq.arff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4"/>
                        </a:rPr>
                        <a:t>email2_nostop_nostem_pres.arff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5"/>
                        </a:rPr>
                        <a:t>email2_nostop_stem_freq.arff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6"/>
                        </a:rPr>
                        <a:t>email2_nostop_stem_pres.arff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7"/>
                        </a:rPr>
                        <a:t>email2_stop_nostem_freq.arff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8"/>
                        </a:rPr>
                        <a:t>email2_stop_nostem_pres.arff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9"/>
                        </a:rPr>
                        <a:t>email2_stop_stem_freq.arff</a:t>
                      </a:r>
                      <a:r>
                        <a:rPr lang="en-US" sz="1600" dirty="0">
                          <a:effectLst/>
                        </a:rPr>
                        <a:t/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b="0" i="0" u="sng" dirty="0">
                          <a:solidFill>
                            <a:srgbClr val="1155CC"/>
                          </a:solidFill>
                          <a:effectLst/>
                          <a:latin typeface="Arial"/>
                          <a:hlinkClick r:id="rId10"/>
                        </a:rPr>
                        <a:t>email2_stop_stem_pres.arff</a:t>
                      </a:r>
                      <a:endParaRPr lang="en-US" sz="1600" dirty="0">
                        <a:effectLst/>
                      </a:endParaRPr>
                    </a:p>
                  </a:txBody>
                  <a:tcPr marL="59507" marR="59507" marT="59507" marB="59507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330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7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762000"/>
            <a:ext cx="2520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ARFF after preprocessing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2257" y="1981200"/>
            <a:ext cx="888416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@attribute </a:t>
            </a:r>
            <a:r>
              <a:rPr lang="en-US" dirty="0" err="1" smtClean="0"/>
              <a:t>thinkgeek</a:t>
            </a:r>
            <a:r>
              <a:rPr lang="en-US" dirty="0" smtClean="0"/>
              <a:t> numeric</a:t>
            </a:r>
          </a:p>
          <a:p>
            <a:r>
              <a:rPr lang="en-US" dirty="0" smtClean="0"/>
              <a:t>@attribute thought numeric</a:t>
            </a:r>
          </a:p>
          <a:p>
            <a:r>
              <a:rPr lang="en-US" dirty="0" smtClean="0"/>
              <a:t>@attribute </a:t>
            </a:r>
            <a:r>
              <a:rPr lang="en-US" dirty="0" err="1" smtClean="0"/>
              <a:t>thu</a:t>
            </a:r>
            <a:r>
              <a:rPr lang="en-US" dirty="0" smtClean="0"/>
              <a:t> numeric</a:t>
            </a:r>
          </a:p>
          <a:p>
            <a:r>
              <a:rPr lang="en-US" dirty="0" smtClean="0"/>
              <a:t>@attribute </a:t>
            </a:r>
            <a:r>
              <a:rPr lang="en-US" dirty="0" err="1" smtClean="0"/>
              <a:t>thursday</a:t>
            </a:r>
            <a:r>
              <a:rPr lang="en-US" dirty="0" smtClean="0"/>
              <a:t> numeric</a:t>
            </a:r>
          </a:p>
          <a:p>
            <a:r>
              <a:rPr lang="en-US" dirty="0" smtClean="0"/>
              <a:t>@attribute time numeric</a:t>
            </a:r>
          </a:p>
          <a:p>
            <a:endParaRPr lang="en-US" dirty="0" smtClean="0"/>
          </a:p>
          <a:p>
            <a:r>
              <a:rPr lang="en-US" dirty="0" smtClean="0"/>
              <a:t>@data{8 2,10 3,16 1,24 6,25 1,27 6,28 5,35 4,43 13,48 1,49 2, … }</a:t>
            </a:r>
          </a:p>
          <a:p>
            <a:r>
              <a:rPr lang="en-US" dirty="0" smtClean="0"/>
              <a:t>{8 5,14 1,17 1,19 1,20 1,23 5,24 1,31 1,39 1, … 43 6,55 1,61 1,}</a:t>
            </a:r>
          </a:p>
          <a:p>
            <a:r>
              <a:rPr lang="en-US" dirty="0" smtClean="0"/>
              <a:t>{8 4,14 1,15 2,17 1,19 1,20 1,23 5,24 1,31 1,39 1,43 6,57 1, … 61 2,68 2,70 5,76 5,97 1}</a:t>
            </a:r>
          </a:p>
          <a:p>
            <a:endParaRPr lang="en-US" dirty="0"/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{0 spam,8 2,15 1,24 2,26 1,43 7,44 1,51 1,58 1,61 1,63 1, … 68 2,75 1,82 2,86 2,95 1,98 2}</a:t>
            </a:r>
          </a:p>
          <a:p>
            <a:r>
              <a:rPr lang="en-US" dirty="0" smtClean="0"/>
              <a:t>{0 spam,8 2,24 1,43 6,44 3,58 1,61 1,63 1,68 2,72 1,76 1, … 82 2,86 2,89 3,98 2,100 1,103 6}</a:t>
            </a:r>
          </a:p>
          <a:p>
            <a:r>
              <a:rPr lang="en-US" dirty="0" smtClean="0"/>
              <a:t>{0 spam,4 1,8 2,10 1,15 4,24 1,41 3,43 6,44 2,45 1,48 1,51 1, … 53 1,61 1,63 1,68 2,70 1,80 1}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13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304821"/>
            <a:ext cx="1405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Classification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5400" y="1787332"/>
            <a:ext cx="2613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Naïve Bayes</a:t>
            </a:r>
          </a:p>
          <a:p>
            <a:r>
              <a:rPr lang="en-US" dirty="0" err="1" smtClean="0"/>
              <a:t>multinominal</a:t>
            </a:r>
            <a:r>
              <a:rPr lang="en-US" dirty="0" smtClean="0"/>
              <a:t> Naïve Bayes</a:t>
            </a:r>
            <a:endParaRPr lang="en-US" dirty="0"/>
          </a:p>
        </p:txBody>
      </p:sp>
      <p:pic>
        <p:nvPicPr>
          <p:cNvPr id="5122" name="Picture 2" descr="https://lh4.googleusercontent.com/XwHLot_Z8tfnJcNM1pwNSOKXxodEkrjx2rlxtr0E4UE8VnKc15unfDfVo_AfiqUqxUJwAPExsXXyYh3nzuYQlLlKFlr4PU1Xh8GiYn0OqpHFJgZMC9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88637"/>
            <a:ext cx="3971821" cy="246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039556"/>
              </p:ext>
            </p:extLst>
          </p:nvPr>
        </p:nvGraphicFramePr>
        <p:xfrm>
          <a:off x="4419600" y="3048000"/>
          <a:ext cx="4571526" cy="3663010"/>
        </p:xfrm>
        <a:graphic>
          <a:graphicData uri="http://schemas.openxmlformats.org/drawingml/2006/table">
            <a:tbl>
              <a:tblPr/>
              <a:tblGrid>
                <a:gridCol w="2819400"/>
                <a:gridCol w="838200"/>
                <a:gridCol w="913926"/>
              </a:tblGrid>
              <a:tr h="217966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dataset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Naive Bayes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multinomial Naive Bayes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email2_nostop_nostem_freq.arff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95.52%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email2_nostop_nostem_pres.arff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97.01%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email2_nostop_stem_freq.arff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95.52%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email2_nostop_stem_pres.arff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97.01%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email2_stop_nostem_freq.arff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96.02%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email2_stop_nostem_pres.arff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email2_stop_stem_freq.arff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96.02%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0"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email2_stop_stem_pres.arff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97.51%</a:t>
                      </a:r>
                      <a:endParaRPr lang="en-US" sz="140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98.51%</a:t>
                      </a:r>
                      <a:endParaRPr lang="en-US" sz="1400" dirty="0">
                        <a:effectLst/>
                      </a:endParaRPr>
                    </a:p>
                  </a:txBody>
                  <a:tcPr marL="51465" marR="51465" marT="51465" marB="51465">
                    <a:lnL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95413" y="1585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90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381000"/>
            <a:ext cx="1123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22358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EM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DBScan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SimpleKMeans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HierarchicalCluster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419994"/>
              </p:ext>
            </p:extLst>
          </p:nvPr>
        </p:nvGraphicFramePr>
        <p:xfrm>
          <a:off x="304800" y="3798416"/>
          <a:ext cx="3505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22.89%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DBScan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SimpleKMeans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45.77%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HierarchicalCluster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49.25%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C:\Users\Justin\Desktop\hw\cluster-resul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47800"/>
            <a:ext cx="4391025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8200" y="849868"/>
            <a:ext cx="3290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email2_nostop_nostem_freq.arff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200400"/>
            <a:ext cx="309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Incorrectly clustered instances: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35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404</Words>
  <Application>Microsoft Office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</dc:creator>
  <cp:lastModifiedBy>Justin</cp:lastModifiedBy>
  <cp:revision>10</cp:revision>
  <dcterms:created xsi:type="dcterms:W3CDTF">2012-04-26T12:28:47Z</dcterms:created>
  <dcterms:modified xsi:type="dcterms:W3CDTF">2012-04-26T15:17:59Z</dcterms:modified>
</cp:coreProperties>
</file>