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43" r:id="rId2"/>
    <p:sldId id="359" r:id="rId3"/>
    <p:sldId id="357" r:id="rId4"/>
    <p:sldId id="356" r:id="rId5"/>
    <p:sldId id="358" r:id="rId6"/>
    <p:sldId id="361" r:id="rId7"/>
    <p:sldId id="360" r:id="rId8"/>
    <p:sldId id="337" r:id="rId9"/>
    <p:sldId id="338" r:id="rId10"/>
    <p:sldId id="339" r:id="rId11"/>
    <p:sldId id="349" r:id="rId12"/>
    <p:sldId id="355" r:id="rId13"/>
    <p:sldId id="332" r:id="rId14"/>
    <p:sldId id="336" r:id="rId15"/>
    <p:sldId id="344" r:id="rId16"/>
    <p:sldId id="340" r:id="rId17"/>
    <p:sldId id="341" r:id="rId18"/>
    <p:sldId id="350" r:id="rId19"/>
    <p:sldId id="351" r:id="rId20"/>
    <p:sldId id="353" r:id="rId21"/>
    <p:sldId id="352" r:id="rId22"/>
    <p:sldId id="354" r:id="rId23"/>
  </p:sldIdLst>
  <p:sldSz cx="9144000" cy="6858000" type="screen4x3"/>
  <p:notesSz cx="7023100" cy="93091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66"/>
    <a:srgbClr val="3333FF"/>
    <a:srgbClr val="FF0000"/>
    <a:srgbClr val="009900"/>
    <a:srgbClr val="C0C0C0"/>
    <a:srgbClr val="CC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719" autoAdjust="0"/>
  </p:normalViewPr>
  <p:slideViewPr>
    <p:cSldViewPr>
      <p:cViewPr>
        <p:scale>
          <a:sx n="77" d="100"/>
          <a:sy n="77" d="100"/>
        </p:scale>
        <p:origin x="-1218" y="-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3131" cy="46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08" tIns="46853" rIns="93708" bIns="46853" numCol="1" anchor="t" anchorCtr="0" compatLnSpc="1">
            <a:prstTxWarp prst="textNoShape">
              <a:avLst/>
            </a:prstTxWarp>
          </a:bodyPr>
          <a:lstStyle>
            <a:lvl1pPr algn="l" defTabSz="937298">
              <a:defRPr sz="1200"/>
            </a:lvl1pPr>
          </a:lstStyle>
          <a:p>
            <a:endParaRPr lang="en-US" altLang="en-US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377" y="0"/>
            <a:ext cx="3043131" cy="46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08" tIns="46853" rIns="93708" bIns="46853" numCol="1" anchor="t" anchorCtr="0" compatLnSpc="1">
            <a:prstTxWarp prst="textNoShape">
              <a:avLst/>
            </a:prstTxWarp>
          </a:bodyPr>
          <a:lstStyle>
            <a:lvl1pPr algn="r" defTabSz="937298">
              <a:defRPr sz="1200"/>
            </a:lvl1pPr>
          </a:lstStyle>
          <a:p>
            <a:endParaRPr lang="en-US" altLang="en-US"/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41099"/>
            <a:ext cx="3043131" cy="46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08" tIns="46853" rIns="93708" bIns="46853" numCol="1" anchor="b" anchorCtr="0" compatLnSpc="1">
            <a:prstTxWarp prst="textNoShape">
              <a:avLst/>
            </a:prstTxWarp>
          </a:bodyPr>
          <a:lstStyle>
            <a:lvl1pPr algn="l" defTabSz="937298">
              <a:defRPr sz="1200"/>
            </a:lvl1pPr>
          </a:lstStyle>
          <a:p>
            <a:endParaRPr lang="en-US" altLang="en-US"/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377" y="8841099"/>
            <a:ext cx="3043131" cy="46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08" tIns="46853" rIns="93708" bIns="46853" numCol="1" anchor="b" anchorCtr="0" compatLnSpc="1">
            <a:prstTxWarp prst="textNoShape">
              <a:avLst/>
            </a:prstTxWarp>
          </a:bodyPr>
          <a:lstStyle>
            <a:lvl1pPr algn="r" defTabSz="937298">
              <a:defRPr sz="1200"/>
            </a:lvl1pPr>
          </a:lstStyle>
          <a:p>
            <a:fld id="{D68B70D9-0F98-4A50-AE03-697551D61F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7594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3131" cy="46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08" tIns="46853" rIns="93708" bIns="46853" numCol="1" anchor="t" anchorCtr="0" compatLnSpc="1">
            <a:prstTxWarp prst="textNoShape">
              <a:avLst/>
            </a:prstTxWarp>
          </a:bodyPr>
          <a:lstStyle>
            <a:lvl1pPr algn="l" defTabSz="937298">
              <a:defRPr sz="1200"/>
            </a:lvl1pPr>
          </a:lstStyle>
          <a:p>
            <a:endParaRPr lang="en-US" alt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377" y="0"/>
            <a:ext cx="3043131" cy="46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08" tIns="46853" rIns="93708" bIns="46853" numCol="1" anchor="t" anchorCtr="0" compatLnSpc="1">
            <a:prstTxWarp prst="textNoShape">
              <a:avLst/>
            </a:prstTxWarp>
          </a:bodyPr>
          <a:lstStyle>
            <a:lvl1pPr algn="r" defTabSz="937298">
              <a:defRPr sz="1200"/>
            </a:lvl1pPr>
          </a:lstStyle>
          <a:p>
            <a:endParaRPr lang="en-US" alt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0088"/>
            <a:ext cx="4654550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9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630" y="4422141"/>
            <a:ext cx="5617843" cy="4188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08" tIns="46853" rIns="93708" bIns="468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41099"/>
            <a:ext cx="3043131" cy="46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08" tIns="46853" rIns="93708" bIns="46853" numCol="1" anchor="b" anchorCtr="0" compatLnSpc="1">
            <a:prstTxWarp prst="textNoShape">
              <a:avLst/>
            </a:prstTxWarp>
          </a:bodyPr>
          <a:lstStyle>
            <a:lvl1pPr algn="l" defTabSz="937298">
              <a:defRPr sz="1200"/>
            </a:lvl1pPr>
          </a:lstStyle>
          <a:p>
            <a:endParaRPr lang="en-US" altLang="en-US"/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377" y="8841099"/>
            <a:ext cx="3043131" cy="466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08" tIns="46853" rIns="93708" bIns="46853" numCol="1" anchor="b" anchorCtr="0" compatLnSpc="1">
            <a:prstTxWarp prst="textNoShape">
              <a:avLst/>
            </a:prstTxWarp>
          </a:bodyPr>
          <a:lstStyle>
            <a:lvl1pPr algn="r" defTabSz="937298">
              <a:defRPr sz="1200"/>
            </a:lvl1pPr>
          </a:lstStyle>
          <a:p>
            <a:fld id="{500A8AF2-0543-4657-93AB-FE34534FFD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47578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defTabSz="990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defTabSz="990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defTabSz="990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defTabSz="990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71A5C8DD-999D-4671-A77D-245C8E1C603A}" type="slidenum">
              <a:rPr lang="tr-TR" sz="1300" smtClean="0">
                <a:latin typeface="Arial" charset="0"/>
              </a:rPr>
              <a:pPr eaLnBrk="1" hangingPunct="1"/>
              <a:t>3</a:t>
            </a:fld>
            <a:endParaRPr lang="tr-TR" sz="1300" smtClean="0">
              <a:latin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defTabSz="990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defTabSz="990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defTabSz="990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defTabSz="990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71A5C8DD-999D-4671-A77D-245C8E1C603A}" type="slidenum">
              <a:rPr lang="tr-TR" sz="1300" smtClean="0">
                <a:latin typeface="Arial" charset="0"/>
              </a:rPr>
              <a:pPr eaLnBrk="1" hangingPunct="1"/>
              <a:t>6</a:t>
            </a:fld>
            <a:endParaRPr lang="tr-TR" sz="1300" smtClean="0">
              <a:latin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BA9E0A-7BC8-4027-A696-2B8E373C8A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3840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D4FA7-F307-4D49-AA94-5BC8467AF5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5378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76250"/>
            <a:ext cx="2057400" cy="56499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76250"/>
            <a:ext cx="6019800" cy="56499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258A3-08AC-4C57-8120-9CAD2BCAB1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858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48DBC-A691-4474-8F9B-B5F223245B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6362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381151-F810-46F1-B167-6DB135BC01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2249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F6C80C-42DF-44B0-AFB3-EB38BCD03B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8141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4D9370-B743-42BF-84AE-4926573E98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9511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E7486-E098-4B99-847D-0E05983EB3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1790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1E723-B2EC-44AA-9A06-98B848678F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551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9A29B9-03C3-4FA2-8E46-7F554AEF80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9834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34EE5-8115-4D24-B05A-274BA425AA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0745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6250"/>
            <a:ext cx="8229600" cy="6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71D205D-01E2-491D-8CDD-9A5BF7A194E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361950" y="1125538"/>
            <a:ext cx="8424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033" name="Picture 9" descr="cs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0"/>
            <a:ext cx="1187450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4" name="Text Box 10"/>
          <p:cNvSpPr txBox="1">
            <a:spLocks noChangeArrowheads="1"/>
          </p:cNvSpPr>
          <p:nvPr userDrawn="1"/>
        </p:nvSpPr>
        <p:spPr bwMode="auto">
          <a:xfrm>
            <a:off x="7543800" y="6583363"/>
            <a:ext cx="1600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1200" b="1">
                <a:solidFill>
                  <a:srgbClr val="3333FF"/>
                </a:solidFill>
              </a:rPr>
              <a:t>Eick </a:t>
            </a:r>
            <a:r>
              <a:rPr lang="en-US" altLang="en-US" sz="1200" b="1"/>
              <a:t>: </a:t>
            </a:r>
            <a:r>
              <a:rPr lang="en-US" altLang="en-US" sz="1200" b="1">
                <a:solidFill>
                  <a:srgbClr val="FF0000"/>
                </a:solidFill>
              </a:rPr>
              <a:t>First Lecture</a:t>
            </a:r>
          </a:p>
        </p:txBody>
      </p:sp>
      <p:sp>
        <p:nvSpPr>
          <p:cNvPr id="1035" name="Text Box 11"/>
          <p:cNvSpPr txBox="1">
            <a:spLocks noChangeArrowheads="1"/>
          </p:cNvSpPr>
          <p:nvPr userDrawn="1"/>
        </p:nvSpPr>
        <p:spPr bwMode="auto">
          <a:xfrm>
            <a:off x="0" y="6669088"/>
            <a:ext cx="4248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1000" b="1" dirty="0">
                <a:solidFill>
                  <a:srgbClr val="3333FF"/>
                </a:solidFill>
              </a:rPr>
              <a:t>COSC </a:t>
            </a:r>
            <a:r>
              <a:rPr lang="en-US" altLang="en-US" sz="1000" b="1" dirty="0" smtClean="0">
                <a:solidFill>
                  <a:srgbClr val="3333FF"/>
                </a:solidFill>
              </a:rPr>
              <a:t>7362</a:t>
            </a:r>
            <a:endParaRPr lang="en-US" altLang="en-US" sz="1000" b="1" dirty="0">
              <a:solidFill>
                <a:srgbClr val="FF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2.cs.uh.edu/~ceick/7362/7362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2.cs.uh.edu/~ceick/AML/7362-Info.ppt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h.edu/~ceick/ceick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 Advanced </a:t>
            </a:r>
            <a:r>
              <a:rPr lang="en-US" altLang="en-US" dirty="0" smtClean="0"/>
              <a:t>Machine Learning</a:t>
            </a:r>
            <a:endParaRPr lang="de-DE" altLang="en-US" dirty="0"/>
          </a:p>
        </p:txBody>
      </p:sp>
      <p:pic>
        <p:nvPicPr>
          <p:cNvPr id="258051" name="Picture 3" descr="hyla-tree-fro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1200"/>
            <a:ext cx="3076575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8054" name="Picture 6" descr="hyla-tree-fro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81200"/>
            <a:ext cx="3076575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8055" name="Picture 7" descr="hyla-tree-fro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425" y="1981200"/>
            <a:ext cx="3076575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8056" name="Text Box 8"/>
          <p:cNvSpPr txBox="1">
            <a:spLocks noChangeArrowheads="1"/>
          </p:cNvSpPr>
          <p:nvPr/>
        </p:nvSpPr>
        <p:spPr bwMode="auto">
          <a:xfrm>
            <a:off x="3655029" y="1484784"/>
            <a:ext cx="1720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err="1"/>
              <a:t>Hyla</a:t>
            </a:r>
            <a:r>
              <a:rPr lang="en-US" altLang="en-US" dirty="0"/>
              <a:t>-Tree Frog</a:t>
            </a:r>
            <a:endParaRPr lang="de-DE" altLang="en-US" dirty="0"/>
          </a:p>
        </p:txBody>
      </p:sp>
      <p:sp>
        <p:nvSpPr>
          <p:cNvPr id="258057" name="Rectangle 9"/>
          <p:cNvSpPr>
            <a:spLocks noChangeArrowheads="1"/>
          </p:cNvSpPr>
          <p:nvPr/>
        </p:nvSpPr>
        <p:spPr bwMode="auto">
          <a:xfrm>
            <a:off x="228600" y="2362200"/>
            <a:ext cx="89154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 algn="l">
              <a:defRPr>
                <a:solidFill>
                  <a:schemeClr val="tx1"/>
                </a:solidFill>
                <a:latin typeface="Arial" charset="0"/>
              </a:defRPr>
            </a:lvl2pPr>
            <a:lvl3pPr marL="1371600" indent="-4572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828800" indent="-4572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286000" indent="-4572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 dirty="0" smtClean="0">
                <a:solidFill>
                  <a:srgbClr val="FFFF66"/>
                </a:solidFill>
              </a:rPr>
              <a:t>Outlier and Anomaly Detection </a:t>
            </a:r>
            <a:endParaRPr lang="en-US" altLang="en-US" sz="2400" dirty="0">
              <a:solidFill>
                <a:srgbClr val="FFFF66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en-US" sz="2400" i="1" dirty="0" err="1" smtClean="0">
                <a:solidFill>
                  <a:srgbClr val="FFFF66"/>
                </a:solidFill>
              </a:rPr>
              <a:t>Spatio</a:t>
            </a:r>
            <a:r>
              <a:rPr lang="en-US" altLang="en-US" sz="2400" i="1" dirty="0" smtClean="0">
                <a:solidFill>
                  <a:srgbClr val="FFFF66"/>
                </a:solidFill>
              </a:rPr>
              <a:t>-Temporal Clustering                                         </a:t>
            </a:r>
          </a:p>
          <a:p>
            <a:pPr algn="ctr">
              <a:spcBef>
                <a:spcPct val="50000"/>
              </a:spcBef>
            </a:pPr>
            <a:r>
              <a:rPr lang="en-US" altLang="en-US" sz="2400" i="1" dirty="0" smtClean="0">
                <a:solidFill>
                  <a:srgbClr val="FFFF66"/>
                </a:solidFill>
              </a:rPr>
              <a:t>   Ensemble Learning </a:t>
            </a:r>
            <a:endParaRPr lang="en-US" altLang="en-US" sz="2400" i="1" dirty="0">
              <a:solidFill>
                <a:srgbClr val="FFFF66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en-US" sz="2400" i="1" dirty="0" smtClean="0">
                <a:solidFill>
                  <a:srgbClr val="FFFF66"/>
                </a:solidFill>
              </a:rPr>
              <a:t>Deep Learning</a:t>
            </a:r>
            <a:endParaRPr lang="en-US" altLang="en-US" sz="2400" i="1" dirty="0">
              <a:solidFill>
                <a:srgbClr val="FFFF66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en-US" sz="2400" i="1" dirty="0" smtClean="0">
                <a:solidFill>
                  <a:srgbClr val="FFFF66"/>
                </a:solidFill>
              </a:rPr>
              <a:t>Density Estimation  / Model-based </a:t>
            </a:r>
            <a:r>
              <a:rPr lang="en-US" altLang="en-US" sz="2400" i="1" dirty="0" err="1" smtClean="0">
                <a:solidFill>
                  <a:srgbClr val="FFFF66"/>
                </a:solidFill>
              </a:rPr>
              <a:t>Approches</a:t>
            </a:r>
            <a:endParaRPr lang="en-US" altLang="en-US" sz="2400" i="1" dirty="0">
              <a:solidFill>
                <a:srgbClr val="FFFF66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105998" y="6052646"/>
            <a:ext cx="9248045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b="1" dirty="0" smtClean="0">
                <a:solidFill>
                  <a:srgbClr val="7030A0"/>
                </a:solidFill>
              </a:rPr>
              <a:t>Research Methodology: How to be successful in the field of Machine Learning</a:t>
            </a:r>
            <a:endParaRPr lang="en-US" sz="19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60350"/>
            <a:ext cx="8915400" cy="882650"/>
          </a:xfrm>
        </p:spPr>
        <p:txBody>
          <a:bodyPr/>
          <a:lstStyle/>
          <a:p>
            <a:r>
              <a:rPr lang="en-US" altLang="en-US" sz="3200"/>
              <a:t>General Thoughts and Teaching Philosophy III 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8839200"/>
          </a:xfrm>
        </p:spPr>
        <p:txBody>
          <a:bodyPr/>
          <a:lstStyle/>
          <a:p>
            <a:pPr marL="406400" indent="-406400"/>
            <a:r>
              <a:rPr lang="en-US" altLang="en-US" sz="2200" dirty="0"/>
              <a:t>One objective if this course is to describe what other do in your own words </a:t>
            </a:r>
            <a:r>
              <a:rPr lang="en-US" altLang="en-US" sz="2200" dirty="0">
                <a:cs typeface="Arial" charset="0"/>
              </a:rPr>
              <a:t>– </a:t>
            </a:r>
            <a:r>
              <a:rPr lang="en-US" altLang="en-US" sz="2200" dirty="0"/>
              <a:t>consequently, no copying from any sources (web or class mates) or if you do reference the source and if you use actual text properly quote it.</a:t>
            </a:r>
          </a:p>
          <a:p>
            <a:pPr marL="406400" indent="-406400"/>
            <a:r>
              <a:rPr lang="en-US" altLang="en-US" sz="2200" dirty="0"/>
              <a:t>If you face particular or unusual problems when taking this course: talk to me during my office hours or send me an e-mail.</a:t>
            </a:r>
          </a:p>
          <a:p>
            <a:pPr marL="406400" indent="-406400"/>
            <a:r>
              <a:rPr lang="en-US" altLang="en-US" sz="2200" dirty="0"/>
              <a:t>During the course you will also make </a:t>
            </a:r>
            <a:r>
              <a:rPr lang="en-US" altLang="en-US" sz="2200" dirty="0" smtClean="0"/>
              <a:t>2 </a:t>
            </a:r>
            <a:r>
              <a:rPr lang="en-US" altLang="en-US" sz="2200" dirty="0"/>
              <a:t>more formal </a:t>
            </a:r>
            <a:r>
              <a:rPr lang="en-US" altLang="en-US" sz="2200" dirty="0" smtClean="0"/>
              <a:t>presentations</a:t>
            </a:r>
            <a:r>
              <a:rPr lang="en-US" altLang="en-US" sz="2200" dirty="0" smtClean="0">
                <a:solidFill>
                  <a:srgbClr val="7030A0"/>
                </a:solidFill>
                <a:latin typeface="Lucida Handwriting" panose="03010101010101010101" pitchFamily="66" charset="0"/>
              </a:rPr>
              <a:t>— </a:t>
            </a:r>
            <a:r>
              <a:rPr lang="en-US" altLang="en-US" dirty="0" smtClean="0">
                <a:solidFill>
                  <a:srgbClr val="FF0000"/>
                </a:solidFill>
                <a:latin typeface="Lucida Handwriting" panose="03010101010101010101" pitchFamily="66" charset="0"/>
              </a:rPr>
              <a:t>this is tentative</a:t>
            </a:r>
            <a:r>
              <a:rPr lang="en-US" altLang="en-US" dirty="0" smtClean="0">
                <a:solidFill>
                  <a:srgbClr val="7030A0"/>
                </a:solidFill>
                <a:latin typeface="Lucida Handwriting" panose="03010101010101010101" pitchFamily="66" charset="0"/>
              </a:rPr>
              <a:t>: the exact requirements depend on how many students are enrolled in the course; by September 9, we should  know exactly what the requirements are.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406400" indent="-406400"/>
            <a:r>
              <a:rPr lang="en-US" altLang="en-US" sz="2200" dirty="0" smtClean="0"/>
              <a:t>We also will cover (machine learning) research methodology; you will learn about the main ingredients of conducting a successful (machine learning) project. </a:t>
            </a:r>
          </a:p>
          <a:p>
            <a:pPr marL="406400" indent="-406400"/>
            <a:r>
              <a:rPr lang="en-US" altLang="en-US" sz="2200" dirty="0" smtClean="0"/>
              <a:t>Finally, about 20% of the lecture time will be allocated to discussions and answering student questions. </a:t>
            </a:r>
          </a:p>
          <a:p>
            <a:pPr marL="0" indent="0">
              <a:buNone/>
            </a:pPr>
            <a:endParaRPr lang="en-US" altLang="en-US" sz="2400" dirty="0"/>
          </a:p>
          <a:p>
            <a:pPr marL="406400" indent="-406400"/>
            <a:endParaRPr lang="en-US" altLang="en-US" sz="2400" dirty="0"/>
          </a:p>
          <a:p>
            <a:pPr marL="406400" indent="-406400"/>
            <a:endParaRPr lang="de-DE" alt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60350"/>
            <a:ext cx="8915400" cy="882650"/>
          </a:xfrm>
        </p:spPr>
        <p:txBody>
          <a:bodyPr/>
          <a:lstStyle/>
          <a:p>
            <a:r>
              <a:rPr lang="en-US" altLang="en-US" sz="3200" dirty="0"/>
              <a:t>General Thoughts and Teaching Philosophy </a:t>
            </a:r>
            <a:r>
              <a:rPr lang="en-US" altLang="en-US" sz="3200" dirty="0" smtClean="0"/>
              <a:t>IV</a:t>
            </a:r>
            <a:endParaRPr lang="en-US" altLang="en-US" sz="3200" dirty="0"/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8839200"/>
          </a:xfrm>
        </p:spPr>
        <p:txBody>
          <a:bodyPr/>
          <a:lstStyle/>
          <a:p>
            <a:pPr marL="406400" indent="-406400"/>
            <a:r>
              <a:rPr lang="en-US" altLang="en-US" sz="2200" dirty="0" smtClean="0"/>
              <a:t>You will also get some exposure concerning writing abstracts, summaries, introductions, white paper, and conclusions.</a:t>
            </a:r>
          </a:p>
          <a:p>
            <a:pPr marL="406400" indent="-406400"/>
            <a:r>
              <a:rPr lang="en-US" altLang="en-US" sz="2200" dirty="0" smtClean="0"/>
              <a:t>Learning to write included to know </a:t>
            </a:r>
            <a:r>
              <a:rPr lang="en-US" altLang="en-US" sz="2200" i="1" dirty="0" smtClean="0"/>
              <a:t>what people expect concerning what you write</a:t>
            </a:r>
            <a:r>
              <a:rPr lang="en-US" altLang="en-US" sz="2200" dirty="0" smtClean="0"/>
              <a:t> and </a:t>
            </a:r>
            <a:r>
              <a:rPr lang="en-US" altLang="en-US" sz="2200" i="1" dirty="0" smtClean="0"/>
              <a:t>how what you write will be judged</a:t>
            </a:r>
            <a:r>
              <a:rPr lang="en-US" altLang="en-US" sz="2200" dirty="0" smtClean="0"/>
              <a:t>. </a:t>
            </a:r>
          </a:p>
          <a:p>
            <a:pPr marL="406400" indent="-406400"/>
            <a:r>
              <a:rPr lang="en-US" altLang="en-US" sz="2200" dirty="0" smtClean="0"/>
              <a:t>In this course, we will try it several teaching strategies, some of which will be revised or even abandoned as the course progresses.</a:t>
            </a:r>
          </a:p>
          <a:p>
            <a:pPr marL="406400" indent="-406400"/>
            <a:r>
              <a:rPr lang="en-US" altLang="en-US" sz="2200" dirty="0" smtClean="0"/>
              <a:t>Is a by product you will hopefully get a better understanding on how to conduct a scientific project and on how to summarize and present its results.</a:t>
            </a:r>
          </a:p>
          <a:p>
            <a:pPr marL="406400" indent="-406400"/>
            <a:r>
              <a:rPr lang="en-US" altLang="en-US" sz="2200" dirty="0" smtClean="0"/>
              <a:t>The will be a few (6-9) lectures by Dr. </a:t>
            </a:r>
            <a:r>
              <a:rPr lang="en-US" altLang="en-US" sz="2200" dirty="0" err="1" smtClean="0"/>
              <a:t>Eick</a:t>
            </a:r>
            <a:r>
              <a:rPr lang="en-US" altLang="en-US" sz="2200" dirty="0" smtClean="0"/>
              <a:t> that typically give an introduction to a few of the five research themes that are covered in addition to machine learning methodology this semester. </a:t>
            </a:r>
          </a:p>
          <a:p>
            <a:pPr marL="406400" indent="-406400"/>
            <a:r>
              <a:rPr lang="en-US" altLang="en-US" sz="2200" dirty="0" smtClean="0"/>
              <a:t>The course website plays an important role when teaching </a:t>
            </a:r>
            <a:r>
              <a:rPr lang="en-US" altLang="en-US" sz="2200"/>
              <a:t>the course: </a:t>
            </a:r>
            <a:r>
              <a:rPr lang="en-US" altLang="en-US" sz="2200">
                <a:hlinkClick r:id="rId2"/>
              </a:rPr>
              <a:t>http://www2.cs.uh.edu/~</a:t>
            </a:r>
            <a:r>
              <a:rPr lang="en-US" altLang="en-US" sz="2200" smtClean="0">
                <a:hlinkClick r:id="rId2"/>
              </a:rPr>
              <a:t>ceick/7362/7362.html</a:t>
            </a:r>
            <a:r>
              <a:rPr lang="en-US" altLang="en-US" sz="2200" smtClean="0"/>
              <a:t> </a:t>
            </a:r>
            <a:endParaRPr lang="en-US" altLang="en-US" sz="2200" dirty="0"/>
          </a:p>
          <a:p>
            <a:pPr marL="406400" indent="-406400"/>
            <a:endParaRPr lang="en-US" altLang="en-US" sz="2400" dirty="0"/>
          </a:p>
          <a:p>
            <a:pPr marL="406400" indent="-406400"/>
            <a:endParaRPr lang="de-DE" alt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89445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60350"/>
            <a:ext cx="8915400" cy="882650"/>
          </a:xfrm>
        </p:spPr>
        <p:txBody>
          <a:bodyPr/>
          <a:lstStyle/>
          <a:p>
            <a:r>
              <a:rPr lang="en-US" altLang="en-US" sz="3200" dirty="0"/>
              <a:t>General Thoughts and Teaching Philosophy </a:t>
            </a:r>
            <a:r>
              <a:rPr lang="en-US" altLang="en-US" sz="3200" dirty="0" smtClean="0"/>
              <a:t>V</a:t>
            </a:r>
            <a:endParaRPr lang="en-US" altLang="en-US" sz="3200" dirty="0"/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8839200"/>
          </a:xfrm>
        </p:spPr>
        <p:txBody>
          <a:bodyPr/>
          <a:lstStyle/>
          <a:p>
            <a:pPr marL="406400" indent="-406400"/>
            <a:r>
              <a:rPr lang="en-US" altLang="en-US" sz="2200" dirty="0" smtClean="0"/>
              <a:t>Prerequisites: COSC 6342 or Data Mining and co-enrolled in COSC 6342 or … or consent of the instructor. </a:t>
            </a:r>
            <a:r>
              <a:rPr lang="en-US" altLang="en-US" sz="2200" b="1" dirty="0" smtClean="0">
                <a:solidFill>
                  <a:srgbClr val="7030A0"/>
                </a:solidFill>
              </a:rPr>
              <a:t>If you are a non-Computer Science student and plan to take the course, see Dr. </a:t>
            </a:r>
            <a:r>
              <a:rPr lang="en-US" altLang="en-US" sz="2200" b="1" dirty="0" err="1" smtClean="0">
                <a:solidFill>
                  <a:srgbClr val="7030A0"/>
                </a:solidFill>
              </a:rPr>
              <a:t>Eick</a:t>
            </a:r>
            <a:r>
              <a:rPr lang="en-US" altLang="en-US" sz="2200" b="1" dirty="0" smtClean="0">
                <a:solidFill>
                  <a:srgbClr val="7030A0"/>
                </a:solidFill>
              </a:rPr>
              <a:t> during his office hour today or make an appointment with Dr. </a:t>
            </a:r>
            <a:r>
              <a:rPr lang="en-US" altLang="en-US" sz="2200" b="1" dirty="0" err="1" smtClean="0">
                <a:solidFill>
                  <a:srgbClr val="7030A0"/>
                </a:solidFill>
              </a:rPr>
              <a:t>Eick</a:t>
            </a:r>
            <a:r>
              <a:rPr lang="en-US" altLang="en-US" sz="2200" b="1" dirty="0" smtClean="0">
                <a:solidFill>
                  <a:srgbClr val="7030A0"/>
                </a:solidFill>
              </a:rPr>
              <a:t> after today’s lecture. </a:t>
            </a:r>
          </a:p>
          <a:p>
            <a:pPr marL="406400" indent="-406400"/>
            <a:r>
              <a:rPr lang="en-US" altLang="en-US" sz="2200" dirty="0" smtClean="0"/>
              <a:t>More emphasis in this course is put on attendance and on leading and participating in course discussions.</a:t>
            </a:r>
            <a:r>
              <a:rPr lang="en-US" altLang="en-US" sz="2200" dirty="0"/>
              <a:t> </a:t>
            </a:r>
            <a:endParaRPr lang="en-US" altLang="en-US" sz="2200" dirty="0" smtClean="0"/>
          </a:p>
          <a:p>
            <a:pPr marL="406400" indent="-406400"/>
            <a:r>
              <a:rPr lang="en-US" altLang="en-US" sz="2200" dirty="0" smtClean="0"/>
              <a:t>As the way the course is actually taught depends on the number of students who takes this course, the teaching of this course will be finalized early October. </a:t>
            </a:r>
          </a:p>
          <a:p>
            <a:pPr marL="406400" indent="-406400"/>
            <a:r>
              <a:rPr lang="en-US" altLang="en-US" sz="2200" dirty="0" smtClean="0"/>
              <a:t>As the schedule / content of the course is not written into stone,  (particularly what will be discussed after October 15, 2015) </a:t>
            </a:r>
            <a:r>
              <a:rPr lang="en-US" altLang="en-US" sz="2200" i="1" dirty="0" smtClean="0"/>
              <a:t>your input with respect to interesting papers / topics to be discussed in the second half of the course is encouraged. </a:t>
            </a:r>
            <a:endParaRPr lang="en-US" altLang="en-US" sz="2400" i="1" dirty="0"/>
          </a:p>
          <a:p>
            <a:pPr marL="406400" indent="-406400"/>
            <a:endParaRPr lang="de-DE" alt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33883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882650"/>
          </a:xfrm>
        </p:spPr>
        <p:txBody>
          <a:bodyPr/>
          <a:lstStyle/>
          <a:p>
            <a:r>
              <a:rPr lang="en-US" altLang="en-US" sz="3200" dirty="0" smtClean="0"/>
              <a:t>Technical Topics Covered in Fall 2015</a:t>
            </a:r>
            <a:endParaRPr lang="en-US" altLang="en-US" sz="3200" dirty="0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181600"/>
          </a:xfrm>
        </p:spPr>
        <p:txBody>
          <a:bodyPr/>
          <a:lstStyle/>
          <a:p>
            <a:pPr lvl="0"/>
            <a:r>
              <a:rPr lang="en-US" sz="2400" dirty="0"/>
              <a:t>Anomaly and Outlier Detection </a:t>
            </a:r>
          </a:p>
          <a:p>
            <a:pPr lvl="0"/>
            <a:r>
              <a:rPr lang="en-US" sz="2400" dirty="0"/>
              <a:t>Density Estimation and Model-based Approaches to Machine Learning </a:t>
            </a:r>
          </a:p>
          <a:p>
            <a:pPr lvl="0"/>
            <a:r>
              <a:rPr lang="en-US" sz="2400" dirty="0"/>
              <a:t>Deep Learning</a:t>
            </a:r>
          </a:p>
          <a:p>
            <a:pPr lvl="0"/>
            <a:r>
              <a:rPr lang="en-US" sz="2400" dirty="0"/>
              <a:t>Ensemble Learning </a:t>
            </a:r>
          </a:p>
          <a:p>
            <a:pPr lvl="0"/>
            <a:r>
              <a:rPr lang="en-US" sz="2400" dirty="0"/>
              <a:t>Spatial Temporal Clustering</a:t>
            </a:r>
          </a:p>
          <a:p>
            <a:pPr>
              <a:spcBef>
                <a:spcPct val="50000"/>
              </a:spcBef>
            </a:pPr>
            <a:r>
              <a:rPr lang="en-US" altLang="en-US" sz="1600" i="1" dirty="0" smtClean="0">
                <a:solidFill>
                  <a:srgbClr val="A50021"/>
                </a:solidFill>
                <a:latin typeface="Lucida Handwriting" panose="03010101010101010101" pitchFamily="66" charset="0"/>
              </a:rPr>
              <a:t>Maybe a sixth topic!-feel free to propose a subarea of machine learning you might be interested in by September 3, 2015. </a:t>
            </a:r>
          </a:p>
          <a:p>
            <a:pPr marL="406400" indent="-406400">
              <a:buFontTx/>
              <a:buNone/>
            </a:pP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882650"/>
          </a:xfrm>
        </p:spPr>
        <p:txBody>
          <a:bodyPr/>
          <a:lstStyle/>
          <a:p>
            <a:r>
              <a:rPr lang="en-US" altLang="en-US" sz="3200" dirty="0"/>
              <a:t>  </a:t>
            </a:r>
            <a:r>
              <a:rPr lang="en-US" altLang="en-US" sz="3200" dirty="0" smtClean="0"/>
              <a:t>Tentative Teaching </a:t>
            </a:r>
            <a:r>
              <a:rPr lang="en-US" altLang="en-US" sz="3200" dirty="0"/>
              <a:t>Plan Next </a:t>
            </a:r>
            <a:r>
              <a:rPr lang="en-US" altLang="en-US" sz="3200" dirty="0" smtClean="0"/>
              <a:t>6 </a:t>
            </a:r>
            <a:r>
              <a:rPr lang="en-US" altLang="en-US" sz="3200" dirty="0"/>
              <a:t>Weeks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4744"/>
            <a:ext cx="9324528" cy="5428456"/>
          </a:xfrm>
        </p:spPr>
        <p:txBody>
          <a:bodyPr/>
          <a:lstStyle/>
          <a:p>
            <a:pPr marL="406400" indent="-406400">
              <a:lnSpc>
                <a:spcPct val="90000"/>
              </a:lnSpc>
            </a:pPr>
            <a:r>
              <a:rPr lang="en-US" altLang="en-US" sz="1700" i="1" dirty="0" smtClean="0"/>
              <a:t>Aug. 24: </a:t>
            </a:r>
            <a:r>
              <a:rPr lang="en-US" altLang="en-US" sz="1700" i="1" dirty="0"/>
              <a:t>Course Overview </a:t>
            </a:r>
            <a:r>
              <a:rPr lang="en-US" altLang="en-US" sz="1700" i="1" dirty="0" smtClean="0"/>
              <a:t>(</a:t>
            </a:r>
            <a:r>
              <a:rPr lang="en-US" altLang="en-US" sz="1700" i="1" dirty="0" smtClean="0">
                <a:hlinkClick r:id="rId2"/>
              </a:rPr>
              <a:t>http</a:t>
            </a:r>
            <a:r>
              <a:rPr lang="en-US" altLang="en-US" sz="1700" i="1" dirty="0">
                <a:hlinkClick r:id="rId2"/>
              </a:rPr>
              <a:t>://www2.cs.uh.edu/~</a:t>
            </a:r>
            <a:r>
              <a:rPr lang="en-US" altLang="en-US" sz="1700" i="1" dirty="0" smtClean="0">
                <a:hlinkClick r:id="rId2"/>
              </a:rPr>
              <a:t>ceick/AML/7362-Info.pptx</a:t>
            </a:r>
            <a:r>
              <a:rPr lang="en-US" altLang="en-US" sz="1700" i="1" dirty="0" smtClean="0"/>
              <a:t> )</a:t>
            </a:r>
            <a:endParaRPr lang="en-US" altLang="en-US" sz="1700" i="1" dirty="0"/>
          </a:p>
          <a:p>
            <a:pPr marL="406400" indent="-406400">
              <a:lnSpc>
                <a:spcPct val="90000"/>
              </a:lnSpc>
            </a:pPr>
            <a:r>
              <a:rPr lang="en-US" altLang="en-US" sz="1700" i="1" dirty="0" smtClean="0"/>
              <a:t>Aug. 26: Lecture: Introduction to Anomaly Detection + Overview Density Est.</a:t>
            </a:r>
            <a:endParaRPr lang="en-US" altLang="en-US" sz="1700" i="1" dirty="0"/>
          </a:p>
          <a:p>
            <a:pPr marL="406400" indent="-406400">
              <a:lnSpc>
                <a:spcPct val="90000"/>
              </a:lnSpc>
            </a:pPr>
            <a:r>
              <a:rPr lang="en-US" altLang="en-US" sz="1700" i="1" dirty="0" smtClean="0"/>
              <a:t>Aug. 31: Overview Density Estimation continued</a:t>
            </a:r>
            <a:endParaRPr lang="en-US" altLang="en-US" sz="1700" i="1" dirty="0"/>
          </a:p>
          <a:p>
            <a:pPr marL="406400" indent="-406400">
              <a:lnSpc>
                <a:spcPct val="90000"/>
              </a:lnSpc>
            </a:pPr>
            <a:r>
              <a:rPr lang="en-US" altLang="en-US" sz="1700" i="1" dirty="0" smtClean="0"/>
              <a:t>Sept. 2: Paper-walkthrough: Survey Book Chapter Paper Anomaly Detection</a:t>
            </a:r>
            <a:endParaRPr lang="en-US" altLang="en-US" sz="1700" i="1" dirty="0"/>
          </a:p>
          <a:p>
            <a:pPr marL="406400" indent="-406400">
              <a:lnSpc>
                <a:spcPct val="90000"/>
              </a:lnSpc>
            </a:pPr>
            <a:r>
              <a:rPr lang="en-US" altLang="en-US" sz="1700" i="1" dirty="0" smtClean="0"/>
              <a:t>Sept. 9: Paper-walkthrough: Silverman’s Classical paper on Density Estimation; maybe “Thoughts on Research”</a:t>
            </a:r>
            <a:endParaRPr lang="en-US" altLang="en-US" sz="1700" i="1" dirty="0"/>
          </a:p>
          <a:p>
            <a:pPr marL="406400" indent="-406400">
              <a:lnSpc>
                <a:spcPct val="90000"/>
              </a:lnSpc>
            </a:pPr>
            <a:r>
              <a:rPr lang="en-US" altLang="en-US" sz="1700" i="1" dirty="0" smtClean="0"/>
              <a:t>Sept. 14: Student Presentation: Using GMM for Anomaly Detection </a:t>
            </a:r>
            <a:endParaRPr lang="en-US" altLang="en-US" sz="1700" i="1" dirty="0"/>
          </a:p>
          <a:p>
            <a:pPr marL="406400" indent="-406400">
              <a:lnSpc>
                <a:spcPct val="90000"/>
              </a:lnSpc>
            </a:pPr>
            <a:r>
              <a:rPr lang="en-US" altLang="en-US" sz="1700" i="1" dirty="0" smtClean="0"/>
              <a:t>Sept. 16: </a:t>
            </a:r>
            <a:r>
              <a:rPr lang="en-US" altLang="en-US" sz="1700" i="1" dirty="0" smtClean="0">
                <a:solidFill>
                  <a:srgbClr val="FF0000"/>
                </a:solidFill>
              </a:rPr>
              <a:t>Maybe</a:t>
            </a:r>
            <a:r>
              <a:rPr lang="en-US" altLang="en-US" sz="1700" i="1" dirty="0" smtClean="0"/>
              <a:t>: Density-estimation Tools in R  (a lot of presenters!)</a:t>
            </a:r>
            <a:endParaRPr lang="en-US" altLang="en-US" sz="1700" i="1" dirty="0"/>
          </a:p>
          <a:p>
            <a:pPr marL="406400" indent="-406400">
              <a:lnSpc>
                <a:spcPct val="90000"/>
              </a:lnSpc>
            </a:pPr>
            <a:r>
              <a:rPr lang="en-US" altLang="en-US" sz="1700" i="1" dirty="0" smtClean="0"/>
              <a:t>Sept. 20: </a:t>
            </a:r>
            <a:r>
              <a:rPr lang="en-US" altLang="en-US" sz="1700" i="1" dirty="0" smtClean="0">
                <a:solidFill>
                  <a:srgbClr val="FF0000"/>
                </a:solidFill>
              </a:rPr>
              <a:t>Likely</a:t>
            </a:r>
            <a:r>
              <a:rPr lang="en-US" altLang="en-US" sz="1700" i="1" dirty="0" smtClean="0"/>
              <a:t> more Student Presentations Anomaly Detection </a:t>
            </a:r>
            <a:endParaRPr lang="en-US" altLang="en-US" sz="1700" i="1" dirty="0"/>
          </a:p>
          <a:p>
            <a:pPr marL="406400" indent="-406400">
              <a:lnSpc>
                <a:spcPct val="90000"/>
              </a:lnSpc>
            </a:pPr>
            <a:r>
              <a:rPr lang="en-US" altLang="en-US" sz="1700" i="1" dirty="0" smtClean="0"/>
              <a:t>Sept. 22: </a:t>
            </a:r>
            <a:r>
              <a:rPr lang="en-US" altLang="en-US" sz="1700" i="1" dirty="0"/>
              <a:t>Student </a:t>
            </a:r>
            <a:r>
              <a:rPr lang="en-US" altLang="en-US" sz="1700" i="1" dirty="0" smtClean="0"/>
              <a:t>Presentation(s): Research papers centering on Non-Parametric Density Estimation </a:t>
            </a:r>
            <a:endParaRPr lang="en-US" altLang="en-US" sz="1700" i="1" dirty="0"/>
          </a:p>
          <a:p>
            <a:pPr marL="406400" indent="-406400">
              <a:lnSpc>
                <a:spcPct val="90000"/>
              </a:lnSpc>
            </a:pPr>
            <a:r>
              <a:rPr lang="en-US" altLang="en-US" sz="1700" i="1" dirty="0" smtClean="0"/>
              <a:t>September 27: Lecture and Discussion: How to read scientific papers</a:t>
            </a:r>
          </a:p>
          <a:p>
            <a:pPr marL="406400" indent="-406400">
              <a:lnSpc>
                <a:spcPct val="90000"/>
              </a:lnSpc>
            </a:pPr>
            <a:r>
              <a:rPr lang="en-US" altLang="en-US" sz="1700" i="1" dirty="0" smtClean="0"/>
              <a:t>September 29: Paper-walkthrough Overview paper Deep Learning  </a:t>
            </a:r>
          </a:p>
          <a:p>
            <a:pPr marL="406400" indent="-406400">
              <a:lnSpc>
                <a:spcPct val="90000"/>
              </a:lnSpc>
            </a:pPr>
            <a:r>
              <a:rPr lang="en-US" altLang="en-US" sz="1700" i="1" dirty="0" smtClean="0"/>
              <a:t>October 4: </a:t>
            </a:r>
            <a:r>
              <a:rPr lang="en-US" altLang="en-US" sz="1700" i="1" dirty="0"/>
              <a:t>Lecture and Discussion: How to write scientific </a:t>
            </a:r>
            <a:r>
              <a:rPr lang="en-US" altLang="en-US" sz="1700" i="1" dirty="0" smtClean="0"/>
              <a:t>papers</a:t>
            </a:r>
          </a:p>
          <a:p>
            <a:pPr marL="406400" indent="-406400">
              <a:lnSpc>
                <a:spcPct val="90000"/>
              </a:lnSpc>
            </a:pPr>
            <a:r>
              <a:rPr lang="en-US" altLang="en-US" sz="1700" i="1" dirty="0" smtClean="0"/>
              <a:t>October 6: Homework1: Writing Abstracts / Introduction and Leftovers </a:t>
            </a:r>
          </a:p>
          <a:p>
            <a:pPr marL="406400" indent="-406400">
              <a:lnSpc>
                <a:spcPct val="90000"/>
              </a:lnSpc>
            </a:pPr>
            <a:r>
              <a:rPr lang="en-US" altLang="en-US" sz="1700" i="1" dirty="0" smtClean="0"/>
              <a:t>October 11: Student Presentation: Deep Learning </a:t>
            </a:r>
          </a:p>
          <a:p>
            <a:pPr marL="406400" indent="-406400">
              <a:lnSpc>
                <a:spcPct val="90000"/>
              </a:lnSpc>
            </a:pPr>
            <a:r>
              <a:rPr lang="en-US" altLang="en-US" sz="1700" i="1" dirty="0" smtClean="0"/>
              <a:t>…</a:t>
            </a:r>
          </a:p>
          <a:p>
            <a:pPr marL="406400" indent="-406400">
              <a:lnSpc>
                <a:spcPct val="90000"/>
              </a:lnSpc>
            </a:pPr>
            <a:r>
              <a:rPr lang="en-US" altLang="en-US" sz="1700" i="1" dirty="0" smtClean="0"/>
              <a:t>October 21: Quiz1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6017847"/>
            <a:ext cx="87582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b="1" dirty="0" smtClean="0"/>
          </a:p>
          <a:p>
            <a:r>
              <a:rPr lang="en-US" sz="1600" b="1" dirty="0" smtClean="0"/>
              <a:t>Remark</a:t>
            </a:r>
            <a:r>
              <a:rPr lang="en-US" sz="1600" dirty="0" smtClean="0"/>
              <a:t>: Student Presentation Topics through Sept. 30 will be assigned approx. Sept. 3, 2015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Course Activities</a:t>
            </a:r>
            <a:endParaRPr lang="de-DE" altLang="en-US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752"/>
            <a:ext cx="8686800" cy="4525963"/>
          </a:xfrm>
        </p:spPr>
        <p:txBody>
          <a:bodyPr/>
          <a:lstStyle/>
          <a:p>
            <a:r>
              <a:rPr lang="en-US" altLang="en-US" sz="2000" dirty="0"/>
              <a:t>A lot of informal presentations and discussions</a:t>
            </a:r>
          </a:p>
          <a:p>
            <a:r>
              <a:rPr lang="en-US" altLang="en-US" sz="2000" dirty="0" smtClean="0"/>
              <a:t>1-3 formal presentations </a:t>
            </a:r>
            <a:r>
              <a:rPr lang="en-US" altLang="en-US" sz="2000" dirty="0"/>
              <a:t>about a paper covered in the course</a:t>
            </a:r>
          </a:p>
          <a:p>
            <a:r>
              <a:rPr lang="en-US" altLang="en-US" sz="2000" dirty="0"/>
              <a:t>Writing abstracts, introductions, conclusions and paper reviews --- learning by </a:t>
            </a:r>
            <a:r>
              <a:rPr lang="en-US" altLang="en-US" sz="2000" dirty="0" smtClean="0"/>
              <a:t>doing; there will be two </a:t>
            </a:r>
            <a:r>
              <a:rPr lang="en-US" altLang="en-US" sz="2000" dirty="0" err="1" smtClean="0"/>
              <a:t>homeworks</a:t>
            </a:r>
            <a:r>
              <a:rPr lang="en-US" altLang="en-US" sz="2000" dirty="0" smtClean="0"/>
              <a:t> that center on those issues</a:t>
            </a:r>
            <a:endParaRPr lang="en-US" altLang="en-US" sz="2000" dirty="0"/>
          </a:p>
          <a:p>
            <a:r>
              <a:rPr lang="en-US" altLang="en-US" sz="2000" dirty="0"/>
              <a:t>2 </a:t>
            </a:r>
            <a:r>
              <a:rPr lang="en-US" altLang="en-US" sz="2000" dirty="0" smtClean="0"/>
              <a:t>Quizzes </a:t>
            </a:r>
            <a:r>
              <a:rPr lang="en-US" altLang="en-US" sz="2000" dirty="0"/>
              <a:t>that ask questions about papers we have read</a:t>
            </a:r>
          </a:p>
          <a:p>
            <a:r>
              <a:rPr lang="en-US" altLang="en-US" sz="2000" dirty="0" smtClean="0"/>
              <a:t>Discussions of research topics as well as of homework solutions of your fellow students. </a:t>
            </a:r>
            <a:endParaRPr lang="en-US" altLang="en-US" sz="2000" dirty="0"/>
          </a:p>
          <a:p>
            <a:r>
              <a:rPr lang="en-US" altLang="en-US" sz="2000" dirty="0"/>
              <a:t>Learning how to read, summarize, present, and review papers.</a:t>
            </a:r>
          </a:p>
          <a:p>
            <a:r>
              <a:rPr lang="en-US" altLang="en-US" sz="2000" dirty="0"/>
              <a:t>Background knowledge on ‘how to perform a research project’ and on ‘how to be successful in your research / career</a:t>
            </a:r>
            <a:r>
              <a:rPr lang="en-US" altLang="en-US" sz="2000" dirty="0" smtClean="0"/>
              <a:t>’. </a:t>
            </a:r>
          </a:p>
          <a:p>
            <a:r>
              <a:rPr lang="en-US" altLang="en-US" sz="2000" dirty="0" smtClean="0"/>
              <a:t>A few activities might be conducted in groups; e.g. reviewing </a:t>
            </a:r>
            <a:endParaRPr lang="en-US" altLang="en-US" sz="2000" dirty="0"/>
          </a:p>
          <a:p>
            <a:r>
              <a:rPr lang="en-US" altLang="en-US" sz="2000" dirty="0"/>
              <a:t>Discussing many other, entertaining things---such as the ‘Giant Squid’, life of </a:t>
            </a:r>
            <a:r>
              <a:rPr lang="en-US" altLang="en-US" sz="2000" dirty="0" smtClean="0"/>
              <a:t>xyz-</a:t>
            </a:r>
            <a:r>
              <a:rPr lang="en-US" altLang="en-US" sz="2000" dirty="0"/>
              <a:t>- most of which are still related to one of the above activities.</a:t>
            </a:r>
            <a:endParaRPr lang="de-DE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915400" cy="649288"/>
          </a:xfrm>
        </p:spPr>
        <p:txBody>
          <a:bodyPr/>
          <a:lstStyle/>
          <a:p>
            <a:r>
              <a:rPr lang="en-US" altLang="en-US"/>
              <a:t>Forms of Covering Papers in the Course </a:t>
            </a:r>
            <a:endParaRPr lang="de-DE" altLang="en-US"/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7630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dirty="0"/>
              <a:t>Papers will be discussed, presented in many different forms in this course: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Slow Walk Through (I only plan to have </a:t>
            </a:r>
            <a:r>
              <a:rPr lang="en-US" altLang="en-US" sz="2400" dirty="0" smtClean="0"/>
              <a:t>3-5 </a:t>
            </a:r>
            <a:r>
              <a:rPr lang="en-US" altLang="en-US" sz="2400" dirty="0"/>
              <a:t>of those!!)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Guided Walk Through 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Other Walk </a:t>
            </a:r>
            <a:r>
              <a:rPr lang="en-US" altLang="en-US" sz="2400" dirty="0" err="1"/>
              <a:t>Throughs</a:t>
            </a:r>
            <a:r>
              <a:rPr lang="en-US" altLang="en-US" sz="2400" dirty="0"/>
              <a:t> (</a:t>
            </a:r>
            <a:r>
              <a:rPr lang="en-US" altLang="en-US" sz="2400" i="1" dirty="0"/>
              <a:t>I did not consider yet!)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en-US" altLang="en-US" sz="2400" dirty="0"/>
              <a:t>By answering a given set of </a:t>
            </a:r>
            <a:r>
              <a:rPr lang="en-US" altLang="en-US" sz="2400" dirty="0" smtClean="0"/>
              <a:t>questions</a:t>
            </a:r>
            <a:r>
              <a:rPr lang="en-US" altLang="en-US" sz="2400" dirty="0"/>
              <a:t>.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Just Discussion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1-Page (5-page) Summary of a Paper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Professional </a:t>
            </a:r>
            <a:r>
              <a:rPr lang="en-US" altLang="en-US" sz="2400" dirty="0" err="1"/>
              <a:t>Powerpoint</a:t>
            </a:r>
            <a:r>
              <a:rPr lang="en-US" altLang="en-US" sz="2400" dirty="0"/>
              <a:t> Presentation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Profession Paper Review (</a:t>
            </a:r>
            <a:r>
              <a:rPr lang="en-US" altLang="en-US" sz="2400" dirty="0">
                <a:sym typeface="Wingdings" pitchFamily="2" charset="2"/>
              </a:rPr>
              <a:t> </a:t>
            </a:r>
            <a:r>
              <a:rPr lang="en-US" altLang="en-US" sz="2400" dirty="0" smtClean="0">
                <a:sym typeface="Wingdings" pitchFamily="2" charset="2"/>
              </a:rPr>
              <a:t>November 2015)</a:t>
            </a:r>
            <a:endParaRPr lang="en-US" altLang="en-US" sz="2400" dirty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US" altLang="en-US" sz="2400" dirty="0"/>
              <a:t>…</a:t>
            </a:r>
            <a:endParaRPr lang="de-DE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(Slow) Paper Walk </a:t>
            </a:r>
            <a:r>
              <a:rPr lang="en-US" altLang="en-US" dirty="0" err="1" smtClean="0"/>
              <a:t>Throughs</a:t>
            </a:r>
            <a:endParaRPr lang="de-DE" altLang="en-US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Papers </a:t>
            </a:r>
            <a:r>
              <a:rPr lang="en-US" altLang="en-US" dirty="0"/>
              <a:t>will be discussed paragraph by paragraph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Very slow!!  Therefore, there will be only </a:t>
            </a:r>
            <a:r>
              <a:rPr lang="en-US" altLang="en-US" dirty="0" smtClean="0"/>
              <a:t>3-5 </a:t>
            </a:r>
            <a:r>
              <a:rPr lang="en-US" altLang="en-US" dirty="0"/>
              <a:t>of those…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Course participants are responsible for sections of the paper. Responsibilities include: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Lead discussion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Present short summaries for boring sections to speed up things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Ask questions about things they do not understand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Prepare review questions for the other students that will be discussed either immediately or after a delay.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Everybody should read the paper carefully including the sections you are not responsible for. It might be a good idea to create brief summaries for the read sections and to capture, what you do not understand, in form of questions. 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If you finished reading the paper try to come up with your own evaluation of the paper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We will not only discuss the contents of the paper, but also address the question  “why an author writes a paper in a particular way” and “how the presentation of the discussed paper could be improved / made more convincing.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Additionally, issues on how to write a paper will be discussed during slow walk </a:t>
            </a:r>
            <a:r>
              <a:rPr lang="en-US" altLang="en-US" dirty="0" err="1" smtClean="0"/>
              <a:t>throughs</a:t>
            </a:r>
            <a:r>
              <a:rPr lang="en-US" altLang="en-US" dirty="0" smtClean="0"/>
              <a:t> discussions </a:t>
            </a:r>
            <a:r>
              <a:rPr lang="en-US" altLang="en-US" dirty="0"/>
              <a:t>--- these matters are Dr. </a:t>
            </a:r>
            <a:r>
              <a:rPr lang="en-US" altLang="en-US" dirty="0" err="1"/>
              <a:t>Eick’s</a:t>
            </a:r>
            <a:r>
              <a:rPr lang="en-US" altLang="en-US" dirty="0"/>
              <a:t> responsibility..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 lvl="1">
              <a:lnSpc>
                <a:spcPct val="90000"/>
              </a:lnSpc>
              <a:buFontTx/>
              <a:buNone/>
            </a:pPr>
            <a:endParaRPr lang="de-DE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Course Objectives </a:t>
            </a:r>
            <a:endParaRPr lang="de-DE" altLang="en-US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Upon completion of this course, students </a:t>
            </a:r>
          </a:p>
          <a:p>
            <a:pPr lvl="0"/>
            <a:r>
              <a:rPr lang="en-US" sz="2400" dirty="0"/>
              <a:t>will know what the goals and objectives of machine learning are</a:t>
            </a:r>
          </a:p>
          <a:p>
            <a:pPr lvl="0"/>
            <a:r>
              <a:rPr lang="en-US" sz="2400" dirty="0"/>
              <a:t>will know how to read, understand, summarize, evaluate machine learning papers</a:t>
            </a:r>
          </a:p>
          <a:p>
            <a:pPr lvl="0"/>
            <a:r>
              <a:rPr lang="en-US" sz="2400" dirty="0"/>
              <a:t>will have sound knowledge of particular subfields of machine learning, namely Anomaly and Outlier Detection, Deep Learning, Density Estimation, Ensemble Learning, and Spatial-Temporal Clustering  </a:t>
            </a:r>
          </a:p>
          <a:p>
            <a:pPr lvl="0"/>
            <a:r>
              <a:rPr lang="en-US" sz="2400" dirty="0"/>
              <a:t>will learn the main ingredients to conduct a machine learning project successfully </a:t>
            </a:r>
          </a:p>
          <a:p>
            <a:pPr lvl="0"/>
            <a:r>
              <a:rPr lang="en-US" sz="2400" dirty="0"/>
              <a:t>will learn how to make presentations and to lead </a:t>
            </a:r>
            <a:r>
              <a:rPr lang="en-US" sz="2400" dirty="0" smtClean="0"/>
              <a:t>discussions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7395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Course Content</a:t>
            </a:r>
            <a:endParaRPr lang="de-DE" altLang="en-US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525963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Goals and Objectives of Machine Learning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Anomaly and Outlier Detection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Density Estimation &amp; Model-based Approaches to Machine Learning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Deep Learning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Machine Learning Research Methodology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Ensemble Learning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Spatial-Temporal Clustering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/>
              <a:t>How to Read, Understand, Summarize, and Evaluate Machine Learning Papers with Practical Exercises</a:t>
            </a:r>
          </a:p>
        </p:txBody>
      </p:sp>
    </p:spTree>
    <p:extLst>
      <p:ext uri="{BB962C8B-B14F-4D97-AF65-F5344CB8AC3E}">
        <p14:creationId xmlns:p14="http://schemas.microsoft.com/office/powerpoint/2010/main" val="349300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21E357A9-23EA-41B4-B460-3DA7944ED7F1}" type="slidenum">
              <a:rPr lang="tr-TR" sz="1400" smtClean="0"/>
              <a:pPr eaLnBrk="1" hangingPunct="1"/>
              <a:t>2</a:t>
            </a:fld>
            <a:endParaRPr lang="tr-TR" sz="1400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What is Machine Learning?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85875"/>
            <a:ext cx="8229600" cy="4581525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sz="2000" i="1" dirty="0" smtClean="0"/>
              <a:t>Machine Learning</a:t>
            </a:r>
          </a:p>
          <a:p>
            <a:pPr lvl="1" eaLnBrk="1" hangingPunct="1">
              <a:defRPr/>
            </a:pPr>
            <a:r>
              <a:rPr lang="en-US" sz="2000" i="1" dirty="0" smtClean="0">
                <a:ea typeface="+mn-ea"/>
                <a:cs typeface="+mn-cs"/>
              </a:rPr>
              <a:t>Study of algorithms that</a:t>
            </a:r>
          </a:p>
          <a:p>
            <a:pPr lvl="1" eaLnBrk="1" hangingPunct="1">
              <a:defRPr/>
            </a:pPr>
            <a:r>
              <a:rPr lang="en-US" sz="2000" i="1" dirty="0" smtClean="0">
                <a:ea typeface="+mn-ea"/>
                <a:cs typeface="+mn-cs"/>
              </a:rPr>
              <a:t>improve their performance</a:t>
            </a:r>
          </a:p>
          <a:p>
            <a:pPr lvl="1" eaLnBrk="1" hangingPunct="1">
              <a:defRPr/>
            </a:pPr>
            <a:r>
              <a:rPr lang="en-US" sz="2000" i="1" dirty="0" smtClean="0">
                <a:ea typeface="+mn-ea"/>
                <a:cs typeface="+mn-cs"/>
              </a:rPr>
              <a:t>at some task</a:t>
            </a:r>
          </a:p>
          <a:p>
            <a:pPr lvl="1" eaLnBrk="1" hangingPunct="1">
              <a:defRPr/>
            </a:pPr>
            <a:r>
              <a:rPr lang="en-US" sz="2000" i="1" dirty="0" smtClean="0">
                <a:ea typeface="+mn-ea"/>
                <a:cs typeface="+mn-cs"/>
              </a:rPr>
              <a:t>with experience</a:t>
            </a:r>
          </a:p>
          <a:p>
            <a:pPr eaLnBrk="1" hangingPunct="1">
              <a:defRPr/>
            </a:pPr>
            <a:r>
              <a:rPr lang="tr-TR" sz="2000" dirty="0" smtClean="0"/>
              <a:t>Optimize a performance criterion using example data or past experience.</a:t>
            </a:r>
          </a:p>
          <a:p>
            <a:pPr eaLnBrk="1" hangingPunct="1">
              <a:defRPr/>
            </a:pPr>
            <a:r>
              <a:rPr lang="tr-TR" sz="2000" dirty="0" smtClean="0"/>
              <a:t>Role of Statistics: Inference from a sample</a:t>
            </a:r>
          </a:p>
          <a:p>
            <a:pPr eaLnBrk="1" hangingPunct="1">
              <a:defRPr/>
            </a:pPr>
            <a:r>
              <a:rPr lang="tr-TR" sz="2000" dirty="0" smtClean="0"/>
              <a:t>Role of Computer science: Efficient algorithms to</a:t>
            </a:r>
          </a:p>
          <a:p>
            <a:pPr lvl="1" eaLnBrk="1" hangingPunct="1">
              <a:defRPr/>
            </a:pPr>
            <a:r>
              <a:rPr lang="tr-TR" sz="2000" dirty="0" smtClean="0"/>
              <a:t>Solve the optimization problem</a:t>
            </a:r>
          </a:p>
          <a:p>
            <a:pPr lvl="1" eaLnBrk="1" hangingPunct="1">
              <a:defRPr/>
            </a:pPr>
            <a:r>
              <a:rPr lang="tr-TR" sz="2000" dirty="0" smtClean="0"/>
              <a:t>Representing and evaluating the model for inference</a:t>
            </a:r>
          </a:p>
        </p:txBody>
      </p:sp>
    </p:spTree>
    <p:extLst>
      <p:ext uri="{BB962C8B-B14F-4D97-AF65-F5344CB8AC3E}">
        <p14:creationId xmlns:p14="http://schemas.microsoft.com/office/powerpoint/2010/main" val="151826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Course Elements </a:t>
            </a:r>
            <a:endParaRPr lang="de-DE" altLang="en-US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7-10 lectures</a:t>
            </a:r>
          </a:p>
          <a:p>
            <a:pPr marL="0" indent="0">
              <a:buNone/>
            </a:pPr>
            <a:r>
              <a:rPr lang="en-US" sz="2400" dirty="0"/>
              <a:t>2 Quizzes</a:t>
            </a:r>
          </a:p>
          <a:p>
            <a:pPr marL="0" indent="0">
              <a:buNone/>
            </a:pPr>
            <a:r>
              <a:rPr lang="en-US" sz="2400" dirty="0"/>
              <a:t>4-5 Paper Walkthroughs </a:t>
            </a:r>
          </a:p>
          <a:p>
            <a:pPr marL="0" indent="0">
              <a:buNone/>
            </a:pPr>
            <a:r>
              <a:rPr lang="en-US" sz="2400" dirty="0"/>
              <a:t>8-12 Student Presentations </a:t>
            </a:r>
          </a:p>
          <a:p>
            <a:pPr marL="0" indent="0">
              <a:buNone/>
            </a:pPr>
            <a:r>
              <a:rPr lang="en-US" sz="2400" dirty="0"/>
              <a:t>2-3 Discussions </a:t>
            </a:r>
          </a:p>
          <a:p>
            <a:pPr marL="0" indent="0">
              <a:buNone/>
            </a:pPr>
            <a:r>
              <a:rPr lang="en-US" sz="2400" dirty="0"/>
              <a:t>2 </a:t>
            </a:r>
            <a:r>
              <a:rPr lang="en-US" sz="2400" dirty="0" err="1"/>
              <a:t>Homeworks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810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Grading </a:t>
            </a:r>
            <a:endParaRPr lang="de-DE" altLang="en-US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525963"/>
          </a:xfrm>
        </p:spPr>
        <p:txBody>
          <a:bodyPr/>
          <a:lstStyle/>
          <a:p>
            <a:r>
              <a:rPr lang="en-US" sz="2400" dirty="0"/>
              <a:t>2 Quizzes: 40% </a:t>
            </a:r>
            <a:endParaRPr lang="en-US" sz="2400" dirty="0" smtClean="0"/>
          </a:p>
          <a:p>
            <a:r>
              <a:rPr lang="en-US" sz="2400" dirty="0" smtClean="0"/>
              <a:t>Student </a:t>
            </a:r>
            <a:r>
              <a:rPr lang="en-US" sz="2400" dirty="0"/>
              <a:t>presentations and Leading Course Discussions:  </a:t>
            </a:r>
            <a:r>
              <a:rPr lang="en-US" sz="2400" dirty="0" smtClean="0"/>
              <a:t>28% </a:t>
            </a:r>
          </a:p>
          <a:p>
            <a:r>
              <a:rPr lang="en-US" sz="2400" dirty="0" err="1" smtClean="0"/>
              <a:t>Homeworks</a:t>
            </a:r>
            <a:r>
              <a:rPr lang="en-US" sz="2400" dirty="0"/>
              <a:t>: 17%</a:t>
            </a:r>
          </a:p>
          <a:p>
            <a:r>
              <a:rPr lang="en-US" sz="2400" dirty="0"/>
              <a:t>Class Participation: 15%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Remark: These percentages are preliminary and subject to change. </a:t>
            </a:r>
          </a:p>
        </p:txBody>
      </p:sp>
    </p:spTree>
    <p:extLst>
      <p:ext uri="{BB962C8B-B14F-4D97-AF65-F5344CB8AC3E}">
        <p14:creationId xmlns:p14="http://schemas.microsoft.com/office/powerpoint/2010/main" val="337106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Consultation </a:t>
            </a:r>
            <a:endParaRPr lang="de-DE" altLang="en-US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525963"/>
          </a:xfrm>
        </p:spPr>
        <p:txBody>
          <a:bodyPr/>
          <a:lstStyle/>
          <a:p>
            <a:r>
              <a:rPr lang="en-US" sz="2400" dirty="0"/>
              <a:t>Instructor: </a:t>
            </a:r>
            <a:r>
              <a:rPr lang="en-US" sz="2400" u="sng" dirty="0">
                <a:hlinkClick r:id="rId2"/>
              </a:rPr>
              <a:t>Dr. Christoph F. </a:t>
            </a:r>
            <a:r>
              <a:rPr lang="en-US" sz="2400" u="sng" dirty="0" err="1">
                <a:hlinkClick r:id="rId2"/>
              </a:rPr>
              <a:t>Eick</a:t>
            </a:r>
            <a:r>
              <a:rPr lang="en-US" sz="2400" u="sng" dirty="0">
                <a:hlinkClick r:id="rId2"/>
              </a:rPr>
              <a:t> </a:t>
            </a:r>
            <a:endParaRPr lang="en-US" sz="2400" dirty="0"/>
          </a:p>
          <a:p>
            <a:r>
              <a:rPr lang="en-US" sz="2400" dirty="0"/>
              <a:t>office hours (573 PGH):  </a:t>
            </a:r>
            <a:r>
              <a:rPr lang="en-US" sz="2400"/>
              <a:t>M </a:t>
            </a:r>
            <a:r>
              <a:rPr lang="en-US" sz="2400" smtClean="0"/>
              <a:t>3:15-4:45p </a:t>
            </a:r>
            <a:r>
              <a:rPr lang="en-US" sz="2400" dirty="0"/>
              <a:t>W 2:30-3p</a:t>
            </a:r>
          </a:p>
          <a:p>
            <a:r>
              <a:rPr lang="de-DE" sz="2400" dirty="0"/>
              <a:t>e-mail: ceick@.uh.edu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09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31840" y="6525344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68E2B73F-E6FE-4FCF-9BDB-B7B52CC5DC9D}" type="slidenum">
              <a:rPr lang="tr-TR" sz="1400" smtClean="0"/>
              <a:pPr eaLnBrk="1" hangingPunct="1"/>
              <a:t>3</a:t>
            </a:fld>
            <a:endParaRPr lang="tr-TR" sz="1400" smtClean="0"/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9396536" cy="649288"/>
          </a:xfrm>
        </p:spPr>
        <p:txBody>
          <a:bodyPr/>
          <a:lstStyle/>
          <a:p>
            <a:pPr eaLnBrk="1" hangingPunct="1"/>
            <a:r>
              <a:rPr lang="tr-TR" sz="2400" dirty="0" smtClean="0"/>
              <a:t>What We Talk About When We  Talk About“Learning</a:t>
            </a:r>
            <a:r>
              <a:rPr lang="tr-TR" dirty="0" smtClean="0"/>
              <a:t>”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Learning general models from a data of particular examples </a:t>
            </a:r>
          </a:p>
          <a:p>
            <a:pPr eaLnBrk="1" hangingPunct="1"/>
            <a:r>
              <a:rPr lang="tr-TR" dirty="0" smtClean="0"/>
              <a:t>Data is cheap and abundant (data warehouses, data marts); knowledge is expensive and scarce. </a:t>
            </a:r>
          </a:p>
          <a:p>
            <a:pPr eaLnBrk="1" hangingPunct="1"/>
            <a:r>
              <a:rPr lang="tr-TR" dirty="0" smtClean="0"/>
              <a:t>Example in retail: Customer transactions to consumer behavior: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tr-TR" sz="2400" dirty="0" smtClean="0"/>
              <a:t>	</a:t>
            </a:r>
            <a:r>
              <a:rPr lang="tr-TR" i="1" dirty="0" smtClean="0"/>
              <a:t>People who bought “Da Vinci Code” also bought “The Five People You Meet in Heaven”  (www.amazon.com)</a:t>
            </a:r>
          </a:p>
          <a:p>
            <a:pPr eaLnBrk="1" hangingPunct="1"/>
            <a:r>
              <a:rPr lang="tr-TR" dirty="0" smtClean="0"/>
              <a:t>Build a model that is </a:t>
            </a:r>
            <a:r>
              <a:rPr lang="tr-TR" i="1" dirty="0" smtClean="0">
                <a:solidFill>
                  <a:schemeClr val="bg2"/>
                </a:solidFill>
              </a:rPr>
              <a:t>a good and useful approximation</a:t>
            </a:r>
            <a:r>
              <a:rPr lang="tr-TR" dirty="0" smtClean="0"/>
              <a:t> to the data.</a:t>
            </a:r>
            <a:r>
              <a:rPr lang="tr-TR" i="1" dirty="0" smtClean="0"/>
              <a:t> </a:t>
            </a:r>
            <a:r>
              <a:rPr lang="tr-T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905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059832" y="6525344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984C2C69-3AE3-40B7-A089-3DA7BA32F3A4}" type="slidenum">
              <a:rPr lang="tr-TR" sz="1400" smtClean="0"/>
              <a:pPr eaLnBrk="1" hangingPunct="1"/>
              <a:t>4</a:t>
            </a:fld>
            <a:endParaRPr lang="tr-TR" sz="1400" dirty="0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9144000" cy="649288"/>
          </a:xfrm>
        </p:spPr>
        <p:txBody>
          <a:bodyPr/>
          <a:lstStyle/>
          <a:p>
            <a:pPr eaLnBrk="1" hangingPunct="1"/>
            <a:r>
              <a:rPr lang="tr-TR" dirty="0" smtClean="0"/>
              <a:t>Why </a:t>
            </a:r>
            <a:r>
              <a:rPr lang="en-US" dirty="0" smtClean="0"/>
              <a:t>Should Computers Learn to Learn?</a:t>
            </a:r>
            <a:endParaRPr lang="tr-TR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200" dirty="0" smtClean="0"/>
              <a:t>Machine learning is programming computers to optimize a performance criterion using example data or past experience.</a:t>
            </a:r>
          </a:p>
          <a:p>
            <a:pPr eaLnBrk="1" hangingPunct="1">
              <a:lnSpc>
                <a:spcPct val="90000"/>
              </a:lnSpc>
            </a:pPr>
            <a:r>
              <a:rPr lang="tr-TR" sz="2200" dirty="0" smtClean="0"/>
              <a:t>Learning is used when: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200" dirty="0" smtClean="0"/>
              <a:t>Human expertise does not exist (navigating on Mars),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200" dirty="0" smtClean="0"/>
              <a:t>Humans are unable to explain their expertise (speech recognition)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200" dirty="0" smtClean="0"/>
              <a:t>Solution changes in time (routing on a computer network)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200" dirty="0" smtClean="0"/>
              <a:t>Solution needs to be adapted to particular cases (user biometrics</a:t>
            </a:r>
            <a:r>
              <a:rPr lang="en-US" sz="2200" dirty="0" smtClean="0"/>
              <a:t>, costumer preferences</a:t>
            </a:r>
            <a:r>
              <a:rPr lang="tr-TR" sz="22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7706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275856" y="6525344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C961E839-005C-467F-9A1B-2765FD799B50}" type="slidenum">
              <a:rPr lang="tr-TR" sz="1400" smtClean="0"/>
              <a:pPr eaLnBrk="1" hangingPunct="1"/>
              <a:t>5</a:t>
            </a:fld>
            <a:endParaRPr lang="tr-TR" sz="1400" dirty="0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8820472" cy="1357313"/>
          </a:xfrm>
        </p:spPr>
        <p:txBody>
          <a:bodyPr/>
          <a:lstStyle/>
          <a:p>
            <a:pPr eaLnBrk="1" hangingPunct="1"/>
            <a:r>
              <a:rPr lang="tr-TR" dirty="0" smtClean="0"/>
              <a:t>Data Mining</a:t>
            </a:r>
            <a:r>
              <a:rPr lang="en-US" dirty="0" smtClean="0"/>
              <a:t>/KDD/Data Analytics/</a:t>
            </a:r>
            <a:r>
              <a:rPr lang="en-US" dirty="0" err="1" smtClean="0"/>
              <a:t>BigData</a:t>
            </a:r>
            <a:endParaRPr lang="tr-TR" dirty="0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28938"/>
            <a:ext cx="8229600" cy="29384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dirty="0" smtClean="0">
                <a:solidFill>
                  <a:schemeClr val="bg2"/>
                </a:solidFill>
              </a:rPr>
              <a:t>Retail:</a:t>
            </a:r>
            <a:r>
              <a:rPr lang="tr-TR" dirty="0" smtClean="0"/>
              <a:t> Market basket analysis, Customer relationship management (CRM)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>
                <a:solidFill>
                  <a:schemeClr val="bg2"/>
                </a:solidFill>
              </a:rPr>
              <a:t>Finance:</a:t>
            </a:r>
            <a:r>
              <a:rPr lang="tr-TR" dirty="0" smtClean="0"/>
              <a:t> Credit scoring, fraud detection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>
                <a:solidFill>
                  <a:schemeClr val="bg2"/>
                </a:solidFill>
              </a:rPr>
              <a:t>Manufacturing:</a:t>
            </a:r>
            <a:r>
              <a:rPr lang="tr-TR" dirty="0" smtClean="0"/>
              <a:t> Optimization, troubleshooting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>
                <a:solidFill>
                  <a:schemeClr val="bg2"/>
                </a:solidFill>
              </a:rPr>
              <a:t>Medicine:</a:t>
            </a:r>
            <a:r>
              <a:rPr lang="tr-TR" dirty="0" smtClean="0"/>
              <a:t> Medical diagnosis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>
                <a:solidFill>
                  <a:schemeClr val="bg2"/>
                </a:solidFill>
              </a:rPr>
              <a:t>Telecommunications:</a:t>
            </a:r>
            <a:r>
              <a:rPr lang="tr-TR" dirty="0" smtClean="0"/>
              <a:t> Quality of service optimization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>
                <a:solidFill>
                  <a:schemeClr val="bg2"/>
                </a:solidFill>
              </a:rPr>
              <a:t>Bioinformatics:</a:t>
            </a:r>
            <a:r>
              <a:rPr lang="tr-TR" dirty="0" smtClean="0"/>
              <a:t> Motifs, alignment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>
                <a:solidFill>
                  <a:schemeClr val="bg2"/>
                </a:solidFill>
              </a:rPr>
              <a:t>Web mining:</a:t>
            </a:r>
            <a:r>
              <a:rPr lang="tr-TR" dirty="0" smtClean="0"/>
              <a:t> Search engines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...</a:t>
            </a:r>
          </a:p>
        </p:txBody>
      </p:sp>
      <p:sp>
        <p:nvSpPr>
          <p:cNvPr id="9221" name="TextBox 5"/>
          <p:cNvSpPr txBox="1">
            <a:spLocks noChangeArrowheads="1"/>
          </p:cNvSpPr>
          <p:nvPr/>
        </p:nvSpPr>
        <p:spPr bwMode="auto">
          <a:xfrm>
            <a:off x="500063" y="1143000"/>
            <a:ext cx="69627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r>
              <a:rPr lang="en-US" sz="2400" u="sng"/>
              <a:t>Definition</a:t>
            </a:r>
            <a:r>
              <a:rPr lang="en-US" sz="2400"/>
              <a:t> := </a:t>
            </a:r>
            <a:r>
              <a:rPr lang="en-US" sz="2400" i="1"/>
              <a:t>“KDD is the non-trivial process of </a:t>
            </a:r>
          </a:p>
          <a:p>
            <a:pPr eaLnBrk="1" hangingPunct="1"/>
            <a:r>
              <a:rPr lang="en-US" sz="2400" i="1"/>
              <a:t>identifying valid, novel, potentially useful, and </a:t>
            </a:r>
          </a:p>
          <a:p>
            <a:pPr eaLnBrk="1" hangingPunct="1"/>
            <a:r>
              <a:rPr lang="en-US" sz="2400" i="1"/>
              <a:t>ultimately understandable patterns in data” </a:t>
            </a:r>
            <a:r>
              <a:rPr lang="en-US" sz="2400"/>
              <a:t>(Fayyad</a:t>
            </a:r>
            <a:r>
              <a:rPr lang="en-US"/>
              <a:t>)</a:t>
            </a:r>
          </a:p>
        </p:txBody>
      </p:sp>
      <p:sp>
        <p:nvSpPr>
          <p:cNvPr id="9222" name="TextBox 6"/>
          <p:cNvSpPr txBox="1">
            <a:spLocks noChangeArrowheads="1"/>
          </p:cNvSpPr>
          <p:nvPr/>
        </p:nvSpPr>
        <p:spPr bwMode="auto">
          <a:xfrm>
            <a:off x="642938" y="2428875"/>
            <a:ext cx="2246312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r>
              <a:rPr lang="en-US" sz="2600">
                <a:solidFill>
                  <a:srgbClr val="FF6600"/>
                </a:solidFill>
              </a:rPr>
              <a:t>Applications: </a:t>
            </a:r>
          </a:p>
        </p:txBody>
      </p:sp>
    </p:spTree>
    <p:extLst>
      <p:ext uri="{BB962C8B-B14F-4D97-AF65-F5344CB8AC3E}">
        <p14:creationId xmlns:p14="http://schemas.microsoft.com/office/powerpoint/2010/main" val="424056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31840" y="6525344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68E2B73F-E6FE-4FCF-9BDB-B7B52CC5DC9D}" type="slidenum">
              <a:rPr lang="tr-TR" sz="1400" smtClean="0"/>
              <a:pPr eaLnBrk="1" hangingPunct="1"/>
              <a:t>6</a:t>
            </a:fld>
            <a:endParaRPr lang="tr-TR" sz="1400" smtClean="0"/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332656"/>
            <a:ext cx="9396536" cy="649288"/>
          </a:xfrm>
        </p:spPr>
        <p:txBody>
          <a:bodyPr/>
          <a:lstStyle/>
          <a:p>
            <a:pPr eaLnBrk="1" hangingPunct="1"/>
            <a:r>
              <a:rPr lang="en-US" sz="5400" dirty="0" smtClean="0"/>
              <a:t>AI</a:t>
            </a:r>
            <a:endParaRPr lang="tr-TR" sz="5400" dirty="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Is learning is part of human intelligence, machine learning is also a major focus of AI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02829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58175" cy="757238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Growth of Machine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57313"/>
            <a:ext cx="9144000" cy="4510087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>Machine learning is preferred approach to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Speech recognition, Natural language processing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Computer vision / automatically creating models maps of cities 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Medical outcomes analysis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Robot control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Computational biology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Understanding the world using sensor data</a:t>
            </a:r>
          </a:p>
          <a:p>
            <a:pPr eaLnBrk="1" hangingPunct="1">
              <a:defRPr/>
            </a:pPr>
            <a:r>
              <a:rPr lang="en-US" sz="2000" dirty="0" smtClean="0"/>
              <a:t>This trend is accelerating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Improved machine learning algorithms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Improved data capture, networking, faster computers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Software too complex to write by hand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New sensors / IO devices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Demand for self-customization to user, environment</a:t>
            </a:r>
          </a:p>
          <a:p>
            <a:pPr lvl="1" eaLnBrk="1" hangingPunct="1">
              <a:defRPr/>
            </a:pPr>
            <a:r>
              <a:rPr lang="en-US" dirty="0" smtClean="0">
                <a:ea typeface="+mn-ea"/>
                <a:cs typeface="+mn-cs"/>
              </a:rPr>
              <a:t>It turns out to be difficult to extract knowledge from human </a:t>
            </a:r>
            <a:r>
              <a:rPr lang="en-US" dirty="0" err="1" smtClean="0">
                <a:ea typeface="+mn-ea"/>
                <a:cs typeface="+mn-cs"/>
              </a:rPr>
              <a:t>experts</a:t>
            </a:r>
            <a:r>
              <a:rPr lang="en-US" dirty="0" err="1" smtClean="0">
                <a:ea typeface="+mn-ea"/>
                <a:cs typeface="+mn-cs"/>
                <a:sym typeface="Wingdings" pitchFamily="2" charset="2"/>
              </a:rPr>
              <a:t></a:t>
            </a:r>
            <a:r>
              <a:rPr lang="en-US" i="1" dirty="0" err="1" smtClean="0">
                <a:ea typeface="+mn-ea"/>
                <a:cs typeface="+mn-cs"/>
                <a:sym typeface="Wingdings" pitchFamily="2" charset="2"/>
              </a:rPr>
              <a:t>failure</a:t>
            </a:r>
            <a:r>
              <a:rPr lang="en-US" i="1" dirty="0" smtClean="0">
                <a:ea typeface="+mn-ea"/>
                <a:cs typeface="+mn-cs"/>
                <a:sym typeface="Wingdings" pitchFamily="2" charset="2"/>
              </a:rPr>
              <a:t> of expert systems in the 1980’s </a:t>
            </a:r>
          </a:p>
          <a:p>
            <a:pPr lvl="1" eaLnBrk="1" hangingPunct="1">
              <a:defRPr/>
            </a:pPr>
            <a:r>
              <a:rPr lang="en-US" i="1" dirty="0" smtClean="0">
                <a:ea typeface="+mn-ea"/>
                <a:cs typeface="+mn-cs"/>
                <a:sym typeface="Wingdings" pitchFamily="2" charset="2"/>
              </a:rPr>
              <a:t>New applications: individualized services, recommender systems,…</a:t>
            </a:r>
            <a:endParaRPr lang="en-US" i="1" dirty="0" smtClean="0">
              <a:ea typeface="+mn-ea"/>
              <a:cs typeface="+mn-cs"/>
            </a:endParaRPr>
          </a:p>
        </p:txBody>
      </p:sp>
      <p:sp>
        <p:nvSpPr>
          <p:cNvPr id="1126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 eaLnBrk="1" hangingPunct="1"/>
            <a:fld id="{08B15809-8B12-48A7-9C6F-154D3743C181}" type="slidenum">
              <a:rPr lang="tr-TR" sz="1400" smtClean="0"/>
              <a:pPr eaLnBrk="1" hangingPunct="1"/>
              <a:t>7</a:t>
            </a:fld>
            <a:endParaRPr lang="tr-TR" sz="1400" smtClean="0"/>
          </a:p>
        </p:txBody>
      </p:sp>
    </p:spTree>
    <p:extLst>
      <p:ext uri="{BB962C8B-B14F-4D97-AF65-F5344CB8AC3E}">
        <p14:creationId xmlns:p14="http://schemas.microsoft.com/office/powerpoint/2010/main" val="2512773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60350"/>
            <a:ext cx="8915400" cy="882650"/>
          </a:xfrm>
        </p:spPr>
        <p:txBody>
          <a:bodyPr/>
          <a:lstStyle/>
          <a:p>
            <a:r>
              <a:rPr lang="en-US" altLang="en-US" sz="3200"/>
              <a:t>General Thoughts and Teaching Philosophy I 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331119"/>
            <a:ext cx="9144000" cy="5181600"/>
          </a:xfrm>
        </p:spPr>
        <p:txBody>
          <a:bodyPr/>
          <a:lstStyle/>
          <a:p>
            <a:pPr marL="406400" indent="-406400">
              <a:lnSpc>
                <a:spcPct val="90000"/>
              </a:lnSpc>
            </a:pPr>
            <a:r>
              <a:rPr lang="en-US" altLang="en-US" sz="2100" dirty="0"/>
              <a:t>Focus of the course is providing more </a:t>
            </a:r>
            <a:r>
              <a:rPr lang="en-US" altLang="en-US" sz="2100" dirty="0" smtClean="0"/>
              <a:t>in-depth </a:t>
            </a:r>
            <a:r>
              <a:rPr lang="en-US" altLang="en-US" sz="2100" dirty="0"/>
              <a:t>knowledge in the areas mentioned on the previous </a:t>
            </a:r>
            <a:r>
              <a:rPr lang="en-US" altLang="en-US" sz="2100" dirty="0" smtClean="0"/>
              <a:t>slide </a:t>
            </a:r>
            <a:r>
              <a:rPr lang="en-US" altLang="en-US" sz="2100" dirty="0"/>
              <a:t>and to learn how to read, summarize, present, and evaluate scientific papers.</a:t>
            </a:r>
          </a:p>
          <a:p>
            <a:pPr marL="406400" indent="-406400">
              <a:lnSpc>
                <a:spcPct val="90000"/>
              </a:lnSpc>
            </a:pPr>
            <a:r>
              <a:rPr lang="en-US" altLang="en-US" sz="2100" dirty="0"/>
              <a:t>Interactive discussion of </a:t>
            </a:r>
            <a:r>
              <a:rPr lang="en-US" altLang="en-US" sz="2100" dirty="0" smtClean="0"/>
              <a:t>papers, research topics, research methodology and homework solutions. </a:t>
            </a:r>
            <a:endParaRPr lang="en-US" altLang="en-US" sz="2100" dirty="0"/>
          </a:p>
          <a:p>
            <a:pPr marL="406400" indent="-406400">
              <a:lnSpc>
                <a:spcPct val="90000"/>
              </a:lnSpc>
            </a:pPr>
            <a:r>
              <a:rPr lang="en-US" altLang="en-US" sz="2100" dirty="0"/>
              <a:t>No cheating! No cheating! No cheating!</a:t>
            </a:r>
          </a:p>
          <a:p>
            <a:pPr marL="406400" indent="-406400">
              <a:lnSpc>
                <a:spcPct val="90000"/>
              </a:lnSpc>
            </a:pPr>
            <a:r>
              <a:rPr lang="en-US" altLang="en-US" sz="2100" dirty="0"/>
              <a:t>Teaching Philosophy: </a:t>
            </a:r>
          </a:p>
          <a:p>
            <a:pPr marL="406400" indent="-406400">
              <a:lnSpc>
                <a:spcPct val="90000"/>
              </a:lnSpc>
            </a:pPr>
            <a:endParaRPr lang="en-US" altLang="en-US" sz="2100" dirty="0"/>
          </a:p>
          <a:p>
            <a:pPr marL="406400" indent="-406400">
              <a:lnSpc>
                <a:spcPct val="90000"/>
              </a:lnSpc>
            </a:pPr>
            <a:endParaRPr lang="en-US" altLang="en-US" sz="2100" dirty="0"/>
          </a:p>
          <a:p>
            <a:pPr marL="406400" indent="-406400">
              <a:lnSpc>
                <a:spcPct val="90000"/>
              </a:lnSpc>
            </a:pPr>
            <a:r>
              <a:rPr lang="en-US" altLang="en-US" sz="2100" dirty="0"/>
              <a:t>You will have to face some criticism; otherwise, you will not learn anything. Learning without exposing yourself to errors is impossible!!</a:t>
            </a:r>
          </a:p>
          <a:p>
            <a:pPr marL="406400" indent="-406400">
              <a:lnSpc>
                <a:spcPct val="90000"/>
              </a:lnSpc>
            </a:pPr>
            <a:r>
              <a:rPr lang="en-US" altLang="en-US" sz="2100" dirty="0"/>
              <a:t>If you do not know what you do wrong, it is hard to improve!</a:t>
            </a:r>
          </a:p>
          <a:p>
            <a:pPr marL="406400" indent="-406400">
              <a:lnSpc>
                <a:spcPct val="90000"/>
              </a:lnSpc>
            </a:pPr>
            <a:r>
              <a:rPr lang="en-US" altLang="en-US" sz="2100" dirty="0"/>
              <a:t>No matter if you like it are not, you will have to talk a lot in this course.</a:t>
            </a:r>
          </a:p>
          <a:p>
            <a:pPr marL="406400" indent="-406400">
              <a:lnSpc>
                <a:spcPct val="90000"/>
              </a:lnSpc>
            </a:pPr>
            <a:r>
              <a:rPr lang="en-US" altLang="en-US" sz="2100" dirty="0"/>
              <a:t>During the course you will </a:t>
            </a:r>
            <a:r>
              <a:rPr lang="en-US" altLang="en-US" sz="2100" dirty="0" smtClean="0"/>
              <a:t>also make several informal</a:t>
            </a:r>
            <a:r>
              <a:rPr lang="en-US" altLang="en-US" sz="2100" dirty="0"/>
              <a:t>, unstructured presentations</a:t>
            </a:r>
            <a:r>
              <a:rPr lang="en-US" altLang="en-US" sz="2100" dirty="0" smtClean="0"/>
              <a:t>.</a:t>
            </a:r>
          </a:p>
          <a:p>
            <a:pPr marL="406400" indent="-406400">
              <a:lnSpc>
                <a:spcPct val="90000"/>
              </a:lnSpc>
            </a:pPr>
            <a:r>
              <a:rPr lang="en-US" altLang="en-US" sz="2100" dirty="0" smtClean="0"/>
              <a:t>The ideal class size for this course </a:t>
            </a:r>
            <a:r>
              <a:rPr lang="en-US" altLang="en-US" sz="2100" smtClean="0"/>
              <a:t>is </a:t>
            </a:r>
            <a:r>
              <a:rPr lang="en-US" altLang="en-US" sz="2100" b="1" smtClean="0">
                <a:solidFill>
                  <a:srgbClr val="7030A0"/>
                </a:solidFill>
              </a:rPr>
              <a:t>12</a:t>
            </a:r>
            <a:r>
              <a:rPr lang="en-US" altLang="en-US" sz="2100" smtClean="0"/>
              <a:t>!!</a:t>
            </a:r>
            <a:endParaRPr lang="en-US" altLang="en-US" sz="2100" dirty="0"/>
          </a:p>
          <a:p>
            <a:pPr marL="406400" indent="-406400">
              <a:lnSpc>
                <a:spcPct val="90000"/>
              </a:lnSpc>
            </a:pPr>
            <a:endParaRPr lang="en-US" altLang="en-US" sz="2200" dirty="0"/>
          </a:p>
          <a:p>
            <a:pPr marL="406400" indent="-406400">
              <a:lnSpc>
                <a:spcPct val="90000"/>
              </a:lnSpc>
            </a:pPr>
            <a:endParaRPr lang="de-DE" altLang="en-US" sz="2200" i="1" dirty="0"/>
          </a:p>
        </p:txBody>
      </p:sp>
      <p:sp>
        <p:nvSpPr>
          <p:cNvPr id="251908" name="Text Box 4"/>
          <p:cNvSpPr txBox="1">
            <a:spLocks noChangeArrowheads="1"/>
          </p:cNvSpPr>
          <p:nvPr/>
        </p:nvSpPr>
        <p:spPr bwMode="auto">
          <a:xfrm>
            <a:off x="685800" y="373380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en-US"/>
          </a:p>
        </p:txBody>
      </p:sp>
      <p:sp>
        <p:nvSpPr>
          <p:cNvPr id="251909" name="Rectangle 5"/>
          <p:cNvSpPr>
            <a:spLocks noChangeArrowheads="1"/>
          </p:cNvSpPr>
          <p:nvPr/>
        </p:nvSpPr>
        <p:spPr bwMode="auto">
          <a:xfrm>
            <a:off x="639763" y="3698875"/>
            <a:ext cx="2073275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You do Something</a:t>
            </a:r>
            <a:endParaRPr lang="de-DE" altLang="en-US"/>
          </a:p>
        </p:txBody>
      </p:sp>
      <p:sp>
        <p:nvSpPr>
          <p:cNvPr id="251911" name="Rectangle 7"/>
          <p:cNvSpPr>
            <a:spLocks noChangeArrowheads="1"/>
          </p:cNvSpPr>
          <p:nvPr/>
        </p:nvSpPr>
        <p:spPr bwMode="auto">
          <a:xfrm>
            <a:off x="3505200" y="3733800"/>
            <a:ext cx="1196975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Feedback</a:t>
            </a:r>
            <a:endParaRPr lang="de-DE" altLang="en-US"/>
          </a:p>
        </p:txBody>
      </p:sp>
      <p:sp>
        <p:nvSpPr>
          <p:cNvPr id="251913" name="Rectangle 9"/>
          <p:cNvSpPr>
            <a:spLocks noChangeArrowheads="1"/>
          </p:cNvSpPr>
          <p:nvPr/>
        </p:nvSpPr>
        <p:spPr bwMode="auto">
          <a:xfrm>
            <a:off x="5326063" y="3697288"/>
            <a:ext cx="777875" cy="376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/>
              <a:t>Learn</a:t>
            </a:r>
            <a:endParaRPr lang="de-DE" altLang="en-US"/>
          </a:p>
        </p:txBody>
      </p:sp>
      <p:sp>
        <p:nvSpPr>
          <p:cNvPr id="251915" name="Line 11"/>
          <p:cNvSpPr>
            <a:spLocks noChangeShapeType="1"/>
          </p:cNvSpPr>
          <p:nvPr/>
        </p:nvSpPr>
        <p:spPr bwMode="auto">
          <a:xfrm>
            <a:off x="2743200" y="3886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51916" name="Line 12"/>
          <p:cNvSpPr>
            <a:spLocks noChangeShapeType="1"/>
          </p:cNvSpPr>
          <p:nvPr/>
        </p:nvSpPr>
        <p:spPr bwMode="auto">
          <a:xfrm>
            <a:off x="4648200" y="3886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60350"/>
            <a:ext cx="8915400" cy="882650"/>
          </a:xfrm>
        </p:spPr>
        <p:txBody>
          <a:bodyPr/>
          <a:lstStyle/>
          <a:p>
            <a:r>
              <a:rPr lang="en-US" altLang="en-US" sz="3200"/>
              <a:t>General Thoughts and Teaching Philosophy II 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8839200"/>
          </a:xfrm>
        </p:spPr>
        <p:txBody>
          <a:bodyPr/>
          <a:lstStyle/>
          <a:p>
            <a:pPr marL="406400" indent="-406400"/>
            <a:r>
              <a:rPr lang="en-US" altLang="en-US" sz="2000" dirty="0"/>
              <a:t>No projects and only 2 </a:t>
            </a:r>
            <a:r>
              <a:rPr lang="en-US" altLang="en-US" sz="2000" dirty="0" smtClean="0"/>
              <a:t>quizzes: We.: October 21 and likely Mo., November 23; there still will be student presentations and maybe discussions on Nov. 30/Dec.2…</a:t>
            </a:r>
            <a:endParaRPr lang="en-US" altLang="en-US" sz="2000" dirty="0"/>
          </a:p>
          <a:p>
            <a:pPr marL="406400" indent="-406400"/>
            <a:r>
              <a:rPr lang="en-US" altLang="en-US" sz="2000" dirty="0"/>
              <a:t>Learning by doing!!</a:t>
            </a:r>
          </a:p>
          <a:p>
            <a:pPr marL="406400" indent="-406400"/>
            <a:r>
              <a:rPr lang="en-US" altLang="en-US" sz="2000" dirty="0"/>
              <a:t>I am aware that most of you are not too experienced in these matters; consequently, my expectations are initially quite </a:t>
            </a:r>
            <a:r>
              <a:rPr lang="en-US" altLang="en-US" sz="2000" dirty="0" smtClean="0"/>
              <a:t>low; if you do not understand something write down it down as a question.</a:t>
            </a:r>
          </a:p>
          <a:p>
            <a:pPr marL="406400" indent="-406400"/>
            <a:r>
              <a:rPr lang="en-US" altLang="en-US" sz="2000" dirty="0" smtClean="0"/>
              <a:t>The workload of the course is not that bad; however, you will need to work continuously…; different students might have different workloads/tasks but Dr. </a:t>
            </a:r>
            <a:r>
              <a:rPr lang="en-US" altLang="en-US" sz="2000" dirty="0" err="1" smtClean="0"/>
              <a:t>Eick</a:t>
            </a:r>
            <a:r>
              <a:rPr lang="en-US" altLang="en-US" sz="2000" dirty="0" smtClean="0"/>
              <a:t> will do his best to ensure that each student’s total workload is approximately the same. </a:t>
            </a:r>
          </a:p>
          <a:p>
            <a:pPr marL="406400" indent="-406400"/>
            <a:r>
              <a:rPr lang="en-US" altLang="en-US" sz="2000" b="1" dirty="0">
                <a:solidFill>
                  <a:srgbClr val="7030A0"/>
                </a:solidFill>
              </a:rPr>
              <a:t>Please, always bring hard-copy/</a:t>
            </a:r>
            <a:r>
              <a:rPr lang="en-US" altLang="en-US" sz="2000" b="1" dirty="0" err="1">
                <a:solidFill>
                  <a:srgbClr val="7030A0"/>
                </a:solidFill>
              </a:rPr>
              <a:t>labtop</a:t>
            </a:r>
            <a:r>
              <a:rPr lang="en-US" altLang="en-US" sz="2000" b="1" dirty="0">
                <a:solidFill>
                  <a:srgbClr val="7030A0"/>
                </a:solidFill>
              </a:rPr>
              <a:t> with softcopy of the paper(s) we are discussing to the lecture</a:t>
            </a:r>
            <a:r>
              <a:rPr lang="en-US" altLang="en-US" sz="2000" b="1" dirty="0" smtClean="0">
                <a:solidFill>
                  <a:srgbClr val="7030A0"/>
                </a:solidFill>
              </a:rPr>
              <a:t>!!</a:t>
            </a:r>
            <a:endParaRPr lang="en-US" altLang="en-US" sz="2000" b="1" dirty="0">
              <a:solidFill>
                <a:srgbClr val="7030A0"/>
              </a:solidFill>
            </a:endParaRPr>
          </a:p>
          <a:p>
            <a:pPr marL="406400" indent="-406400"/>
            <a:r>
              <a:rPr lang="en-US" altLang="en-US" sz="2000" dirty="0"/>
              <a:t>Not reading papers that will be discussed on a particular day is not acceptable</a:t>
            </a:r>
            <a:r>
              <a:rPr lang="en-US" altLang="en-US" sz="2000" dirty="0" smtClean="0"/>
              <a:t>! Paper will be covered:</a:t>
            </a:r>
          </a:p>
          <a:p>
            <a:pPr marL="806450" lvl="1" indent="-406400"/>
            <a:r>
              <a:rPr lang="en-US" altLang="en-US" sz="2000" dirty="0" smtClean="0"/>
              <a:t>Paper Walkthroughs (there will be 4-5 of those)</a:t>
            </a:r>
            <a:r>
              <a:rPr lang="en-US" altLang="en-US" sz="2000" dirty="0" smtClean="0">
                <a:latin typeface="Lucida Bright"/>
              </a:rPr>
              <a:t>—</a:t>
            </a:r>
            <a:r>
              <a:rPr lang="en-US" altLang="en-US" sz="1600" dirty="0" smtClean="0">
                <a:solidFill>
                  <a:srgbClr val="FF0000"/>
                </a:solidFill>
                <a:latin typeface="Lucida Bright"/>
              </a:rPr>
              <a:t>see later slide</a:t>
            </a:r>
            <a:endParaRPr lang="en-US" altLang="en-US" sz="1600" dirty="0" smtClean="0">
              <a:solidFill>
                <a:srgbClr val="FF0000"/>
              </a:solidFill>
            </a:endParaRPr>
          </a:p>
          <a:p>
            <a:pPr marL="806450" lvl="1" indent="-406400"/>
            <a:r>
              <a:rPr lang="en-US" altLang="en-US" sz="2000" dirty="0" smtClean="0"/>
              <a:t>Student Presentations </a:t>
            </a:r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4262</TotalTime>
  <Words>2124</Words>
  <Application>Microsoft Office PowerPoint</Application>
  <PresentationFormat>On-screen Show (4:3)</PresentationFormat>
  <Paragraphs>208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Overview Advanced Machine Learning</vt:lpstr>
      <vt:lpstr>What is Machine Learning?</vt:lpstr>
      <vt:lpstr>What We Talk About When We  Talk About“Learning”</vt:lpstr>
      <vt:lpstr>Why Should Computers Learn to Learn?</vt:lpstr>
      <vt:lpstr>Data Mining/KDD/Data Analytics/BigData</vt:lpstr>
      <vt:lpstr>AI</vt:lpstr>
      <vt:lpstr>Growth of Machine Learning</vt:lpstr>
      <vt:lpstr>General Thoughts and Teaching Philosophy I </vt:lpstr>
      <vt:lpstr>General Thoughts and Teaching Philosophy II </vt:lpstr>
      <vt:lpstr>General Thoughts and Teaching Philosophy III </vt:lpstr>
      <vt:lpstr>General Thoughts and Teaching Philosophy IV</vt:lpstr>
      <vt:lpstr>General Thoughts and Teaching Philosophy V</vt:lpstr>
      <vt:lpstr>Technical Topics Covered in Fall 2015</vt:lpstr>
      <vt:lpstr>  Tentative Teaching Plan Next 6 Weeks</vt:lpstr>
      <vt:lpstr>Course Activities</vt:lpstr>
      <vt:lpstr>Forms of Covering Papers in the Course </vt:lpstr>
      <vt:lpstr>(Slow) Paper Walk Throughs</vt:lpstr>
      <vt:lpstr>Course Objectives </vt:lpstr>
      <vt:lpstr>Course Content</vt:lpstr>
      <vt:lpstr>Course Elements </vt:lpstr>
      <vt:lpstr>Grading </vt:lpstr>
      <vt:lpstr>Consultation </vt:lpstr>
    </vt:vector>
  </TitlesOfParts>
  <Company>University of Oxford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Nearest Neighbour</dc:title>
  <dc:creator>David Claus</dc:creator>
  <cp:lastModifiedBy>Christoph Eick</cp:lastModifiedBy>
  <cp:revision>200</cp:revision>
  <cp:lastPrinted>2015-08-13T19:13:33Z</cp:lastPrinted>
  <dcterms:created xsi:type="dcterms:W3CDTF">2004-02-17T10:26:15Z</dcterms:created>
  <dcterms:modified xsi:type="dcterms:W3CDTF">2015-08-24T14:02:31Z</dcterms:modified>
</cp:coreProperties>
</file>