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45" r:id="rId2"/>
    <p:sldId id="346" r:id="rId3"/>
    <p:sldId id="347" r:id="rId4"/>
    <p:sldId id="348" r:id="rId5"/>
    <p:sldId id="334" r:id="rId6"/>
  </p:sldIdLst>
  <p:sldSz cx="9144000" cy="6858000" type="screen4x3"/>
  <p:notesSz cx="6858000" cy="92964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66"/>
    <a:srgbClr val="3333FF"/>
    <a:srgbClr val="FF0000"/>
    <a:srgbClr val="009900"/>
    <a:srgbClr val="C0C0C0"/>
    <a:srgbClr val="CC00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3719" autoAdjust="0"/>
  </p:normalViewPr>
  <p:slideViewPr>
    <p:cSldViewPr>
      <p:cViewPr>
        <p:scale>
          <a:sx n="77" d="100"/>
          <a:sy n="77" d="100"/>
        </p:scale>
        <p:origin x="-1968" y="-7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46" name="Rectangle 2"/>
          <p:cNvSpPr>
            <a:spLocks noGrp="1" noChangeArrowheads="1"/>
          </p:cNvSpPr>
          <p:nvPr>
            <p:ph type="hdr" sz="quarter"/>
          </p:nvPr>
        </p:nvSpPr>
        <p:spPr bwMode="auto">
          <a:xfrm>
            <a:off x="0" y="0"/>
            <a:ext cx="2971593" cy="465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8" tIns="46343" rIns="92688" bIns="46343" numCol="1" anchor="t" anchorCtr="0" compatLnSpc="1">
            <a:prstTxWarp prst="textNoShape">
              <a:avLst/>
            </a:prstTxWarp>
          </a:bodyPr>
          <a:lstStyle>
            <a:lvl1pPr algn="l" defTabSz="927100">
              <a:defRPr sz="1200"/>
            </a:lvl1pPr>
          </a:lstStyle>
          <a:p>
            <a:endParaRPr lang="en-US" altLang="en-US"/>
          </a:p>
        </p:txBody>
      </p:sp>
      <p:sp>
        <p:nvSpPr>
          <p:cNvPr id="159747" name="Rectangle 3"/>
          <p:cNvSpPr>
            <a:spLocks noGrp="1" noChangeArrowheads="1"/>
          </p:cNvSpPr>
          <p:nvPr>
            <p:ph type="dt" sz="quarter" idx="1"/>
          </p:nvPr>
        </p:nvSpPr>
        <p:spPr bwMode="auto">
          <a:xfrm>
            <a:off x="3884852" y="0"/>
            <a:ext cx="2971593" cy="465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8" tIns="46343" rIns="92688" bIns="46343" numCol="1" anchor="t" anchorCtr="0" compatLnSpc="1">
            <a:prstTxWarp prst="textNoShape">
              <a:avLst/>
            </a:prstTxWarp>
          </a:bodyPr>
          <a:lstStyle>
            <a:lvl1pPr algn="r" defTabSz="927100">
              <a:defRPr sz="1200"/>
            </a:lvl1pPr>
          </a:lstStyle>
          <a:p>
            <a:endParaRPr lang="en-US" altLang="en-US"/>
          </a:p>
        </p:txBody>
      </p:sp>
      <p:sp>
        <p:nvSpPr>
          <p:cNvPr id="159748" name="Rectangle 4"/>
          <p:cNvSpPr>
            <a:spLocks noGrp="1" noChangeArrowheads="1"/>
          </p:cNvSpPr>
          <p:nvPr>
            <p:ph type="ftr" sz="quarter" idx="2"/>
          </p:nvPr>
        </p:nvSpPr>
        <p:spPr bwMode="auto">
          <a:xfrm>
            <a:off x="0" y="8829037"/>
            <a:ext cx="2971593" cy="465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8" tIns="46343" rIns="92688" bIns="46343" numCol="1" anchor="b" anchorCtr="0" compatLnSpc="1">
            <a:prstTxWarp prst="textNoShape">
              <a:avLst/>
            </a:prstTxWarp>
          </a:bodyPr>
          <a:lstStyle>
            <a:lvl1pPr algn="l" defTabSz="927100">
              <a:defRPr sz="1200"/>
            </a:lvl1pPr>
          </a:lstStyle>
          <a:p>
            <a:endParaRPr lang="en-US" altLang="en-US"/>
          </a:p>
        </p:txBody>
      </p:sp>
      <p:sp>
        <p:nvSpPr>
          <p:cNvPr id="159749" name="Rectangle 5"/>
          <p:cNvSpPr>
            <a:spLocks noGrp="1" noChangeArrowheads="1"/>
          </p:cNvSpPr>
          <p:nvPr>
            <p:ph type="sldNum" sz="quarter" idx="3"/>
          </p:nvPr>
        </p:nvSpPr>
        <p:spPr bwMode="auto">
          <a:xfrm>
            <a:off x="3884852" y="8829037"/>
            <a:ext cx="2971593" cy="465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8" tIns="46343" rIns="92688" bIns="46343" numCol="1" anchor="b" anchorCtr="0" compatLnSpc="1">
            <a:prstTxWarp prst="textNoShape">
              <a:avLst/>
            </a:prstTxWarp>
          </a:bodyPr>
          <a:lstStyle>
            <a:lvl1pPr algn="r" defTabSz="927100">
              <a:defRPr sz="1200"/>
            </a:lvl1pPr>
          </a:lstStyle>
          <a:p>
            <a:fld id="{D68B70D9-0F98-4A50-AE03-697551D61F9E}" type="slidenum">
              <a:rPr lang="en-US" altLang="en-US"/>
              <a:pPr/>
              <a:t>‹#›</a:t>
            </a:fld>
            <a:endParaRPr lang="en-US" altLang="en-US"/>
          </a:p>
        </p:txBody>
      </p:sp>
    </p:spTree>
    <p:extLst>
      <p:ext uri="{BB962C8B-B14F-4D97-AF65-F5344CB8AC3E}">
        <p14:creationId xmlns:p14="http://schemas.microsoft.com/office/powerpoint/2010/main" val="36375942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0" y="0"/>
            <a:ext cx="2971593" cy="465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8" tIns="46343" rIns="92688" bIns="46343" numCol="1" anchor="t" anchorCtr="0" compatLnSpc="1">
            <a:prstTxWarp prst="textNoShape">
              <a:avLst/>
            </a:prstTxWarp>
          </a:bodyPr>
          <a:lstStyle>
            <a:lvl1pPr algn="l" defTabSz="927100">
              <a:defRPr sz="1200"/>
            </a:lvl1pPr>
          </a:lstStyle>
          <a:p>
            <a:endParaRPr lang="en-US" altLang="en-US"/>
          </a:p>
        </p:txBody>
      </p:sp>
      <p:sp>
        <p:nvSpPr>
          <p:cNvPr id="99331" name="Rectangle 3"/>
          <p:cNvSpPr>
            <a:spLocks noGrp="1" noChangeArrowheads="1"/>
          </p:cNvSpPr>
          <p:nvPr>
            <p:ph type="dt" idx="1"/>
          </p:nvPr>
        </p:nvSpPr>
        <p:spPr bwMode="auto">
          <a:xfrm>
            <a:off x="3884852" y="0"/>
            <a:ext cx="2971593" cy="465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8" tIns="46343" rIns="92688" bIns="46343" numCol="1" anchor="t" anchorCtr="0" compatLnSpc="1">
            <a:prstTxWarp prst="textNoShape">
              <a:avLst/>
            </a:prstTxWarp>
          </a:bodyPr>
          <a:lstStyle>
            <a:lvl1pPr algn="r" defTabSz="927100">
              <a:defRPr sz="1200"/>
            </a:lvl1pPr>
          </a:lstStyle>
          <a:p>
            <a:endParaRPr lang="en-US" altLang="en-US"/>
          </a:p>
        </p:txBody>
      </p:sp>
      <p:sp>
        <p:nvSpPr>
          <p:cNvPr id="99332" name="Rectangle 4"/>
          <p:cNvSpPr>
            <a:spLocks noGrp="1" noRot="1" noChangeAspect="1" noChangeArrowheads="1" noTextEdit="1"/>
          </p:cNvSpPr>
          <p:nvPr>
            <p:ph type="sldImg" idx="2"/>
          </p:nvPr>
        </p:nvSpPr>
        <p:spPr bwMode="auto">
          <a:xfrm>
            <a:off x="1108075" y="698500"/>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9333" name="Rectangle 5"/>
          <p:cNvSpPr>
            <a:spLocks noGrp="1" noChangeArrowheads="1"/>
          </p:cNvSpPr>
          <p:nvPr>
            <p:ph type="body" sz="quarter" idx="3"/>
          </p:nvPr>
        </p:nvSpPr>
        <p:spPr bwMode="auto">
          <a:xfrm>
            <a:off x="686112" y="4416108"/>
            <a:ext cx="5485778" cy="4182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8" tIns="46343" rIns="92688" bIns="46343"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9334" name="Rectangle 6"/>
          <p:cNvSpPr>
            <a:spLocks noGrp="1" noChangeArrowheads="1"/>
          </p:cNvSpPr>
          <p:nvPr>
            <p:ph type="ftr" sz="quarter" idx="4"/>
          </p:nvPr>
        </p:nvSpPr>
        <p:spPr bwMode="auto">
          <a:xfrm>
            <a:off x="0" y="8829037"/>
            <a:ext cx="2971593" cy="465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8" tIns="46343" rIns="92688" bIns="46343" numCol="1" anchor="b" anchorCtr="0" compatLnSpc="1">
            <a:prstTxWarp prst="textNoShape">
              <a:avLst/>
            </a:prstTxWarp>
          </a:bodyPr>
          <a:lstStyle>
            <a:lvl1pPr algn="l" defTabSz="927100">
              <a:defRPr sz="1200"/>
            </a:lvl1pPr>
          </a:lstStyle>
          <a:p>
            <a:endParaRPr lang="en-US" altLang="en-US"/>
          </a:p>
        </p:txBody>
      </p:sp>
      <p:sp>
        <p:nvSpPr>
          <p:cNvPr id="99335" name="Rectangle 7"/>
          <p:cNvSpPr>
            <a:spLocks noGrp="1" noChangeArrowheads="1"/>
          </p:cNvSpPr>
          <p:nvPr>
            <p:ph type="sldNum" sz="quarter" idx="5"/>
          </p:nvPr>
        </p:nvSpPr>
        <p:spPr bwMode="auto">
          <a:xfrm>
            <a:off x="3884852" y="8829037"/>
            <a:ext cx="2971593" cy="465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88" tIns="46343" rIns="92688" bIns="46343" numCol="1" anchor="b" anchorCtr="0" compatLnSpc="1">
            <a:prstTxWarp prst="textNoShape">
              <a:avLst/>
            </a:prstTxWarp>
          </a:bodyPr>
          <a:lstStyle>
            <a:lvl1pPr algn="r" defTabSz="927100">
              <a:defRPr sz="1200"/>
            </a:lvl1pPr>
          </a:lstStyle>
          <a:p>
            <a:fld id="{500A8AF2-0543-4657-93AB-FE34534FFD2D}" type="slidenum">
              <a:rPr lang="en-US" altLang="en-US"/>
              <a:pPr/>
              <a:t>‹#›</a:t>
            </a:fld>
            <a:endParaRPr lang="en-US" altLang="en-US"/>
          </a:p>
        </p:txBody>
      </p:sp>
    </p:spTree>
    <p:extLst>
      <p:ext uri="{BB962C8B-B14F-4D97-AF65-F5344CB8AC3E}">
        <p14:creationId xmlns:p14="http://schemas.microsoft.com/office/powerpoint/2010/main" val="27947578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6BA9E0A-7BC8-4027-A696-2B8E373C8A06}" type="slidenum">
              <a:rPr lang="en-US" altLang="en-US"/>
              <a:pPr/>
              <a:t>‹#›</a:t>
            </a:fld>
            <a:endParaRPr lang="en-US" altLang="en-US"/>
          </a:p>
        </p:txBody>
      </p:sp>
    </p:spTree>
    <p:extLst>
      <p:ext uri="{BB962C8B-B14F-4D97-AF65-F5344CB8AC3E}">
        <p14:creationId xmlns:p14="http://schemas.microsoft.com/office/powerpoint/2010/main" val="2503840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9CD4FA7-F307-4D49-AA94-5BC8467AF510}" type="slidenum">
              <a:rPr lang="en-US" altLang="en-US"/>
              <a:pPr/>
              <a:t>‹#›</a:t>
            </a:fld>
            <a:endParaRPr lang="en-US" altLang="en-US"/>
          </a:p>
        </p:txBody>
      </p:sp>
    </p:spTree>
    <p:extLst>
      <p:ext uri="{BB962C8B-B14F-4D97-AF65-F5344CB8AC3E}">
        <p14:creationId xmlns:p14="http://schemas.microsoft.com/office/powerpoint/2010/main" val="2755378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76250"/>
            <a:ext cx="2057400" cy="56499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76250"/>
            <a:ext cx="6019800" cy="56499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9A258A3-08AC-4C57-8120-9CAD2BCAB129}" type="slidenum">
              <a:rPr lang="en-US" altLang="en-US"/>
              <a:pPr/>
              <a:t>‹#›</a:t>
            </a:fld>
            <a:endParaRPr lang="en-US" altLang="en-US"/>
          </a:p>
        </p:txBody>
      </p:sp>
    </p:spTree>
    <p:extLst>
      <p:ext uri="{BB962C8B-B14F-4D97-AF65-F5344CB8AC3E}">
        <p14:creationId xmlns:p14="http://schemas.microsoft.com/office/powerpoint/2010/main" val="1528585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a:xfrm>
            <a:off x="6588224" y="6237312"/>
            <a:ext cx="2133600" cy="476250"/>
          </a:xfrm>
        </p:spPr>
        <p:txBody>
          <a:bodyPr/>
          <a:lstStyle>
            <a:lvl1pPr>
              <a:defRPr/>
            </a:lvl1pPr>
          </a:lstStyle>
          <a:p>
            <a:fld id="{FE048DBC-A691-4474-8F9B-B5F223245B64}" type="slidenum">
              <a:rPr lang="en-US" altLang="en-US"/>
              <a:pPr/>
              <a:t>‹#›</a:t>
            </a:fld>
            <a:endParaRPr lang="en-US" altLang="en-US"/>
          </a:p>
        </p:txBody>
      </p:sp>
    </p:spTree>
    <p:extLst>
      <p:ext uri="{BB962C8B-B14F-4D97-AF65-F5344CB8AC3E}">
        <p14:creationId xmlns:p14="http://schemas.microsoft.com/office/powerpoint/2010/main" val="2076362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9381151-F810-46F1-B167-6DB135BC011C}" type="slidenum">
              <a:rPr lang="en-US" altLang="en-US"/>
              <a:pPr/>
              <a:t>‹#›</a:t>
            </a:fld>
            <a:endParaRPr lang="en-US" altLang="en-US"/>
          </a:p>
        </p:txBody>
      </p:sp>
    </p:spTree>
    <p:extLst>
      <p:ext uri="{BB962C8B-B14F-4D97-AF65-F5344CB8AC3E}">
        <p14:creationId xmlns:p14="http://schemas.microsoft.com/office/powerpoint/2010/main" val="522249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DF6C80C-42DF-44B0-AFB3-EB38BCD03BEE}" type="slidenum">
              <a:rPr lang="en-US" altLang="en-US"/>
              <a:pPr/>
              <a:t>‹#›</a:t>
            </a:fld>
            <a:endParaRPr lang="en-US" altLang="en-US"/>
          </a:p>
        </p:txBody>
      </p:sp>
    </p:spTree>
    <p:extLst>
      <p:ext uri="{BB962C8B-B14F-4D97-AF65-F5344CB8AC3E}">
        <p14:creationId xmlns:p14="http://schemas.microsoft.com/office/powerpoint/2010/main" val="3288141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C84D9370-B743-42BF-84AE-4926573E9893}" type="slidenum">
              <a:rPr lang="en-US" altLang="en-US"/>
              <a:pPr/>
              <a:t>‹#›</a:t>
            </a:fld>
            <a:endParaRPr lang="en-US" altLang="en-US"/>
          </a:p>
        </p:txBody>
      </p:sp>
    </p:spTree>
    <p:extLst>
      <p:ext uri="{BB962C8B-B14F-4D97-AF65-F5344CB8AC3E}">
        <p14:creationId xmlns:p14="http://schemas.microsoft.com/office/powerpoint/2010/main" val="2539511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a:xfrm>
            <a:off x="3059832" y="6237312"/>
            <a:ext cx="2895600" cy="476250"/>
          </a:xfrm>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690E7486-E098-4B99-847D-0E05983EB3D4}" type="slidenum">
              <a:rPr lang="en-US" altLang="en-US"/>
              <a:pPr/>
              <a:t>‹#›</a:t>
            </a:fld>
            <a:endParaRPr lang="en-US" altLang="en-US"/>
          </a:p>
        </p:txBody>
      </p:sp>
    </p:spTree>
    <p:extLst>
      <p:ext uri="{BB962C8B-B14F-4D97-AF65-F5344CB8AC3E}">
        <p14:creationId xmlns:p14="http://schemas.microsoft.com/office/powerpoint/2010/main" val="1911790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5F81E723-B2EC-44AA-9A06-98B848678FB2}" type="slidenum">
              <a:rPr lang="en-US" altLang="en-US"/>
              <a:pPr/>
              <a:t>‹#›</a:t>
            </a:fld>
            <a:endParaRPr lang="en-US" altLang="en-US"/>
          </a:p>
        </p:txBody>
      </p:sp>
    </p:spTree>
    <p:extLst>
      <p:ext uri="{BB962C8B-B14F-4D97-AF65-F5344CB8AC3E}">
        <p14:creationId xmlns:p14="http://schemas.microsoft.com/office/powerpoint/2010/main" val="222551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D9A29B9-03C3-4FA2-8E46-7F554AEF80A2}" type="slidenum">
              <a:rPr lang="en-US" altLang="en-US"/>
              <a:pPr/>
              <a:t>‹#›</a:t>
            </a:fld>
            <a:endParaRPr lang="en-US" altLang="en-US"/>
          </a:p>
        </p:txBody>
      </p:sp>
    </p:spTree>
    <p:extLst>
      <p:ext uri="{BB962C8B-B14F-4D97-AF65-F5344CB8AC3E}">
        <p14:creationId xmlns:p14="http://schemas.microsoft.com/office/powerpoint/2010/main" val="799834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9834EE5-8115-4D24-B05A-274BA425AAC3}" type="slidenum">
              <a:rPr lang="en-US" altLang="en-US"/>
              <a:pPr/>
              <a:t>‹#›</a:t>
            </a:fld>
            <a:endParaRPr lang="en-US" altLang="en-US"/>
          </a:p>
        </p:txBody>
      </p:sp>
    </p:spTree>
    <p:extLst>
      <p:ext uri="{BB962C8B-B14F-4D97-AF65-F5344CB8AC3E}">
        <p14:creationId xmlns:p14="http://schemas.microsoft.com/office/powerpoint/2010/main" val="4200745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476250"/>
            <a:ext cx="8229600"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71D205D-01E2-491D-8CDD-9A5BF7A194EE}" type="slidenum">
              <a:rPr lang="en-US" altLang="en-US"/>
              <a:pPr/>
              <a:t>‹#›</a:t>
            </a:fld>
            <a:endParaRPr lang="en-US" altLang="en-US"/>
          </a:p>
        </p:txBody>
      </p:sp>
      <p:sp>
        <p:nvSpPr>
          <p:cNvPr id="1031" name="Line 7"/>
          <p:cNvSpPr>
            <a:spLocks noChangeShapeType="1"/>
          </p:cNvSpPr>
          <p:nvPr userDrawn="1"/>
        </p:nvSpPr>
        <p:spPr bwMode="auto">
          <a:xfrm>
            <a:off x="361950" y="1125538"/>
            <a:ext cx="8424863"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1033" name="Picture 9" descr="cs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56550" y="0"/>
            <a:ext cx="1187450" cy="260350"/>
          </a:xfrm>
          <a:prstGeom prst="rect">
            <a:avLst/>
          </a:prstGeom>
          <a:noFill/>
          <a:extLst>
            <a:ext uri="{909E8E84-426E-40DD-AFC4-6F175D3DCCD1}">
              <a14:hiddenFill xmlns:a14="http://schemas.microsoft.com/office/drawing/2010/main">
                <a:solidFill>
                  <a:srgbClr val="FFFFFF"/>
                </a:solidFill>
              </a14:hiddenFill>
            </a:ext>
          </a:extLst>
        </p:spPr>
      </p:pic>
      <p:sp>
        <p:nvSpPr>
          <p:cNvPr id="1034" name="Text Box 10"/>
          <p:cNvSpPr txBox="1">
            <a:spLocks noChangeArrowheads="1"/>
          </p:cNvSpPr>
          <p:nvPr userDrawn="1"/>
        </p:nvSpPr>
        <p:spPr bwMode="auto">
          <a:xfrm>
            <a:off x="4860032" y="6595672"/>
            <a:ext cx="443531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en-US" sz="1200" b="1" dirty="0" err="1" smtClean="0">
                <a:solidFill>
                  <a:srgbClr val="3333FF"/>
                </a:solidFill>
              </a:rPr>
              <a:t>Eick</a:t>
            </a:r>
            <a:r>
              <a:rPr lang="en-US" altLang="en-US" sz="1200" b="1" dirty="0" smtClean="0"/>
              <a:t>: </a:t>
            </a:r>
            <a:r>
              <a:rPr lang="en-US" altLang="en-US" sz="1200" b="1" dirty="0" smtClean="0">
                <a:solidFill>
                  <a:srgbClr val="FF0000"/>
                </a:solidFill>
              </a:rPr>
              <a:t>Research is </a:t>
            </a:r>
            <a:r>
              <a:rPr lang="en-US" altLang="en-US" sz="1200" b="1" dirty="0" smtClean="0">
                <a:solidFill>
                  <a:srgbClr val="FF0000"/>
                </a:solidFill>
              </a:rPr>
              <a:t>Exploring</a:t>
            </a:r>
            <a:r>
              <a:rPr lang="en-US" altLang="en-US" sz="1200" b="1" baseline="0" dirty="0" smtClean="0">
                <a:solidFill>
                  <a:srgbClr val="FF0000"/>
                </a:solidFill>
              </a:rPr>
              <a:t> </a:t>
            </a:r>
            <a:r>
              <a:rPr lang="en-US" altLang="en-US" sz="1200" b="1" dirty="0" smtClean="0">
                <a:solidFill>
                  <a:srgbClr val="FF0000"/>
                </a:solidFill>
              </a:rPr>
              <a:t>and Overcoming </a:t>
            </a:r>
            <a:r>
              <a:rPr lang="en-US" altLang="en-US" sz="1200" b="1" baseline="0" dirty="0" smtClean="0">
                <a:solidFill>
                  <a:srgbClr val="FF0000"/>
                </a:solidFill>
              </a:rPr>
              <a:t> </a:t>
            </a:r>
            <a:r>
              <a:rPr lang="en-US" altLang="en-US" sz="1200" b="1" baseline="0" dirty="0" smtClean="0">
                <a:solidFill>
                  <a:srgbClr val="FF0000"/>
                </a:solidFill>
              </a:rPr>
              <a:t>Boundaries</a:t>
            </a:r>
            <a:endParaRPr lang="en-US" altLang="en-US" sz="1200" b="1" dirty="0">
              <a:solidFill>
                <a:srgbClr val="FF0000"/>
              </a:solidFill>
            </a:endParaRPr>
          </a:p>
        </p:txBody>
      </p:sp>
      <p:sp>
        <p:nvSpPr>
          <p:cNvPr id="1035" name="Text Box 11"/>
          <p:cNvSpPr txBox="1">
            <a:spLocks noChangeArrowheads="1"/>
          </p:cNvSpPr>
          <p:nvPr userDrawn="1"/>
        </p:nvSpPr>
        <p:spPr bwMode="auto">
          <a:xfrm>
            <a:off x="0" y="6669088"/>
            <a:ext cx="42481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en-US" sz="1000" b="1" dirty="0">
                <a:solidFill>
                  <a:srgbClr val="3333FF"/>
                </a:solidFill>
              </a:rPr>
              <a:t>COSC </a:t>
            </a:r>
            <a:r>
              <a:rPr lang="en-US" altLang="en-US" sz="1000" b="1" dirty="0" smtClean="0">
                <a:solidFill>
                  <a:srgbClr val="3333FF"/>
                </a:solidFill>
              </a:rPr>
              <a:t>7362</a:t>
            </a:r>
            <a:endParaRPr lang="en-US" altLang="en-US" sz="1000" b="1" dirty="0">
              <a:solidFill>
                <a:srgbClr val="FF000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charset="0"/>
        </a:defRPr>
      </a:lvl2pPr>
      <a:lvl3pPr algn="ctr" rtl="0" fontAlgn="base">
        <a:spcBef>
          <a:spcPct val="0"/>
        </a:spcBef>
        <a:spcAft>
          <a:spcPct val="0"/>
        </a:spcAft>
        <a:defRPr sz="3600">
          <a:solidFill>
            <a:schemeClr val="tx2"/>
          </a:solidFill>
          <a:latin typeface="Arial" charset="0"/>
        </a:defRPr>
      </a:lvl3pPr>
      <a:lvl4pPr algn="ctr" rtl="0" fontAlgn="base">
        <a:spcBef>
          <a:spcPct val="0"/>
        </a:spcBef>
        <a:spcAft>
          <a:spcPct val="0"/>
        </a:spcAft>
        <a:defRPr sz="3600">
          <a:solidFill>
            <a:schemeClr val="tx2"/>
          </a:solidFill>
          <a:latin typeface="Arial" charset="0"/>
        </a:defRPr>
      </a:lvl4pPr>
      <a:lvl5pPr algn="ctr" rtl="0" fontAlgn="base">
        <a:spcBef>
          <a:spcPct val="0"/>
        </a:spcBef>
        <a:spcAft>
          <a:spcPct val="0"/>
        </a:spcAft>
        <a:defRPr sz="3600">
          <a:solidFill>
            <a:schemeClr val="tx2"/>
          </a:solidFill>
          <a:latin typeface="Arial" charset="0"/>
        </a:defRPr>
      </a:lvl5pPr>
      <a:lvl6pPr marL="457200" algn="ctr" rtl="0" fontAlgn="base">
        <a:spcBef>
          <a:spcPct val="0"/>
        </a:spcBef>
        <a:spcAft>
          <a:spcPct val="0"/>
        </a:spcAft>
        <a:defRPr sz="3600">
          <a:solidFill>
            <a:schemeClr val="tx2"/>
          </a:solidFill>
          <a:latin typeface="Arial" charset="0"/>
        </a:defRPr>
      </a:lvl6pPr>
      <a:lvl7pPr marL="914400" algn="ctr" rtl="0" fontAlgn="base">
        <a:spcBef>
          <a:spcPct val="0"/>
        </a:spcBef>
        <a:spcAft>
          <a:spcPct val="0"/>
        </a:spcAft>
        <a:defRPr sz="3600">
          <a:solidFill>
            <a:schemeClr val="tx2"/>
          </a:solidFill>
          <a:latin typeface="Arial" charset="0"/>
        </a:defRPr>
      </a:lvl7pPr>
      <a:lvl8pPr marL="1371600" algn="ctr" rtl="0" fontAlgn="base">
        <a:spcBef>
          <a:spcPct val="0"/>
        </a:spcBef>
        <a:spcAft>
          <a:spcPct val="0"/>
        </a:spcAft>
        <a:defRPr sz="3600">
          <a:solidFill>
            <a:schemeClr val="tx2"/>
          </a:solidFill>
          <a:latin typeface="Arial" charset="0"/>
        </a:defRPr>
      </a:lvl8pPr>
      <a:lvl9pPr marL="1828800" algn="ctr"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har char="•"/>
        <a:defRPr>
          <a:solidFill>
            <a:schemeClr val="tx1"/>
          </a:solidFill>
          <a:latin typeface="+mn-lt"/>
          <a:ea typeface="+mn-ea"/>
          <a:cs typeface="+mn-cs"/>
        </a:defRPr>
      </a:lvl1pPr>
      <a:lvl2pPr marL="742950" indent="-285750" algn="l" rtl="0" fontAlgn="base">
        <a:spcBef>
          <a:spcPct val="20000"/>
        </a:spcBef>
        <a:spcAft>
          <a:spcPct val="0"/>
        </a:spcAft>
        <a:buChar char="–"/>
        <a:defRPr>
          <a:solidFill>
            <a:schemeClr val="tx1"/>
          </a:solidFill>
          <a:latin typeface="+mn-lt"/>
        </a:defRPr>
      </a:lvl2pPr>
      <a:lvl3pPr marL="1143000" indent="-228600" algn="l" rtl="0" fontAlgn="base">
        <a:spcBef>
          <a:spcPct val="20000"/>
        </a:spcBef>
        <a:spcAft>
          <a:spcPct val="0"/>
        </a:spcAft>
        <a:buChar char="•"/>
        <a:defRPr sz="16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ww.msnbc.msn.com/id/9503272/" TargetMode="External"/><Relationship Id="rId2" Type="http://schemas.openxmlformats.org/officeDocument/2006/relationships/image" Target="../media/image3.jpeg"/><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hyperlink" Target="https://www.youtube.com/watch?v=_z2Lfxpi710" TargetMode="External"/><Relationship Id="rId4" Type="http://schemas.openxmlformats.org/officeDocument/2006/relationships/hyperlink" Target="http://animals.nationalgeographic.com/animals/mammals/sperm-whal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ie.edu/" TargetMode="External"/><Relationship Id="rId2" Type="http://schemas.openxmlformats.org/officeDocument/2006/relationships/hyperlink" Target="http://en.wikipedia.org/wiki/Sergey_Brin"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money.cnn.com/magazines/fortune/fortune_archive/2006/10/02/8387489/index.htm?postversion=200610021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r>
              <a:rPr lang="en-US" altLang="en-US"/>
              <a:t>On Exploring Boundaries</a:t>
            </a:r>
            <a:endParaRPr lang="de-DE" altLang="en-US"/>
          </a:p>
        </p:txBody>
      </p:sp>
      <p:sp>
        <p:nvSpPr>
          <p:cNvPr id="261123" name="Rectangle 3"/>
          <p:cNvSpPr>
            <a:spLocks noGrp="1" noChangeArrowheads="1"/>
          </p:cNvSpPr>
          <p:nvPr>
            <p:ph type="body" idx="1"/>
          </p:nvPr>
        </p:nvSpPr>
        <p:spPr>
          <a:xfrm>
            <a:off x="228600" y="1143000"/>
            <a:ext cx="8686800" cy="4983163"/>
          </a:xfrm>
        </p:spPr>
        <p:txBody>
          <a:bodyPr/>
          <a:lstStyle/>
          <a:p>
            <a:r>
              <a:rPr lang="en-US" altLang="en-US" sz="1900" dirty="0"/>
              <a:t>There is always a limit on what you can still do / cannot do.</a:t>
            </a:r>
          </a:p>
          <a:p>
            <a:r>
              <a:rPr lang="en-US" altLang="en-US" sz="1900" dirty="0"/>
              <a:t>However, these boundaries are dynamic and can be changed through training</a:t>
            </a:r>
          </a:p>
          <a:p>
            <a:r>
              <a:rPr lang="en-US" altLang="en-US" sz="1900" dirty="0"/>
              <a:t>Analogy: Training for an Olympic Marathon…</a:t>
            </a:r>
          </a:p>
          <a:p>
            <a:r>
              <a:rPr lang="en-US" altLang="en-US" sz="1900" dirty="0"/>
              <a:t>Several of the papers we will read will be not easy to understand</a:t>
            </a:r>
          </a:p>
          <a:p>
            <a:r>
              <a:rPr lang="en-US" altLang="en-US" sz="1900" dirty="0"/>
              <a:t>If you read the papers we discuss in the course now you will understand 25% of the contents; hopefully, on </a:t>
            </a:r>
            <a:r>
              <a:rPr lang="en-US" altLang="en-US" sz="1900" dirty="0" smtClean="0"/>
              <a:t>December 2, 2015 you </a:t>
            </a:r>
            <a:r>
              <a:rPr lang="en-US" altLang="en-US" sz="1900" dirty="0"/>
              <a:t>will understand 70% of the papers discussed…</a:t>
            </a:r>
          </a:p>
          <a:p>
            <a:r>
              <a:rPr lang="en-US" altLang="en-US" sz="1900" dirty="0"/>
              <a:t>You should believe into yourself that you can extend and challenge these boundaries. A statement like “I will never understand this paper is not practical” is not productive…</a:t>
            </a:r>
          </a:p>
          <a:p>
            <a:r>
              <a:rPr lang="en-US" altLang="en-US" sz="1900" dirty="0"/>
              <a:t>Being not afraid of boundaries is particularly important for personal growth and research.</a:t>
            </a:r>
            <a:endParaRPr lang="de-DE" altLang="en-US" sz="19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xfrm>
            <a:off x="228600" y="0"/>
            <a:ext cx="8686800" cy="1125538"/>
          </a:xfrm>
        </p:spPr>
        <p:txBody>
          <a:bodyPr/>
          <a:lstStyle/>
          <a:p>
            <a:r>
              <a:rPr lang="en-US" altLang="en-US"/>
              <a:t>Analogy: Training to win a Medal </a:t>
            </a:r>
            <a:br>
              <a:rPr lang="en-US" altLang="en-US"/>
            </a:br>
            <a:r>
              <a:rPr lang="en-US" altLang="en-US"/>
              <a:t>at an Olympic Marathon</a:t>
            </a:r>
            <a:endParaRPr lang="de-DE" altLang="en-US"/>
          </a:p>
        </p:txBody>
      </p:sp>
      <p:sp>
        <p:nvSpPr>
          <p:cNvPr id="262147" name="Rectangle 3"/>
          <p:cNvSpPr>
            <a:spLocks noGrp="1" noChangeArrowheads="1"/>
          </p:cNvSpPr>
          <p:nvPr>
            <p:ph type="body" idx="1"/>
          </p:nvPr>
        </p:nvSpPr>
        <p:spPr>
          <a:xfrm>
            <a:off x="0" y="1219200"/>
            <a:ext cx="8915400" cy="4830763"/>
          </a:xfrm>
        </p:spPr>
        <p:txBody>
          <a:bodyPr/>
          <a:lstStyle/>
          <a:p>
            <a:r>
              <a:rPr lang="en-US" altLang="en-US" sz="2000"/>
              <a:t>You need to have some basic talent to have a chance --- but a lot of people have talent…</a:t>
            </a:r>
          </a:p>
          <a:p>
            <a:r>
              <a:rPr lang="en-US" altLang="en-US" sz="2000"/>
              <a:t>You have to be committed and have to believe that you have a chance</a:t>
            </a:r>
          </a:p>
          <a:p>
            <a:r>
              <a:rPr lang="en-US" altLang="en-US" sz="2000"/>
              <a:t>You have to have some luck</a:t>
            </a:r>
          </a:p>
          <a:p>
            <a:r>
              <a:rPr lang="en-US" altLang="en-US" sz="2000"/>
              <a:t>At least 50% depends on the training you do. Dilemma:</a:t>
            </a:r>
          </a:p>
          <a:p>
            <a:pPr lvl="1"/>
            <a:r>
              <a:rPr lang="en-US" altLang="en-US" sz="2000"/>
              <a:t>If you train too hard you get injured</a:t>
            </a:r>
          </a:p>
          <a:p>
            <a:pPr lvl="1"/>
            <a:r>
              <a:rPr lang="en-US" altLang="en-US" sz="2000"/>
              <a:t>If you train a little you have no chance</a:t>
            </a:r>
          </a:p>
          <a:p>
            <a:pPr lvl="1"/>
            <a:r>
              <a:rPr lang="en-US" altLang="en-US" sz="2000"/>
              <a:t>Marathon training is about extending your boundaries without getting hurt...</a:t>
            </a:r>
          </a:p>
          <a:p>
            <a:pPr lvl="1"/>
            <a:r>
              <a:rPr lang="en-US" altLang="en-US" sz="2000"/>
              <a:t>To be successful you need a coach (or even a team of coaches)</a:t>
            </a:r>
          </a:p>
          <a:p>
            <a:pPr lvl="1"/>
            <a:endParaRPr lang="de-DE" altLang="en-US" sz="2000"/>
          </a:p>
        </p:txBody>
      </p:sp>
      <p:sp>
        <p:nvSpPr>
          <p:cNvPr id="262151" name="Oval 7"/>
          <p:cNvSpPr>
            <a:spLocks noChangeArrowheads="1"/>
          </p:cNvSpPr>
          <p:nvPr/>
        </p:nvSpPr>
        <p:spPr bwMode="auto">
          <a:xfrm>
            <a:off x="2514600" y="5257800"/>
            <a:ext cx="4343400" cy="1600200"/>
          </a:xfrm>
          <a:prstGeom prst="ellipse">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ltLang="en-US"/>
          </a:p>
        </p:txBody>
      </p:sp>
      <p:sp>
        <p:nvSpPr>
          <p:cNvPr id="262152" name="Oval 8"/>
          <p:cNvSpPr>
            <a:spLocks noChangeArrowheads="1"/>
          </p:cNvSpPr>
          <p:nvPr/>
        </p:nvSpPr>
        <p:spPr bwMode="auto">
          <a:xfrm>
            <a:off x="3429000" y="5791200"/>
            <a:ext cx="2740025" cy="8794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en-US"/>
              <a:t>What you can do today</a:t>
            </a:r>
            <a:endParaRPr lang="de-DE" altLang="en-US"/>
          </a:p>
        </p:txBody>
      </p:sp>
      <p:sp>
        <p:nvSpPr>
          <p:cNvPr id="262153" name="Line 9"/>
          <p:cNvSpPr>
            <a:spLocks noChangeShapeType="1"/>
          </p:cNvSpPr>
          <p:nvPr/>
        </p:nvSpPr>
        <p:spPr bwMode="auto">
          <a:xfrm flipV="1">
            <a:off x="4724400" y="5257800"/>
            <a:ext cx="0" cy="609600"/>
          </a:xfrm>
          <a:prstGeom prst="line">
            <a:avLst/>
          </a:prstGeom>
          <a:noFill/>
          <a:ln w="730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62154" name="Text Box 10"/>
          <p:cNvSpPr txBox="1">
            <a:spLocks noChangeArrowheads="1"/>
          </p:cNvSpPr>
          <p:nvPr/>
        </p:nvSpPr>
        <p:spPr bwMode="auto">
          <a:xfrm>
            <a:off x="3152775" y="4913313"/>
            <a:ext cx="283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What you can do in a year</a:t>
            </a:r>
            <a:endParaRPr lang="de-DE" altLang="en-US"/>
          </a:p>
        </p:txBody>
      </p:sp>
      <p:pic>
        <p:nvPicPr>
          <p:cNvPr id="262155" name="Picture 11" descr="Bejing20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44550" cy="1143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r>
              <a:rPr lang="en-US" altLang="en-US"/>
              <a:t>Some Ingredients for Success</a:t>
            </a:r>
            <a:endParaRPr lang="de-DE" altLang="en-US"/>
          </a:p>
        </p:txBody>
      </p:sp>
      <p:sp>
        <p:nvSpPr>
          <p:cNvPr id="263172" name="Rectangle 4"/>
          <p:cNvSpPr>
            <a:spLocks noChangeArrowheads="1"/>
          </p:cNvSpPr>
          <p:nvPr/>
        </p:nvSpPr>
        <p:spPr bwMode="auto">
          <a:xfrm>
            <a:off x="1905000" y="2362200"/>
            <a:ext cx="6096000" cy="3505200"/>
          </a:xfrm>
          <a:prstGeom prst="rect">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ltLang="en-US"/>
          </a:p>
        </p:txBody>
      </p:sp>
      <p:sp>
        <p:nvSpPr>
          <p:cNvPr id="263173" name="Line 5"/>
          <p:cNvSpPr>
            <a:spLocks noChangeShapeType="1"/>
          </p:cNvSpPr>
          <p:nvPr/>
        </p:nvSpPr>
        <p:spPr bwMode="auto">
          <a:xfrm>
            <a:off x="4953000" y="2362200"/>
            <a:ext cx="0" cy="3505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63174" name="Line 6"/>
          <p:cNvSpPr>
            <a:spLocks noChangeShapeType="1"/>
          </p:cNvSpPr>
          <p:nvPr/>
        </p:nvSpPr>
        <p:spPr bwMode="auto">
          <a:xfrm>
            <a:off x="4953000" y="3733800"/>
            <a:ext cx="3048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63175" name="Line 7"/>
          <p:cNvSpPr>
            <a:spLocks noChangeShapeType="1"/>
          </p:cNvSpPr>
          <p:nvPr/>
        </p:nvSpPr>
        <p:spPr bwMode="auto">
          <a:xfrm>
            <a:off x="4953000" y="5181600"/>
            <a:ext cx="3048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63177" name="Text Box 9"/>
          <p:cNvSpPr txBox="1">
            <a:spLocks noChangeArrowheads="1"/>
          </p:cNvSpPr>
          <p:nvPr/>
        </p:nvSpPr>
        <p:spPr bwMode="auto">
          <a:xfrm>
            <a:off x="5867400" y="2667000"/>
            <a:ext cx="1031875"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a:p>
            <a:r>
              <a:rPr lang="en-US" altLang="en-US" sz="2400"/>
              <a:t>Talent</a:t>
            </a:r>
            <a:endParaRPr lang="de-DE" altLang="en-US" sz="2400"/>
          </a:p>
        </p:txBody>
      </p:sp>
      <p:sp>
        <p:nvSpPr>
          <p:cNvPr id="263178" name="Text Box 10"/>
          <p:cNvSpPr txBox="1">
            <a:spLocks noChangeArrowheads="1"/>
          </p:cNvSpPr>
          <p:nvPr/>
        </p:nvSpPr>
        <p:spPr bwMode="auto">
          <a:xfrm>
            <a:off x="5699125" y="415448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ltLang="en-US" sz="2400"/>
          </a:p>
        </p:txBody>
      </p:sp>
      <p:sp>
        <p:nvSpPr>
          <p:cNvPr id="263179" name="Text Box 11"/>
          <p:cNvSpPr txBox="1">
            <a:spLocks noChangeArrowheads="1"/>
          </p:cNvSpPr>
          <p:nvPr/>
        </p:nvSpPr>
        <p:spPr bwMode="auto">
          <a:xfrm>
            <a:off x="5273675" y="4038600"/>
            <a:ext cx="25066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Self Confidence </a:t>
            </a:r>
          </a:p>
          <a:p>
            <a:r>
              <a:rPr lang="en-US" altLang="en-US" sz="2400"/>
              <a:t>and Commitment</a:t>
            </a:r>
            <a:endParaRPr lang="de-DE" altLang="en-US" sz="2400"/>
          </a:p>
        </p:txBody>
      </p:sp>
      <p:sp>
        <p:nvSpPr>
          <p:cNvPr id="263180" name="Text Box 12"/>
          <p:cNvSpPr txBox="1">
            <a:spLocks noChangeArrowheads="1"/>
          </p:cNvSpPr>
          <p:nvPr/>
        </p:nvSpPr>
        <p:spPr bwMode="auto">
          <a:xfrm>
            <a:off x="5626100" y="5334000"/>
            <a:ext cx="177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Persistance</a:t>
            </a:r>
            <a:endParaRPr lang="de-DE" altLang="en-US" sz="2400"/>
          </a:p>
        </p:txBody>
      </p:sp>
      <p:sp>
        <p:nvSpPr>
          <p:cNvPr id="263181" name="Text Box 13"/>
          <p:cNvSpPr txBox="1">
            <a:spLocks noChangeArrowheads="1"/>
          </p:cNvSpPr>
          <p:nvPr/>
        </p:nvSpPr>
        <p:spPr bwMode="auto">
          <a:xfrm>
            <a:off x="2362200" y="3505200"/>
            <a:ext cx="20907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a:t>Training</a:t>
            </a:r>
            <a:endParaRPr lang="de-DE" altLang="en-US" sz="2800"/>
          </a:p>
        </p:txBody>
      </p:sp>
      <p:sp>
        <p:nvSpPr>
          <p:cNvPr id="263182" name="Line 14"/>
          <p:cNvSpPr>
            <a:spLocks noChangeShapeType="1"/>
          </p:cNvSpPr>
          <p:nvPr/>
        </p:nvSpPr>
        <p:spPr bwMode="auto">
          <a:xfrm>
            <a:off x="1905000" y="5181600"/>
            <a:ext cx="3124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63183" name="Text Box 15"/>
          <p:cNvSpPr txBox="1">
            <a:spLocks noChangeArrowheads="1"/>
          </p:cNvSpPr>
          <p:nvPr/>
        </p:nvSpPr>
        <p:spPr bwMode="auto">
          <a:xfrm>
            <a:off x="2819400" y="5334000"/>
            <a:ext cx="828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Luck</a:t>
            </a:r>
            <a:endParaRPr lang="de-DE" altLang="en-US" sz="2400"/>
          </a:p>
        </p:txBody>
      </p:sp>
      <p:sp>
        <p:nvSpPr>
          <p:cNvPr id="263187" name="Rectangle 19"/>
          <p:cNvSpPr>
            <a:spLocks noChangeArrowheads="1"/>
          </p:cNvSpPr>
          <p:nvPr/>
        </p:nvSpPr>
        <p:spPr bwMode="auto">
          <a:xfrm>
            <a:off x="250825" y="2492375"/>
            <a:ext cx="1425575" cy="2024063"/>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en-US"/>
              <a:t>Time,</a:t>
            </a:r>
          </a:p>
          <a:p>
            <a:r>
              <a:rPr lang="en-US" altLang="en-US"/>
              <a:t>Money,</a:t>
            </a:r>
          </a:p>
          <a:p>
            <a:r>
              <a:rPr lang="en-US" altLang="en-US"/>
              <a:t>Food,</a:t>
            </a:r>
          </a:p>
          <a:p>
            <a:r>
              <a:rPr lang="en-US" altLang="en-US"/>
              <a:t>Friends,</a:t>
            </a:r>
          </a:p>
          <a:p>
            <a:r>
              <a:rPr lang="en-US" altLang="en-US"/>
              <a:t>Place to live,</a:t>
            </a:r>
          </a:p>
          <a:p>
            <a:r>
              <a:rPr lang="en-US" altLang="en-US"/>
              <a:t>…</a:t>
            </a:r>
          </a:p>
        </p:txBody>
      </p:sp>
      <p:sp>
        <p:nvSpPr>
          <p:cNvPr id="263189" name="Line 21"/>
          <p:cNvSpPr>
            <a:spLocks noChangeShapeType="1"/>
          </p:cNvSpPr>
          <p:nvPr/>
        </p:nvSpPr>
        <p:spPr bwMode="auto">
          <a:xfrm flipH="1">
            <a:off x="900113" y="1268413"/>
            <a:ext cx="71437"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63191" name="AutoShape 23"/>
          <p:cNvSpPr>
            <a:spLocks noChangeArrowheads="1"/>
          </p:cNvSpPr>
          <p:nvPr/>
        </p:nvSpPr>
        <p:spPr bwMode="auto">
          <a:xfrm>
            <a:off x="539750" y="981075"/>
            <a:ext cx="2879725" cy="1944688"/>
          </a:xfrm>
          <a:custGeom>
            <a:avLst/>
            <a:gdLst>
              <a:gd name="G0" fmla="+- 2020299 0 0"/>
              <a:gd name="G1" fmla="+- 8890932 0 0"/>
              <a:gd name="G2" fmla="+- 2020299 0 8890932"/>
              <a:gd name="G3" fmla="+- 10800 0 0"/>
              <a:gd name="G4" fmla="+- 0 0 2020299"/>
              <a:gd name="T0" fmla="*/ 360 256 1"/>
              <a:gd name="T1" fmla="*/ 0 256 1"/>
              <a:gd name="G5" fmla="+- G2 T0 T1"/>
              <a:gd name="G6" fmla="?: G2 G2 G5"/>
              <a:gd name="G7" fmla="+- 0 0 G6"/>
              <a:gd name="G8" fmla="+- 7058 0 0"/>
              <a:gd name="G9" fmla="+- 0 0 8890932"/>
              <a:gd name="G10" fmla="+- 7058 0 2700"/>
              <a:gd name="G11" fmla="cos G10 2020299"/>
              <a:gd name="G12" fmla="sin G10 2020299"/>
              <a:gd name="G13" fmla="cos 13500 2020299"/>
              <a:gd name="G14" fmla="sin 13500 2020299"/>
              <a:gd name="G15" fmla="+- G11 10800 0"/>
              <a:gd name="G16" fmla="+- G12 10800 0"/>
              <a:gd name="G17" fmla="+- G13 10800 0"/>
              <a:gd name="G18" fmla="+- G14 10800 0"/>
              <a:gd name="G19" fmla="*/ 7058 1 2"/>
              <a:gd name="G20" fmla="+- G19 5400 0"/>
              <a:gd name="G21" fmla="cos G20 2020299"/>
              <a:gd name="G22" fmla="sin G20 2020299"/>
              <a:gd name="G23" fmla="+- G21 10800 0"/>
              <a:gd name="G24" fmla="+- G12 G23 G22"/>
              <a:gd name="G25" fmla="+- G22 G23 G11"/>
              <a:gd name="G26" fmla="cos 10800 2020299"/>
              <a:gd name="G27" fmla="sin 10800 2020299"/>
              <a:gd name="G28" fmla="cos 7058 2020299"/>
              <a:gd name="G29" fmla="sin 7058 2020299"/>
              <a:gd name="G30" fmla="+- G26 10800 0"/>
              <a:gd name="G31" fmla="+- G27 10800 0"/>
              <a:gd name="G32" fmla="+- G28 10800 0"/>
              <a:gd name="G33" fmla="+- G29 10800 0"/>
              <a:gd name="G34" fmla="+- G19 5400 0"/>
              <a:gd name="G35" fmla="cos G34 8890932"/>
              <a:gd name="G36" fmla="sin G34 8890932"/>
              <a:gd name="G37" fmla="+/ 8890932 2020299 2"/>
              <a:gd name="T2" fmla="*/ 180 256 1"/>
              <a:gd name="T3" fmla="*/ 0 256 1"/>
              <a:gd name="G38" fmla="+- G37 T2 T3"/>
              <a:gd name="G39" fmla="?: G2 G37 G38"/>
              <a:gd name="G40" fmla="cos 10800 G39"/>
              <a:gd name="G41" fmla="sin 10800 G39"/>
              <a:gd name="G42" fmla="cos 7058 G39"/>
              <a:gd name="G43" fmla="sin 7058 G39"/>
              <a:gd name="G44" fmla="+- G40 10800 0"/>
              <a:gd name="G45" fmla="+- G41 10800 0"/>
              <a:gd name="G46" fmla="+- G42 10800 0"/>
              <a:gd name="G47" fmla="+- G43 10800 0"/>
              <a:gd name="G48" fmla="+- G35 10800 0"/>
              <a:gd name="G49" fmla="+- G36 10800 0"/>
              <a:gd name="T4" fmla="*/ 9529 w 21600"/>
              <a:gd name="T5" fmla="*/ 74 h 21600"/>
              <a:gd name="T6" fmla="*/ 4413 w 21600"/>
              <a:gd name="T7" fmla="*/ 17040 h 21600"/>
              <a:gd name="T8" fmla="*/ 9969 w 21600"/>
              <a:gd name="T9" fmla="*/ 3790 h 21600"/>
              <a:gd name="T10" fmla="*/ 22392 w 21600"/>
              <a:gd name="T11" fmla="*/ 17718 h 21600"/>
              <a:gd name="T12" fmla="*/ 16125 w 21600"/>
              <a:gd name="T13" fmla="*/ 19300 h 21600"/>
              <a:gd name="T14" fmla="*/ 14542 w 21600"/>
              <a:gd name="T15" fmla="*/ 1303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860" y="14416"/>
                </a:moveTo>
                <a:cubicBezTo>
                  <a:pt x="17513" y="13323"/>
                  <a:pt x="17858" y="12073"/>
                  <a:pt x="17858" y="10800"/>
                </a:cubicBezTo>
                <a:cubicBezTo>
                  <a:pt x="17858" y="6901"/>
                  <a:pt x="14698" y="3742"/>
                  <a:pt x="10800" y="3742"/>
                </a:cubicBezTo>
                <a:cubicBezTo>
                  <a:pt x="6901" y="3742"/>
                  <a:pt x="3742" y="6901"/>
                  <a:pt x="3742" y="10800"/>
                </a:cubicBezTo>
                <a:cubicBezTo>
                  <a:pt x="3741" y="12643"/>
                  <a:pt x="4463" y="14413"/>
                  <a:pt x="5751" y="15732"/>
                </a:cubicBezTo>
                <a:lnTo>
                  <a:pt x="3075" y="18347"/>
                </a:lnTo>
                <a:cubicBezTo>
                  <a:pt x="1103" y="16329"/>
                  <a:pt x="0" y="13620"/>
                  <a:pt x="0" y="10800"/>
                </a:cubicBezTo>
                <a:cubicBezTo>
                  <a:pt x="0" y="4835"/>
                  <a:pt x="4835" y="0"/>
                  <a:pt x="10800" y="0"/>
                </a:cubicBezTo>
                <a:cubicBezTo>
                  <a:pt x="16764" y="0"/>
                  <a:pt x="21600" y="4835"/>
                  <a:pt x="21600" y="10800"/>
                </a:cubicBezTo>
                <a:cubicBezTo>
                  <a:pt x="21600" y="12748"/>
                  <a:pt x="21072" y="14661"/>
                  <a:pt x="20074" y="16334"/>
                </a:cubicBezTo>
                <a:lnTo>
                  <a:pt x="22392" y="17718"/>
                </a:lnTo>
                <a:lnTo>
                  <a:pt x="16125" y="19300"/>
                </a:lnTo>
                <a:lnTo>
                  <a:pt x="14542" y="13033"/>
                </a:lnTo>
                <a:lnTo>
                  <a:pt x="16860" y="14416"/>
                </a:lnTo>
                <a:close/>
              </a:path>
            </a:pathLst>
          </a:cu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a:xfrm>
            <a:off x="0" y="476250"/>
            <a:ext cx="9144000" cy="649288"/>
          </a:xfrm>
        </p:spPr>
        <p:txBody>
          <a:bodyPr/>
          <a:lstStyle/>
          <a:p>
            <a:r>
              <a:rPr lang="en-US" altLang="en-US"/>
              <a:t>Another Example: Finding the Giant Squid</a:t>
            </a:r>
            <a:endParaRPr lang="de-DE" altLang="en-US"/>
          </a:p>
        </p:txBody>
      </p:sp>
      <p:pic>
        <p:nvPicPr>
          <p:cNvPr id="264195" name="Picture 3" descr="Squi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371600"/>
            <a:ext cx="3657600" cy="2743200"/>
          </a:xfrm>
          <a:prstGeom prst="rect">
            <a:avLst/>
          </a:prstGeom>
          <a:noFill/>
          <a:extLst>
            <a:ext uri="{909E8E84-426E-40DD-AFC4-6F175D3DCCD1}">
              <a14:hiddenFill xmlns:a14="http://schemas.microsoft.com/office/drawing/2010/main">
                <a:solidFill>
                  <a:srgbClr val="FFFFFF"/>
                </a:solidFill>
              </a14:hiddenFill>
            </a:ext>
          </a:extLst>
        </p:spPr>
      </p:pic>
      <p:sp>
        <p:nvSpPr>
          <p:cNvPr id="264196" name="Text Box 4"/>
          <p:cNvSpPr txBox="1">
            <a:spLocks noChangeArrowheads="1"/>
          </p:cNvSpPr>
          <p:nvPr/>
        </p:nvSpPr>
        <p:spPr bwMode="auto">
          <a:xfrm>
            <a:off x="0" y="5546725"/>
            <a:ext cx="91440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00" dirty="0"/>
              <a:t>Story: </a:t>
            </a:r>
            <a:r>
              <a:rPr lang="de-DE" altLang="en-US" sz="1600" dirty="0">
                <a:hlinkClick r:id="rId3"/>
              </a:rPr>
              <a:t>http://www.msnbc.msn.com/id/9503272/</a:t>
            </a:r>
            <a:r>
              <a:rPr lang="en-US" altLang="en-US" sz="1600" dirty="0"/>
              <a:t> </a:t>
            </a:r>
          </a:p>
          <a:p>
            <a:r>
              <a:rPr lang="en-US" altLang="en-US" sz="1600" dirty="0"/>
              <a:t>On sperm whales: </a:t>
            </a:r>
            <a:r>
              <a:rPr lang="de-DE" altLang="en-US" sz="1600" dirty="0">
                <a:hlinkClick r:id="rId4"/>
              </a:rPr>
              <a:t>http://animals.nationalgeographic.com/animals/mammals/sperm-whale</a:t>
            </a:r>
            <a:r>
              <a:rPr lang="de-DE" altLang="en-US" sz="1600" dirty="0" smtClean="0">
                <a:hlinkClick r:id="rId4"/>
              </a:rPr>
              <a:t>/</a:t>
            </a:r>
            <a:r>
              <a:rPr lang="de-DE" altLang="en-US" sz="1600" dirty="0" smtClean="0"/>
              <a:t> </a:t>
            </a:r>
          </a:p>
          <a:p>
            <a:r>
              <a:rPr lang="en-US" altLang="en-US" sz="1600" dirty="0" smtClean="0"/>
              <a:t>Giant Squid vs </a:t>
            </a:r>
            <a:r>
              <a:rPr lang="en-US" altLang="en-US" sz="1600" dirty="0"/>
              <a:t>Sperm </a:t>
            </a:r>
            <a:r>
              <a:rPr lang="en-US" altLang="en-US" sz="1600" dirty="0" smtClean="0"/>
              <a:t>Whale:  </a:t>
            </a:r>
            <a:r>
              <a:rPr lang="de-DE" altLang="en-US" sz="1600" dirty="0">
                <a:hlinkClick r:id="rId5"/>
              </a:rPr>
              <a:t>https://www.youtube.com/watch?v=_</a:t>
            </a:r>
            <a:r>
              <a:rPr lang="de-DE" altLang="en-US" sz="1600" dirty="0" smtClean="0">
                <a:hlinkClick r:id="rId5"/>
              </a:rPr>
              <a:t>z2Lfxpi710</a:t>
            </a:r>
            <a:r>
              <a:rPr lang="de-DE" altLang="en-US" sz="1600" dirty="0" smtClean="0"/>
              <a:t>  </a:t>
            </a:r>
            <a:endParaRPr lang="de-DE" altLang="en-US" sz="1600" dirty="0"/>
          </a:p>
        </p:txBody>
      </p:sp>
      <p:sp>
        <p:nvSpPr>
          <p:cNvPr id="264197" name="Text Box 5"/>
          <p:cNvSpPr txBox="1">
            <a:spLocks noChangeArrowheads="1"/>
          </p:cNvSpPr>
          <p:nvPr/>
        </p:nvSpPr>
        <p:spPr bwMode="auto">
          <a:xfrm>
            <a:off x="3868738" y="4191000"/>
            <a:ext cx="541655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en-US" sz="1600"/>
              <a:t>We knew that </a:t>
            </a:r>
            <a:r>
              <a:rPr lang="en-US" altLang="en-US" sz="1600"/>
              <a:t>sperm whales </a:t>
            </a:r>
            <a:r>
              <a:rPr lang="de-DE" altLang="en-US" sz="1600"/>
              <a:t>fed on the squid, and </a:t>
            </a:r>
            <a:endParaRPr lang="en-US" altLang="en-US" sz="1600"/>
          </a:p>
          <a:p>
            <a:r>
              <a:rPr lang="de-DE" altLang="en-US" sz="1600"/>
              <a:t>we knew when and how deep they dived,” </a:t>
            </a:r>
            <a:endParaRPr lang="en-US" altLang="en-US" sz="1600"/>
          </a:p>
          <a:p>
            <a:r>
              <a:rPr lang="en-US" altLang="en-US" sz="1600"/>
              <a:t>Kubodera</a:t>
            </a:r>
            <a:r>
              <a:rPr lang="de-DE" altLang="en-US" sz="1600"/>
              <a:t> said. “So we used them to lead us to the squid.”</a:t>
            </a:r>
          </a:p>
          <a:p>
            <a:endParaRPr lang="de-DE" altLang="en-US" sz="1600"/>
          </a:p>
        </p:txBody>
      </p:sp>
      <p:pic>
        <p:nvPicPr>
          <p:cNvPr id="264199" name="Picture 7" descr="spermwhale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0" y="1371600"/>
            <a:ext cx="4203700" cy="2798763"/>
          </a:xfrm>
          <a:prstGeom prst="rect">
            <a:avLst/>
          </a:prstGeom>
          <a:noFill/>
          <a:extLst>
            <a:ext uri="{909E8E84-426E-40DD-AFC4-6F175D3DCCD1}">
              <a14:hiddenFill xmlns:a14="http://schemas.microsoft.com/office/drawing/2010/main">
                <a:solidFill>
                  <a:srgbClr val="FFFFFF"/>
                </a:solidFill>
              </a14:hiddenFill>
            </a:ext>
          </a:extLst>
        </p:spPr>
      </p:pic>
      <p:sp>
        <p:nvSpPr>
          <p:cNvPr id="264200" name="Text Box 8"/>
          <p:cNvSpPr txBox="1">
            <a:spLocks noChangeArrowheads="1"/>
          </p:cNvSpPr>
          <p:nvPr/>
        </p:nvSpPr>
        <p:spPr bwMode="auto">
          <a:xfrm>
            <a:off x="457200" y="5105400"/>
            <a:ext cx="3524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Giant Squid            Sperm Whale</a:t>
            </a:r>
            <a:endParaRPr lang="de-DE" altLang="en-US"/>
          </a:p>
        </p:txBody>
      </p:sp>
      <p:sp>
        <p:nvSpPr>
          <p:cNvPr id="264201" name="Line 9"/>
          <p:cNvSpPr>
            <a:spLocks noChangeShapeType="1"/>
          </p:cNvSpPr>
          <p:nvPr/>
        </p:nvSpPr>
        <p:spPr bwMode="auto">
          <a:xfrm flipV="1">
            <a:off x="762000" y="2895600"/>
            <a:ext cx="1295400" cy="2438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64202" name="Line 10"/>
          <p:cNvSpPr>
            <a:spLocks noChangeShapeType="1"/>
          </p:cNvSpPr>
          <p:nvPr/>
        </p:nvSpPr>
        <p:spPr bwMode="auto">
          <a:xfrm flipV="1">
            <a:off x="2971800" y="2590800"/>
            <a:ext cx="327660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64203" name="Text Box 11"/>
          <p:cNvSpPr txBox="1">
            <a:spLocks noChangeArrowheads="1"/>
          </p:cNvSpPr>
          <p:nvPr/>
        </p:nvSpPr>
        <p:spPr bwMode="auto">
          <a:xfrm>
            <a:off x="6105525" y="2932113"/>
            <a:ext cx="1200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FFFF00"/>
                </a:solidFill>
              </a:rPr>
              <a:t>18 meters</a:t>
            </a:r>
            <a:endParaRPr lang="de-DE" altLang="en-US">
              <a:solidFill>
                <a:srgbClr val="FFFF00"/>
              </a:solidFill>
            </a:endParaRPr>
          </a:p>
        </p:txBody>
      </p:sp>
      <p:sp>
        <p:nvSpPr>
          <p:cNvPr id="264204" name="Text Box 12"/>
          <p:cNvSpPr txBox="1">
            <a:spLocks noChangeArrowheads="1"/>
          </p:cNvSpPr>
          <p:nvPr/>
        </p:nvSpPr>
        <p:spPr bwMode="auto">
          <a:xfrm>
            <a:off x="228600" y="4114800"/>
            <a:ext cx="38989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en-US" sz="1600"/>
              <a:t>Kubodera said catching the squid on film </a:t>
            </a:r>
            <a:endParaRPr lang="en-US" altLang="en-US" sz="1600"/>
          </a:p>
          <a:p>
            <a:r>
              <a:rPr lang="de-DE" altLang="en-US" sz="1600"/>
              <a:t>was the result of 10 years of sleuthing.</a:t>
            </a:r>
          </a:p>
          <a:p>
            <a:endParaRPr lang="de-DE" altLang="en-US" sz="1600"/>
          </a:p>
        </p:txBody>
      </p:sp>
      <p:sp>
        <p:nvSpPr>
          <p:cNvPr id="264205" name="Text Box 13"/>
          <p:cNvSpPr txBox="1">
            <a:spLocks noChangeArrowheads="1"/>
          </p:cNvSpPr>
          <p:nvPr/>
        </p:nvSpPr>
        <p:spPr bwMode="auto">
          <a:xfrm>
            <a:off x="1676400" y="137160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FFFF00"/>
                </a:solidFill>
              </a:rPr>
              <a:t>10 meters</a:t>
            </a:r>
            <a:endParaRPr lang="de-DE" altLang="en-US">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1026"/>
          <p:cNvSpPr>
            <a:spLocks noGrp="1" noChangeArrowheads="1"/>
          </p:cNvSpPr>
          <p:nvPr>
            <p:ph type="title"/>
          </p:nvPr>
        </p:nvSpPr>
        <p:spPr>
          <a:xfrm>
            <a:off x="0" y="476250"/>
            <a:ext cx="9144000" cy="649288"/>
          </a:xfrm>
        </p:spPr>
        <p:txBody>
          <a:bodyPr/>
          <a:lstStyle/>
          <a:p>
            <a:pPr algn="l"/>
            <a:r>
              <a:rPr lang="en-US" altLang="en-US"/>
              <a:t>Sergey Brin CV </a:t>
            </a:r>
            <a:r>
              <a:rPr lang="de-DE" altLang="en-US" sz="1100"/>
              <a:t>(Сергей Михайлович Брин) </a:t>
            </a:r>
            <a:r>
              <a:rPr lang="en-US" altLang="en-US" sz="1100"/>
              <a:t> (see also </a:t>
            </a:r>
            <a:r>
              <a:rPr lang="de-DE" altLang="en-US" sz="1100">
                <a:hlinkClick r:id="rId2"/>
              </a:rPr>
              <a:t>http://en.wikipedia.org/wiki/Sergey_Brin</a:t>
            </a:r>
            <a:r>
              <a:rPr lang="en-US" altLang="en-US" sz="1100"/>
              <a:t> )</a:t>
            </a:r>
            <a:r>
              <a:rPr lang="en-US" altLang="en-US"/>
              <a:t>  </a:t>
            </a:r>
            <a:endParaRPr lang="de-DE" altLang="en-US"/>
          </a:p>
        </p:txBody>
      </p:sp>
      <p:sp>
        <p:nvSpPr>
          <p:cNvPr id="247811" name="Rectangle 1027"/>
          <p:cNvSpPr>
            <a:spLocks noGrp="1" noChangeArrowheads="1"/>
          </p:cNvSpPr>
          <p:nvPr>
            <p:ph type="body" idx="1"/>
          </p:nvPr>
        </p:nvSpPr>
        <p:spPr>
          <a:xfrm>
            <a:off x="0" y="1143000"/>
            <a:ext cx="9144000" cy="4572000"/>
          </a:xfrm>
        </p:spPr>
        <p:txBody>
          <a:bodyPr/>
          <a:lstStyle/>
          <a:p>
            <a:pPr>
              <a:lnSpc>
                <a:spcPct val="90000"/>
              </a:lnSpc>
              <a:buFontTx/>
              <a:buNone/>
            </a:pPr>
            <a:r>
              <a:rPr lang="de-DE" altLang="en-US" sz="1600" b="1" dirty="0"/>
              <a:t>Sergey Brin</a:t>
            </a:r>
            <a:r>
              <a:rPr lang="de-DE" altLang="en-US" sz="1600" dirty="0"/>
              <a:t> is co-founder and President, Technology at Google. Originally a native of Moscow, he received a bachelor of science degree with honors in mathematics and computer science from the University of Maryland at College Park. He is currently on leave from the Ph.D. program in computer science at Stanford University, where he received his master's degree. Sergey is a recipient of a National Science Foundation Graduate Fellowship as well as an honorary MBA from </a:t>
            </a:r>
            <a:r>
              <a:rPr lang="de-DE" altLang="en-US" sz="1600" dirty="0">
                <a:hlinkClick r:id="rId3"/>
              </a:rPr>
              <a:t>Instituto de Empresa</a:t>
            </a:r>
            <a:r>
              <a:rPr lang="de-DE" altLang="en-US" sz="1600" dirty="0"/>
              <a:t>. It was at Stanford that he met Larry Page and worked on the project that became Google. Together they founded Google Inc. in 1998, and Sergey continues to share responsibility for day-to-day operations with Larry Page and Eric Schmidt. </a:t>
            </a:r>
          </a:p>
          <a:p>
            <a:pPr>
              <a:lnSpc>
                <a:spcPct val="90000"/>
              </a:lnSpc>
              <a:buFontTx/>
              <a:buNone/>
            </a:pPr>
            <a:r>
              <a:rPr lang="de-DE" altLang="en-US" sz="1600" dirty="0"/>
              <a:t>Sergey's research interests include search engines, information extraction from unstructured sources, and data mining of large text collections and scientific data. He has published more than a dozen academic papers and has been a featured speaker at several international academic, business and technology forums, including the World Economic Forum and the Technology, Entertainment and Design Conference. He has shared his views on the technology industry and the future of search on the Charlie Rose Show, CNBC, and CNNfn. In 2004, he and Larry Page were named "Persons of the Week" by ABC World News Tonight. </a:t>
            </a:r>
            <a:endParaRPr lang="en-US" altLang="en-US" sz="1600" dirty="0"/>
          </a:p>
          <a:p>
            <a:pPr>
              <a:lnSpc>
                <a:spcPct val="90000"/>
              </a:lnSpc>
              <a:buFontTx/>
              <a:buNone/>
            </a:pPr>
            <a:r>
              <a:rPr lang="en-US" altLang="en-US" sz="1600" dirty="0"/>
              <a:t>See also </a:t>
            </a:r>
            <a:r>
              <a:rPr lang="de-DE" altLang="en-US" sz="1600" dirty="0">
                <a:hlinkClick r:id="rId4"/>
              </a:rPr>
              <a:t>http://money.cnn.com/magazines/fortune/fortune_archive/2006/10/02/8387489/index.htm?postversion=2006100210</a:t>
            </a:r>
            <a:r>
              <a:rPr lang="en-US" altLang="en-US" sz="1600" dirty="0"/>
              <a:t> for more about Google’s work philosophy.</a:t>
            </a:r>
            <a:endParaRPr lang="de-DE" altLang="en-US" sz="1600" dirty="0"/>
          </a:p>
        </p:txBody>
      </p:sp>
      <p:sp>
        <p:nvSpPr>
          <p:cNvPr id="247812" name="AutoShape 1028" descr="Sergey%20and%20Larry_2"/>
          <p:cNvSpPr>
            <a:spLocks noChangeAspect="1" noChangeArrowheads="1"/>
          </p:cNvSpPr>
          <p:nvPr/>
        </p:nvSpPr>
        <p:spPr bwMode="auto">
          <a:xfrm>
            <a:off x="2071688" y="3281363"/>
            <a:ext cx="5000625" cy="296862"/>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pic>
        <p:nvPicPr>
          <p:cNvPr id="247813" name="Picture 1029" descr="Sergey%20and%20Larry_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326063"/>
            <a:ext cx="2308225" cy="1531937"/>
          </a:xfrm>
          <a:prstGeom prst="rect">
            <a:avLst/>
          </a:prstGeom>
          <a:noFill/>
          <a:extLst>
            <a:ext uri="{909E8E84-426E-40DD-AFC4-6F175D3DCCD1}">
              <a14:hiddenFill xmlns:a14="http://schemas.microsoft.com/office/drawing/2010/main">
                <a:solidFill>
                  <a:srgbClr val="FFFFFF"/>
                </a:solidFill>
              </a14:hiddenFill>
            </a:ext>
          </a:extLst>
        </p:spPr>
      </p:pic>
      <p:sp>
        <p:nvSpPr>
          <p:cNvPr id="247814" name="Line 1030"/>
          <p:cNvSpPr>
            <a:spLocks noChangeShapeType="1"/>
          </p:cNvSpPr>
          <p:nvPr/>
        </p:nvSpPr>
        <p:spPr bwMode="auto">
          <a:xfrm flipV="1">
            <a:off x="1752600" y="6248400"/>
            <a:ext cx="18288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47815" name="Text Box 1031"/>
          <p:cNvSpPr txBox="1">
            <a:spLocks noChangeArrowheads="1"/>
          </p:cNvSpPr>
          <p:nvPr/>
        </p:nvSpPr>
        <p:spPr bwMode="auto">
          <a:xfrm>
            <a:off x="3324225" y="6080125"/>
            <a:ext cx="8270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Sergey</a:t>
            </a:r>
            <a:endParaRPr lang="de-DE" altLang="en-US" sz="16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4149</TotalTime>
  <Words>631</Words>
  <Application>Microsoft Office PowerPoint</Application>
  <PresentationFormat>On-screen Show (4:3)</PresentationFormat>
  <Paragraphs>50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On Exploring Boundaries</vt:lpstr>
      <vt:lpstr>Analogy: Training to win a Medal  at an Olympic Marathon</vt:lpstr>
      <vt:lpstr>Some Ingredients for Success</vt:lpstr>
      <vt:lpstr>Another Example: Finding the Giant Squid</vt:lpstr>
      <vt:lpstr>Sergey Brin CV (Сергей Михайлович Брин)  (see also http://en.wikipedia.org/wiki/Sergey_Brin )  </vt:lpstr>
    </vt:vector>
  </TitlesOfParts>
  <Company>University of Oxford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Nearest Neighbour</dc:title>
  <dc:creator>David Claus</dc:creator>
  <cp:lastModifiedBy>Christoph Eick</cp:lastModifiedBy>
  <cp:revision>191</cp:revision>
  <cp:lastPrinted>2015-07-09T16:35:19Z</cp:lastPrinted>
  <dcterms:created xsi:type="dcterms:W3CDTF">2004-02-17T10:26:15Z</dcterms:created>
  <dcterms:modified xsi:type="dcterms:W3CDTF">2015-09-04T21:21:30Z</dcterms:modified>
</cp:coreProperties>
</file>