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handoutMasterIdLst>
    <p:handoutMasterId r:id="rId10"/>
  </p:handoutMasterIdLst>
  <p:sldIdLst>
    <p:sldId id="256" r:id="rId2"/>
    <p:sldId id="295" r:id="rId3"/>
    <p:sldId id="273" r:id="rId4"/>
    <p:sldId id="294" r:id="rId5"/>
    <p:sldId id="293" r:id="rId6"/>
    <p:sldId id="274" r:id="rId7"/>
    <p:sldId id="296" r:id="rId8"/>
    <p:sldId id="292" r:id="rId9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4" autoAdjust="0"/>
    <p:restoredTop sz="94660"/>
  </p:normalViewPr>
  <p:slideViewPr>
    <p:cSldViewPr>
      <p:cViewPr>
        <p:scale>
          <a:sx n="80" d="100"/>
          <a:sy n="80" d="100"/>
        </p:scale>
        <p:origin x="-75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3C68312-AFED-465E-A4EA-8F5953491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3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" name="Line 26"/>
          <p:cNvSpPr>
            <a:spLocks noChangeShapeType="1"/>
          </p:cNvSpPr>
          <p:nvPr userDrawn="1"/>
        </p:nvSpPr>
        <p:spPr bwMode="auto">
          <a:xfrm>
            <a:off x="381000" y="1600200"/>
            <a:ext cx="84582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958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959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90FD-ED0F-4C67-A78A-A80D168C7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6B108-522E-494B-8097-412E2714D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2DED5-8CF2-4AE1-A8C1-506BF78E3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54139-5748-4B79-A511-6F07C4C06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0DB52-95A4-47B3-BAB3-1A95B7D64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26009-718C-418B-8E97-F34DDA905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234A7-48C0-4898-82EF-CEDA4C3E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F521E-DD12-4484-99AA-065FF78E3A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FBDA2-10D3-45F7-8209-DB2C5EDC8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83342-C452-4A19-AA9D-92B7AC2E4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26F34-66D4-4C71-B3C2-EF4BF1378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AE8D6-8492-42AC-9B87-B55C8E064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82647-9CDE-4CBF-A288-A1F752A5F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1BF57-AAEA-4148-B87C-0C31A9E5C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085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856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85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56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6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6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343F521E-DD12-4484-99AA-065FF78E3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8570" name="Line 26"/>
          <p:cNvSpPr>
            <a:spLocks noChangeShapeType="1"/>
          </p:cNvSpPr>
          <p:nvPr/>
        </p:nvSpPr>
        <p:spPr bwMode="auto">
          <a:xfrm>
            <a:off x="381000" y="1600200"/>
            <a:ext cx="84582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8571" name="Line 27"/>
          <p:cNvSpPr>
            <a:spLocks noChangeShapeType="1"/>
          </p:cNvSpPr>
          <p:nvPr userDrawn="1"/>
        </p:nvSpPr>
        <p:spPr bwMode="auto">
          <a:xfrm>
            <a:off x="381000" y="1600200"/>
            <a:ext cx="84582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26" r:id="rId2"/>
    <p:sldLayoutId id="2147483739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Probability_density_func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emf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9248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Non-Parametric</a:t>
            </a:r>
            <a:br>
              <a:rPr lang="en-US" dirty="0" smtClean="0"/>
            </a:br>
            <a:r>
              <a:rPr lang="en-US" dirty="0" smtClean="0"/>
              <a:t>Density Functions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Christoph</a:t>
            </a:r>
            <a:r>
              <a:rPr lang="en-US" dirty="0" smtClean="0"/>
              <a:t> F. </a:t>
            </a:r>
            <a:r>
              <a:rPr lang="en-US" dirty="0" err="1" smtClean="0"/>
              <a:t>Eick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8/21/2015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72BF9F74-CC81-45E6-AC3E-703B942B144C}" type="slidenum">
              <a:rPr lang="tr-TR" altLang="en-US" sz="1400" smtClean="0"/>
              <a:pPr eaLnBrk="1" hangingPunct="1"/>
              <a:t>2</a:t>
            </a:fld>
            <a:endParaRPr lang="tr-TR" altLang="en-US" sz="1400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371600"/>
          </a:xfrm>
        </p:spPr>
        <p:txBody>
          <a:bodyPr/>
          <a:lstStyle/>
          <a:p>
            <a:pPr eaLnBrk="1" hangingPunct="1"/>
            <a:r>
              <a:rPr lang="en-US" altLang="en-US" smtClean="0"/>
              <a:t>Non-Parametric Density Estimation</a:t>
            </a:r>
            <a:endParaRPr lang="tr-TR" altLang="en-US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4500"/>
            <a:ext cx="8258175" cy="43576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Goal is to obtain a density function: </a:t>
            </a:r>
            <a:r>
              <a:rPr lang="en-US" altLang="en-US" sz="2800" dirty="0" smtClean="0">
                <a:hlinkClick r:id="rId2"/>
              </a:rPr>
              <a:t>http://en.wikipedia.org/wiki/Probability_density_function</a:t>
            </a:r>
            <a:r>
              <a:rPr lang="en-US" altLang="en-US" sz="2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 smtClean="0"/>
              <a:t>Parametric (single global model), semiparametric (small number of local models)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 smtClean="0"/>
              <a:t>Nonparametric: </a:t>
            </a:r>
            <a:r>
              <a:rPr lang="en-US" altLang="en-US" sz="2800" dirty="0" smtClean="0"/>
              <a:t>s</a:t>
            </a:r>
            <a:r>
              <a:rPr lang="tr-TR" altLang="en-US" sz="2800" dirty="0" smtClean="0"/>
              <a:t>imilar inputs have similar outputs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 smtClean="0"/>
              <a:t>Keep the training data;“let the data speak for itself”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 smtClean="0"/>
              <a:t>Given x, find a small number of </a:t>
            </a:r>
            <a:r>
              <a:rPr lang="tr-TR" altLang="en-US" sz="2800" dirty="0" smtClean="0">
                <a:solidFill>
                  <a:schemeClr val="bg2"/>
                </a:solidFill>
              </a:rPr>
              <a:t>closest</a:t>
            </a:r>
            <a:r>
              <a:rPr lang="tr-TR" altLang="en-US" sz="2800" dirty="0" smtClean="0"/>
              <a:t> training instances and </a:t>
            </a:r>
            <a:r>
              <a:rPr lang="tr-TR" altLang="en-US" sz="2800" dirty="0" smtClean="0">
                <a:solidFill>
                  <a:schemeClr val="bg2"/>
                </a:solidFill>
              </a:rPr>
              <a:t>interpolate</a:t>
            </a:r>
            <a:r>
              <a:rPr lang="tr-TR" altLang="en-US" sz="2800" dirty="0" smtClean="0"/>
              <a:t> from these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 dirty="0" smtClean="0"/>
              <a:t>Aka lazy/memory-based/case-based/instance-based learning</a:t>
            </a:r>
          </a:p>
        </p:txBody>
      </p:sp>
    </p:spTree>
    <p:extLst>
      <p:ext uri="{BB962C8B-B14F-4D97-AF65-F5344CB8AC3E}">
        <p14:creationId xmlns:p14="http://schemas.microsoft.com/office/powerpoint/2010/main" val="394608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990599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Influence Functions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The influence function of a data object              is a function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f</a:t>
            </a:r>
            <a:r>
              <a:rPr lang="en-US" sz="2800" i="1" baseline="-25000" dirty="0" err="1" smtClean="0"/>
              <a:t>B</a:t>
            </a:r>
            <a:r>
              <a:rPr lang="en-US" sz="2800" i="1" baseline="30000" dirty="0" err="1" smtClean="0"/>
              <a:t>y</a:t>
            </a:r>
            <a:r>
              <a:rPr lang="en-US" sz="2800" i="1" dirty="0" smtClean="0"/>
              <a:t> : </a:t>
            </a:r>
            <a:r>
              <a:rPr lang="en-US" sz="2800" i="1" dirty="0" err="1" smtClean="0"/>
              <a:t>F</a:t>
            </a:r>
            <a:r>
              <a:rPr lang="en-US" sz="2800" i="1" baseline="30000" dirty="0" err="1" smtClean="0"/>
              <a:t>d</a:t>
            </a:r>
            <a:r>
              <a:rPr lang="en-US" sz="2800" i="1" baseline="-25000" dirty="0" smtClean="0"/>
              <a:t> </a:t>
            </a:r>
            <a:r>
              <a:rPr lang="en-US" sz="2800" i="1" dirty="0" smtClean="0"/>
              <a:t>→ R</a:t>
            </a:r>
            <a:r>
              <a:rPr lang="en-US" sz="2800" i="1" baseline="-25000" dirty="0" smtClean="0"/>
              <a:t>0</a:t>
            </a:r>
            <a:r>
              <a:rPr lang="en-US" sz="2800" i="1" baseline="30000" dirty="0" smtClean="0"/>
              <a:t>+</a:t>
            </a:r>
            <a:r>
              <a:rPr lang="en-US" sz="2800" i="1" dirty="0" smtClean="0"/>
              <a:t> which is defined in terms of a basic influence function </a:t>
            </a:r>
            <a:r>
              <a:rPr lang="en-US" sz="2800" i="1" dirty="0" err="1" smtClean="0"/>
              <a:t>f</a:t>
            </a:r>
            <a:r>
              <a:rPr lang="en-US" sz="2800" i="1" baseline="-25000" dirty="0" err="1" smtClean="0"/>
              <a:t>B</a:t>
            </a:r>
            <a:r>
              <a:rPr lang="en-US" sz="2800" i="1" dirty="0" smtClean="0"/>
              <a:t> </a:t>
            </a:r>
            <a:endParaRPr lang="en-US" sz="2800" dirty="0" smtClean="0"/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Examples of basic influence functions are: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 smtClean="0"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2800" dirty="0" smtClean="0"/>
          </a:p>
        </p:txBody>
      </p:sp>
      <p:pic>
        <p:nvPicPr>
          <p:cNvPr id="1031" name="Picture 1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524000" y="3048000"/>
            <a:ext cx="2895600" cy="674688"/>
          </a:xfrm>
          <a:noFill/>
        </p:spPr>
      </p:pic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18"/>
          <p:cNvGraphicFramePr>
            <a:graphicFrameLocks noChangeAspect="1"/>
          </p:cNvGraphicFramePr>
          <p:nvPr/>
        </p:nvGraphicFramePr>
        <p:xfrm>
          <a:off x="762000" y="4953000"/>
          <a:ext cx="32766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" imgW="2171520" imgH="583920" progId="Equation.3">
                  <p:embed/>
                </p:oleObj>
              </mc:Choice>
              <mc:Fallback>
                <p:oleObj name="Equation" r:id="rId4" imgW="2171520" imgH="58392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53000"/>
                        <a:ext cx="32766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7" name="Object 20"/>
          <p:cNvGraphicFramePr>
            <a:graphicFrameLocks noChangeAspect="1"/>
          </p:cNvGraphicFramePr>
          <p:nvPr/>
        </p:nvGraphicFramePr>
        <p:xfrm>
          <a:off x="4572000" y="5105400"/>
          <a:ext cx="2514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6" imgW="1218960" imgH="419040" progId="Equation.3">
                  <p:embed/>
                </p:oleObj>
              </mc:Choice>
              <mc:Fallback>
                <p:oleObj name="Equation" r:id="rId6" imgW="1218960" imgH="419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105400"/>
                        <a:ext cx="2514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29"/>
          <p:cNvGraphicFramePr>
            <a:graphicFrameLocks noChangeAspect="1"/>
          </p:cNvGraphicFramePr>
          <p:nvPr/>
        </p:nvGraphicFramePr>
        <p:xfrm>
          <a:off x="6400800" y="1676400"/>
          <a:ext cx="11430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8" imgW="457200" imgH="228600" progId="Equation.3">
                  <p:embed/>
                </p:oleObj>
              </mc:Choice>
              <mc:Fallback>
                <p:oleObj name="Equation" r:id="rId8" imgW="457200" imgH="2286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676400"/>
                        <a:ext cx="11430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239000" y="6477000"/>
            <a:ext cx="1905000" cy="381000"/>
          </a:xfrm>
          <a:noFill/>
        </p:spPr>
        <p:txBody>
          <a:bodyPr/>
          <a:lstStyle/>
          <a:p>
            <a:fld id="{8D4DC3FA-F2B5-46CF-9C3B-D3350F14177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Example: Kernel Density Estimation 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517525" y="1571625"/>
            <a:ext cx="862647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D={x1,x2,x3,x4}</a:t>
            </a:r>
          </a:p>
          <a:p>
            <a:r>
              <a:rPr lang="en-US"/>
              <a:t>f</a:t>
            </a:r>
            <a:r>
              <a:rPr lang="en-US" baseline="30000"/>
              <a:t>D</a:t>
            </a:r>
            <a:r>
              <a:rPr lang="en-US" baseline="-25000"/>
              <a:t>Gaussian</a:t>
            </a:r>
            <a:r>
              <a:rPr lang="en-US"/>
              <a:t>(x)= influence(x1) + influence(x2) + </a:t>
            </a:r>
          </a:p>
          <a:p>
            <a:r>
              <a:rPr lang="en-US"/>
              <a:t>influence(x3) influence(x4)= 0.04+0.06+0.08+0.6=0.78</a:t>
            </a:r>
            <a:endParaRPr lang="en-US" baseline="30000"/>
          </a:p>
          <a:p>
            <a:endParaRPr lang="en-US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1431925" y="3843338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x1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1660525" y="5062538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x2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2727325" y="4148138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x3</a:t>
            </a: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5241925" y="5138738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x4</a:t>
            </a:r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4724400" y="5486400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6394" name="Line 9"/>
          <p:cNvSpPr>
            <a:spLocks noChangeShapeType="1"/>
          </p:cNvSpPr>
          <p:nvPr/>
        </p:nvSpPr>
        <p:spPr bwMode="auto">
          <a:xfrm flipV="1">
            <a:off x="4953000" y="5410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 flipH="1" flipV="1">
            <a:off x="3048000" y="4495800"/>
            <a:ext cx="190500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6" name="Line 11"/>
          <p:cNvSpPr>
            <a:spLocks noChangeShapeType="1"/>
          </p:cNvSpPr>
          <p:nvPr/>
        </p:nvSpPr>
        <p:spPr bwMode="auto">
          <a:xfrm flipH="1" flipV="1">
            <a:off x="2057400" y="5334000"/>
            <a:ext cx="28956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 flipH="1" flipV="1">
            <a:off x="1752600" y="4191000"/>
            <a:ext cx="3200400" cy="1524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5165725" y="549275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0.6</a:t>
            </a:r>
          </a:p>
        </p:txBody>
      </p:sp>
      <p:sp>
        <p:nvSpPr>
          <p:cNvPr id="16399" name="Text Box 14"/>
          <p:cNvSpPr txBox="1">
            <a:spLocks noChangeArrowheads="1"/>
          </p:cNvSpPr>
          <p:nvPr/>
        </p:nvSpPr>
        <p:spPr bwMode="auto">
          <a:xfrm>
            <a:off x="3260725" y="4398963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0.08</a:t>
            </a:r>
          </a:p>
        </p:txBody>
      </p: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2362200" y="5410200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0.06</a:t>
            </a:r>
          </a:p>
        </p:txBody>
      </p:sp>
      <p:sp>
        <p:nvSpPr>
          <p:cNvPr id="16401" name="Text Box 16"/>
          <p:cNvSpPr txBox="1">
            <a:spLocks noChangeArrowheads="1"/>
          </p:cNvSpPr>
          <p:nvPr/>
        </p:nvSpPr>
        <p:spPr bwMode="auto">
          <a:xfrm>
            <a:off x="1889125" y="4246563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0.04</a:t>
            </a:r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1660525" y="45291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16403" name="Text Box 18"/>
          <p:cNvSpPr txBox="1">
            <a:spLocks noChangeArrowheads="1"/>
          </p:cNvSpPr>
          <p:nvPr/>
        </p:nvSpPr>
        <p:spPr bwMode="auto">
          <a:xfrm>
            <a:off x="457200" y="6096000"/>
            <a:ext cx="8397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CC6600"/>
                </a:solidFill>
              </a:rPr>
              <a:t>Remark</a:t>
            </a:r>
            <a:r>
              <a:rPr lang="en-US" sz="1800"/>
              <a:t>: the density value of y would be larger than the one for x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799"/>
            <a:ext cx="8229600" cy="7350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Notations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O={o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,…,o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} is a dataset whose density has to be measured</a:t>
            </a:r>
          </a:p>
          <a:p>
            <a:pPr eaLnBrk="1" hangingPunct="1">
              <a:defRPr/>
            </a:pPr>
            <a:r>
              <a:rPr lang="en-US" sz="2800" dirty="0" smtClean="0">
                <a:cs typeface="Times New Roman" pitchFamily="18" charset="0"/>
              </a:rPr>
              <a:t>r is the dimensionality of O</a:t>
            </a:r>
          </a:p>
          <a:p>
            <a:pPr eaLnBrk="1" hangingPunct="1">
              <a:defRPr/>
            </a:pPr>
            <a:r>
              <a:rPr lang="en-US" sz="2800" dirty="0" smtClean="0">
                <a:cs typeface="Times New Roman" pitchFamily="18" charset="0"/>
              </a:rPr>
              <a:t>n is the number of objects in O</a:t>
            </a:r>
          </a:p>
          <a:p>
            <a:pPr eaLnBrk="1" hangingPunct="1">
              <a:defRPr/>
            </a:pPr>
            <a:r>
              <a:rPr lang="en-US" sz="2800" i="1" dirty="0" smtClean="0"/>
              <a:t>d: </a:t>
            </a:r>
            <a:r>
              <a:rPr lang="en-US" sz="2800" i="1" dirty="0" err="1" smtClean="0"/>
              <a:t>F</a:t>
            </a:r>
            <a:r>
              <a:rPr lang="en-US" sz="2800" i="1" baseline="30000" dirty="0" err="1" smtClean="0"/>
              <a:t>r</a:t>
            </a:r>
            <a:r>
              <a:rPr lang="en-US" sz="2800" i="1" dirty="0" err="1" smtClean="0"/>
              <a:t>X</a:t>
            </a:r>
            <a:r>
              <a:rPr lang="en-US" sz="2800" i="1" dirty="0" smtClean="0">
                <a:cs typeface="Times New Roman" pitchFamily="18" charset="0"/>
              </a:rPr>
              <a:t> </a:t>
            </a:r>
            <a:r>
              <a:rPr lang="en-US" sz="2800" i="1" dirty="0" smtClean="0"/>
              <a:t>F</a:t>
            </a:r>
            <a:r>
              <a:rPr lang="en-US" sz="2800" i="1" baseline="30000" dirty="0" smtClean="0"/>
              <a:t>r</a:t>
            </a:r>
            <a:r>
              <a:rPr lang="en-US" sz="2800" i="1" dirty="0" smtClean="0">
                <a:cs typeface="Times New Roman" pitchFamily="18" charset="0"/>
              </a:rPr>
              <a:t>→ R</a:t>
            </a:r>
            <a:r>
              <a:rPr lang="en-US" sz="2800" i="1" baseline="-25000" dirty="0" smtClean="0">
                <a:cs typeface="Times New Roman" pitchFamily="18" charset="0"/>
              </a:rPr>
              <a:t>0</a:t>
            </a:r>
            <a:r>
              <a:rPr lang="en-US" sz="2800" i="1" baseline="30000" dirty="0" smtClean="0">
                <a:cs typeface="Times New Roman" pitchFamily="18" charset="0"/>
              </a:rPr>
              <a:t>+</a:t>
            </a:r>
            <a:r>
              <a:rPr lang="en-US" sz="2800" baseline="30000" dirty="0" smtClean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is a distance function for the objects in O; d is assumed to be Euclidian distance unless specified otherwise</a:t>
            </a:r>
          </a:p>
          <a:p>
            <a:pPr eaLnBrk="1" hangingPunct="1">
              <a:defRPr/>
            </a:pPr>
            <a:r>
              <a:rPr lang="en-US" sz="2800" dirty="0" err="1" smtClean="0">
                <a:cs typeface="Times New Roman" pitchFamily="18" charset="0"/>
              </a:rPr>
              <a:t>d</a:t>
            </a:r>
            <a:r>
              <a:rPr lang="en-US" sz="2800" baseline="-25000" dirty="0" err="1" smtClean="0">
                <a:cs typeface="Times New Roman" pitchFamily="18" charset="0"/>
              </a:rPr>
              <a:t>k</a:t>
            </a:r>
            <a:r>
              <a:rPr lang="en-US" sz="2800" dirty="0" smtClean="0">
                <a:cs typeface="Times New Roman" pitchFamily="18" charset="0"/>
              </a:rPr>
              <a:t>(x) is the distance of x its k-nearest neighbor in O</a:t>
            </a:r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Gaussian Kernel Density Functions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Density functions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: defined as the sum of the influence functions of all data points. Given </a:t>
            </a:r>
            <a:r>
              <a:rPr lang="en-US" sz="2400" i="1" dirty="0" smtClean="0"/>
              <a:t>N</a:t>
            </a:r>
            <a:r>
              <a:rPr lang="en-US" sz="2400" dirty="0" smtClean="0"/>
              <a:t> data objects, </a:t>
            </a:r>
            <a:r>
              <a:rPr lang="en-US" sz="2400" i="1" dirty="0" smtClean="0"/>
              <a:t>O={o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,…, o</a:t>
            </a:r>
            <a:r>
              <a:rPr lang="en-US" sz="2400" i="1" baseline="-25000" dirty="0" smtClean="0"/>
              <a:t>n</a:t>
            </a:r>
            <a:r>
              <a:rPr lang="en-US" sz="2400" i="1" dirty="0" smtClean="0"/>
              <a:t>}</a:t>
            </a:r>
            <a:r>
              <a:rPr lang="en-US" sz="2400" dirty="0" smtClean="0"/>
              <a:t> the density function is defined as—normalized version: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Non-Normalized Version: 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Example:  Gaussian Kernel Non-parametric Density Function f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 smtClean="0"/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804863" y="2895600"/>
          <a:ext cx="6723062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" imgW="2070000" imgH="368280" progId="Equation.3">
                  <p:embed/>
                </p:oleObj>
              </mc:Choice>
              <mc:Fallback>
                <p:oleObj name="Equation" r:id="rId3" imgW="2070000" imgH="368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863" y="2895600"/>
                        <a:ext cx="6723062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1039813" y="5314950"/>
          <a:ext cx="2871787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5" imgW="1447560" imgH="444240" progId="Equation.3">
                  <p:embed/>
                </p:oleObj>
              </mc:Choice>
              <mc:Fallback>
                <p:oleObj name="Equation" r:id="rId5" imgW="144756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5314950"/>
                        <a:ext cx="2871787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4"/>
          <p:cNvGraphicFramePr>
            <a:graphicFrameLocks noChangeAspect="1"/>
          </p:cNvGraphicFramePr>
          <p:nvPr/>
        </p:nvGraphicFramePr>
        <p:xfrm>
          <a:off x="687388" y="4191000"/>
          <a:ext cx="39592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7" imgW="1218960" imgH="368280" progId="Equation.3">
                  <p:embed/>
                </p:oleObj>
              </mc:Choice>
              <mc:Fallback>
                <p:oleObj name="Equation" r:id="rId7" imgW="1218960" imgH="3682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191000"/>
                        <a:ext cx="3959225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6553200"/>
            <a:ext cx="6017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Remark: </a:t>
            </a:r>
            <a:r>
              <a:rPr lang="en-US" dirty="0" smtClean="0">
                <a:sym typeface="Symbol"/>
              </a:rPr>
              <a:t> is called kernel width; called h in our textbook!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239000" y="6477000"/>
            <a:ext cx="19050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60174475-7AE0-48CF-A68B-68A75D174A9C}" type="slidenum">
              <a:rPr lang="en-US" altLang="en-US" sz="1400" smtClean="0"/>
              <a:pPr eaLnBrk="1" hangingPunct="1"/>
              <a:t>7</a:t>
            </a:fld>
            <a:endParaRPr lang="en-US" altLang="en-US" sz="1400" smtClean="0"/>
          </a:p>
        </p:txBody>
      </p:sp>
      <p:sp>
        <p:nvSpPr>
          <p:cNvPr id="1843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900113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zh-CN" sz="3300" smtClean="0">
                <a:ea typeface="SimSun" charset="-122"/>
              </a:rPr>
              <a:t>Density Functions for different values of h/</a:t>
            </a:r>
            <a:r>
              <a:rPr lang="en-US" altLang="zh-CN" sz="3300" smtClean="0">
                <a:ea typeface="SimSun" charset="-122"/>
                <a:sym typeface="Symbol" pitchFamily="18" charset="2"/>
              </a:rPr>
              <a:t></a:t>
            </a:r>
            <a:endParaRPr lang="en-US" altLang="zh-CN" sz="3300" smtClean="0">
              <a:ea typeface="SimSun" charset="-122"/>
            </a:endParaRPr>
          </a:p>
        </p:txBody>
      </p:sp>
      <p:pic>
        <p:nvPicPr>
          <p:cNvPr id="18436" name="Picture 102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8991600" cy="504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571500" y="1500188"/>
            <a:ext cx="1817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 altLang="en-US"/>
              <a:t>Remark: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357688"/>
            <a:ext cx="9144000" cy="2500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2036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kNN</a:t>
            </a:r>
            <a:r>
              <a:rPr lang="en-US" dirty="0" smtClean="0"/>
              <a:t>-based Density Functions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9144000" cy="445452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Example:</a:t>
            </a:r>
            <a:r>
              <a:rPr lang="en-US" sz="2400" dirty="0" smtClean="0"/>
              <a:t> </a:t>
            </a:r>
            <a:r>
              <a:rPr lang="en-US" sz="2400" dirty="0" err="1" smtClean="0"/>
              <a:t>kNN</a:t>
            </a:r>
            <a:r>
              <a:rPr lang="en-US" sz="2400" dirty="0" smtClean="0"/>
              <a:t> density function with variable kernel width—width is proportional to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(x) in point x: the distance of the </a:t>
            </a:r>
            <a:r>
              <a:rPr lang="en-US" sz="2400" dirty="0" err="1" smtClean="0"/>
              <a:t>k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nearest neighbor in O to x; is usually difficult to normalize due to the variable kernel width; therefore, the integral over the density function does not add up to 1 and usually is </a:t>
            </a:r>
            <a:r>
              <a:rPr lang="en-US" sz="2400" dirty="0" smtClean="0">
                <a:sym typeface="Symbol"/>
              </a:rPr>
              <a:t>.</a:t>
            </a:r>
            <a:r>
              <a:rPr lang="en-US" sz="2400" dirty="0" smtClean="0"/>
              <a:t> </a:t>
            </a:r>
          </a:p>
          <a:p>
            <a:pPr eaLnBrk="1" hangingPunct="1"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Parameter selection</a:t>
            </a:r>
            <a:r>
              <a:rPr lang="en-US" sz="2400" dirty="0" smtClean="0"/>
              <a:t>: Instead of the width </a:t>
            </a:r>
            <a:r>
              <a:rPr lang="en-US" sz="2400" dirty="0" smtClean="0">
                <a:sym typeface="Symbol"/>
              </a:rPr>
              <a:t>, </a:t>
            </a:r>
            <a:r>
              <a:rPr lang="en-US" sz="2400" dirty="0" smtClean="0">
                <a:solidFill>
                  <a:srgbClr val="FFFF00"/>
                </a:solidFill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 has to be selected! </a:t>
            </a: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or </a:t>
            </a:r>
            <a:r>
              <a:rPr lang="en-US" sz="2400" dirty="0" err="1" smtClean="0"/>
              <a:t>Alpaydin</a:t>
            </a:r>
            <a:r>
              <a:rPr lang="en-US" sz="2400" dirty="0" smtClean="0"/>
              <a:t> mentions the following variation: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1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914400" y="3962400"/>
          <a:ext cx="37465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Equation" r:id="rId3" imgW="1358640" imgH="431640" progId="Equation.3">
                  <p:embed/>
                </p:oleObj>
              </mc:Choice>
              <mc:Fallback>
                <p:oleObj name="Equation" r:id="rId3" imgW="135864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62400"/>
                        <a:ext cx="37465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6"/>
          <p:cNvGraphicFramePr>
            <a:graphicFrameLocks noChangeAspect="1"/>
          </p:cNvGraphicFramePr>
          <p:nvPr/>
        </p:nvGraphicFramePr>
        <p:xfrm>
          <a:off x="838200" y="5667375"/>
          <a:ext cx="5707062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" name="Equation" r:id="rId5" imgW="2070000" imgH="431640" progId="Equation.3">
                  <p:embed/>
                </p:oleObj>
              </mc:Choice>
              <mc:Fallback>
                <p:oleObj name="Equation" r:id="rId5" imgW="20700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667375"/>
                        <a:ext cx="5707062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ple">
  <a:themeElements>
    <a:clrScheme name="Maple 5">
      <a:dk1>
        <a:srgbClr val="56925A"/>
      </a:dk1>
      <a:lt1>
        <a:srgbClr val="FFFFFF"/>
      </a:lt1>
      <a:dk2>
        <a:srgbClr val="6FB56D"/>
      </a:dk2>
      <a:lt2>
        <a:srgbClr val="FFFFCC"/>
      </a:lt2>
      <a:accent1>
        <a:srgbClr val="2B877C"/>
      </a:accent1>
      <a:accent2>
        <a:srgbClr val="5A9A5F"/>
      </a:accent2>
      <a:accent3>
        <a:srgbClr val="BBD7BA"/>
      </a:accent3>
      <a:accent4>
        <a:srgbClr val="DADADA"/>
      </a:accent4>
      <a:accent5>
        <a:srgbClr val="ACC3BF"/>
      </a:accent5>
      <a:accent6>
        <a:srgbClr val="518B55"/>
      </a:accent6>
      <a:hlink>
        <a:srgbClr val="99FF33"/>
      </a:hlink>
      <a:folHlink>
        <a:srgbClr val="CCFF99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1146</TotalTime>
  <Words>389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Maple</vt:lpstr>
      <vt:lpstr>Equation</vt:lpstr>
      <vt:lpstr>Non-Parametric Density Functions </vt:lpstr>
      <vt:lpstr>Non-Parametric Density Estimation</vt:lpstr>
      <vt:lpstr>Influence Functions</vt:lpstr>
      <vt:lpstr>Example: Kernel Density Estimation </vt:lpstr>
      <vt:lpstr>Notations </vt:lpstr>
      <vt:lpstr>Gaussian Kernel Density Functions</vt:lpstr>
      <vt:lpstr>Density Functions for different values of h/</vt:lpstr>
      <vt:lpstr>kNN-based Density Functions</vt:lpstr>
    </vt:vector>
  </TitlesOfParts>
  <Company>dan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Supervised Clustering Algorithm and Implementation</dc:title>
  <dc:creator>s</dc:creator>
  <cp:lastModifiedBy>C. Eick</cp:lastModifiedBy>
  <cp:revision>139</cp:revision>
  <dcterms:created xsi:type="dcterms:W3CDTF">2005-07-17T22:13:53Z</dcterms:created>
  <dcterms:modified xsi:type="dcterms:W3CDTF">2015-08-21T16:02:55Z</dcterms:modified>
</cp:coreProperties>
</file>