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22"/>
  </p:notesMasterIdLst>
  <p:handoutMasterIdLst>
    <p:handoutMasterId r:id="rId23"/>
  </p:handoutMasterIdLst>
  <p:sldIdLst>
    <p:sldId id="322" r:id="rId2"/>
    <p:sldId id="326" r:id="rId3"/>
    <p:sldId id="324" r:id="rId4"/>
    <p:sldId id="331" r:id="rId5"/>
    <p:sldId id="333" r:id="rId6"/>
    <p:sldId id="377" r:id="rId7"/>
    <p:sldId id="337" r:id="rId8"/>
    <p:sldId id="334" r:id="rId9"/>
    <p:sldId id="335" r:id="rId10"/>
    <p:sldId id="350" r:id="rId11"/>
    <p:sldId id="352" r:id="rId12"/>
    <p:sldId id="353" r:id="rId13"/>
    <p:sldId id="354" r:id="rId14"/>
    <p:sldId id="355" r:id="rId15"/>
    <p:sldId id="357" r:id="rId16"/>
    <p:sldId id="378" r:id="rId17"/>
    <p:sldId id="358" r:id="rId18"/>
    <p:sldId id="359" r:id="rId19"/>
    <p:sldId id="360" r:id="rId20"/>
    <p:sldId id="372" r:id="rId21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66FF33"/>
    <a:srgbClr val="3333FF"/>
    <a:srgbClr val="990033"/>
    <a:srgbClr val="FF6600"/>
    <a:srgbClr val="FF00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106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10"/>
    </p:cViewPr>
  </p:sorter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fld id="{FD84D315-A8B9-4F9A-95AC-B70A2541808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138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fld id="{29750F04-B430-4316-982F-DC78F365C9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788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750F04-B430-4316-982F-DC78F365C985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07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68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800">
                <a:solidFill>
                  <a:srgbClr val="FFFFFF"/>
                </a:solidFill>
                <a:latin typeface="Palatino Linotype" pitchFamily="18" charset="0"/>
              </a:defRPr>
            </a:lvl1pPr>
          </a:lstStyle>
          <a:p>
            <a:r>
              <a:rPr lang="tr-TR"/>
              <a:t>Click to edit Master title style</a:t>
            </a:r>
          </a:p>
        </p:txBody>
      </p:sp>
      <p:sp>
        <p:nvSpPr>
          <p:cNvPr id="368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>
                <a:latin typeface="Palatino Linotype" pitchFamily="18" charset="0"/>
              </a:defRPr>
            </a:lvl1pPr>
          </a:lstStyle>
          <a:p>
            <a:r>
              <a:rPr lang="tr-TR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68313" y="537368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" name="Rectangle 21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453188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20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35C-9963-4B27-B444-2E2D348F942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78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0DA29-66BF-4198-AC0F-54E23949C32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55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5E3F-6D54-450D-A3D5-CA3395D8E87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858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5E37E-E7EC-40CD-BA45-CB3E747B1DD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074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EE96E-F167-43ED-BE34-97934A813C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676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4E965-B214-4AFC-B0D0-C02CCBCB9B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652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E04A7-108B-49E8-B3E4-248061FB01C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666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8B2C-55C3-445D-825C-A5A9658850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593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DCAD-069B-4CAC-B9B5-EF0F2A85ADE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40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8982A-72E9-4466-BA46-90409236B37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21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D29F-0A9D-4B1B-9D8F-D6F283CAED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57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3A7F7-A4CC-4ABF-9771-DE3B19A3F5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5115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9F807-408D-4AFA-962E-53CC2A91D8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23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124A9-2A87-407C-82D7-40714DD28A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82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C31DC-7638-4034-B20E-40EE92E93C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05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30E6F-377D-4D35-B32C-33CE0578AE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68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0B638-EEC0-4F7E-BEF5-01217125F4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38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72250"/>
            <a:ext cx="5834063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+mn-lt"/>
              </a:defRPr>
            </a:lvl1pPr>
          </a:lstStyle>
          <a:p>
            <a:pPr>
              <a:defRPr/>
            </a:pPr>
            <a:r>
              <a:rPr lang="en-US"/>
              <a:t>Eick/Alpaydin: Topic5---Parametric Methods</a:t>
            </a:r>
            <a:endParaRPr lang="tr-T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23728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i="1"/>
            </a:lvl1pPr>
          </a:lstStyle>
          <a:p>
            <a:pPr>
              <a:defRPr/>
            </a:pPr>
            <a:fld id="{79219D95-5DCD-420E-8722-561218ECD71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286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286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  <p:sldLayoutId id="2147484053" r:id="rId12"/>
    <p:sldLayoutId id="2147484054" r:id="rId13"/>
    <p:sldLayoutId id="2147484055" r:id="rId14"/>
    <p:sldLayoutId id="2147484056" r:id="rId15"/>
    <p:sldLayoutId id="2147484057" r:id="rId16"/>
    <p:sldLayoutId id="2147484058" r:id="rId1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Lucida Bright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Lucida Bright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Lucida Bright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Lucida Bright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Lucida Bright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Lucida Bright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Lucida Bright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i="1">
          <a:solidFill>
            <a:schemeClr val="bg2"/>
          </a:solidFill>
          <a:latin typeface="Lucida Brigh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andard_score" TargetMode="External"/><Relationship Id="rId2" Type="http://schemas.openxmlformats.org/officeDocument/2006/relationships/hyperlink" Target="http://en.wikipedia.org/wiki/Normal_distribution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hyperlink" Target="http://en.wikipedia.org/wiki/Correlation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5" Type="http://schemas.openxmlformats.org/officeDocument/2006/relationships/hyperlink" Target="http://en.wikipedia.org/wiki/Multivariate_normal_distribution" TargetMode="Externa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hyperlink" Target="http://smlv.cc.gatech.edu/wp-content/uploads/2010/08/norm31.jpg" TargetMode="External"/><Relationship Id="rId3" Type="http://schemas.openxmlformats.org/officeDocument/2006/relationships/oleObject" Target="../embeddings/oleObject14.bin"/><Relationship Id="rId7" Type="http://schemas.openxmlformats.org/officeDocument/2006/relationships/hyperlink" Target="http://en.wikipedia.org/wiki/File:PCMahalanobis.png" TargetMode="External"/><Relationship Id="rId12" Type="http://schemas.openxmlformats.org/officeDocument/2006/relationships/hyperlink" Target="http://en.wikipedia.org/wiki/Scale_invariance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hyperlink" Target="http://en.wikipedia.org/wiki/Mahalanobis_distance" TargetMode="External"/><Relationship Id="rId11" Type="http://schemas.openxmlformats.org/officeDocument/2006/relationships/hyperlink" Target="http://en.wikipedia.org/wiki/Data_set" TargetMode="External"/><Relationship Id="rId5" Type="http://schemas.openxmlformats.org/officeDocument/2006/relationships/hyperlink" Target="http://www.analyzemath.com/Calculators/inverse_matrix_3by3.html" TargetMode="External"/><Relationship Id="rId10" Type="http://schemas.openxmlformats.org/officeDocument/2006/relationships/hyperlink" Target="http://en.wikipedia.org/wiki/Euclidean_distance" TargetMode="External"/><Relationship Id="rId4" Type="http://schemas.openxmlformats.org/officeDocument/2006/relationships/image" Target="../media/image14.wmf"/><Relationship Id="rId9" Type="http://schemas.openxmlformats.org/officeDocument/2006/relationships/hyperlink" Target="http://en.wikipedia.org/wiki/Correlation" TargetMode="External"/><Relationship Id="rId1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hyperlink" Target="http://en.wikipedia.org/wiki/Standard_score" TargetMode="Externa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ormal_distributio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ximum_a_posteriori_estim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taoptimize.com/qa/questions/7885/what-is-the-relationship-between-mle-map-em-point-estimati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sz="2000" i="0" smtClean="0"/>
              <a:t>CHAPTER 4:</a:t>
            </a:r>
            <a:r>
              <a:rPr lang="tr-TR" smtClean="0"/>
              <a:t> </a:t>
            </a:r>
            <a:br>
              <a:rPr lang="tr-TR" smtClean="0"/>
            </a:br>
            <a:r>
              <a:rPr lang="tr-TR" smtClean="0"/>
              <a:t>Parametric Methods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583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AE613A7C-B382-4A53-B1A2-3ABD970E5ACF}" type="slidenum">
              <a:rPr lang="tr-TR" sz="1400" smtClean="0"/>
              <a:pPr eaLnBrk="1" hangingPunct="1"/>
              <a:t>10</a:t>
            </a:fld>
            <a:endParaRPr lang="tr-TR" sz="1400" smtClean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371600"/>
          </a:xfrm>
        </p:spPr>
        <p:txBody>
          <a:bodyPr/>
          <a:lstStyle/>
          <a:p>
            <a:pPr eaLnBrk="1" hangingPunct="1"/>
            <a:r>
              <a:rPr lang="tr-TR" smtClean="0"/>
              <a:t>Model Selection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chemeClr val="bg2"/>
                </a:solidFill>
              </a:rPr>
              <a:t>Cross-validation:</a:t>
            </a:r>
            <a:r>
              <a:rPr lang="tr-TR" smtClean="0"/>
              <a:t> Measure generalization accuracy by testing on data unused during training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chemeClr val="bg2"/>
                </a:solidFill>
              </a:rPr>
              <a:t>Regularization:</a:t>
            </a:r>
            <a:r>
              <a:rPr lang="tr-TR" smtClean="0"/>
              <a:t> Penalize complex models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mtClean="0"/>
              <a:t>		E’=error on data + λ model complexity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mtClean="0"/>
              <a:t>	Akaike’s information criterion (AIC), Bayesian information criterion (BIC)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chemeClr val="bg2"/>
                </a:solidFill>
              </a:rPr>
              <a:t>Minimum description length (MDL):</a:t>
            </a:r>
            <a:r>
              <a:rPr lang="tr-TR" smtClean="0"/>
              <a:t> Kolmogorov complexity, shortest description of data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chemeClr val="bg2"/>
                </a:solidFill>
              </a:rPr>
              <a:t>Structural risk minimization (SRM)</a:t>
            </a: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 bwMode="auto">
          <a:xfrm>
            <a:off x="642938" y="1214438"/>
            <a:ext cx="82867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2600"/>
              <a:t>Remark: will be discussed in more depth later: Topic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 dirty="0" smtClean="0"/>
              <a:t>CHAPTER 5:</a:t>
            </a:r>
            <a:r>
              <a:rPr lang="tr-TR" sz="2800" dirty="0" smtClean="0"/>
              <a:t> </a:t>
            </a:r>
            <a:br>
              <a:rPr lang="tr-TR" sz="2800" dirty="0" smtClean="0"/>
            </a:br>
            <a:r>
              <a:rPr lang="tr-TR" dirty="0" smtClean="0"/>
              <a:t>Multivariate Methods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79512" y="5517231"/>
            <a:ext cx="9145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Normal Distribution: 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en.wikipedia.org/wiki/Normal_distribution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Z-score: see </a:t>
            </a:r>
            <a:r>
              <a:rPr lang="en-US" sz="2000" dirty="0">
                <a:hlinkClick r:id="rId3"/>
              </a:rPr>
              <a:t>http://en.wikipedia.org/wiki/Standard_score</a:t>
            </a:r>
            <a:endParaRPr lang="en-US" sz="2000" dirty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Lecture Notes for E Alpaydın 2004 Introduction to Machine Learning © The MIT Press (V1.1)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C7C57C88-09AF-4E0C-9494-3DC15BCA69B5}" type="slidenum">
              <a:rPr lang="tr-TR" sz="1400" smtClean="0"/>
              <a:pPr eaLnBrk="1" hangingPunct="1"/>
              <a:t>12</a:t>
            </a:fld>
            <a:endParaRPr lang="tr-TR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Multivariate Data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Multiple measurements (sensors)</a:t>
            </a:r>
          </a:p>
          <a:p>
            <a:r>
              <a:rPr lang="tr-TR" i="1" smtClean="0"/>
              <a:t>d</a:t>
            </a:r>
            <a:r>
              <a:rPr lang="tr-TR" smtClean="0"/>
              <a:t> inputs/features/attributes: </a:t>
            </a:r>
            <a:r>
              <a:rPr lang="tr-TR" i="1" smtClean="0"/>
              <a:t>d</a:t>
            </a:r>
            <a:r>
              <a:rPr lang="tr-TR" smtClean="0"/>
              <a:t>-variate </a:t>
            </a:r>
          </a:p>
          <a:p>
            <a:r>
              <a:rPr lang="tr-TR" i="1" smtClean="0"/>
              <a:t>N</a:t>
            </a:r>
            <a:r>
              <a:rPr lang="tr-TR" smtClean="0"/>
              <a:t> instances/observations/examples</a:t>
            </a:r>
          </a:p>
        </p:txBody>
      </p:sp>
      <p:graphicFrame>
        <p:nvGraphicFramePr>
          <p:cNvPr id="13314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797050" y="3500438"/>
          <a:ext cx="45402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3" imgW="1726920" imgH="939600" progId="Equation.3">
                  <p:embed/>
                </p:oleObj>
              </mc:Choice>
              <mc:Fallback>
                <p:oleObj name="Equation" r:id="rId3" imgW="1726920" imgH="939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3500438"/>
                        <a:ext cx="454025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Lecture Notes for E Alpaydın 2004 Introduction to Machine Learning © The MIT Press (V1.1)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38E0DAC6-4C53-43E8-8E44-99CAE3C11F1B}" type="slidenum">
              <a:rPr lang="tr-TR" sz="1400" smtClean="0"/>
              <a:pPr eaLnBrk="1" hangingPunct="1"/>
              <a:t>13</a:t>
            </a:fld>
            <a:endParaRPr lang="tr-TR" sz="1400" smtClean="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Multivariate Parameters</a:t>
            </a:r>
          </a:p>
        </p:txBody>
      </p:sp>
      <p:graphicFrame>
        <p:nvGraphicFramePr>
          <p:cNvPr id="1433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042988" y="1628775"/>
          <a:ext cx="5389562" cy="202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7" name="Equation" r:id="rId3" imgW="2641320" imgH="990360" progId="Equation.3">
                  <p:embed/>
                </p:oleObj>
              </mc:Choice>
              <mc:Fallback>
                <p:oleObj name="Equation" r:id="rId3" imgW="2641320" imgH="9903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628775"/>
                        <a:ext cx="5389562" cy="202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569913" y="3860800"/>
          <a:ext cx="8221662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Equation" r:id="rId5" imgW="3670200" imgH="939600" progId="Equation.3">
                  <p:embed/>
                </p:oleObj>
              </mc:Choice>
              <mc:Fallback>
                <p:oleObj name="Equation" r:id="rId5" imgW="3670200" imgH="939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3860800"/>
                        <a:ext cx="8221662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7544" y="6021288"/>
            <a:ext cx="6202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Correlation: </a:t>
            </a:r>
            <a:r>
              <a:rPr lang="en-US" sz="2000" dirty="0">
                <a:hlinkClick r:id="rId7"/>
              </a:rPr>
              <a:t>http://</a:t>
            </a:r>
            <a:r>
              <a:rPr lang="en-US" sz="2000" dirty="0" smtClean="0">
                <a:hlinkClick r:id="rId7"/>
              </a:rPr>
              <a:t>en.wikipedia.org/wiki/Correlation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364088" y="260648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Example:  16   0    0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        0   16  -3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        0    -3   1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        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6ADD26D1-6D68-4AAC-9E27-6A2A8B17407B}" type="slidenum">
              <a:rPr lang="tr-TR" sz="1400" smtClean="0"/>
              <a:pPr eaLnBrk="1" hangingPunct="1"/>
              <a:t>14</a:t>
            </a:fld>
            <a:endParaRPr lang="tr-TR" sz="1400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Parameter Estimation</a:t>
            </a:r>
          </a:p>
        </p:txBody>
      </p:sp>
      <p:graphicFrame>
        <p:nvGraphicFramePr>
          <p:cNvPr id="15362" name="Object 2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93768456"/>
              </p:ext>
            </p:extLst>
          </p:nvPr>
        </p:nvGraphicFramePr>
        <p:xfrm>
          <a:off x="1887538" y="1772817"/>
          <a:ext cx="5456709" cy="3345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3" imgW="3149280" imgH="1930320" progId="Equation.3">
                  <p:embed/>
                </p:oleObj>
              </mc:Choice>
              <mc:Fallback>
                <p:oleObj name="Equation" r:id="rId3" imgW="3149280" imgH="19303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1772817"/>
                        <a:ext cx="5456709" cy="3345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5661248"/>
            <a:ext cx="5884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en.wikipedia.org/wiki/Multivariate_normal_distribution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6130607"/>
            <a:ext cx="76328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http://webscripts.softpedia.com/script/Scientific-Engineering-Ruby/Statistics-and-Probability/Multivariate-Gaussian-Distribution-35454.html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209ED860-A8E5-4D8D-9222-373A0927D166}" type="slidenum">
              <a:rPr lang="tr-TR" sz="1400" smtClean="0"/>
              <a:pPr eaLnBrk="1" hangingPunct="1"/>
              <a:t>15</a:t>
            </a:fld>
            <a:endParaRPr lang="tr-TR" sz="1400" smtClean="0"/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765175"/>
            <a:ext cx="60579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Multivariate Normal Distribution</a:t>
            </a:r>
          </a:p>
        </p:txBody>
      </p:sp>
      <p:graphicFrame>
        <p:nvGraphicFramePr>
          <p:cNvPr id="1638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68300" y="4818063"/>
          <a:ext cx="6904038" cy="166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4" imgW="3047760" imgH="736560" progId="Equation.3">
                  <p:embed/>
                </p:oleObj>
              </mc:Choice>
              <mc:Fallback>
                <p:oleObj name="Equation" r:id="rId4" imgW="3047760" imgH="7365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4818063"/>
                        <a:ext cx="6904038" cy="166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 rot="10800000">
            <a:off x="1785938" y="3429000"/>
            <a:ext cx="3357562" cy="2143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71500" y="2857500"/>
            <a:ext cx="2357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1600"/>
              <a:t>Mahalanobis distance between x and </a:t>
            </a:r>
            <a:r>
              <a:rPr lang="en-US" sz="1600">
                <a:sym typeface="Symbol" pitchFamily="18" charset="2"/>
              </a:rPr>
              <a:t></a:t>
            </a:r>
            <a:endParaRPr lang="en-US" sz="1600"/>
          </a:p>
        </p:txBody>
      </p:sp>
      <p:sp>
        <p:nvSpPr>
          <p:cNvPr id="2" name="TextBox 1"/>
          <p:cNvSpPr txBox="1"/>
          <p:nvPr/>
        </p:nvSpPr>
        <p:spPr>
          <a:xfrm>
            <a:off x="7635102" y="5555470"/>
            <a:ext cx="13644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(5.9)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209ED860-A8E5-4D8D-9222-373A0927D166}" type="slidenum">
              <a:rPr lang="tr-TR" sz="1400" smtClean="0"/>
              <a:pPr eaLnBrk="1" hangingPunct="1"/>
              <a:t>16</a:t>
            </a:fld>
            <a:endParaRPr lang="tr-TR" sz="1400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Mahalanobis</a:t>
            </a:r>
            <a:r>
              <a:rPr lang="en-US" dirty="0" smtClean="0"/>
              <a:t> Distance</a:t>
            </a:r>
            <a:endParaRPr lang="tr-TR" dirty="0" smtClean="0"/>
          </a:p>
        </p:txBody>
      </p:sp>
      <p:graphicFrame>
        <p:nvGraphicFramePr>
          <p:cNvPr id="1638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68300" y="4818063"/>
          <a:ext cx="6904038" cy="166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Equation" r:id="rId3" imgW="3047760" imgH="736560" progId="Equation.3">
                  <p:embed/>
                </p:oleObj>
              </mc:Choice>
              <mc:Fallback>
                <p:oleObj name="Equation" r:id="rId3" imgW="304776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4818063"/>
                        <a:ext cx="6904038" cy="166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 flipH="1" flipV="1">
            <a:off x="3779912" y="4725144"/>
            <a:ext cx="1363588" cy="846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2802401" y="4293096"/>
            <a:ext cx="2357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1600" dirty="0" err="1"/>
              <a:t>Mahalanobis</a:t>
            </a:r>
            <a:r>
              <a:rPr lang="en-US" sz="1600" dirty="0"/>
              <a:t> distance between x and </a:t>
            </a:r>
            <a:r>
              <a:rPr lang="en-US" sz="1600" dirty="0">
                <a:sym typeface="Symbol" pitchFamily="18" charset="2"/>
              </a:rPr>
              <a:t></a:t>
            </a:r>
            <a:endParaRPr lang="en-US" sz="1600" dirty="0"/>
          </a:p>
        </p:txBody>
      </p:sp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0" y="6611938"/>
            <a:ext cx="41068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1000">
                <a:hlinkClick r:id="rId5"/>
              </a:rPr>
              <a:t>http://www.analyzemath.com/Calculators/inverse_matrix_3by3.html</a:t>
            </a:r>
            <a:r>
              <a:rPr lang="en-US" sz="100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4810" y="404664"/>
            <a:ext cx="558838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hlinkClick r:id="rId6"/>
              </a:rPr>
              <a:t>http</a:t>
            </a:r>
            <a:r>
              <a:rPr lang="en-US" sz="1800" dirty="0">
                <a:hlinkClick r:id="rId6"/>
              </a:rPr>
              <a:t>://</a:t>
            </a:r>
            <a:r>
              <a:rPr lang="en-US" sz="1800" dirty="0" smtClean="0">
                <a:hlinkClick r:id="rId6"/>
              </a:rPr>
              <a:t>en.wikipedia.org/wiki/Mahalanobis_distance</a:t>
            </a:r>
            <a:endParaRPr lang="en-US" sz="1800" dirty="0" smtClean="0"/>
          </a:p>
          <a:p>
            <a:endParaRPr lang="en-US" dirty="0"/>
          </a:p>
        </p:txBody>
      </p:sp>
      <p:pic>
        <p:nvPicPr>
          <p:cNvPr id="30724" name="Picture 4" descr="http://upload.wikimedia.org/wikipedia/en/thumb/c/ca/PCMahalanobis.png/200px-PCMahalanobis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258" y="3793108"/>
            <a:ext cx="1179457" cy="177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6293" y="1484784"/>
            <a:ext cx="61454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b="1" dirty="0" err="1" smtClean="0"/>
              <a:t>Mahalanobis</a:t>
            </a:r>
            <a:r>
              <a:rPr lang="en-US" sz="2400" b="1" dirty="0" smtClean="0"/>
              <a:t> </a:t>
            </a:r>
            <a:r>
              <a:rPr lang="en-US" sz="2400" b="1" dirty="0"/>
              <a:t>distance</a:t>
            </a:r>
            <a:r>
              <a:rPr lang="en-US" sz="2400" dirty="0"/>
              <a:t> is </a:t>
            </a:r>
            <a:r>
              <a:rPr lang="en-US" sz="2400" dirty="0" smtClean="0"/>
              <a:t>based </a:t>
            </a:r>
            <a:r>
              <a:rPr lang="en-US" sz="2400" dirty="0"/>
              <a:t>on </a:t>
            </a:r>
            <a:r>
              <a:rPr lang="en-US" sz="2400" dirty="0">
                <a:hlinkClick r:id="rId9" action="ppaction://hlinkfile" tooltip="Correlation"/>
              </a:rPr>
              <a:t>correlations</a:t>
            </a:r>
            <a:r>
              <a:rPr lang="en-US" sz="2400" dirty="0"/>
              <a:t>  </a:t>
            </a:r>
            <a:r>
              <a:rPr lang="en-US" sz="2400" dirty="0" smtClean="0"/>
              <a:t>between </a:t>
            </a:r>
            <a:r>
              <a:rPr lang="en-US" sz="2400" dirty="0"/>
              <a:t>variables by which different patterns  </a:t>
            </a:r>
            <a:r>
              <a:rPr lang="en-US" sz="2400" dirty="0" smtClean="0"/>
              <a:t>can </a:t>
            </a:r>
            <a:r>
              <a:rPr lang="en-US" sz="2400" dirty="0"/>
              <a:t>be identified and analyzed. </a:t>
            </a:r>
            <a:r>
              <a:rPr lang="en-US" sz="2400" dirty="0" smtClean="0"/>
              <a:t>It </a:t>
            </a:r>
            <a:r>
              <a:rPr lang="en-US" sz="2400" dirty="0"/>
              <a:t>differs from </a:t>
            </a:r>
            <a:r>
              <a:rPr lang="en-US" sz="2400" dirty="0">
                <a:hlinkClick r:id="rId10" action="ppaction://hlinkfile" tooltip="Euclidean distance"/>
              </a:rPr>
              <a:t>Euclidean distance</a:t>
            </a:r>
            <a:r>
              <a:rPr lang="en-US" sz="2400" dirty="0"/>
              <a:t> in that it takes </a:t>
            </a:r>
            <a:r>
              <a:rPr lang="en-US" sz="2400" dirty="0" smtClean="0"/>
              <a:t>into </a:t>
            </a:r>
            <a:r>
              <a:rPr lang="en-US" sz="2400" dirty="0"/>
              <a:t>account the correlations of the </a:t>
            </a:r>
            <a:r>
              <a:rPr lang="en-US" sz="2400" dirty="0">
                <a:hlinkClick r:id="rId11" action="ppaction://hlinkfile" tooltip="Data set"/>
              </a:rPr>
              <a:t>data set</a:t>
            </a:r>
            <a:r>
              <a:rPr lang="en-US" sz="2400" dirty="0"/>
              <a:t> and is </a:t>
            </a:r>
            <a:r>
              <a:rPr lang="en-US" sz="2400" dirty="0">
                <a:hlinkClick r:id="rId12" action="ppaction://hlinkfile" tooltip="Scale invariance"/>
              </a:rPr>
              <a:t>scale-invariant</a:t>
            </a:r>
            <a:r>
              <a:rPr lang="en-US" sz="2400" dirty="0"/>
              <a:t>. </a:t>
            </a:r>
          </a:p>
        </p:txBody>
      </p:sp>
      <p:pic>
        <p:nvPicPr>
          <p:cNvPr id="30727" name="Picture 7" descr="http://smlv.cc.gatech.edu/wp-content/uploads/2010/08/norm31-1024x768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199" y="21952"/>
            <a:ext cx="3046767" cy="228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93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384131"/>
            <a:ext cx="6516216" cy="559916"/>
          </a:xfrm>
        </p:spPr>
        <p:txBody>
          <a:bodyPr/>
          <a:lstStyle/>
          <a:p>
            <a:pPr>
              <a:defRPr/>
            </a:pPr>
            <a:r>
              <a:rPr lang="en-US" sz="1400" dirty="0"/>
              <a:t>Z-score: 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en.wikipedia.org/wiki/Standard_score</a:t>
            </a:r>
            <a:endParaRPr lang="en-US" sz="1400" dirty="0" smtClean="0"/>
          </a:p>
          <a:p>
            <a:pPr>
              <a:defRPr/>
            </a:pPr>
            <a:endParaRPr lang="tr-TR" sz="1400" dirty="0" smtClean="0"/>
          </a:p>
        </p:txBody>
      </p:sp>
      <p:sp>
        <p:nvSpPr>
          <p:cNvPr id="174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929BBAEA-391D-4D09-A901-2BBBEA900B62}" type="slidenum">
              <a:rPr lang="tr-TR" sz="1400" smtClean="0"/>
              <a:pPr eaLnBrk="1" hangingPunct="1"/>
              <a:t>17</a:t>
            </a:fld>
            <a:endParaRPr lang="tr-TR" sz="1400" smtClean="0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0"/>
            <a:ext cx="8229600" cy="1272208"/>
          </a:xfrm>
        </p:spPr>
        <p:txBody>
          <a:bodyPr/>
          <a:lstStyle/>
          <a:p>
            <a:r>
              <a:rPr lang="tr-TR" dirty="0" smtClean="0"/>
              <a:t>Multivariate Normal Distribution</a:t>
            </a:r>
          </a:p>
        </p:txBody>
      </p:sp>
      <p:sp>
        <p:nvSpPr>
          <p:cNvPr id="174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5481" y="997744"/>
            <a:ext cx="8229600" cy="3886200"/>
          </a:xfrm>
        </p:spPr>
        <p:txBody>
          <a:bodyPr/>
          <a:lstStyle/>
          <a:p>
            <a:r>
              <a:rPr lang="tr-TR" dirty="0" smtClean="0"/>
              <a:t>Mahalanobis distance: (</a:t>
            </a:r>
            <a:r>
              <a:rPr lang="tr-TR" sz="2800" b="1" i="1" dirty="0" smtClean="0"/>
              <a:t>x </a:t>
            </a:r>
            <a:r>
              <a:rPr lang="tr-TR" sz="2800" dirty="0" smtClean="0"/>
              <a:t>– </a:t>
            </a:r>
            <a:r>
              <a:rPr lang="tr-TR" sz="2800" b="1" i="1" dirty="0" smtClean="0"/>
              <a:t>μ</a:t>
            </a:r>
            <a:r>
              <a:rPr lang="tr-TR" dirty="0" smtClean="0"/>
              <a:t>)</a:t>
            </a:r>
            <a:r>
              <a:rPr lang="tr-TR" i="1" baseline="30000" dirty="0" smtClean="0"/>
              <a:t>T</a:t>
            </a:r>
            <a:r>
              <a:rPr lang="tr-TR" dirty="0" smtClean="0"/>
              <a:t> </a:t>
            </a:r>
            <a:r>
              <a:rPr lang="tr-TR" sz="2800" b="1" dirty="0" smtClean="0"/>
              <a:t>∑</a:t>
            </a:r>
            <a:r>
              <a:rPr lang="tr-TR" sz="2800" baseline="30000" dirty="0" smtClean="0"/>
              <a:t>–</a:t>
            </a:r>
            <a:r>
              <a:rPr lang="tr-TR" sz="2800" b="1" baseline="30000" dirty="0" smtClean="0"/>
              <a:t>1</a:t>
            </a:r>
            <a:r>
              <a:rPr lang="tr-TR" sz="2800" b="1" dirty="0" smtClean="0"/>
              <a:t> </a:t>
            </a:r>
            <a:r>
              <a:rPr lang="tr-TR" dirty="0" smtClean="0"/>
              <a:t>(</a:t>
            </a:r>
            <a:r>
              <a:rPr lang="tr-TR" sz="2800" b="1" i="1" dirty="0" smtClean="0"/>
              <a:t>x </a:t>
            </a:r>
            <a:r>
              <a:rPr lang="tr-TR" sz="2800" dirty="0" smtClean="0"/>
              <a:t>– </a:t>
            </a:r>
            <a:r>
              <a:rPr lang="tr-TR" sz="2800" b="1" i="1" dirty="0" smtClean="0"/>
              <a:t>μ</a:t>
            </a:r>
            <a:r>
              <a:rPr lang="tr-TR" dirty="0" smtClean="0"/>
              <a:t>) </a:t>
            </a:r>
          </a:p>
          <a:p>
            <a:pPr lvl="1">
              <a:buFont typeface="Wingdings" pitchFamily="2" charset="2"/>
              <a:buNone/>
            </a:pPr>
            <a:r>
              <a:rPr lang="tr-TR" dirty="0" smtClean="0"/>
              <a:t>	</a:t>
            </a:r>
            <a:r>
              <a:rPr lang="tr-TR" sz="2400" dirty="0" smtClean="0"/>
              <a:t>measures the distance from </a:t>
            </a:r>
            <a:r>
              <a:rPr lang="tr-TR" sz="2400" b="1" i="1" dirty="0" smtClean="0"/>
              <a:t>x</a:t>
            </a:r>
            <a:r>
              <a:rPr lang="tr-TR" sz="2400" dirty="0" smtClean="0"/>
              <a:t> to </a:t>
            </a:r>
            <a:r>
              <a:rPr lang="tr-TR" sz="2400" b="1" i="1" dirty="0" smtClean="0"/>
              <a:t>μ</a:t>
            </a:r>
            <a:r>
              <a:rPr lang="tr-TR" sz="2400" dirty="0" smtClean="0"/>
              <a:t> in terms of </a:t>
            </a:r>
            <a:r>
              <a:rPr lang="tr-TR" sz="2400" b="1" dirty="0" smtClean="0"/>
              <a:t>∑</a:t>
            </a:r>
            <a:r>
              <a:rPr lang="tr-TR" sz="2400" dirty="0" smtClean="0"/>
              <a:t> (normalizes for difference in variances and correlations)</a:t>
            </a:r>
          </a:p>
          <a:p>
            <a:r>
              <a:rPr lang="tr-TR" dirty="0" smtClean="0"/>
              <a:t>Bivariate: </a:t>
            </a:r>
            <a:r>
              <a:rPr lang="tr-TR" i="1" dirty="0" smtClean="0"/>
              <a:t>d </a:t>
            </a:r>
            <a:r>
              <a:rPr lang="tr-TR" dirty="0" smtClean="0"/>
              <a:t>= 2</a:t>
            </a:r>
          </a:p>
        </p:txBody>
      </p:sp>
      <p:graphicFrame>
        <p:nvGraphicFramePr>
          <p:cNvPr id="17410" name="Object 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9029700" y="28067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9700" y="280670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4329275"/>
              </p:ext>
            </p:extLst>
          </p:nvPr>
        </p:nvGraphicFramePr>
        <p:xfrm>
          <a:off x="4052887" y="2636912"/>
          <a:ext cx="3313113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" name="Equation" r:id="rId6" imgW="1346040" imgH="482400" progId="Equation.3">
                  <p:embed/>
                </p:oleObj>
              </mc:Choice>
              <mc:Fallback>
                <p:oleObj name="Equation" r:id="rId6" imgW="134604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7" y="2636912"/>
                        <a:ext cx="3313113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681279"/>
              </p:ext>
            </p:extLst>
          </p:nvPr>
        </p:nvGraphicFramePr>
        <p:xfrm>
          <a:off x="827584" y="4509120"/>
          <a:ext cx="7461250" cy="147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" name="Equation" r:id="rId8" imgW="3720960" imgH="736560" progId="Equation.3">
                  <p:embed/>
                </p:oleObj>
              </mc:Choice>
              <mc:Fallback>
                <p:oleObj name="Equation" r:id="rId8" imgW="3720960" imgH="736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509120"/>
                        <a:ext cx="7461250" cy="147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2483768" y="3933056"/>
            <a:ext cx="51514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1600" dirty="0"/>
              <a:t>Remark: </a:t>
            </a:r>
            <a:r>
              <a:rPr lang="en-US" sz="1600" dirty="0">
                <a:sym typeface="Symbol" pitchFamily="18" charset="2"/>
              </a:rPr>
              <a:t> is the c</a:t>
            </a:r>
            <a:r>
              <a:rPr lang="en-US" sz="1600" dirty="0"/>
              <a:t>orrelation between the two variables </a:t>
            </a:r>
          </a:p>
        </p:txBody>
      </p:sp>
      <p:sp>
        <p:nvSpPr>
          <p:cNvPr id="17418" name="TextBox 9"/>
          <p:cNvSpPr txBox="1">
            <a:spLocks noChangeArrowheads="1"/>
          </p:cNvSpPr>
          <p:nvPr/>
        </p:nvSpPr>
        <p:spPr bwMode="auto">
          <a:xfrm>
            <a:off x="5786438" y="6215063"/>
            <a:ext cx="2211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1600"/>
              <a:t>Called </a:t>
            </a:r>
            <a:r>
              <a:rPr lang="en-US" sz="1600" b="1"/>
              <a:t>z-score</a:t>
            </a:r>
            <a:r>
              <a:rPr lang="en-US" sz="1600"/>
              <a:t> zi for xi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Lecture Notes for E Alpaydın 2004 Introduction to Machine Learning © The MIT Press (V1.1)</a:t>
            </a: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3BE74504-0DA4-4B8D-A8AE-E5BB1C2FE603}" type="slidenum">
              <a:rPr lang="tr-TR" sz="1400" smtClean="0"/>
              <a:pPr eaLnBrk="1" hangingPunct="1"/>
              <a:t>18</a:t>
            </a:fld>
            <a:endParaRPr lang="tr-TR" sz="1400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Bivariate Normal</a:t>
            </a:r>
          </a:p>
        </p:txBody>
      </p:sp>
      <p:pic>
        <p:nvPicPr>
          <p:cNvPr id="6042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60579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Lecture Notes for E Alpaydın 2004 Introduction to Machine Learning © The MIT Press (V1.1)</a:t>
            </a:r>
          </a:p>
        </p:txBody>
      </p:sp>
      <p:sp>
        <p:nvSpPr>
          <p:cNvPr id="614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62B5865D-548D-4B1E-BBE4-6906A4288EE4}" type="slidenum">
              <a:rPr lang="tr-TR" sz="1400" smtClean="0"/>
              <a:pPr eaLnBrk="1" hangingPunct="1"/>
              <a:t>19</a:t>
            </a:fld>
            <a:endParaRPr lang="tr-TR" sz="1400" smtClean="0"/>
          </a:p>
        </p:txBody>
      </p:sp>
      <p:pic>
        <p:nvPicPr>
          <p:cNvPr id="6144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76250"/>
            <a:ext cx="7372350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087B6334-E467-48E5-ADD5-F2E7765D4D86}" type="slidenum">
              <a:rPr lang="tr-TR" sz="1400" smtClean="0"/>
              <a:pPr eaLnBrk="1" hangingPunct="1"/>
              <a:t>2</a:t>
            </a:fld>
            <a:endParaRPr lang="tr-TR" sz="1400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eaLnBrk="1" hangingPunct="1"/>
            <a:r>
              <a:rPr lang="tr-TR" dirty="0" smtClean="0"/>
              <a:t>Parametric Estimation</a:t>
            </a:r>
            <a:endParaRPr lang="en-GB" dirty="0" smtClean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196752"/>
            <a:ext cx="8572500" cy="5232623"/>
          </a:xfrm>
        </p:spPr>
        <p:txBody>
          <a:bodyPr/>
          <a:lstStyle/>
          <a:p>
            <a:pPr eaLnBrk="1" hangingPunct="1"/>
            <a:r>
              <a:rPr lang="en-US" sz="2600" dirty="0" smtClean="0">
                <a:latin typeface="Lucida Calligraphy" pitchFamily="66" charset="0"/>
              </a:rPr>
              <a:t>Given </a:t>
            </a:r>
            <a:r>
              <a:rPr lang="tr-TR" sz="2600" dirty="0" smtClean="0">
                <a:latin typeface="Lucida Calligraphy" pitchFamily="66" charset="0"/>
              </a:rPr>
              <a:t>X</a:t>
            </a:r>
            <a:r>
              <a:rPr lang="tr-TR" sz="2600" b="1" i="1" dirty="0" smtClean="0"/>
              <a:t> </a:t>
            </a:r>
            <a:r>
              <a:rPr lang="tr-TR" sz="2600" dirty="0" smtClean="0"/>
              <a:t>= { </a:t>
            </a:r>
            <a:r>
              <a:rPr lang="tr-TR" sz="2600" i="1" dirty="0" smtClean="0"/>
              <a:t>x</a:t>
            </a:r>
            <a:r>
              <a:rPr lang="tr-TR" sz="2600" i="1" baseline="30000" dirty="0" smtClean="0"/>
              <a:t>t </a:t>
            </a:r>
            <a:r>
              <a:rPr lang="tr-TR" sz="2600" dirty="0" smtClean="0"/>
              <a:t>}</a:t>
            </a:r>
            <a:r>
              <a:rPr lang="tr-TR" sz="2600" i="1" baseline="-25000" dirty="0" smtClean="0"/>
              <a:t>t 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 eaLnBrk="1" hangingPunct="1">
              <a:buNone/>
            </a:pPr>
            <a:r>
              <a:rPr lang="en-US" sz="2600" dirty="0"/>
              <a:t> </a:t>
            </a:r>
            <a:r>
              <a:rPr lang="en-US" sz="2600" dirty="0" smtClean="0"/>
              <a:t>   goal: infer probability distribution p(x)</a:t>
            </a:r>
            <a:endParaRPr lang="tr-TR" sz="2600" dirty="0" smtClean="0"/>
          </a:p>
          <a:p>
            <a:pPr eaLnBrk="1" hangingPunct="1"/>
            <a:r>
              <a:rPr lang="tr-TR" sz="2600" dirty="0" smtClean="0"/>
              <a:t>Parametric estimation: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r-TR" sz="2600" dirty="0" smtClean="0"/>
              <a:t>	Assume a form for p (x | θ) and estimate θ,</a:t>
            </a:r>
            <a:r>
              <a:rPr lang="tr-TR" sz="2600" b="1" dirty="0" smtClean="0"/>
              <a:t> </a:t>
            </a:r>
            <a:r>
              <a:rPr lang="tr-TR" sz="2600" dirty="0" smtClean="0"/>
              <a:t>its sufficient statistics, using </a:t>
            </a:r>
            <a:r>
              <a:rPr lang="tr-TR" sz="2600" dirty="0" smtClean="0">
                <a:latin typeface="Lucida Calligraphy" pitchFamily="66" charset="0"/>
              </a:rPr>
              <a:t>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r-TR" sz="2600" dirty="0" smtClean="0"/>
              <a:t>	e.g., </a:t>
            </a:r>
            <a:r>
              <a:rPr lang="tr-TR" sz="2600" dirty="0" smtClean="0">
                <a:latin typeface="Lucida Calligraphy" pitchFamily="66" charset="0"/>
              </a:rPr>
              <a:t>N </a:t>
            </a:r>
            <a:r>
              <a:rPr lang="tr-TR" sz="2600" dirty="0" smtClean="0"/>
              <a:t>( μ, σ</a:t>
            </a:r>
            <a:r>
              <a:rPr lang="tr-TR" sz="2600" baseline="30000" dirty="0" smtClean="0"/>
              <a:t>2</a:t>
            </a:r>
            <a:r>
              <a:rPr lang="tr-TR" sz="2600" dirty="0" smtClean="0"/>
              <a:t>) where θ = { μ, σ</a:t>
            </a:r>
            <a:r>
              <a:rPr lang="tr-TR" sz="2600" baseline="30000" dirty="0" smtClean="0"/>
              <a:t>2</a:t>
            </a:r>
            <a:r>
              <a:rPr lang="tr-TR" sz="2600" dirty="0" smtClean="0"/>
              <a:t>}</a:t>
            </a:r>
            <a:endParaRPr lang="en-US" sz="2600" dirty="0" smtClean="0"/>
          </a:p>
          <a:p>
            <a:pPr eaLnBrk="1" hangingPunct="1"/>
            <a:r>
              <a:rPr lang="en-US" sz="2600" dirty="0" smtClean="0"/>
              <a:t>Problem: How can we obtain </a:t>
            </a:r>
            <a:r>
              <a:rPr lang="tr-TR" sz="2600" dirty="0" smtClean="0"/>
              <a:t>θ</a:t>
            </a:r>
            <a:r>
              <a:rPr lang="en-US" sz="2600" dirty="0" smtClean="0"/>
              <a:t> from X?</a:t>
            </a:r>
          </a:p>
          <a:p>
            <a:pPr eaLnBrk="1" hangingPunct="1"/>
            <a:r>
              <a:rPr lang="en-US" sz="2600" u="sng" dirty="0" smtClean="0"/>
              <a:t>Assumption</a:t>
            </a:r>
            <a:r>
              <a:rPr lang="en-US" sz="2600" dirty="0" smtClean="0"/>
              <a:t>: X contains samples of a one-dimensional random variable</a:t>
            </a:r>
          </a:p>
          <a:p>
            <a:pPr eaLnBrk="1" hangingPunct="1"/>
            <a:r>
              <a:rPr lang="en-US" sz="2600" dirty="0" smtClean="0"/>
              <a:t>Later </a:t>
            </a:r>
            <a:r>
              <a:rPr lang="en-US" sz="2600" u="sng" dirty="0" smtClean="0"/>
              <a:t>multivariate estimation</a:t>
            </a:r>
            <a:r>
              <a:rPr lang="en-US" sz="2600" dirty="0" smtClean="0"/>
              <a:t>: X contains multiple and not only a single measurement.</a:t>
            </a:r>
            <a:endParaRPr lang="tr-TR" sz="2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23528" y="6309320"/>
            <a:ext cx="862447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Example; </a:t>
            </a:r>
            <a:r>
              <a:rPr lang="en-US" dirty="0"/>
              <a:t>Gaussian Distribution </a:t>
            </a:r>
            <a:r>
              <a:rPr lang="en-US" sz="900" dirty="0">
                <a:hlinkClick r:id="rId2"/>
              </a:rPr>
              <a:t>http://</a:t>
            </a:r>
            <a:r>
              <a:rPr lang="en-US" sz="900" dirty="0" smtClean="0">
                <a:hlinkClick r:id="rId2"/>
              </a:rPr>
              <a:t>en.wikipedia.org/wiki/Normal_distribution</a:t>
            </a:r>
            <a:endParaRPr lang="en-US" sz="900" dirty="0" smtClean="0"/>
          </a:p>
          <a:p>
            <a:r>
              <a:rPr lang="en-US" sz="900" dirty="0" smtClean="0"/>
              <a:t>  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Lecture Notes for E Alpaydın 2004 Introduction to Machine Learning © The MIT Press (V1.1)</a:t>
            </a:r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DD6C0916-7904-4EC6-921F-EC70428FD5FA}" type="slidenum">
              <a:rPr lang="tr-TR" sz="1400" smtClean="0"/>
              <a:pPr eaLnBrk="1" hangingPunct="1"/>
              <a:t>20</a:t>
            </a:fld>
            <a:endParaRPr lang="tr-TR" sz="1400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Model Selection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smtClean="0"/>
          </a:p>
          <a:p>
            <a:endParaRPr lang="tr-TR" smtClean="0"/>
          </a:p>
          <a:p>
            <a:endParaRPr lang="tr-TR" smtClean="0"/>
          </a:p>
          <a:p>
            <a:endParaRPr lang="tr-TR" smtClean="0"/>
          </a:p>
          <a:p>
            <a:endParaRPr lang="tr-TR" smtClean="0"/>
          </a:p>
          <a:p>
            <a:r>
              <a:rPr lang="tr-TR" smtClean="0"/>
              <a:t>As we increase complexity (less restricted </a:t>
            </a:r>
            <a:r>
              <a:rPr lang="tr-TR" b="1" smtClean="0"/>
              <a:t>S</a:t>
            </a:r>
            <a:r>
              <a:rPr lang="tr-TR" smtClean="0"/>
              <a:t>), bias decreases and variance increases</a:t>
            </a:r>
          </a:p>
          <a:p>
            <a:r>
              <a:rPr lang="tr-TR" smtClean="0"/>
              <a:t>Assume simple models (allow some bias) to control variance (regularization)</a:t>
            </a:r>
          </a:p>
        </p:txBody>
      </p:sp>
      <p:graphicFrame>
        <p:nvGraphicFramePr>
          <p:cNvPr id="232503" name="Group 55"/>
          <p:cNvGraphicFramePr>
            <a:graphicFrameLocks noGrp="1"/>
          </p:cNvGraphicFramePr>
          <p:nvPr>
            <p:ph sz="half" idx="4294967295"/>
          </p:nvPr>
        </p:nvGraphicFramePr>
        <p:xfrm>
          <a:off x="323850" y="1773238"/>
          <a:ext cx="8569325" cy="2197101"/>
        </p:xfrm>
        <a:graphic>
          <a:graphicData uri="http://schemas.openxmlformats.org/drawingml/2006/table">
            <a:tbl>
              <a:tblPr/>
              <a:tblGrid>
                <a:gridCol w="3498850"/>
                <a:gridCol w="2549525"/>
                <a:gridCol w="2520950"/>
              </a:tblGrid>
              <a:tr h="4986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Assumption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Covariance matrix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No of parameters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Shared, Hyperspheric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i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=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=</a:t>
                      </a: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  <a:r>
                        <a:rPr kumimoji="0" lang="tr-TR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2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I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1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Shared, Axis-aligned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i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=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, with </a:t>
                      </a: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ij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=0</a:t>
                      </a: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Bright" pitchFamily="18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d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Shared, Hyperellipsoidal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i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=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d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(</a:t>
                      </a: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d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+1)/2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Different, Hyperellipsoidal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i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K d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(</a:t>
                      </a: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d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Bright" pitchFamily="18" charset="0"/>
                        </a:rPr>
                        <a:t>+1)/2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A19778C5-D37E-480A-B6FF-68C736CAF0E9}" type="slidenum">
              <a:rPr lang="tr-TR" sz="1400" smtClean="0"/>
              <a:pPr eaLnBrk="1" hangingPunct="1"/>
              <a:t>3</a:t>
            </a:fld>
            <a:endParaRPr lang="tr-TR" sz="1400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Maximum Likelihood Estimation</a:t>
            </a:r>
            <a:endParaRPr lang="en-GB" smtClean="0"/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981200"/>
            <a:ext cx="8572500" cy="3886200"/>
          </a:xfrm>
        </p:spPr>
        <p:txBody>
          <a:bodyPr/>
          <a:lstStyle/>
          <a:p>
            <a:pPr eaLnBrk="1" hangingPunct="1"/>
            <a:r>
              <a:rPr lang="en-US" smtClean="0"/>
              <a:t>Density function p with parameters</a:t>
            </a:r>
            <a:r>
              <a:rPr lang="en-GB" i="1" smtClean="0"/>
              <a:t> θ</a:t>
            </a:r>
            <a:r>
              <a:rPr lang="en-US" smtClean="0"/>
              <a:t> is given and x</a:t>
            </a:r>
            <a:r>
              <a:rPr lang="en-US" baseline="30000" smtClean="0"/>
              <a:t>t</a:t>
            </a:r>
            <a:r>
              <a:rPr lang="en-US" smtClean="0"/>
              <a:t>~</a:t>
            </a:r>
            <a:r>
              <a:rPr lang="tr-TR" i="1" smtClean="0"/>
              <a:t>p </a:t>
            </a:r>
            <a:r>
              <a:rPr lang="tr-TR" smtClean="0"/>
              <a:t>(</a:t>
            </a:r>
            <a:r>
              <a:rPr lang="tr-TR" smtClean="0">
                <a:latin typeface="Lucida Calligraphy" pitchFamily="66" charset="0"/>
              </a:rPr>
              <a:t>X</a:t>
            </a:r>
            <a:r>
              <a:rPr lang="tr-TR" b="1" i="1" smtClean="0"/>
              <a:t> </a:t>
            </a:r>
            <a:r>
              <a:rPr lang="tr-TR" smtClean="0"/>
              <a:t>|</a:t>
            </a:r>
            <a:r>
              <a:rPr lang="en-GB" i="1" smtClean="0"/>
              <a:t>θ</a:t>
            </a:r>
            <a:r>
              <a:rPr lang="tr-TR" smtClean="0"/>
              <a:t>) </a:t>
            </a:r>
            <a:endParaRPr lang="en-US" smtClean="0"/>
          </a:p>
          <a:p>
            <a:pPr eaLnBrk="1" hangingPunct="1"/>
            <a:r>
              <a:rPr lang="tr-TR" smtClean="0">
                <a:solidFill>
                  <a:schemeClr val="bg2"/>
                </a:solidFill>
              </a:rPr>
              <a:t>Likelihood</a:t>
            </a:r>
            <a:r>
              <a:rPr lang="tr-TR" smtClean="0"/>
              <a:t> of </a:t>
            </a:r>
            <a:r>
              <a:rPr lang="tr-TR" i="1" smtClean="0"/>
              <a:t>θ</a:t>
            </a:r>
            <a:r>
              <a:rPr lang="tr-TR" smtClean="0"/>
              <a:t> given the sample </a:t>
            </a:r>
            <a:r>
              <a:rPr lang="tr-TR" smtClean="0">
                <a:latin typeface="Lucida Calligraphy" pitchFamily="66" charset="0"/>
              </a:rPr>
              <a:t>X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		</a:t>
            </a:r>
            <a:r>
              <a:rPr lang="tr-TR" i="1" smtClean="0"/>
              <a:t>l </a:t>
            </a:r>
            <a:r>
              <a:rPr lang="tr-TR" smtClean="0"/>
              <a:t>(</a:t>
            </a:r>
            <a:r>
              <a:rPr lang="en-GB" i="1" smtClean="0"/>
              <a:t>θ</a:t>
            </a:r>
            <a:r>
              <a:rPr lang="tr-TR" smtClean="0"/>
              <a:t>|</a:t>
            </a:r>
            <a:r>
              <a:rPr lang="tr-TR" smtClean="0">
                <a:latin typeface="Lucida Calligraphy" pitchFamily="66" charset="0"/>
              </a:rPr>
              <a:t>X</a:t>
            </a:r>
            <a:r>
              <a:rPr lang="tr-TR" smtClean="0"/>
              <a:t>) = </a:t>
            </a:r>
            <a:r>
              <a:rPr lang="tr-TR" i="1" smtClean="0"/>
              <a:t>p </a:t>
            </a:r>
            <a:r>
              <a:rPr lang="tr-TR" smtClean="0"/>
              <a:t>(</a:t>
            </a:r>
            <a:r>
              <a:rPr lang="tr-TR" smtClean="0">
                <a:latin typeface="Lucida Calligraphy" pitchFamily="66" charset="0"/>
              </a:rPr>
              <a:t>X</a:t>
            </a:r>
            <a:r>
              <a:rPr lang="tr-TR" b="1" i="1" smtClean="0"/>
              <a:t> </a:t>
            </a:r>
            <a:r>
              <a:rPr lang="tr-TR" smtClean="0"/>
              <a:t>|</a:t>
            </a:r>
            <a:r>
              <a:rPr lang="en-GB" i="1" smtClean="0"/>
              <a:t>θ</a:t>
            </a:r>
            <a:r>
              <a:rPr lang="tr-TR" smtClean="0"/>
              <a:t>) = ∏</a:t>
            </a:r>
            <a:r>
              <a:rPr lang="tr-TR" i="1" baseline="-40000" smtClean="0"/>
              <a:t>t</a:t>
            </a:r>
            <a:r>
              <a:rPr lang="tr-TR" smtClean="0"/>
              <a:t> </a:t>
            </a:r>
            <a:r>
              <a:rPr lang="tr-TR" i="1" smtClean="0"/>
              <a:t>p </a:t>
            </a:r>
            <a:r>
              <a:rPr lang="tr-TR" smtClean="0"/>
              <a:t>(</a:t>
            </a:r>
            <a:r>
              <a:rPr lang="tr-TR" i="1" smtClean="0"/>
              <a:t>x</a:t>
            </a:r>
            <a:r>
              <a:rPr lang="tr-TR" i="1" baseline="30000" smtClean="0"/>
              <a:t>t</a:t>
            </a:r>
            <a:r>
              <a:rPr lang="tr-TR" smtClean="0"/>
              <a:t>|</a:t>
            </a:r>
            <a:r>
              <a:rPr lang="en-GB" i="1" smtClean="0"/>
              <a:t>θ</a:t>
            </a:r>
            <a:r>
              <a:rPr lang="tr-TR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/>
              <a:t>We look </a:t>
            </a:r>
            <a:r>
              <a:rPr lang="en-GB" sz="2200" i="1" smtClean="0"/>
              <a:t>θ </a:t>
            </a:r>
            <a:r>
              <a:rPr lang="en-US" sz="2200" smtClean="0"/>
              <a:t>for that “</a:t>
            </a:r>
            <a:r>
              <a:rPr lang="en-US" sz="2200" i="1" smtClean="0"/>
              <a:t>maximizes the likelihood of the sample</a:t>
            </a:r>
            <a:r>
              <a:rPr lang="en-US" sz="2200" smtClean="0"/>
              <a:t>”!</a:t>
            </a:r>
            <a:endParaRPr lang="tr-TR" sz="2200" smtClean="0"/>
          </a:p>
          <a:p>
            <a:pPr eaLnBrk="1" hangingPunct="1"/>
            <a:r>
              <a:rPr lang="tr-TR" smtClean="0">
                <a:solidFill>
                  <a:schemeClr val="bg2"/>
                </a:solidFill>
              </a:rPr>
              <a:t>Log likelihood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		 </a:t>
            </a:r>
            <a:r>
              <a:rPr lang="tr-TR" smtClean="0">
                <a:latin typeface="Lucida Calligraphy" pitchFamily="66" charset="0"/>
              </a:rPr>
              <a:t>L</a:t>
            </a:r>
            <a:r>
              <a:rPr lang="tr-TR" smtClean="0"/>
              <a:t>(</a:t>
            </a:r>
            <a:r>
              <a:rPr lang="en-GB" i="1" smtClean="0"/>
              <a:t>θ</a:t>
            </a:r>
            <a:r>
              <a:rPr lang="tr-TR" smtClean="0"/>
              <a:t>|</a:t>
            </a:r>
            <a:r>
              <a:rPr lang="tr-TR" smtClean="0">
                <a:latin typeface="Lucida Calligraphy" pitchFamily="66" charset="0"/>
              </a:rPr>
              <a:t>X</a:t>
            </a:r>
            <a:r>
              <a:rPr lang="tr-TR" smtClean="0"/>
              <a:t>) = log </a:t>
            </a:r>
            <a:r>
              <a:rPr lang="tr-TR" i="1" smtClean="0"/>
              <a:t>l </a:t>
            </a:r>
            <a:r>
              <a:rPr lang="tr-TR" smtClean="0"/>
              <a:t>(</a:t>
            </a:r>
            <a:r>
              <a:rPr lang="en-GB" i="1" smtClean="0"/>
              <a:t>θ</a:t>
            </a:r>
            <a:r>
              <a:rPr lang="tr-TR" smtClean="0"/>
              <a:t>|</a:t>
            </a:r>
            <a:r>
              <a:rPr lang="tr-TR" smtClean="0">
                <a:latin typeface="Lucida Calligraphy" pitchFamily="66" charset="0"/>
              </a:rPr>
              <a:t>X</a:t>
            </a:r>
            <a:r>
              <a:rPr lang="tr-TR" smtClean="0"/>
              <a:t>) = ∑</a:t>
            </a:r>
            <a:r>
              <a:rPr lang="tr-TR" i="1" baseline="-40000" smtClean="0"/>
              <a:t>t</a:t>
            </a:r>
            <a:r>
              <a:rPr lang="tr-TR" smtClean="0"/>
              <a:t> log </a:t>
            </a:r>
            <a:r>
              <a:rPr lang="tr-TR" i="1" smtClean="0"/>
              <a:t>p </a:t>
            </a:r>
            <a:r>
              <a:rPr lang="tr-TR" smtClean="0"/>
              <a:t>(</a:t>
            </a:r>
            <a:r>
              <a:rPr lang="tr-TR" i="1" smtClean="0"/>
              <a:t>x</a:t>
            </a:r>
            <a:r>
              <a:rPr lang="tr-TR" i="1" baseline="30000" smtClean="0"/>
              <a:t>t</a:t>
            </a:r>
            <a:r>
              <a:rPr lang="tr-TR" smtClean="0"/>
              <a:t>|</a:t>
            </a:r>
            <a:r>
              <a:rPr lang="en-GB" i="1" smtClean="0"/>
              <a:t>θ</a:t>
            </a:r>
            <a:r>
              <a:rPr lang="tr-TR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/>
              <a:t>      </a:t>
            </a:r>
            <a:endParaRPr lang="tr-TR" sz="1600" smtClean="0"/>
          </a:p>
          <a:p>
            <a:pPr eaLnBrk="1" hangingPunct="1"/>
            <a:r>
              <a:rPr lang="tr-TR" smtClean="0">
                <a:solidFill>
                  <a:schemeClr val="bg2"/>
                </a:solidFill>
              </a:rPr>
              <a:t>Maximum likelihood estimator (MLE)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		</a:t>
            </a:r>
            <a:r>
              <a:rPr lang="en-GB" i="1" smtClean="0"/>
              <a:t>θ</a:t>
            </a:r>
            <a:r>
              <a:rPr lang="tr-TR" baseline="30000" smtClean="0"/>
              <a:t>*</a:t>
            </a:r>
            <a:r>
              <a:rPr lang="tr-TR" smtClean="0"/>
              <a:t> = argmax</a:t>
            </a:r>
            <a:r>
              <a:rPr lang="en-GB" i="1" baseline="-25000" smtClean="0"/>
              <a:t>θ</a:t>
            </a:r>
            <a:r>
              <a:rPr lang="tr-TR" smtClean="0"/>
              <a:t> </a:t>
            </a:r>
            <a:r>
              <a:rPr lang="tr-TR" smtClean="0">
                <a:latin typeface="Lucida Calligraphy" pitchFamily="66" charset="0"/>
              </a:rPr>
              <a:t>L</a:t>
            </a:r>
            <a:r>
              <a:rPr lang="tr-TR" smtClean="0"/>
              <a:t>(</a:t>
            </a:r>
            <a:r>
              <a:rPr lang="en-GB" i="1" smtClean="0"/>
              <a:t>θ</a:t>
            </a:r>
            <a:r>
              <a:rPr lang="tr-TR" smtClean="0"/>
              <a:t>|</a:t>
            </a:r>
            <a:r>
              <a:rPr lang="tr-TR" smtClean="0">
                <a:latin typeface="Lucida Calligraphy" pitchFamily="66" charset="0"/>
              </a:rPr>
              <a:t>X</a:t>
            </a:r>
            <a:r>
              <a:rPr lang="tr-TR" smtClean="0"/>
              <a:t>)</a:t>
            </a:r>
            <a:endParaRPr lang="en-GB" smtClean="0"/>
          </a:p>
        </p:txBody>
      </p:sp>
      <p:sp>
        <p:nvSpPr>
          <p:cNvPr id="49158" name="TextBox 5"/>
          <p:cNvSpPr txBox="1">
            <a:spLocks noChangeArrowheads="1"/>
          </p:cNvSpPr>
          <p:nvPr/>
        </p:nvSpPr>
        <p:spPr bwMode="auto">
          <a:xfrm>
            <a:off x="323850" y="6237288"/>
            <a:ext cx="795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33CC"/>
                </a:solidFill>
              </a:rPr>
              <a:t>Homework</a:t>
            </a:r>
            <a:r>
              <a:rPr lang="en-US" sz="2000"/>
              <a:t>: Sample: 0, 3, 3, 4, 5 and x~N(</a:t>
            </a:r>
            <a:r>
              <a:rPr lang="en-US" sz="2000">
                <a:sym typeface="Symbol" pitchFamily="18" charset="2"/>
              </a:rPr>
              <a:t>,)? Use MLE to find</a:t>
            </a:r>
            <a:r>
              <a:rPr lang="en-US" sz="2000"/>
              <a:t>(</a:t>
            </a:r>
            <a:r>
              <a:rPr lang="en-US" sz="2000">
                <a:sym typeface="Symbol" pitchFamily="18" charset="2"/>
              </a:rPr>
              <a:t>,)!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8245833D-00C6-4919-B485-8438EC4EFE5D}" type="slidenum">
              <a:rPr lang="tr-TR" sz="1400" smtClean="0"/>
              <a:pPr eaLnBrk="1" hangingPunct="1"/>
              <a:t>4</a:t>
            </a:fld>
            <a:endParaRPr lang="tr-TR" sz="1400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tr-TR" smtClean="0"/>
              <a:t>Bayes’ Estimator</a:t>
            </a:r>
            <a:endParaRPr lang="en-GB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964612" cy="3886200"/>
          </a:xfrm>
        </p:spPr>
        <p:txBody>
          <a:bodyPr/>
          <a:lstStyle/>
          <a:p>
            <a:pPr eaLnBrk="1" hangingPunct="1"/>
            <a:r>
              <a:rPr lang="tr-TR" dirty="0" smtClean="0"/>
              <a:t>Treat </a:t>
            </a:r>
            <a:r>
              <a:rPr lang="en-GB" i="1" dirty="0" smtClean="0"/>
              <a:t>θ</a:t>
            </a:r>
            <a:r>
              <a:rPr lang="tr-TR" dirty="0" smtClean="0"/>
              <a:t> as a random var with prior </a:t>
            </a:r>
            <a:r>
              <a:rPr lang="tr-TR" i="1" dirty="0" smtClean="0"/>
              <a:t>p </a:t>
            </a:r>
            <a:r>
              <a:rPr lang="tr-TR" dirty="0" smtClean="0"/>
              <a:t>(</a:t>
            </a:r>
            <a:r>
              <a:rPr lang="en-GB" i="1" dirty="0" smtClean="0"/>
              <a:t>θ</a:t>
            </a:r>
            <a:r>
              <a:rPr lang="tr-TR" dirty="0" smtClean="0"/>
              <a:t>)</a:t>
            </a:r>
          </a:p>
          <a:p>
            <a:pPr eaLnBrk="1" hangingPunct="1"/>
            <a:r>
              <a:rPr lang="tr-TR" dirty="0" smtClean="0"/>
              <a:t>Bayes’ rule: </a:t>
            </a:r>
            <a:r>
              <a:rPr lang="tr-TR" i="1" dirty="0" smtClean="0"/>
              <a:t>p </a:t>
            </a:r>
            <a:r>
              <a:rPr lang="tr-TR" dirty="0" smtClean="0"/>
              <a:t>(</a:t>
            </a:r>
            <a:r>
              <a:rPr lang="en-GB" i="1" dirty="0" smtClean="0"/>
              <a:t>θ</a:t>
            </a:r>
            <a:r>
              <a:rPr lang="tr-TR" dirty="0" smtClean="0"/>
              <a:t>|</a:t>
            </a:r>
            <a:r>
              <a:rPr lang="tr-TR" dirty="0" smtClean="0">
                <a:latin typeface="Lucida Calligraphy" pitchFamily="66" charset="0"/>
              </a:rPr>
              <a:t>X</a:t>
            </a:r>
            <a:r>
              <a:rPr lang="tr-TR" dirty="0" smtClean="0"/>
              <a:t>) = </a:t>
            </a:r>
            <a:r>
              <a:rPr lang="tr-TR" i="1" dirty="0" smtClean="0"/>
              <a:t>p</a:t>
            </a:r>
            <a:r>
              <a:rPr lang="tr-TR" dirty="0" smtClean="0"/>
              <a:t>(</a:t>
            </a:r>
            <a:r>
              <a:rPr lang="tr-TR" dirty="0" smtClean="0">
                <a:latin typeface="Lucida Calligraphy" pitchFamily="66" charset="0"/>
              </a:rPr>
              <a:t>X</a:t>
            </a:r>
            <a:r>
              <a:rPr lang="tr-TR" dirty="0" smtClean="0"/>
              <a:t>|</a:t>
            </a:r>
            <a:r>
              <a:rPr lang="en-GB" i="1" dirty="0" smtClean="0"/>
              <a:t>θ</a:t>
            </a:r>
            <a:r>
              <a:rPr lang="tr-TR" dirty="0" smtClean="0"/>
              <a:t>) </a:t>
            </a:r>
            <a:r>
              <a:rPr lang="en-US" dirty="0" smtClean="0"/>
              <a:t>* </a:t>
            </a:r>
            <a:r>
              <a:rPr lang="tr-TR" i="1" dirty="0" smtClean="0"/>
              <a:t>p</a:t>
            </a:r>
            <a:r>
              <a:rPr lang="tr-TR" dirty="0" smtClean="0"/>
              <a:t>(</a:t>
            </a:r>
            <a:r>
              <a:rPr lang="en-GB" i="1" dirty="0" smtClean="0"/>
              <a:t>θ</a:t>
            </a:r>
            <a:r>
              <a:rPr lang="tr-TR" dirty="0" smtClean="0"/>
              <a:t>) / </a:t>
            </a:r>
            <a:r>
              <a:rPr lang="tr-TR" i="1" dirty="0" smtClean="0"/>
              <a:t>p</a:t>
            </a:r>
            <a:r>
              <a:rPr lang="tr-TR" dirty="0" smtClean="0"/>
              <a:t>(</a:t>
            </a:r>
            <a:r>
              <a:rPr lang="tr-TR" dirty="0" smtClean="0">
                <a:latin typeface="Lucida Calligraphy" pitchFamily="66" charset="0"/>
              </a:rPr>
              <a:t>X</a:t>
            </a:r>
            <a:r>
              <a:rPr lang="tr-TR" dirty="0" smtClean="0"/>
              <a:t>) </a:t>
            </a:r>
          </a:p>
          <a:p>
            <a:pPr eaLnBrk="1" hangingPunct="1"/>
            <a:r>
              <a:rPr lang="tr-TR" dirty="0" smtClean="0">
                <a:solidFill>
                  <a:schemeClr val="bg2"/>
                </a:solidFill>
              </a:rPr>
              <a:t>Maximum a Posteriori (MAP):</a:t>
            </a:r>
            <a:r>
              <a:rPr lang="tr-TR" dirty="0" smtClean="0"/>
              <a:t> </a:t>
            </a:r>
            <a:r>
              <a:rPr lang="en-GB" i="1" dirty="0" smtClean="0"/>
              <a:t>θ</a:t>
            </a:r>
            <a:r>
              <a:rPr lang="tr-TR" baseline="-25000" dirty="0" smtClean="0"/>
              <a:t>MAP</a:t>
            </a:r>
            <a:r>
              <a:rPr lang="tr-TR" dirty="0" smtClean="0"/>
              <a:t> = argmax</a:t>
            </a:r>
            <a:r>
              <a:rPr lang="en-GB" i="1" baseline="-25000" dirty="0" smtClean="0"/>
              <a:t>θ</a:t>
            </a:r>
            <a:r>
              <a:rPr lang="tr-TR" dirty="0" smtClean="0"/>
              <a:t> </a:t>
            </a:r>
            <a:r>
              <a:rPr lang="tr-TR" i="1" dirty="0" smtClean="0"/>
              <a:t>p</a:t>
            </a:r>
            <a:r>
              <a:rPr lang="tr-TR" dirty="0" smtClean="0"/>
              <a:t>(</a:t>
            </a:r>
            <a:r>
              <a:rPr lang="en-GB" i="1" dirty="0" smtClean="0"/>
              <a:t>θ</a:t>
            </a:r>
            <a:r>
              <a:rPr lang="tr-TR" dirty="0" smtClean="0"/>
              <a:t>|</a:t>
            </a:r>
            <a:r>
              <a:rPr lang="tr-TR" dirty="0" smtClean="0">
                <a:latin typeface="Lucida Calligraphy" pitchFamily="66" charset="0"/>
              </a:rPr>
              <a:t>X</a:t>
            </a:r>
            <a:r>
              <a:rPr lang="tr-TR" dirty="0" smtClean="0"/>
              <a:t>)</a:t>
            </a:r>
          </a:p>
          <a:p>
            <a:pPr eaLnBrk="1" hangingPunct="1"/>
            <a:r>
              <a:rPr lang="tr-TR" dirty="0" smtClean="0">
                <a:solidFill>
                  <a:schemeClr val="bg2"/>
                </a:solidFill>
              </a:rPr>
              <a:t>Maximum Likelihood (ML):</a:t>
            </a:r>
            <a:r>
              <a:rPr lang="tr-TR" dirty="0" smtClean="0"/>
              <a:t> </a:t>
            </a:r>
            <a:r>
              <a:rPr lang="en-GB" i="1" dirty="0" smtClean="0"/>
              <a:t>θ</a:t>
            </a:r>
            <a:r>
              <a:rPr lang="tr-TR" baseline="-25000" dirty="0" smtClean="0"/>
              <a:t>ML</a:t>
            </a:r>
            <a:r>
              <a:rPr lang="tr-TR" dirty="0" smtClean="0"/>
              <a:t> = argmax</a:t>
            </a:r>
            <a:r>
              <a:rPr lang="en-GB" i="1" baseline="-25000" dirty="0" smtClean="0"/>
              <a:t>θ</a:t>
            </a:r>
            <a:r>
              <a:rPr lang="tr-TR" dirty="0" smtClean="0"/>
              <a:t> </a:t>
            </a:r>
            <a:r>
              <a:rPr lang="tr-TR" i="1" dirty="0" smtClean="0"/>
              <a:t>p</a:t>
            </a:r>
            <a:r>
              <a:rPr lang="tr-TR" dirty="0" smtClean="0"/>
              <a:t>(</a:t>
            </a:r>
            <a:r>
              <a:rPr lang="tr-TR" dirty="0" smtClean="0">
                <a:latin typeface="Lucida Calligraphy" pitchFamily="66" charset="0"/>
              </a:rPr>
              <a:t>X</a:t>
            </a:r>
            <a:r>
              <a:rPr lang="tr-TR" dirty="0" smtClean="0"/>
              <a:t>|</a:t>
            </a:r>
            <a:r>
              <a:rPr lang="en-GB" i="1" dirty="0" smtClean="0"/>
              <a:t>θ</a:t>
            </a:r>
            <a:r>
              <a:rPr lang="tr-TR" dirty="0" smtClean="0"/>
              <a:t>)</a:t>
            </a:r>
          </a:p>
          <a:p>
            <a:pPr eaLnBrk="1" hangingPunct="1"/>
            <a:r>
              <a:rPr lang="tr-TR" dirty="0" smtClean="0">
                <a:solidFill>
                  <a:schemeClr val="bg2"/>
                </a:solidFill>
              </a:rPr>
              <a:t>Bayes’</a:t>
            </a:r>
            <a:r>
              <a:rPr lang="en-US" dirty="0" smtClean="0">
                <a:solidFill>
                  <a:schemeClr val="bg2"/>
                </a:solidFill>
              </a:rPr>
              <a:t> Estimator</a:t>
            </a:r>
            <a:r>
              <a:rPr lang="tr-TR" dirty="0" smtClean="0">
                <a:solidFill>
                  <a:schemeClr val="bg2"/>
                </a:solidFill>
              </a:rPr>
              <a:t>:</a:t>
            </a:r>
            <a:r>
              <a:rPr lang="tr-TR" dirty="0" smtClean="0"/>
              <a:t> </a:t>
            </a:r>
            <a:r>
              <a:rPr lang="en-GB" i="1" dirty="0" smtClean="0"/>
              <a:t>θ</a:t>
            </a:r>
            <a:r>
              <a:rPr lang="tr-TR" baseline="-25000" dirty="0" smtClean="0"/>
              <a:t>Bayes’</a:t>
            </a:r>
            <a:r>
              <a:rPr lang="tr-TR" dirty="0" smtClean="0"/>
              <a:t> = E[</a:t>
            </a:r>
            <a:r>
              <a:rPr lang="en-GB" i="1" dirty="0" smtClean="0"/>
              <a:t>θ</a:t>
            </a:r>
            <a:r>
              <a:rPr lang="tr-TR" dirty="0" smtClean="0"/>
              <a:t>|</a:t>
            </a:r>
            <a:r>
              <a:rPr lang="tr-TR" dirty="0" smtClean="0">
                <a:latin typeface="Lucida Calligraphy" pitchFamily="66" charset="0"/>
              </a:rPr>
              <a:t>X</a:t>
            </a:r>
            <a:r>
              <a:rPr lang="tr-TR" dirty="0" smtClean="0"/>
              <a:t>] = </a:t>
            </a:r>
            <a:r>
              <a:rPr lang="tr-TR" sz="3200" dirty="0" smtClean="0"/>
              <a:t>∫</a:t>
            </a:r>
            <a:r>
              <a:rPr lang="tr-TR" dirty="0" smtClean="0"/>
              <a:t> </a:t>
            </a:r>
            <a:r>
              <a:rPr lang="en-GB" i="1" dirty="0" smtClean="0"/>
              <a:t>θ</a:t>
            </a:r>
            <a:r>
              <a:rPr lang="tr-TR" dirty="0" smtClean="0"/>
              <a:t> </a:t>
            </a:r>
            <a:r>
              <a:rPr lang="tr-TR" i="1" dirty="0" smtClean="0"/>
              <a:t>p</a:t>
            </a:r>
            <a:r>
              <a:rPr lang="tr-TR" dirty="0" smtClean="0"/>
              <a:t>(</a:t>
            </a:r>
            <a:r>
              <a:rPr lang="en-GB" i="1" dirty="0" smtClean="0"/>
              <a:t>θ</a:t>
            </a:r>
            <a:r>
              <a:rPr lang="tr-TR" dirty="0" smtClean="0"/>
              <a:t>|</a:t>
            </a:r>
            <a:r>
              <a:rPr lang="tr-TR" dirty="0" smtClean="0">
                <a:latin typeface="Lucida Calligraphy" pitchFamily="66" charset="0"/>
              </a:rPr>
              <a:t>X</a:t>
            </a:r>
            <a:r>
              <a:rPr lang="tr-TR" dirty="0" smtClean="0"/>
              <a:t>) </a:t>
            </a:r>
            <a:r>
              <a:rPr lang="tr-TR" i="1" dirty="0" smtClean="0"/>
              <a:t>d</a:t>
            </a:r>
            <a:r>
              <a:rPr lang="en-GB" i="1" dirty="0" smtClean="0"/>
              <a:t>θ</a:t>
            </a:r>
            <a:r>
              <a:rPr lang="tr-TR" dirty="0" smtClean="0"/>
              <a:t> 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200" dirty="0" smtClean="0"/>
              <a:t>Comments:</a:t>
            </a:r>
          </a:p>
          <a:p>
            <a:pPr eaLnBrk="1" hangingPunct="1"/>
            <a:r>
              <a:rPr lang="en-US" sz="2200" dirty="0" smtClean="0"/>
              <a:t>ML just takes the maximum value of the density function</a:t>
            </a:r>
          </a:p>
          <a:p>
            <a:pPr eaLnBrk="1" hangingPunct="1"/>
            <a:r>
              <a:rPr lang="en-US" sz="2200" dirty="0" smtClean="0"/>
              <a:t>Compared with ML, MAP additionally considers priors</a:t>
            </a:r>
          </a:p>
          <a:p>
            <a:pPr eaLnBrk="1" hangingPunct="1"/>
            <a:r>
              <a:rPr lang="en-US" sz="2200" dirty="0" smtClean="0"/>
              <a:t>Bayes’ estimator averages over all possible values of </a:t>
            </a:r>
            <a:r>
              <a:rPr lang="en-GB" sz="2200" dirty="0" smtClean="0"/>
              <a:t>θ which are weighted by their likelihood to occur (which is measured by a probability distribution p(θ)). </a:t>
            </a:r>
            <a:endParaRPr lang="en-US" sz="2200" dirty="0" smtClean="0"/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611188" y="6237312"/>
            <a:ext cx="72830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1600" dirty="0"/>
              <a:t>For MAP see: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en.wikipedia.org/wiki/Maximum_a_posteriori_estimation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For comparison see</a:t>
            </a:r>
            <a:r>
              <a:rPr lang="en-US" sz="1600" dirty="0"/>
              <a:t>:   </a:t>
            </a:r>
            <a:r>
              <a:rPr lang="en-US" sz="800" dirty="0">
                <a:hlinkClick r:id="rId4"/>
              </a:rPr>
              <a:t>http://</a:t>
            </a:r>
            <a:r>
              <a:rPr lang="en-US" sz="800" dirty="0" smtClean="0">
                <a:hlinkClick r:id="rId4"/>
              </a:rPr>
              <a:t>metaoptimize.com/qa/questions/7885/what-is-the-relationship-between-mle-map-em-point-estimation</a:t>
            </a:r>
            <a:endParaRPr lang="en-US" sz="800" dirty="0" smtClean="0"/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29E36985-02B6-4504-ABC7-0E3A7D4737BC}" type="slidenum">
              <a:rPr lang="tr-TR" sz="1400" smtClean="0"/>
              <a:pPr eaLnBrk="1" hangingPunct="1"/>
              <a:t>5</a:t>
            </a:fld>
            <a:endParaRPr lang="tr-TR" sz="1400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Parametric Classification</a:t>
            </a:r>
            <a:endParaRPr lang="en-GB" smtClean="0"/>
          </a:p>
        </p:txBody>
      </p:sp>
      <p:graphicFrame>
        <p:nvGraphicFramePr>
          <p:cNvPr id="3074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827088" y="1844675"/>
          <a:ext cx="4608512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" imgW="2095200" imgH="672840" progId="Equation.3">
                  <p:embed/>
                </p:oleObj>
              </mc:Choice>
              <mc:Fallback>
                <p:oleObj name="Equation" r:id="rId3" imgW="2095200" imgH="6728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844675"/>
                        <a:ext cx="4608512" cy="148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971550" y="3644900"/>
          <a:ext cx="7129463" cy="219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5" imgW="3213000" imgH="990360" progId="Equation.3">
                  <p:embed/>
                </p:oleObj>
              </mc:Choice>
              <mc:Fallback>
                <p:oleObj name="Equation" r:id="rId5" imgW="3213000" imgH="9903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644900"/>
                        <a:ext cx="7129463" cy="219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Box 6"/>
          <p:cNvSpPr txBox="1">
            <a:spLocks noChangeArrowheads="1"/>
          </p:cNvSpPr>
          <p:nvPr/>
        </p:nvSpPr>
        <p:spPr bwMode="auto">
          <a:xfrm>
            <a:off x="5003800" y="1773238"/>
            <a:ext cx="3006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/>
              <a:t>kind of p(C</a:t>
            </a:r>
            <a:r>
              <a:rPr lang="en-US" baseline="-25000"/>
              <a:t>i</a:t>
            </a:r>
            <a:r>
              <a:rPr lang="en-US"/>
              <a:t>|x)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29E36985-02B6-4504-ABC7-0E3A7D4737BC}" type="slidenum">
              <a:rPr lang="tr-TR" sz="1400" smtClean="0"/>
              <a:pPr eaLnBrk="1" hangingPunct="1"/>
              <a:t>6</a:t>
            </a:fld>
            <a:endParaRPr lang="tr-TR" sz="1400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Parametric Classification</a:t>
            </a:r>
            <a:endParaRPr lang="en-GB" smtClean="0"/>
          </a:p>
        </p:txBody>
      </p:sp>
      <p:graphicFrame>
        <p:nvGraphicFramePr>
          <p:cNvPr id="3074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827088" y="1844675"/>
          <a:ext cx="4608512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1" name="Equation" r:id="rId3" imgW="2095200" imgH="672840" progId="Equation.3">
                  <p:embed/>
                </p:oleObj>
              </mc:Choice>
              <mc:Fallback>
                <p:oleObj name="Equation" r:id="rId3" imgW="209520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844675"/>
                        <a:ext cx="4608512" cy="148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Box 6"/>
          <p:cNvSpPr txBox="1">
            <a:spLocks noChangeArrowheads="1"/>
          </p:cNvSpPr>
          <p:nvPr/>
        </p:nvSpPr>
        <p:spPr bwMode="auto">
          <a:xfrm>
            <a:off x="5003800" y="1773238"/>
            <a:ext cx="3006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dirty="0"/>
              <a:t>kind of p(</a:t>
            </a:r>
            <a:r>
              <a:rPr lang="en-US" dirty="0" err="1"/>
              <a:t>C</a:t>
            </a:r>
            <a:r>
              <a:rPr lang="en-US" baseline="-25000" dirty="0" err="1"/>
              <a:t>i</a:t>
            </a:r>
            <a:r>
              <a:rPr lang="en-US" dirty="0" err="1"/>
              <a:t>|x</a:t>
            </a:r>
            <a:r>
              <a:rPr lang="en-US" dirty="0"/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7339" y="3717032"/>
            <a:ext cx="847405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smtClean="0"/>
              <a:t>Using Bayes Theorem</a:t>
            </a:r>
          </a:p>
          <a:p>
            <a:r>
              <a:rPr lang="en-US" sz="2700" dirty="0" smtClean="0"/>
              <a:t>P(C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|x)=P(C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)</a:t>
            </a:r>
            <a:r>
              <a:rPr lang="en-US" sz="2700" dirty="0" err="1" smtClean="0"/>
              <a:t>xP</a:t>
            </a:r>
            <a:r>
              <a:rPr lang="en-US" sz="2700" dirty="0" smtClean="0"/>
              <a:t>(x|C</a:t>
            </a:r>
            <a:r>
              <a:rPr lang="en-US" sz="2700" baseline="-25000" dirty="0" smtClean="0"/>
              <a:t>1</a:t>
            </a:r>
            <a:r>
              <a:rPr lang="en-US" sz="2700" dirty="0" smtClean="0"/>
              <a:t>)/P(x)</a:t>
            </a:r>
          </a:p>
          <a:p>
            <a:endParaRPr lang="en-US" sz="2700" dirty="0"/>
          </a:p>
          <a:p>
            <a:r>
              <a:rPr lang="en-US" sz="2700" dirty="0" smtClean="0"/>
              <a:t>P(C</a:t>
            </a:r>
            <a:r>
              <a:rPr lang="en-US" sz="2700" baseline="-25000" dirty="0" smtClean="0"/>
              <a:t>2</a:t>
            </a:r>
            <a:r>
              <a:rPr lang="en-US" sz="2700" dirty="0" smtClean="0"/>
              <a:t>|x</a:t>
            </a:r>
            <a:r>
              <a:rPr lang="en-US" sz="2700" dirty="0"/>
              <a:t>)=</a:t>
            </a:r>
            <a:r>
              <a:rPr lang="en-US" sz="2700" dirty="0" smtClean="0"/>
              <a:t>P(C</a:t>
            </a:r>
            <a:r>
              <a:rPr lang="en-US" sz="2700" baseline="-25000" dirty="0" smtClean="0"/>
              <a:t>2</a:t>
            </a:r>
            <a:r>
              <a:rPr lang="en-US" sz="2700" dirty="0" smtClean="0"/>
              <a:t>)</a:t>
            </a:r>
            <a:r>
              <a:rPr lang="en-US" sz="2700" dirty="0" err="1" smtClean="0"/>
              <a:t>xP</a:t>
            </a:r>
            <a:r>
              <a:rPr lang="en-US" sz="2700" dirty="0" smtClean="0"/>
              <a:t>(x|C</a:t>
            </a:r>
            <a:r>
              <a:rPr lang="en-US" sz="2700" baseline="-25000" dirty="0" smtClean="0"/>
              <a:t>2</a:t>
            </a:r>
            <a:r>
              <a:rPr lang="en-US" sz="2700" dirty="0" smtClean="0"/>
              <a:t>)/</a:t>
            </a:r>
            <a:r>
              <a:rPr lang="en-US" sz="2700" dirty="0"/>
              <a:t>P(x</a:t>
            </a:r>
            <a:r>
              <a:rPr lang="en-US" sz="2700" dirty="0" smtClean="0"/>
              <a:t>)</a:t>
            </a:r>
          </a:p>
          <a:p>
            <a:endParaRPr lang="en-US" sz="2700" dirty="0"/>
          </a:p>
          <a:p>
            <a:r>
              <a:rPr lang="en-US" sz="2700" dirty="0" smtClean="0"/>
              <a:t>As P(x) is the same in both formulas, we can drop it!</a:t>
            </a:r>
            <a:endParaRPr lang="en-US" sz="2700" dirty="0"/>
          </a:p>
        </p:txBody>
      </p:sp>
      <p:sp>
        <p:nvSpPr>
          <p:cNvPr id="6" name="TextBox 5"/>
          <p:cNvSpPr txBox="1"/>
          <p:nvPr/>
        </p:nvSpPr>
        <p:spPr>
          <a:xfrm>
            <a:off x="5503349" y="116632"/>
            <a:ext cx="1047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6550431" y="409019"/>
            <a:ext cx="101279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550431" y="409019"/>
            <a:ext cx="10127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50431" y="116632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ML/MAP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563224" y="132831"/>
            <a:ext cx="1534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x|C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42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410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7FB37F1C-64D4-4CA5-B345-E33847661D5B}" type="slidenum">
              <a:rPr lang="tr-TR" sz="1400" smtClean="0"/>
              <a:pPr eaLnBrk="1" hangingPunct="1"/>
              <a:t>7</a:t>
            </a:fld>
            <a:endParaRPr lang="tr-TR" sz="1400" smtClean="0"/>
          </a:p>
        </p:txBody>
      </p:sp>
      <p:sp>
        <p:nvSpPr>
          <p:cNvPr id="4105" name="Rectangle 10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549275"/>
            <a:ext cx="8207375" cy="5832475"/>
          </a:xfrm>
        </p:spPr>
        <p:txBody>
          <a:bodyPr/>
          <a:lstStyle/>
          <a:p>
            <a:pPr eaLnBrk="1" hangingPunct="1"/>
            <a:r>
              <a:rPr lang="tr-TR" smtClean="0"/>
              <a:t>Given the sample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ML estimates are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Discriminant becomes</a:t>
            </a:r>
          </a:p>
        </p:txBody>
      </p:sp>
      <p:graphicFrame>
        <p:nvGraphicFramePr>
          <p:cNvPr id="4098" name="Object 1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635375" y="549275"/>
          <a:ext cx="22320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Equation" r:id="rId3" imgW="927000" imgH="241200" progId="Equation.3">
                  <p:embed/>
                </p:oleObj>
              </mc:Choice>
              <mc:Fallback>
                <p:oleObj name="Equation" r:id="rId3" imgW="927000" imgH="241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49275"/>
                        <a:ext cx="2232025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23"/>
          <p:cNvGraphicFramePr>
            <a:graphicFrameLocks noChangeAspect="1"/>
          </p:cNvGraphicFramePr>
          <p:nvPr/>
        </p:nvGraphicFramePr>
        <p:xfrm>
          <a:off x="1619250" y="1412875"/>
          <a:ext cx="10080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Equation" r:id="rId5" imgW="419040" imgH="177480" progId="Equation.3">
                  <p:embed/>
                </p:oleObj>
              </mc:Choice>
              <mc:Fallback>
                <p:oleObj name="Equation" r:id="rId5" imgW="419040" imgH="177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412875"/>
                        <a:ext cx="1008063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24"/>
          <p:cNvGraphicFramePr>
            <a:graphicFrameLocks noChangeAspect="1"/>
          </p:cNvGraphicFramePr>
          <p:nvPr/>
        </p:nvGraphicFramePr>
        <p:xfrm>
          <a:off x="3492500" y="1196975"/>
          <a:ext cx="3227388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Equation" r:id="rId7" imgW="1574640" imgH="507960" progId="Equation.3">
                  <p:embed/>
                </p:oleObj>
              </mc:Choice>
              <mc:Fallback>
                <p:oleObj name="Equation" r:id="rId7" imgW="1574640" imgH="50796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1196975"/>
                        <a:ext cx="3227388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25"/>
          <p:cNvGraphicFramePr>
            <a:graphicFrameLocks noChangeAspect="1"/>
          </p:cNvGraphicFramePr>
          <p:nvPr/>
        </p:nvGraphicFramePr>
        <p:xfrm>
          <a:off x="971550" y="2852738"/>
          <a:ext cx="698500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Equation" r:id="rId9" imgW="3263760" imgH="698400" progId="Equation.3">
                  <p:embed/>
                </p:oleObj>
              </mc:Choice>
              <mc:Fallback>
                <p:oleObj name="Equation" r:id="rId9" imgW="3263760" imgH="6984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852738"/>
                        <a:ext cx="698500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27"/>
          <p:cNvGraphicFramePr>
            <a:graphicFrameLocks noChangeAspect="1"/>
          </p:cNvGraphicFramePr>
          <p:nvPr/>
        </p:nvGraphicFramePr>
        <p:xfrm>
          <a:off x="1042988" y="5084763"/>
          <a:ext cx="718661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Equation" r:id="rId11" imgW="3238200" imgH="482400" progId="Equation.3">
                  <p:embed/>
                </p:oleObj>
              </mc:Choice>
              <mc:Fallback>
                <p:oleObj name="Equation" r:id="rId11" imgW="3238200" imgH="482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084763"/>
                        <a:ext cx="7186612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A080F499-058B-4EFE-8772-0568E6E54DCD}" type="slidenum">
              <a:rPr lang="tr-TR" sz="1400" smtClean="0"/>
              <a:pPr eaLnBrk="1" hangingPunct="1"/>
              <a:t>8</a:t>
            </a:fld>
            <a:endParaRPr lang="tr-TR" sz="1400" smtClean="0"/>
          </a:p>
        </p:txBody>
      </p:sp>
      <p:pic>
        <p:nvPicPr>
          <p:cNvPr id="53252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91450" cy="629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Text Box 11"/>
          <p:cNvSpPr txBox="1">
            <a:spLocks noChangeArrowheads="1"/>
          </p:cNvSpPr>
          <p:nvPr/>
        </p:nvSpPr>
        <p:spPr bwMode="auto">
          <a:xfrm>
            <a:off x="6156325" y="1557338"/>
            <a:ext cx="1927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tr-TR" sz="1800" i="1">
                <a:latin typeface="Lucida Bright" pitchFamily="18" charset="0"/>
              </a:rPr>
              <a:t>Equal variances</a:t>
            </a:r>
          </a:p>
        </p:txBody>
      </p:sp>
      <p:sp>
        <p:nvSpPr>
          <p:cNvPr id="53254" name="Text Box 13"/>
          <p:cNvSpPr txBox="1">
            <a:spLocks noChangeArrowheads="1"/>
          </p:cNvSpPr>
          <p:nvPr/>
        </p:nvSpPr>
        <p:spPr bwMode="auto">
          <a:xfrm>
            <a:off x="5076825" y="4797425"/>
            <a:ext cx="2825750" cy="915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tr-TR" sz="1800" i="1">
                <a:latin typeface="Lucida Bright" pitchFamily="18" charset="0"/>
              </a:rPr>
              <a:t>Single boundary at</a:t>
            </a:r>
          </a:p>
          <a:p>
            <a:pPr eaLnBrk="1" hangingPunct="1"/>
            <a:r>
              <a:rPr lang="tr-TR" sz="1800" i="1">
                <a:latin typeface="Lucida Bright" pitchFamily="18" charset="0"/>
              </a:rPr>
              <a:t>halfway between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B8C65379-4BC4-4C6A-95BD-998074C7BF94}" type="slidenum">
              <a:rPr lang="tr-TR" sz="1400" smtClean="0"/>
              <a:pPr eaLnBrk="1" hangingPunct="1"/>
              <a:t>9</a:t>
            </a:fld>
            <a:endParaRPr lang="tr-TR" sz="1400" smtClean="0"/>
          </a:p>
        </p:txBody>
      </p:sp>
      <p:pic>
        <p:nvPicPr>
          <p:cNvPr id="5427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91450" cy="62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Text Box 9"/>
          <p:cNvSpPr txBox="1">
            <a:spLocks noChangeArrowheads="1"/>
          </p:cNvSpPr>
          <p:nvPr/>
        </p:nvSpPr>
        <p:spPr bwMode="auto">
          <a:xfrm>
            <a:off x="4787900" y="1268413"/>
            <a:ext cx="2722563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tr-TR" sz="1800" i="1">
                <a:latin typeface="Lucida Bright" pitchFamily="18" charset="0"/>
              </a:rPr>
              <a:t>Variances are different</a:t>
            </a:r>
          </a:p>
        </p:txBody>
      </p:sp>
      <p:sp>
        <p:nvSpPr>
          <p:cNvPr id="54278" name="Text Box 12"/>
          <p:cNvSpPr txBox="1">
            <a:spLocks noChangeArrowheads="1"/>
          </p:cNvSpPr>
          <p:nvPr/>
        </p:nvSpPr>
        <p:spPr bwMode="auto">
          <a:xfrm>
            <a:off x="5219700" y="4797425"/>
            <a:ext cx="1944688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tr-TR" sz="1800" i="1">
                <a:latin typeface="Lucida Bright" pitchFamily="18" charset="0"/>
              </a:rPr>
              <a:t>Two boundaries</a:t>
            </a: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6443663" y="6457950"/>
            <a:ext cx="1579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FF33CC"/>
                </a:solidFill>
              </a:rPr>
              <a:t>Homework!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ixel">
      <a:majorFont>
        <a:latin typeface="Lucida Bright"/>
        <a:ea typeface=""/>
        <a:cs typeface=""/>
      </a:majorFont>
      <a:minorFont>
        <a:latin typeface="Lucida Br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4197</TotalTime>
  <Words>804</Words>
  <Application>Microsoft Office PowerPoint</Application>
  <PresentationFormat>On-screen Show (4:3)</PresentationFormat>
  <Paragraphs>162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Pixel</vt:lpstr>
      <vt:lpstr>Equation</vt:lpstr>
      <vt:lpstr>CHAPTER 4:  Parametric Methods</vt:lpstr>
      <vt:lpstr>Parametric Estimation</vt:lpstr>
      <vt:lpstr>Maximum Likelihood Estimation</vt:lpstr>
      <vt:lpstr>Bayes’ Estimator</vt:lpstr>
      <vt:lpstr>Parametric Classification</vt:lpstr>
      <vt:lpstr>Parametric Classification</vt:lpstr>
      <vt:lpstr>PowerPoint Presentation</vt:lpstr>
      <vt:lpstr>PowerPoint Presentation</vt:lpstr>
      <vt:lpstr>PowerPoint Presentation</vt:lpstr>
      <vt:lpstr>Model Selection</vt:lpstr>
      <vt:lpstr>CHAPTER 5:  Multivariate Methods</vt:lpstr>
      <vt:lpstr>Multivariate Data</vt:lpstr>
      <vt:lpstr>Multivariate Parameters</vt:lpstr>
      <vt:lpstr>Parameter Estimation</vt:lpstr>
      <vt:lpstr>Multivariate Normal Distribution</vt:lpstr>
      <vt:lpstr>Mahalanobis Distance</vt:lpstr>
      <vt:lpstr>Multivariate Normal Distribution</vt:lpstr>
      <vt:lpstr>Bivariate Normal</vt:lpstr>
      <vt:lpstr>PowerPoint Presentation</vt:lpstr>
      <vt:lpstr>Model Selection</vt:lpstr>
    </vt:vector>
  </TitlesOfParts>
  <Company>BOGAZICI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C. Eick</cp:lastModifiedBy>
  <cp:revision>248</cp:revision>
  <dcterms:created xsi:type="dcterms:W3CDTF">2005-01-24T14:46:28Z</dcterms:created>
  <dcterms:modified xsi:type="dcterms:W3CDTF">2015-08-21T15:52:47Z</dcterms:modified>
</cp:coreProperties>
</file>