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ZHANG YONGL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1. Section 1
2. Section 2 
3. Section 3
4. Section 4
5. Need to do some web search
Skip Section 5 of the paper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9" name="Shape 3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1" name="Shape 3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cikit-learn.org/stable/modules/classes.html#module-sklearn.ensemble" TargetMode="External"/><Relationship Id="rId4" Type="http://schemas.openxmlformats.org/officeDocument/2006/relationships/hyperlink" Target="http://scikit-learn.org/stable/modules/classes.html#module-sklearn.ensemble" TargetMode="External"/><Relationship Id="rId5" Type="http://schemas.openxmlformats.org/officeDocument/2006/relationships/hyperlink" Target="http://scikit-learn.org/stable/modules/generated/sklearn.ensemble.GradientBoostingRegressor.html#sklearn.ensemble.GradientBoostingRegressor" TargetMode="External"/><Relationship Id="rId6" Type="http://schemas.openxmlformats.org/officeDocument/2006/relationships/hyperlink" Target="http://scikit-learn.org/stable/modules/ensemble.html#gradient-boosting-lo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0.png"/><Relationship Id="rId5" Type="http://schemas.openxmlformats.org/officeDocument/2006/relationships/image" Target="../media/image0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cikit-learn.org/stable/modules/classes.html#module-sklearn.ensemble" TargetMode="Externa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cikit-learn.org/stable/modules/classes.html#module-sklearn.ensemble" TargetMode="External"/><Relationship Id="rId4" Type="http://schemas.openxmlformats.org/officeDocument/2006/relationships/hyperlink" Target="http://scikit-learn.org/stable/modules/generated/sklearn.ensemble.GradientBoostingRegressor.html#sklearn.ensemble.GradientBoostingRegressor" TargetMode="External"/><Relationship Id="rId5" Type="http://schemas.openxmlformats.org/officeDocument/2006/relationships/hyperlink" Target="http://scikit-learn.org/stable/modules/generated/sklearn.datasets.load_boston.html#sklearn.datasets.load_boston" TargetMode="External"/><Relationship Id="rId6"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en.wikipedia.org/wiki/Outlier" TargetMode="External"/><Relationship Id="rId4" Type="http://schemas.openxmlformats.org/officeDocument/2006/relationships/hyperlink" Target="https://en.wikipedia.org/wiki/Outlier" TargetMode="External"/><Relationship Id="rId5" Type="http://schemas.openxmlformats.org/officeDocument/2006/relationships/hyperlink" Target="https://en.wikipedia.org/wiki/Overfitting_(machine_learning)" TargetMode="External"/><Relationship Id="rId6" Type="http://schemas.openxmlformats.org/officeDocument/2006/relationships/hyperlink" Target="https://en.wikipedia.org/wiki/Overfitting_(machine_learni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en.wikipedia.org/wiki/Decision_tree_learning" TargetMode="External"/><Relationship Id="rId4" Type="http://schemas.openxmlformats.org/officeDocument/2006/relationships/hyperlink" Target="https://en.wikipedia.org/wiki/Decision_tree_learni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cikit-learn.org/stable/modules/ensemble.html#adaboost" TargetMode="External"/><Relationship Id="rId4" Type="http://schemas.openxmlformats.org/officeDocument/2006/relationships/hyperlink" Target="https://en.wikipedia.org/wiki/AdaBoo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5.png"/><Relationship Id="rId5"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 Id="rId4" Type="http://schemas.openxmlformats.org/officeDocument/2006/relationships/image" Target="../media/image06.png"/><Relationship Id="rId5"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ctrTitle"/>
          </p:nvPr>
        </p:nvSpPr>
        <p:spPr>
          <a:xfrm>
            <a:off x="311708" y="744575"/>
            <a:ext cx="8520599" cy="2052599"/>
          </a:xfrm>
          <a:prstGeom prst="rect">
            <a:avLst/>
          </a:prstGeom>
        </p:spPr>
        <p:txBody>
          <a:bodyPr anchorCtr="0" anchor="b" bIns="91425" lIns="91425" rIns="91425" tIns="91425">
            <a:noAutofit/>
          </a:bodyPr>
          <a:lstStyle/>
          <a:p>
            <a:pPr>
              <a:spcBef>
                <a:spcPts val="0"/>
              </a:spcBef>
              <a:buNone/>
            </a:pPr>
            <a:r>
              <a:rPr lang="en"/>
              <a:t>Introduction to Adaboost</a:t>
            </a:r>
          </a:p>
        </p:txBody>
      </p:sp>
      <p:sp>
        <p:nvSpPr>
          <p:cNvPr id="51" name="Shape 51"/>
          <p:cNvSpPr txBox="1"/>
          <p:nvPr>
            <p:ph idx="1" type="subTitle"/>
          </p:nvPr>
        </p:nvSpPr>
        <p:spPr>
          <a:xfrm>
            <a:off x="311700" y="2834125"/>
            <a:ext cx="8520599" cy="792600"/>
          </a:xfrm>
          <a:prstGeom prst="rect">
            <a:avLst/>
          </a:prstGeom>
        </p:spPr>
        <p:txBody>
          <a:bodyPr anchorCtr="0" anchor="t" bIns="91425" lIns="91425" rIns="91425" tIns="91425">
            <a:noAutofit/>
          </a:bodyPr>
          <a:lstStyle/>
          <a:p>
            <a:pPr rtl="0">
              <a:spcBef>
                <a:spcPts val="0"/>
              </a:spcBef>
              <a:buNone/>
            </a:pPr>
            <a:r>
              <a:rPr lang="en">
                <a:solidFill>
                  <a:srgbClr val="000000"/>
                </a:solidFill>
              </a:rPr>
              <a:t>By Yongli Zhang</a:t>
            </a:r>
          </a:p>
          <a:p>
            <a:pPr>
              <a:spcBef>
                <a:spcPts val="0"/>
              </a:spcBef>
              <a:buNone/>
            </a:pPr>
            <a:r>
              <a:rPr lang="en">
                <a:solidFill>
                  <a:srgbClr val="000000"/>
                </a:solidFill>
              </a:rPr>
              <a:t>Nacer Khalil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000000"/>
                </a:solidFill>
              </a:rPr>
              <a:t>2.	The On-line Allocation Algorithm-Hedge(</a:t>
            </a:r>
            <a:r>
              <a:rPr lang="en" sz="1800">
                <a:solidFill>
                  <a:srgbClr val="000000"/>
                </a:solidFill>
                <a:highlight>
                  <a:srgbClr val="FFFFFF"/>
                </a:highlight>
              </a:rPr>
              <a:t>β</a:t>
            </a:r>
            <a:r>
              <a:rPr lang="en" sz="1800">
                <a:solidFill>
                  <a:srgbClr val="000000"/>
                </a:solidFill>
              </a:rPr>
              <a:t>)</a:t>
            </a:r>
          </a:p>
        </p:txBody>
      </p:sp>
      <p:sp>
        <p:nvSpPr>
          <p:cNvPr id="116" name="Shape 116"/>
          <p:cNvSpPr txBox="1"/>
          <p:nvPr>
            <p:ph idx="1" type="body"/>
          </p:nvPr>
        </p:nvSpPr>
        <p:spPr>
          <a:xfrm>
            <a:off x="108275" y="1152475"/>
            <a:ext cx="8723999" cy="3416400"/>
          </a:xfrm>
          <a:prstGeom prst="rect">
            <a:avLst/>
          </a:prstGeom>
        </p:spPr>
        <p:txBody>
          <a:bodyPr anchorCtr="0" anchor="t" bIns="91425" lIns="91425" rIns="91425" tIns="91425">
            <a:noAutofit/>
          </a:bodyPr>
          <a:lstStyle/>
          <a:p>
            <a:pPr rtl="0">
              <a:lnSpc>
                <a:spcPct val="100000"/>
              </a:lnSpc>
              <a:spcBef>
                <a:spcPts val="0"/>
              </a:spcBef>
              <a:spcAft>
                <a:spcPts val="400"/>
              </a:spcAft>
              <a:buNone/>
            </a:pPr>
            <a:r>
              <a:rPr lang="en" sz="1400">
                <a:solidFill>
                  <a:srgbClr val="000000"/>
                </a:solidFill>
              </a:rPr>
              <a:t>So far, it is proved that for a given choice of </a:t>
            </a:r>
            <a:r>
              <a:rPr i="1" lang="en" sz="1400">
                <a:solidFill>
                  <a:schemeClr val="dk1"/>
                </a:solidFill>
              </a:rPr>
              <a:t>β</a:t>
            </a:r>
            <a:r>
              <a:rPr lang="en" sz="1400">
                <a:solidFill>
                  <a:schemeClr val="dk1"/>
                </a:solidFill>
              </a:rPr>
              <a:t>, Hedge(</a:t>
            </a:r>
            <a:r>
              <a:rPr i="1" lang="en" sz="1400">
                <a:solidFill>
                  <a:schemeClr val="dk1"/>
                </a:solidFill>
              </a:rPr>
              <a:t>β</a:t>
            </a:r>
            <a:r>
              <a:rPr lang="en" sz="1400">
                <a:solidFill>
                  <a:schemeClr val="dk1"/>
                </a:solidFill>
              </a:rPr>
              <a:t>) has reasonable bound for loss.</a:t>
            </a:r>
          </a:p>
          <a:p>
            <a:pPr lvl="0" rtl="0">
              <a:lnSpc>
                <a:spcPct val="100000"/>
              </a:lnSpc>
              <a:spcBef>
                <a:spcPts val="0"/>
              </a:spcBef>
              <a:spcAft>
                <a:spcPts val="400"/>
              </a:spcAft>
              <a:buNone/>
            </a:pPr>
            <a:r>
              <a:t/>
            </a:r>
            <a:endParaRPr sz="1400">
              <a:solidFill>
                <a:schemeClr val="dk1"/>
              </a:solidFill>
            </a:endParaRPr>
          </a:p>
          <a:p>
            <a:pPr rtl="0">
              <a:lnSpc>
                <a:spcPct val="100000"/>
              </a:lnSpc>
              <a:spcBef>
                <a:spcPts val="0"/>
              </a:spcBef>
              <a:spcAft>
                <a:spcPts val="400"/>
              </a:spcAft>
              <a:buNone/>
            </a:pPr>
            <a:r>
              <a:rPr lang="en" sz="1400">
                <a:solidFill>
                  <a:schemeClr val="dk1"/>
                </a:solidFill>
              </a:rPr>
              <a:t>Next, how to choose </a:t>
            </a:r>
            <a:r>
              <a:rPr i="1" lang="en" sz="1400">
                <a:solidFill>
                  <a:schemeClr val="dk1"/>
                </a:solidFill>
              </a:rPr>
              <a:t>β</a:t>
            </a:r>
            <a:r>
              <a:rPr lang="en" sz="1400">
                <a:solidFill>
                  <a:schemeClr val="dk1"/>
                </a:solidFill>
              </a:rPr>
              <a:t>?</a:t>
            </a:r>
          </a:p>
          <a:p>
            <a:pPr lvl="0" rtl="0">
              <a:lnSpc>
                <a:spcPct val="100000"/>
              </a:lnSpc>
              <a:spcBef>
                <a:spcPts val="0"/>
              </a:spcBef>
              <a:spcAft>
                <a:spcPts val="400"/>
              </a:spcAft>
              <a:buNone/>
            </a:pPr>
            <a:br>
              <a:rPr lang="en" sz="1400">
                <a:solidFill>
                  <a:schemeClr val="dk1"/>
                </a:solidFill>
              </a:rPr>
            </a:br>
            <a:r>
              <a:rPr lang="en" sz="1400">
                <a:solidFill>
                  <a:schemeClr val="dk1"/>
                </a:solidFill>
              </a:rPr>
              <a:t>In practice, we will often want to choose </a:t>
            </a:r>
            <a:r>
              <a:rPr i="1" lang="en" sz="1400">
                <a:solidFill>
                  <a:schemeClr val="dk1"/>
                </a:solidFill>
              </a:rPr>
              <a:t>β</a:t>
            </a:r>
            <a:r>
              <a:rPr lang="en" sz="1400">
                <a:solidFill>
                  <a:schemeClr val="dk1"/>
                </a:solidFill>
              </a:rPr>
              <a:t> so as to maximally exploit any prior knowledge we may have about the specific problem at hand.</a:t>
            </a:r>
          </a:p>
          <a:p>
            <a:pPr lvl="0" rtl="0">
              <a:lnSpc>
                <a:spcPct val="100000"/>
              </a:lnSpc>
              <a:spcBef>
                <a:spcPts val="0"/>
              </a:spcBef>
              <a:spcAft>
                <a:spcPts val="400"/>
              </a:spcAft>
              <a:buNone/>
            </a:pPr>
            <a:r>
              <a:rPr lang="en" sz="1400">
                <a:solidFill>
                  <a:schemeClr val="dk1"/>
                </a:solidFill>
              </a:rPr>
              <a:t>Lemma:</a:t>
            </a:r>
          </a:p>
          <a:p>
            <a:pPr lvl="0" rtl="0">
              <a:lnSpc>
                <a:spcPct val="100000"/>
              </a:lnSpc>
              <a:spcBef>
                <a:spcPts val="0"/>
              </a:spcBef>
              <a:spcAft>
                <a:spcPts val="400"/>
              </a:spcAft>
              <a:buNone/>
            </a:pPr>
            <a:r>
              <a:t/>
            </a:r>
            <a:endParaRPr sz="1400">
              <a:solidFill>
                <a:schemeClr val="dk1"/>
              </a:solidFill>
            </a:endParaRPr>
          </a:p>
          <a:p>
            <a:pPr lvl="0" rtl="0">
              <a:lnSpc>
                <a:spcPct val="100000"/>
              </a:lnSpc>
              <a:spcBef>
                <a:spcPts val="0"/>
              </a:spcBef>
              <a:spcAft>
                <a:spcPts val="400"/>
              </a:spcAft>
              <a:buNone/>
            </a:pPr>
            <a:r>
              <a:t/>
            </a:r>
            <a:endParaRPr sz="1400">
              <a:solidFill>
                <a:schemeClr val="dk1"/>
              </a:solidFill>
            </a:endParaRPr>
          </a:p>
          <a:p>
            <a:pPr lvl="0" rtl="0">
              <a:lnSpc>
                <a:spcPct val="100000"/>
              </a:lnSpc>
              <a:spcBef>
                <a:spcPts val="0"/>
              </a:spcBef>
              <a:spcAft>
                <a:spcPts val="400"/>
              </a:spcAft>
              <a:buNone/>
            </a:pPr>
            <a:r>
              <a:t/>
            </a:r>
            <a:endParaRPr sz="1400">
              <a:solidFill>
                <a:schemeClr val="dk1"/>
              </a:solidFill>
            </a:endParaRPr>
          </a:p>
          <a:p>
            <a:pPr lvl="0" rtl="0">
              <a:lnSpc>
                <a:spcPct val="100000"/>
              </a:lnSpc>
              <a:spcBef>
                <a:spcPts val="0"/>
              </a:spcBef>
              <a:spcAft>
                <a:spcPts val="400"/>
              </a:spcAft>
              <a:buNone/>
            </a:pPr>
            <a:r>
              <a:t/>
            </a:r>
            <a:endParaRPr sz="1400">
              <a:solidFill>
                <a:schemeClr val="dk1"/>
              </a:solidFill>
            </a:endParaRPr>
          </a:p>
          <a:p>
            <a:pPr lvl="0" rtl="0">
              <a:lnSpc>
                <a:spcPct val="100000"/>
              </a:lnSpc>
              <a:spcBef>
                <a:spcPts val="0"/>
              </a:spcBef>
              <a:spcAft>
                <a:spcPts val="400"/>
              </a:spcAft>
              <a:buNone/>
            </a:pPr>
            <a:r>
              <a:t/>
            </a:r>
            <a:endParaRPr sz="1400">
              <a:solidFill>
                <a:schemeClr val="dk1"/>
              </a:solidFill>
            </a:endParaRPr>
          </a:p>
        </p:txBody>
      </p:sp>
      <p:pic>
        <p:nvPicPr>
          <p:cNvPr id="117" name="Shape 117"/>
          <p:cNvPicPr preferRelativeResize="0"/>
          <p:nvPr/>
        </p:nvPicPr>
        <p:blipFill>
          <a:blip r:embed="rId3">
            <a:alphaModFix/>
          </a:blip>
          <a:stretch>
            <a:fillRect/>
          </a:stretch>
        </p:blipFill>
        <p:spPr>
          <a:xfrm>
            <a:off x="2493025" y="2815647"/>
            <a:ext cx="4157950" cy="11092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000000"/>
                </a:solidFill>
              </a:rPr>
              <a:t>2.	The On-line Allocation Algorithm-Hedge(</a:t>
            </a:r>
            <a:r>
              <a:rPr lang="en" sz="1800">
                <a:solidFill>
                  <a:srgbClr val="000000"/>
                </a:solidFill>
                <a:highlight>
                  <a:srgbClr val="FFFFFF"/>
                </a:highlight>
              </a:rPr>
              <a:t>β</a:t>
            </a:r>
            <a:r>
              <a:rPr lang="en" sz="1800">
                <a:solidFill>
                  <a:srgbClr val="000000"/>
                </a:solidFill>
              </a:rPr>
              <a:t>)</a:t>
            </a:r>
          </a:p>
        </p:txBody>
      </p:sp>
      <p:sp>
        <p:nvSpPr>
          <p:cNvPr id="123" name="Shape 123"/>
          <p:cNvSpPr txBox="1"/>
          <p:nvPr>
            <p:ph idx="1" type="body"/>
          </p:nvPr>
        </p:nvSpPr>
        <p:spPr>
          <a:xfrm>
            <a:off x="108275" y="1152475"/>
            <a:ext cx="8723999" cy="3416400"/>
          </a:xfrm>
          <a:prstGeom prst="rect">
            <a:avLst/>
          </a:prstGeom>
        </p:spPr>
        <p:txBody>
          <a:bodyPr anchorCtr="0" anchor="t" bIns="91425" lIns="91425" rIns="91425" tIns="91425">
            <a:noAutofit/>
          </a:bodyPr>
          <a:lstStyle/>
          <a:p>
            <a:pPr rtl="0">
              <a:lnSpc>
                <a:spcPct val="100000"/>
              </a:lnSpc>
              <a:spcBef>
                <a:spcPts val="0"/>
              </a:spcBef>
              <a:spcAft>
                <a:spcPts val="400"/>
              </a:spcAft>
              <a:buNone/>
            </a:pPr>
            <a:r>
              <a:t/>
            </a:r>
            <a:endParaRPr sz="1400">
              <a:solidFill>
                <a:schemeClr val="dk1"/>
              </a:solidFill>
            </a:endParaRPr>
          </a:p>
          <a:p>
            <a:pPr lvl="0" rtl="0">
              <a:lnSpc>
                <a:spcPct val="100000"/>
              </a:lnSpc>
              <a:spcBef>
                <a:spcPts val="0"/>
              </a:spcBef>
              <a:spcAft>
                <a:spcPts val="400"/>
              </a:spcAft>
              <a:buClr>
                <a:schemeClr val="dk1"/>
              </a:buClr>
              <a:buFont typeface="Arial"/>
              <a:buNone/>
            </a:pPr>
            <a:r>
              <a:t/>
            </a:r>
            <a:endParaRPr sz="1400">
              <a:solidFill>
                <a:schemeClr val="dk1"/>
              </a:solidFill>
            </a:endParaRPr>
          </a:p>
          <a:p>
            <a:pPr lvl="0" rtl="0">
              <a:lnSpc>
                <a:spcPct val="100000"/>
              </a:lnSpc>
              <a:spcBef>
                <a:spcPts val="0"/>
              </a:spcBef>
              <a:spcAft>
                <a:spcPts val="400"/>
              </a:spcAft>
              <a:buNone/>
            </a:pPr>
            <a:r>
              <a:rPr lang="en" sz="1400">
                <a:solidFill>
                  <a:schemeClr val="dk1"/>
                </a:solidFill>
              </a:rPr>
              <a:t>For example, suppose we have N strategies, and we also know a prior bound      on the loss of the best strategy, In general, if we know ahead of time the number of trials T, then we can use      =</a:t>
            </a:r>
            <a:r>
              <a:rPr i="1" lang="en" sz="1400">
                <a:solidFill>
                  <a:schemeClr val="dk1"/>
                </a:solidFill>
              </a:rPr>
              <a:t>T</a:t>
            </a:r>
            <a:r>
              <a:rPr lang="en" sz="1400">
                <a:solidFill>
                  <a:schemeClr val="dk1"/>
                </a:solidFill>
              </a:rPr>
              <a:t> as an upper bound on the cumulative loss of each strategy i.</a:t>
            </a:r>
          </a:p>
          <a:p>
            <a:pPr lvl="0" rtl="0">
              <a:lnSpc>
                <a:spcPct val="100000"/>
              </a:lnSpc>
              <a:spcBef>
                <a:spcPts val="0"/>
              </a:spcBef>
              <a:spcAft>
                <a:spcPts val="400"/>
              </a:spcAft>
              <a:buNone/>
            </a:pPr>
            <a:r>
              <a:rPr lang="en" sz="1400">
                <a:solidFill>
                  <a:schemeClr val="dk1"/>
                </a:solidFill>
              </a:rPr>
              <a:t>We set:</a:t>
            </a:r>
          </a:p>
          <a:p>
            <a:pPr lvl="0" rtl="0">
              <a:lnSpc>
                <a:spcPct val="100000"/>
              </a:lnSpc>
              <a:spcBef>
                <a:spcPts val="0"/>
              </a:spcBef>
              <a:spcAft>
                <a:spcPts val="400"/>
              </a:spcAft>
              <a:buNone/>
            </a:pPr>
            <a:r>
              <a:rPr lang="en" sz="1400">
                <a:solidFill>
                  <a:schemeClr val="dk1"/>
                </a:solidFill>
              </a:rPr>
              <a:t>    </a:t>
            </a:r>
          </a:p>
          <a:p>
            <a:pPr lvl="0" rtl="0">
              <a:lnSpc>
                <a:spcPct val="100000"/>
              </a:lnSpc>
              <a:spcBef>
                <a:spcPts val="0"/>
              </a:spcBef>
              <a:spcAft>
                <a:spcPts val="400"/>
              </a:spcAft>
              <a:buNone/>
            </a:pPr>
            <a:r>
              <a:rPr lang="en" sz="1400">
                <a:solidFill>
                  <a:schemeClr val="dk1"/>
                </a:solidFill>
              </a:rPr>
              <a:t>                 </a:t>
            </a:r>
          </a:p>
          <a:p>
            <a:pPr lvl="0" rtl="0">
              <a:lnSpc>
                <a:spcPct val="100000"/>
              </a:lnSpc>
              <a:spcBef>
                <a:spcPts val="0"/>
              </a:spcBef>
              <a:spcAft>
                <a:spcPts val="400"/>
              </a:spcAft>
              <a:buNone/>
            </a:pPr>
            <a:r>
              <a:rPr lang="en" sz="1400">
                <a:solidFill>
                  <a:schemeClr val="dk1"/>
                </a:solidFill>
              </a:rPr>
              <a:t>Through analysis and calculation, this </a:t>
            </a:r>
            <a:r>
              <a:rPr i="1" lang="en" sz="1400">
                <a:solidFill>
                  <a:schemeClr val="dk1"/>
                </a:solidFill>
              </a:rPr>
              <a:t>β </a:t>
            </a:r>
            <a:r>
              <a:rPr lang="en" sz="1400">
                <a:solidFill>
                  <a:schemeClr val="dk1"/>
                </a:solidFill>
              </a:rPr>
              <a:t>will help obtain an explicit bound on the rate at which the average per-trial loss of Hedge(</a:t>
            </a:r>
            <a:r>
              <a:rPr i="1" lang="en" sz="1400">
                <a:solidFill>
                  <a:schemeClr val="dk1"/>
                </a:solidFill>
              </a:rPr>
              <a:t>β</a:t>
            </a:r>
            <a:r>
              <a:rPr lang="en" sz="1400">
                <a:solidFill>
                  <a:schemeClr val="dk1"/>
                </a:solidFill>
              </a:rPr>
              <a:t>) approaches the average loss for the best strategy.</a:t>
            </a:r>
          </a:p>
          <a:p>
            <a:pPr lvl="0" rtl="0">
              <a:lnSpc>
                <a:spcPct val="100000"/>
              </a:lnSpc>
              <a:spcBef>
                <a:spcPts val="0"/>
              </a:spcBef>
              <a:spcAft>
                <a:spcPts val="400"/>
              </a:spcAft>
              <a:buNone/>
            </a:pPr>
            <a:r>
              <a:t/>
            </a:r>
            <a:endParaRPr sz="1400">
              <a:solidFill>
                <a:schemeClr val="dk1"/>
              </a:solidFill>
            </a:endParaRPr>
          </a:p>
        </p:txBody>
      </p:sp>
      <p:pic>
        <p:nvPicPr>
          <p:cNvPr id="124" name="Shape 124"/>
          <p:cNvPicPr preferRelativeResize="0"/>
          <p:nvPr/>
        </p:nvPicPr>
        <p:blipFill>
          <a:blip r:embed="rId3">
            <a:alphaModFix/>
          </a:blip>
          <a:stretch>
            <a:fillRect/>
          </a:stretch>
        </p:blipFill>
        <p:spPr>
          <a:xfrm>
            <a:off x="6317837" y="1745150"/>
            <a:ext cx="257175" cy="266700"/>
          </a:xfrm>
          <a:prstGeom prst="rect">
            <a:avLst/>
          </a:prstGeom>
          <a:noFill/>
          <a:ln>
            <a:noFill/>
          </a:ln>
        </p:spPr>
      </p:pic>
      <p:pic>
        <p:nvPicPr>
          <p:cNvPr id="125" name="Shape 125"/>
          <p:cNvPicPr preferRelativeResize="0"/>
          <p:nvPr/>
        </p:nvPicPr>
        <p:blipFill>
          <a:blip r:embed="rId4">
            <a:alphaModFix/>
          </a:blip>
          <a:stretch>
            <a:fillRect/>
          </a:stretch>
        </p:blipFill>
        <p:spPr>
          <a:xfrm>
            <a:off x="3623812" y="2722975"/>
            <a:ext cx="1692925" cy="366799"/>
          </a:xfrm>
          <a:prstGeom prst="rect">
            <a:avLst/>
          </a:prstGeom>
          <a:noFill/>
          <a:ln>
            <a:noFill/>
          </a:ln>
        </p:spPr>
      </p:pic>
      <p:pic>
        <p:nvPicPr>
          <p:cNvPr id="126" name="Shape 126"/>
          <p:cNvPicPr preferRelativeResize="0"/>
          <p:nvPr/>
        </p:nvPicPr>
        <p:blipFill>
          <a:blip r:embed="rId3">
            <a:alphaModFix/>
          </a:blip>
          <a:stretch>
            <a:fillRect/>
          </a:stretch>
        </p:blipFill>
        <p:spPr>
          <a:xfrm>
            <a:off x="6900412" y="2011850"/>
            <a:ext cx="257175" cy="266700"/>
          </a:xfrm>
          <a:prstGeom prst="rect">
            <a:avLst/>
          </a:prstGeom>
          <a:noFill/>
          <a:ln>
            <a:noFill/>
          </a:ln>
        </p:spPr>
      </p:pic>
      <p:pic>
        <p:nvPicPr>
          <p:cNvPr id="127" name="Shape 127"/>
          <p:cNvPicPr preferRelativeResize="0"/>
          <p:nvPr/>
        </p:nvPicPr>
        <p:blipFill>
          <a:blip r:embed="rId5">
            <a:alphaModFix/>
          </a:blip>
          <a:stretch>
            <a:fillRect/>
          </a:stretch>
        </p:blipFill>
        <p:spPr>
          <a:xfrm>
            <a:off x="2689100" y="3950662"/>
            <a:ext cx="3562350" cy="6953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133" name="Shape 13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b="1" lang="en">
                <a:solidFill>
                  <a:srgbClr val="000000"/>
                </a:solidFill>
              </a:rPr>
              <a:t>Applications of Hedge(</a:t>
            </a:r>
            <a:r>
              <a:rPr b="1" lang="en">
                <a:solidFill>
                  <a:srgbClr val="000000"/>
                </a:solidFill>
                <a:highlight>
                  <a:srgbClr val="FFFFFF"/>
                </a:highlight>
              </a:rPr>
              <a:t>β</a:t>
            </a:r>
            <a:r>
              <a:rPr b="1"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Existing Software and Packages</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1800"/>
              <a:t>3.	Applications of Hedge(</a:t>
            </a:r>
            <a:r>
              <a:rPr lang="en" sz="1800"/>
              <a:t>β</a:t>
            </a:r>
            <a:r>
              <a:rPr lang="en" sz="1800"/>
              <a:t>)</a:t>
            </a:r>
          </a:p>
        </p:txBody>
      </p:sp>
      <p:sp>
        <p:nvSpPr>
          <p:cNvPr id="139" name="Shape 13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A specific example----Game: ``rock, paper, scissors''</a:t>
            </a:r>
          </a:p>
          <a:p>
            <a:pPr lvl="0" rtl="0">
              <a:spcBef>
                <a:spcPts val="0"/>
              </a:spcBef>
              <a:buNone/>
            </a:pPr>
            <a:r>
              <a:rPr lang="en">
                <a:solidFill>
                  <a:schemeClr val="dk1"/>
                </a:solidFill>
              </a:rPr>
              <a:t>Decision space </a:t>
            </a:r>
            <a:r>
              <a:rPr i="1" lang="en">
                <a:solidFill>
                  <a:schemeClr val="dk1"/>
                </a:solidFill>
              </a:rPr>
              <a:t>∆={R, P, S}</a:t>
            </a:r>
            <a:r>
              <a:rPr lang="en">
                <a:solidFill>
                  <a:schemeClr val="dk1"/>
                </a:solidFill>
              </a:rPr>
              <a:t>;</a:t>
            </a:r>
          </a:p>
          <a:p>
            <a:pPr lvl="0" rtl="0">
              <a:spcBef>
                <a:spcPts val="0"/>
              </a:spcBef>
              <a:buClr>
                <a:schemeClr val="dk1"/>
              </a:buClr>
              <a:buSzPct val="61111"/>
              <a:buFont typeface="Arial"/>
              <a:buNone/>
            </a:pPr>
            <a:r>
              <a:rPr lang="en">
                <a:solidFill>
                  <a:schemeClr val="dk1"/>
                </a:solidFill>
              </a:rPr>
              <a:t>A space of outcome </a:t>
            </a:r>
            <a:r>
              <a:rPr i="1" lang="en">
                <a:solidFill>
                  <a:schemeClr val="dk1"/>
                </a:solidFill>
              </a:rPr>
              <a:t>Ω</a:t>
            </a:r>
            <a:r>
              <a:rPr lang="en">
                <a:solidFill>
                  <a:schemeClr val="dk1"/>
                </a:solidFill>
              </a:rPr>
              <a:t>={R, P, S};</a:t>
            </a:r>
          </a:p>
          <a:p>
            <a:pPr rtl="0">
              <a:spcBef>
                <a:spcPts val="0"/>
              </a:spcBef>
              <a:buNone/>
            </a:pPr>
            <a:r>
              <a:rPr lang="en">
                <a:solidFill>
                  <a:schemeClr val="dk1"/>
                </a:solidFill>
              </a:rPr>
              <a:t>Loss function is defined by the matrix:</a:t>
            </a:r>
          </a:p>
          <a:p>
            <a:pPr lvl="0" rtl="0">
              <a:spcBef>
                <a:spcPts val="0"/>
              </a:spcBef>
              <a:buClr>
                <a:schemeClr val="dk1"/>
              </a:buClr>
              <a:buSzPct val="61111"/>
              <a:buFont typeface="Arial"/>
              <a:buNone/>
            </a:pPr>
            <a:r>
              <a:rPr lang="en">
                <a:solidFill>
                  <a:schemeClr val="dk1"/>
                </a:solidFill>
              </a:rPr>
              <a:t> The decision </a:t>
            </a:r>
            <a:r>
              <a:rPr i="1" lang="en">
                <a:solidFill>
                  <a:schemeClr val="dk1"/>
                </a:solidFill>
                <a:latin typeface="Times New Roman"/>
                <a:ea typeface="Times New Roman"/>
                <a:cs typeface="Times New Roman"/>
                <a:sym typeface="Times New Roman"/>
              </a:rPr>
              <a:t>ઠ  </a:t>
            </a:r>
            <a:r>
              <a:rPr lang="en">
                <a:solidFill>
                  <a:schemeClr val="dk1"/>
                </a:solidFill>
              </a:rPr>
              <a:t>represents the learner's play, and the outcome ω is the adversary's play; then , the learner's loss </a:t>
            </a:r>
            <a:r>
              <a:rPr i="1" lang="en">
                <a:solidFill>
                  <a:schemeClr val="dk1"/>
                </a:solidFill>
              </a:rPr>
              <a:t>λ(</a:t>
            </a:r>
            <a:r>
              <a:rPr i="1" lang="en">
                <a:solidFill>
                  <a:schemeClr val="dk1"/>
                </a:solidFill>
                <a:latin typeface="Times New Roman"/>
                <a:ea typeface="Times New Roman"/>
                <a:cs typeface="Times New Roman"/>
                <a:sym typeface="Times New Roman"/>
              </a:rPr>
              <a:t>ઠ,</a:t>
            </a:r>
            <a:r>
              <a:rPr i="1" lang="en">
                <a:solidFill>
                  <a:schemeClr val="dk1"/>
                </a:solidFill>
              </a:rPr>
              <a:t>ω)</a:t>
            </a:r>
            <a:r>
              <a:rPr lang="en">
                <a:solidFill>
                  <a:schemeClr val="dk1"/>
                </a:solidFill>
              </a:rPr>
              <a:t>, is 1 if the learner loses the round, 0 if it wins the round, and 1/2 if the round is tied.</a:t>
            </a:r>
          </a:p>
          <a:p>
            <a:pPr lvl="0" rtl="0">
              <a:spcBef>
                <a:spcPts val="0"/>
              </a:spcBef>
              <a:buNone/>
            </a:pPr>
            <a:r>
              <a:t/>
            </a:r>
            <a:endParaRPr>
              <a:solidFill>
                <a:schemeClr val="dk1"/>
              </a:solidFill>
            </a:endParaRPr>
          </a:p>
          <a:p>
            <a:pPr lvl="0" rtl="0">
              <a:spcBef>
                <a:spcPts val="0"/>
              </a:spcBef>
              <a:buClr>
                <a:schemeClr val="dk1"/>
              </a:buClr>
              <a:buFont typeface="Arial"/>
              <a:buNone/>
            </a:pPr>
            <a:r>
              <a:t/>
            </a:r>
            <a:endParaRPr>
              <a:solidFill>
                <a:schemeClr val="dk1"/>
              </a:solidFill>
            </a:endParaRPr>
          </a:p>
        </p:txBody>
      </p:sp>
      <p:pic>
        <p:nvPicPr>
          <p:cNvPr id="140" name="Shape 140"/>
          <p:cNvPicPr preferRelativeResize="0"/>
          <p:nvPr/>
        </p:nvPicPr>
        <p:blipFill>
          <a:blip r:embed="rId3">
            <a:alphaModFix/>
          </a:blip>
          <a:stretch>
            <a:fillRect/>
          </a:stretch>
        </p:blipFill>
        <p:spPr>
          <a:xfrm>
            <a:off x="5151750" y="1718953"/>
            <a:ext cx="1790224" cy="15291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1800"/>
              <a:t>3.	Applications of Hedge(</a:t>
            </a:r>
            <a:r>
              <a:rPr lang="en" sz="1800"/>
              <a:t>β</a:t>
            </a:r>
            <a:r>
              <a:rPr lang="en" sz="1800"/>
              <a:t>)</a:t>
            </a:r>
          </a:p>
        </p:txBody>
      </p:sp>
      <p:sp>
        <p:nvSpPr>
          <p:cNvPr id="146" name="Shape 146"/>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chemeClr val="dk1"/>
                </a:solidFill>
              </a:rPr>
              <a:t>A specific example----Game: ``rock, paper, scissors''</a:t>
            </a:r>
          </a:p>
          <a:p>
            <a:pPr lvl="0" rtl="0">
              <a:spcBef>
                <a:spcPts val="0"/>
              </a:spcBef>
              <a:buNone/>
            </a:pPr>
            <a:r>
              <a:rPr lang="en">
                <a:solidFill>
                  <a:schemeClr val="dk1"/>
                </a:solidFill>
              </a:rPr>
              <a:t>The cumulative loss of the learner(or an expert) is the expected number of losses in a series of rounds of game play. </a:t>
            </a:r>
          </a:p>
          <a:p>
            <a:pPr lvl="0" rtl="0">
              <a:spcBef>
                <a:spcPts val="0"/>
              </a:spcBef>
              <a:buNone/>
            </a:pPr>
            <a:r>
              <a:rPr lang="en">
                <a:solidFill>
                  <a:schemeClr val="dk1"/>
                </a:solidFill>
              </a:rPr>
              <a:t>Result:</a:t>
            </a:r>
          </a:p>
          <a:p>
            <a:pPr lvl="0" rtl="0">
              <a:spcBef>
                <a:spcPts val="0"/>
              </a:spcBef>
              <a:buNone/>
            </a:pPr>
            <a:r>
              <a:rPr lang="en">
                <a:solidFill>
                  <a:schemeClr val="dk1"/>
                </a:solidFill>
              </a:rPr>
              <a:t>In repeated play, the expected number of rounds lost by algorithm Hedge(</a:t>
            </a:r>
            <a:r>
              <a:rPr lang="en">
                <a:solidFill>
                  <a:schemeClr val="dk1"/>
                </a:solidFill>
              </a:rPr>
              <a:t>β</a:t>
            </a:r>
            <a:r>
              <a:rPr lang="en">
                <a:solidFill>
                  <a:schemeClr val="dk1"/>
                </a:solidFill>
              </a:rPr>
              <a:t>) will converge quickly to the expected number that would have been lost by the best of the experts (for the particular sequence of moves that were actually played by the adversary).</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a:p>
            <a:pPr lvl="0" rtl="0">
              <a:spcBef>
                <a:spcPts val="0"/>
              </a:spcBef>
              <a:buClr>
                <a:schemeClr val="dk1"/>
              </a:buClr>
              <a:buFont typeface="Arial"/>
              <a:buNone/>
            </a:pPr>
            <a:r>
              <a:t/>
            </a:r>
            <a:endParaRPr>
              <a:solidFill>
                <a:schemeClr val="dk1"/>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152" name="Shape 15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Introduction</a:t>
            </a:r>
          </a:p>
          <a:p>
            <a:pPr indent="-228600" lvl="0" marL="457200" rtl="0">
              <a:spcBef>
                <a:spcPts val="0"/>
              </a:spcBef>
              <a:buClr>
                <a:schemeClr val="dk1"/>
              </a:buClr>
              <a:buAutoNum type="arabicPeriod"/>
            </a:pPr>
            <a:r>
              <a:rPr lang="en">
                <a:solidFill>
                  <a:schemeClr val="dk1"/>
                </a:solidFill>
              </a:rPr>
              <a:t>The On-line Allocation Algorithm-Hedge(</a:t>
            </a:r>
            <a:r>
              <a:rPr lang="en">
                <a:solidFill>
                  <a:schemeClr val="dk1"/>
                </a:solidFill>
              </a:rPr>
              <a:t>β</a:t>
            </a:r>
            <a:r>
              <a:rPr lang="en">
                <a:solidFill>
                  <a:schemeClr val="dk1"/>
                </a:solidFill>
              </a:rPr>
              <a:t>)</a:t>
            </a:r>
          </a:p>
          <a:p>
            <a:pPr indent="-228600" lvl="0" marL="457200" rtl="0">
              <a:spcBef>
                <a:spcPts val="0"/>
              </a:spcBef>
              <a:buClr>
                <a:schemeClr val="dk1"/>
              </a:buClr>
              <a:buAutoNum type="arabicPeriod"/>
            </a:pPr>
            <a:r>
              <a:rPr lang="en">
                <a:solidFill>
                  <a:schemeClr val="dk1"/>
                </a:solidFill>
              </a:rPr>
              <a:t>Applications of Hedge(</a:t>
            </a:r>
            <a:r>
              <a:rPr lang="en">
                <a:solidFill>
                  <a:schemeClr val="dk1"/>
                </a:solidFill>
              </a:rPr>
              <a:t>β</a:t>
            </a:r>
            <a:r>
              <a:rPr lang="en">
                <a:solidFill>
                  <a:schemeClr val="dk1"/>
                </a:solidFill>
              </a:rPr>
              <a:t>)</a:t>
            </a:r>
          </a:p>
          <a:p>
            <a:pPr indent="-228600" lvl="0" marL="457200" rtl="0">
              <a:spcBef>
                <a:spcPts val="0"/>
              </a:spcBef>
              <a:buClr>
                <a:schemeClr val="dk1"/>
              </a:buClr>
              <a:buAutoNum type="arabicPeriod"/>
            </a:pPr>
            <a:r>
              <a:rPr b="1" lang="en">
                <a:solidFill>
                  <a:schemeClr val="dk1"/>
                </a:solidFill>
              </a:rPr>
              <a:t>Algorithm AdaBoost</a:t>
            </a:r>
          </a:p>
          <a:p>
            <a:pPr indent="-228600" lvl="0" marL="457200" rtl="0">
              <a:spcBef>
                <a:spcPts val="0"/>
              </a:spcBef>
              <a:buClr>
                <a:schemeClr val="dk1"/>
              </a:buClr>
              <a:buAutoNum type="arabicPeriod"/>
            </a:pPr>
            <a:r>
              <a:rPr lang="en">
                <a:solidFill>
                  <a:schemeClr val="dk1"/>
                </a:solidFill>
              </a:rPr>
              <a:t>Extending AdaBoost to Multiclass and Regression</a:t>
            </a:r>
          </a:p>
          <a:p>
            <a:pPr indent="-228600" lvl="0" marL="457200" rtl="0">
              <a:spcBef>
                <a:spcPts val="0"/>
              </a:spcBef>
              <a:buClr>
                <a:schemeClr val="dk1"/>
              </a:buClr>
              <a:buAutoNum type="arabicPeriod"/>
            </a:pPr>
            <a:r>
              <a:rPr lang="en">
                <a:solidFill>
                  <a:schemeClr val="dk1"/>
                </a:solidFill>
              </a:rPr>
              <a:t>History of AdaBoost</a:t>
            </a:r>
          </a:p>
          <a:p>
            <a:pPr indent="-228600" lvl="0" marL="457200" rtl="0">
              <a:spcBef>
                <a:spcPts val="0"/>
              </a:spcBef>
              <a:buClr>
                <a:schemeClr val="dk1"/>
              </a:buClr>
              <a:buAutoNum type="arabicPeriod"/>
            </a:pPr>
            <a:r>
              <a:rPr lang="en">
                <a:solidFill>
                  <a:schemeClr val="dk1"/>
                </a:solidFill>
              </a:rPr>
              <a:t>Existing Software and Packages</a:t>
            </a:r>
          </a:p>
          <a:p>
            <a:pPr indent="-228600" lvl="0" marL="457200" rtl="0">
              <a:spcBef>
                <a:spcPts val="0"/>
              </a:spcBef>
              <a:buClr>
                <a:schemeClr val="dk1"/>
              </a:buClr>
              <a:buAutoNum type="arabicPeriod"/>
            </a:pPr>
            <a:r>
              <a:rPr lang="en">
                <a:solidFill>
                  <a:schemeClr val="dk1"/>
                </a:solidFill>
              </a:rPr>
              <a:t>Conclusions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Algorithm AdaBoost</a:t>
            </a:r>
          </a:p>
        </p:txBody>
      </p:sp>
      <p:sp>
        <p:nvSpPr>
          <p:cNvPr id="158" name="Shape 15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rgbClr val="000000"/>
                </a:solidFill>
              </a:rPr>
              <a:t>Adaboost stands for adaptive boosting</a:t>
            </a:r>
          </a:p>
          <a:p>
            <a:pPr rtl="0">
              <a:spcBef>
                <a:spcPts val="0"/>
              </a:spcBef>
              <a:buNone/>
            </a:pPr>
            <a:r>
              <a:rPr lang="en">
                <a:solidFill>
                  <a:srgbClr val="000000"/>
                </a:solidFill>
              </a:rPr>
              <a:t>Adaboost is derived from the on-line allocation algorithm-Hedge(</a:t>
            </a:r>
            <a:r>
              <a:rPr lang="en">
                <a:solidFill>
                  <a:schemeClr val="dk1"/>
                </a:solidFill>
              </a:rPr>
              <a:t>β</a:t>
            </a:r>
            <a:r>
              <a:rPr lang="en">
                <a:solidFill>
                  <a:srgbClr val="000000"/>
                </a:solidFill>
              </a:rPr>
              <a:t>)</a:t>
            </a:r>
          </a:p>
          <a:p>
            <a:pPr rtl="0">
              <a:spcBef>
                <a:spcPts val="0"/>
              </a:spcBef>
              <a:buNone/>
            </a:pPr>
            <a:r>
              <a:rPr lang="en">
                <a:solidFill>
                  <a:srgbClr val="000000"/>
                </a:solidFill>
              </a:rPr>
              <a:t>Takes a set of weak learners (WeakLean) and combines them to form a more performant classifier</a:t>
            </a:r>
          </a:p>
          <a:p>
            <a:pPr rtl="0">
              <a:spcBef>
                <a:spcPts val="0"/>
              </a:spcBef>
              <a:buNone/>
            </a:pPr>
            <a:r>
              <a:rPr lang="en">
                <a:solidFill>
                  <a:srgbClr val="000000"/>
                </a:solidFill>
              </a:rPr>
              <a:t>We assume a set of N training examples (x1,y1)....(xn,yn)</a:t>
            </a:r>
          </a:p>
          <a:p>
            <a:pPr rtl="0">
              <a:spcBef>
                <a:spcPts val="0"/>
              </a:spcBef>
              <a:buNone/>
            </a:pPr>
            <a:r>
              <a:rPr lang="en">
                <a:solidFill>
                  <a:srgbClr val="000000"/>
                </a:solidFill>
              </a:rPr>
              <a:t>We use boosting to find hypothesis which is consistent with most sample (h(xi) = yi)</a:t>
            </a:r>
          </a:p>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Algorithm Adaboost</a:t>
            </a:r>
          </a:p>
        </p:txBody>
      </p:sp>
      <p:pic>
        <p:nvPicPr>
          <p:cNvPr id="164" name="Shape 164"/>
          <p:cNvPicPr preferRelativeResize="0"/>
          <p:nvPr/>
        </p:nvPicPr>
        <p:blipFill>
          <a:blip r:embed="rId3">
            <a:alphaModFix/>
          </a:blip>
          <a:stretch>
            <a:fillRect/>
          </a:stretch>
        </p:blipFill>
        <p:spPr>
          <a:xfrm>
            <a:off x="2146050" y="1017724"/>
            <a:ext cx="4313900" cy="412577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Algorithm Adaboost</a:t>
            </a:r>
          </a:p>
          <a:p>
            <a:pPr>
              <a:spcBef>
                <a:spcPts val="0"/>
              </a:spcBef>
              <a:buNone/>
            </a:pPr>
            <a:r>
              <a:t/>
            </a:r>
            <a:endParaRPr/>
          </a:p>
        </p:txBody>
      </p:sp>
      <p:pic>
        <p:nvPicPr>
          <p:cNvPr id="170" name="Shape 170"/>
          <p:cNvPicPr preferRelativeResize="0"/>
          <p:nvPr/>
        </p:nvPicPr>
        <p:blipFill>
          <a:blip r:embed="rId3">
            <a:alphaModFix/>
          </a:blip>
          <a:stretch>
            <a:fillRect/>
          </a:stretch>
        </p:blipFill>
        <p:spPr>
          <a:xfrm>
            <a:off x="1187675" y="1152475"/>
            <a:ext cx="6395099" cy="3733850"/>
          </a:xfrm>
          <a:prstGeom prst="rect">
            <a:avLst/>
          </a:prstGeom>
          <a:noFill/>
          <a:ln>
            <a:noFill/>
          </a:ln>
        </p:spPr>
      </p:pic>
      <p:sp>
        <p:nvSpPr>
          <p:cNvPr id="171" name="Shape 171"/>
          <p:cNvSpPr txBox="1"/>
          <p:nvPr/>
        </p:nvSpPr>
        <p:spPr>
          <a:xfrm>
            <a:off x="1352100" y="4832850"/>
            <a:ext cx="6194099" cy="264899"/>
          </a:xfrm>
          <a:prstGeom prst="rect">
            <a:avLst/>
          </a:prstGeom>
          <a:noFill/>
          <a:ln>
            <a:noFill/>
          </a:ln>
        </p:spPr>
        <p:txBody>
          <a:bodyPr anchorCtr="0" anchor="t" bIns="91425" lIns="91425" rIns="91425" tIns="91425">
            <a:noAutofit/>
          </a:bodyPr>
          <a:lstStyle/>
          <a:p>
            <a:pPr>
              <a:spcBef>
                <a:spcPts val="0"/>
              </a:spcBef>
              <a:buNone/>
            </a:pPr>
            <a:r>
              <a:rPr lang="en" sz="1000"/>
              <a:t>Courtesy to Rob E. Schapire: Explaining Adaboost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Algorithm Adaboost - Example</a:t>
            </a:r>
          </a:p>
        </p:txBody>
      </p:sp>
      <p:pic>
        <p:nvPicPr>
          <p:cNvPr id="177" name="Shape 177"/>
          <p:cNvPicPr preferRelativeResize="0"/>
          <p:nvPr/>
        </p:nvPicPr>
        <p:blipFill rotWithShape="1">
          <a:blip r:embed="rId3">
            <a:alphaModFix/>
          </a:blip>
          <a:srcRect b="0" l="0" r="0" t="13971"/>
          <a:stretch/>
        </p:blipFill>
        <p:spPr>
          <a:xfrm>
            <a:off x="954600" y="1017725"/>
            <a:ext cx="7234798" cy="3891174"/>
          </a:xfrm>
          <a:prstGeom prst="rect">
            <a:avLst/>
          </a:prstGeom>
          <a:noFill/>
          <a:ln>
            <a:noFill/>
          </a:ln>
        </p:spPr>
      </p:pic>
      <p:sp>
        <p:nvSpPr>
          <p:cNvPr id="178" name="Shape 178"/>
          <p:cNvSpPr txBox="1"/>
          <p:nvPr/>
        </p:nvSpPr>
        <p:spPr>
          <a:xfrm>
            <a:off x="938850" y="4908900"/>
            <a:ext cx="7266300" cy="234599"/>
          </a:xfrm>
          <a:prstGeom prst="rect">
            <a:avLst/>
          </a:prstGeom>
          <a:noFill/>
          <a:ln>
            <a:noFill/>
          </a:ln>
        </p:spPr>
        <p:txBody>
          <a:bodyPr anchorCtr="0" anchor="t" bIns="91425" lIns="91425" rIns="91425" tIns="91425">
            <a:noAutofit/>
          </a:bodyPr>
          <a:lstStyle/>
          <a:p>
            <a:pPr>
              <a:spcBef>
                <a:spcPts val="0"/>
              </a:spcBef>
              <a:buNone/>
            </a:pPr>
            <a:r>
              <a:rPr lang="en" sz="1000"/>
              <a:t>courtesy to Alexander Ihler http://sli.ics.uci.edu/Classes/2012F-273a?action=download&amp;upname=10-ensembles.pdf</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311700" y="445025"/>
            <a:ext cx="8520599" cy="572699"/>
          </a:xfrm>
          <a:prstGeom prst="rect">
            <a:avLst/>
          </a:prstGeom>
        </p:spPr>
        <p:txBody>
          <a:bodyPr anchorCtr="0" anchor="t" bIns="91425" lIns="91425" rIns="91425" tIns="91425">
            <a:noAutofit/>
          </a:bodyPr>
          <a:lstStyle/>
          <a:p>
            <a:pPr algn="ctr">
              <a:spcBef>
                <a:spcPts val="0"/>
              </a:spcBef>
              <a:buNone/>
            </a:pPr>
            <a:r>
              <a:rPr lang="en"/>
              <a:t>Outline</a:t>
            </a:r>
          </a:p>
        </p:txBody>
      </p:sp>
      <p:sp>
        <p:nvSpPr>
          <p:cNvPr id="57" name="Shape 5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b="1"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Existing Software and Packages</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Algorithm Adaboost - Example</a:t>
            </a:r>
          </a:p>
        </p:txBody>
      </p:sp>
      <p:pic>
        <p:nvPicPr>
          <p:cNvPr id="184" name="Shape 184"/>
          <p:cNvPicPr preferRelativeResize="0"/>
          <p:nvPr/>
        </p:nvPicPr>
        <p:blipFill rotWithShape="1">
          <a:blip r:embed="rId3">
            <a:alphaModFix/>
          </a:blip>
          <a:srcRect b="0" l="0" r="0" t="16100"/>
          <a:stretch/>
        </p:blipFill>
        <p:spPr>
          <a:xfrm>
            <a:off x="908700" y="1017725"/>
            <a:ext cx="7326599" cy="3803649"/>
          </a:xfrm>
          <a:prstGeom prst="rect">
            <a:avLst/>
          </a:prstGeom>
          <a:noFill/>
          <a:ln>
            <a:noFill/>
          </a:ln>
        </p:spPr>
      </p:pic>
      <p:sp>
        <p:nvSpPr>
          <p:cNvPr id="185" name="Shape 185"/>
          <p:cNvSpPr txBox="1"/>
          <p:nvPr/>
        </p:nvSpPr>
        <p:spPr>
          <a:xfrm>
            <a:off x="908700" y="4821375"/>
            <a:ext cx="7266300" cy="234599"/>
          </a:xfrm>
          <a:prstGeom prst="rect">
            <a:avLst/>
          </a:prstGeom>
          <a:noFill/>
          <a:ln>
            <a:noFill/>
          </a:ln>
        </p:spPr>
        <p:txBody>
          <a:bodyPr anchorCtr="0" anchor="t" bIns="91425" lIns="91425" rIns="91425" tIns="91425">
            <a:noAutofit/>
          </a:bodyPr>
          <a:lstStyle/>
          <a:p>
            <a:pPr lvl="0" rtl="0">
              <a:spcBef>
                <a:spcPts val="0"/>
              </a:spcBef>
              <a:buNone/>
            </a:pPr>
            <a:r>
              <a:rPr lang="en" sz="1000"/>
              <a:t>courtesy to Alexander Ihler http://sli.ics.uci.edu/Classes/2012F-273a?action=download&amp;upname=10-ensembles.pdf</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191" name="Shape 19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b="1"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Existing Software and Packages</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Adaboost Multi-class extension</a:t>
            </a:r>
          </a:p>
        </p:txBody>
      </p:sp>
      <p:sp>
        <p:nvSpPr>
          <p:cNvPr id="197" name="Shape 197"/>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rgbClr val="000000"/>
                </a:solidFill>
              </a:rPr>
              <a:t>The original Adaboost expects a 2-class dataset</a:t>
            </a:r>
          </a:p>
          <a:p>
            <a:pPr rtl="0">
              <a:spcBef>
                <a:spcPts val="0"/>
              </a:spcBef>
              <a:buNone/>
            </a:pPr>
            <a:r>
              <a:rPr lang="en">
                <a:solidFill>
                  <a:srgbClr val="000000"/>
                </a:solidFill>
              </a:rPr>
              <a:t>The authors proposed 2 extensions to support multi-class datasets</a:t>
            </a:r>
          </a:p>
          <a:p>
            <a:pPr>
              <a:spcBef>
                <a:spcPts val="0"/>
              </a:spcBef>
              <a:buNone/>
            </a:pPr>
            <a:r>
              <a:rPr lang="en">
                <a:solidFill>
                  <a:srgbClr val="000000"/>
                </a:solidFill>
              </a:rPr>
              <a:t>Rather than using the usual prediction error, we ask the weak learners to perform relative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Adaboost Multi-class extension</a:t>
            </a:r>
          </a:p>
        </p:txBody>
      </p:sp>
      <p:sp>
        <p:nvSpPr>
          <p:cNvPr id="203" name="Shape 203"/>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204" name="Shape 204"/>
          <p:cNvPicPr preferRelativeResize="0"/>
          <p:nvPr/>
        </p:nvPicPr>
        <p:blipFill>
          <a:blip r:embed="rId3">
            <a:alphaModFix/>
          </a:blip>
          <a:stretch>
            <a:fillRect/>
          </a:stretch>
        </p:blipFill>
        <p:spPr>
          <a:xfrm>
            <a:off x="311700" y="1152475"/>
            <a:ext cx="3825100" cy="3665575"/>
          </a:xfrm>
          <a:prstGeom prst="rect">
            <a:avLst/>
          </a:prstGeom>
          <a:noFill/>
          <a:ln>
            <a:noFill/>
          </a:ln>
        </p:spPr>
      </p:pic>
      <p:pic>
        <p:nvPicPr>
          <p:cNvPr id="205" name="Shape 205"/>
          <p:cNvPicPr preferRelativeResize="0"/>
          <p:nvPr/>
        </p:nvPicPr>
        <p:blipFill>
          <a:blip r:embed="rId4">
            <a:alphaModFix/>
          </a:blip>
          <a:stretch>
            <a:fillRect/>
          </a:stretch>
        </p:blipFill>
        <p:spPr>
          <a:xfrm>
            <a:off x="4723575" y="1152475"/>
            <a:ext cx="4108725" cy="36655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Adaboost Multi-class extension</a:t>
            </a:r>
          </a:p>
        </p:txBody>
      </p:sp>
      <p:sp>
        <p:nvSpPr>
          <p:cNvPr id="211" name="Shape 211"/>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212" name="Shape 212"/>
          <p:cNvPicPr preferRelativeResize="0"/>
          <p:nvPr/>
        </p:nvPicPr>
        <p:blipFill>
          <a:blip r:embed="rId3">
            <a:alphaModFix/>
          </a:blip>
          <a:stretch>
            <a:fillRect/>
          </a:stretch>
        </p:blipFill>
        <p:spPr>
          <a:xfrm>
            <a:off x="1955375" y="1152475"/>
            <a:ext cx="5233250" cy="36529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Adaboost extension to regression</a:t>
            </a:r>
          </a:p>
        </p:txBody>
      </p:sp>
      <p:pic>
        <p:nvPicPr>
          <p:cNvPr id="218" name="Shape 218"/>
          <p:cNvPicPr preferRelativeResize="0"/>
          <p:nvPr/>
        </p:nvPicPr>
        <p:blipFill>
          <a:blip r:embed="rId3">
            <a:alphaModFix/>
          </a:blip>
          <a:stretch>
            <a:fillRect/>
          </a:stretch>
        </p:blipFill>
        <p:spPr>
          <a:xfrm>
            <a:off x="536627" y="1152473"/>
            <a:ext cx="3980520" cy="3659374"/>
          </a:xfrm>
          <a:prstGeom prst="rect">
            <a:avLst/>
          </a:prstGeom>
          <a:noFill/>
          <a:ln>
            <a:noFill/>
          </a:ln>
        </p:spPr>
      </p:pic>
      <p:pic>
        <p:nvPicPr>
          <p:cNvPr id="219" name="Shape 219"/>
          <p:cNvPicPr preferRelativeResize="0"/>
          <p:nvPr/>
        </p:nvPicPr>
        <p:blipFill>
          <a:blip r:embed="rId4">
            <a:alphaModFix/>
          </a:blip>
          <a:stretch>
            <a:fillRect/>
          </a:stretch>
        </p:blipFill>
        <p:spPr>
          <a:xfrm>
            <a:off x="4517150" y="1152475"/>
            <a:ext cx="3792750" cy="365937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225" name="Shape 225"/>
          <p:cNvSpPr txBox="1"/>
          <p:nvPr>
            <p:ph idx="1" type="body"/>
          </p:nvPr>
        </p:nvSpPr>
        <p:spPr>
          <a:xfrm>
            <a:off x="311700" y="1134700"/>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b="1"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2700"/>
              <a:t>History of Adaboost- </a:t>
            </a:r>
            <a:r>
              <a:rPr i="1" lang="en" sz="2700"/>
              <a:t>What happened after this paper?</a:t>
            </a:r>
          </a:p>
        </p:txBody>
      </p:sp>
      <p:sp>
        <p:nvSpPr>
          <p:cNvPr id="231" name="Shape 23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20000"/>
              </a:lnSpc>
              <a:spcBef>
                <a:spcPts val="500"/>
              </a:spcBef>
              <a:spcAft>
                <a:spcPts val="1100"/>
              </a:spcAft>
              <a:buNone/>
            </a:pPr>
            <a:r>
              <a:rPr lang="en" sz="1700">
                <a:solidFill>
                  <a:srgbClr val="333333"/>
                </a:solidFill>
                <a:latin typeface="Georgia"/>
                <a:ea typeface="Georgia"/>
                <a:cs typeface="Georgia"/>
                <a:sym typeface="Georgia"/>
              </a:rPr>
              <a:t>Improved Boosting Algorithms Using Confidence-rated Predictions</a:t>
            </a:r>
          </a:p>
          <a:p>
            <a:pPr lvl="0" rtl="0">
              <a:lnSpc>
                <a:spcPct val="120000"/>
              </a:lnSpc>
              <a:spcBef>
                <a:spcPts val="500"/>
              </a:spcBef>
              <a:spcAft>
                <a:spcPts val="1100"/>
              </a:spcAft>
              <a:buNone/>
            </a:pPr>
            <a:r>
              <a:rPr lang="en" sz="1700">
                <a:solidFill>
                  <a:srgbClr val="333333"/>
                </a:solidFill>
                <a:latin typeface="Georgia"/>
                <a:ea typeface="Georgia"/>
                <a:cs typeface="Georgia"/>
                <a:sym typeface="Georgia"/>
              </a:rPr>
              <a:t>By Schapire and Singer, Springer 1999</a:t>
            </a:r>
          </a:p>
          <a:p>
            <a:pPr indent="-336550" lvl="0" marL="457200" rtl="0">
              <a:lnSpc>
                <a:spcPct val="120000"/>
              </a:lnSpc>
              <a:spcBef>
                <a:spcPts val="500"/>
              </a:spcBef>
              <a:spcAft>
                <a:spcPts val="1100"/>
              </a:spcAft>
              <a:buClr>
                <a:srgbClr val="333333"/>
              </a:buClr>
              <a:buSzPct val="100000"/>
              <a:buFont typeface="Georgia"/>
              <a:buChar char="-"/>
            </a:pPr>
            <a:r>
              <a:rPr lang="en" sz="1700">
                <a:solidFill>
                  <a:srgbClr val="333333"/>
                </a:solidFill>
                <a:latin typeface="Georgia"/>
                <a:ea typeface="Georgia"/>
                <a:cs typeface="Georgia"/>
                <a:sym typeface="Georgia"/>
              </a:rPr>
              <a:t>Provide a generalization of AdaBoost</a:t>
            </a:r>
          </a:p>
          <a:p>
            <a:pPr indent="-336550" lvl="0" marL="457200" rtl="0">
              <a:lnSpc>
                <a:spcPct val="120000"/>
              </a:lnSpc>
              <a:spcBef>
                <a:spcPts val="500"/>
              </a:spcBef>
              <a:spcAft>
                <a:spcPts val="1100"/>
              </a:spcAft>
              <a:buClr>
                <a:srgbClr val="333333"/>
              </a:buClr>
              <a:buSzPct val="100000"/>
              <a:buFont typeface="Georgia"/>
              <a:buChar char="-"/>
            </a:pPr>
            <a:r>
              <a:rPr lang="en" sz="1700">
                <a:solidFill>
                  <a:srgbClr val="333333"/>
                </a:solidFill>
                <a:latin typeface="Georgia"/>
                <a:ea typeface="Georgia"/>
                <a:cs typeface="Georgia"/>
                <a:sym typeface="Georgia"/>
              </a:rPr>
              <a:t>This generalization can provide an interpretation of Boosting as a gradient-descent method</a:t>
            </a:r>
          </a:p>
          <a:p>
            <a:pPr indent="-336550" lvl="0" marL="457200" rtl="0">
              <a:lnSpc>
                <a:spcPct val="120000"/>
              </a:lnSpc>
              <a:spcBef>
                <a:spcPts val="500"/>
              </a:spcBef>
              <a:spcAft>
                <a:spcPts val="1100"/>
              </a:spcAft>
              <a:buClr>
                <a:srgbClr val="333333"/>
              </a:buClr>
              <a:buSzPct val="100000"/>
              <a:buFont typeface="Georgia"/>
              <a:buChar char="-"/>
            </a:pPr>
            <a:r>
              <a:rPr lang="en" sz="1700">
                <a:solidFill>
                  <a:srgbClr val="333333"/>
                </a:solidFill>
                <a:latin typeface="Georgia"/>
                <a:ea typeface="Georgia"/>
                <a:cs typeface="Georgia"/>
                <a:sym typeface="Georgia"/>
              </a:rPr>
              <a:t>Provided method of combining boosting with error-correcting output codes</a:t>
            </a:r>
          </a:p>
          <a:p>
            <a:pPr lvl="0" rtl="0">
              <a:lnSpc>
                <a:spcPct val="120000"/>
              </a:lnSpc>
              <a:spcBef>
                <a:spcPts val="500"/>
              </a:spcBef>
              <a:spcAft>
                <a:spcPts val="1100"/>
              </a:spcAft>
              <a:buNone/>
            </a:pPr>
            <a:r>
              <a:t/>
            </a:r>
            <a:endParaRPr sz="1700">
              <a:solidFill>
                <a:srgbClr val="333333"/>
              </a:solidFill>
              <a:latin typeface="Georgia"/>
              <a:ea typeface="Georgia"/>
              <a:cs typeface="Georgia"/>
              <a:sym typeface="Georgia"/>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2700"/>
              <a:t>History of Adaboost- </a:t>
            </a:r>
            <a:r>
              <a:rPr i="1" lang="en" sz="2700"/>
              <a:t>What happened after this paper?</a:t>
            </a:r>
          </a:p>
        </p:txBody>
      </p:sp>
      <p:sp>
        <p:nvSpPr>
          <p:cNvPr id="237" name="Shape 23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sz="1700">
                <a:solidFill>
                  <a:schemeClr val="dk1"/>
                </a:solidFill>
              </a:rPr>
              <a:t>BoosTexter: A boosting-based system for text categorization</a:t>
            </a:r>
          </a:p>
          <a:p>
            <a:pPr lvl="0" rtl="0">
              <a:spcBef>
                <a:spcPts val="0"/>
              </a:spcBef>
              <a:buNone/>
            </a:pPr>
            <a:r>
              <a:rPr lang="en" sz="1700">
                <a:solidFill>
                  <a:schemeClr val="dk1"/>
                </a:solidFill>
              </a:rPr>
              <a:t>by Schapire and Singer, Springer 2000</a:t>
            </a:r>
          </a:p>
          <a:p>
            <a:pPr lvl="0" rtl="0">
              <a:spcBef>
                <a:spcPts val="0"/>
              </a:spcBef>
              <a:buClr>
                <a:schemeClr val="dk1"/>
              </a:buClr>
              <a:buSzPct val="64705"/>
              <a:buFont typeface="Arial"/>
              <a:buNone/>
            </a:pPr>
            <a:r>
              <a:rPr lang="en" sz="1700">
                <a:solidFill>
                  <a:schemeClr val="dk1"/>
                </a:solidFill>
              </a:rPr>
              <a:t>	 		</a:t>
            </a:r>
          </a:p>
          <a:p>
            <a:pPr>
              <a:spcBef>
                <a:spcPts val="0"/>
              </a:spcBef>
              <a:buNone/>
            </a:pPr>
            <a:r>
              <a:t/>
            </a:r>
            <a:endParaRPr/>
          </a:p>
        </p:txBody>
      </p:sp>
      <p:pic>
        <p:nvPicPr>
          <p:cNvPr id="238" name="Shape 238"/>
          <p:cNvPicPr preferRelativeResize="0"/>
          <p:nvPr/>
        </p:nvPicPr>
        <p:blipFill>
          <a:blip r:embed="rId3">
            <a:alphaModFix/>
          </a:blip>
          <a:stretch>
            <a:fillRect/>
          </a:stretch>
        </p:blipFill>
        <p:spPr>
          <a:xfrm>
            <a:off x="0" y="2174349"/>
            <a:ext cx="9144001" cy="286094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2700"/>
              <a:t>History of Adaboost- </a:t>
            </a:r>
            <a:r>
              <a:rPr i="1" lang="en" sz="2700"/>
              <a:t>What happened after this paper?</a:t>
            </a:r>
          </a:p>
        </p:txBody>
      </p:sp>
      <p:sp>
        <p:nvSpPr>
          <p:cNvPr id="244" name="Shape 244"/>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nSpc>
                <a:spcPct val="100000"/>
              </a:lnSpc>
              <a:spcBef>
                <a:spcPts val="0"/>
              </a:spcBef>
              <a:spcAft>
                <a:spcPts val="0"/>
              </a:spcAft>
              <a:buNone/>
            </a:pPr>
            <a:r>
              <a:rPr lang="en" sz="1700">
                <a:solidFill>
                  <a:srgbClr val="000000"/>
                </a:solidFill>
              </a:rPr>
              <a:t>Fast and Robust Classification using Asymmetric AdaBoost and a Detector Cascade</a:t>
            </a:r>
          </a:p>
          <a:p>
            <a:pPr rtl="0">
              <a:lnSpc>
                <a:spcPct val="100000"/>
              </a:lnSpc>
              <a:spcBef>
                <a:spcPts val="0"/>
              </a:spcBef>
              <a:spcAft>
                <a:spcPts val="0"/>
              </a:spcAft>
              <a:buNone/>
            </a:pPr>
            <a:r>
              <a:rPr lang="en" sz="1700">
                <a:solidFill>
                  <a:srgbClr val="000000"/>
                </a:solidFill>
              </a:rPr>
              <a:t> by Viola and Jones. NIPS’2001</a:t>
            </a:r>
          </a:p>
          <a:p>
            <a:pPr indent="-336550" lvl="0" marL="457200" rtl="0">
              <a:lnSpc>
                <a:spcPct val="100000"/>
              </a:lnSpc>
              <a:spcBef>
                <a:spcPts val="0"/>
              </a:spcBef>
              <a:spcAft>
                <a:spcPts val="0"/>
              </a:spcAft>
              <a:buClr>
                <a:srgbClr val="000000"/>
              </a:buClr>
              <a:buSzPct val="100000"/>
              <a:buChar char="-"/>
            </a:pPr>
            <a:r>
              <a:rPr lang="en" sz="1700">
                <a:solidFill>
                  <a:srgbClr val="000000"/>
                </a:solidFill>
              </a:rPr>
              <a:t>They showed how Adaboost could be used to create face detector with false positive of 10^-6</a:t>
            </a:r>
          </a:p>
          <a:p>
            <a:pPr indent="-336550" lvl="0" marL="457200" rtl="0">
              <a:lnSpc>
                <a:spcPct val="100000"/>
              </a:lnSpc>
              <a:spcBef>
                <a:spcPts val="0"/>
              </a:spcBef>
              <a:spcAft>
                <a:spcPts val="0"/>
              </a:spcAft>
              <a:buClr>
                <a:srgbClr val="000000"/>
              </a:buClr>
              <a:buSzPct val="100000"/>
              <a:buChar char="-"/>
            </a:pPr>
            <a:r>
              <a:rPr lang="en" sz="1700">
                <a:solidFill>
                  <a:srgbClr val="000000"/>
                </a:solidFill>
              </a:rPr>
              <a:t>They used over 100k features</a:t>
            </a:r>
          </a:p>
          <a:p>
            <a:pPr indent="-336550" lvl="0" marL="457200" rtl="0">
              <a:lnSpc>
                <a:spcPct val="100000"/>
              </a:lnSpc>
              <a:spcBef>
                <a:spcPts val="0"/>
              </a:spcBef>
              <a:spcAft>
                <a:spcPts val="0"/>
              </a:spcAft>
              <a:buClr>
                <a:srgbClr val="000000"/>
              </a:buClr>
              <a:buSzPct val="100000"/>
              <a:buChar char="-"/>
            </a:pPr>
            <a:r>
              <a:rPr lang="en" sz="1700">
                <a:solidFill>
                  <a:srgbClr val="000000"/>
                </a:solidFill>
              </a:rPr>
              <a:t>Combined lots of weak classifiers</a:t>
            </a:r>
          </a:p>
          <a:p>
            <a:pPr rtl="0">
              <a:lnSpc>
                <a:spcPct val="100000"/>
              </a:lnSpc>
              <a:spcBef>
                <a:spcPts val="0"/>
              </a:spcBef>
              <a:spcAft>
                <a:spcPts val="0"/>
              </a:spcAft>
              <a:buNone/>
            </a:pPr>
            <a:r>
              <a:rPr lang="en" sz="1100">
                <a:solidFill>
                  <a:srgbClr val="000000"/>
                </a:solidFill>
              </a:rPr>
              <a:t>			</a:t>
            </a:r>
          </a:p>
          <a:p>
            <a:pPr rtl="0">
              <a:lnSpc>
                <a:spcPct val="100000"/>
              </a:lnSpc>
              <a:spcBef>
                <a:spcPts val="0"/>
              </a:spcBef>
              <a:spcAft>
                <a:spcPts val="0"/>
              </a:spcAft>
              <a:buNone/>
            </a:pPr>
            <a:r>
              <a:rPr lang="en" sz="1100">
                <a:solidFill>
                  <a:srgbClr val="000000"/>
                </a:solidFill>
              </a:rPr>
              <a:t>		</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599" cy="572699"/>
          </a:xfrm>
          <a:prstGeom prst="rect">
            <a:avLst/>
          </a:prstGeom>
        </p:spPr>
        <p:txBody>
          <a:bodyPr anchorCtr="0" anchor="t" bIns="91425" lIns="91425" rIns="91425" tIns="91425">
            <a:noAutofit/>
          </a:bodyPr>
          <a:lstStyle/>
          <a:p>
            <a:pPr indent="-342900" lvl="0" marL="457200" rtl="0" algn="ctr">
              <a:lnSpc>
                <a:spcPct val="115000"/>
              </a:lnSpc>
              <a:spcBef>
                <a:spcPts val="0"/>
              </a:spcBef>
              <a:spcAft>
                <a:spcPts val="1600"/>
              </a:spcAft>
              <a:buClr>
                <a:schemeClr val="dk1"/>
              </a:buClr>
              <a:buSzPct val="100000"/>
              <a:buAutoNum type="arabicPeriod"/>
            </a:pPr>
            <a:r>
              <a:rPr lang="en" sz="1800"/>
              <a:t>Introduction</a:t>
            </a:r>
          </a:p>
          <a:p>
            <a:pPr>
              <a:spcBef>
                <a:spcPts val="0"/>
              </a:spcBef>
              <a:buNone/>
            </a:pPr>
            <a:r>
              <a:t/>
            </a:r>
            <a:endParaRPr/>
          </a:p>
        </p:txBody>
      </p:sp>
      <p:sp>
        <p:nvSpPr>
          <p:cNvPr id="63" name="Shape 63"/>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chemeClr val="dk1"/>
                </a:solidFill>
              </a:rPr>
              <a:t>Goal of AdaBoost:</a:t>
            </a:r>
          </a:p>
          <a:p>
            <a:pPr rtl="0">
              <a:spcBef>
                <a:spcPts val="0"/>
              </a:spcBef>
              <a:buNone/>
            </a:pPr>
            <a:r>
              <a:rPr lang="en">
                <a:solidFill>
                  <a:schemeClr val="dk1"/>
                </a:solidFill>
              </a:rPr>
              <a:t>Convert a “weak” PAC learning algorithm that performs just slightly better than random guessing into one with arbitrarily high accuracy. </a:t>
            </a:r>
          </a:p>
          <a:p>
            <a:pPr rtl="0">
              <a:spcBef>
                <a:spcPts val="0"/>
              </a:spcBef>
              <a:buNone/>
            </a:pPr>
            <a:r>
              <a:t/>
            </a:r>
            <a:endParaRPr>
              <a:solidFill>
                <a:schemeClr val="dk1"/>
              </a:solidFill>
            </a:endParaRPr>
          </a:p>
          <a:p>
            <a:pPr rtl="0">
              <a:spcBef>
                <a:spcPts val="0"/>
              </a:spcBef>
              <a:buNone/>
            </a:pPr>
            <a:r>
              <a:t/>
            </a:r>
            <a:endParaRPr>
              <a:solidFill>
                <a:schemeClr val="dk1"/>
              </a:solidFill>
            </a:endParaRPr>
          </a:p>
          <a:p>
            <a:pPr rtl="0">
              <a:spcBef>
                <a:spcPts val="0"/>
              </a:spcBef>
              <a:buNone/>
            </a:pPr>
            <a:r>
              <a:t/>
            </a:r>
            <a:endParaRPr>
              <a:solidFill>
                <a:schemeClr val="dk1"/>
              </a:solidFill>
            </a:endParaRPr>
          </a:p>
          <a:p>
            <a:pPr lvl="0" rtl="0">
              <a:spcBef>
                <a:spcPts val="0"/>
              </a:spcBef>
              <a:buNone/>
            </a:pPr>
            <a:r>
              <a:rPr lang="en" sz="1200">
                <a:solidFill>
                  <a:schemeClr val="dk1"/>
                </a:solidFill>
              </a:rPr>
              <a:t>-Note: PAC- probably approximately correct</a:t>
            </a:r>
          </a:p>
          <a:p>
            <a:pPr lvl="0" rtl="0">
              <a:spcBef>
                <a:spcPts val="0"/>
              </a:spcBef>
              <a:buClr>
                <a:schemeClr val="dk1"/>
              </a:buClr>
              <a:buSzPct val="110000"/>
              <a:buFont typeface="Arial"/>
              <a:buNone/>
            </a:pPr>
            <a:r>
              <a:rPr lang="en" sz="10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a:spcBef>
                <a:spcPts val="0"/>
              </a:spcBef>
              <a:buNone/>
            </a:pPr>
            <a:r>
              <a:t/>
            </a: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40740"/>
              <a:buFont typeface="Arial"/>
              <a:buNone/>
            </a:pPr>
            <a:r>
              <a:rPr lang="en" sz="2700"/>
              <a:t>History of Adaboost- </a:t>
            </a:r>
            <a:r>
              <a:rPr i="1" lang="en" sz="2700"/>
              <a:t>What happened after this paper?</a:t>
            </a:r>
          </a:p>
        </p:txBody>
      </p:sp>
      <p:sp>
        <p:nvSpPr>
          <p:cNvPr id="250" name="Shape 25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rgbClr val="000000"/>
                </a:solidFill>
              </a:rPr>
              <a:t>Multi-class AdaBoost, J Zhu et al., 2009</a:t>
            </a:r>
          </a:p>
          <a:p>
            <a:pPr rtl="0">
              <a:spcBef>
                <a:spcPts val="0"/>
              </a:spcBef>
              <a:buNone/>
            </a:pPr>
            <a:r>
              <a:rPr lang="en">
                <a:solidFill>
                  <a:srgbClr val="000000"/>
                </a:solidFill>
              </a:rPr>
              <a:t>Propose a multi-class AdaBoost algorithm that is equivalent to a forward stagewise additive modeling algorithm that minimizes exponential loss.</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256" name="Shape 25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b="1" lang="en">
                <a:solidFill>
                  <a:srgbClr val="000000"/>
                </a:solidFill>
              </a:rPr>
              <a:t>Existing Software and Packages</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62" name="Shape 262"/>
          <p:cNvSpPr txBox="1"/>
          <p:nvPr>
            <p:ph idx="1" type="body"/>
          </p:nvPr>
        </p:nvSpPr>
        <p:spPr>
          <a:xfrm>
            <a:off x="311700" y="1152475"/>
            <a:ext cx="8832299" cy="3416400"/>
          </a:xfrm>
          <a:prstGeom prst="rect">
            <a:avLst/>
          </a:prstGeom>
        </p:spPr>
        <p:txBody>
          <a:bodyPr anchorCtr="0" anchor="t" bIns="91425" lIns="91425" rIns="91425" tIns="91425">
            <a:noAutofit/>
          </a:bodyPr>
          <a:lstStyle/>
          <a:p>
            <a:pPr rtl="0">
              <a:spcBef>
                <a:spcPts val="0"/>
              </a:spcBef>
              <a:buNone/>
            </a:pPr>
            <a:r>
              <a:rPr lang="en">
                <a:solidFill>
                  <a:srgbClr val="000000"/>
                </a:solidFill>
              </a:rPr>
              <a:t>R package- ‘Adabag’</a:t>
            </a:r>
          </a:p>
          <a:p>
            <a:pPr rtl="0">
              <a:spcBef>
                <a:spcPts val="0"/>
              </a:spcBef>
              <a:buNone/>
            </a:pPr>
            <a:r>
              <a:rPr lang="en">
                <a:solidFill>
                  <a:srgbClr val="000000"/>
                </a:solidFill>
              </a:rPr>
              <a:t>Author(s) Author: Esteban Alfaro-Cortes, Matias Gamez-Martinez and Noelia Garcia-Rubio, with contributions from Li Guo Maintainer: Esteban Alfaro-Cortes </a:t>
            </a:r>
          </a:p>
          <a:p>
            <a:pPr rtl="0">
              <a:spcBef>
                <a:spcPts val="0"/>
              </a:spcBef>
              <a:buNone/>
            </a:pPr>
            <a:r>
              <a:rPr lang="en">
                <a:solidFill>
                  <a:srgbClr val="000000"/>
                </a:solidFill>
                <a:highlight>
                  <a:srgbClr val="FFFFFF"/>
                </a:highlight>
              </a:rPr>
              <a:t>Suppose the y value (yes or not) is (+1, -1). </a:t>
            </a:r>
          </a:p>
          <a:p>
            <a:pPr lvl="0" rtl="0">
              <a:spcBef>
                <a:spcPts val="0"/>
              </a:spcBef>
              <a:buNone/>
            </a:pPr>
            <a:r>
              <a:rPr b="1" lang="en">
                <a:solidFill>
                  <a:srgbClr val="000000"/>
                </a:solidFill>
                <a:highlight>
                  <a:srgbClr val="FFFFFF"/>
                </a:highlight>
              </a:rPr>
              <a:t>Key idea:</a:t>
            </a:r>
            <a:r>
              <a:rPr lang="en">
                <a:solidFill>
                  <a:srgbClr val="000000"/>
                </a:solidFill>
                <a:highlight>
                  <a:srgbClr val="FFFFFF"/>
                </a:highlight>
              </a:rPr>
              <a:t> first find a weak classifier with N observations (assign each observation equal weight 1/N); calculate errors between predicted y values and real y values; use the errors as information to reweigh each observation (the total weight is set to be 1); repeat this process T times; finally output the sign of a combination of all classifier outputs.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68" name="Shape 268"/>
          <p:cNvSpPr txBox="1"/>
          <p:nvPr>
            <p:ph idx="1" type="body"/>
          </p:nvPr>
        </p:nvSpPr>
        <p:spPr>
          <a:xfrm>
            <a:off x="311700" y="1152475"/>
            <a:ext cx="8832299" cy="3416400"/>
          </a:xfrm>
          <a:prstGeom prst="rect">
            <a:avLst/>
          </a:prstGeom>
        </p:spPr>
        <p:txBody>
          <a:bodyPr anchorCtr="0" anchor="t" bIns="91425" lIns="91425" rIns="91425" tIns="91425">
            <a:noAutofit/>
          </a:bodyPr>
          <a:lstStyle/>
          <a:p>
            <a:pPr rtl="0">
              <a:lnSpc>
                <a:spcPct val="100000"/>
              </a:lnSpc>
              <a:spcBef>
                <a:spcPts val="0"/>
              </a:spcBef>
              <a:spcAft>
                <a:spcPts val="1000"/>
              </a:spcAft>
              <a:buNone/>
            </a:pPr>
            <a:r>
              <a:rPr lang="en">
                <a:solidFill>
                  <a:srgbClr val="000000"/>
                </a:solidFill>
              </a:rPr>
              <a:t>R package- ‘Adabag’: Pseudocode</a:t>
            </a:r>
          </a:p>
          <a:p>
            <a:pPr lvl="0" rtl="0">
              <a:lnSpc>
                <a:spcPct val="100000"/>
              </a:lnSpc>
              <a:spcBef>
                <a:spcPts val="0"/>
              </a:spcBef>
              <a:spcAft>
                <a:spcPts val="1000"/>
              </a:spcAft>
              <a:buNone/>
            </a:pPr>
            <a:r>
              <a:rPr b="1" lang="en" sz="1400">
                <a:solidFill>
                  <a:srgbClr val="000000"/>
                </a:solidFill>
                <a:highlight>
                  <a:srgbClr val="FFFFFF"/>
                </a:highlight>
                <a:latin typeface="Georgia"/>
                <a:ea typeface="Georgia"/>
                <a:cs typeface="Georgia"/>
                <a:sym typeface="Georgia"/>
              </a:rPr>
              <a:t>Step 1:</a:t>
            </a:r>
            <a:r>
              <a:rPr lang="en" sz="1400">
                <a:solidFill>
                  <a:srgbClr val="000000"/>
                </a:solidFill>
                <a:highlight>
                  <a:srgbClr val="FFFFFF"/>
                </a:highlight>
                <a:latin typeface="Georgia"/>
                <a:ea typeface="Georgia"/>
                <a:cs typeface="Georgia"/>
                <a:sym typeface="Georgia"/>
              </a:rPr>
              <a:t> suppose we have N observations, we weight each observation with 1/N weight (Wi). Di=Wi/sum(Wi). In other word, Di is the normalized weight.</a:t>
            </a:r>
          </a:p>
          <a:p>
            <a:pPr lvl="0" rtl="0">
              <a:lnSpc>
                <a:spcPct val="100000"/>
              </a:lnSpc>
              <a:spcBef>
                <a:spcPts val="0"/>
              </a:spcBef>
              <a:spcAft>
                <a:spcPts val="1000"/>
              </a:spcAft>
              <a:buNone/>
            </a:pPr>
            <a:r>
              <a:rPr b="1" lang="en" sz="1400">
                <a:solidFill>
                  <a:srgbClr val="000000"/>
                </a:solidFill>
                <a:highlight>
                  <a:srgbClr val="FFFFFF"/>
                </a:highlight>
                <a:latin typeface="Georgia"/>
                <a:ea typeface="Georgia"/>
                <a:cs typeface="Georgia"/>
                <a:sym typeface="Georgia"/>
              </a:rPr>
              <a:t>Step 2:</a:t>
            </a:r>
            <a:r>
              <a:rPr lang="en" sz="1400">
                <a:solidFill>
                  <a:srgbClr val="000000"/>
                </a:solidFill>
                <a:highlight>
                  <a:srgbClr val="FFFFFF"/>
                </a:highlight>
                <a:latin typeface="Georgia"/>
                <a:ea typeface="Georgia"/>
                <a:cs typeface="Georgia"/>
                <a:sym typeface="Georgia"/>
              </a:rPr>
              <a:t> To the following sub-steps for t=1 to T (repeat T times):</a:t>
            </a:r>
          </a:p>
          <a:p>
            <a:pPr lvl="0" rtl="0">
              <a:lnSpc>
                <a:spcPct val="100000"/>
              </a:lnSpc>
              <a:spcBef>
                <a:spcPts val="0"/>
              </a:spcBef>
              <a:spcAft>
                <a:spcPts val="1000"/>
              </a:spcAft>
              <a:buNone/>
            </a:pPr>
            <a:r>
              <a:rPr b="1" i="1" lang="en" sz="1400">
                <a:solidFill>
                  <a:srgbClr val="000000"/>
                </a:solidFill>
                <a:highlight>
                  <a:srgbClr val="FFFFFF"/>
                </a:highlight>
                <a:latin typeface="Georgia"/>
                <a:ea typeface="Georgia"/>
                <a:cs typeface="Georgia"/>
                <a:sym typeface="Georgia"/>
              </a:rPr>
              <a:t>Sub-step2.1:</a:t>
            </a:r>
            <a:r>
              <a:rPr lang="en" sz="1400">
                <a:solidFill>
                  <a:srgbClr val="000000"/>
                </a:solidFill>
                <a:highlight>
                  <a:srgbClr val="FFFFFF"/>
                </a:highlight>
                <a:latin typeface="Georgia"/>
                <a:ea typeface="Georgia"/>
                <a:cs typeface="Georgia"/>
                <a:sym typeface="Georgia"/>
              </a:rPr>
              <a:t> select a base classifier “h” (can be CART, Logit, probit, etc), and train data with the given weight</a:t>
            </a:r>
          </a:p>
          <a:p>
            <a:pPr lvl="0" rtl="0">
              <a:lnSpc>
                <a:spcPct val="100000"/>
              </a:lnSpc>
              <a:spcBef>
                <a:spcPts val="0"/>
              </a:spcBef>
              <a:spcAft>
                <a:spcPts val="1000"/>
              </a:spcAft>
              <a:buNone/>
            </a:pPr>
            <a:r>
              <a:rPr b="1" i="1" lang="en" sz="1400">
                <a:solidFill>
                  <a:srgbClr val="000000"/>
                </a:solidFill>
                <a:highlight>
                  <a:srgbClr val="FFFFFF"/>
                </a:highlight>
                <a:latin typeface="Georgia"/>
                <a:ea typeface="Georgia"/>
                <a:cs typeface="Georgia"/>
                <a:sym typeface="Georgia"/>
              </a:rPr>
              <a:t>Sub-step2.2:</a:t>
            </a:r>
            <a:r>
              <a:rPr lang="en" sz="1400">
                <a:solidFill>
                  <a:srgbClr val="000000"/>
                </a:solidFill>
                <a:highlight>
                  <a:srgbClr val="FFFFFF"/>
                </a:highlight>
                <a:latin typeface="Georgia"/>
                <a:ea typeface="Georgia"/>
                <a:cs typeface="Georgia"/>
                <a:sym typeface="Georgia"/>
              </a:rPr>
              <a:t> Typically, we recognize the err of the classifier: Err(t)=sum(D(i)*I(yi^=ht((xi))). In other word, we sum D(i) for all the observations with the predicted value not equal to the true value. a(t) =1/2*ln((1-Err(t))/Err(t)).</a:t>
            </a:r>
          </a:p>
          <a:p>
            <a:pPr lvl="0" rtl="0">
              <a:lnSpc>
                <a:spcPct val="100000"/>
              </a:lnSpc>
              <a:spcBef>
                <a:spcPts val="0"/>
              </a:spcBef>
              <a:spcAft>
                <a:spcPts val="1000"/>
              </a:spcAft>
              <a:buNone/>
            </a:pPr>
            <a:r>
              <a:rPr b="1" i="1" lang="en" sz="1400">
                <a:solidFill>
                  <a:srgbClr val="000000"/>
                </a:solidFill>
                <a:highlight>
                  <a:srgbClr val="FFFFFF"/>
                </a:highlight>
                <a:latin typeface="Georgia"/>
                <a:ea typeface="Georgia"/>
                <a:cs typeface="Georgia"/>
                <a:sym typeface="Georgia"/>
              </a:rPr>
              <a:t>Sub-step2.3:</a:t>
            </a:r>
            <a:r>
              <a:rPr lang="en" sz="1400">
                <a:solidFill>
                  <a:srgbClr val="000000"/>
                </a:solidFill>
                <a:highlight>
                  <a:srgbClr val="FFFFFF"/>
                </a:highlight>
                <a:latin typeface="Georgia"/>
                <a:ea typeface="Georgia"/>
                <a:cs typeface="Georgia"/>
                <a:sym typeface="Georgia"/>
              </a:rPr>
              <a:t> update Weight Wi(t+1) = Di(t)*exp(-a(t)*Yi*ht(Xi))</a:t>
            </a:r>
          </a:p>
          <a:p>
            <a:pPr lvl="0" rtl="0">
              <a:lnSpc>
                <a:spcPct val="100000"/>
              </a:lnSpc>
              <a:spcBef>
                <a:spcPts val="0"/>
              </a:spcBef>
              <a:spcAft>
                <a:spcPts val="1000"/>
              </a:spcAft>
              <a:buNone/>
            </a:pPr>
            <a:r>
              <a:rPr b="1" i="1" lang="en" sz="1400">
                <a:solidFill>
                  <a:srgbClr val="000000"/>
                </a:solidFill>
                <a:highlight>
                  <a:srgbClr val="FFFFFF"/>
                </a:highlight>
                <a:latin typeface="Georgia"/>
                <a:ea typeface="Georgia"/>
                <a:cs typeface="Georgia"/>
                <a:sym typeface="Georgia"/>
              </a:rPr>
              <a:t>Sub-step2.4:</a:t>
            </a:r>
            <a:r>
              <a:rPr lang="en" sz="1400">
                <a:solidFill>
                  <a:srgbClr val="000000"/>
                </a:solidFill>
                <a:highlight>
                  <a:srgbClr val="FFFFFF"/>
                </a:highlight>
                <a:latin typeface="Georgia"/>
                <a:ea typeface="Georgia"/>
                <a:cs typeface="Georgia"/>
                <a:sym typeface="Georgia"/>
              </a:rPr>
              <a:t> normalized weight for each observation: Di(t+1)=Wi(t+1)/Sum(Wi(t+1)). In other word, Di(t+1) is normalized Wi(t+1) in t+t step.</a:t>
            </a:r>
          </a:p>
          <a:p>
            <a:pPr lvl="0" rtl="0">
              <a:lnSpc>
                <a:spcPct val="100000"/>
              </a:lnSpc>
              <a:spcBef>
                <a:spcPts val="0"/>
              </a:spcBef>
              <a:spcAft>
                <a:spcPts val="1000"/>
              </a:spcAft>
              <a:buNone/>
            </a:pPr>
            <a:r>
              <a:rPr b="1" lang="en" sz="1400">
                <a:solidFill>
                  <a:srgbClr val="000000"/>
                </a:solidFill>
                <a:highlight>
                  <a:srgbClr val="FFFFFF"/>
                </a:highlight>
                <a:latin typeface="Georgia"/>
                <a:ea typeface="Georgia"/>
                <a:cs typeface="Georgia"/>
                <a:sym typeface="Georgia"/>
              </a:rPr>
              <a:t>Step 3:</a:t>
            </a:r>
            <a:r>
              <a:rPr lang="en" sz="1400">
                <a:solidFill>
                  <a:srgbClr val="000000"/>
                </a:solidFill>
                <a:highlight>
                  <a:srgbClr val="FFFFFF"/>
                </a:highlight>
                <a:latin typeface="Georgia"/>
                <a:ea typeface="Georgia"/>
                <a:cs typeface="Georgia"/>
                <a:sym typeface="Georgia"/>
              </a:rPr>
              <a:t> H(x)=sign(sum(a(t)*ht(x))). t from 1 to T.</a:t>
            </a:r>
          </a:p>
          <a:p>
            <a:pPr lvl="0" rtl="0">
              <a:lnSpc>
                <a:spcPct val="100000"/>
              </a:lnSpc>
              <a:spcBef>
                <a:spcPts val="0"/>
              </a:spcBef>
              <a:spcAft>
                <a:spcPts val="1000"/>
              </a:spcAft>
              <a:buNone/>
            </a:pPr>
            <a:r>
              <a:t/>
            </a:r>
            <a:endParaRPr>
              <a:solidFill>
                <a:srgbClr val="000000"/>
              </a:solidFil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74" name="Shape 274"/>
          <p:cNvSpPr txBox="1"/>
          <p:nvPr>
            <p:ph idx="1" type="body"/>
          </p:nvPr>
        </p:nvSpPr>
        <p:spPr>
          <a:xfrm>
            <a:off x="311700" y="1152475"/>
            <a:ext cx="8832299" cy="3416400"/>
          </a:xfrm>
          <a:prstGeom prst="rect">
            <a:avLst/>
          </a:prstGeom>
        </p:spPr>
        <p:txBody>
          <a:bodyPr anchorCtr="0" anchor="t" bIns="91425" lIns="91425" rIns="91425" tIns="91425">
            <a:noAutofit/>
          </a:bodyPr>
          <a:lstStyle/>
          <a:p>
            <a:pPr rtl="0">
              <a:lnSpc>
                <a:spcPct val="100000"/>
              </a:lnSpc>
              <a:spcBef>
                <a:spcPts val="0"/>
              </a:spcBef>
              <a:spcAft>
                <a:spcPts val="1000"/>
              </a:spcAft>
              <a:buNone/>
            </a:pPr>
            <a:r>
              <a:rPr lang="en">
                <a:solidFill>
                  <a:srgbClr val="000000"/>
                </a:solidFill>
              </a:rPr>
              <a:t>R package- ‘Adabag’</a:t>
            </a:r>
          </a:p>
          <a:p>
            <a:pPr rtl="0">
              <a:lnSpc>
                <a:spcPct val="100000"/>
              </a:lnSpc>
              <a:spcBef>
                <a:spcPts val="0"/>
              </a:spcBef>
              <a:spcAft>
                <a:spcPts val="1000"/>
              </a:spcAft>
              <a:buNone/>
            </a:pPr>
            <a:r>
              <a:rPr lang="en" sz="1400">
                <a:solidFill>
                  <a:srgbClr val="000000"/>
                </a:solidFill>
                <a:highlight>
                  <a:srgbClr val="FFFFFF"/>
                </a:highlight>
              </a:rPr>
              <a:t>This package implements the Freund and Schapire’s Adaboost.M1 algorithm. </a:t>
            </a:r>
          </a:p>
          <a:p>
            <a:pPr rtl="0">
              <a:lnSpc>
                <a:spcPct val="100000"/>
              </a:lnSpc>
              <a:spcBef>
                <a:spcPts val="0"/>
              </a:spcBef>
              <a:spcAft>
                <a:spcPts val="1000"/>
              </a:spcAft>
              <a:buNone/>
            </a:pPr>
            <a:r>
              <a:rPr lang="en" sz="1400">
                <a:solidFill>
                  <a:srgbClr val="000000"/>
                </a:solidFill>
                <a:highlight>
                  <a:srgbClr val="FFFFFF"/>
                </a:highlight>
              </a:rPr>
              <a:t>The “weak” classifier used in this algorithm is CART. </a:t>
            </a:r>
          </a:p>
          <a:p>
            <a:pPr lvl="0" rtl="0">
              <a:lnSpc>
                <a:spcPct val="100000"/>
              </a:lnSpc>
              <a:spcBef>
                <a:spcPts val="0"/>
              </a:spcBef>
              <a:spcAft>
                <a:spcPts val="1000"/>
              </a:spcAft>
              <a:buNone/>
            </a:pPr>
            <a:r>
              <a:rPr lang="en" sz="1400">
                <a:solidFill>
                  <a:srgbClr val="000000"/>
                </a:solidFill>
                <a:highlight>
                  <a:srgbClr val="FFFFFF"/>
                </a:highlight>
              </a:rPr>
              <a:t>Notice that before install adabag package, you first need: rpart, mlbench, caret, lattice, reshape2, plyr, cluster, foreach packages. Some of them are pre-install by default in R.</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80" name="Shape 280"/>
          <p:cNvSpPr txBox="1"/>
          <p:nvPr>
            <p:ph idx="1" type="body"/>
          </p:nvPr>
        </p:nvSpPr>
        <p:spPr>
          <a:xfrm>
            <a:off x="311700" y="1152475"/>
            <a:ext cx="8832299" cy="3416400"/>
          </a:xfrm>
          <a:prstGeom prst="rect">
            <a:avLst/>
          </a:prstGeom>
        </p:spPr>
        <p:txBody>
          <a:bodyPr anchorCtr="0" anchor="t" bIns="91425" lIns="91425" rIns="91425" tIns="91425">
            <a:noAutofit/>
          </a:bodyPr>
          <a:lstStyle/>
          <a:p>
            <a:pPr rtl="0">
              <a:lnSpc>
                <a:spcPct val="100000"/>
              </a:lnSpc>
              <a:spcBef>
                <a:spcPts val="0"/>
              </a:spcBef>
              <a:spcAft>
                <a:spcPts val="1000"/>
              </a:spcAft>
              <a:buNone/>
            </a:pPr>
            <a:r>
              <a:rPr lang="en">
                <a:solidFill>
                  <a:srgbClr val="000000"/>
                </a:solidFill>
              </a:rPr>
              <a:t>R package- ‘Adabag’ </a:t>
            </a:r>
          </a:p>
          <a:p>
            <a:pPr lvl="0" rtl="0">
              <a:lnSpc>
                <a:spcPct val="100000"/>
              </a:lnSpc>
              <a:spcBef>
                <a:spcPts val="0"/>
              </a:spcBef>
              <a:spcAft>
                <a:spcPts val="1000"/>
              </a:spcAft>
              <a:buNone/>
            </a:pPr>
            <a:r>
              <a:rPr lang="en">
                <a:solidFill>
                  <a:srgbClr val="000000"/>
                </a:solidFill>
              </a:rPr>
              <a:t>Code: </a:t>
            </a:r>
          </a:p>
        </p:txBody>
      </p:sp>
      <p:pic>
        <p:nvPicPr>
          <p:cNvPr id="281" name="Shape 281"/>
          <p:cNvPicPr preferRelativeResize="0"/>
          <p:nvPr/>
        </p:nvPicPr>
        <p:blipFill>
          <a:blip r:embed="rId3">
            <a:alphaModFix/>
          </a:blip>
          <a:stretch>
            <a:fillRect/>
          </a:stretch>
        </p:blipFill>
        <p:spPr>
          <a:xfrm>
            <a:off x="407450" y="1974412"/>
            <a:ext cx="5962650" cy="2657475"/>
          </a:xfrm>
          <a:prstGeom prst="rect">
            <a:avLst/>
          </a:prstGeom>
          <a:noFill/>
          <a:ln>
            <a:noFill/>
          </a:ln>
        </p:spPr>
      </p:pic>
      <p:sp>
        <p:nvSpPr>
          <p:cNvPr id="282" name="Shape 282"/>
          <p:cNvSpPr txBox="1"/>
          <p:nvPr/>
        </p:nvSpPr>
        <p:spPr>
          <a:xfrm>
            <a:off x="3532100" y="3032800"/>
            <a:ext cx="5184599" cy="1102799"/>
          </a:xfrm>
          <a:prstGeom prst="rect">
            <a:avLst/>
          </a:prstGeom>
          <a:noFill/>
          <a:ln>
            <a:noFill/>
          </a:ln>
        </p:spPr>
        <p:txBody>
          <a:bodyPr anchorCtr="0" anchor="t" bIns="91425" lIns="91425" rIns="91425" tIns="91425">
            <a:noAutofit/>
          </a:bodyPr>
          <a:lstStyle/>
          <a:p>
            <a:pPr rtl="0">
              <a:spcBef>
                <a:spcPts val="0"/>
              </a:spcBef>
              <a:buNone/>
            </a:pPr>
            <a:r>
              <a:rPr lang="en" sz="1200">
                <a:solidFill>
                  <a:srgbClr val="333333"/>
                </a:solidFill>
                <a:highlight>
                  <a:srgbClr val="FFFFFF"/>
                </a:highlight>
                <a:latin typeface="Georgia"/>
                <a:ea typeface="Georgia"/>
                <a:cs typeface="Georgia"/>
                <a:sym typeface="Georgia"/>
              </a:rPr>
              <a:t>Here, mfinal=20 indicates the times of repeated process is 20. Coeflean=”Breiman” indicates using M1 algorithm proposed by Breiman. Other options are “Freund” and “Zhu”. The differences are in the calculation of a(t) . </a:t>
            </a:r>
          </a:p>
          <a:p>
            <a:pPr rtl="0">
              <a:spcBef>
                <a:spcPts val="0"/>
              </a:spcBef>
              <a:buNone/>
            </a:pPr>
            <a:r>
              <a:rPr lang="en" sz="1200">
                <a:solidFill>
                  <a:srgbClr val="333333"/>
                </a:solidFill>
                <a:highlight>
                  <a:srgbClr val="FFFFFF"/>
                </a:highlight>
                <a:latin typeface="Georgia"/>
                <a:ea typeface="Georgia"/>
                <a:cs typeface="Georgia"/>
                <a:sym typeface="Georgia"/>
              </a:rPr>
              <a:t>Errorevol function can be used to show the evolution of error during the boosting process. </a:t>
            </a:r>
          </a:p>
          <a:p>
            <a:pPr rtl="0">
              <a:spcBef>
                <a:spcPts val="0"/>
              </a:spcBef>
              <a:buNone/>
            </a:pPr>
            <a:r>
              <a:rPr lang="en" sz="1200">
                <a:solidFill>
                  <a:srgbClr val="333333"/>
                </a:solidFill>
                <a:highlight>
                  <a:srgbClr val="FFFFFF"/>
                </a:highlight>
                <a:latin typeface="Georgia"/>
                <a:ea typeface="Georgia"/>
                <a:cs typeface="Georgia"/>
                <a:sym typeface="Georgia"/>
              </a:rPr>
              <a:t>Prdict function can be used to predict new data based on the existing adaboost trees. </a:t>
            </a:r>
          </a:p>
          <a:p>
            <a:pPr>
              <a:spcBef>
                <a:spcPts val="0"/>
              </a:spcBef>
              <a:buNone/>
            </a:pPr>
            <a:r>
              <a:rPr lang="en" sz="1200">
                <a:solidFill>
                  <a:srgbClr val="333333"/>
                </a:solidFill>
                <a:highlight>
                  <a:srgbClr val="FFFFFF"/>
                </a:highlight>
                <a:latin typeface="Georgia"/>
                <a:ea typeface="Georgia"/>
                <a:cs typeface="Georgia"/>
                <a:sym typeface="Georgia"/>
              </a:rPr>
              <a:t>In reality, we can use adaboost$trees to get all 20 trees, and also use adaboost$weights to get all weights, then calculate the predict result for new data by ourselves (saving time).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88" name="Shape 288"/>
          <p:cNvSpPr txBox="1"/>
          <p:nvPr>
            <p:ph idx="1" type="body"/>
          </p:nvPr>
        </p:nvSpPr>
        <p:spPr>
          <a:xfrm>
            <a:off x="311700" y="1152475"/>
            <a:ext cx="8832299" cy="3416400"/>
          </a:xfrm>
          <a:prstGeom prst="rect">
            <a:avLst/>
          </a:prstGeom>
        </p:spPr>
        <p:txBody>
          <a:bodyPr anchorCtr="0" anchor="t" bIns="91425" lIns="91425" rIns="91425" tIns="91425">
            <a:noAutofit/>
          </a:bodyPr>
          <a:lstStyle/>
          <a:p>
            <a:pPr lvl="0" rtl="0">
              <a:lnSpc>
                <a:spcPct val="100000"/>
              </a:lnSpc>
              <a:spcBef>
                <a:spcPts val="0"/>
              </a:spcBef>
              <a:spcAft>
                <a:spcPts val="1000"/>
              </a:spcAft>
              <a:buNone/>
            </a:pPr>
            <a:r>
              <a:rPr lang="en">
                <a:solidFill>
                  <a:srgbClr val="000000"/>
                </a:solidFill>
              </a:rPr>
              <a:t>R package- ‘Adabag’ </a:t>
            </a:r>
          </a:p>
          <a:p>
            <a:pPr rtl="0">
              <a:lnSpc>
                <a:spcPct val="100000"/>
              </a:lnSpc>
              <a:spcBef>
                <a:spcPts val="0"/>
              </a:spcBef>
              <a:spcAft>
                <a:spcPts val="1000"/>
              </a:spcAft>
              <a:buNone/>
            </a:pPr>
            <a:r>
              <a:rPr lang="en">
                <a:solidFill>
                  <a:srgbClr val="000000"/>
                </a:solidFill>
              </a:rPr>
              <a:t>Result:</a:t>
            </a:r>
          </a:p>
          <a:p>
            <a:pPr lvl="0" rtl="0">
              <a:lnSpc>
                <a:spcPct val="100000"/>
              </a:lnSpc>
              <a:spcBef>
                <a:spcPts val="0"/>
              </a:spcBef>
              <a:spcAft>
                <a:spcPts val="1000"/>
              </a:spcAft>
              <a:buNone/>
            </a:pPr>
            <a:r>
              <a:t/>
            </a:r>
            <a:endParaRPr>
              <a:solidFill>
                <a:srgbClr val="000000"/>
              </a:solidFill>
            </a:endParaRPr>
          </a:p>
        </p:txBody>
      </p:sp>
      <p:pic>
        <p:nvPicPr>
          <p:cNvPr id="289" name="Shape 289"/>
          <p:cNvPicPr preferRelativeResize="0"/>
          <p:nvPr/>
        </p:nvPicPr>
        <p:blipFill>
          <a:blip r:embed="rId3">
            <a:alphaModFix/>
          </a:blip>
          <a:stretch>
            <a:fillRect/>
          </a:stretch>
        </p:blipFill>
        <p:spPr>
          <a:xfrm>
            <a:off x="2986875" y="863600"/>
            <a:ext cx="5305296" cy="4279899"/>
          </a:xfrm>
          <a:prstGeom prst="rect">
            <a:avLst/>
          </a:prstGeom>
          <a:noFill/>
          <a:ln>
            <a:noFill/>
          </a:ln>
        </p:spPr>
      </p:pic>
      <p:sp>
        <p:nvSpPr>
          <p:cNvPr id="290" name="Shape 290"/>
          <p:cNvSpPr txBox="1"/>
          <p:nvPr/>
        </p:nvSpPr>
        <p:spPr>
          <a:xfrm>
            <a:off x="92900" y="1892525"/>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solidFill>
                  <a:srgbClr val="333333"/>
                </a:solidFill>
                <a:highlight>
                  <a:srgbClr val="FFFFFF"/>
                </a:highlight>
                <a:latin typeface="Georgia"/>
                <a:ea typeface="Georgia"/>
                <a:cs typeface="Georgia"/>
                <a:sym typeface="Georgia"/>
              </a:rPr>
              <a:t>We compare the final error: 9.243%. It seems slightly better than random forest: 9.27%, while in CART post, we observe 10.98% mis-classification (error) rate.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296" name="Shape 296"/>
          <p:cNvSpPr txBox="1"/>
          <p:nvPr>
            <p:ph idx="1" type="body"/>
          </p:nvPr>
        </p:nvSpPr>
        <p:spPr>
          <a:xfrm>
            <a:off x="311700" y="1152475"/>
            <a:ext cx="8832299" cy="3416400"/>
          </a:xfrm>
          <a:prstGeom prst="rect">
            <a:avLst/>
          </a:prstGeom>
        </p:spPr>
        <p:txBody>
          <a:bodyPr anchorCtr="0" anchor="t" bIns="91425" lIns="91425" rIns="91425" tIns="91425">
            <a:noAutofit/>
          </a:bodyPr>
          <a:lstStyle/>
          <a:p>
            <a:pPr lvl="0" rtl="0">
              <a:lnSpc>
                <a:spcPct val="100000"/>
              </a:lnSpc>
              <a:spcBef>
                <a:spcPts val="0"/>
              </a:spcBef>
              <a:spcAft>
                <a:spcPts val="1000"/>
              </a:spcAft>
              <a:buNone/>
            </a:pPr>
            <a:r>
              <a:rPr lang="en">
                <a:solidFill>
                  <a:srgbClr val="000000"/>
                </a:solidFill>
              </a:rPr>
              <a:t>R package- ‘Adabag’ </a:t>
            </a:r>
          </a:p>
          <a:p>
            <a:pPr rtl="0">
              <a:lnSpc>
                <a:spcPct val="100000"/>
              </a:lnSpc>
              <a:spcBef>
                <a:spcPts val="0"/>
              </a:spcBef>
              <a:spcAft>
                <a:spcPts val="1000"/>
              </a:spcAft>
              <a:buNone/>
            </a:pPr>
            <a:r>
              <a:rPr lang="en">
                <a:solidFill>
                  <a:srgbClr val="000000"/>
                </a:solidFill>
              </a:rPr>
              <a:t>Result:</a:t>
            </a:r>
          </a:p>
          <a:p>
            <a:pPr rtl="0">
              <a:lnSpc>
                <a:spcPct val="100000"/>
              </a:lnSpc>
              <a:spcBef>
                <a:spcPts val="0"/>
              </a:spcBef>
              <a:spcAft>
                <a:spcPts val="1000"/>
              </a:spcAft>
              <a:buNone/>
            </a:pPr>
            <a:r>
              <a:rPr lang="en">
                <a:solidFill>
                  <a:srgbClr val="000000"/>
                </a:solidFill>
              </a:rPr>
              <a:t>Only 1 out of 20 decision </a:t>
            </a:r>
          </a:p>
          <a:p>
            <a:pPr lvl="0" rtl="0">
              <a:lnSpc>
                <a:spcPct val="100000"/>
              </a:lnSpc>
              <a:spcBef>
                <a:spcPts val="0"/>
              </a:spcBef>
              <a:spcAft>
                <a:spcPts val="1000"/>
              </a:spcAft>
              <a:buNone/>
            </a:pPr>
            <a:r>
              <a:rPr lang="en">
                <a:solidFill>
                  <a:srgbClr val="000000"/>
                </a:solidFill>
              </a:rPr>
              <a:t>trees is plotted</a:t>
            </a:r>
          </a:p>
          <a:p>
            <a:pPr lvl="0" rtl="0">
              <a:lnSpc>
                <a:spcPct val="100000"/>
              </a:lnSpc>
              <a:spcBef>
                <a:spcPts val="0"/>
              </a:spcBef>
              <a:spcAft>
                <a:spcPts val="1000"/>
              </a:spcAft>
              <a:buNone/>
            </a:pPr>
            <a:r>
              <a:t/>
            </a:r>
            <a:endParaRPr>
              <a:solidFill>
                <a:srgbClr val="000000"/>
              </a:solidFill>
            </a:endParaRPr>
          </a:p>
        </p:txBody>
      </p:sp>
      <p:pic>
        <p:nvPicPr>
          <p:cNvPr id="297" name="Shape 297"/>
          <p:cNvPicPr preferRelativeResize="0"/>
          <p:nvPr/>
        </p:nvPicPr>
        <p:blipFill>
          <a:blip r:embed="rId3">
            <a:alphaModFix/>
          </a:blip>
          <a:stretch>
            <a:fillRect/>
          </a:stretch>
        </p:blipFill>
        <p:spPr>
          <a:xfrm>
            <a:off x="3333750" y="1471630"/>
            <a:ext cx="3594425" cy="31934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303" name="Shape 303"/>
          <p:cNvSpPr txBox="1"/>
          <p:nvPr>
            <p:ph idx="1" type="body"/>
          </p:nvPr>
        </p:nvSpPr>
        <p:spPr>
          <a:xfrm>
            <a:off x="311700" y="1152475"/>
            <a:ext cx="8832299" cy="3416400"/>
          </a:xfrm>
          <a:prstGeom prst="rect">
            <a:avLst/>
          </a:prstGeom>
        </p:spPr>
        <p:txBody>
          <a:bodyPr anchorCtr="0" anchor="t" bIns="91425" lIns="91425" rIns="91425" tIns="91425">
            <a:noAutofit/>
          </a:bodyPr>
          <a:lstStyle/>
          <a:p>
            <a:pPr lvl="0" rtl="0">
              <a:lnSpc>
                <a:spcPct val="100000"/>
              </a:lnSpc>
              <a:spcBef>
                <a:spcPts val="0"/>
              </a:spcBef>
              <a:spcAft>
                <a:spcPts val="1000"/>
              </a:spcAft>
              <a:buNone/>
            </a:pPr>
            <a:r>
              <a:rPr lang="en">
                <a:solidFill>
                  <a:srgbClr val="000000"/>
                </a:solidFill>
              </a:rPr>
              <a:t>R package- ‘Adabag’ </a:t>
            </a:r>
          </a:p>
          <a:p>
            <a:pPr rtl="0">
              <a:lnSpc>
                <a:spcPct val="100000"/>
              </a:lnSpc>
              <a:spcBef>
                <a:spcPts val="0"/>
              </a:spcBef>
              <a:spcAft>
                <a:spcPts val="1000"/>
              </a:spcAft>
              <a:buNone/>
            </a:pPr>
            <a:r>
              <a:rPr lang="en">
                <a:solidFill>
                  <a:srgbClr val="000000"/>
                </a:solidFill>
              </a:rPr>
              <a:t>Conclusion:</a:t>
            </a:r>
          </a:p>
          <a:p>
            <a:pPr rtl="0">
              <a:lnSpc>
                <a:spcPct val="100000"/>
              </a:lnSpc>
              <a:spcBef>
                <a:spcPts val="0"/>
              </a:spcBef>
              <a:spcAft>
                <a:spcPts val="1800"/>
              </a:spcAft>
              <a:buNone/>
            </a:pPr>
            <a:r>
              <a:rPr lang="en">
                <a:solidFill>
                  <a:srgbClr val="000000"/>
                </a:solidFill>
                <a:highlight>
                  <a:srgbClr val="FFFFFF"/>
                </a:highlight>
              </a:rPr>
              <a:t>Good thing:</a:t>
            </a:r>
          </a:p>
          <a:p>
            <a:pPr indent="-228600" lvl="0" marL="457200" rtl="0">
              <a:lnSpc>
                <a:spcPct val="100000"/>
              </a:lnSpc>
              <a:spcBef>
                <a:spcPts val="0"/>
              </a:spcBef>
              <a:spcAft>
                <a:spcPts val="1800"/>
              </a:spcAft>
              <a:buClr>
                <a:srgbClr val="000000"/>
              </a:buClr>
            </a:pPr>
            <a:r>
              <a:rPr lang="en">
                <a:solidFill>
                  <a:srgbClr val="000000"/>
                </a:solidFill>
                <a:highlight>
                  <a:srgbClr val="FFFFFF"/>
                </a:highlight>
              </a:rPr>
              <a:t>less error based on ensemble method; </a:t>
            </a:r>
          </a:p>
          <a:p>
            <a:pPr indent="-228600" lvl="0" marL="457200" rtl="0">
              <a:lnSpc>
                <a:spcPct val="100000"/>
              </a:lnSpc>
              <a:spcBef>
                <a:spcPts val="0"/>
              </a:spcBef>
              <a:spcAft>
                <a:spcPts val="1800"/>
              </a:spcAft>
              <a:buClr>
                <a:srgbClr val="000000"/>
              </a:buClr>
            </a:pPr>
            <a:r>
              <a:rPr lang="en">
                <a:solidFill>
                  <a:srgbClr val="000000"/>
                </a:solidFill>
                <a:highlight>
                  <a:srgbClr val="FFFFFF"/>
                </a:highlight>
              </a:rPr>
              <a:t>suitable if the initial model is pretty bad.</a:t>
            </a:r>
          </a:p>
          <a:p>
            <a:pPr lvl="0" rtl="0">
              <a:lnSpc>
                <a:spcPct val="100000"/>
              </a:lnSpc>
              <a:spcBef>
                <a:spcPts val="0"/>
              </a:spcBef>
              <a:spcAft>
                <a:spcPts val="1800"/>
              </a:spcAft>
              <a:buNone/>
            </a:pPr>
            <a:r>
              <a:rPr lang="en">
                <a:solidFill>
                  <a:srgbClr val="000000"/>
                </a:solidFill>
                <a:highlight>
                  <a:srgbClr val="FFFFFF"/>
                </a:highlight>
              </a:rPr>
              <a:t>Bad thing: </a:t>
            </a:r>
          </a:p>
          <a:p>
            <a:pPr indent="-228600" lvl="0" marL="457200" rtl="0">
              <a:lnSpc>
                <a:spcPct val="100000"/>
              </a:lnSpc>
              <a:spcBef>
                <a:spcPts val="0"/>
              </a:spcBef>
              <a:spcAft>
                <a:spcPts val="1800"/>
              </a:spcAft>
              <a:buClr>
                <a:srgbClr val="000000"/>
              </a:buClr>
            </a:pPr>
            <a:r>
              <a:rPr lang="en">
                <a:solidFill>
                  <a:srgbClr val="000000"/>
                </a:solidFill>
                <a:highlight>
                  <a:srgbClr val="FFFFFF"/>
                </a:highlight>
              </a:rPr>
              <a:t>time and computation expensive; </a:t>
            </a:r>
          </a:p>
          <a:p>
            <a:pPr indent="-228600" lvl="0" marL="457200" rtl="0">
              <a:lnSpc>
                <a:spcPct val="100000"/>
              </a:lnSpc>
              <a:spcBef>
                <a:spcPts val="0"/>
              </a:spcBef>
              <a:spcAft>
                <a:spcPts val="1800"/>
              </a:spcAft>
              <a:buClr>
                <a:srgbClr val="000000"/>
              </a:buClr>
            </a:pPr>
            <a:r>
              <a:rPr lang="en">
                <a:solidFill>
                  <a:srgbClr val="000000"/>
                </a:solidFill>
                <a:highlight>
                  <a:srgbClr val="FFFFFF"/>
                </a:highlight>
              </a:rPr>
              <a:t>hard to implement in real-time platform (like credit card decision platform);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309" name="Shape 309"/>
          <p:cNvSpPr txBox="1"/>
          <p:nvPr>
            <p:ph idx="1" type="body"/>
          </p:nvPr>
        </p:nvSpPr>
        <p:spPr>
          <a:xfrm>
            <a:off x="311700" y="1152475"/>
            <a:ext cx="8832299" cy="3416400"/>
          </a:xfrm>
          <a:prstGeom prst="rect">
            <a:avLst/>
          </a:prstGeom>
        </p:spPr>
        <p:txBody>
          <a:bodyPr anchorCtr="0" anchor="t" bIns="91425" lIns="91425" rIns="91425" tIns="91425">
            <a:noAutofit/>
          </a:bodyPr>
          <a:lstStyle/>
          <a:p>
            <a:pPr rtl="0">
              <a:lnSpc>
                <a:spcPct val="100000"/>
              </a:lnSpc>
              <a:spcBef>
                <a:spcPts val="0"/>
              </a:spcBef>
              <a:spcAft>
                <a:spcPts val="1000"/>
              </a:spcAft>
              <a:buNone/>
            </a:pPr>
            <a:r>
              <a:rPr lang="en">
                <a:solidFill>
                  <a:srgbClr val="000000"/>
                </a:solidFill>
              </a:rPr>
              <a:t>Python package- </a:t>
            </a:r>
            <a:r>
              <a:rPr b="1" lang="en">
                <a:solidFill>
                  <a:srgbClr val="2878A2"/>
                </a:solidFill>
                <a:highlight>
                  <a:srgbClr val="FFFFFF"/>
                </a:highlight>
                <a:hlinkClick r:id="rId3"/>
              </a:rPr>
              <a:t>sklearn.ensemble</a:t>
            </a:r>
          </a:p>
          <a:p>
            <a:pPr lvl="0" rtl="0">
              <a:lnSpc>
                <a:spcPct val="150000"/>
              </a:lnSpc>
              <a:spcBef>
                <a:spcPts val="1300"/>
              </a:spcBef>
              <a:spcAft>
                <a:spcPts val="100"/>
              </a:spcAft>
              <a:buClr>
                <a:schemeClr val="dk1"/>
              </a:buClr>
              <a:buSzPct val="61111"/>
              <a:buFont typeface="Arial"/>
              <a:buNone/>
            </a:pPr>
            <a:r>
              <a:rPr lang="en">
                <a:solidFill>
                  <a:srgbClr val="1D1F22"/>
                </a:solidFill>
                <a:highlight>
                  <a:srgbClr val="FFFFFF"/>
                </a:highlight>
              </a:rPr>
              <a:t>The module </a:t>
            </a:r>
            <a:r>
              <a:rPr b="1" lang="en">
                <a:solidFill>
                  <a:srgbClr val="2878A2"/>
                </a:solidFill>
                <a:highlight>
                  <a:srgbClr val="FFFFFF"/>
                </a:highlight>
                <a:hlinkClick r:id="rId4"/>
              </a:rPr>
              <a:t>sklearn.ensemble</a:t>
            </a:r>
            <a:r>
              <a:rPr lang="en">
                <a:solidFill>
                  <a:srgbClr val="1D1F22"/>
                </a:solidFill>
                <a:highlight>
                  <a:srgbClr val="FFFFFF"/>
                </a:highlight>
              </a:rPr>
              <a:t> provides methods for both classification and regression via gradient boosted regression trees.</a:t>
            </a:r>
          </a:p>
          <a:p>
            <a:pPr lvl="0" rtl="0">
              <a:spcBef>
                <a:spcPts val="1400"/>
              </a:spcBef>
              <a:spcAft>
                <a:spcPts val="400"/>
              </a:spcAft>
              <a:buNone/>
            </a:pPr>
            <a:r>
              <a:rPr b="1" lang="en" sz="1400">
                <a:solidFill>
                  <a:srgbClr val="212224"/>
                </a:solidFill>
                <a:highlight>
                  <a:srgbClr val="EEEEEE"/>
                </a:highlight>
              </a:rPr>
              <a:t>About Regression:</a:t>
            </a:r>
          </a:p>
          <a:p>
            <a:pPr lvl="0" rtl="0">
              <a:lnSpc>
                <a:spcPct val="150000"/>
              </a:lnSpc>
              <a:spcBef>
                <a:spcPts val="1300"/>
              </a:spcBef>
              <a:spcAft>
                <a:spcPts val="100"/>
              </a:spcAft>
              <a:buNone/>
            </a:pPr>
            <a:r>
              <a:rPr b="1" lang="en" sz="1400">
                <a:solidFill>
                  <a:srgbClr val="2878A2"/>
                </a:solidFill>
                <a:highlight>
                  <a:srgbClr val="FFFFFF"/>
                </a:highlight>
                <a:hlinkClick r:id="rId5"/>
              </a:rPr>
              <a:t>GradientBoostingRegressor</a:t>
            </a:r>
            <a:r>
              <a:rPr lang="en" sz="1400">
                <a:solidFill>
                  <a:srgbClr val="1D1F22"/>
                </a:solidFill>
                <a:highlight>
                  <a:srgbClr val="FFFFFF"/>
                </a:highlight>
              </a:rPr>
              <a:t> supports a number of </a:t>
            </a:r>
            <a:r>
              <a:rPr i="1" lang="en" sz="1400">
                <a:solidFill>
                  <a:srgbClr val="2878A2"/>
                </a:solidFill>
                <a:highlight>
                  <a:srgbClr val="FFFFFF"/>
                </a:highlight>
                <a:hlinkClick r:id="rId6"/>
              </a:rPr>
              <a:t>different loss functions</a:t>
            </a:r>
            <a:r>
              <a:rPr lang="en" sz="1400">
                <a:solidFill>
                  <a:srgbClr val="1D1F22"/>
                </a:solidFill>
                <a:highlight>
                  <a:srgbClr val="FFFFFF"/>
                </a:highlight>
              </a:rPr>
              <a:t> for regression which can be specified via the argument </a:t>
            </a:r>
            <a:r>
              <a:rPr lang="en" sz="1400">
                <a:solidFill>
                  <a:srgbClr val="222222"/>
                </a:solidFill>
                <a:highlight>
                  <a:srgbClr val="ECF0F3"/>
                </a:highlight>
              </a:rPr>
              <a:t>loss</a:t>
            </a:r>
            <a:r>
              <a:rPr lang="en" sz="1400">
                <a:solidFill>
                  <a:srgbClr val="1D1F22"/>
                </a:solidFill>
                <a:highlight>
                  <a:srgbClr val="FFFFFF"/>
                </a:highlight>
              </a:rPr>
              <a:t>; the default loss function for regression is least squares (</a:t>
            </a:r>
            <a:r>
              <a:rPr lang="en" sz="1400">
                <a:solidFill>
                  <a:srgbClr val="222222"/>
                </a:solidFill>
                <a:highlight>
                  <a:srgbClr val="ECF0F3"/>
                </a:highlight>
              </a:rPr>
              <a:t>'ls'</a:t>
            </a:r>
            <a:r>
              <a:rPr lang="en" sz="1400">
                <a:solidFill>
                  <a:srgbClr val="1D1F22"/>
                </a:solidFill>
                <a:highlight>
                  <a:srgbClr val="FFFFFF"/>
                </a:highlight>
              </a:rPr>
              <a:t>).</a:t>
            </a:r>
          </a:p>
          <a:p>
            <a:pPr lvl="0" rtl="0">
              <a:spcBef>
                <a:spcPts val="0"/>
              </a:spcBef>
              <a:spcAft>
                <a:spcPts val="0"/>
              </a:spcAft>
              <a:buClr>
                <a:schemeClr val="dk1"/>
              </a:buClr>
              <a:buFont typeface="Arial"/>
              <a:buNone/>
            </a:pPr>
            <a:r>
              <a:t/>
            </a:r>
            <a:endParaRPr sz="1400">
              <a:solidFill>
                <a:srgbClr val="1D1F22"/>
              </a:solidFill>
              <a:highlight>
                <a:srgbClr val="FFFFFF"/>
              </a:highlight>
            </a:endParaRPr>
          </a:p>
          <a:p>
            <a:pPr lvl="0" rtl="0">
              <a:lnSpc>
                <a:spcPct val="100000"/>
              </a:lnSpc>
              <a:spcBef>
                <a:spcPts val="0"/>
              </a:spcBef>
              <a:spcAft>
                <a:spcPts val="1000"/>
              </a:spcAft>
              <a:buNone/>
            </a:pPr>
            <a:r>
              <a:t/>
            </a:r>
            <a:endParaRPr>
              <a:solidFill>
                <a:srgbClr val="000000"/>
              </a:solidFill>
            </a:endParaRPr>
          </a:p>
          <a:p>
            <a:pPr lvl="0" rtl="0">
              <a:lnSpc>
                <a:spcPct val="100000"/>
              </a:lnSpc>
              <a:spcBef>
                <a:spcPts val="0"/>
              </a:spcBef>
              <a:spcAft>
                <a:spcPts val="1800"/>
              </a:spcAft>
              <a:buNone/>
            </a:pPr>
            <a:r>
              <a:t/>
            </a:r>
            <a:endParaRPr>
              <a:solidFill>
                <a:srgbClr val="000000"/>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599" cy="572699"/>
          </a:xfrm>
          <a:prstGeom prst="rect">
            <a:avLst/>
          </a:prstGeom>
        </p:spPr>
        <p:txBody>
          <a:bodyPr anchorCtr="0" anchor="t" bIns="91425" lIns="91425" rIns="91425" tIns="91425">
            <a:noAutofit/>
          </a:bodyPr>
          <a:lstStyle/>
          <a:p>
            <a:pPr indent="-342900" lvl="0" marL="457200" rtl="0" algn="ctr">
              <a:lnSpc>
                <a:spcPct val="115000"/>
              </a:lnSpc>
              <a:spcBef>
                <a:spcPts val="0"/>
              </a:spcBef>
              <a:spcAft>
                <a:spcPts val="1600"/>
              </a:spcAft>
              <a:buClr>
                <a:srgbClr val="000000"/>
              </a:buClr>
              <a:buSzPct val="100000"/>
              <a:buAutoNum type="arabicPeriod"/>
            </a:pPr>
            <a:r>
              <a:rPr lang="en" sz="1800">
                <a:solidFill>
                  <a:srgbClr val="000000"/>
                </a:solidFill>
              </a:rPr>
              <a:t>Introduction</a:t>
            </a:r>
          </a:p>
          <a:p>
            <a:pPr lvl="0" rtl="0">
              <a:spcBef>
                <a:spcPts val="0"/>
              </a:spcBef>
              <a:buNone/>
            </a:pPr>
            <a:r>
              <a:t/>
            </a:r>
            <a:endParaRPr/>
          </a:p>
        </p:txBody>
      </p:sp>
      <p:sp>
        <p:nvSpPr>
          <p:cNvPr id="69" name="Shape 6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On-line allocation model:				</a:t>
            </a:r>
          </a:p>
          <a:p>
            <a:pPr lvl="0" rtl="0">
              <a:spcBef>
                <a:spcPts val="0"/>
              </a:spcBef>
              <a:buNone/>
            </a:pPr>
            <a:r>
              <a:rPr lang="en">
                <a:solidFill>
                  <a:schemeClr val="dk1"/>
                </a:solidFill>
              </a:rPr>
              <a:t>The allocation agent A has N options or strategies to choose from; </a:t>
            </a:r>
          </a:p>
          <a:p>
            <a:pPr lvl="0" rtl="0">
              <a:spcBef>
                <a:spcPts val="0"/>
              </a:spcBef>
              <a:buNone/>
            </a:pPr>
            <a:r>
              <a:rPr lang="en">
                <a:solidFill>
                  <a:schemeClr val="dk1"/>
                </a:solidFill>
              </a:rPr>
              <a:t>At each time step t=1, 2, ..., T, the allocator A decides on a distribution P</a:t>
            </a:r>
            <a:r>
              <a:rPr baseline="30000" lang="en">
                <a:solidFill>
                  <a:schemeClr val="dk1"/>
                </a:solidFill>
              </a:rPr>
              <a:t>t </a:t>
            </a:r>
            <a:r>
              <a:rPr lang="en">
                <a:solidFill>
                  <a:schemeClr val="dk1"/>
                </a:solidFill>
              </a:rPr>
              <a:t>over the strategies; that is, P</a:t>
            </a:r>
            <a:r>
              <a:rPr baseline="30000" lang="en">
                <a:solidFill>
                  <a:schemeClr val="dk1"/>
                </a:solidFill>
              </a:rPr>
              <a:t>ti </a:t>
            </a:r>
            <a:r>
              <a:rPr lang="en">
                <a:solidFill>
                  <a:schemeClr val="dk1"/>
                </a:solidFill>
              </a:rPr>
              <a:t>&gt;=0 is the amount allocated to strategy i,and                       .</a:t>
            </a:r>
          </a:p>
          <a:p>
            <a:pPr lvl="0" rtl="0">
              <a:spcBef>
                <a:spcPts val="0"/>
              </a:spcBef>
              <a:buNone/>
            </a:pPr>
            <a:r>
              <a:rPr lang="en">
                <a:solidFill>
                  <a:schemeClr val="dk1"/>
                </a:solidFill>
              </a:rPr>
              <a:t>Each strategy i then suffers some loss </a:t>
            </a:r>
            <a:r>
              <a:rPr b="1" i="1" lang="en">
                <a:solidFill>
                  <a:schemeClr val="dk1"/>
                </a:solidFill>
                <a:latin typeface="Times New Roman"/>
                <a:ea typeface="Times New Roman"/>
                <a:cs typeface="Times New Roman"/>
                <a:sym typeface="Times New Roman"/>
              </a:rPr>
              <a:t>l</a:t>
            </a:r>
            <a:r>
              <a:rPr lang="en">
                <a:solidFill>
                  <a:schemeClr val="dk1"/>
                </a:solidFill>
              </a:rPr>
              <a:t> </a:t>
            </a:r>
            <a:r>
              <a:rPr b="1" baseline="30000" i="1" lang="en">
                <a:solidFill>
                  <a:schemeClr val="dk1"/>
                </a:solidFill>
                <a:latin typeface="Times New Roman"/>
                <a:ea typeface="Times New Roman"/>
                <a:cs typeface="Times New Roman"/>
                <a:sym typeface="Times New Roman"/>
              </a:rPr>
              <a:t>t</a:t>
            </a:r>
            <a:r>
              <a:rPr b="1" i="1" lang="en">
                <a:solidFill>
                  <a:schemeClr val="dk1"/>
                </a:solidFill>
                <a:latin typeface="Times New Roman"/>
                <a:ea typeface="Times New Roman"/>
                <a:cs typeface="Times New Roman"/>
                <a:sym typeface="Times New Roman"/>
              </a:rPr>
              <a:t> </a:t>
            </a:r>
            <a:r>
              <a:rPr lang="en">
                <a:solidFill>
                  <a:schemeClr val="dk1"/>
                </a:solidFill>
              </a:rPr>
              <a:t>which is determined by the (possibly i adversarial) ``environment.'' The loss suffered by A is then</a:t>
            </a:r>
          </a:p>
          <a:p>
            <a:pPr lvl="0" rtl="0">
              <a:spcBef>
                <a:spcPts val="0"/>
              </a:spcBef>
              <a:buClr>
                <a:schemeClr val="dk1"/>
              </a:buClr>
              <a:buSzPct val="61111"/>
              <a:buFont typeface="Arial"/>
              <a:buNone/>
            </a:pPr>
            <a:r>
              <a:rPr lang="en">
                <a:solidFill>
                  <a:schemeClr val="dk1"/>
                </a:solidFill>
              </a:rPr>
              <a:t>In this paper, assume loss is bounded,</a:t>
            </a:r>
            <a:r>
              <a:rPr lang="en" sz="1400">
                <a:solidFill>
                  <a:schemeClr val="dk1"/>
                </a:solidFill>
              </a:rPr>
              <a:t>	</a:t>
            </a:r>
          </a:p>
          <a:p>
            <a:pPr lvl="0" rtl="0">
              <a:spcBef>
                <a:spcPts val="0"/>
              </a:spcBef>
              <a:buNone/>
            </a:pPr>
            <a:r>
              <a:t/>
            </a:r>
            <a:endParaRPr sz="1400">
              <a:solidFill>
                <a:schemeClr val="dk1"/>
              </a:solidFill>
            </a:endParaRPr>
          </a:p>
          <a:p>
            <a:pPr lvl="0" rtl="0">
              <a:spcBef>
                <a:spcPts val="0"/>
              </a:spcBef>
              <a:buNone/>
            </a:pPr>
            <a:r>
              <a:rPr lang="en" sz="1400">
                <a:solidFill>
                  <a:schemeClr val="dk1"/>
                </a:solidFill>
              </a:rPr>
              <a:t>				</a:t>
            </a:r>
          </a:p>
          <a:p>
            <a:pPr lvl="0" rtl="0">
              <a:spcBef>
                <a:spcPts val="0"/>
              </a:spcBef>
              <a:buNone/>
            </a:pPr>
            <a:r>
              <a:rPr lang="en" sz="1400">
                <a:solidFill>
                  <a:schemeClr val="dk1"/>
                </a:solidFill>
              </a:rPr>
              <a:t>			</a:t>
            </a:r>
          </a:p>
          <a:p>
            <a:pPr lvl="0" rtl="0">
              <a:spcBef>
                <a:spcPts val="0"/>
              </a:spcBef>
              <a:buNone/>
            </a:pPr>
            <a:r>
              <a:rPr lang="en" sz="1400">
                <a:solidFill>
                  <a:schemeClr val="dk1"/>
                </a:solidFill>
              </a:rPr>
              <a:t>		</a:t>
            </a:r>
          </a:p>
          <a:p>
            <a:pPr lvl="0" rtl="0">
              <a:spcBef>
                <a:spcPts val="0"/>
              </a:spcBef>
              <a:buNone/>
            </a:pPr>
            <a:r>
              <a:t/>
            </a:r>
            <a:endParaRPr sz="1400"/>
          </a:p>
        </p:txBody>
      </p:sp>
      <p:pic>
        <p:nvPicPr>
          <p:cNvPr id="70" name="Shape 70"/>
          <p:cNvPicPr preferRelativeResize="0"/>
          <p:nvPr/>
        </p:nvPicPr>
        <p:blipFill>
          <a:blip r:embed="rId3">
            <a:alphaModFix/>
          </a:blip>
          <a:stretch>
            <a:fillRect/>
          </a:stretch>
        </p:blipFill>
        <p:spPr>
          <a:xfrm>
            <a:off x="6322200" y="3385637"/>
            <a:ext cx="2171700" cy="409575"/>
          </a:xfrm>
          <a:prstGeom prst="rect">
            <a:avLst/>
          </a:prstGeom>
          <a:noFill/>
          <a:ln>
            <a:noFill/>
          </a:ln>
        </p:spPr>
      </p:pic>
      <p:pic>
        <p:nvPicPr>
          <p:cNvPr id="71" name="Shape 71"/>
          <p:cNvPicPr preferRelativeResize="0"/>
          <p:nvPr/>
        </p:nvPicPr>
        <p:blipFill>
          <a:blip r:embed="rId4">
            <a:alphaModFix/>
          </a:blip>
          <a:stretch>
            <a:fillRect/>
          </a:stretch>
        </p:blipFill>
        <p:spPr>
          <a:xfrm>
            <a:off x="7108262" y="2517337"/>
            <a:ext cx="1724025" cy="447675"/>
          </a:xfrm>
          <a:prstGeom prst="rect">
            <a:avLst/>
          </a:prstGeom>
          <a:noFill/>
          <a:ln>
            <a:noFill/>
          </a:ln>
        </p:spPr>
      </p:pic>
      <p:pic>
        <p:nvPicPr>
          <p:cNvPr id="72" name="Shape 72"/>
          <p:cNvPicPr preferRelativeResize="0"/>
          <p:nvPr/>
        </p:nvPicPr>
        <p:blipFill>
          <a:blip r:embed="rId5">
            <a:alphaModFix/>
          </a:blip>
          <a:stretch>
            <a:fillRect/>
          </a:stretch>
        </p:blipFill>
        <p:spPr>
          <a:xfrm>
            <a:off x="4371975" y="3876450"/>
            <a:ext cx="1158050" cy="3517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315" name="Shape 315"/>
          <p:cNvSpPr txBox="1"/>
          <p:nvPr>
            <p:ph idx="1" type="body"/>
          </p:nvPr>
        </p:nvSpPr>
        <p:spPr>
          <a:xfrm>
            <a:off x="311700" y="1152475"/>
            <a:ext cx="8832299" cy="3416400"/>
          </a:xfrm>
          <a:prstGeom prst="rect">
            <a:avLst/>
          </a:prstGeom>
        </p:spPr>
        <p:txBody>
          <a:bodyPr anchorCtr="0" anchor="t" bIns="91425" lIns="91425" rIns="91425" tIns="91425">
            <a:noAutofit/>
          </a:bodyPr>
          <a:lstStyle/>
          <a:p>
            <a:pPr lvl="0" rtl="0">
              <a:lnSpc>
                <a:spcPct val="100000"/>
              </a:lnSpc>
              <a:spcBef>
                <a:spcPts val="0"/>
              </a:spcBef>
              <a:spcAft>
                <a:spcPts val="1000"/>
              </a:spcAft>
              <a:buNone/>
            </a:pPr>
            <a:r>
              <a:rPr lang="en">
                <a:solidFill>
                  <a:srgbClr val="000000"/>
                </a:solidFill>
              </a:rPr>
              <a:t>Python package- </a:t>
            </a:r>
            <a:r>
              <a:rPr b="1" lang="en">
                <a:solidFill>
                  <a:srgbClr val="2878A2"/>
                </a:solidFill>
                <a:highlight>
                  <a:srgbClr val="FFFFFF"/>
                </a:highlight>
                <a:hlinkClick r:id="rId3"/>
              </a:rPr>
              <a:t>sklearn.ensemble</a:t>
            </a:r>
          </a:p>
          <a:p>
            <a:pPr lvl="0" rtl="0">
              <a:lnSpc>
                <a:spcPct val="100000"/>
              </a:lnSpc>
              <a:spcBef>
                <a:spcPts val="1400"/>
              </a:spcBef>
              <a:spcAft>
                <a:spcPts val="400"/>
              </a:spcAft>
              <a:buNone/>
            </a:pPr>
            <a:r>
              <a:rPr b="1" lang="en" sz="1400">
                <a:solidFill>
                  <a:srgbClr val="212224"/>
                </a:solidFill>
                <a:highlight>
                  <a:srgbClr val="EEEEEE"/>
                </a:highlight>
              </a:rPr>
              <a:t>About Regression:</a:t>
            </a:r>
          </a:p>
          <a:p>
            <a:pPr lvl="0" rtl="0">
              <a:lnSpc>
                <a:spcPct val="100000"/>
              </a:lnSpc>
              <a:spcBef>
                <a:spcPts val="1400"/>
              </a:spcBef>
              <a:spcAft>
                <a:spcPts val="400"/>
              </a:spcAft>
              <a:buNone/>
            </a:pPr>
            <a:r>
              <a:t/>
            </a:r>
            <a:endParaRPr b="1" sz="1400">
              <a:solidFill>
                <a:srgbClr val="212224"/>
              </a:solidFill>
              <a:highlight>
                <a:srgbClr val="EEEEEE"/>
              </a:highlight>
            </a:endParaRPr>
          </a:p>
          <a:p>
            <a:pPr lvl="0" rtl="0">
              <a:lnSpc>
                <a:spcPct val="100000"/>
              </a:lnSpc>
              <a:spcBef>
                <a:spcPts val="1400"/>
              </a:spcBef>
              <a:spcAft>
                <a:spcPts val="400"/>
              </a:spcAft>
              <a:buNone/>
            </a:pPr>
            <a:r>
              <a:t/>
            </a:r>
            <a:endParaRPr b="1" sz="1400">
              <a:solidFill>
                <a:srgbClr val="212224"/>
              </a:solidFill>
              <a:highlight>
                <a:srgbClr val="EEEEEE"/>
              </a:highlight>
            </a:endParaRPr>
          </a:p>
          <a:p>
            <a:pPr lvl="0" rtl="0">
              <a:lnSpc>
                <a:spcPct val="100000"/>
              </a:lnSpc>
              <a:spcBef>
                <a:spcPts val="1400"/>
              </a:spcBef>
              <a:spcAft>
                <a:spcPts val="400"/>
              </a:spcAft>
              <a:buNone/>
            </a:pPr>
            <a:r>
              <a:t/>
            </a:r>
            <a:endParaRPr b="1" sz="1400">
              <a:solidFill>
                <a:srgbClr val="212224"/>
              </a:solidFill>
              <a:highlight>
                <a:srgbClr val="EEEEEE"/>
              </a:highlight>
            </a:endParaRPr>
          </a:p>
          <a:p>
            <a:pPr lvl="0" rtl="0">
              <a:lnSpc>
                <a:spcPct val="100000"/>
              </a:lnSpc>
              <a:spcBef>
                <a:spcPts val="1400"/>
              </a:spcBef>
              <a:spcAft>
                <a:spcPts val="400"/>
              </a:spcAft>
              <a:buNone/>
            </a:pPr>
            <a:r>
              <a:t/>
            </a:r>
            <a:endParaRPr b="1" sz="1400">
              <a:solidFill>
                <a:srgbClr val="212224"/>
              </a:solidFill>
              <a:highlight>
                <a:srgbClr val="EEEEEE"/>
              </a:highlight>
            </a:endParaRPr>
          </a:p>
          <a:p>
            <a:pPr lvl="0" rtl="0">
              <a:lnSpc>
                <a:spcPct val="100000"/>
              </a:lnSpc>
              <a:spcBef>
                <a:spcPts val="1400"/>
              </a:spcBef>
              <a:spcAft>
                <a:spcPts val="400"/>
              </a:spcAft>
              <a:buNone/>
            </a:pPr>
            <a:r>
              <a:t/>
            </a:r>
            <a:endParaRPr b="1" sz="1400">
              <a:solidFill>
                <a:srgbClr val="212224"/>
              </a:solidFill>
              <a:highlight>
                <a:srgbClr val="EEEEEE"/>
              </a:highlight>
            </a:endParaRPr>
          </a:p>
          <a:p>
            <a:pPr lvl="0" rtl="0">
              <a:lnSpc>
                <a:spcPct val="100000"/>
              </a:lnSpc>
              <a:spcBef>
                <a:spcPts val="1400"/>
              </a:spcBef>
              <a:spcAft>
                <a:spcPts val="400"/>
              </a:spcAft>
              <a:buNone/>
            </a:pPr>
            <a:r>
              <a:rPr b="1" lang="en" sz="1400">
                <a:solidFill>
                  <a:srgbClr val="212224"/>
                </a:solidFill>
                <a:highlight>
                  <a:srgbClr val="EEEEEE"/>
                </a:highlight>
              </a:rPr>
              <a:t>Parameters of regression function: </a:t>
            </a:r>
          </a:p>
          <a:p>
            <a:pPr lvl="0" rtl="0">
              <a:lnSpc>
                <a:spcPct val="100000"/>
              </a:lnSpc>
              <a:spcBef>
                <a:spcPts val="1400"/>
              </a:spcBef>
              <a:spcAft>
                <a:spcPts val="400"/>
              </a:spcAft>
              <a:buNone/>
            </a:pPr>
            <a:r>
              <a:rPr b="1" lang="en" sz="1400">
                <a:solidFill>
                  <a:srgbClr val="212224"/>
                </a:solidFill>
                <a:highlight>
                  <a:srgbClr val="EEEEEE"/>
                </a:highlight>
              </a:rPr>
              <a:t>http://scikit-learn.org/stable/modules/generated/sklearn.ensemble.GradientBoostingRegressor.html</a:t>
            </a:r>
          </a:p>
          <a:p>
            <a:pPr lvl="0" rtl="0">
              <a:spcBef>
                <a:spcPts val="0"/>
              </a:spcBef>
              <a:spcAft>
                <a:spcPts val="0"/>
              </a:spcAft>
              <a:buNone/>
            </a:pPr>
            <a:r>
              <a:t/>
            </a:r>
            <a:endParaRPr sz="1400">
              <a:solidFill>
                <a:srgbClr val="1D1F22"/>
              </a:solidFill>
              <a:highlight>
                <a:srgbClr val="FFFFFF"/>
              </a:highlight>
            </a:endParaRPr>
          </a:p>
          <a:p>
            <a:pPr lvl="0" rtl="0">
              <a:lnSpc>
                <a:spcPct val="100000"/>
              </a:lnSpc>
              <a:spcBef>
                <a:spcPts val="0"/>
              </a:spcBef>
              <a:spcAft>
                <a:spcPts val="1000"/>
              </a:spcAft>
              <a:buNone/>
            </a:pPr>
            <a:r>
              <a:t/>
            </a:r>
            <a:endParaRPr>
              <a:solidFill>
                <a:srgbClr val="000000"/>
              </a:solidFill>
            </a:endParaRPr>
          </a:p>
          <a:p>
            <a:pPr lvl="0" rtl="0">
              <a:lnSpc>
                <a:spcPct val="100000"/>
              </a:lnSpc>
              <a:spcBef>
                <a:spcPts val="0"/>
              </a:spcBef>
              <a:spcAft>
                <a:spcPts val="1800"/>
              </a:spcAft>
              <a:buNone/>
            </a:pPr>
            <a:r>
              <a:t/>
            </a:r>
            <a:endParaRPr>
              <a:solidFill>
                <a:srgbClr val="000000"/>
              </a:solidFill>
            </a:endParaRPr>
          </a:p>
        </p:txBody>
      </p:sp>
      <p:pic>
        <p:nvPicPr>
          <p:cNvPr id="316" name="Shape 316"/>
          <p:cNvPicPr preferRelativeResize="0"/>
          <p:nvPr/>
        </p:nvPicPr>
        <p:blipFill>
          <a:blip r:embed="rId4">
            <a:alphaModFix/>
          </a:blip>
          <a:stretch>
            <a:fillRect/>
          </a:stretch>
        </p:blipFill>
        <p:spPr>
          <a:xfrm>
            <a:off x="408075" y="1938574"/>
            <a:ext cx="5641075" cy="184420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1" lang="en" sz="1800"/>
              <a:t>7.	Existing Software and Packages</a:t>
            </a:r>
          </a:p>
          <a:p>
            <a:pPr lvl="0" rtl="0">
              <a:spcBef>
                <a:spcPts val="0"/>
              </a:spcBef>
              <a:buNone/>
            </a:pPr>
            <a:r>
              <a:t/>
            </a:r>
            <a:endParaRPr/>
          </a:p>
        </p:txBody>
      </p:sp>
      <p:sp>
        <p:nvSpPr>
          <p:cNvPr id="322" name="Shape 322"/>
          <p:cNvSpPr txBox="1"/>
          <p:nvPr>
            <p:ph idx="1" type="body"/>
          </p:nvPr>
        </p:nvSpPr>
        <p:spPr>
          <a:xfrm>
            <a:off x="259450" y="912025"/>
            <a:ext cx="8832299" cy="3416400"/>
          </a:xfrm>
          <a:prstGeom prst="rect">
            <a:avLst/>
          </a:prstGeom>
        </p:spPr>
        <p:txBody>
          <a:bodyPr anchorCtr="0" anchor="t" bIns="91425" lIns="91425" rIns="91425" tIns="91425">
            <a:noAutofit/>
          </a:bodyPr>
          <a:lstStyle/>
          <a:p>
            <a:pPr lvl="0" rtl="0">
              <a:lnSpc>
                <a:spcPct val="100000"/>
              </a:lnSpc>
              <a:spcBef>
                <a:spcPts val="0"/>
              </a:spcBef>
              <a:spcAft>
                <a:spcPts val="1000"/>
              </a:spcAft>
              <a:buNone/>
            </a:pPr>
            <a:r>
              <a:rPr lang="en">
                <a:solidFill>
                  <a:srgbClr val="000000"/>
                </a:solidFill>
              </a:rPr>
              <a:t>Python package- </a:t>
            </a:r>
            <a:r>
              <a:rPr b="1" lang="en">
                <a:solidFill>
                  <a:srgbClr val="2878A2"/>
                </a:solidFill>
                <a:highlight>
                  <a:srgbClr val="FFFFFF"/>
                </a:highlight>
                <a:hlinkClick r:id="rId3"/>
              </a:rPr>
              <a:t>sklearn.ensemble</a:t>
            </a:r>
          </a:p>
          <a:p>
            <a:pPr lvl="0" rtl="0">
              <a:lnSpc>
                <a:spcPct val="100000"/>
              </a:lnSpc>
              <a:spcBef>
                <a:spcPts val="0"/>
              </a:spcBef>
              <a:spcAft>
                <a:spcPts val="1000"/>
              </a:spcAft>
              <a:buNone/>
            </a:pPr>
            <a:r>
              <a:t/>
            </a:r>
            <a:endParaRPr>
              <a:solidFill>
                <a:srgbClr val="000000"/>
              </a:solidFill>
            </a:endParaRPr>
          </a:p>
          <a:p>
            <a:pPr rtl="0">
              <a:lnSpc>
                <a:spcPct val="100000"/>
              </a:lnSpc>
              <a:spcBef>
                <a:spcPts val="0"/>
              </a:spcBef>
              <a:spcAft>
                <a:spcPts val="1800"/>
              </a:spcAft>
              <a:buNone/>
            </a:pPr>
            <a:r>
              <a:t/>
            </a:r>
            <a:endParaRPr>
              <a:solidFill>
                <a:srgbClr val="000000"/>
              </a:solidFill>
            </a:endParaRPr>
          </a:p>
          <a:p>
            <a:pPr rtl="0">
              <a:lnSpc>
                <a:spcPct val="100000"/>
              </a:lnSpc>
              <a:spcBef>
                <a:spcPts val="0"/>
              </a:spcBef>
              <a:spcAft>
                <a:spcPts val="1800"/>
              </a:spcAft>
              <a:buNone/>
            </a:pPr>
            <a:r>
              <a:t/>
            </a:r>
            <a:endParaRPr>
              <a:solidFill>
                <a:srgbClr val="000000"/>
              </a:solidFill>
            </a:endParaRPr>
          </a:p>
          <a:p>
            <a:pPr rtl="0">
              <a:lnSpc>
                <a:spcPct val="100000"/>
              </a:lnSpc>
              <a:spcBef>
                <a:spcPts val="0"/>
              </a:spcBef>
              <a:spcAft>
                <a:spcPts val="1800"/>
              </a:spcAft>
              <a:buNone/>
            </a:pPr>
            <a:r>
              <a:t/>
            </a:r>
            <a:endParaRPr>
              <a:solidFill>
                <a:srgbClr val="000000"/>
              </a:solidFill>
            </a:endParaRPr>
          </a:p>
          <a:p>
            <a:pPr rtl="0">
              <a:lnSpc>
                <a:spcPct val="100000"/>
              </a:lnSpc>
              <a:spcBef>
                <a:spcPts val="0"/>
              </a:spcBef>
              <a:spcAft>
                <a:spcPts val="1800"/>
              </a:spcAft>
              <a:buNone/>
            </a:pPr>
            <a:r>
              <a:t/>
            </a:r>
            <a:endParaRPr>
              <a:solidFill>
                <a:srgbClr val="000000"/>
              </a:solidFill>
            </a:endParaRPr>
          </a:p>
          <a:p>
            <a:pPr rtl="0">
              <a:lnSpc>
                <a:spcPct val="100000"/>
              </a:lnSpc>
              <a:spcBef>
                <a:spcPts val="0"/>
              </a:spcBef>
              <a:spcAft>
                <a:spcPts val="1800"/>
              </a:spcAft>
              <a:buNone/>
            </a:pPr>
            <a:r>
              <a:t/>
            </a:r>
            <a:endParaRPr>
              <a:solidFill>
                <a:srgbClr val="000000"/>
              </a:solidFill>
            </a:endParaRPr>
          </a:p>
          <a:p>
            <a:pPr lvl="0" rtl="0">
              <a:lnSpc>
                <a:spcPct val="100000"/>
              </a:lnSpc>
              <a:spcBef>
                <a:spcPts val="0"/>
              </a:spcBef>
              <a:spcAft>
                <a:spcPts val="1800"/>
              </a:spcAft>
              <a:buNone/>
            </a:pPr>
            <a:r>
              <a:rPr lang="en" sz="1100">
                <a:solidFill>
                  <a:srgbClr val="1D1F22"/>
                </a:solidFill>
                <a:highlight>
                  <a:srgbClr val="FFFFFF"/>
                </a:highlight>
              </a:rPr>
              <a:t>The figure below shows the results of applying </a:t>
            </a:r>
            <a:r>
              <a:rPr b="1" lang="en" sz="1200">
                <a:solidFill>
                  <a:srgbClr val="2878A2"/>
                </a:solidFill>
                <a:highlight>
                  <a:srgbClr val="FFFFFF"/>
                </a:highlight>
                <a:hlinkClick r:id="rId4"/>
              </a:rPr>
              <a:t>GradientBoostingRegressor</a:t>
            </a:r>
            <a:r>
              <a:rPr lang="en" sz="1100">
                <a:solidFill>
                  <a:srgbClr val="1D1F22"/>
                </a:solidFill>
                <a:highlight>
                  <a:srgbClr val="FFFFFF"/>
                </a:highlight>
              </a:rPr>
              <a:t> with least squares loss and 500 base learners to the Boston house price dataset (</a:t>
            </a:r>
            <a:r>
              <a:rPr b="1" lang="en" sz="1200">
                <a:solidFill>
                  <a:srgbClr val="2878A2"/>
                </a:solidFill>
                <a:highlight>
                  <a:srgbClr val="FFFFFF"/>
                </a:highlight>
                <a:hlinkClick r:id="rId5"/>
              </a:rPr>
              <a:t>sklearn.datasets.load_boston</a:t>
            </a:r>
            <a:r>
              <a:rPr lang="en" sz="1100">
                <a:solidFill>
                  <a:srgbClr val="1D1F22"/>
                </a:solidFill>
                <a:highlight>
                  <a:srgbClr val="FFFFFF"/>
                </a:highlight>
              </a:rPr>
              <a:t>). The plot on the left shows the train and test error at each iteration. Plots like these can be used to determine the optimal number of trees (i.e. </a:t>
            </a:r>
            <a:r>
              <a:rPr lang="en" sz="1200">
                <a:solidFill>
                  <a:srgbClr val="222222"/>
                </a:solidFill>
                <a:highlight>
                  <a:srgbClr val="ECF0F3"/>
                </a:highlight>
              </a:rPr>
              <a:t>n_estimators</a:t>
            </a:r>
            <a:r>
              <a:rPr lang="en" sz="1100">
                <a:solidFill>
                  <a:srgbClr val="1D1F22"/>
                </a:solidFill>
                <a:highlight>
                  <a:srgbClr val="FFFFFF"/>
                </a:highlight>
              </a:rPr>
              <a:t>) by early stopping. The plot on the right shows the feature importances.</a:t>
            </a:r>
          </a:p>
        </p:txBody>
      </p:sp>
      <p:pic>
        <p:nvPicPr>
          <p:cNvPr id="323" name="Shape 323"/>
          <p:cNvPicPr preferRelativeResize="0"/>
          <p:nvPr/>
        </p:nvPicPr>
        <p:blipFill>
          <a:blip r:embed="rId6">
            <a:alphaModFix/>
          </a:blip>
          <a:stretch>
            <a:fillRect/>
          </a:stretch>
        </p:blipFill>
        <p:spPr>
          <a:xfrm>
            <a:off x="3120450" y="1207975"/>
            <a:ext cx="4458049" cy="2914625"/>
          </a:xfrm>
          <a:prstGeom prst="rect">
            <a:avLst/>
          </a:prstGeom>
          <a:noFill/>
          <a:ln>
            <a:noFill/>
          </a:ln>
        </p:spPr>
      </p:pic>
      <p:sp>
        <p:nvSpPr>
          <p:cNvPr id="324" name="Shape 324"/>
          <p:cNvSpPr txBox="1"/>
          <p:nvPr/>
        </p:nvSpPr>
        <p:spPr>
          <a:xfrm>
            <a:off x="0" y="1574375"/>
            <a:ext cx="3000000" cy="1425599"/>
          </a:xfrm>
          <a:prstGeom prst="rect">
            <a:avLst/>
          </a:prstGeom>
          <a:noFill/>
          <a:ln>
            <a:noFill/>
          </a:ln>
        </p:spPr>
        <p:txBody>
          <a:bodyPr anchorCtr="0" anchor="ctr" bIns="91425" lIns="91425" rIns="91425" tIns="91425">
            <a:noAutofit/>
          </a:bodyPr>
          <a:lstStyle/>
          <a:p>
            <a:pPr lvl="0" rtl="0">
              <a:spcBef>
                <a:spcPts val="0"/>
              </a:spcBef>
              <a:spcAft>
                <a:spcPts val="1800"/>
              </a:spcAft>
              <a:buNone/>
            </a:pPr>
            <a:r>
              <a:rPr lang="en" sz="1100">
                <a:solidFill>
                  <a:srgbClr val="1D1F22"/>
                </a:solidFill>
                <a:highlight>
                  <a:srgbClr val="FFFFFF"/>
                </a:highlight>
              </a:rPr>
              <a:t>http://scikit-learn.org/stable/auto_examples/ensemble/plot_gradient_boosting_regression.html#example-ensemble-plot-gradient-boosting-regression-py</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330" name="Shape 33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lang="en">
                <a:solidFill>
                  <a:srgbClr val="000000"/>
                </a:solidFill>
              </a:rPr>
              <a:t>The On-line Allocation Algorithm-Hedge(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Existing Software and Packages</a:t>
            </a:r>
          </a:p>
          <a:p>
            <a:pPr indent="-228600" lvl="0" marL="457200" rtl="0">
              <a:spcBef>
                <a:spcPts val="0"/>
              </a:spcBef>
              <a:buClr>
                <a:srgbClr val="000000"/>
              </a:buClr>
              <a:buAutoNum type="arabicPeriod"/>
            </a:pPr>
            <a:r>
              <a:rPr b="1" lang="en">
                <a:solidFill>
                  <a:srgbClr val="000000"/>
                </a:solidFill>
              </a:rPr>
              <a:t>Conclusions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8.	Conclusions</a:t>
            </a:r>
          </a:p>
        </p:txBody>
      </p:sp>
      <p:sp>
        <p:nvSpPr>
          <p:cNvPr id="336" name="Shape 33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solidFill>
                  <a:schemeClr val="dk1"/>
                </a:solidFill>
              </a:rPr>
              <a:t> Adaboost can be used in conjunction with many other types of learning algorithms to improve their performance. </a:t>
            </a:r>
          </a:p>
          <a:p>
            <a:pPr indent="-228600" lvl="0" marL="457200" rtl="0">
              <a:spcBef>
                <a:spcPts val="0"/>
              </a:spcBef>
            </a:pPr>
            <a:r>
              <a:rPr lang="en">
                <a:solidFill>
                  <a:schemeClr val="dk1"/>
                </a:solidFill>
              </a:rPr>
              <a:t>The output of the other learning algorithms ('weak learners') is combined into a weighted sum that represents the final output of the boosted classifier.</a:t>
            </a:r>
          </a:p>
          <a:p>
            <a:pPr indent="-228600" lvl="0" marL="457200" rtl="0">
              <a:spcBef>
                <a:spcPts val="0"/>
              </a:spcBef>
            </a:pPr>
            <a:r>
              <a:rPr lang="en">
                <a:solidFill>
                  <a:schemeClr val="dk1"/>
                </a:solidFill>
              </a:rPr>
              <a:t>AdaBoost is adaptive in the sense that subsequent weak learners are tweaked in favor of those instances misclassified by previous classifiers. </a:t>
            </a:r>
          </a:p>
          <a:p>
            <a:pPr indent="-228600" lvl="0" marL="457200" rtl="0">
              <a:spcBef>
                <a:spcPts val="0"/>
              </a:spcBef>
            </a:pPr>
            <a:r>
              <a:rPr lang="en">
                <a:solidFill>
                  <a:schemeClr val="dk1"/>
                </a:solidFill>
              </a:rPr>
              <a:t>AdaBoost is sensitive to noisy data and</a:t>
            </a:r>
            <a:r>
              <a:rPr lang="en">
                <a:solidFill>
                  <a:schemeClr val="dk1"/>
                </a:solidFill>
                <a:hlinkClick r:id="rId3"/>
              </a:rPr>
              <a:t> </a:t>
            </a:r>
            <a:r>
              <a:rPr lang="en">
                <a:solidFill>
                  <a:srgbClr val="000000"/>
                </a:solidFill>
                <a:hlinkClick r:id="rId4"/>
              </a:rPr>
              <a:t>outliers</a:t>
            </a:r>
            <a:r>
              <a:rPr lang="en">
                <a:solidFill>
                  <a:srgbClr val="000000"/>
                </a:solidFill>
              </a:rPr>
              <a:t>. </a:t>
            </a:r>
          </a:p>
          <a:p>
            <a:pPr indent="-228600" lvl="0" marL="457200" rtl="0">
              <a:spcBef>
                <a:spcPts val="0"/>
              </a:spcBef>
            </a:pPr>
            <a:r>
              <a:rPr lang="en">
                <a:solidFill>
                  <a:schemeClr val="dk1"/>
                </a:solidFill>
              </a:rPr>
              <a:t>In some problems, however, it can be less susceptible to the</a:t>
            </a:r>
            <a:r>
              <a:rPr lang="en">
                <a:solidFill>
                  <a:schemeClr val="dk1"/>
                </a:solidFill>
                <a:hlinkClick r:id="rId5"/>
              </a:rPr>
              <a:t> </a:t>
            </a:r>
            <a:r>
              <a:rPr lang="en">
                <a:solidFill>
                  <a:srgbClr val="000000"/>
                </a:solidFill>
                <a:hlinkClick r:id="rId6"/>
              </a:rPr>
              <a:t>overfitting</a:t>
            </a:r>
            <a:r>
              <a:rPr lang="en">
                <a:solidFill>
                  <a:srgbClr val="000000"/>
                </a:solidFill>
              </a:rPr>
              <a:t> </a:t>
            </a:r>
            <a:r>
              <a:rPr lang="en">
                <a:solidFill>
                  <a:schemeClr val="dk1"/>
                </a:solidFill>
              </a:rPr>
              <a:t>problem than other learning algorithms. </a:t>
            </a:r>
          </a:p>
          <a:p>
            <a:pPr indent="-228600" lvl="0" marL="457200" rtl="0">
              <a:spcBef>
                <a:spcPts val="0"/>
              </a:spcBef>
            </a:pPr>
            <a:r>
              <a:rPr lang="en">
                <a:solidFill>
                  <a:schemeClr val="dk1"/>
                </a:solidFill>
              </a:rPr>
              <a:t>The individual learners can be weak, but as long as the performance of each one is slightly better than random guessing, the final model can be proven to converge to a strong learner.</a:t>
            </a:r>
          </a:p>
          <a:p>
            <a:pPr lvl="0" rtl="0">
              <a:spcBef>
                <a:spcPts val="0"/>
              </a:spcBef>
              <a:buNone/>
            </a:pPr>
            <a:r>
              <a:t/>
            </a:r>
            <a:endParaRPr b="1">
              <a:solidFill>
                <a:srgbClr val="000000"/>
              </a:solidFil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8.	Conclusions</a:t>
            </a:r>
          </a:p>
        </p:txBody>
      </p:sp>
      <p:sp>
        <p:nvSpPr>
          <p:cNvPr id="342" name="Shape 34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chemeClr val="dk1"/>
              </a:buClr>
            </a:pPr>
            <a:r>
              <a:rPr lang="en">
                <a:solidFill>
                  <a:schemeClr val="dk1"/>
                </a:solidFill>
              </a:rPr>
              <a:t>Other learning algorithms will tend to suit some problem types better than others, and will typically have many different parameters and configurations to be adjusted before achieving optimal performance on a dataset.</a:t>
            </a:r>
          </a:p>
          <a:p>
            <a:pPr indent="-228600" lvl="0" marL="457200" rtl="0">
              <a:spcBef>
                <a:spcPts val="0"/>
              </a:spcBef>
            </a:pPr>
            <a:r>
              <a:rPr lang="en">
                <a:solidFill>
                  <a:schemeClr val="dk1"/>
                </a:solidFill>
              </a:rPr>
              <a:t>AdaBoost (with</a:t>
            </a:r>
            <a:r>
              <a:rPr lang="en">
                <a:solidFill>
                  <a:schemeClr val="dk1"/>
                </a:solidFill>
                <a:hlinkClick r:id="rId3"/>
              </a:rPr>
              <a:t> </a:t>
            </a:r>
            <a:r>
              <a:rPr lang="en">
                <a:solidFill>
                  <a:srgbClr val="000000"/>
                </a:solidFill>
                <a:hlinkClick r:id="rId4"/>
              </a:rPr>
              <a:t>decision trees</a:t>
            </a:r>
            <a:r>
              <a:rPr lang="en">
                <a:solidFill>
                  <a:schemeClr val="dk1"/>
                </a:solidFill>
              </a:rPr>
              <a:t> as the weak learners) is often referred to as the best out-of-the-box classifier. When used with decision tree learning, information gathered at each stage of the AdaBoost algorithm about the relative 'hardness' of each training sample is fed into the tree growing algorithm such that later trees tend to focus on harder to classify examples.</a:t>
            </a:r>
          </a:p>
          <a:p>
            <a:pPr lvl="0" rtl="0">
              <a:spcBef>
                <a:spcPts val="0"/>
              </a:spcBef>
              <a:buNone/>
            </a:pPr>
            <a:r>
              <a:t/>
            </a:r>
            <a:endParaRPr b="1">
              <a:solidFill>
                <a:srgbClr val="000000"/>
              </a:solidFil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45025"/>
            <a:ext cx="8520599" cy="572699"/>
          </a:xfrm>
          <a:prstGeom prst="rect">
            <a:avLst/>
          </a:prstGeom>
        </p:spPr>
        <p:txBody>
          <a:bodyPr anchorCtr="0" anchor="t" bIns="91425" lIns="91425" rIns="91425" tIns="91425">
            <a:noAutofit/>
          </a:bodyPr>
          <a:lstStyle/>
          <a:p>
            <a:pPr algn="ctr">
              <a:spcBef>
                <a:spcPts val="0"/>
              </a:spcBef>
              <a:buNone/>
            </a:pPr>
            <a:r>
              <a:rPr lang="en"/>
              <a:t>References</a:t>
            </a:r>
          </a:p>
        </p:txBody>
      </p:sp>
      <p:sp>
        <p:nvSpPr>
          <p:cNvPr id="348" name="Shape 34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222222"/>
              </a:buClr>
              <a:buSzPct val="100000"/>
            </a:pPr>
            <a:r>
              <a:rPr lang="en" sz="1400">
                <a:solidFill>
                  <a:srgbClr val="222222"/>
                </a:solidFill>
                <a:highlight>
                  <a:srgbClr val="FFFFFF"/>
                </a:highlight>
              </a:rPr>
              <a:t>Alfaro-Cortes, Esteban, et al. "Package ‘adabag’." (2012).</a:t>
            </a:r>
          </a:p>
          <a:p>
            <a:pPr indent="-228600" lvl="0" marL="457200" rtl="0">
              <a:spcBef>
                <a:spcPts val="0"/>
              </a:spcBef>
              <a:buClr>
                <a:srgbClr val="222222"/>
              </a:buClr>
              <a:buSzPct val="100000"/>
            </a:pPr>
            <a:r>
              <a:rPr lang="en" sz="1400">
                <a:solidFill>
                  <a:srgbClr val="222222"/>
                </a:solidFill>
                <a:highlight>
                  <a:srgbClr val="FFFFFF"/>
                </a:highlight>
              </a:rPr>
              <a:t>Freund, Yoav, and Robert E. Schapire. "A desicion-theoretic generalization of on-line learning and an application to boosting." </a:t>
            </a:r>
            <a:r>
              <a:rPr i="1" lang="en" sz="1400">
                <a:solidFill>
                  <a:srgbClr val="222222"/>
                </a:solidFill>
                <a:highlight>
                  <a:srgbClr val="FFFFFF"/>
                </a:highlight>
              </a:rPr>
              <a:t>Computational learning theory</a:t>
            </a:r>
            <a:r>
              <a:rPr lang="en" sz="1400">
                <a:solidFill>
                  <a:srgbClr val="222222"/>
                </a:solidFill>
                <a:highlight>
                  <a:srgbClr val="FFFFFF"/>
                </a:highlight>
              </a:rPr>
              <a:t>. Springer Berlin Heidelberg, 1995.</a:t>
            </a:r>
          </a:p>
          <a:p>
            <a:pPr indent="-228600" lvl="0" marL="457200" rtl="0">
              <a:spcBef>
                <a:spcPts val="0"/>
              </a:spcBef>
              <a:buClr>
                <a:srgbClr val="222222"/>
              </a:buClr>
              <a:buSzPct val="100000"/>
            </a:pPr>
            <a:r>
              <a:rPr lang="en" sz="1400" u="sng">
                <a:solidFill>
                  <a:schemeClr val="hlink"/>
                </a:solidFill>
                <a:highlight>
                  <a:srgbClr val="FFFFFF"/>
                </a:highlight>
                <a:hlinkClick r:id="rId3"/>
              </a:rPr>
              <a:t>http://scikit-learn.org/stable/modules/ensemble.html#adaboost</a:t>
            </a:r>
          </a:p>
          <a:p>
            <a:pPr indent="-228600" lvl="0" marL="457200" rtl="0">
              <a:spcBef>
                <a:spcPts val="0"/>
              </a:spcBef>
              <a:buClr>
                <a:srgbClr val="222222"/>
              </a:buClr>
              <a:buSzPct val="100000"/>
            </a:pPr>
            <a:r>
              <a:rPr lang="en" sz="1400" u="sng">
                <a:solidFill>
                  <a:schemeClr val="hlink"/>
                </a:solidFill>
                <a:highlight>
                  <a:srgbClr val="FFFFFF"/>
                </a:highlight>
                <a:hlinkClick r:id="rId4"/>
              </a:rPr>
              <a:t>https://en.wikipedia.org/wiki/AdaBoost</a:t>
            </a:r>
          </a:p>
          <a:p>
            <a:pPr indent="-228600" lvl="0" marL="457200">
              <a:spcBef>
                <a:spcPts val="0"/>
              </a:spcBef>
              <a:buClr>
                <a:srgbClr val="222222"/>
              </a:buClr>
              <a:buSzPct val="100000"/>
            </a:pPr>
            <a:r>
              <a:rPr lang="en" sz="1400">
                <a:solidFill>
                  <a:srgbClr val="222222"/>
                </a:solidFill>
                <a:highlight>
                  <a:srgbClr val="FFFFFF"/>
                </a:highlight>
              </a:rPr>
              <a:t>https://qizeresearch.wordpress.com/2013/12/05/short-example-for-adaboost/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indent="-342900" lvl="0" marL="457200" rtl="0" algn="ctr">
              <a:lnSpc>
                <a:spcPct val="115000"/>
              </a:lnSpc>
              <a:spcBef>
                <a:spcPts val="0"/>
              </a:spcBef>
              <a:spcAft>
                <a:spcPts val="1600"/>
              </a:spcAft>
              <a:buClr>
                <a:srgbClr val="000000"/>
              </a:buClr>
              <a:buSzPct val="100000"/>
              <a:buAutoNum type="arabicPeriod"/>
            </a:pPr>
            <a:r>
              <a:rPr lang="en" sz="1800">
                <a:solidFill>
                  <a:srgbClr val="000000"/>
                </a:solidFill>
              </a:rPr>
              <a:t>Introduction</a:t>
            </a:r>
          </a:p>
          <a:p>
            <a:pPr lvl="0" rtl="0">
              <a:spcBef>
                <a:spcPts val="0"/>
              </a:spcBef>
              <a:buNone/>
            </a:pPr>
            <a:r>
              <a:t/>
            </a:r>
            <a:endParaRPr/>
          </a:p>
        </p:txBody>
      </p:sp>
      <p:sp>
        <p:nvSpPr>
          <p:cNvPr id="78" name="Shape 7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On-line allocation model:				</a:t>
            </a:r>
          </a:p>
          <a:p>
            <a:pPr lvl="0" rtl="0">
              <a:spcBef>
                <a:spcPts val="0"/>
              </a:spcBef>
              <a:buNone/>
            </a:pPr>
            <a:r>
              <a:rPr lang="en">
                <a:solidFill>
                  <a:schemeClr val="dk1"/>
                </a:solidFill>
              </a:rPr>
              <a:t>Goal of Algorithm A is to minimize the net loss---its accumulative loss relative to the loss suffered by the best strategy:   </a:t>
            </a:r>
            <a:r>
              <a:rPr lang="en" sz="1400">
                <a:solidFill>
                  <a:schemeClr val="dk1"/>
                </a:solidFill>
              </a:rPr>
              <a:t>		</a:t>
            </a:r>
          </a:p>
          <a:p>
            <a:pPr lvl="0" rtl="0">
              <a:spcBef>
                <a:spcPts val="0"/>
              </a:spcBef>
              <a:buNone/>
            </a:pPr>
            <a:r>
              <a:t/>
            </a:r>
            <a:endParaRPr sz="1400">
              <a:solidFill>
                <a:schemeClr val="dk1"/>
              </a:solidFill>
            </a:endParaRPr>
          </a:p>
          <a:p>
            <a:pPr lvl="0" rtl="0">
              <a:spcBef>
                <a:spcPts val="0"/>
              </a:spcBef>
              <a:buNone/>
            </a:pPr>
            <a:r>
              <a:rPr lang="en">
                <a:solidFill>
                  <a:schemeClr val="dk1"/>
                </a:solidFill>
              </a:rPr>
              <a:t>Where</a:t>
            </a:r>
            <a:r>
              <a:rPr b="1" lang="en">
                <a:solidFill>
                  <a:schemeClr val="dk1"/>
                </a:solidFill>
              </a:rPr>
              <a:t>, </a:t>
            </a:r>
            <a:r>
              <a:rPr b="1" i="1" lang="en">
                <a:solidFill>
                  <a:schemeClr val="dk1"/>
                </a:solidFill>
              </a:rPr>
              <a:t>L</a:t>
            </a:r>
            <a:r>
              <a:rPr b="1" baseline="-25000" i="1" lang="en">
                <a:solidFill>
                  <a:schemeClr val="dk1"/>
                </a:solidFill>
              </a:rPr>
              <a:t>A</a:t>
            </a:r>
            <a:r>
              <a:rPr b="1" i="1" lang="en">
                <a:solidFill>
                  <a:schemeClr val="dk1"/>
                </a:solidFill>
              </a:rPr>
              <a:t> </a:t>
            </a:r>
            <a:r>
              <a:rPr lang="en">
                <a:solidFill>
                  <a:schemeClr val="dk1"/>
                </a:solidFill>
              </a:rPr>
              <a:t>is the total cumulative loss suffered by algorithm A on the first T trials: </a:t>
            </a:r>
          </a:p>
          <a:p>
            <a:pPr lvl="0" rtl="0">
              <a:spcBef>
                <a:spcPts val="0"/>
              </a:spcBef>
              <a:buNone/>
            </a:pPr>
            <a:r>
              <a:rPr lang="en" sz="1100">
                <a:solidFill>
                  <a:schemeClr val="dk1"/>
                </a:solidFill>
              </a:rPr>
              <a:t> 	 	 		</a:t>
            </a:r>
          </a:p>
          <a:p>
            <a:pPr lvl="0" rtl="0">
              <a:spcBef>
                <a:spcPts val="0"/>
              </a:spcBef>
              <a:buNone/>
            </a:pPr>
            <a:r>
              <a:rPr lang="en">
                <a:solidFill>
                  <a:schemeClr val="dk1"/>
                </a:solidFill>
              </a:rPr>
              <a:t>Where</a:t>
            </a:r>
            <a:r>
              <a:rPr b="1" lang="en">
                <a:solidFill>
                  <a:schemeClr val="dk1"/>
                </a:solidFill>
              </a:rPr>
              <a:t>, </a:t>
            </a:r>
            <a:r>
              <a:rPr b="1" i="1" lang="en">
                <a:solidFill>
                  <a:schemeClr val="dk1"/>
                </a:solidFill>
              </a:rPr>
              <a:t>L</a:t>
            </a:r>
            <a:r>
              <a:rPr b="1" baseline="-25000" i="1" lang="en">
                <a:solidFill>
                  <a:schemeClr val="dk1"/>
                </a:solidFill>
              </a:rPr>
              <a:t>i</a:t>
            </a:r>
            <a:r>
              <a:rPr b="1" i="1" lang="en">
                <a:solidFill>
                  <a:schemeClr val="dk1"/>
                </a:solidFill>
              </a:rPr>
              <a:t> </a:t>
            </a:r>
            <a:r>
              <a:rPr lang="en">
                <a:solidFill>
                  <a:schemeClr val="dk1"/>
                </a:solidFill>
              </a:rPr>
              <a:t>is  strategy </a:t>
            </a:r>
            <a:r>
              <a:rPr b="1" i="1" lang="en">
                <a:solidFill>
                  <a:schemeClr val="dk1"/>
                </a:solidFill>
              </a:rPr>
              <a:t>i</a:t>
            </a:r>
            <a:r>
              <a:rPr lang="en">
                <a:solidFill>
                  <a:schemeClr val="dk1"/>
                </a:solidFill>
              </a:rPr>
              <a:t>’s cumulative loss: </a:t>
            </a:r>
          </a:p>
          <a:p>
            <a:pPr lvl="0" rtl="0">
              <a:spcBef>
                <a:spcPts val="0"/>
              </a:spcBef>
              <a:buNone/>
            </a:pPr>
            <a:r>
              <a:t/>
            </a:r>
            <a:endParaRPr sz="1100">
              <a:solidFill>
                <a:schemeClr val="dk1"/>
              </a:solidFill>
            </a:endParaRPr>
          </a:p>
          <a:p>
            <a:pPr lvl="0" rtl="0">
              <a:spcBef>
                <a:spcPts val="0"/>
              </a:spcBef>
              <a:buNone/>
            </a:pPr>
            <a:r>
              <a:t/>
            </a:r>
            <a:endParaRPr sz="1100">
              <a:solidFill>
                <a:schemeClr val="dk1"/>
              </a:solidFill>
            </a:endParaRPr>
          </a:p>
          <a:p>
            <a:pPr lvl="0" rtl="0">
              <a:spcBef>
                <a:spcPts val="0"/>
              </a:spcBef>
              <a:buNone/>
            </a:pPr>
            <a:r>
              <a:t/>
            </a:r>
            <a:endParaRPr sz="1100">
              <a:solidFill>
                <a:schemeClr val="dk1"/>
              </a:solidFill>
            </a:endParaRP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t/>
            </a:r>
            <a:endParaRPr sz="1400">
              <a:solidFill>
                <a:schemeClr val="dk1"/>
              </a:solidFill>
            </a:endParaRPr>
          </a:p>
          <a:p>
            <a:pPr lvl="0" rtl="0">
              <a:spcBef>
                <a:spcPts val="0"/>
              </a:spcBef>
              <a:buNone/>
            </a:pPr>
            <a:r>
              <a:rPr lang="en" sz="1400">
                <a:solidFill>
                  <a:schemeClr val="dk1"/>
                </a:solidFill>
              </a:rPr>
              <a:t>			</a:t>
            </a:r>
          </a:p>
          <a:p>
            <a:pPr lvl="0" rtl="0">
              <a:spcBef>
                <a:spcPts val="0"/>
              </a:spcBef>
              <a:buNone/>
            </a:pPr>
            <a:r>
              <a:rPr lang="en" sz="1400">
                <a:solidFill>
                  <a:schemeClr val="dk1"/>
                </a:solidFill>
              </a:rPr>
              <a:t>		</a:t>
            </a:r>
          </a:p>
          <a:p>
            <a:pPr lvl="0" rtl="0">
              <a:spcBef>
                <a:spcPts val="0"/>
              </a:spcBef>
              <a:buNone/>
            </a:pPr>
            <a:r>
              <a:t/>
            </a:r>
            <a:endParaRPr sz="1400"/>
          </a:p>
        </p:txBody>
      </p:sp>
      <p:pic>
        <p:nvPicPr>
          <p:cNvPr id="79" name="Shape 79"/>
          <p:cNvPicPr preferRelativeResize="0"/>
          <p:nvPr/>
        </p:nvPicPr>
        <p:blipFill>
          <a:blip r:embed="rId3">
            <a:alphaModFix/>
          </a:blip>
          <a:stretch>
            <a:fillRect/>
          </a:stretch>
        </p:blipFill>
        <p:spPr>
          <a:xfrm>
            <a:off x="3655725" y="2403999"/>
            <a:ext cx="1702297" cy="572699"/>
          </a:xfrm>
          <a:prstGeom prst="rect">
            <a:avLst/>
          </a:prstGeom>
          <a:noFill/>
          <a:ln>
            <a:noFill/>
          </a:ln>
        </p:spPr>
      </p:pic>
      <p:pic>
        <p:nvPicPr>
          <p:cNvPr id="80" name="Shape 80"/>
          <p:cNvPicPr preferRelativeResize="0"/>
          <p:nvPr/>
        </p:nvPicPr>
        <p:blipFill>
          <a:blip r:embed="rId4">
            <a:alphaModFix/>
          </a:blip>
          <a:stretch>
            <a:fillRect/>
          </a:stretch>
        </p:blipFill>
        <p:spPr>
          <a:xfrm>
            <a:off x="3850655" y="3398125"/>
            <a:ext cx="1312437" cy="572699"/>
          </a:xfrm>
          <a:prstGeom prst="rect">
            <a:avLst/>
          </a:prstGeom>
          <a:noFill/>
          <a:ln>
            <a:noFill/>
          </a:ln>
        </p:spPr>
      </p:pic>
      <p:pic>
        <p:nvPicPr>
          <p:cNvPr id="81" name="Shape 81"/>
          <p:cNvPicPr preferRelativeResize="0"/>
          <p:nvPr/>
        </p:nvPicPr>
        <p:blipFill>
          <a:blip r:embed="rId5">
            <a:alphaModFix/>
          </a:blip>
          <a:stretch>
            <a:fillRect/>
          </a:stretch>
        </p:blipFill>
        <p:spPr>
          <a:xfrm>
            <a:off x="3995537" y="4392250"/>
            <a:ext cx="1022678" cy="5727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572699"/>
          </a:xfrm>
          <a:prstGeom prst="rect">
            <a:avLst/>
          </a:prstGeom>
        </p:spPr>
        <p:txBody>
          <a:bodyPr anchorCtr="0" anchor="t" bIns="91425" lIns="91425" rIns="91425" tIns="91425">
            <a:noAutofit/>
          </a:bodyPr>
          <a:lstStyle/>
          <a:p>
            <a:pPr indent="-342900" lvl="0" marL="457200" rtl="0" algn="ctr">
              <a:lnSpc>
                <a:spcPct val="115000"/>
              </a:lnSpc>
              <a:spcBef>
                <a:spcPts val="0"/>
              </a:spcBef>
              <a:spcAft>
                <a:spcPts val="1600"/>
              </a:spcAft>
              <a:buClr>
                <a:srgbClr val="000000"/>
              </a:buClr>
              <a:buSzPct val="100000"/>
              <a:buAutoNum type="arabicPeriod"/>
            </a:pPr>
            <a:r>
              <a:rPr lang="en" sz="1800">
                <a:solidFill>
                  <a:srgbClr val="000000"/>
                </a:solidFill>
              </a:rPr>
              <a:t>Introduction</a:t>
            </a:r>
          </a:p>
          <a:p>
            <a:pPr lvl="0" rtl="0">
              <a:spcBef>
                <a:spcPts val="0"/>
              </a:spcBef>
              <a:buNone/>
            </a:pPr>
            <a:r>
              <a:t/>
            </a:r>
            <a:endParaRPr/>
          </a:p>
        </p:txBody>
      </p:sp>
      <p:sp>
        <p:nvSpPr>
          <p:cNvPr id="87" name="Shape 87"/>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chemeClr val="dk1"/>
                </a:solidFill>
              </a:rPr>
              <a:t>On-line allocation model:				</a:t>
            </a:r>
          </a:p>
          <a:p>
            <a:pPr rtl="0">
              <a:spcBef>
                <a:spcPts val="0"/>
              </a:spcBef>
              <a:buNone/>
            </a:pPr>
            <a:r>
              <a:rPr lang="en">
                <a:solidFill>
                  <a:schemeClr val="dk1"/>
                </a:solidFill>
              </a:rPr>
              <a:t>Littlestone and Warmuth’s “weighted majority” algorithm can be generalized to solve this problem.</a:t>
            </a:r>
          </a:p>
          <a:p>
            <a:pPr rtl="0">
              <a:spcBef>
                <a:spcPts val="0"/>
              </a:spcBef>
              <a:buNone/>
            </a:pPr>
            <a:r>
              <a:rPr lang="en">
                <a:solidFill>
                  <a:schemeClr val="dk1"/>
                </a:solidFill>
              </a:rPr>
              <a:t>The generalized version of the algorithm is called Hedge</a:t>
            </a:r>
            <a:r>
              <a:rPr lang="en">
                <a:solidFill>
                  <a:srgbClr val="000000"/>
                </a:solidFill>
              </a:rPr>
              <a:t>(</a:t>
            </a:r>
            <a:r>
              <a:rPr lang="en">
                <a:solidFill>
                  <a:srgbClr val="000000"/>
                </a:solidFill>
                <a:highlight>
                  <a:srgbClr val="FFFFFF"/>
                </a:highlight>
              </a:rPr>
              <a:t>β</a:t>
            </a:r>
            <a:r>
              <a:rPr lang="en">
                <a:solidFill>
                  <a:srgbClr val="000000"/>
                </a:solidFill>
              </a:rPr>
              <a:t>)</a:t>
            </a:r>
          </a:p>
          <a:p>
            <a:pPr lvl="0" rtl="0">
              <a:spcBef>
                <a:spcPts val="0"/>
              </a:spcBef>
              <a:buNone/>
            </a:pPr>
            <a:r>
              <a:t/>
            </a:r>
            <a:endParaRPr>
              <a:solidFill>
                <a:schemeClr val="dk1"/>
              </a:solidFill>
            </a:endParaRPr>
          </a:p>
          <a:p>
            <a:pPr lvl="0" rtl="0">
              <a:spcBef>
                <a:spcPts val="0"/>
              </a:spcBef>
              <a:buNone/>
            </a:pPr>
            <a:r>
              <a:t/>
            </a:r>
            <a:endParaRPr sz="1100">
              <a:solidFill>
                <a:schemeClr val="dk1"/>
              </a:solidFill>
            </a:endParaRPr>
          </a:p>
          <a:p>
            <a:pPr lvl="0" rtl="0">
              <a:spcBef>
                <a:spcPts val="0"/>
              </a:spcBef>
              <a:buNone/>
            </a:pPr>
            <a:r>
              <a:t/>
            </a:r>
            <a:endParaRPr sz="1100">
              <a:solidFill>
                <a:schemeClr val="dk1"/>
              </a:solidFill>
            </a:endParaRP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rPr lang="en" sz="1100">
                <a:solidFill>
                  <a:schemeClr val="dk1"/>
                </a:solidFill>
              </a:rPr>
              <a:t>		</a:t>
            </a:r>
          </a:p>
          <a:p>
            <a:pPr lvl="0" rtl="0">
              <a:spcBef>
                <a:spcPts val="0"/>
              </a:spcBef>
              <a:buNone/>
            </a:pPr>
            <a:r>
              <a:t/>
            </a:r>
            <a:endParaRPr sz="1400">
              <a:solidFill>
                <a:schemeClr val="dk1"/>
              </a:solidFill>
            </a:endParaRPr>
          </a:p>
          <a:p>
            <a:pPr lvl="0" rtl="0">
              <a:spcBef>
                <a:spcPts val="0"/>
              </a:spcBef>
              <a:buNone/>
            </a:pPr>
            <a:r>
              <a:rPr lang="en" sz="1400">
                <a:solidFill>
                  <a:schemeClr val="dk1"/>
                </a:solidFill>
              </a:rPr>
              <a:t>			</a:t>
            </a:r>
          </a:p>
          <a:p>
            <a:pPr lvl="0" rtl="0">
              <a:spcBef>
                <a:spcPts val="0"/>
              </a:spcBef>
              <a:buNone/>
            </a:pPr>
            <a:r>
              <a:rPr lang="en" sz="1400">
                <a:solidFill>
                  <a:schemeClr val="dk1"/>
                </a:solidFill>
              </a:rPr>
              <a:t>		</a:t>
            </a:r>
          </a:p>
          <a:p>
            <a:pPr lvl="0" rtl="0">
              <a:spcBef>
                <a:spcPts val="0"/>
              </a:spcBef>
              <a:buNone/>
            </a:pPr>
            <a:r>
              <a:t/>
            </a:r>
            <a:endParaRPr sz="14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Outline</a:t>
            </a:r>
          </a:p>
        </p:txBody>
      </p:sp>
      <p:sp>
        <p:nvSpPr>
          <p:cNvPr id="93" name="Shape 9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lang="en">
                <a:solidFill>
                  <a:srgbClr val="000000"/>
                </a:solidFill>
              </a:rPr>
              <a:t>Introduction</a:t>
            </a:r>
          </a:p>
          <a:p>
            <a:pPr indent="-228600" lvl="0" marL="457200" rtl="0">
              <a:spcBef>
                <a:spcPts val="0"/>
              </a:spcBef>
              <a:buClr>
                <a:srgbClr val="000000"/>
              </a:buClr>
              <a:buAutoNum type="arabicPeriod"/>
            </a:pPr>
            <a:r>
              <a:rPr b="1" lang="en">
                <a:solidFill>
                  <a:srgbClr val="000000"/>
                </a:solidFill>
              </a:rPr>
              <a:t>The On-line Allocation Algorithm-Hedge(</a:t>
            </a:r>
            <a:r>
              <a:rPr b="1" lang="en">
                <a:solidFill>
                  <a:srgbClr val="000000"/>
                </a:solidFill>
                <a:highlight>
                  <a:srgbClr val="FFFFFF"/>
                </a:highlight>
              </a:rPr>
              <a:t>β</a:t>
            </a:r>
            <a:r>
              <a:rPr b="1" lang="en">
                <a:solidFill>
                  <a:srgbClr val="000000"/>
                </a:solidFill>
              </a:rPr>
              <a:t>)</a:t>
            </a:r>
          </a:p>
          <a:p>
            <a:pPr indent="-228600" lvl="0" marL="457200" rtl="0">
              <a:spcBef>
                <a:spcPts val="0"/>
              </a:spcBef>
              <a:buClr>
                <a:srgbClr val="000000"/>
              </a:buClr>
              <a:buAutoNum type="arabicPeriod"/>
            </a:pPr>
            <a:r>
              <a:rPr lang="en">
                <a:solidFill>
                  <a:srgbClr val="000000"/>
                </a:solidFill>
              </a:rPr>
              <a:t>Applications of Hedge(</a:t>
            </a:r>
            <a:r>
              <a:rPr lang="en">
                <a:solidFill>
                  <a:srgbClr val="000000"/>
                </a:solidFill>
                <a:highlight>
                  <a:srgbClr val="FFFFFF"/>
                </a:highlight>
              </a:rPr>
              <a:t>β</a:t>
            </a:r>
            <a:r>
              <a:rPr lang="en">
                <a:solidFill>
                  <a:srgbClr val="000000"/>
                </a:solidFill>
              </a:rPr>
              <a:t>)</a:t>
            </a:r>
          </a:p>
          <a:p>
            <a:pPr indent="-228600" lvl="0" marL="457200" rtl="0">
              <a:spcBef>
                <a:spcPts val="0"/>
              </a:spcBef>
              <a:buClr>
                <a:srgbClr val="000000"/>
              </a:buClr>
              <a:buAutoNum type="arabicPeriod"/>
            </a:pPr>
            <a:r>
              <a:rPr lang="en">
                <a:solidFill>
                  <a:srgbClr val="000000"/>
                </a:solidFill>
              </a:rPr>
              <a:t>Algorithm AdaBoost</a:t>
            </a:r>
          </a:p>
          <a:p>
            <a:pPr indent="-228600" lvl="0" marL="457200" rtl="0">
              <a:spcBef>
                <a:spcPts val="0"/>
              </a:spcBef>
              <a:buClr>
                <a:srgbClr val="000000"/>
              </a:buClr>
              <a:buAutoNum type="arabicPeriod"/>
            </a:pPr>
            <a:r>
              <a:rPr lang="en">
                <a:solidFill>
                  <a:srgbClr val="000000"/>
                </a:solidFill>
              </a:rPr>
              <a:t>Extending AdaBoost to Multiclass and Regression</a:t>
            </a:r>
          </a:p>
          <a:p>
            <a:pPr indent="-228600" lvl="0" marL="457200" rtl="0">
              <a:spcBef>
                <a:spcPts val="0"/>
              </a:spcBef>
              <a:buClr>
                <a:srgbClr val="000000"/>
              </a:buClr>
              <a:buAutoNum type="arabicPeriod"/>
            </a:pPr>
            <a:r>
              <a:rPr lang="en">
                <a:solidFill>
                  <a:srgbClr val="000000"/>
                </a:solidFill>
              </a:rPr>
              <a:t>History of AdaBoost</a:t>
            </a:r>
          </a:p>
          <a:p>
            <a:pPr indent="-228600" lvl="0" marL="457200" rtl="0">
              <a:spcBef>
                <a:spcPts val="0"/>
              </a:spcBef>
              <a:buClr>
                <a:srgbClr val="000000"/>
              </a:buClr>
              <a:buAutoNum type="arabicPeriod"/>
            </a:pPr>
            <a:r>
              <a:rPr lang="en">
                <a:solidFill>
                  <a:srgbClr val="000000"/>
                </a:solidFill>
              </a:rPr>
              <a:t>Existing Software and Packages</a:t>
            </a:r>
          </a:p>
          <a:p>
            <a:pPr indent="-228600" lvl="0" marL="457200" rtl="0">
              <a:spcBef>
                <a:spcPts val="0"/>
              </a:spcBef>
              <a:buClr>
                <a:srgbClr val="000000"/>
              </a:buClr>
              <a:buAutoNum type="arabicPeriod"/>
            </a:pPr>
            <a:r>
              <a:rPr lang="en">
                <a:solidFill>
                  <a:srgbClr val="000000"/>
                </a:solidFill>
              </a:rPr>
              <a:t>Conclusions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lnSpc>
                <a:spcPct val="115000"/>
              </a:lnSpc>
              <a:spcBef>
                <a:spcPts val="0"/>
              </a:spcBef>
              <a:spcAft>
                <a:spcPts val="1600"/>
              </a:spcAft>
              <a:buNone/>
            </a:pPr>
            <a:r>
              <a:rPr lang="en" sz="1800">
                <a:solidFill>
                  <a:srgbClr val="000000"/>
                </a:solidFill>
              </a:rPr>
              <a:t>2.	The On-line Allocation Algorithm-Hedge(</a:t>
            </a:r>
            <a:r>
              <a:rPr lang="en" sz="1800">
                <a:solidFill>
                  <a:srgbClr val="000000"/>
                </a:solidFill>
                <a:highlight>
                  <a:srgbClr val="FFFFFF"/>
                </a:highlight>
              </a:rPr>
              <a:t>β</a:t>
            </a:r>
            <a:r>
              <a:rPr lang="en" sz="1800">
                <a:solidFill>
                  <a:srgbClr val="000000"/>
                </a:solidFill>
              </a:rPr>
              <a:t>)</a:t>
            </a:r>
          </a:p>
        </p:txBody>
      </p:sp>
      <p:sp>
        <p:nvSpPr>
          <p:cNvPr id="99" name="Shape 99"/>
          <p:cNvSpPr txBox="1"/>
          <p:nvPr>
            <p:ph idx="1" type="body"/>
          </p:nvPr>
        </p:nvSpPr>
        <p:spPr>
          <a:xfrm>
            <a:off x="108275" y="1152475"/>
            <a:ext cx="8723999" cy="3416400"/>
          </a:xfrm>
          <a:prstGeom prst="rect">
            <a:avLst/>
          </a:prstGeom>
        </p:spPr>
        <p:txBody>
          <a:bodyPr anchorCtr="0" anchor="t" bIns="91425" lIns="91425" rIns="91425" tIns="91425">
            <a:noAutofit/>
          </a:bodyPr>
          <a:lstStyle/>
          <a:p>
            <a:pPr lvl="0" rtl="0">
              <a:lnSpc>
                <a:spcPct val="100000"/>
              </a:lnSpc>
              <a:spcBef>
                <a:spcPts val="0"/>
              </a:spcBef>
              <a:spcAft>
                <a:spcPts val="500"/>
              </a:spcAft>
              <a:buNone/>
            </a:pPr>
            <a:r>
              <a:rPr lang="en" sz="1400">
                <a:solidFill>
                  <a:srgbClr val="000000"/>
                </a:solidFill>
              </a:rPr>
              <a:t>1.	The algorithm maintains a weight vector whose</a:t>
            </a:r>
          </a:p>
          <a:p>
            <a:pPr rtl="0">
              <a:lnSpc>
                <a:spcPct val="100000"/>
              </a:lnSpc>
              <a:spcBef>
                <a:spcPts val="0"/>
              </a:spcBef>
              <a:spcAft>
                <a:spcPts val="500"/>
              </a:spcAft>
              <a:buNone/>
            </a:pPr>
            <a:r>
              <a:rPr lang="en" sz="1400">
                <a:solidFill>
                  <a:srgbClr val="000000"/>
                </a:solidFill>
              </a:rPr>
              <a:t>value at time t is denoted as:</a:t>
            </a:r>
          </a:p>
          <a:p>
            <a:pPr lvl="0" rtl="0">
              <a:lnSpc>
                <a:spcPct val="100000"/>
              </a:lnSpc>
              <a:spcBef>
                <a:spcPts val="0"/>
              </a:spcBef>
              <a:spcAft>
                <a:spcPts val="500"/>
              </a:spcAft>
              <a:buNone/>
            </a:pPr>
            <a:r>
              <a:rPr lang="en" sz="1400">
                <a:solidFill>
                  <a:srgbClr val="000000"/>
                </a:solidFill>
              </a:rPr>
              <a:t>  </a:t>
            </a:r>
          </a:p>
          <a:p>
            <a:pPr lvl="0" rtl="0">
              <a:lnSpc>
                <a:spcPct val="100000"/>
              </a:lnSpc>
              <a:spcBef>
                <a:spcPts val="0"/>
              </a:spcBef>
              <a:spcAft>
                <a:spcPts val="500"/>
              </a:spcAft>
              <a:buNone/>
            </a:pPr>
            <a:r>
              <a:rPr lang="en" sz="1400">
                <a:solidFill>
                  <a:srgbClr val="000000"/>
                </a:solidFill>
              </a:rPr>
              <a:t>2.	The weight vector is </a:t>
            </a:r>
            <a:r>
              <a:rPr b="1" i="1" lang="en" sz="1400">
                <a:solidFill>
                  <a:srgbClr val="000000"/>
                </a:solidFill>
              </a:rPr>
              <a:t>P</a:t>
            </a:r>
            <a:r>
              <a:rPr b="1" baseline="-25000" i="1" lang="en" sz="1400">
                <a:solidFill>
                  <a:srgbClr val="000000"/>
                </a:solidFill>
              </a:rPr>
              <a:t>i</a:t>
            </a:r>
            <a:r>
              <a:rPr b="1" baseline="30000" i="1" lang="en" sz="1400">
                <a:solidFill>
                  <a:srgbClr val="000000"/>
                </a:solidFill>
              </a:rPr>
              <a:t>t</a:t>
            </a:r>
            <a:r>
              <a:rPr b="1" i="1" lang="en" sz="1400">
                <a:solidFill>
                  <a:srgbClr val="000000"/>
                </a:solidFill>
              </a:rPr>
              <a:t> </a:t>
            </a:r>
            <a:r>
              <a:rPr lang="en" sz="1400">
                <a:solidFill>
                  <a:srgbClr val="000000"/>
                </a:solidFill>
              </a:rPr>
              <a:t>referred before,</a:t>
            </a:r>
          </a:p>
          <a:p>
            <a:pPr rtl="0">
              <a:lnSpc>
                <a:spcPct val="100000"/>
              </a:lnSpc>
              <a:spcBef>
                <a:spcPts val="0"/>
              </a:spcBef>
              <a:spcAft>
                <a:spcPts val="500"/>
              </a:spcAft>
              <a:buNone/>
            </a:pPr>
            <a:r>
              <a:rPr lang="en" sz="1400">
                <a:solidFill>
                  <a:srgbClr val="000000"/>
                </a:solidFill>
              </a:rPr>
              <a:t>which is the weights assigned to strategies.</a:t>
            </a:r>
          </a:p>
          <a:p>
            <a:pPr rtl="0">
              <a:lnSpc>
                <a:spcPct val="100000"/>
              </a:lnSpc>
              <a:spcBef>
                <a:spcPts val="0"/>
              </a:spcBef>
              <a:spcAft>
                <a:spcPts val="500"/>
              </a:spcAft>
              <a:buNone/>
            </a:pPr>
            <a:r>
              <a:t/>
            </a:r>
            <a:endParaRPr sz="1400">
              <a:solidFill>
                <a:srgbClr val="000000"/>
              </a:solidFill>
            </a:endParaRPr>
          </a:p>
          <a:p>
            <a:pPr rtl="0">
              <a:lnSpc>
                <a:spcPct val="100000"/>
              </a:lnSpc>
              <a:spcBef>
                <a:spcPts val="0"/>
              </a:spcBef>
              <a:spcAft>
                <a:spcPts val="500"/>
              </a:spcAft>
              <a:buNone/>
            </a:pPr>
            <a:r>
              <a:rPr lang="en" sz="1400">
                <a:solidFill>
                  <a:srgbClr val="000000"/>
                </a:solidFill>
              </a:rPr>
              <a:t>3.	we will want to choose the initial weights so as to </a:t>
            </a:r>
          </a:p>
          <a:p>
            <a:pPr rtl="0">
              <a:lnSpc>
                <a:spcPct val="100000"/>
              </a:lnSpc>
              <a:spcBef>
                <a:spcPts val="0"/>
              </a:spcBef>
              <a:spcAft>
                <a:spcPts val="500"/>
              </a:spcAft>
              <a:buNone/>
            </a:pPr>
            <a:r>
              <a:rPr lang="en" sz="1400">
                <a:solidFill>
                  <a:srgbClr val="000000"/>
                </a:solidFill>
              </a:rPr>
              <a:t>give the most weight to those strategies which we </a:t>
            </a:r>
          </a:p>
          <a:p>
            <a:pPr rtl="0">
              <a:lnSpc>
                <a:spcPct val="100000"/>
              </a:lnSpc>
              <a:spcBef>
                <a:spcPts val="0"/>
              </a:spcBef>
              <a:spcAft>
                <a:spcPts val="500"/>
              </a:spcAft>
              <a:buNone/>
            </a:pPr>
            <a:r>
              <a:rPr lang="en" sz="1400">
                <a:solidFill>
                  <a:srgbClr val="000000"/>
                </a:solidFill>
              </a:rPr>
              <a:t>expect are most likely to perform the best. Naturally, </a:t>
            </a:r>
          </a:p>
          <a:p>
            <a:pPr rtl="0">
              <a:lnSpc>
                <a:spcPct val="100000"/>
              </a:lnSpc>
              <a:spcBef>
                <a:spcPts val="0"/>
              </a:spcBef>
              <a:spcAft>
                <a:spcPts val="500"/>
              </a:spcAft>
              <a:buNone/>
            </a:pPr>
            <a:r>
              <a:rPr lang="en" sz="1400">
                <a:solidFill>
                  <a:srgbClr val="000000"/>
                </a:solidFill>
              </a:rPr>
              <a:t>if we have no reason to favor any of the strategies, </a:t>
            </a:r>
          </a:p>
          <a:p>
            <a:pPr lvl="0" rtl="0">
              <a:lnSpc>
                <a:spcPct val="100000"/>
              </a:lnSpc>
              <a:spcBef>
                <a:spcPts val="0"/>
              </a:spcBef>
              <a:spcAft>
                <a:spcPts val="500"/>
              </a:spcAft>
              <a:buNone/>
            </a:pPr>
            <a:r>
              <a:rPr lang="en" sz="1400">
                <a:solidFill>
                  <a:srgbClr val="000000"/>
                </a:solidFill>
              </a:rPr>
              <a:t>we can set all of the initial weights equally to 1/N.</a:t>
            </a:r>
          </a:p>
          <a:p>
            <a:pPr>
              <a:lnSpc>
                <a:spcPct val="100000"/>
              </a:lnSpc>
              <a:spcBef>
                <a:spcPts val="0"/>
              </a:spcBef>
              <a:spcAft>
                <a:spcPts val="500"/>
              </a:spcAft>
              <a:buNone/>
            </a:pPr>
            <a:r>
              <a:t/>
            </a:r>
            <a:endParaRPr sz="1400">
              <a:solidFill>
                <a:srgbClr val="000000"/>
              </a:solidFill>
            </a:endParaRPr>
          </a:p>
        </p:txBody>
      </p:sp>
      <p:pic>
        <p:nvPicPr>
          <p:cNvPr id="100" name="Shape 100"/>
          <p:cNvPicPr preferRelativeResize="0"/>
          <p:nvPr/>
        </p:nvPicPr>
        <p:blipFill>
          <a:blip r:embed="rId3">
            <a:alphaModFix/>
          </a:blip>
          <a:stretch>
            <a:fillRect/>
          </a:stretch>
        </p:blipFill>
        <p:spPr>
          <a:xfrm>
            <a:off x="4817175" y="1152475"/>
            <a:ext cx="4665224" cy="4012599"/>
          </a:xfrm>
          <a:prstGeom prst="rect">
            <a:avLst/>
          </a:prstGeom>
          <a:noFill/>
          <a:ln>
            <a:noFill/>
          </a:ln>
        </p:spPr>
      </p:pic>
      <p:pic>
        <p:nvPicPr>
          <p:cNvPr id="101" name="Shape 101"/>
          <p:cNvPicPr preferRelativeResize="0"/>
          <p:nvPr/>
        </p:nvPicPr>
        <p:blipFill>
          <a:blip r:embed="rId4">
            <a:alphaModFix/>
          </a:blip>
          <a:stretch>
            <a:fillRect/>
          </a:stretch>
        </p:blipFill>
        <p:spPr>
          <a:xfrm>
            <a:off x="2553449" y="1479350"/>
            <a:ext cx="2058774" cy="3395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000000"/>
                </a:solidFill>
              </a:rPr>
              <a:t>2.	The On-line Allocation Algorithm-Hedge(</a:t>
            </a:r>
            <a:r>
              <a:rPr lang="en" sz="1800">
                <a:solidFill>
                  <a:srgbClr val="000000"/>
                </a:solidFill>
                <a:highlight>
                  <a:srgbClr val="FFFFFF"/>
                </a:highlight>
              </a:rPr>
              <a:t>β</a:t>
            </a:r>
            <a:r>
              <a:rPr lang="en" sz="1800">
                <a:solidFill>
                  <a:srgbClr val="000000"/>
                </a:solidFill>
              </a:rPr>
              <a:t>)</a:t>
            </a:r>
          </a:p>
        </p:txBody>
      </p:sp>
      <p:sp>
        <p:nvSpPr>
          <p:cNvPr id="107" name="Shape 107"/>
          <p:cNvSpPr txBox="1"/>
          <p:nvPr>
            <p:ph idx="1" type="body"/>
          </p:nvPr>
        </p:nvSpPr>
        <p:spPr>
          <a:xfrm>
            <a:off x="108275" y="1152475"/>
            <a:ext cx="8723999" cy="3416400"/>
          </a:xfrm>
          <a:prstGeom prst="rect">
            <a:avLst/>
          </a:prstGeom>
        </p:spPr>
        <p:txBody>
          <a:bodyPr anchorCtr="0" anchor="t" bIns="91425" lIns="91425" rIns="91425" tIns="91425">
            <a:noAutofit/>
          </a:bodyPr>
          <a:lstStyle/>
          <a:p>
            <a:pPr rtl="0">
              <a:lnSpc>
                <a:spcPct val="100000"/>
              </a:lnSpc>
              <a:spcBef>
                <a:spcPts val="0"/>
              </a:spcBef>
              <a:buNone/>
            </a:pPr>
            <a:r>
              <a:rPr lang="en" sz="1400">
                <a:solidFill>
                  <a:srgbClr val="000000"/>
                </a:solidFill>
              </a:rPr>
              <a:t>The main idea of Hedge(</a:t>
            </a:r>
            <a:r>
              <a:rPr lang="en" sz="1400">
                <a:solidFill>
                  <a:schemeClr val="dk1"/>
                </a:solidFill>
              </a:rPr>
              <a:t>β</a:t>
            </a:r>
            <a:r>
              <a:rPr lang="en" sz="1400">
                <a:solidFill>
                  <a:srgbClr val="000000"/>
                </a:solidFill>
              </a:rPr>
              <a:t>) is to  derive upper and lower bounds on                               ,which, together, imply an upper bound on the loss of the algorithm.</a:t>
            </a:r>
          </a:p>
          <a:p>
            <a:pPr rtl="0">
              <a:lnSpc>
                <a:spcPct val="100000"/>
              </a:lnSpc>
              <a:spcBef>
                <a:spcPts val="0"/>
              </a:spcBef>
              <a:buNone/>
            </a:pPr>
            <a:r>
              <a:rPr lang="en" sz="1400">
                <a:solidFill>
                  <a:srgbClr val="000000"/>
                </a:solidFill>
              </a:rPr>
              <a:t>In case that initial weights:                    </a:t>
            </a:r>
          </a:p>
          <a:p>
            <a:pPr rtl="0">
              <a:lnSpc>
                <a:spcPct val="100000"/>
              </a:lnSpc>
              <a:spcBef>
                <a:spcPts val="0"/>
              </a:spcBef>
              <a:buNone/>
            </a:pPr>
            <a:r>
              <a:rPr lang="en" sz="1400">
                <a:solidFill>
                  <a:srgbClr val="000000"/>
                </a:solidFill>
              </a:rPr>
              <a:t>Through analysis and calculation, we get the upper bound of the loss:</a:t>
            </a:r>
          </a:p>
          <a:p>
            <a:pPr rtl="0">
              <a:lnSpc>
                <a:spcPct val="100000"/>
              </a:lnSpc>
              <a:spcBef>
                <a:spcPts val="0"/>
              </a:spcBef>
              <a:buNone/>
            </a:pPr>
            <a:r>
              <a:t/>
            </a:r>
            <a:endParaRPr sz="1400">
              <a:solidFill>
                <a:srgbClr val="000000"/>
              </a:solidFill>
            </a:endParaRPr>
          </a:p>
          <a:p>
            <a:pPr rtl="0">
              <a:lnSpc>
                <a:spcPct val="100000"/>
              </a:lnSpc>
              <a:spcBef>
                <a:spcPts val="0"/>
              </a:spcBef>
              <a:buNone/>
            </a:pPr>
            <a:br>
              <a:rPr lang="en" sz="1400">
                <a:solidFill>
                  <a:srgbClr val="000000"/>
                </a:solidFill>
              </a:rPr>
            </a:br>
            <a:r>
              <a:rPr lang="en" sz="1400">
                <a:solidFill>
                  <a:srgbClr val="000000"/>
                </a:solidFill>
              </a:rPr>
              <a:t>Conclusion: </a:t>
            </a:r>
          </a:p>
          <a:p>
            <a:pPr indent="-317500" lvl="0" marL="457200" rtl="0">
              <a:lnSpc>
                <a:spcPct val="100000"/>
              </a:lnSpc>
              <a:spcBef>
                <a:spcPts val="0"/>
              </a:spcBef>
              <a:buClr>
                <a:srgbClr val="000000"/>
              </a:buClr>
              <a:buSzPct val="100000"/>
              <a:buAutoNum type="arabicPeriod"/>
            </a:pPr>
            <a:r>
              <a:rPr lang="en" sz="1400">
                <a:solidFill>
                  <a:srgbClr val="000000"/>
                </a:solidFill>
              </a:rPr>
              <a:t>Hedge</a:t>
            </a:r>
            <a:r>
              <a:rPr lang="en" sz="1400">
                <a:solidFill>
                  <a:schemeClr val="dk1"/>
                </a:solidFill>
              </a:rPr>
              <a:t>(</a:t>
            </a:r>
            <a:r>
              <a:rPr lang="en" sz="1400">
                <a:solidFill>
                  <a:schemeClr val="dk1"/>
                </a:solidFill>
              </a:rPr>
              <a:t>β</a:t>
            </a:r>
            <a:r>
              <a:rPr lang="en" sz="1400">
                <a:solidFill>
                  <a:schemeClr val="dk1"/>
                </a:solidFill>
              </a:rPr>
              <a:t>) </a:t>
            </a:r>
            <a:r>
              <a:rPr lang="en" sz="1400">
                <a:solidFill>
                  <a:srgbClr val="000000"/>
                </a:solidFill>
              </a:rPr>
              <a:t>does not perform ``too much worse'' than the best strategy i for the sequence.</a:t>
            </a:r>
          </a:p>
          <a:p>
            <a:pPr indent="-317500" lvl="0" marL="457200" rtl="0">
              <a:lnSpc>
                <a:spcPct val="100000"/>
              </a:lnSpc>
              <a:spcBef>
                <a:spcPts val="0"/>
              </a:spcBef>
              <a:buClr>
                <a:srgbClr val="000000"/>
              </a:buClr>
              <a:buSzPct val="100000"/>
              <a:buAutoNum type="arabicPeriod"/>
            </a:pPr>
            <a:r>
              <a:rPr lang="en" sz="1400">
                <a:solidFill>
                  <a:srgbClr val="000000"/>
                </a:solidFill>
              </a:rPr>
              <a:t>Since it depends only logarithmically on N, this bound is reasonable even for a very large number of strategies.</a:t>
            </a:r>
          </a:p>
          <a:p>
            <a:pPr indent="-317500" lvl="0" marL="457200" rtl="0">
              <a:lnSpc>
                <a:spcPct val="100000"/>
              </a:lnSpc>
              <a:spcBef>
                <a:spcPts val="0"/>
              </a:spcBef>
              <a:buClr>
                <a:srgbClr val="000000"/>
              </a:buClr>
              <a:buSzPct val="100000"/>
              <a:buAutoNum type="arabicPeriod"/>
            </a:pPr>
            <a:r>
              <a:rPr lang="en" sz="1400">
                <a:solidFill>
                  <a:srgbClr val="000000"/>
                </a:solidFill>
              </a:rPr>
              <a:t>For any choice of </a:t>
            </a:r>
            <a:r>
              <a:rPr lang="en" sz="1400">
                <a:solidFill>
                  <a:schemeClr val="dk1"/>
                </a:solidFill>
              </a:rPr>
              <a:t>β, the bound is proved reasonable.</a:t>
            </a:r>
          </a:p>
          <a:p>
            <a:pPr lvl="0" rtl="0">
              <a:lnSpc>
                <a:spcPct val="100000"/>
              </a:lnSpc>
              <a:spcBef>
                <a:spcPts val="0"/>
              </a:spcBef>
              <a:buNone/>
            </a:pPr>
            <a:r>
              <a:t/>
            </a:r>
            <a:endParaRPr sz="1400">
              <a:solidFill>
                <a:srgbClr val="000000"/>
              </a:solidFill>
            </a:endParaRPr>
          </a:p>
          <a:p>
            <a:pPr lvl="0" rtl="0">
              <a:lnSpc>
                <a:spcPct val="100000"/>
              </a:lnSpc>
              <a:spcBef>
                <a:spcPts val="0"/>
              </a:spcBef>
              <a:buNone/>
            </a:pPr>
            <a:r>
              <a:t/>
            </a:r>
            <a:endParaRPr sz="1400">
              <a:solidFill>
                <a:srgbClr val="000000"/>
              </a:solidFill>
            </a:endParaRPr>
          </a:p>
        </p:txBody>
      </p:sp>
      <p:pic>
        <p:nvPicPr>
          <p:cNvPr id="108" name="Shape 108"/>
          <p:cNvPicPr preferRelativeResize="0"/>
          <p:nvPr/>
        </p:nvPicPr>
        <p:blipFill>
          <a:blip r:embed="rId3">
            <a:alphaModFix/>
          </a:blip>
          <a:stretch>
            <a:fillRect/>
          </a:stretch>
        </p:blipFill>
        <p:spPr>
          <a:xfrm>
            <a:off x="5576644" y="1152469"/>
            <a:ext cx="1307200" cy="330849"/>
          </a:xfrm>
          <a:prstGeom prst="rect">
            <a:avLst/>
          </a:prstGeom>
          <a:noFill/>
          <a:ln>
            <a:noFill/>
          </a:ln>
        </p:spPr>
      </p:pic>
      <p:pic>
        <p:nvPicPr>
          <p:cNvPr id="109" name="Shape 109"/>
          <p:cNvPicPr preferRelativeResize="0"/>
          <p:nvPr/>
        </p:nvPicPr>
        <p:blipFill>
          <a:blip r:embed="rId4">
            <a:alphaModFix/>
          </a:blip>
          <a:stretch>
            <a:fillRect/>
          </a:stretch>
        </p:blipFill>
        <p:spPr>
          <a:xfrm>
            <a:off x="2395424" y="1779924"/>
            <a:ext cx="1307199" cy="376201"/>
          </a:xfrm>
          <a:prstGeom prst="rect">
            <a:avLst/>
          </a:prstGeom>
          <a:noFill/>
          <a:ln>
            <a:noFill/>
          </a:ln>
        </p:spPr>
      </p:pic>
      <p:pic>
        <p:nvPicPr>
          <p:cNvPr id="110" name="Shape 110"/>
          <p:cNvPicPr preferRelativeResize="0"/>
          <p:nvPr/>
        </p:nvPicPr>
        <p:blipFill>
          <a:blip r:embed="rId5">
            <a:alphaModFix/>
          </a:blip>
          <a:stretch>
            <a:fillRect/>
          </a:stretch>
        </p:blipFill>
        <p:spPr>
          <a:xfrm>
            <a:off x="2511872" y="2643197"/>
            <a:ext cx="3349000" cy="751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