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73" r:id="rId2"/>
    <p:sldId id="257" r:id="rId3"/>
    <p:sldId id="274" r:id="rId4"/>
    <p:sldId id="275" r:id="rId5"/>
    <p:sldId id="260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268" r:id="rId15"/>
    <p:sldId id="290" r:id="rId16"/>
    <p:sldId id="302" r:id="rId17"/>
    <p:sldId id="269" r:id="rId18"/>
    <p:sldId id="303" r:id="rId19"/>
    <p:sldId id="304" r:id="rId20"/>
    <p:sldId id="270" r:id="rId21"/>
    <p:sldId id="316" r:id="rId22"/>
    <p:sldId id="317" r:id="rId23"/>
    <p:sldId id="318" r:id="rId24"/>
    <p:sldId id="319" r:id="rId25"/>
    <p:sldId id="271" r:id="rId26"/>
    <p:sldId id="305" r:id="rId27"/>
    <p:sldId id="306" r:id="rId28"/>
    <p:sldId id="297" r:id="rId29"/>
    <p:sldId id="298" r:id="rId30"/>
    <p:sldId id="320" r:id="rId31"/>
    <p:sldId id="325" r:id="rId32"/>
    <p:sldId id="321" r:id="rId33"/>
    <p:sldId id="262" r:id="rId34"/>
    <p:sldId id="323" r:id="rId35"/>
    <p:sldId id="324" r:id="rId36"/>
    <p:sldId id="265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kolaos\Dropbox\Density%20Estimation%20in%20R\resul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Mean</a:t>
            </a:r>
            <a:r>
              <a:rPr lang="en-US" baseline="0" dirty="0" smtClean="0"/>
              <a:t> Square Error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Error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Histogram with bw=0.3</c:v>
                </c:pt>
                <c:pt idx="1">
                  <c:v>Naïve Estimator with bw=0.4</c:v>
                </c:pt>
                <c:pt idx="2">
                  <c:v>Triangular Kernel with bw =0.3</c:v>
                </c:pt>
                <c:pt idx="3">
                  <c:v>Gaussian Kernel with bw=0.3</c:v>
                </c:pt>
                <c:pt idx="4">
                  <c:v>Epanechnikov Kernel with bw=0.3</c:v>
                </c:pt>
                <c:pt idx="5">
                  <c:v>Cosine Kernel with bw=0.3</c:v>
                </c:pt>
                <c:pt idx="6">
                  <c:v>kth nearest neighbor with k=650</c:v>
                </c:pt>
                <c:pt idx="7">
                  <c:v>Penalized approaches with a = 4</c:v>
                </c:pt>
              </c:strCache>
            </c:strRef>
          </c:cat>
          <c:val>
            <c:numRef>
              <c:f>Sheet1!$B$2:$B$9</c:f>
              <c:numCache>
                <c:formatCode>0.00E+00</c:formatCode>
                <c:ptCount val="8"/>
                <c:pt idx="0">
                  <c:v>1.7905320000000001E-5</c:v>
                </c:pt>
                <c:pt idx="1">
                  <c:v>6.2855110000000003E-6</c:v>
                </c:pt>
                <c:pt idx="2">
                  <c:v>4.5347309999999998E-6</c:v>
                </c:pt>
                <c:pt idx="3">
                  <c:v>4.6853349999999998E-6</c:v>
                </c:pt>
                <c:pt idx="4">
                  <c:v>4.4781390000000004E-6</c:v>
                </c:pt>
                <c:pt idx="5">
                  <c:v>4.5270290000000002E-6</c:v>
                </c:pt>
                <c:pt idx="6">
                  <c:v>1.467101E-5</c:v>
                </c:pt>
                <c:pt idx="7">
                  <c:v>3.7985460000000001E-6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84193232"/>
        <c:axId val="-584191056"/>
      </c:barChart>
      <c:catAx>
        <c:axId val="-58419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84191056"/>
        <c:crosses val="autoZero"/>
        <c:auto val="1"/>
        <c:lblAlgn val="ctr"/>
        <c:lblOffset val="100"/>
        <c:noMultiLvlLbl val="0"/>
      </c:catAx>
      <c:valAx>
        <c:axId val="-58419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84193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1F44A-CE73-4614-8BCB-C00750DDC552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08784-8FFA-459A-8D25-3A11F70D3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527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848D4-F162-496F-88A2-BE13FD5BED81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9DEB0-68E1-42D6-8801-D515BFD37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600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9DEB0-68E1-42D6-8801-D515BFD37C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7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example, if we plan to take a random sample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en-US" sz="1200" b="0" i="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en-US" sz="1200" b="0" i="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,..., 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en-US" sz="1200" b="0" i="1" kern="1200" baseline="-250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 which the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en-US" sz="1200" b="0" i="1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assumed to be normally distributed with mean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μ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variance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σ</a:t>
            </a:r>
            <a:r>
              <a:rPr lang="en-US" sz="1200" b="0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then our goal will be to find a good estimate of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μ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say, using the data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en-US" sz="1200" b="0" i="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en-US" sz="1200" b="0" i="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,..., 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en-US" sz="1200" b="0" i="1" kern="1200" baseline="-250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that we obtained from our specific random sample.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A65B7-5096-4DF2-9EC9-86658EC0E3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41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A65B7-5096-4DF2-9EC9-86658EC0E3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1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9DEB0-68E1-42D6-8801-D515BFD37C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00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9DEB0-68E1-42D6-8801-D515BFD37C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11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9DEB0-68E1-42D6-8801-D515BFD37C6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79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755E-BFB6-4A56-A464-3A82E9BA8D73}" type="datetime1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1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D8EC-9686-465D-B811-52101989C4FA}" type="datetime1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6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4DC59-1FBC-4766-9847-F6FB91FE9BD0}" type="datetime1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36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6375-EDCA-4386-A868-BBEFD906C090}" type="datetime1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5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34C9-BB63-4E8B-9B17-FF2BE068A31F}" type="datetime1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8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B08A8-7428-48A3-9018-569D51FB97BA}" type="datetime1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4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451F-C1E7-453B-9EC9-433E8FC2D340}" type="datetime1">
              <a:rPr lang="en-US" smtClean="0"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7C8F-8F7E-4E46-BC25-A493DFEC9241}" type="datetime1">
              <a:rPr lang="en-US" smtClean="0"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5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0C76B-2B0A-4EFA-A4AB-28C31CDCCC30}" type="datetime1">
              <a:rPr lang="en-US" smtClean="0"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6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9AC2-255E-4F47-A91E-64728E8234F8}" type="datetime1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7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A4E37-6194-44A2-B8E1-674C699FB596}" type="datetime1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5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D106F-2AF4-4A8C-A152-2F54F1B155E5}" type="datetime1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https://cran.r-project.org/web/views/Bayesian.html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BDA6B-C24A-4E3A-91AA-946CDEEFE0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2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st.unive.it/rsr/BelVenTutorial.pd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Density Estimation in 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dirty="0"/>
              <a:t>Ha Le and Nikolaos Sarafianos</a:t>
            </a:r>
          </a:p>
          <a:p>
            <a:endParaRPr lang="en-US" dirty="0"/>
          </a:p>
          <a:p>
            <a:r>
              <a:rPr lang="en-US" dirty="0"/>
              <a:t>COSC 7362 – Advanced Machine Learning</a:t>
            </a:r>
          </a:p>
          <a:p>
            <a:r>
              <a:rPr lang="en-US" dirty="0"/>
              <a:t>Professor: Dr. Christoph F. </a:t>
            </a:r>
            <a:r>
              <a:rPr lang="en-US" dirty="0" err="1"/>
              <a:t>Eick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86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</a:t>
            </a:r>
            <a:r>
              <a:rPr lang="en-US" dirty="0" smtClean="0"/>
              <a:t>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Bayesian approach to parameter estimation works as follows: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Formulate </a:t>
            </a:r>
            <a:r>
              <a:rPr lang="en-US" dirty="0"/>
              <a:t>our knowledge about a </a:t>
            </a:r>
            <a:r>
              <a:rPr lang="en-US" dirty="0" smtClean="0"/>
              <a:t>situation 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Define a distribution model which expresses qualitative aspects of our knowledge about the situation. This model will have some unknown parameters, which will be dealt with as random </a:t>
            </a:r>
            <a:r>
              <a:rPr lang="en-US" dirty="0" smtClean="0"/>
              <a:t>variables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Specify a prior probability distribution which expresses our subjective beliefs and subjective uncertainty about the unknown parameters, before seeing the data.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Gather data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Obtain </a:t>
            </a:r>
            <a:r>
              <a:rPr lang="en-US" dirty="0"/>
              <a:t>posterior knowledge that updates our </a:t>
            </a:r>
            <a:r>
              <a:rPr lang="en-US" dirty="0" smtClean="0"/>
              <a:t>beliefs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Compute posterior probability distribution which estimates the unknown parameters using the rules of probability and given the observed data, presenting us with updated beliefs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38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</a:t>
            </a:r>
            <a:r>
              <a:rPr lang="en-US" dirty="0" smtClean="0"/>
              <a:t>estimation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0130"/>
            <a:ext cx="10515600" cy="4351338"/>
          </a:xfrm>
        </p:spPr>
        <p:txBody>
          <a:bodyPr/>
          <a:lstStyle/>
          <a:p>
            <a:r>
              <a:rPr lang="en-US" dirty="0" smtClean="0"/>
              <a:t>Available R </a:t>
            </a:r>
            <a:r>
              <a:rPr lang="en-US" dirty="0"/>
              <a:t>packages </a:t>
            </a:r>
            <a:endParaRPr lang="en-US" dirty="0" smtClean="0"/>
          </a:p>
          <a:p>
            <a:pPr lvl="1"/>
            <a:r>
              <a:rPr lang="en-US" b="1" dirty="0" err="1" smtClean="0"/>
              <a:t>MCMCpack</a:t>
            </a:r>
            <a:r>
              <a:rPr lang="en-US" dirty="0" smtClean="0"/>
              <a:t> </a:t>
            </a:r>
            <a:r>
              <a:rPr lang="en-US" dirty="0"/>
              <a:t>is a software package designed to allow users to perform Bayesian inference via Markov chain Monte Carlo (MCMC</a:t>
            </a:r>
            <a:r>
              <a:rPr lang="en-US" dirty="0" smtClean="0"/>
              <a:t>).</a:t>
            </a:r>
            <a:endParaRPr lang="el-GR" dirty="0" smtClean="0"/>
          </a:p>
          <a:p>
            <a:pPr lvl="1"/>
            <a:r>
              <a:rPr lang="en-US" b="1" dirty="0" err="1" smtClean="0"/>
              <a:t>Bayesm</a:t>
            </a:r>
            <a:r>
              <a:rPr lang="en-US" dirty="0"/>
              <a:t> package for Bayesian analysis of many models of interest to marketers. </a:t>
            </a:r>
            <a:r>
              <a:rPr lang="en-US" dirty="0" smtClean="0"/>
              <a:t>Contains a </a:t>
            </a:r>
            <a:r>
              <a:rPr lang="en-US" dirty="0"/>
              <a:t>number of interesting datasets, including scanner panel data, key account level data, store level data and various types of survey </a:t>
            </a:r>
            <a:r>
              <a:rPr lang="en-US" dirty="0" smtClean="0"/>
              <a:t>data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25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</a:t>
            </a:r>
            <a:r>
              <a:rPr lang="en-US" dirty="0" smtClean="0"/>
              <a:t>estimation (</a:t>
            </a:r>
            <a:r>
              <a:rPr lang="el-GR" dirty="0" smtClean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1" y="1787391"/>
            <a:ext cx="46801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Credible </a:t>
            </a:r>
            <a:r>
              <a:rPr lang="en-US" dirty="0"/>
              <a:t>intervals and point estimates for the parameters.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371" y="2182696"/>
            <a:ext cx="5848278" cy="408008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36117" y="2443421"/>
            <a:ext cx="4484298" cy="389337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1300" dirty="0"/>
              <a:t>Iterations = 1001:11000</a:t>
            </a:r>
          </a:p>
          <a:p>
            <a:r>
              <a:rPr lang="en-US" sz="1300" dirty="0"/>
              <a:t>Thinning interval = 1 </a:t>
            </a:r>
          </a:p>
          <a:p>
            <a:r>
              <a:rPr lang="en-US" sz="1300" dirty="0"/>
              <a:t>Number of chains = 1 </a:t>
            </a:r>
          </a:p>
          <a:p>
            <a:r>
              <a:rPr lang="en-US" sz="1300" dirty="0"/>
              <a:t>Sample size per chain = 10000 </a:t>
            </a:r>
          </a:p>
          <a:p>
            <a:endParaRPr lang="en-US" sz="1300" dirty="0"/>
          </a:p>
          <a:p>
            <a:r>
              <a:rPr lang="en-US" sz="1300" dirty="0"/>
              <a:t>1. Empirical mean and standard deviation for each variable,</a:t>
            </a:r>
          </a:p>
          <a:p>
            <a:r>
              <a:rPr lang="en-US" sz="1300" dirty="0"/>
              <a:t>   plus standard error of the mean:</a:t>
            </a:r>
          </a:p>
          <a:p>
            <a:endParaRPr lang="en-US" sz="1300" dirty="0"/>
          </a:p>
          <a:p>
            <a:r>
              <a:rPr lang="en-US" sz="1300" dirty="0"/>
              <a:t>             Mean     SD Naive SE Time-series SE</a:t>
            </a:r>
          </a:p>
          <a:p>
            <a:r>
              <a:rPr lang="en-US" sz="1300" dirty="0"/>
              <a:t>(Intercept) 33.48 1.1593 0.011593       0.011593</a:t>
            </a:r>
          </a:p>
          <a:p>
            <a:r>
              <a:rPr lang="en-US" sz="1300" dirty="0"/>
              <a:t>x           10.73 0.3174 0.003174       0.003174</a:t>
            </a:r>
          </a:p>
          <a:p>
            <a:r>
              <a:rPr lang="en-US" sz="1300" dirty="0"/>
              <a:t>sigma2      35.24 3.0619 0.030619       0.031155</a:t>
            </a:r>
          </a:p>
          <a:p>
            <a:endParaRPr lang="en-US" sz="1300" dirty="0"/>
          </a:p>
          <a:p>
            <a:r>
              <a:rPr lang="en-US" sz="1300" dirty="0"/>
              <a:t>2. Quantiles for each variable:</a:t>
            </a:r>
          </a:p>
          <a:p>
            <a:endParaRPr lang="en-US" sz="1300" dirty="0"/>
          </a:p>
          <a:p>
            <a:r>
              <a:rPr lang="en-US" sz="1300" dirty="0"/>
              <a:t>             2.5%   25%   50%   75% 97.5%</a:t>
            </a:r>
          </a:p>
          <a:p>
            <a:r>
              <a:rPr lang="en-US" sz="1300" dirty="0"/>
              <a:t>(Intercept) 31.21 32.70 33.49 34.26 35.76</a:t>
            </a:r>
          </a:p>
          <a:p>
            <a:r>
              <a:rPr lang="en-US" sz="1300" dirty="0"/>
              <a:t>x           10.11 10.52 10.73 10.94 11.35</a:t>
            </a:r>
          </a:p>
          <a:p>
            <a:r>
              <a:rPr lang="en-US" sz="1300" dirty="0"/>
              <a:t>sigma2      29.72 33.10 35.07 37.22 41.68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66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Non-Parametric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Histograms</a:t>
            </a:r>
          </a:p>
          <a:p>
            <a:r>
              <a:rPr lang="en-US" dirty="0" smtClean="0"/>
              <a:t>The naive estimator</a:t>
            </a:r>
          </a:p>
          <a:p>
            <a:r>
              <a:rPr lang="en-US" dirty="0" smtClean="0"/>
              <a:t>The kernel estimator</a:t>
            </a:r>
          </a:p>
          <a:p>
            <a:r>
              <a:rPr lang="en-US" dirty="0" smtClean="0"/>
              <a:t>The nearest neighbor method</a:t>
            </a:r>
          </a:p>
          <a:p>
            <a:r>
              <a:rPr lang="en-US" dirty="0" smtClean="0"/>
              <a:t>Maximum </a:t>
            </a:r>
            <a:r>
              <a:rPr lang="en-US" dirty="0" smtClean="0"/>
              <a:t>penalized likelihood </a:t>
            </a:r>
            <a:r>
              <a:rPr lang="en-US" dirty="0" smtClean="0"/>
              <a:t>estimators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79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origin </a:t>
            </a:r>
            <a:r>
              <a:rPr lang="en-US" i="1" dirty="0" smtClean="0"/>
              <a:t>x</a:t>
            </a:r>
            <a:r>
              <a:rPr lang="en-US" i="1" baseline="-25000" dirty="0" smtClean="0"/>
              <a:t>0</a:t>
            </a:r>
            <a:r>
              <a:rPr lang="en-US" dirty="0" smtClean="0"/>
              <a:t> and a bin width </a:t>
            </a:r>
            <a:r>
              <a:rPr lang="en-US" i="1" dirty="0" smtClean="0"/>
              <a:t>h</a:t>
            </a:r>
          </a:p>
          <a:p>
            <a:r>
              <a:rPr lang="en-US" dirty="0" smtClean="0"/>
              <a:t>Bin of histogram: [</a:t>
            </a:r>
            <a:r>
              <a:rPr lang="en-US" i="1" dirty="0" smtClean="0"/>
              <a:t>x</a:t>
            </a:r>
            <a:r>
              <a:rPr lang="en-US" i="1" baseline="-25000" dirty="0" smtClean="0"/>
              <a:t>0</a:t>
            </a:r>
            <a:r>
              <a:rPr lang="en-US" dirty="0" smtClean="0"/>
              <a:t>+</a:t>
            </a:r>
            <a:r>
              <a:rPr lang="en-US" i="1" dirty="0" smtClean="0"/>
              <a:t>mh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i="1" baseline="-25000" dirty="0" smtClean="0"/>
              <a:t>0</a:t>
            </a:r>
            <a:r>
              <a:rPr lang="en-US" dirty="0" smtClean="0"/>
              <a:t>+(</a:t>
            </a:r>
            <a:r>
              <a:rPr lang="en-US" i="1" dirty="0" smtClean="0"/>
              <a:t>m</a:t>
            </a:r>
            <a:r>
              <a:rPr lang="en-US" dirty="0" smtClean="0"/>
              <a:t>+</a:t>
            </a:r>
            <a:r>
              <a:rPr lang="en-US" i="1" dirty="0" smtClean="0"/>
              <a:t>1</a:t>
            </a:r>
            <a:r>
              <a:rPr lang="en-US" dirty="0" smtClean="0"/>
              <a:t>)</a:t>
            </a:r>
            <a:r>
              <a:rPr lang="en-US" i="1" dirty="0" smtClean="0"/>
              <a:t>h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histogram: </a:t>
            </a:r>
          </a:p>
          <a:p>
            <a:r>
              <a:rPr lang="en-US" dirty="0" smtClean="0"/>
              <a:t>Drawback</a:t>
            </a:r>
          </a:p>
          <a:p>
            <a:pPr lvl="1"/>
            <a:r>
              <a:rPr lang="en-US" dirty="0" smtClean="0"/>
              <a:t>Sensitive to the choice of bin width </a:t>
            </a:r>
            <a:r>
              <a:rPr lang="en-US" i="1" dirty="0" smtClean="0"/>
              <a:t>h</a:t>
            </a:r>
          </a:p>
          <a:p>
            <a:pPr lvl="1"/>
            <a:r>
              <a:rPr lang="en-US" dirty="0" smtClean="0"/>
              <a:t>Number of bins grows exponentially with the dimension of data</a:t>
            </a:r>
          </a:p>
          <a:p>
            <a:pPr lvl="1"/>
            <a:r>
              <a:rPr lang="en-US" dirty="0" smtClean="0"/>
              <a:t>Discontinuity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074508"/>
              </p:ext>
            </p:extLst>
          </p:nvPr>
        </p:nvGraphicFramePr>
        <p:xfrm>
          <a:off x="3530205" y="2848395"/>
          <a:ext cx="3830148" cy="542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Equation" r:id="rId3" imgW="2781000" imgH="393480" progId="Equation.DSMT4">
                  <p:embed/>
                </p:oleObj>
              </mc:Choice>
              <mc:Fallback>
                <p:oleObj name="Equation" r:id="rId3" imgW="278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30205" y="2848395"/>
                        <a:ext cx="3830148" cy="542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12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</a:p>
          <a:p>
            <a:pPr lvl="1"/>
            <a:r>
              <a:rPr lang="en-US" dirty="0" smtClean="0"/>
              <a:t>graphics::</a:t>
            </a:r>
            <a:r>
              <a:rPr lang="en-US" dirty="0" err="1" smtClean="0"/>
              <a:t>hist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302" y="873939"/>
            <a:ext cx="4225215" cy="27432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909" y="3752076"/>
            <a:ext cx="4225215" cy="2743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955" y="3752076"/>
            <a:ext cx="4225215" cy="27432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05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28644" y="6176963"/>
            <a:ext cx="347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optimal bin width is 0.3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974" y="1825625"/>
            <a:ext cx="6702150" cy="4351338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19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Estimator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naïve estimator: </a:t>
            </a:r>
          </a:p>
          <a:p>
            <a:r>
              <a:rPr lang="en-US" dirty="0"/>
              <a:t>Drawback</a:t>
            </a:r>
          </a:p>
          <a:p>
            <a:pPr lvl="1"/>
            <a:r>
              <a:rPr lang="en-US" dirty="0"/>
              <a:t>Sensitive to the choice of </a:t>
            </a:r>
            <a:r>
              <a:rPr lang="en-US" dirty="0" smtClean="0"/>
              <a:t>width </a:t>
            </a:r>
            <a:r>
              <a:rPr lang="en-US" i="1" dirty="0"/>
              <a:t>h</a:t>
            </a:r>
          </a:p>
          <a:p>
            <a:pPr lvl="1"/>
            <a:r>
              <a:rPr lang="en-US" dirty="0" smtClean="0"/>
              <a:t>Discontinuity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107997"/>
              </p:ext>
            </p:extLst>
          </p:nvPr>
        </p:nvGraphicFramePr>
        <p:xfrm>
          <a:off x="4314916" y="1825625"/>
          <a:ext cx="3562168" cy="454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3" imgW="3085920" imgH="393480" progId="Equation.DSMT4">
                  <p:embed/>
                </p:oleObj>
              </mc:Choice>
              <mc:Fallback>
                <p:oleObj name="Equation" r:id="rId3" imgW="3085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4916" y="1825625"/>
                        <a:ext cx="3562168" cy="454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79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Estimator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</a:p>
          <a:p>
            <a:pPr lvl="1"/>
            <a:r>
              <a:rPr lang="en-US" dirty="0"/>
              <a:t>stats::density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866" y="1258094"/>
            <a:ext cx="4225216" cy="2743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584" y="4001294"/>
            <a:ext cx="4225216" cy="274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256" y="4001294"/>
            <a:ext cx="4225215" cy="2743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12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Estimator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925" y="1825625"/>
            <a:ext cx="6702150" cy="4351338"/>
          </a:xfrm>
        </p:spPr>
      </p:pic>
      <p:sp>
        <p:nvSpPr>
          <p:cNvPr id="5" name="TextBox 4"/>
          <p:cNvSpPr txBox="1"/>
          <p:nvPr/>
        </p:nvSpPr>
        <p:spPr>
          <a:xfrm>
            <a:off x="4523447" y="6176963"/>
            <a:ext cx="347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optimal bin width is 0.4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Dataset</a:t>
            </a:r>
            <a:endParaRPr lang="en-US" dirty="0" smtClean="0"/>
          </a:p>
          <a:p>
            <a:r>
              <a:rPr lang="en-US" dirty="0" smtClean="0"/>
              <a:t>Parametric Methods</a:t>
            </a:r>
          </a:p>
          <a:p>
            <a:r>
              <a:rPr lang="en-US" dirty="0" smtClean="0"/>
              <a:t>Non-Parametric Methods</a:t>
            </a:r>
          </a:p>
          <a:p>
            <a:r>
              <a:rPr lang="en-US" dirty="0" smtClean="0"/>
              <a:t>Evaluation</a:t>
            </a:r>
            <a:endParaRPr lang="en-US" dirty="0" smtClean="0"/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84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kernel estimator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Kernel estimator:</a:t>
            </a:r>
          </a:p>
          <a:p>
            <a:r>
              <a:rPr lang="en-US" dirty="0" smtClean="0"/>
              <a:t>K: a kernel function that satisfies:</a:t>
            </a:r>
          </a:p>
          <a:p>
            <a:r>
              <a:rPr lang="en-US" i="1" dirty="0" smtClean="0"/>
              <a:t>h</a:t>
            </a:r>
            <a:r>
              <a:rPr lang="en-US" dirty="0" smtClean="0"/>
              <a:t>: window width </a:t>
            </a:r>
          </a:p>
          <a:p>
            <a:r>
              <a:rPr lang="en-US" dirty="0" smtClean="0"/>
              <a:t>F is continuous and differentiable</a:t>
            </a:r>
          </a:p>
          <a:p>
            <a:r>
              <a:rPr lang="en-US" dirty="0" smtClean="0"/>
              <a:t>Drawback</a:t>
            </a:r>
          </a:p>
          <a:p>
            <a:pPr lvl="1"/>
            <a:r>
              <a:rPr lang="en-US" dirty="0" smtClean="0"/>
              <a:t>Sensitive to window width</a:t>
            </a:r>
          </a:p>
          <a:p>
            <a:pPr lvl="1"/>
            <a:r>
              <a:rPr lang="en-US" dirty="0" smtClean="0"/>
              <a:t>Add more noise to long-tailed distributions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100960"/>
              </p:ext>
            </p:extLst>
          </p:nvPr>
        </p:nvGraphicFramePr>
        <p:xfrm>
          <a:off x="3827531" y="1755424"/>
          <a:ext cx="2201326" cy="604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3" imgW="1562100" imgH="431800" progId="Equation.DSMT4">
                  <p:embed/>
                </p:oleObj>
              </mc:Choice>
              <mc:Fallback>
                <p:oleObj name="Equation" r:id="rId3" imgW="15621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531" y="1755424"/>
                        <a:ext cx="2201326" cy="6040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9435235"/>
              </p:ext>
            </p:extLst>
          </p:nvPr>
        </p:nvGraphicFramePr>
        <p:xfrm>
          <a:off x="6352247" y="2294711"/>
          <a:ext cx="1090738" cy="594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5" imgW="838200" imgH="457200" progId="Equation.DSMT4">
                  <p:embed/>
                </p:oleObj>
              </mc:Choice>
              <mc:Fallback>
                <p:oleObj name="Equation" r:id="rId5" imgW="8382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2247" y="2294711"/>
                        <a:ext cx="1090738" cy="5949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2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kernel estimator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density function </a:t>
            </a:r>
            <a:r>
              <a:rPr lang="en-US" dirty="0" smtClean="0"/>
              <a:t>and a synthetic dataset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476" y="2315533"/>
            <a:ext cx="3751750" cy="23486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948" y="2315533"/>
            <a:ext cx="3751750" cy="2348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476" y="4584694"/>
            <a:ext cx="3751750" cy="23486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948" y="4544450"/>
            <a:ext cx="3751750" cy="23486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51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kernel estimator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</a:t>
            </a:r>
            <a:r>
              <a:rPr lang="en-US" dirty="0" smtClean="0"/>
              <a:t>a triangular kernel and a different smoothing parameter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569" y="2265234"/>
            <a:ext cx="3480595" cy="21789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724" y="2265235"/>
            <a:ext cx="3480595" cy="217890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570" y="4501810"/>
            <a:ext cx="3480595" cy="21789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724" y="4501809"/>
            <a:ext cx="3480595" cy="217890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75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kernel estimator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</a:t>
            </a:r>
            <a:r>
              <a:rPr lang="en-US" dirty="0" smtClean="0"/>
              <a:t>a Gaussian kernel and a different smoothing parameter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33" y="2298467"/>
            <a:ext cx="3706670" cy="23204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503" y="2298467"/>
            <a:ext cx="3706670" cy="23204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33" y="4537564"/>
            <a:ext cx="3706670" cy="23204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503" y="4537564"/>
            <a:ext cx="3706670" cy="232043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42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kernel estimator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Errors for the triangular and the Gaussian Kernels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72517"/>
            <a:ext cx="4884145" cy="30575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10" y="2472517"/>
            <a:ext cx="4884145" cy="305755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74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</a:t>
            </a:r>
            <a:r>
              <a:rPr lang="en-US" baseline="30000" dirty="0"/>
              <a:t>th</a:t>
            </a:r>
            <a:r>
              <a:rPr lang="en-US" dirty="0" smtClean="0"/>
              <a:t> nearest neighbor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</a:t>
            </a:r>
            <a:r>
              <a:rPr lang="en-US" baseline="30000" dirty="0" smtClean="0"/>
              <a:t>th</a:t>
            </a:r>
            <a:r>
              <a:rPr lang="en-US" dirty="0" smtClean="0"/>
              <a:t> nearest neighbor density estimator:</a:t>
            </a:r>
          </a:p>
          <a:p>
            <a:r>
              <a:rPr lang="en-US" dirty="0" smtClean="0"/>
              <a:t> The heavy tails and the discontinuities in the derivative are clear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190389"/>
              </p:ext>
            </p:extLst>
          </p:nvPr>
        </p:nvGraphicFramePr>
        <p:xfrm>
          <a:off x="7436917" y="1690688"/>
          <a:ext cx="1657646" cy="76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Equation" r:id="rId3" imgW="939600" imgH="431640" progId="Equation.DSMT4">
                  <p:embed/>
                </p:oleObj>
              </mc:Choice>
              <mc:Fallback>
                <p:oleObj name="Equation" r:id="rId3" imgW="939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36917" y="1690688"/>
                        <a:ext cx="1657646" cy="761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13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</a:t>
            </a:r>
            <a:r>
              <a:rPr lang="en-US" baseline="30000" dirty="0"/>
              <a:t>th</a:t>
            </a:r>
            <a:r>
              <a:rPr lang="en-US" dirty="0" smtClean="0"/>
              <a:t> nearest neighbor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</a:p>
          <a:p>
            <a:pPr lvl="1"/>
            <a:r>
              <a:rPr lang="en-US" dirty="0" smtClean="0"/>
              <a:t>FNN::</a:t>
            </a:r>
            <a:r>
              <a:rPr lang="en-US" dirty="0" err="1" smtClean="0"/>
              <a:t>knn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776" y="1258094"/>
            <a:ext cx="4225215" cy="274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784" y="4001294"/>
            <a:ext cx="4225215" cy="2743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1768" y="4001294"/>
            <a:ext cx="4225215" cy="2743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124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</a:t>
            </a:r>
            <a:r>
              <a:rPr lang="en-US" baseline="30000" dirty="0"/>
              <a:t>th</a:t>
            </a:r>
            <a:r>
              <a:rPr lang="en-US" dirty="0" smtClean="0"/>
              <a:t> nearest neighbor method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925" y="1825625"/>
            <a:ext cx="6702150" cy="4351338"/>
          </a:xfrm>
        </p:spPr>
      </p:pic>
      <p:sp>
        <p:nvSpPr>
          <p:cNvPr id="5" name="TextBox 4"/>
          <p:cNvSpPr txBox="1"/>
          <p:nvPr/>
        </p:nvSpPr>
        <p:spPr>
          <a:xfrm>
            <a:off x="4523447" y="6176963"/>
            <a:ext cx="347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optimal k is 650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89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penalized likelihood estimators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 The </a:t>
                </a:r>
                <a:r>
                  <a:rPr lang="en-US" i="1" dirty="0"/>
                  <a:t>likelihood</a:t>
                </a:r>
                <a:r>
                  <a:rPr lang="en-US" dirty="0"/>
                  <a:t> of a curve </a:t>
                </a:r>
                <a:r>
                  <a:rPr lang="en-US" i="1" dirty="0"/>
                  <a:t>g</a:t>
                </a:r>
                <a:r>
                  <a:rPr lang="en-US" dirty="0"/>
                  <a:t> as </a:t>
                </a:r>
                <a:r>
                  <a:rPr lang="en-US" dirty="0" smtClean="0"/>
                  <a:t>density: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∏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nary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𝑛h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 the </a:t>
                </a:r>
                <a:r>
                  <a:rPr lang="en-US" dirty="0"/>
                  <a:t>naive density estimate</a:t>
                </a:r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𝑋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</m:fun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 smtClean="0"/>
                  <a:t> is the </a:t>
                </a:r>
                <a:r>
                  <a:rPr lang="en-US" i="1" dirty="0"/>
                  <a:t>penalized log </a:t>
                </a:r>
                <a:r>
                  <a:rPr lang="en-US" i="1" dirty="0" smtClean="0"/>
                  <a:t>likelihood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d>
                  </m:oMath>
                </a14:m>
                <a:r>
                  <a:rPr lang="en-US" dirty="0" smtClean="0"/>
                  <a:t> quantifies the roughness of g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79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Penalized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 packages: </a:t>
            </a:r>
            <a:r>
              <a:rPr lang="en-US" b="1" dirty="0" err="1" smtClean="0"/>
              <a:t>gss</a:t>
            </a:r>
            <a:r>
              <a:rPr lang="en-US" dirty="0"/>
              <a:t> uses a penalized likelihood technique for nonparametric density </a:t>
            </a:r>
            <a:r>
              <a:rPr lang="en-US" dirty="0" smtClean="0"/>
              <a:t>estimation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34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Parametric Methods</a:t>
            </a:r>
            <a:r>
              <a:rPr lang="en-US" dirty="0"/>
              <a:t>: </a:t>
            </a:r>
            <a:r>
              <a:rPr lang="en-US" sz="2400" dirty="0"/>
              <a:t>A particular form of the density function (e.g. Gaussian) is assumed to be known and only the parameters (e.g. mean, covariance) need to be estimated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l-GR" dirty="0"/>
          </a:p>
          <a:p>
            <a:r>
              <a:rPr lang="en-US" b="1" dirty="0" smtClean="0"/>
              <a:t>Non-parametric Methods</a:t>
            </a:r>
            <a:r>
              <a:rPr lang="en-US" dirty="0" smtClean="0"/>
              <a:t>: </a:t>
            </a:r>
            <a:r>
              <a:rPr lang="en-US" sz="2400" dirty="0"/>
              <a:t>Adopt no assumption on the form of the distribution, however, a lot of examples </a:t>
            </a:r>
            <a:r>
              <a:rPr lang="en-US" sz="2400" dirty="0" smtClean="0"/>
              <a:t>are required.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780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Penalized </a:t>
            </a:r>
            <a:r>
              <a:rPr lang="en-US" dirty="0" smtClean="0"/>
              <a:t>Approaches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Estimate probability densities using smoothing spline ANOVA models </a:t>
            </a:r>
            <a:r>
              <a:rPr lang="en-US" dirty="0" smtClean="0"/>
              <a:t> (</a:t>
            </a:r>
            <a:r>
              <a:rPr lang="en-US" dirty="0" err="1" smtClean="0"/>
              <a:t>Ssden</a:t>
            </a:r>
            <a:r>
              <a:rPr lang="en-US" dirty="0" smtClean="0"/>
              <a:t> function)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520" y="2659894"/>
            <a:ext cx="3331293" cy="20854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592" y="2659894"/>
            <a:ext cx="3331293" cy="20854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519" y="4740904"/>
            <a:ext cx="3331293" cy="20854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591" y="4740904"/>
            <a:ext cx="3331293" cy="208544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766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Penalized Approaches </a:t>
            </a:r>
            <a:r>
              <a:rPr lang="en-US" dirty="0" smtClean="0"/>
              <a:t>(3)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951" y="1825625"/>
            <a:ext cx="6950838" cy="435133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819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 Packages for Non-Parametric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weight function </a:t>
            </a:r>
            <a:r>
              <a:rPr lang="en-US" dirty="0" smtClean="0"/>
              <a:t>estimators: </a:t>
            </a:r>
          </a:p>
          <a:p>
            <a:pPr marL="457200" lvl="1" indent="0">
              <a:buNone/>
            </a:pPr>
            <a:r>
              <a:rPr lang="en-US" dirty="0" err="1" smtClean="0"/>
              <a:t>Wle</a:t>
            </a:r>
            <a:r>
              <a:rPr lang="en-US" dirty="0" smtClean="0"/>
              <a:t> </a:t>
            </a:r>
            <a:r>
              <a:rPr lang="en-US" dirty="0"/>
              <a:t>package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www.dst.unive.it/rsr/BelVenTutorial.pdf</a:t>
            </a:r>
            <a:endParaRPr lang="en-US" dirty="0"/>
          </a:p>
          <a:p>
            <a:r>
              <a:rPr lang="en-US" dirty="0"/>
              <a:t>Bounded domains and directional </a:t>
            </a:r>
            <a:r>
              <a:rPr lang="en-US" dirty="0" smtClean="0"/>
              <a:t>data:</a:t>
            </a:r>
          </a:p>
          <a:p>
            <a:pPr marL="457200" lvl="1" indent="0">
              <a:buNone/>
            </a:pPr>
            <a:r>
              <a:rPr lang="en-US" dirty="0" err="1" smtClean="0"/>
              <a:t>BelVen</a:t>
            </a:r>
            <a:r>
              <a:rPr lang="en-US" dirty="0"/>
              <a:t> package http://</a:t>
            </a:r>
            <a:r>
              <a:rPr lang="en-US" dirty="0" smtClean="0"/>
              <a:t>www.dst.unive.it/rsr/BelVenTutorial.pdf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74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602871"/>
              </p:ext>
            </p:extLst>
          </p:nvPr>
        </p:nvGraphicFramePr>
        <p:xfrm>
          <a:off x="1416107" y="2023010"/>
          <a:ext cx="3107341" cy="2134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9586"/>
                <a:gridCol w="857755"/>
              </a:tblGrid>
              <a:tr h="3049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Method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Error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49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Histogram with </a:t>
                      </a:r>
                      <a:r>
                        <a:rPr lang="en-US" sz="1100" u="none" strike="noStrike" dirty="0" err="1">
                          <a:effectLst/>
                        </a:rPr>
                        <a:t>bw</a:t>
                      </a:r>
                      <a:r>
                        <a:rPr lang="en-US" sz="1100" u="none" strike="noStrike" dirty="0">
                          <a:effectLst/>
                        </a:rPr>
                        <a:t>=0.3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1.79E-05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ucida Console" panose="020B06090405040202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049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Naïve Estimator with </a:t>
                      </a:r>
                      <a:r>
                        <a:rPr lang="en-US" sz="1100" u="none" strike="noStrike" dirty="0" err="1">
                          <a:effectLst/>
                        </a:rPr>
                        <a:t>bw</a:t>
                      </a:r>
                      <a:r>
                        <a:rPr lang="en-US" sz="1100" u="none" strike="noStrike" dirty="0">
                          <a:effectLst/>
                        </a:rPr>
                        <a:t>=0.4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6.29E-06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ucida Console" panose="020B06090405040202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049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Triangular Kernel with bw =0.3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4.53E-06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ucida Console" panose="020B06090405040202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049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Gaussian Kernel with bw=0.3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4.69E-06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ucida Console" panose="020B06090405040202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049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kth nearest neighbor with k=650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1.47E-05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Lucida Console" panose="020B0609040504020204" pitchFamily="49" charset="0"/>
                      </a:endParaRPr>
                    </a:p>
                  </a:txBody>
                  <a:tcPr marL="9525" marR="9525" marT="9525" marB="0" anchor="ctr"/>
                </a:tc>
              </a:tr>
              <a:tr h="3049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Penalized Approaches with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= 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3.798E-06</a:t>
                      </a:r>
                      <a:endParaRPr lang="en-US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0219361"/>
              </p:ext>
            </p:extLst>
          </p:nvPr>
        </p:nvGraphicFramePr>
        <p:xfrm>
          <a:off x="5106838" y="1570006"/>
          <a:ext cx="6538822" cy="4226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4693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initial mean and the </a:t>
            </a:r>
            <a:r>
              <a:rPr lang="en-US" dirty="0" err="1" smtClean="0"/>
              <a:t>sd</a:t>
            </a:r>
            <a:r>
              <a:rPr lang="en-US" dirty="0" smtClean="0"/>
              <a:t> affect the MLE performance</a:t>
            </a:r>
          </a:p>
          <a:p>
            <a:r>
              <a:rPr lang="en-US" dirty="0" smtClean="0"/>
              <a:t>Since our data are balanced, different kernels do not affect the error of the kernel estimation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knn</a:t>
            </a:r>
            <a:r>
              <a:rPr lang="en-US" dirty="0" smtClean="0"/>
              <a:t> estimator is slow and inaccurate, especially in a large dataset.</a:t>
            </a:r>
          </a:p>
          <a:p>
            <a:r>
              <a:rPr lang="en-US" dirty="0" smtClean="0"/>
              <a:t>The penalized approach</a:t>
            </a:r>
            <a:r>
              <a:rPr lang="en-US" dirty="0" smtClean="0"/>
              <a:t> </a:t>
            </a:r>
            <a:r>
              <a:rPr lang="en-US" dirty="0"/>
              <a:t>which </a:t>
            </a:r>
            <a:r>
              <a:rPr lang="en-US" dirty="0" smtClean="0"/>
              <a:t>estimates the </a:t>
            </a:r>
            <a:r>
              <a:rPr lang="en-US" dirty="0"/>
              <a:t>Probability Density Using Smoothing </a:t>
            </a:r>
            <a:r>
              <a:rPr lang="en-US" dirty="0" smtClean="0"/>
              <a:t>Splines is </a:t>
            </a:r>
            <a:r>
              <a:rPr lang="en-US" dirty="0" smtClean="0"/>
              <a:t>also slow but more accurate than the kernel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220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Silverman</a:t>
            </a:r>
            <a:r>
              <a:rPr lang="en-US" dirty="0"/>
              <a:t>, Bernard W. </a:t>
            </a:r>
            <a:r>
              <a:rPr lang="en-US" i="1" dirty="0"/>
              <a:t>Density estimation for statistics and data analysis</a:t>
            </a:r>
            <a:r>
              <a:rPr lang="en-US" dirty="0"/>
              <a:t>. Vol. 26. CRC press, 1986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Deng, Henry, and Hadley Wickham. "Density estimation in R." </a:t>
            </a:r>
            <a:r>
              <a:rPr lang="en-US" i="1" dirty="0"/>
              <a:t>Electronic publication</a:t>
            </a:r>
            <a:r>
              <a:rPr lang="en-US" dirty="0"/>
              <a:t> (2011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[3]http</a:t>
            </a:r>
            <a:r>
              <a:rPr lang="en-US" dirty="0"/>
              <a:t>://homepages.inf.ed.ac.uk/rbf/CVonline/LOCAL_COPIES/AV0809/eshky.pdf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22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86" y="1825625"/>
            <a:ext cx="5109828" cy="435133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07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a synthetic dataset containing 10000 samples that follow a randomly generated mixture of 2 Gaussians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06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Maximal Likelihood </a:t>
            </a:r>
            <a:r>
              <a:rPr lang="en-US" dirty="0" smtClean="0"/>
              <a:t>estimation</a:t>
            </a:r>
          </a:p>
          <a:p>
            <a:r>
              <a:rPr lang="en-US" dirty="0"/>
              <a:t>Bayesian </a:t>
            </a:r>
            <a:r>
              <a:rPr lang="en-US" dirty="0" smtClean="0"/>
              <a:t>estimation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6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Likelihood Estimation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Statement of the Problem</a:t>
            </a:r>
            <a:r>
              <a:rPr lang="en-US" dirty="0" smtClean="0"/>
              <a:t>:</a:t>
            </a:r>
            <a:endParaRPr lang="el-GR" dirty="0" smtClean="0"/>
          </a:p>
          <a:p>
            <a:pPr lvl="1"/>
            <a:r>
              <a:rPr lang="en-US" sz="2000" dirty="0" smtClean="0"/>
              <a:t>Density </a:t>
            </a:r>
            <a:r>
              <a:rPr lang="en-US" sz="2000" dirty="0"/>
              <a:t>function p with parameters</a:t>
            </a:r>
            <a:r>
              <a:rPr lang="en-GB" sz="2000" i="1" dirty="0"/>
              <a:t> θ</a:t>
            </a:r>
            <a:r>
              <a:rPr lang="en-US" sz="2000" dirty="0"/>
              <a:t> is given and </a:t>
            </a:r>
            <a:r>
              <a:rPr lang="en-US" sz="2000" dirty="0" err="1"/>
              <a:t>x</a:t>
            </a:r>
            <a:r>
              <a:rPr lang="en-US" sz="2000" baseline="30000" dirty="0" err="1"/>
              <a:t>t</a:t>
            </a:r>
            <a:r>
              <a:rPr lang="en-US" sz="2000" dirty="0"/>
              <a:t>~</a:t>
            </a:r>
            <a:r>
              <a:rPr lang="tr-TR" sz="2000" i="1" dirty="0"/>
              <a:t>p </a:t>
            </a:r>
            <a:r>
              <a:rPr lang="tr-TR" sz="2000" dirty="0"/>
              <a:t>(</a:t>
            </a:r>
            <a:r>
              <a:rPr lang="tr-TR" sz="2000" dirty="0">
                <a:latin typeface="Lucida Calligraphy" pitchFamily="66" charset="0"/>
              </a:rPr>
              <a:t>X</a:t>
            </a:r>
            <a:r>
              <a:rPr lang="tr-TR" sz="2000" b="1" i="1" dirty="0"/>
              <a:t> </a:t>
            </a:r>
            <a:r>
              <a:rPr lang="tr-TR" sz="2000" dirty="0"/>
              <a:t>|</a:t>
            </a:r>
            <a:r>
              <a:rPr lang="en-GB" sz="2000" i="1" dirty="0"/>
              <a:t>θ</a:t>
            </a:r>
            <a:r>
              <a:rPr lang="tr-TR" sz="2000" dirty="0"/>
              <a:t>) </a:t>
            </a:r>
            <a:endParaRPr lang="en-US" sz="2000" dirty="0"/>
          </a:p>
          <a:p>
            <a:pPr lvl="2"/>
            <a:r>
              <a:rPr lang="tr-TR" sz="1600" dirty="0">
                <a:solidFill>
                  <a:srgbClr val="FF0000"/>
                </a:solidFill>
              </a:rPr>
              <a:t>Likelihood </a:t>
            </a:r>
            <a:r>
              <a:rPr lang="tr-TR" sz="1600" dirty="0"/>
              <a:t>of </a:t>
            </a:r>
            <a:r>
              <a:rPr lang="tr-TR" sz="1600" i="1" dirty="0"/>
              <a:t>θ</a:t>
            </a:r>
            <a:r>
              <a:rPr lang="tr-TR" sz="1600" dirty="0"/>
              <a:t> given the sample </a:t>
            </a:r>
            <a:r>
              <a:rPr lang="tr-TR" sz="1600" dirty="0">
                <a:latin typeface="Lucida Calligraphy" pitchFamily="66" charset="0"/>
              </a:rPr>
              <a:t>X</a:t>
            </a:r>
          </a:p>
          <a:p>
            <a:pPr>
              <a:buNone/>
            </a:pPr>
            <a:r>
              <a:rPr lang="tr-TR" sz="2400" dirty="0"/>
              <a:t>		</a:t>
            </a:r>
            <a:r>
              <a:rPr lang="el-GR" sz="2400" dirty="0" smtClean="0"/>
              <a:t>	</a:t>
            </a:r>
            <a:r>
              <a:rPr lang="tr-TR" sz="2400" i="1" dirty="0" smtClean="0"/>
              <a:t>l </a:t>
            </a:r>
            <a:r>
              <a:rPr lang="tr-TR" sz="2400" dirty="0"/>
              <a:t>(</a:t>
            </a:r>
            <a:r>
              <a:rPr lang="en-GB" sz="2400" i="1" dirty="0"/>
              <a:t>θ</a:t>
            </a:r>
            <a:r>
              <a:rPr lang="tr-TR" sz="2400" dirty="0"/>
              <a:t>|</a:t>
            </a:r>
            <a:r>
              <a:rPr lang="tr-TR" sz="2400" dirty="0">
                <a:latin typeface="Lucida Calligraphy" pitchFamily="66" charset="0"/>
              </a:rPr>
              <a:t>X</a:t>
            </a:r>
            <a:r>
              <a:rPr lang="tr-TR" sz="2400" dirty="0"/>
              <a:t>) = </a:t>
            </a:r>
            <a:r>
              <a:rPr lang="tr-TR" sz="2400" i="1" dirty="0"/>
              <a:t>p </a:t>
            </a:r>
            <a:r>
              <a:rPr lang="tr-TR" sz="2400" dirty="0"/>
              <a:t>(</a:t>
            </a:r>
            <a:r>
              <a:rPr lang="tr-TR" sz="2400" dirty="0">
                <a:latin typeface="Lucida Calligraphy" pitchFamily="66" charset="0"/>
              </a:rPr>
              <a:t>X</a:t>
            </a:r>
            <a:r>
              <a:rPr lang="tr-TR" sz="2400" b="1" i="1" dirty="0"/>
              <a:t> </a:t>
            </a:r>
            <a:r>
              <a:rPr lang="tr-TR" sz="2400" dirty="0"/>
              <a:t>|</a:t>
            </a:r>
            <a:r>
              <a:rPr lang="en-GB" sz="2400" i="1" dirty="0"/>
              <a:t>θ</a:t>
            </a:r>
            <a:r>
              <a:rPr lang="tr-TR" sz="2400" dirty="0"/>
              <a:t>) = ∏</a:t>
            </a:r>
            <a:r>
              <a:rPr lang="tr-TR" sz="2400" i="1" baseline="-40000" dirty="0"/>
              <a:t>t</a:t>
            </a:r>
            <a:r>
              <a:rPr lang="tr-TR" sz="2400" dirty="0"/>
              <a:t> </a:t>
            </a:r>
            <a:r>
              <a:rPr lang="tr-TR" sz="2400" i="1" dirty="0"/>
              <a:t>p </a:t>
            </a:r>
            <a:r>
              <a:rPr lang="tr-TR" sz="2400" dirty="0"/>
              <a:t>(</a:t>
            </a:r>
            <a:r>
              <a:rPr lang="tr-TR" sz="2400" i="1" dirty="0"/>
              <a:t>x</a:t>
            </a:r>
            <a:r>
              <a:rPr lang="tr-TR" sz="2400" i="1" baseline="30000" dirty="0"/>
              <a:t>t</a:t>
            </a:r>
            <a:r>
              <a:rPr lang="tr-TR" sz="2400" dirty="0"/>
              <a:t>|</a:t>
            </a:r>
            <a:r>
              <a:rPr lang="en-GB" sz="2400" i="1" dirty="0"/>
              <a:t>θ</a:t>
            </a:r>
            <a:r>
              <a:rPr lang="tr-TR" sz="2400" dirty="0" smtClean="0"/>
              <a:t>)</a:t>
            </a:r>
            <a:endParaRPr lang="el-GR" sz="2400" dirty="0" smtClean="0"/>
          </a:p>
          <a:p>
            <a:pPr lvl="1"/>
            <a:r>
              <a:rPr lang="en-US" sz="1800" dirty="0" smtClean="0"/>
              <a:t>We </a:t>
            </a:r>
            <a:r>
              <a:rPr lang="en-US" sz="1800" dirty="0"/>
              <a:t>look </a:t>
            </a:r>
            <a:r>
              <a:rPr lang="en-GB" sz="1800" i="1" dirty="0"/>
              <a:t>θ </a:t>
            </a:r>
            <a:r>
              <a:rPr lang="en-US" sz="1800" dirty="0"/>
              <a:t>for that “</a:t>
            </a:r>
            <a:r>
              <a:rPr lang="en-US" sz="1800" i="1" dirty="0"/>
              <a:t>maximizes the likelihood of the sample</a:t>
            </a:r>
            <a:r>
              <a:rPr lang="en-US" sz="1800" dirty="0"/>
              <a:t>”!</a:t>
            </a:r>
            <a:endParaRPr lang="tr-TR" sz="1800" dirty="0"/>
          </a:p>
          <a:p>
            <a:pPr>
              <a:buNone/>
            </a:pPr>
            <a:r>
              <a:rPr lang="tr-TR" sz="2400" dirty="0"/>
              <a:t>		 </a:t>
            </a:r>
            <a:r>
              <a:rPr lang="tr-TR" sz="2400" dirty="0">
                <a:latin typeface="Lucida Calligraphy" pitchFamily="66" charset="0"/>
              </a:rPr>
              <a:t>L</a:t>
            </a:r>
            <a:r>
              <a:rPr lang="tr-TR" sz="2400" dirty="0"/>
              <a:t>(</a:t>
            </a:r>
            <a:r>
              <a:rPr lang="en-GB" sz="2400" i="1" dirty="0"/>
              <a:t>θ</a:t>
            </a:r>
            <a:r>
              <a:rPr lang="tr-TR" sz="2400" dirty="0"/>
              <a:t>|</a:t>
            </a:r>
            <a:r>
              <a:rPr lang="tr-TR" sz="2400" dirty="0">
                <a:latin typeface="Lucida Calligraphy" pitchFamily="66" charset="0"/>
              </a:rPr>
              <a:t>X</a:t>
            </a:r>
            <a:r>
              <a:rPr lang="tr-TR" sz="2400" dirty="0"/>
              <a:t>) = log </a:t>
            </a:r>
            <a:r>
              <a:rPr lang="tr-TR" sz="2400" i="1" dirty="0"/>
              <a:t>l </a:t>
            </a:r>
            <a:r>
              <a:rPr lang="tr-TR" sz="2400" dirty="0"/>
              <a:t>(</a:t>
            </a:r>
            <a:r>
              <a:rPr lang="en-GB" sz="2400" i="1" dirty="0"/>
              <a:t>θ</a:t>
            </a:r>
            <a:r>
              <a:rPr lang="tr-TR" sz="2400" dirty="0"/>
              <a:t>|</a:t>
            </a:r>
            <a:r>
              <a:rPr lang="tr-TR" sz="2400" dirty="0">
                <a:latin typeface="Lucida Calligraphy" pitchFamily="66" charset="0"/>
              </a:rPr>
              <a:t>X</a:t>
            </a:r>
            <a:r>
              <a:rPr lang="tr-TR" sz="2400" dirty="0"/>
              <a:t>) = ∑</a:t>
            </a:r>
            <a:r>
              <a:rPr lang="tr-TR" sz="2400" i="1" baseline="-40000" dirty="0"/>
              <a:t>t</a:t>
            </a:r>
            <a:r>
              <a:rPr lang="tr-TR" sz="2400" dirty="0"/>
              <a:t> log </a:t>
            </a:r>
            <a:r>
              <a:rPr lang="tr-TR" sz="2400" i="1" dirty="0"/>
              <a:t>p </a:t>
            </a:r>
            <a:r>
              <a:rPr lang="tr-TR" sz="2400" dirty="0"/>
              <a:t>(</a:t>
            </a:r>
            <a:r>
              <a:rPr lang="tr-TR" sz="2400" i="1" dirty="0"/>
              <a:t>x</a:t>
            </a:r>
            <a:r>
              <a:rPr lang="tr-TR" sz="2400" i="1" baseline="30000" dirty="0"/>
              <a:t>t</a:t>
            </a:r>
            <a:r>
              <a:rPr lang="tr-TR" sz="2400" dirty="0"/>
              <a:t>|</a:t>
            </a:r>
            <a:r>
              <a:rPr lang="en-GB" sz="2400" i="1" dirty="0"/>
              <a:t>θ</a:t>
            </a:r>
            <a:r>
              <a:rPr lang="tr-TR" sz="2400" dirty="0"/>
              <a:t>)</a:t>
            </a:r>
          </a:p>
          <a:p>
            <a:pPr lvl="1"/>
            <a:r>
              <a:rPr lang="tr-TR" sz="2000" dirty="0" smtClean="0">
                <a:solidFill>
                  <a:srgbClr val="FF0000"/>
                </a:solidFill>
              </a:rPr>
              <a:t>Maximum </a:t>
            </a:r>
            <a:r>
              <a:rPr lang="tr-TR" sz="2000" dirty="0">
                <a:solidFill>
                  <a:srgbClr val="FF0000"/>
                </a:solidFill>
              </a:rPr>
              <a:t>likelihood estimator (MLE)</a:t>
            </a:r>
          </a:p>
          <a:p>
            <a:pPr>
              <a:buNone/>
            </a:pPr>
            <a:r>
              <a:rPr lang="tr-TR" sz="2400" dirty="0"/>
              <a:t>		</a:t>
            </a:r>
            <a:r>
              <a:rPr lang="en-GB" sz="2400" i="1" dirty="0"/>
              <a:t>θ</a:t>
            </a:r>
            <a:r>
              <a:rPr lang="tr-TR" sz="2400" baseline="30000" dirty="0"/>
              <a:t>*</a:t>
            </a:r>
            <a:r>
              <a:rPr lang="tr-TR" sz="2400" dirty="0"/>
              <a:t> = argmax</a:t>
            </a:r>
            <a:r>
              <a:rPr lang="en-GB" sz="2400" i="1" baseline="-25000" dirty="0"/>
              <a:t>θ</a:t>
            </a:r>
            <a:r>
              <a:rPr lang="tr-TR" sz="2400" dirty="0"/>
              <a:t> </a:t>
            </a:r>
            <a:r>
              <a:rPr lang="tr-TR" sz="2400" dirty="0">
                <a:latin typeface="Lucida Calligraphy" pitchFamily="66" charset="0"/>
              </a:rPr>
              <a:t>L</a:t>
            </a:r>
            <a:r>
              <a:rPr lang="tr-TR" sz="2400" dirty="0"/>
              <a:t>(</a:t>
            </a:r>
            <a:r>
              <a:rPr lang="en-GB" sz="2400" i="1" dirty="0"/>
              <a:t>θ</a:t>
            </a:r>
            <a:r>
              <a:rPr lang="tr-TR" sz="2400" dirty="0"/>
              <a:t>|</a:t>
            </a:r>
            <a:r>
              <a:rPr lang="tr-TR" sz="2400" dirty="0">
                <a:latin typeface="Lucida Calligraphy" pitchFamily="66" charset="0"/>
              </a:rPr>
              <a:t>X</a:t>
            </a:r>
            <a:r>
              <a:rPr lang="tr-TR" sz="2400" dirty="0"/>
              <a:t>)</a:t>
            </a:r>
            <a:endParaRPr lang="el-GR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44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 </a:t>
            </a:r>
            <a:r>
              <a:rPr lang="en-US" dirty="0" smtClean="0"/>
              <a:t>Estimation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Advantages: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they become unbiased minimum variance estimators as the sample size increases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they have approximate normal distributions and approximate sample variances that can be calculated and used to generate confidence bounds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likelihood functions can be used to test hypotheses about models and parameters </a:t>
            </a:r>
          </a:p>
          <a:p>
            <a:r>
              <a:rPr lang="en-US" dirty="0" smtClean="0"/>
              <a:t>Disadvantages: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With small numbers of failures (less than 5, and sometimes less than 10 is small), MLE's can be heavily biased and the large sample optimality properties do not apply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Calculating MLE's often requires specialized software for solving complex non-linear equations. 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86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 Estimation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66158" y="1518249"/>
            <a:ext cx="9083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Stats4 library </a:t>
            </a:r>
          </a:p>
          <a:p>
            <a:pPr lvl="1"/>
            <a:r>
              <a:rPr lang="en-US" dirty="0" smtClean="0"/>
              <a:t>Fitting a Normal Distribution to the Old Faithful eruption data(mu = 3.487, </a:t>
            </a:r>
            <a:r>
              <a:rPr lang="en-US" dirty="0" err="1" smtClean="0"/>
              <a:t>sd</a:t>
            </a:r>
            <a:r>
              <a:rPr lang="en-US" dirty="0" smtClean="0"/>
              <a:t> = 1.14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153" y="3434695"/>
            <a:ext cx="6525971" cy="2017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3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Likelihood Estimation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libraries: </a:t>
            </a:r>
          </a:p>
          <a:p>
            <a:pPr lvl="1"/>
            <a:r>
              <a:rPr lang="en-US" dirty="0" err="1" smtClean="0"/>
              <a:t>Bbmle</a:t>
            </a:r>
            <a:r>
              <a:rPr lang="en-US" dirty="0" smtClean="0"/>
              <a:t> : </a:t>
            </a:r>
            <a:r>
              <a:rPr lang="en-US" dirty="0"/>
              <a:t>has mle2() which offers essentially the same functionality but includes the option of not inverting the Hessian Matrix.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BDA6B-C24A-4E3A-91AA-946CDEEFE0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5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993</Words>
  <Application>Microsoft Office PowerPoint</Application>
  <PresentationFormat>Widescreen</PresentationFormat>
  <Paragraphs>217</Paragraphs>
  <Slides>36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Lucida Calligraphy</vt:lpstr>
      <vt:lpstr>Lucida Console</vt:lpstr>
      <vt:lpstr>Office Theme</vt:lpstr>
      <vt:lpstr>Equation</vt:lpstr>
      <vt:lpstr>Density Estimation in R</vt:lpstr>
      <vt:lpstr>Contents</vt:lpstr>
      <vt:lpstr>Introduction</vt:lpstr>
      <vt:lpstr>Datasets</vt:lpstr>
      <vt:lpstr>Parametric Methods</vt:lpstr>
      <vt:lpstr>Maximum Likelihood Estimation </vt:lpstr>
      <vt:lpstr>Maximum Likelihood Estimation (2)</vt:lpstr>
      <vt:lpstr>Maximum Likelihood Estimation (3)</vt:lpstr>
      <vt:lpstr>Maximum Likelihood Estimation (4)</vt:lpstr>
      <vt:lpstr>Bayesian estimation</vt:lpstr>
      <vt:lpstr>Bayesian estimation (2)</vt:lpstr>
      <vt:lpstr>Bayesian estimation (3)</vt:lpstr>
      <vt:lpstr>Non-Parametric Methods</vt:lpstr>
      <vt:lpstr>Histograms</vt:lpstr>
      <vt:lpstr>Histograms</vt:lpstr>
      <vt:lpstr>Histograms</vt:lpstr>
      <vt:lpstr>The Naïve Estimator</vt:lpstr>
      <vt:lpstr>The Naïve Estimator</vt:lpstr>
      <vt:lpstr>The Naïve Estimator</vt:lpstr>
      <vt:lpstr>The kernel estimator</vt:lpstr>
      <vt:lpstr>The kernel estimator (2)</vt:lpstr>
      <vt:lpstr>The kernel estimator (3)</vt:lpstr>
      <vt:lpstr>The kernel estimator (4)</vt:lpstr>
      <vt:lpstr>The kernel estimator (5)</vt:lpstr>
      <vt:lpstr>The kth nearest neighbor method</vt:lpstr>
      <vt:lpstr>The kth nearest neighbor method</vt:lpstr>
      <vt:lpstr>The kth nearest neighbor method</vt:lpstr>
      <vt:lpstr>Maximum penalized likelihood estimators</vt:lpstr>
      <vt:lpstr>Penalized Approaches</vt:lpstr>
      <vt:lpstr>Penalized Approaches (2)</vt:lpstr>
      <vt:lpstr>Penalized Approaches (3)</vt:lpstr>
      <vt:lpstr>Additional R Packages for Non-Parametric methods</vt:lpstr>
      <vt:lpstr>Evaluation</vt:lpstr>
      <vt:lpstr>Conclusions</vt:lpstr>
      <vt:lpstr>References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Density Estimation in R</dc:title>
  <dc:creator>Le, Ha A</dc:creator>
  <cp:lastModifiedBy>Nikolaos Sarafianos</cp:lastModifiedBy>
  <cp:revision>68</cp:revision>
  <dcterms:created xsi:type="dcterms:W3CDTF">2015-09-08T15:54:13Z</dcterms:created>
  <dcterms:modified xsi:type="dcterms:W3CDTF">2015-09-21T17:02:30Z</dcterms:modified>
</cp:coreProperties>
</file>