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5" r:id="rId2"/>
    <p:sldId id="386" r:id="rId3"/>
    <p:sldId id="393" r:id="rId4"/>
    <p:sldId id="390" r:id="rId5"/>
    <p:sldId id="391" r:id="rId6"/>
    <p:sldId id="387" r:id="rId7"/>
    <p:sldId id="388" r:id="rId8"/>
    <p:sldId id="389" r:id="rId9"/>
  </p:sldIdLst>
  <p:sldSz cx="9144000" cy="6858000" type="overhead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6633"/>
    <a:srgbClr val="666633"/>
    <a:srgbClr val="336600"/>
    <a:srgbClr val="614020"/>
    <a:srgbClr val="523E30"/>
    <a:srgbClr val="0000CC"/>
    <a:srgbClr val="FF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98" y="-11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972" y="786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0829" cy="45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defTabSz="913890">
              <a:defRPr kumimoji="0" sz="1200"/>
            </a:lvl1pPr>
          </a:lstStyle>
          <a:p>
            <a:r>
              <a:rPr lang="en-US" altLang="en-US"/>
              <a:t>Christoph F. Eick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12271" y="1"/>
            <a:ext cx="3010829" cy="45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defTabSz="913890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393"/>
            <a:ext cx="3010829" cy="45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defTabSz="913890">
              <a:defRPr kumimoji="0" sz="1200"/>
            </a:lvl1pPr>
          </a:lstStyle>
          <a:p>
            <a:r>
              <a:rPr lang="en-US" altLang="en-US"/>
              <a:t>Agent-based Data Mining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12271" y="8830393"/>
            <a:ext cx="3010829" cy="45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 defTabSz="913890">
              <a:defRPr kumimoji="0" sz="1200"/>
            </a:lvl1pPr>
          </a:lstStyle>
          <a:p>
            <a:fld id="{14376E4A-431A-4E53-A8D7-52077FD9E9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4425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10829" cy="45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defTabSz="913890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7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7763" y="677863"/>
            <a:ext cx="4733925" cy="3549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659" y="4454553"/>
            <a:ext cx="5169782" cy="4150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4012271" y="1"/>
            <a:ext cx="3010829" cy="45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defTabSz="913890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393"/>
            <a:ext cx="3010829" cy="45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defTabSz="913890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2271" y="8830393"/>
            <a:ext cx="3010829" cy="453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b" anchorCtr="0" compatLnSpc="1">
            <a:prstTxWarp prst="textNoShape">
              <a:avLst/>
            </a:prstTxWarp>
          </a:bodyPr>
          <a:lstStyle>
            <a:lvl1pPr algn="r" defTabSz="913890">
              <a:defRPr kumimoji="0" sz="1200"/>
            </a:lvl1pPr>
          </a:lstStyle>
          <a:p>
            <a:fld id="{D6E5E26C-A95A-4031-81E3-74184AC87E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8804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73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18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0"/>
            <a:ext cx="2247900" cy="6858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591300" cy="6858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3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8713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419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371600"/>
            <a:ext cx="44196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143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1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80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8269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8798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477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0"/>
            <a:ext cx="868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8991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55" name="Text Box 31"/>
          <p:cNvSpPr txBox="1">
            <a:spLocks noChangeArrowheads="1"/>
          </p:cNvSpPr>
          <p:nvPr/>
        </p:nvSpPr>
        <p:spPr bwMode="auto">
          <a:xfrm>
            <a:off x="5638800" y="6629400"/>
            <a:ext cx="38433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kumimoji="0" lang="en-US" altLang="en-US" sz="2400"/>
          </a:p>
        </p:txBody>
      </p:sp>
      <p:sp>
        <p:nvSpPr>
          <p:cNvPr id="1056" name="Text Box 32"/>
          <p:cNvSpPr txBox="1">
            <a:spLocks noChangeArrowheads="1"/>
          </p:cNvSpPr>
          <p:nvPr/>
        </p:nvSpPr>
        <p:spPr bwMode="auto">
          <a:xfrm>
            <a:off x="0" y="6640513"/>
            <a:ext cx="4267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kumimoji="0" lang="en-US" altLang="en-US" sz="1200"/>
              <a:t>Ch. Eick: More on Machine Learning  &amp; Neural Networks</a:t>
            </a:r>
            <a:endParaRPr kumimoji="0"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800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Neural Network Terminology</a:t>
            </a:r>
          </a:p>
        </p:txBody>
      </p:sp>
      <p:sp>
        <p:nvSpPr>
          <p:cNvPr id="2764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 neural network is composed of a number of </a:t>
            </a:r>
            <a:r>
              <a:rPr lang="en-US" altLang="en-US" b="1"/>
              <a:t>units</a:t>
            </a:r>
            <a:r>
              <a:rPr lang="en-US" altLang="en-US"/>
              <a:t> (nodes) that are connected by </a:t>
            </a:r>
            <a:r>
              <a:rPr lang="en-US" altLang="en-US" b="1"/>
              <a:t>links. </a:t>
            </a:r>
            <a:r>
              <a:rPr lang="en-US" altLang="en-US"/>
              <a:t>Each link has a </a:t>
            </a:r>
            <a:r>
              <a:rPr lang="en-US" altLang="en-US" b="1"/>
              <a:t>weight</a:t>
            </a:r>
            <a:r>
              <a:rPr lang="en-US" altLang="en-US"/>
              <a:t> associated with it. Each unit has an </a:t>
            </a:r>
            <a:r>
              <a:rPr lang="en-US" altLang="en-US" b="1"/>
              <a:t>activation level </a:t>
            </a:r>
            <a:r>
              <a:rPr lang="en-US" altLang="en-US"/>
              <a:t>and a means to compute the activation level at the next step in time.</a:t>
            </a:r>
          </a:p>
          <a:p>
            <a:r>
              <a:rPr lang="en-US" altLang="en-US"/>
              <a:t>Most neural networks are decomposed of a linear component called </a:t>
            </a:r>
            <a:r>
              <a:rPr lang="en-US" altLang="en-US" b="1"/>
              <a:t>input function</a:t>
            </a:r>
            <a:r>
              <a:rPr lang="en-US" altLang="en-US"/>
              <a:t>, and a non-linear component call </a:t>
            </a:r>
            <a:r>
              <a:rPr lang="en-US" altLang="en-US" b="1"/>
              <a:t>activation function</a:t>
            </a:r>
            <a:r>
              <a:rPr lang="en-US" altLang="en-US"/>
              <a:t>. Popular activation functions include: step-function, sign-function, and sigmoid function.</a:t>
            </a:r>
          </a:p>
          <a:p>
            <a:r>
              <a:rPr lang="en-US" altLang="en-US"/>
              <a:t>The </a:t>
            </a:r>
            <a:r>
              <a:rPr lang="en-US" altLang="en-US" b="1"/>
              <a:t>architecture</a:t>
            </a:r>
            <a:r>
              <a:rPr lang="en-US" altLang="en-US"/>
              <a:t> of a neural network determines how units are connected and what activation function are used for the network computations. Architectures are subdivided into </a:t>
            </a:r>
            <a:r>
              <a:rPr lang="en-US" altLang="en-US" b="1"/>
              <a:t>feed-forward</a:t>
            </a:r>
            <a:r>
              <a:rPr lang="en-US" altLang="en-US"/>
              <a:t> and </a:t>
            </a:r>
            <a:r>
              <a:rPr lang="en-US" altLang="en-US" b="1"/>
              <a:t>recurrent networks</a:t>
            </a:r>
            <a:r>
              <a:rPr lang="en-US" altLang="en-US"/>
              <a:t>. Moreover, </a:t>
            </a:r>
            <a:r>
              <a:rPr lang="en-US" altLang="en-US" b="1"/>
              <a:t>single layer</a:t>
            </a:r>
            <a:r>
              <a:rPr lang="en-US" altLang="en-US"/>
              <a:t> and </a:t>
            </a:r>
            <a:r>
              <a:rPr lang="en-US" altLang="en-US" b="1"/>
              <a:t>multi-layer</a:t>
            </a:r>
            <a:r>
              <a:rPr lang="en-US" altLang="en-US"/>
              <a:t> neural networks (that contain </a:t>
            </a:r>
            <a:r>
              <a:rPr lang="en-US" altLang="en-US" b="1"/>
              <a:t>hidden units</a:t>
            </a:r>
            <a:r>
              <a:rPr lang="en-US" altLang="en-US"/>
              <a:t>) are distinguished.</a:t>
            </a:r>
          </a:p>
          <a:p>
            <a:r>
              <a:rPr lang="en-US" altLang="en-US" b="1"/>
              <a:t>Learning in the context of neural networks</a:t>
            </a:r>
            <a:r>
              <a:rPr lang="en-US" altLang="en-US"/>
              <a:t> mostly centers on finding “good” weights for a given architecture so that the error in performing a particular task is minimized. Most approaches center on learning a function from a set of training examples, and use hill-climbing and steepest decent hill-climbing approaches to find the best values for the weights.</a:t>
            </a:r>
          </a:p>
          <a:p>
            <a:pPr>
              <a:buFont typeface="Wingdings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Perceptron Learning Example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991600" cy="5486400"/>
          </a:xfrm>
        </p:spPr>
        <p:txBody>
          <a:bodyPr/>
          <a:lstStyle/>
          <a:p>
            <a:pPr marL="381000" indent="-381000"/>
            <a:r>
              <a:rPr lang="en-US" altLang="en-US"/>
              <a:t>Learn </a:t>
            </a:r>
            <a:r>
              <a:rPr lang="en-US" altLang="en-US" b="1">
                <a:latin typeface="Verdana" pitchFamily="34" charset="0"/>
              </a:rPr>
              <a:t>y=x1 and x2</a:t>
            </a:r>
            <a:r>
              <a:rPr lang="en-US" altLang="en-US"/>
              <a:t> for examples (0,0,0), (0,1,0), (1,0,0), (1,1, 1) and learning rate 0.5 and initial weights w0=1;w1=w2=0.8; step</a:t>
            </a:r>
            <a:r>
              <a:rPr lang="en-US" altLang="en-US" baseline="-25000"/>
              <a:t>0</a:t>
            </a:r>
            <a:r>
              <a:rPr lang="en-US" altLang="en-US"/>
              <a:t> is used as the activation function</a:t>
            </a:r>
          </a:p>
          <a:p>
            <a:pPr marL="381000" indent="-381000">
              <a:buFont typeface="Wingdings" pitchFamily="2" charset="2"/>
              <a:buAutoNum type="arabicPeriod"/>
            </a:pPr>
            <a:r>
              <a:rPr lang="en-US" altLang="en-US"/>
              <a:t>w0 is set to 0.5; nothing else changes --- First example</a:t>
            </a:r>
          </a:p>
          <a:p>
            <a:pPr marL="381000" indent="-381000">
              <a:buFont typeface="Wingdings" pitchFamily="2" charset="2"/>
              <a:buAutoNum type="arabicPeriod"/>
            </a:pPr>
            <a:r>
              <a:rPr lang="en-US" altLang="en-US"/>
              <a:t>w0 is set to 0; w2 is set to 0.3 --- Second example</a:t>
            </a:r>
          </a:p>
          <a:p>
            <a:pPr marL="381000" indent="-381000">
              <a:buFont typeface="Wingdings" pitchFamily="2" charset="2"/>
              <a:buAutoNum type="arabicPeriod"/>
            </a:pPr>
            <a:r>
              <a:rPr lang="en-US" altLang="en-US"/>
              <a:t>w0 is set to –0.5; w1 is set to 0.3 --- Third example</a:t>
            </a:r>
          </a:p>
          <a:p>
            <a:pPr marL="381000" indent="-381000">
              <a:buFont typeface="Wingdings" pitchFamily="2" charset="2"/>
              <a:buAutoNum type="arabicPeriod"/>
            </a:pPr>
            <a:r>
              <a:rPr lang="en-US" altLang="en-US"/>
              <a:t>No more errors occurs for those weights for the four examples</a:t>
            </a:r>
          </a:p>
          <a:p>
            <a:pPr marL="381000" indent="-381000">
              <a:buFont typeface="Wingdings" pitchFamily="2" charset="2"/>
              <a:buAutoNum type="arabicPeriod"/>
            </a:pPr>
            <a:endParaRPr lang="en-US" altLang="en-US"/>
          </a:p>
          <a:p>
            <a:pPr marL="381000" indent="-381000">
              <a:buFont typeface="Wingdings" pitchFamily="2" charset="2"/>
              <a:buNone/>
            </a:pPr>
            <a:endParaRPr lang="en-US" altLang="en-US"/>
          </a:p>
        </p:txBody>
      </p:sp>
      <p:sp>
        <p:nvSpPr>
          <p:cNvPr id="278532" name="Oval 4"/>
          <p:cNvSpPr>
            <a:spLocks noChangeArrowheads="1"/>
          </p:cNvSpPr>
          <p:nvPr/>
        </p:nvSpPr>
        <p:spPr bwMode="auto">
          <a:xfrm>
            <a:off x="1524000" y="4419600"/>
            <a:ext cx="762000" cy="533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x1</a:t>
            </a:r>
          </a:p>
        </p:txBody>
      </p:sp>
      <p:sp>
        <p:nvSpPr>
          <p:cNvPr id="278533" name="Oval 5"/>
          <p:cNvSpPr>
            <a:spLocks noChangeArrowheads="1"/>
          </p:cNvSpPr>
          <p:nvPr/>
        </p:nvSpPr>
        <p:spPr bwMode="auto">
          <a:xfrm>
            <a:off x="1524000" y="5334000"/>
            <a:ext cx="762000" cy="533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x2</a:t>
            </a:r>
          </a:p>
        </p:txBody>
      </p:sp>
      <p:sp>
        <p:nvSpPr>
          <p:cNvPr id="278534" name="Oval 6"/>
          <p:cNvSpPr>
            <a:spLocks noChangeArrowheads="1"/>
          </p:cNvSpPr>
          <p:nvPr/>
        </p:nvSpPr>
        <p:spPr bwMode="auto">
          <a:xfrm>
            <a:off x="2438400" y="3733800"/>
            <a:ext cx="762000" cy="533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</a:p>
        </p:txBody>
      </p:sp>
      <p:sp>
        <p:nvSpPr>
          <p:cNvPr id="278535" name="Oval 7"/>
          <p:cNvSpPr>
            <a:spLocks noChangeArrowheads="1"/>
          </p:cNvSpPr>
          <p:nvPr/>
        </p:nvSpPr>
        <p:spPr bwMode="auto">
          <a:xfrm>
            <a:off x="3200400" y="4724400"/>
            <a:ext cx="2438400" cy="9144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Step</a:t>
            </a:r>
            <a:r>
              <a:rPr lang="en-US" altLang="en-US" baseline="-25000"/>
              <a:t>0</a:t>
            </a:r>
            <a:r>
              <a:rPr lang="en-US" altLang="en-US"/>
              <a:t>-Unit</a:t>
            </a:r>
          </a:p>
        </p:txBody>
      </p:sp>
      <p:sp>
        <p:nvSpPr>
          <p:cNvPr id="278536" name="Oval 8"/>
          <p:cNvSpPr>
            <a:spLocks noChangeArrowheads="1"/>
          </p:cNvSpPr>
          <p:nvPr/>
        </p:nvSpPr>
        <p:spPr bwMode="auto">
          <a:xfrm>
            <a:off x="7010400" y="4953000"/>
            <a:ext cx="838200" cy="609600"/>
          </a:xfrm>
          <a:prstGeom prst="ellipse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y</a:t>
            </a:r>
          </a:p>
        </p:txBody>
      </p:sp>
      <p:sp>
        <p:nvSpPr>
          <p:cNvPr id="278540" name="Line 12"/>
          <p:cNvSpPr>
            <a:spLocks noChangeShapeType="1"/>
          </p:cNvSpPr>
          <p:nvPr/>
        </p:nvSpPr>
        <p:spPr bwMode="auto">
          <a:xfrm>
            <a:off x="3124200" y="4114800"/>
            <a:ext cx="68580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41" name="Line 13"/>
          <p:cNvSpPr>
            <a:spLocks noChangeShapeType="1"/>
          </p:cNvSpPr>
          <p:nvPr/>
        </p:nvSpPr>
        <p:spPr bwMode="auto">
          <a:xfrm>
            <a:off x="2286000" y="4724400"/>
            <a:ext cx="9144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42" name="Line 14"/>
          <p:cNvSpPr>
            <a:spLocks noChangeShapeType="1"/>
          </p:cNvSpPr>
          <p:nvPr/>
        </p:nvSpPr>
        <p:spPr bwMode="auto">
          <a:xfrm flipV="1">
            <a:off x="2286000" y="5105400"/>
            <a:ext cx="990600" cy="5334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43" name="Text Box 15"/>
          <p:cNvSpPr txBox="1">
            <a:spLocks noChangeArrowheads="1"/>
          </p:cNvSpPr>
          <p:nvPr/>
        </p:nvSpPr>
        <p:spPr bwMode="auto">
          <a:xfrm>
            <a:off x="3260725" y="39624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w0</a:t>
            </a:r>
          </a:p>
        </p:txBody>
      </p:sp>
      <p:sp>
        <p:nvSpPr>
          <p:cNvPr id="278544" name="Text Box 16"/>
          <p:cNvSpPr txBox="1">
            <a:spLocks noChangeArrowheads="1"/>
          </p:cNvSpPr>
          <p:nvPr/>
        </p:nvSpPr>
        <p:spPr bwMode="auto">
          <a:xfrm>
            <a:off x="2498725" y="45339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</a:t>
            </a:r>
          </a:p>
        </p:txBody>
      </p:sp>
      <p:sp>
        <p:nvSpPr>
          <p:cNvPr id="278545" name="Text Box 17"/>
          <p:cNvSpPr txBox="1">
            <a:spLocks noChangeArrowheads="1"/>
          </p:cNvSpPr>
          <p:nvPr/>
        </p:nvSpPr>
        <p:spPr bwMode="auto">
          <a:xfrm>
            <a:off x="2422525" y="54483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</a:t>
            </a:r>
          </a:p>
        </p:txBody>
      </p:sp>
      <p:sp>
        <p:nvSpPr>
          <p:cNvPr id="278546" name="Line 18"/>
          <p:cNvSpPr>
            <a:spLocks noChangeShapeType="1"/>
          </p:cNvSpPr>
          <p:nvPr/>
        </p:nvSpPr>
        <p:spPr bwMode="auto">
          <a:xfrm>
            <a:off x="5638800" y="5105400"/>
            <a:ext cx="1447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8548" name="Text Box 20"/>
          <p:cNvSpPr txBox="1">
            <a:spLocks noChangeArrowheads="1"/>
          </p:cNvSpPr>
          <p:nvPr/>
        </p:nvSpPr>
        <p:spPr bwMode="auto">
          <a:xfrm>
            <a:off x="1524000" y="6172200"/>
            <a:ext cx="6592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/>
              <a:t>Perceptron Learning Rule</a:t>
            </a:r>
            <a:r>
              <a:rPr lang="en-US" altLang="en-US" sz="2400"/>
              <a:t>: W</a:t>
            </a:r>
            <a:r>
              <a:rPr lang="en-US" altLang="en-US" sz="2400" baseline="-25000"/>
              <a:t>j</a:t>
            </a:r>
            <a:r>
              <a:rPr lang="en-US" altLang="en-US" sz="2400"/>
              <a:t>:= W</a:t>
            </a:r>
            <a:r>
              <a:rPr lang="en-US" altLang="en-US" sz="2400" baseline="-25000"/>
              <a:t>j</a:t>
            </a:r>
            <a:r>
              <a:rPr lang="en-US" altLang="en-US" sz="2400"/>
              <a:t> + </a:t>
            </a:r>
            <a:r>
              <a:rPr lang="en-US" altLang="en-US" sz="2400">
                <a:latin typeface="Symbol" pitchFamily="18" charset="2"/>
              </a:rPr>
              <a:t>a</a:t>
            </a:r>
            <a:r>
              <a:rPr lang="en-US" altLang="en-US" sz="2400"/>
              <a:t>*A</a:t>
            </a:r>
            <a:r>
              <a:rPr lang="en-US" altLang="en-US" sz="2400" baseline="-25000"/>
              <a:t>j</a:t>
            </a:r>
            <a:r>
              <a:rPr lang="en-US" altLang="en-US" sz="2400"/>
              <a:t>*(T-O)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915400" cy="1447800"/>
          </a:xfrm>
        </p:spPr>
        <p:txBody>
          <a:bodyPr/>
          <a:lstStyle/>
          <a:p>
            <a:r>
              <a:rPr lang="en-US" altLang="en-US" sz="3600"/>
              <a:t>Neural Network Learning ---</a:t>
            </a:r>
            <a:br>
              <a:rPr lang="en-US" altLang="en-US" sz="3600"/>
            </a:br>
            <a:r>
              <a:rPr lang="en-US" altLang="en-US" sz="3600"/>
              <a:t>Mostly Steepest Descent Hill Climbing</a:t>
            </a:r>
            <a:br>
              <a:rPr lang="en-US" altLang="en-US" sz="3600"/>
            </a:br>
            <a:r>
              <a:rPr lang="en-US" altLang="en-US" sz="3600"/>
              <a:t>on a Differentiable Error Function</a:t>
            </a:r>
          </a:p>
        </p:txBody>
      </p:sp>
      <p:sp>
        <p:nvSpPr>
          <p:cNvPr id="291844" name="Text Box 4"/>
          <p:cNvSpPr txBox="1">
            <a:spLocks noChangeArrowheads="1"/>
          </p:cNvSpPr>
          <p:nvPr/>
        </p:nvSpPr>
        <p:spPr bwMode="auto">
          <a:xfrm>
            <a:off x="914400" y="1881188"/>
            <a:ext cx="25225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Current Weight Vector</a:t>
            </a:r>
          </a:p>
        </p:txBody>
      </p:sp>
      <p:sp>
        <p:nvSpPr>
          <p:cNvPr id="291845" name="Line 5"/>
          <p:cNvSpPr>
            <a:spLocks noChangeShapeType="1"/>
          </p:cNvSpPr>
          <p:nvPr/>
        </p:nvSpPr>
        <p:spPr bwMode="auto">
          <a:xfrm>
            <a:off x="2225675" y="2324100"/>
            <a:ext cx="4267200" cy="2667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1846" name="Text Box 6"/>
          <p:cNvSpPr txBox="1">
            <a:spLocks noChangeArrowheads="1"/>
          </p:cNvSpPr>
          <p:nvPr/>
        </p:nvSpPr>
        <p:spPr bwMode="auto">
          <a:xfrm>
            <a:off x="3308350" y="3405188"/>
            <a:ext cx="26543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2000"/>
              <a:t>Direction of the steepest</a:t>
            </a:r>
          </a:p>
          <a:p>
            <a:pPr algn="ctr"/>
            <a:r>
              <a:rPr lang="en-US" altLang="en-US" sz="2000"/>
              <a:t>descent with respect to</a:t>
            </a:r>
          </a:p>
          <a:p>
            <a:pPr algn="ctr"/>
            <a:r>
              <a:rPr lang="en-US" altLang="en-US" sz="2000"/>
              <a:t>the error function</a:t>
            </a:r>
          </a:p>
        </p:txBody>
      </p:sp>
      <p:sp>
        <p:nvSpPr>
          <p:cNvPr id="291847" name="Text Box 7"/>
          <p:cNvSpPr txBox="1">
            <a:spLocks noChangeArrowheads="1"/>
          </p:cNvSpPr>
          <p:nvPr/>
        </p:nvSpPr>
        <p:spPr bwMode="auto">
          <a:xfrm>
            <a:off x="5943600" y="4876800"/>
            <a:ext cx="2228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New Weight Vector</a:t>
            </a:r>
          </a:p>
        </p:txBody>
      </p:sp>
      <p:sp>
        <p:nvSpPr>
          <p:cNvPr id="291848" name="Text Box 8"/>
          <p:cNvSpPr txBox="1">
            <a:spLocks noChangeArrowheads="1"/>
          </p:cNvSpPr>
          <p:nvPr/>
        </p:nvSpPr>
        <p:spPr bwMode="auto">
          <a:xfrm>
            <a:off x="5257800" y="1676400"/>
            <a:ext cx="3886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Important: How far you junp depends on </a:t>
            </a:r>
          </a:p>
          <a:p>
            <a:pPr>
              <a:buFontTx/>
              <a:buChar char="•"/>
            </a:pPr>
            <a:r>
              <a:rPr lang="en-US" altLang="en-US" sz="2000"/>
              <a:t> the learning rate </a:t>
            </a:r>
            <a:r>
              <a:rPr lang="en-US" altLang="en-US" sz="2000">
                <a:latin typeface="Symbol" pitchFamily="18" charset="2"/>
              </a:rPr>
              <a:t>a</a:t>
            </a:r>
            <a:r>
              <a:rPr lang="en-US" altLang="en-US" sz="2000"/>
              <a:t>.</a:t>
            </a:r>
          </a:p>
          <a:p>
            <a:pPr>
              <a:buFontTx/>
              <a:buChar char="•"/>
            </a:pPr>
            <a:r>
              <a:rPr lang="en-US" altLang="en-US" sz="2000"/>
              <a:t> On the error |T-O|</a:t>
            </a:r>
          </a:p>
        </p:txBody>
      </p:sp>
      <p:sp>
        <p:nvSpPr>
          <p:cNvPr id="291849" name="Text Box 9"/>
          <p:cNvSpPr txBox="1">
            <a:spLocks noChangeArrowheads="1"/>
          </p:cNvSpPr>
          <p:nvPr/>
        </p:nvSpPr>
        <p:spPr bwMode="auto">
          <a:xfrm>
            <a:off x="838200" y="4922838"/>
            <a:ext cx="37052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Remarks on </a:t>
            </a:r>
            <a:r>
              <a:rPr lang="en-US" altLang="en-US" sz="2000">
                <a:latin typeface="Symbol" pitchFamily="18" charset="2"/>
              </a:rPr>
              <a:t>a</a:t>
            </a:r>
            <a:r>
              <a:rPr lang="en-US" altLang="en-US" sz="2000"/>
              <a:t>:</a:t>
            </a:r>
          </a:p>
          <a:p>
            <a:pPr>
              <a:buFontTx/>
              <a:buChar char="•"/>
            </a:pPr>
            <a:r>
              <a:rPr lang="en-US" altLang="en-US" sz="2000"/>
              <a:t> too low </a:t>
            </a:r>
            <a:r>
              <a:rPr lang="en-US" altLang="en-US" sz="2000">
                <a:sym typeface="Wingdings" pitchFamily="2" charset="2"/>
              </a:rPr>
              <a:t> slow convergence</a:t>
            </a:r>
          </a:p>
          <a:p>
            <a:pPr>
              <a:buFontTx/>
              <a:buChar char="•"/>
            </a:pPr>
            <a:r>
              <a:rPr lang="en-US" altLang="en-US" sz="2000">
                <a:sym typeface="Wingdings" pitchFamily="2" charset="2"/>
              </a:rPr>
              <a:t> too high  might overshoot goal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 Propagation Algorithm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991600" cy="5638800"/>
          </a:xfrm>
        </p:spPr>
        <p:txBody>
          <a:bodyPr/>
          <a:lstStyle/>
          <a:p>
            <a:pPr marL="381000" indent="-381000">
              <a:buFont typeface="Wingdings" pitchFamily="2" charset="2"/>
              <a:buNone/>
            </a:pPr>
            <a:endParaRPr lang="en-US" altLang="en-US"/>
          </a:p>
          <a:p>
            <a:pPr marL="381000" indent="-381000">
              <a:buFont typeface="Wingdings" pitchFamily="2" charset="2"/>
              <a:buAutoNum type="arabicPeriod"/>
            </a:pPr>
            <a:r>
              <a:rPr lang="en-US" altLang="en-US" sz="2400"/>
              <a:t>Initialize the weights in the network (often randomly) </a:t>
            </a:r>
          </a:p>
          <a:p>
            <a:pPr marL="381000" indent="-381000">
              <a:buFont typeface="Wingdings" pitchFamily="2" charset="2"/>
              <a:buAutoNum type="arabicPeriod"/>
            </a:pPr>
            <a:r>
              <a:rPr lang="en-US" altLang="en-US" sz="2400" b="1"/>
              <a:t>repeat</a:t>
            </a:r>
            <a:r>
              <a:rPr lang="en-US" altLang="en-US" sz="2400"/>
              <a:t> </a:t>
            </a:r>
            <a:r>
              <a:rPr lang="en-US" altLang="en-US" sz="2400" b="1"/>
              <a:t>for each</a:t>
            </a:r>
            <a:r>
              <a:rPr lang="en-US" altLang="en-US" sz="2400"/>
              <a:t> example </a:t>
            </a:r>
            <a:r>
              <a:rPr lang="en-US" altLang="en-US" sz="2400" i="1"/>
              <a:t>e</a:t>
            </a:r>
            <a:r>
              <a:rPr lang="en-US" altLang="en-US" sz="2400"/>
              <a:t> in the training set </a:t>
            </a:r>
            <a:r>
              <a:rPr lang="en-US" altLang="en-US" sz="2400" b="1"/>
              <a:t>do</a:t>
            </a:r>
            <a:r>
              <a:rPr lang="en-US" altLang="en-US" sz="2400"/>
              <a:t> </a:t>
            </a:r>
          </a:p>
          <a:p>
            <a:pPr marL="800100" lvl="1" indent="-342900">
              <a:buFont typeface="Wingdings" pitchFamily="2" charset="2"/>
              <a:buAutoNum type="alphaLcPeriod"/>
            </a:pPr>
            <a:r>
              <a:rPr lang="en-US" altLang="en-US" sz="2400" b="1"/>
              <a:t>O</a:t>
            </a:r>
            <a:r>
              <a:rPr lang="en-US" altLang="en-US" sz="2400"/>
              <a:t> = neural-net-output(network, e) ; forward pass </a:t>
            </a:r>
          </a:p>
          <a:p>
            <a:pPr marL="800100" lvl="1" indent="-342900">
              <a:buFont typeface="Wingdings" pitchFamily="2" charset="2"/>
              <a:buAutoNum type="alphaLcPeriod"/>
            </a:pPr>
            <a:r>
              <a:rPr lang="en-US" altLang="en-US" sz="2400" b="1"/>
              <a:t>T</a:t>
            </a:r>
            <a:r>
              <a:rPr lang="en-US" altLang="en-US" sz="2400"/>
              <a:t> = teacher output for </a:t>
            </a:r>
            <a:r>
              <a:rPr lang="en-US" altLang="en-US" sz="2400" i="1"/>
              <a:t>e</a:t>
            </a:r>
            <a:r>
              <a:rPr lang="en-US" altLang="en-US" sz="2400"/>
              <a:t> </a:t>
            </a:r>
          </a:p>
          <a:p>
            <a:pPr marL="800100" lvl="1" indent="-342900">
              <a:buFont typeface="Wingdings" pitchFamily="2" charset="2"/>
              <a:buAutoNum type="alphaLcPeriod"/>
            </a:pPr>
            <a:r>
              <a:rPr lang="en-US" altLang="en-US" sz="2400"/>
              <a:t>Calculate error (</a:t>
            </a:r>
            <a:r>
              <a:rPr lang="en-US" altLang="en-US" sz="2400" b="1"/>
              <a:t>T - O</a:t>
            </a:r>
            <a:r>
              <a:rPr lang="en-US" altLang="en-US" sz="2400"/>
              <a:t>) at the output units </a:t>
            </a:r>
          </a:p>
          <a:p>
            <a:pPr marL="800100" lvl="1" indent="-342900">
              <a:buFont typeface="Wingdings" pitchFamily="2" charset="2"/>
              <a:buAutoNum type="alphaLcPeriod"/>
            </a:pPr>
            <a:r>
              <a:rPr lang="en-US" altLang="en-US" sz="2400"/>
              <a:t>Compute error term </a:t>
            </a:r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 baseline="-25000"/>
              <a:t>i</a:t>
            </a:r>
            <a:r>
              <a:rPr lang="en-US" altLang="en-US" sz="2400"/>
              <a:t> for  the output node</a:t>
            </a:r>
          </a:p>
          <a:p>
            <a:pPr marL="800100" lvl="1" indent="-342900">
              <a:buFont typeface="Wingdings" pitchFamily="2" charset="2"/>
              <a:buAutoNum type="alphaLcPeriod"/>
            </a:pPr>
            <a:r>
              <a:rPr lang="en-US" altLang="en-US" sz="2400"/>
              <a:t>Compute error term </a:t>
            </a:r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 baseline="-25000"/>
              <a:t>i </a:t>
            </a:r>
            <a:r>
              <a:rPr lang="en-US" altLang="en-US" sz="2400"/>
              <a:t>for nodes of the intermediate layer</a:t>
            </a:r>
          </a:p>
          <a:p>
            <a:pPr marL="800100" lvl="1" indent="-342900">
              <a:buFont typeface="Wingdings" pitchFamily="2" charset="2"/>
              <a:buAutoNum type="alphaLcPeriod"/>
            </a:pPr>
            <a:r>
              <a:rPr lang="en-US" altLang="en-US" sz="2400"/>
              <a:t>Update the weights in the network </a:t>
            </a:r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/>
              <a:t>w</a:t>
            </a:r>
            <a:r>
              <a:rPr lang="en-US" altLang="en-US" sz="2400" baseline="-25000"/>
              <a:t>ij</a:t>
            </a:r>
            <a:r>
              <a:rPr lang="en-US" altLang="en-US" sz="2400"/>
              <a:t>=</a:t>
            </a:r>
            <a:r>
              <a:rPr lang="en-US" altLang="en-US" sz="2400">
                <a:latin typeface="Symbol" pitchFamily="18" charset="2"/>
              </a:rPr>
              <a:t>a</a:t>
            </a:r>
            <a:r>
              <a:rPr lang="en-US" altLang="en-US" sz="2400"/>
              <a:t>*a</a:t>
            </a:r>
            <a:r>
              <a:rPr lang="en-US" altLang="en-US" sz="2400" baseline="-25000"/>
              <a:t>i</a:t>
            </a:r>
            <a:r>
              <a:rPr lang="en-US" altLang="en-US" sz="2400"/>
              <a:t>*</a:t>
            </a:r>
            <a:r>
              <a:rPr lang="en-US" altLang="en-US" sz="2400">
                <a:latin typeface="Symbol" pitchFamily="18" charset="2"/>
              </a:rPr>
              <a:t>D</a:t>
            </a:r>
            <a:r>
              <a:rPr lang="en-US" altLang="en-US" sz="2400" baseline="-25000"/>
              <a:t>j</a:t>
            </a:r>
          </a:p>
          <a:p>
            <a:pPr marL="381000" indent="-381000">
              <a:buFont typeface="Wingdings" pitchFamily="2" charset="2"/>
              <a:buNone/>
            </a:pPr>
            <a:r>
              <a:rPr lang="en-US" altLang="en-US" sz="2400" b="1"/>
              <a:t>     until</a:t>
            </a:r>
            <a:r>
              <a:rPr lang="en-US" altLang="en-US" sz="2400"/>
              <a:t> all examples classified correctly or stopping criterion satisfied </a:t>
            </a:r>
          </a:p>
          <a:p>
            <a:pPr marL="381000" indent="-381000">
              <a:buFont typeface="Wingdings" pitchFamily="2" charset="2"/>
              <a:buAutoNum type="arabicPeriod" startAt="3"/>
            </a:pPr>
            <a:r>
              <a:rPr lang="en-US" altLang="en-US" sz="2400" b="1"/>
              <a:t>return</a:t>
            </a:r>
            <a:r>
              <a:rPr lang="en-US" altLang="en-US" sz="2400"/>
              <a:t>(network)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Updating Weights in Neural Networks</a:t>
            </a:r>
          </a:p>
        </p:txBody>
      </p:sp>
      <p:sp>
        <p:nvSpPr>
          <p:cNvPr id="286723" name="Oval 3"/>
          <p:cNvSpPr>
            <a:spLocks noChangeArrowheads="1"/>
          </p:cNvSpPr>
          <p:nvPr/>
        </p:nvSpPr>
        <p:spPr bwMode="auto">
          <a:xfrm>
            <a:off x="228600" y="3848100"/>
            <a:ext cx="990600" cy="4572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0000CC"/>
                </a:solidFill>
              </a:rPr>
              <a:t>a1</a:t>
            </a:r>
          </a:p>
        </p:txBody>
      </p:sp>
      <p:sp>
        <p:nvSpPr>
          <p:cNvPr id="286724" name="Oval 4"/>
          <p:cNvSpPr>
            <a:spLocks noChangeArrowheads="1"/>
          </p:cNvSpPr>
          <p:nvPr/>
        </p:nvSpPr>
        <p:spPr bwMode="auto">
          <a:xfrm>
            <a:off x="228600" y="53721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0000CC"/>
                </a:solidFill>
              </a:rPr>
              <a:t>a2</a:t>
            </a:r>
          </a:p>
        </p:txBody>
      </p:sp>
      <p:sp>
        <p:nvSpPr>
          <p:cNvPr id="286725" name="Oval 5"/>
          <p:cNvSpPr>
            <a:spLocks noChangeArrowheads="1"/>
          </p:cNvSpPr>
          <p:nvPr/>
        </p:nvSpPr>
        <p:spPr bwMode="auto">
          <a:xfrm>
            <a:off x="2514600" y="38481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0000CC"/>
                </a:solidFill>
              </a:rPr>
              <a:t>a3</a:t>
            </a:r>
          </a:p>
        </p:txBody>
      </p:sp>
      <p:sp>
        <p:nvSpPr>
          <p:cNvPr id="286726" name="Oval 6"/>
          <p:cNvSpPr>
            <a:spLocks noChangeArrowheads="1"/>
          </p:cNvSpPr>
          <p:nvPr/>
        </p:nvSpPr>
        <p:spPr bwMode="auto">
          <a:xfrm>
            <a:off x="2590800" y="53721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0000CC"/>
                </a:solidFill>
              </a:rPr>
              <a:t>a4</a:t>
            </a:r>
          </a:p>
        </p:txBody>
      </p:sp>
      <p:sp>
        <p:nvSpPr>
          <p:cNvPr id="286727" name="Oval 7"/>
          <p:cNvSpPr>
            <a:spLocks noChangeArrowheads="1"/>
          </p:cNvSpPr>
          <p:nvPr/>
        </p:nvSpPr>
        <p:spPr bwMode="auto">
          <a:xfrm>
            <a:off x="3810000" y="45720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0000CC"/>
                </a:solidFill>
              </a:rPr>
              <a:t>a5</a:t>
            </a:r>
          </a:p>
        </p:txBody>
      </p:sp>
      <p:sp>
        <p:nvSpPr>
          <p:cNvPr id="286728" name="Line 8"/>
          <p:cNvSpPr>
            <a:spLocks noChangeShapeType="1"/>
          </p:cNvSpPr>
          <p:nvPr/>
        </p:nvSpPr>
        <p:spPr bwMode="auto">
          <a:xfrm>
            <a:off x="1219200" y="4076700"/>
            <a:ext cx="1371600" cy="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29" name="Line 9"/>
          <p:cNvSpPr>
            <a:spLocks noChangeShapeType="1"/>
          </p:cNvSpPr>
          <p:nvPr/>
        </p:nvSpPr>
        <p:spPr bwMode="auto">
          <a:xfrm>
            <a:off x="1219200" y="4076700"/>
            <a:ext cx="1371600" cy="14478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30" name="Line 10"/>
          <p:cNvSpPr>
            <a:spLocks noChangeShapeType="1"/>
          </p:cNvSpPr>
          <p:nvPr/>
        </p:nvSpPr>
        <p:spPr bwMode="auto">
          <a:xfrm flipV="1">
            <a:off x="1219200" y="4076700"/>
            <a:ext cx="1371600" cy="16002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31" name="Line 11"/>
          <p:cNvSpPr>
            <a:spLocks noChangeShapeType="1"/>
          </p:cNvSpPr>
          <p:nvPr/>
        </p:nvSpPr>
        <p:spPr bwMode="auto">
          <a:xfrm flipV="1">
            <a:off x="1219200" y="5524500"/>
            <a:ext cx="1371600" cy="1524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32" name="Line 12"/>
          <p:cNvSpPr>
            <a:spLocks noChangeShapeType="1"/>
          </p:cNvSpPr>
          <p:nvPr/>
        </p:nvSpPr>
        <p:spPr bwMode="auto">
          <a:xfrm>
            <a:off x="3429000" y="4152900"/>
            <a:ext cx="304800" cy="6477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33" name="Line 13"/>
          <p:cNvSpPr>
            <a:spLocks noChangeShapeType="1"/>
          </p:cNvSpPr>
          <p:nvPr/>
        </p:nvSpPr>
        <p:spPr bwMode="auto">
          <a:xfrm flipV="1">
            <a:off x="3505200" y="4800600"/>
            <a:ext cx="304800" cy="8382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34" name="Text Box 14"/>
          <p:cNvSpPr txBox="1">
            <a:spLocks noChangeArrowheads="1"/>
          </p:cNvSpPr>
          <p:nvPr/>
        </p:nvSpPr>
        <p:spPr bwMode="auto">
          <a:xfrm>
            <a:off x="1431925" y="3657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w13</a:t>
            </a:r>
          </a:p>
        </p:txBody>
      </p:sp>
      <p:sp>
        <p:nvSpPr>
          <p:cNvPr id="286735" name="Text Box 15"/>
          <p:cNvSpPr txBox="1">
            <a:spLocks noChangeArrowheads="1"/>
          </p:cNvSpPr>
          <p:nvPr/>
        </p:nvSpPr>
        <p:spPr bwMode="auto">
          <a:xfrm>
            <a:off x="2057400" y="44958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w23</a:t>
            </a:r>
          </a:p>
        </p:txBody>
      </p:sp>
      <p:sp>
        <p:nvSpPr>
          <p:cNvPr id="286736" name="Text Box 16"/>
          <p:cNvSpPr txBox="1">
            <a:spLocks noChangeArrowheads="1"/>
          </p:cNvSpPr>
          <p:nvPr/>
        </p:nvSpPr>
        <p:spPr bwMode="auto">
          <a:xfrm>
            <a:off x="1905000" y="49911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w14</a:t>
            </a:r>
          </a:p>
        </p:txBody>
      </p:sp>
      <p:sp>
        <p:nvSpPr>
          <p:cNvPr id="286737" name="Text Box 17"/>
          <p:cNvSpPr txBox="1">
            <a:spLocks noChangeArrowheads="1"/>
          </p:cNvSpPr>
          <p:nvPr/>
        </p:nvSpPr>
        <p:spPr bwMode="auto">
          <a:xfrm>
            <a:off x="1508125" y="57150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w24</a:t>
            </a:r>
          </a:p>
        </p:txBody>
      </p:sp>
      <p:sp>
        <p:nvSpPr>
          <p:cNvPr id="286738" name="Text Box 18"/>
          <p:cNvSpPr txBox="1">
            <a:spLocks noChangeArrowheads="1"/>
          </p:cNvSpPr>
          <p:nvPr/>
        </p:nvSpPr>
        <p:spPr bwMode="auto">
          <a:xfrm>
            <a:off x="3581400" y="51816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w45</a:t>
            </a:r>
          </a:p>
        </p:txBody>
      </p:sp>
      <p:sp>
        <p:nvSpPr>
          <p:cNvPr id="286739" name="Text Box 19"/>
          <p:cNvSpPr txBox="1">
            <a:spLocks noChangeArrowheads="1"/>
          </p:cNvSpPr>
          <p:nvPr/>
        </p:nvSpPr>
        <p:spPr bwMode="auto">
          <a:xfrm>
            <a:off x="3352800" y="4343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w35</a:t>
            </a:r>
          </a:p>
        </p:txBody>
      </p:sp>
      <p:sp>
        <p:nvSpPr>
          <p:cNvPr id="286740" name="Oval 20"/>
          <p:cNvSpPr>
            <a:spLocks noChangeArrowheads="1"/>
          </p:cNvSpPr>
          <p:nvPr/>
        </p:nvSpPr>
        <p:spPr bwMode="auto">
          <a:xfrm>
            <a:off x="6019800" y="4343400"/>
            <a:ext cx="990600" cy="4572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0000CC"/>
                </a:solidFill>
              </a:rPr>
              <a:t>a1</a:t>
            </a:r>
          </a:p>
        </p:txBody>
      </p:sp>
      <p:sp>
        <p:nvSpPr>
          <p:cNvPr id="286741" name="Oval 21"/>
          <p:cNvSpPr>
            <a:spLocks noChangeArrowheads="1"/>
          </p:cNvSpPr>
          <p:nvPr/>
        </p:nvSpPr>
        <p:spPr bwMode="auto">
          <a:xfrm>
            <a:off x="6019800" y="5410200"/>
            <a:ext cx="990600" cy="4572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0000CC"/>
                </a:solidFill>
              </a:rPr>
              <a:t>a2</a:t>
            </a:r>
          </a:p>
        </p:txBody>
      </p:sp>
      <p:sp>
        <p:nvSpPr>
          <p:cNvPr id="286742" name="Oval 22"/>
          <p:cNvSpPr>
            <a:spLocks noChangeArrowheads="1"/>
          </p:cNvSpPr>
          <p:nvPr/>
        </p:nvSpPr>
        <p:spPr bwMode="auto">
          <a:xfrm>
            <a:off x="7924800" y="4876800"/>
            <a:ext cx="990600" cy="4572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>
                <a:solidFill>
                  <a:srgbClr val="0000CC"/>
                </a:solidFill>
              </a:rPr>
              <a:t>a3</a:t>
            </a:r>
          </a:p>
        </p:txBody>
      </p:sp>
      <p:sp>
        <p:nvSpPr>
          <p:cNvPr id="286744" name="Line 24"/>
          <p:cNvSpPr>
            <a:spLocks noChangeShapeType="1"/>
          </p:cNvSpPr>
          <p:nvPr/>
        </p:nvSpPr>
        <p:spPr bwMode="auto">
          <a:xfrm flipV="1">
            <a:off x="7010400" y="5105400"/>
            <a:ext cx="990600" cy="5334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45" name="Line 25"/>
          <p:cNvSpPr>
            <a:spLocks noChangeShapeType="1"/>
          </p:cNvSpPr>
          <p:nvPr/>
        </p:nvSpPr>
        <p:spPr bwMode="auto">
          <a:xfrm>
            <a:off x="7010400" y="4572000"/>
            <a:ext cx="914400" cy="4572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46" name="Text Box 26"/>
          <p:cNvSpPr txBox="1">
            <a:spLocks noChangeArrowheads="1"/>
          </p:cNvSpPr>
          <p:nvPr/>
        </p:nvSpPr>
        <p:spPr bwMode="auto">
          <a:xfrm>
            <a:off x="7239000" y="44958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w13</a:t>
            </a:r>
          </a:p>
        </p:txBody>
      </p:sp>
      <p:sp>
        <p:nvSpPr>
          <p:cNvPr id="286747" name="Text Box 27"/>
          <p:cNvSpPr txBox="1">
            <a:spLocks noChangeArrowheads="1"/>
          </p:cNvSpPr>
          <p:nvPr/>
        </p:nvSpPr>
        <p:spPr bwMode="auto">
          <a:xfrm>
            <a:off x="7239000" y="54102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w23</a:t>
            </a:r>
          </a:p>
        </p:txBody>
      </p:sp>
      <p:sp>
        <p:nvSpPr>
          <p:cNvPr id="286748" name="Text Box 28"/>
          <p:cNvSpPr txBox="1">
            <a:spLocks noChangeArrowheads="1"/>
          </p:cNvSpPr>
          <p:nvPr/>
        </p:nvSpPr>
        <p:spPr bwMode="auto">
          <a:xfrm>
            <a:off x="6629400" y="6096000"/>
            <a:ext cx="2073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FF00FF"/>
                </a:solidFill>
                <a:latin typeface="Verdana" pitchFamily="34" charset="0"/>
              </a:rPr>
              <a:t>Perceptron</a:t>
            </a:r>
          </a:p>
        </p:txBody>
      </p:sp>
      <p:sp>
        <p:nvSpPr>
          <p:cNvPr id="286749" name="Text Box 29"/>
          <p:cNvSpPr txBox="1">
            <a:spLocks noChangeArrowheads="1"/>
          </p:cNvSpPr>
          <p:nvPr/>
        </p:nvSpPr>
        <p:spPr bwMode="auto">
          <a:xfrm>
            <a:off x="533400" y="6172200"/>
            <a:ext cx="361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>
                <a:solidFill>
                  <a:srgbClr val="FF00FF"/>
                </a:solidFill>
                <a:latin typeface="Verdana" pitchFamily="34" charset="0"/>
              </a:rPr>
              <a:t>Multi-layer Network</a:t>
            </a:r>
          </a:p>
        </p:txBody>
      </p:sp>
      <p:sp>
        <p:nvSpPr>
          <p:cNvPr id="286750" name="Text Box 30"/>
          <p:cNvSpPr txBox="1">
            <a:spLocks noChangeArrowheads="1"/>
          </p:cNvSpPr>
          <p:nvPr/>
        </p:nvSpPr>
        <p:spPr bwMode="auto">
          <a:xfrm>
            <a:off x="7162800" y="4267200"/>
            <a:ext cx="836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  <a:latin typeface="Verdana" pitchFamily="34" charset="0"/>
              </a:rPr>
              <a:t>error</a:t>
            </a:r>
          </a:p>
        </p:txBody>
      </p:sp>
      <p:sp>
        <p:nvSpPr>
          <p:cNvPr id="286752" name="Text Box 32"/>
          <p:cNvSpPr txBox="1">
            <a:spLocks noChangeArrowheads="1"/>
          </p:cNvSpPr>
          <p:nvPr/>
        </p:nvSpPr>
        <p:spPr bwMode="auto">
          <a:xfrm>
            <a:off x="6858000" y="5105400"/>
            <a:ext cx="836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rgbClr val="FF0000"/>
                </a:solidFill>
                <a:latin typeface="Verdana" pitchFamily="34" charset="0"/>
              </a:rPr>
              <a:t>error</a:t>
            </a:r>
          </a:p>
        </p:txBody>
      </p:sp>
      <p:sp>
        <p:nvSpPr>
          <p:cNvPr id="286753" name="Text Box 33"/>
          <p:cNvSpPr txBox="1">
            <a:spLocks noChangeArrowheads="1"/>
          </p:cNvSpPr>
          <p:nvPr/>
        </p:nvSpPr>
        <p:spPr bwMode="auto">
          <a:xfrm>
            <a:off x="3505200" y="4090988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en-US" sz="2000" b="1">
                <a:solidFill>
                  <a:srgbClr val="FF00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286754" name="Text Box 34"/>
          <p:cNvSpPr txBox="1">
            <a:spLocks noChangeArrowheads="1"/>
          </p:cNvSpPr>
          <p:nvPr/>
        </p:nvSpPr>
        <p:spPr bwMode="auto">
          <a:xfrm>
            <a:off x="3429000" y="4953000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en-US" sz="2000" b="1">
                <a:solidFill>
                  <a:srgbClr val="FF0000"/>
                </a:solidFill>
                <a:latin typeface="Verdana" pitchFamily="34" charset="0"/>
              </a:rPr>
              <a:t>5</a:t>
            </a:r>
          </a:p>
        </p:txBody>
      </p:sp>
      <p:sp>
        <p:nvSpPr>
          <p:cNvPr id="286755" name="Text Box 35"/>
          <p:cNvSpPr txBox="1">
            <a:spLocks noChangeArrowheads="1"/>
          </p:cNvSpPr>
          <p:nvPr/>
        </p:nvSpPr>
        <p:spPr bwMode="auto">
          <a:xfrm>
            <a:off x="1981200" y="3733800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en-US" sz="2000" b="1">
                <a:solidFill>
                  <a:srgbClr val="FF00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286756" name="Text Box 36"/>
          <p:cNvSpPr txBox="1">
            <a:spLocks noChangeArrowheads="1"/>
          </p:cNvSpPr>
          <p:nvPr/>
        </p:nvSpPr>
        <p:spPr bwMode="auto">
          <a:xfrm>
            <a:off x="2133600" y="4267200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en-US" sz="2000" b="1">
                <a:solidFill>
                  <a:srgbClr val="FF0000"/>
                </a:solidFill>
                <a:latin typeface="Verdana" pitchFamily="34" charset="0"/>
              </a:rPr>
              <a:t>3</a:t>
            </a:r>
          </a:p>
        </p:txBody>
      </p:sp>
      <p:sp>
        <p:nvSpPr>
          <p:cNvPr id="286757" name="Text Box 37"/>
          <p:cNvSpPr txBox="1">
            <a:spLocks noChangeArrowheads="1"/>
          </p:cNvSpPr>
          <p:nvPr/>
        </p:nvSpPr>
        <p:spPr bwMode="auto">
          <a:xfrm>
            <a:off x="1219200" y="4495800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en-US" sz="2000" b="1">
                <a:solidFill>
                  <a:srgbClr val="FF00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286758" name="Text Box 38"/>
          <p:cNvSpPr txBox="1">
            <a:spLocks noChangeArrowheads="1"/>
          </p:cNvSpPr>
          <p:nvPr/>
        </p:nvSpPr>
        <p:spPr bwMode="auto">
          <a:xfrm>
            <a:off x="1600200" y="5257800"/>
            <a:ext cx="520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b="1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altLang="en-US" sz="2000" b="1">
                <a:solidFill>
                  <a:srgbClr val="FF0000"/>
                </a:solidFill>
                <a:latin typeface="Verdana" pitchFamily="34" charset="0"/>
              </a:rPr>
              <a:t>4</a:t>
            </a:r>
          </a:p>
        </p:txBody>
      </p:sp>
      <p:sp>
        <p:nvSpPr>
          <p:cNvPr id="286759" name="Text Box 39"/>
          <p:cNvSpPr txBox="1">
            <a:spLocks noChangeArrowheads="1"/>
          </p:cNvSpPr>
          <p:nvPr/>
        </p:nvSpPr>
        <p:spPr bwMode="auto">
          <a:xfrm>
            <a:off x="381000" y="1219200"/>
            <a:ext cx="83550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latin typeface="Arial Narrow" pitchFamily="34" charset="0"/>
              </a:rPr>
              <a:t>w</a:t>
            </a:r>
            <a:r>
              <a:rPr lang="en-US" altLang="en-US" sz="3200" baseline="-25000">
                <a:latin typeface="Arial Narrow" pitchFamily="34" charset="0"/>
              </a:rPr>
              <a:t>ij</a:t>
            </a:r>
            <a:r>
              <a:rPr lang="en-US" altLang="en-US" sz="3200">
                <a:latin typeface="Arial Narrow" pitchFamily="34" charset="0"/>
              </a:rPr>
              <a:t>:= Old_w</a:t>
            </a:r>
            <a:r>
              <a:rPr lang="en-US" altLang="en-US" sz="3200" baseline="-25000">
                <a:latin typeface="Arial Narrow" pitchFamily="34" charset="0"/>
              </a:rPr>
              <a:t>ij</a:t>
            </a:r>
            <a:r>
              <a:rPr lang="en-US" altLang="en-US" sz="3200">
                <a:latin typeface="Arial Narrow" pitchFamily="34" charset="0"/>
              </a:rPr>
              <a:t> + </a:t>
            </a:r>
            <a:r>
              <a:rPr lang="en-US" altLang="en-US" sz="3200" b="1">
                <a:solidFill>
                  <a:schemeClr val="accent2"/>
                </a:solidFill>
                <a:latin typeface="Symbol" pitchFamily="18" charset="2"/>
              </a:rPr>
              <a:t>a</a:t>
            </a:r>
            <a:r>
              <a:rPr lang="en-US" altLang="en-US" sz="3200">
                <a:latin typeface="Symbol" pitchFamily="18" charset="2"/>
              </a:rPr>
              <a:t>*</a:t>
            </a:r>
            <a:r>
              <a:rPr lang="en-US" altLang="en-US" sz="3200" b="1">
                <a:solidFill>
                  <a:srgbClr val="0000CC"/>
                </a:solidFill>
                <a:latin typeface="Arial Narrow" pitchFamily="34" charset="0"/>
              </a:rPr>
              <a:t>input_activation</a:t>
            </a:r>
            <a:r>
              <a:rPr lang="en-US" altLang="en-US" sz="3200" b="1" baseline="-25000">
                <a:solidFill>
                  <a:srgbClr val="0000CC"/>
                </a:solidFill>
                <a:latin typeface="Arial Narrow" pitchFamily="34" charset="0"/>
              </a:rPr>
              <a:t>i</a:t>
            </a:r>
            <a:r>
              <a:rPr lang="en-US" altLang="en-US" sz="3200">
                <a:latin typeface="Symbol" pitchFamily="18" charset="2"/>
              </a:rPr>
              <a:t>*</a:t>
            </a:r>
            <a:r>
              <a:rPr lang="en-US" altLang="en-US" sz="3200" b="1">
                <a:solidFill>
                  <a:srgbClr val="FF0000"/>
                </a:solidFill>
                <a:latin typeface="Arial Narrow" pitchFamily="34" charset="0"/>
              </a:rPr>
              <a:t>associated_error</a:t>
            </a:r>
            <a:r>
              <a:rPr lang="en-US" altLang="en-US" sz="3200" b="1" baseline="-25000">
                <a:solidFill>
                  <a:srgbClr val="FF0000"/>
                </a:solidFill>
                <a:latin typeface="Arial Narrow" pitchFamily="34" charset="0"/>
              </a:rPr>
              <a:t>j</a:t>
            </a:r>
          </a:p>
        </p:txBody>
      </p:sp>
      <p:sp>
        <p:nvSpPr>
          <p:cNvPr id="286760" name="Text Box 40"/>
          <p:cNvSpPr txBox="1">
            <a:spLocks noChangeArrowheads="1"/>
          </p:cNvSpPr>
          <p:nvPr/>
        </p:nvSpPr>
        <p:spPr bwMode="auto">
          <a:xfrm>
            <a:off x="441325" y="4305300"/>
            <a:ext cx="37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I1</a:t>
            </a:r>
          </a:p>
        </p:txBody>
      </p:sp>
      <p:sp>
        <p:nvSpPr>
          <p:cNvPr id="286761" name="Text Box 41"/>
          <p:cNvSpPr txBox="1">
            <a:spLocks noChangeArrowheads="1"/>
          </p:cNvSpPr>
          <p:nvPr/>
        </p:nvSpPr>
        <p:spPr bwMode="auto">
          <a:xfrm>
            <a:off x="457200" y="5867400"/>
            <a:ext cx="37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I2</a:t>
            </a:r>
          </a:p>
        </p:txBody>
      </p:sp>
      <p:sp>
        <p:nvSpPr>
          <p:cNvPr id="286762" name="Text Box 42"/>
          <p:cNvSpPr txBox="1">
            <a:spLocks noChangeArrowheads="1"/>
          </p:cNvSpPr>
          <p:nvPr/>
        </p:nvSpPr>
        <p:spPr bwMode="auto">
          <a:xfrm>
            <a:off x="5927725" y="4686300"/>
            <a:ext cx="37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I1</a:t>
            </a:r>
          </a:p>
        </p:txBody>
      </p:sp>
      <p:sp>
        <p:nvSpPr>
          <p:cNvPr id="286763" name="Text Box 43"/>
          <p:cNvSpPr txBox="1">
            <a:spLocks noChangeArrowheads="1"/>
          </p:cNvSpPr>
          <p:nvPr/>
        </p:nvSpPr>
        <p:spPr bwMode="auto">
          <a:xfrm>
            <a:off x="5943600" y="5715000"/>
            <a:ext cx="374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I2</a:t>
            </a:r>
          </a:p>
        </p:txBody>
      </p:sp>
      <p:sp>
        <p:nvSpPr>
          <p:cNvPr id="286764" name="Text Box 44"/>
          <p:cNvSpPr txBox="1">
            <a:spLocks noChangeArrowheads="1"/>
          </p:cNvSpPr>
          <p:nvPr/>
        </p:nvSpPr>
        <p:spPr bwMode="auto">
          <a:xfrm>
            <a:off x="136525" y="2147888"/>
            <a:ext cx="78168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 b="1">
                <a:solidFill>
                  <a:schemeClr val="accent2"/>
                </a:solidFill>
              </a:rPr>
              <a:t>Perceptron</a:t>
            </a:r>
            <a:r>
              <a:rPr lang="en-US" altLang="en-US" sz="2000"/>
              <a:t>: Associated_Error:=(T-0)</a:t>
            </a:r>
          </a:p>
          <a:p>
            <a:r>
              <a:rPr lang="en-US" altLang="en-US" sz="2000" b="1">
                <a:solidFill>
                  <a:schemeClr val="tx2"/>
                </a:solidFill>
              </a:rPr>
              <a:t>2-layer Network</a:t>
            </a:r>
            <a:r>
              <a:rPr lang="en-US" altLang="en-US" sz="2000"/>
              <a:t>:    Associated_Error:= </a:t>
            </a:r>
          </a:p>
          <a:p>
            <a:pPr lvl="1">
              <a:buFontTx/>
              <a:buAutoNum type="arabicPeriod"/>
            </a:pPr>
            <a:r>
              <a:rPr lang="en-US" altLang="en-US" sz="2000"/>
              <a:t>Output Node i: g’(z</a:t>
            </a:r>
            <a:r>
              <a:rPr lang="en-US" altLang="en-US" sz="2000" baseline="-25000"/>
              <a:t>i</a:t>
            </a:r>
            <a:r>
              <a:rPr lang="en-US" altLang="en-US" sz="2000"/>
              <a:t>)*(T-0)   </a:t>
            </a:r>
          </a:p>
          <a:p>
            <a:pPr lvl="1">
              <a:buFontTx/>
              <a:buAutoNum type="arabicPeriod"/>
            </a:pPr>
            <a:r>
              <a:rPr lang="en-US" altLang="en-US" sz="2000"/>
              <a:t>Intermediate Node k connected to i:   g’(z</a:t>
            </a:r>
            <a:r>
              <a:rPr lang="en-US" altLang="en-US" sz="2000" baseline="-25000"/>
              <a:t>k</a:t>
            </a:r>
            <a:r>
              <a:rPr lang="en-US" altLang="en-US" sz="2000"/>
              <a:t>)*w </a:t>
            </a:r>
            <a:r>
              <a:rPr lang="en-US" altLang="en-US" sz="2000" baseline="-25000"/>
              <a:t>ki</a:t>
            </a:r>
            <a:r>
              <a:rPr lang="en-US" altLang="en-US" sz="2000"/>
              <a:t> *error_at_node_i</a:t>
            </a:r>
            <a:endParaRPr lang="en-US" altLang="en-US" sz="2000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Back Propagation Formula Example</a:t>
            </a:r>
          </a:p>
        </p:txBody>
      </p:sp>
      <p:sp>
        <p:nvSpPr>
          <p:cNvPr id="279556" name="Oval 1028"/>
          <p:cNvSpPr>
            <a:spLocks noChangeArrowheads="1"/>
          </p:cNvSpPr>
          <p:nvPr/>
        </p:nvSpPr>
        <p:spPr bwMode="auto">
          <a:xfrm>
            <a:off x="762000" y="1676400"/>
            <a:ext cx="990600" cy="4572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I1</a:t>
            </a:r>
          </a:p>
        </p:txBody>
      </p:sp>
      <p:sp>
        <p:nvSpPr>
          <p:cNvPr id="279557" name="Oval 1029"/>
          <p:cNvSpPr>
            <a:spLocks noChangeArrowheads="1"/>
          </p:cNvSpPr>
          <p:nvPr/>
        </p:nvSpPr>
        <p:spPr bwMode="auto">
          <a:xfrm>
            <a:off x="762000" y="3200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I2</a:t>
            </a:r>
          </a:p>
        </p:txBody>
      </p:sp>
      <p:sp>
        <p:nvSpPr>
          <p:cNvPr id="279558" name="Oval 1030"/>
          <p:cNvSpPr>
            <a:spLocks noChangeArrowheads="1"/>
          </p:cNvSpPr>
          <p:nvPr/>
        </p:nvSpPr>
        <p:spPr bwMode="auto">
          <a:xfrm>
            <a:off x="3048000" y="1676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a3</a:t>
            </a:r>
          </a:p>
        </p:txBody>
      </p:sp>
      <p:sp>
        <p:nvSpPr>
          <p:cNvPr id="279559" name="Oval 1031"/>
          <p:cNvSpPr>
            <a:spLocks noChangeArrowheads="1"/>
          </p:cNvSpPr>
          <p:nvPr/>
        </p:nvSpPr>
        <p:spPr bwMode="auto">
          <a:xfrm>
            <a:off x="3124200" y="3200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a4</a:t>
            </a:r>
          </a:p>
        </p:txBody>
      </p:sp>
      <p:sp>
        <p:nvSpPr>
          <p:cNvPr id="279567" name="Oval 1039"/>
          <p:cNvSpPr>
            <a:spLocks noChangeArrowheads="1"/>
          </p:cNvSpPr>
          <p:nvPr/>
        </p:nvSpPr>
        <p:spPr bwMode="auto">
          <a:xfrm>
            <a:off x="5410200" y="2438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a5</a:t>
            </a:r>
          </a:p>
        </p:txBody>
      </p:sp>
      <p:sp>
        <p:nvSpPr>
          <p:cNvPr id="279568" name="Line 1040"/>
          <p:cNvSpPr>
            <a:spLocks noChangeShapeType="1"/>
          </p:cNvSpPr>
          <p:nvPr/>
        </p:nvSpPr>
        <p:spPr bwMode="auto">
          <a:xfrm>
            <a:off x="1752600" y="1905000"/>
            <a:ext cx="1371600" cy="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69" name="Line 1041"/>
          <p:cNvSpPr>
            <a:spLocks noChangeShapeType="1"/>
          </p:cNvSpPr>
          <p:nvPr/>
        </p:nvSpPr>
        <p:spPr bwMode="auto">
          <a:xfrm>
            <a:off x="1752600" y="1905000"/>
            <a:ext cx="1371600" cy="14478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0" name="Line 1042"/>
          <p:cNvSpPr>
            <a:spLocks noChangeShapeType="1"/>
          </p:cNvSpPr>
          <p:nvPr/>
        </p:nvSpPr>
        <p:spPr bwMode="auto">
          <a:xfrm flipV="1">
            <a:off x="1752600" y="1905000"/>
            <a:ext cx="1371600" cy="16002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1" name="Line 1043"/>
          <p:cNvSpPr>
            <a:spLocks noChangeShapeType="1"/>
          </p:cNvSpPr>
          <p:nvPr/>
        </p:nvSpPr>
        <p:spPr bwMode="auto">
          <a:xfrm flipV="1">
            <a:off x="1752600" y="3352800"/>
            <a:ext cx="1371600" cy="1524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2" name="Line 1044"/>
          <p:cNvSpPr>
            <a:spLocks noChangeShapeType="1"/>
          </p:cNvSpPr>
          <p:nvPr/>
        </p:nvSpPr>
        <p:spPr bwMode="auto">
          <a:xfrm>
            <a:off x="3962400" y="1981200"/>
            <a:ext cx="1447800" cy="6858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3" name="Line 1045"/>
          <p:cNvSpPr>
            <a:spLocks noChangeShapeType="1"/>
          </p:cNvSpPr>
          <p:nvPr/>
        </p:nvSpPr>
        <p:spPr bwMode="auto">
          <a:xfrm flipV="1">
            <a:off x="4038600" y="2667000"/>
            <a:ext cx="1371600" cy="7620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9574" name="Text Box 1046"/>
          <p:cNvSpPr txBox="1">
            <a:spLocks noChangeArrowheads="1"/>
          </p:cNvSpPr>
          <p:nvPr/>
        </p:nvSpPr>
        <p:spPr bwMode="auto">
          <a:xfrm>
            <a:off x="1965325" y="14859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w13</a:t>
            </a:r>
          </a:p>
        </p:txBody>
      </p:sp>
      <p:sp>
        <p:nvSpPr>
          <p:cNvPr id="279575" name="Text Box 1047"/>
          <p:cNvSpPr txBox="1">
            <a:spLocks noChangeArrowheads="1"/>
          </p:cNvSpPr>
          <p:nvPr/>
        </p:nvSpPr>
        <p:spPr bwMode="auto">
          <a:xfrm>
            <a:off x="2651125" y="23241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w23</a:t>
            </a:r>
          </a:p>
        </p:txBody>
      </p:sp>
      <p:sp>
        <p:nvSpPr>
          <p:cNvPr id="279576" name="Text Box 1048"/>
          <p:cNvSpPr txBox="1">
            <a:spLocks noChangeArrowheads="1"/>
          </p:cNvSpPr>
          <p:nvPr/>
        </p:nvSpPr>
        <p:spPr bwMode="auto">
          <a:xfrm>
            <a:off x="2438400" y="2819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w14</a:t>
            </a:r>
          </a:p>
        </p:txBody>
      </p:sp>
      <p:sp>
        <p:nvSpPr>
          <p:cNvPr id="279577" name="Text Box 1049"/>
          <p:cNvSpPr txBox="1">
            <a:spLocks noChangeArrowheads="1"/>
          </p:cNvSpPr>
          <p:nvPr/>
        </p:nvSpPr>
        <p:spPr bwMode="auto">
          <a:xfrm>
            <a:off x="2041525" y="35433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w24</a:t>
            </a:r>
          </a:p>
        </p:txBody>
      </p:sp>
      <p:sp>
        <p:nvSpPr>
          <p:cNvPr id="279578" name="Text Box 1050"/>
          <p:cNvSpPr txBox="1">
            <a:spLocks noChangeArrowheads="1"/>
          </p:cNvSpPr>
          <p:nvPr/>
        </p:nvSpPr>
        <p:spPr bwMode="auto">
          <a:xfrm>
            <a:off x="4556125" y="30099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w45</a:t>
            </a:r>
          </a:p>
        </p:txBody>
      </p:sp>
      <p:sp>
        <p:nvSpPr>
          <p:cNvPr id="279579" name="Text Box 1051"/>
          <p:cNvSpPr txBox="1">
            <a:spLocks noChangeArrowheads="1"/>
          </p:cNvSpPr>
          <p:nvPr/>
        </p:nvSpPr>
        <p:spPr bwMode="auto">
          <a:xfrm>
            <a:off x="4556125" y="18669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w35</a:t>
            </a:r>
          </a:p>
        </p:txBody>
      </p:sp>
      <p:sp>
        <p:nvSpPr>
          <p:cNvPr id="279580" name="Text Box 1052"/>
          <p:cNvSpPr txBox="1">
            <a:spLocks noChangeArrowheads="1"/>
          </p:cNvSpPr>
          <p:nvPr/>
        </p:nvSpPr>
        <p:spPr bwMode="auto">
          <a:xfrm>
            <a:off x="517525" y="3976688"/>
            <a:ext cx="4370388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a4=g(z4)=g(x1*w14+x2*w24)</a:t>
            </a:r>
          </a:p>
          <a:p>
            <a:r>
              <a:rPr lang="en-US" altLang="en-US" sz="2000"/>
              <a:t>a3=g(z3)=g(x1*w13+x2*w23)</a:t>
            </a:r>
          </a:p>
          <a:p>
            <a:r>
              <a:rPr lang="en-US" altLang="en-US" sz="2000"/>
              <a:t>a5=g(z5)=g(a3*w35+a4*w45)</a:t>
            </a:r>
          </a:p>
          <a:p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5=</a:t>
            </a:r>
            <a:r>
              <a:rPr lang="en-US" altLang="en-US" sz="2000" i="1"/>
              <a:t>error</a:t>
            </a:r>
            <a:r>
              <a:rPr lang="en-US" altLang="en-US" sz="2000"/>
              <a:t>*g’(z5)=</a:t>
            </a:r>
            <a:r>
              <a:rPr lang="en-US" altLang="en-US" sz="2000" i="1"/>
              <a:t>error</a:t>
            </a:r>
            <a:r>
              <a:rPr lang="en-US" altLang="en-US" sz="2000"/>
              <a:t>*a5*(1-a5)</a:t>
            </a:r>
          </a:p>
          <a:p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4= 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5*w45*g’(z4)=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5*w45*a4*(1-a4)</a:t>
            </a:r>
          </a:p>
          <a:p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3=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5*w35*a3*(1-a3)</a:t>
            </a:r>
          </a:p>
          <a:p>
            <a:endParaRPr lang="en-US" altLang="en-US" sz="2000"/>
          </a:p>
        </p:txBody>
      </p:sp>
      <p:sp>
        <p:nvSpPr>
          <p:cNvPr id="279581" name="Text Box 1053"/>
          <p:cNvSpPr txBox="1">
            <a:spLocks noChangeArrowheads="1"/>
          </p:cNvSpPr>
          <p:nvPr/>
        </p:nvSpPr>
        <p:spPr bwMode="auto">
          <a:xfrm>
            <a:off x="6461125" y="3733800"/>
            <a:ext cx="2682875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w35= w35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*a3*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</a:t>
            </a:r>
          </a:p>
          <a:p>
            <a:r>
              <a:rPr lang="en-US" altLang="en-US" sz="2000"/>
              <a:t>w45= w45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*a4*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</a:t>
            </a:r>
          </a:p>
          <a:p>
            <a:endParaRPr lang="en-US" altLang="en-US" sz="2000"/>
          </a:p>
          <a:p>
            <a:r>
              <a:rPr lang="en-US" altLang="en-US" sz="2000"/>
              <a:t>w13= w13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*x1*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3</a:t>
            </a:r>
          </a:p>
          <a:p>
            <a:r>
              <a:rPr lang="en-US" altLang="en-US" sz="2000"/>
              <a:t>w23= w23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*x2*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3</a:t>
            </a:r>
          </a:p>
          <a:p>
            <a:r>
              <a:rPr lang="en-US" altLang="en-US" sz="2000"/>
              <a:t>w14= w14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*x1*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4</a:t>
            </a:r>
          </a:p>
          <a:p>
            <a:r>
              <a:rPr lang="en-US" altLang="en-US" sz="2000"/>
              <a:t>w24= w24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*x2*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4</a:t>
            </a:r>
          </a:p>
          <a:p>
            <a:endParaRPr lang="en-US" altLang="en-US" sz="2000"/>
          </a:p>
        </p:txBody>
      </p:sp>
      <p:sp>
        <p:nvSpPr>
          <p:cNvPr id="279582" name="Text Box 1054"/>
          <p:cNvSpPr txBox="1">
            <a:spLocks noChangeArrowheads="1"/>
          </p:cNvSpPr>
          <p:nvPr/>
        </p:nvSpPr>
        <p:spPr bwMode="auto">
          <a:xfrm>
            <a:off x="6221412" y="1241425"/>
            <a:ext cx="245427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/>
              <a:t>g(x)= 1/(1+e</a:t>
            </a:r>
            <a:r>
              <a:rPr lang="en-US" altLang="en-US" sz="2000" baseline="30000" dirty="0">
                <a:latin typeface="Symbol" pitchFamily="18" charset="2"/>
              </a:rPr>
              <a:t>-</a:t>
            </a:r>
            <a:r>
              <a:rPr lang="en-US" altLang="en-US" sz="2000" baseline="30000" dirty="0"/>
              <a:t>x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)</a:t>
            </a:r>
          </a:p>
          <a:p>
            <a:r>
              <a:rPr lang="en-US" altLang="en-US" sz="2000" dirty="0" smtClean="0"/>
              <a:t>g’(x)= (1-x)</a:t>
            </a:r>
            <a:r>
              <a:rPr lang="en-US" altLang="en-US" sz="2000" dirty="0" smtClean="0">
                <a:latin typeface="Symbol" panose="05050102010706020507" pitchFamily="18" charset="2"/>
              </a:rPr>
              <a:t>*</a:t>
            </a:r>
            <a:r>
              <a:rPr lang="en-US" altLang="en-US" sz="2000" dirty="0" smtClean="0"/>
              <a:t>x</a:t>
            </a:r>
            <a:endParaRPr lang="en-US" altLang="en-US" sz="2000" dirty="0"/>
          </a:p>
          <a:p>
            <a:r>
              <a:rPr lang="en-US" altLang="en-US" sz="2000" b="1" dirty="0">
                <a:latin typeface="Symbol" pitchFamily="18" charset="2"/>
              </a:rPr>
              <a:t>g</a:t>
            </a:r>
            <a:r>
              <a:rPr lang="en-US" altLang="en-US" sz="2000" dirty="0"/>
              <a:t> is the learning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Example BP</a:t>
            </a:r>
          </a:p>
        </p:txBody>
      </p:sp>
      <p:sp>
        <p:nvSpPr>
          <p:cNvPr id="280579" name="Oval 3"/>
          <p:cNvSpPr>
            <a:spLocks noChangeArrowheads="1"/>
          </p:cNvSpPr>
          <p:nvPr/>
        </p:nvSpPr>
        <p:spPr bwMode="auto">
          <a:xfrm>
            <a:off x="762000" y="1676400"/>
            <a:ext cx="990600" cy="4572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I1</a:t>
            </a:r>
          </a:p>
        </p:txBody>
      </p:sp>
      <p:sp>
        <p:nvSpPr>
          <p:cNvPr id="280580" name="Oval 4"/>
          <p:cNvSpPr>
            <a:spLocks noChangeArrowheads="1"/>
          </p:cNvSpPr>
          <p:nvPr/>
        </p:nvSpPr>
        <p:spPr bwMode="auto">
          <a:xfrm>
            <a:off x="762000" y="3200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I2</a:t>
            </a:r>
          </a:p>
        </p:txBody>
      </p:sp>
      <p:sp>
        <p:nvSpPr>
          <p:cNvPr id="280581" name="Oval 5"/>
          <p:cNvSpPr>
            <a:spLocks noChangeArrowheads="1"/>
          </p:cNvSpPr>
          <p:nvPr/>
        </p:nvSpPr>
        <p:spPr bwMode="auto">
          <a:xfrm>
            <a:off x="3048000" y="1676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a3</a:t>
            </a:r>
          </a:p>
        </p:txBody>
      </p:sp>
      <p:sp>
        <p:nvSpPr>
          <p:cNvPr id="280582" name="Oval 6"/>
          <p:cNvSpPr>
            <a:spLocks noChangeArrowheads="1"/>
          </p:cNvSpPr>
          <p:nvPr/>
        </p:nvSpPr>
        <p:spPr bwMode="auto">
          <a:xfrm>
            <a:off x="3124200" y="3200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a4</a:t>
            </a:r>
          </a:p>
        </p:txBody>
      </p:sp>
      <p:sp>
        <p:nvSpPr>
          <p:cNvPr id="280583" name="Oval 7"/>
          <p:cNvSpPr>
            <a:spLocks noChangeArrowheads="1"/>
          </p:cNvSpPr>
          <p:nvPr/>
        </p:nvSpPr>
        <p:spPr bwMode="auto">
          <a:xfrm>
            <a:off x="5410200" y="2438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a5</a:t>
            </a:r>
          </a:p>
        </p:txBody>
      </p:sp>
      <p:sp>
        <p:nvSpPr>
          <p:cNvPr id="280584" name="Line 8"/>
          <p:cNvSpPr>
            <a:spLocks noChangeShapeType="1"/>
          </p:cNvSpPr>
          <p:nvPr/>
        </p:nvSpPr>
        <p:spPr bwMode="auto">
          <a:xfrm>
            <a:off x="1752600" y="1905000"/>
            <a:ext cx="1371600" cy="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85" name="Line 9"/>
          <p:cNvSpPr>
            <a:spLocks noChangeShapeType="1"/>
          </p:cNvSpPr>
          <p:nvPr/>
        </p:nvSpPr>
        <p:spPr bwMode="auto">
          <a:xfrm>
            <a:off x="1752600" y="1905000"/>
            <a:ext cx="1371600" cy="14478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86" name="Line 10"/>
          <p:cNvSpPr>
            <a:spLocks noChangeShapeType="1"/>
          </p:cNvSpPr>
          <p:nvPr/>
        </p:nvSpPr>
        <p:spPr bwMode="auto">
          <a:xfrm flipV="1">
            <a:off x="1752600" y="1905000"/>
            <a:ext cx="1371600" cy="16002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87" name="Line 11"/>
          <p:cNvSpPr>
            <a:spLocks noChangeShapeType="1"/>
          </p:cNvSpPr>
          <p:nvPr/>
        </p:nvSpPr>
        <p:spPr bwMode="auto">
          <a:xfrm flipV="1">
            <a:off x="1752600" y="3352800"/>
            <a:ext cx="1371600" cy="1524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88" name="Line 12"/>
          <p:cNvSpPr>
            <a:spLocks noChangeShapeType="1"/>
          </p:cNvSpPr>
          <p:nvPr/>
        </p:nvSpPr>
        <p:spPr bwMode="auto">
          <a:xfrm>
            <a:off x="3962400" y="1981200"/>
            <a:ext cx="1447800" cy="6858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89" name="Line 13"/>
          <p:cNvSpPr>
            <a:spLocks noChangeShapeType="1"/>
          </p:cNvSpPr>
          <p:nvPr/>
        </p:nvSpPr>
        <p:spPr bwMode="auto">
          <a:xfrm flipV="1">
            <a:off x="4038600" y="2667000"/>
            <a:ext cx="1371600" cy="7620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0590" name="Text Box 14"/>
          <p:cNvSpPr txBox="1">
            <a:spLocks noChangeArrowheads="1"/>
          </p:cNvSpPr>
          <p:nvPr/>
        </p:nvSpPr>
        <p:spPr bwMode="auto">
          <a:xfrm>
            <a:off x="1965325" y="14859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w13</a:t>
            </a:r>
          </a:p>
        </p:txBody>
      </p:sp>
      <p:sp>
        <p:nvSpPr>
          <p:cNvPr id="280591" name="Text Box 15"/>
          <p:cNvSpPr txBox="1">
            <a:spLocks noChangeArrowheads="1"/>
          </p:cNvSpPr>
          <p:nvPr/>
        </p:nvSpPr>
        <p:spPr bwMode="auto">
          <a:xfrm>
            <a:off x="2651125" y="23241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w23</a:t>
            </a:r>
          </a:p>
        </p:txBody>
      </p:sp>
      <p:sp>
        <p:nvSpPr>
          <p:cNvPr id="280592" name="Text Box 16"/>
          <p:cNvSpPr txBox="1">
            <a:spLocks noChangeArrowheads="1"/>
          </p:cNvSpPr>
          <p:nvPr/>
        </p:nvSpPr>
        <p:spPr bwMode="auto">
          <a:xfrm>
            <a:off x="2438400" y="2819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w14</a:t>
            </a:r>
          </a:p>
        </p:txBody>
      </p:sp>
      <p:sp>
        <p:nvSpPr>
          <p:cNvPr id="280593" name="Text Box 17"/>
          <p:cNvSpPr txBox="1">
            <a:spLocks noChangeArrowheads="1"/>
          </p:cNvSpPr>
          <p:nvPr/>
        </p:nvSpPr>
        <p:spPr bwMode="auto">
          <a:xfrm>
            <a:off x="2041525" y="35433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w24</a:t>
            </a:r>
          </a:p>
        </p:txBody>
      </p:sp>
      <p:sp>
        <p:nvSpPr>
          <p:cNvPr id="280594" name="Text Box 18"/>
          <p:cNvSpPr txBox="1">
            <a:spLocks noChangeArrowheads="1"/>
          </p:cNvSpPr>
          <p:nvPr/>
        </p:nvSpPr>
        <p:spPr bwMode="auto">
          <a:xfrm>
            <a:off x="4556125" y="30099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w45</a:t>
            </a:r>
          </a:p>
        </p:txBody>
      </p:sp>
      <p:sp>
        <p:nvSpPr>
          <p:cNvPr id="280595" name="Text Box 19"/>
          <p:cNvSpPr txBox="1">
            <a:spLocks noChangeArrowheads="1"/>
          </p:cNvSpPr>
          <p:nvPr/>
        </p:nvSpPr>
        <p:spPr bwMode="auto">
          <a:xfrm>
            <a:off x="4556125" y="18669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w35</a:t>
            </a:r>
          </a:p>
        </p:txBody>
      </p:sp>
      <p:sp>
        <p:nvSpPr>
          <p:cNvPr id="280596" name="Text Box 20"/>
          <p:cNvSpPr txBox="1">
            <a:spLocks noChangeArrowheads="1"/>
          </p:cNvSpPr>
          <p:nvPr/>
        </p:nvSpPr>
        <p:spPr bwMode="auto">
          <a:xfrm>
            <a:off x="228600" y="4114800"/>
            <a:ext cx="50165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a4=g(z4)=g(x1*w14+x2*w24)=g(0.2)=0.550</a:t>
            </a:r>
          </a:p>
          <a:p>
            <a:r>
              <a:rPr lang="en-US" altLang="en-US" sz="2000"/>
              <a:t>a3=g(z3)=g(x1*w13+x2*w23)=g(0.2)=0.550</a:t>
            </a:r>
          </a:p>
          <a:p>
            <a:r>
              <a:rPr lang="en-US" altLang="en-US" sz="2000"/>
              <a:t>a5=g(z5)=g(a3*w35+a4*w45)=g(0.605)=0.647</a:t>
            </a:r>
          </a:p>
          <a:p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5=</a:t>
            </a:r>
            <a:r>
              <a:rPr lang="en-US" altLang="en-US" sz="2000" i="1"/>
              <a:t>error</a:t>
            </a:r>
            <a:r>
              <a:rPr lang="en-US" altLang="en-US" sz="2000"/>
              <a:t>*g’(z5)=</a:t>
            </a:r>
            <a:r>
              <a:rPr lang="en-US" altLang="en-US" sz="2000" i="1"/>
              <a:t>error</a:t>
            </a:r>
            <a:r>
              <a:rPr lang="en-US" altLang="en-US" sz="2000"/>
              <a:t>*a5*(1-a5)=</a:t>
            </a:r>
          </a:p>
          <a:p>
            <a:r>
              <a:rPr lang="en-US" altLang="en-US" sz="2000"/>
              <a:t>0.647*0.353*0.353=0.08</a:t>
            </a:r>
          </a:p>
          <a:p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4=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5*w45*a4*(1-a4)=0.02</a:t>
            </a:r>
          </a:p>
          <a:p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3=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5*w35*a3*(1-a3)=0.002</a:t>
            </a:r>
          </a:p>
          <a:p>
            <a:endParaRPr lang="en-US" altLang="en-US" sz="2000"/>
          </a:p>
        </p:txBody>
      </p:sp>
      <p:sp>
        <p:nvSpPr>
          <p:cNvPr id="280597" name="Text Box 21"/>
          <p:cNvSpPr txBox="1">
            <a:spLocks noChangeArrowheads="1"/>
          </p:cNvSpPr>
          <p:nvPr/>
        </p:nvSpPr>
        <p:spPr bwMode="auto">
          <a:xfrm>
            <a:off x="5334000" y="3108325"/>
            <a:ext cx="381000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w35= w35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*a3*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5=</a:t>
            </a:r>
          </a:p>
          <a:p>
            <a:r>
              <a:rPr lang="en-US" altLang="en-US" sz="2000"/>
              <a:t>0.1+0.2*0.55*0. 08=0.109</a:t>
            </a:r>
          </a:p>
          <a:p>
            <a:r>
              <a:rPr lang="en-US" altLang="en-US" sz="2000"/>
              <a:t>w45= w45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*a4*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5=1.009</a:t>
            </a:r>
          </a:p>
          <a:p>
            <a:endParaRPr lang="en-US" altLang="en-US" sz="2000"/>
          </a:p>
          <a:p>
            <a:r>
              <a:rPr lang="en-US" altLang="en-US" sz="2000"/>
              <a:t>w13= w13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*x1*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3=0.1004</a:t>
            </a:r>
          </a:p>
          <a:p>
            <a:r>
              <a:rPr lang="en-US" altLang="en-US" sz="2000"/>
              <a:t>w23= w23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*x2*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3=0.1004</a:t>
            </a:r>
          </a:p>
          <a:p>
            <a:r>
              <a:rPr lang="en-US" altLang="en-US" sz="2000"/>
              <a:t>w14= w14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*x1*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4=0.104</a:t>
            </a:r>
          </a:p>
          <a:p>
            <a:r>
              <a:rPr lang="en-US" altLang="en-US" sz="2000"/>
              <a:t>w24= w24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*x2*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4=0.104</a:t>
            </a:r>
          </a:p>
          <a:p>
            <a:endParaRPr lang="en-US" altLang="en-US" sz="2000"/>
          </a:p>
          <a:p>
            <a:r>
              <a:rPr lang="en-US" altLang="en-US" sz="2000" b="1">
                <a:solidFill>
                  <a:schemeClr val="tx2"/>
                </a:solidFill>
              </a:rPr>
              <a:t>a4’=g(0.2044)=0.551</a:t>
            </a:r>
          </a:p>
          <a:p>
            <a:r>
              <a:rPr lang="en-US" altLang="en-US" sz="2000" b="1">
                <a:solidFill>
                  <a:schemeClr val="tx2"/>
                </a:solidFill>
              </a:rPr>
              <a:t>a3’=g(0.2044)=0.551</a:t>
            </a:r>
          </a:p>
          <a:p>
            <a:r>
              <a:rPr lang="en-US" altLang="en-US" sz="2000" b="1">
                <a:solidFill>
                  <a:schemeClr val="tx2"/>
                </a:solidFill>
              </a:rPr>
              <a:t>a5’=g(0.611554)=0.6483</a:t>
            </a:r>
          </a:p>
          <a:p>
            <a:endParaRPr lang="en-US" altLang="en-US" sz="2000" b="1">
              <a:solidFill>
                <a:schemeClr val="tx2"/>
              </a:solidFill>
            </a:endParaRPr>
          </a:p>
        </p:txBody>
      </p:sp>
      <p:sp>
        <p:nvSpPr>
          <p:cNvPr id="280598" name="Text Box 22"/>
          <p:cNvSpPr txBox="1">
            <a:spLocks noChangeArrowheads="1"/>
          </p:cNvSpPr>
          <p:nvPr/>
        </p:nvSpPr>
        <p:spPr bwMode="auto">
          <a:xfrm>
            <a:off x="3581400" y="228600"/>
            <a:ext cx="5562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Example: all weights are 0.1 except w45=1;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=0.2</a:t>
            </a:r>
          </a:p>
          <a:p>
            <a:r>
              <a:rPr lang="en-US" altLang="en-US" sz="2000"/>
              <a:t>Training Example: (x1=1,x2=1;a5=1)</a:t>
            </a:r>
          </a:p>
          <a:p>
            <a:r>
              <a:rPr lang="en-US" altLang="en-US" sz="2000"/>
              <a:t>g is the sigmoid function</a:t>
            </a:r>
          </a:p>
        </p:txBody>
      </p:sp>
      <p:sp>
        <p:nvSpPr>
          <p:cNvPr id="280599" name="Text Box 23"/>
          <p:cNvSpPr txBox="1">
            <a:spLocks noChangeArrowheads="1"/>
          </p:cNvSpPr>
          <p:nvPr/>
        </p:nvSpPr>
        <p:spPr bwMode="auto">
          <a:xfrm>
            <a:off x="5699125" y="1409700"/>
            <a:ext cx="3111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tx2"/>
                </a:solidFill>
              </a:rPr>
              <a:t>a5 is 0.6483 with the adjusted </a:t>
            </a:r>
          </a:p>
          <a:p>
            <a:r>
              <a:rPr lang="en-US" altLang="en-US" b="1">
                <a:solidFill>
                  <a:schemeClr val="tx2"/>
                </a:solidFill>
              </a:rPr>
              <a:t>weights!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/>
              <a:t>Example BP</a:t>
            </a:r>
          </a:p>
        </p:txBody>
      </p:sp>
      <p:sp>
        <p:nvSpPr>
          <p:cNvPr id="282627" name="Oval 3"/>
          <p:cNvSpPr>
            <a:spLocks noChangeArrowheads="1"/>
          </p:cNvSpPr>
          <p:nvPr/>
        </p:nvSpPr>
        <p:spPr bwMode="auto">
          <a:xfrm>
            <a:off x="762000" y="1676400"/>
            <a:ext cx="990600" cy="4572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I1</a:t>
            </a:r>
          </a:p>
        </p:txBody>
      </p:sp>
      <p:sp>
        <p:nvSpPr>
          <p:cNvPr id="282628" name="Oval 4"/>
          <p:cNvSpPr>
            <a:spLocks noChangeArrowheads="1"/>
          </p:cNvSpPr>
          <p:nvPr/>
        </p:nvSpPr>
        <p:spPr bwMode="auto">
          <a:xfrm>
            <a:off x="762000" y="3200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I2</a:t>
            </a:r>
          </a:p>
        </p:txBody>
      </p:sp>
      <p:sp>
        <p:nvSpPr>
          <p:cNvPr id="282629" name="Oval 5"/>
          <p:cNvSpPr>
            <a:spLocks noChangeArrowheads="1"/>
          </p:cNvSpPr>
          <p:nvPr/>
        </p:nvSpPr>
        <p:spPr bwMode="auto">
          <a:xfrm>
            <a:off x="3048000" y="1676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a3</a:t>
            </a:r>
          </a:p>
        </p:txBody>
      </p:sp>
      <p:sp>
        <p:nvSpPr>
          <p:cNvPr id="282630" name="Oval 6"/>
          <p:cNvSpPr>
            <a:spLocks noChangeArrowheads="1"/>
          </p:cNvSpPr>
          <p:nvPr/>
        </p:nvSpPr>
        <p:spPr bwMode="auto">
          <a:xfrm>
            <a:off x="3124200" y="3200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a4</a:t>
            </a:r>
          </a:p>
        </p:txBody>
      </p:sp>
      <p:sp>
        <p:nvSpPr>
          <p:cNvPr id="282631" name="Oval 7"/>
          <p:cNvSpPr>
            <a:spLocks noChangeArrowheads="1"/>
          </p:cNvSpPr>
          <p:nvPr/>
        </p:nvSpPr>
        <p:spPr bwMode="auto">
          <a:xfrm>
            <a:off x="5410200" y="2438400"/>
            <a:ext cx="990600" cy="533400"/>
          </a:xfrm>
          <a:prstGeom prst="ellipse">
            <a:avLst/>
          </a:prstGeom>
          <a:solidFill>
            <a:schemeClr val="accent1"/>
          </a:solidFill>
          <a:ln w="1587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a5</a:t>
            </a:r>
          </a:p>
        </p:txBody>
      </p:sp>
      <p:sp>
        <p:nvSpPr>
          <p:cNvPr id="282632" name="Line 8"/>
          <p:cNvSpPr>
            <a:spLocks noChangeShapeType="1"/>
          </p:cNvSpPr>
          <p:nvPr/>
        </p:nvSpPr>
        <p:spPr bwMode="auto">
          <a:xfrm>
            <a:off x="1752600" y="1905000"/>
            <a:ext cx="1371600" cy="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3" name="Line 9"/>
          <p:cNvSpPr>
            <a:spLocks noChangeShapeType="1"/>
          </p:cNvSpPr>
          <p:nvPr/>
        </p:nvSpPr>
        <p:spPr bwMode="auto">
          <a:xfrm>
            <a:off x="1752600" y="1905000"/>
            <a:ext cx="1371600" cy="14478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4" name="Line 10"/>
          <p:cNvSpPr>
            <a:spLocks noChangeShapeType="1"/>
          </p:cNvSpPr>
          <p:nvPr/>
        </p:nvSpPr>
        <p:spPr bwMode="auto">
          <a:xfrm flipV="1">
            <a:off x="1752600" y="1905000"/>
            <a:ext cx="1371600" cy="16002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5" name="Line 11"/>
          <p:cNvSpPr>
            <a:spLocks noChangeShapeType="1"/>
          </p:cNvSpPr>
          <p:nvPr/>
        </p:nvSpPr>
        <p:spPr bwMode="auto">
          <a:xfrm flipV="1">
            <a:off x="1752600" y="3352800"/>
            <a:ext cx="1371600" cy="1524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6" name="Line 12"/>
          <p:cNvSpPr>
            <a:spLocks noChangeShapeType="1"/>
          </p:cNvSpPr>
          <p:nvPr/>
        </p:nvSpPr>
        <p:spPr bwMode="auto">
          <a:xfrm>
            <a:off x="3962400" y="1981200"/>
            <a:ext cx="1447800" cy="6858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7" name="Line 13"/>
          <p:cNvSpPr>
            <a:spLocks noChangeShapeType="1"/>
          </p:cNvSpPr>
          <p:nvPr/>
        </p:nvSpPr>
        <p:spPr bwMode="auto">
          <a:xfrm flipV="1">
            <a:off x="4038600" y="2667000"/>
            <a:ext cx="1371600" cy="762000"/>
          </a:xfrm>
          <a:prstGeom prst="line">
            <a:avLst/>
          </a:prstGeom>
          <a:noFill/>
          <a:ln w="15875" cap="sq">
            <a:solidFill>
              <a:schemeClr val="tx1"/>
            </a:solidFill>
            <a:round/>
            <a:headEnd type="none" w="sm" len="sm"/>
            <a:tailEnd type="arrow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2638" name="Text Box 14"/>
          <p:cNvSpPr txBox="1">
            <a:spLocks noChangeArrowheads="1"/>
          </p:cNvSpPr>
          <p:nvPr/>
        </p:nvSpPr>
        <p:spPr bwMode="auto">
          <a:xfrm>
            <a:off x="1965325" y="14859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w13</a:t>
            </a:r>
          </a:p>
        </p:txBody>
      </p:sp>
      <p:sp>
        <p:nvSpPr>
          <p:cNvPr id="282639" name="Text Box 15"/>
          <p:cNvSpPr txBox="1">
            <a:spLocks noChangeArrowheads="1"/>
          </p:cNvSpPr>
          <p:nvPr/>
        </p:nvSpPr>
        <p:spPr bwMode="auto">
          <a:xfrm>
            <a:off x="2651125" y="23241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w23</a:t>
            </a:r>
          </a:p>
        </p:txBody>
      </p:sp>
      <p:sp>
        <p:nvSpPr>
          <p:cNvPr id="282640" name="Text Box 16"/>
          <p:cNvSpPr txBox="1">
            <a:spLocks noChangeArrowheads="1"/>
          </p:cNvSpPr>
          <p:nvPr/>
        </p:nvSpPr>
        <p:spPr bwMode="auto">
          <a:xfrm>
            <a:off x="2438400" y="28194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w14</a:t>
            </a:r>
          </a:p>
        </p:txBody>
      </p:sp>
      <p:sp>
        <p:nvSpPr>
          <p:cNvPr id="282641" name="Text Box 17"/>
          <p:cNvSpPr txBox="1">
            <a:spLocks noChangeArrowheads="1"/>
          </p:cNvSpPr>
          <p:nvPr/>
        </p:nvSpPr>
        <p:spPr bwMode="auto">
          <a:xfrm>
            <a:off x="2041525" y="35433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w24</a:t>
            </a:r>
          </a:p>
        </p:txBody>
      </p:sp>
      <p:sp>
        <p:nvSpPr>
          <p:cNvPr id="282642" name="Text Box 18"/>
          <p:cNvSpPr txBox="1">
            <a:spLocks noChangeArrowheads="1"/>
          </p:cNvSpPr>
          <p:nvPr/>
        </p:nvSpPr>
        <p:spPr bwMode="auto">
          <a:xfrm>
            <a:off x="4556125" y="30099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w45</a:t>
            </a:r>
          </a:p>
        </p:txBody>
      </p:sp>
      <p:sp>
        <p:nvSpPr>
          <p:cNvPr id="282643" name="Text Box 19"/>
          <p:cNvSpPr txBox="1">
            <a:spLocks noChangeArrowheads="1"/>
          </p:cNvSpPr>
          <p:nvPr/>
        </p:nvSpPr>
        <p:spPr bwMode="auto">
          <a:xfrm>
            <a:off x="4556125" y="1866900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w35</a:t>
            </a:r>
          </a:p>
        </p:txBody>
      </p:sp>
      <p:sp>
        <p:nvSpPr>
          <p:cNvPr id="282644" name="Text Box 20"/>
          <p:cNvSpPr txBox="1">
            <a:spLocks noChangeArrowheads="1"/>
          </p:cNvSpPr>
          <p:nvPr/>
        </p:nvSpPr>
        <p:spPr bwMode="auto">
          <a:xfrm>
            <a:off x="228600" y="4114800"/>
            <a:ext cx="50165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/>
              <a:t>a4=g(z4)=g(x1*w14+x2*w24)=g(0.2)=0.550</a:t>
            </a:r>
          </a:p>
          <a:p>
            <a:r>
              <a:rPr lang="en-US" altLang="en-US" sz="2000"/>
              <a:t>a3=g(z3)=g(x1*w13+x2*w23)=g(0.2)=0.550</a:t>
            </a:r>
          </a:p>
          <a:p>
            <a:r>
              <a:rPr lang="en-US" altLang="en-US" sz="2000"/>
              <a:t>a5=g(z5)=g(a3*w35+a4*w45)=g(0.605)=0.647</a:t>
            </a:r>
          </a:p>
          <a:p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5=</a:t>
            </a:r>
            <a:r>
              <a:rPr lang="en-US" altLang="en-US" sz="2000" i="1"/>
              <a:t>error</a:t>
            </a:r>
            <a:r>
              <a:rPr lang="en-US" altLang="en-US" sz="2000"/>
              <a:t>*g’(z5)=</a:t>
            </a:r>
            <a:r>
              <a:rPr lang="en-US" altLang="en-US" sz="2000" i="1"/>
              <a:t>error</a:t>
            </a:r>
            <a:r>
              <a:rPr lang="en-US" altLang="en-US" sz="2000"/>
              <a:t>*a5*(1-a5)=</a:t>
            </a:r>
          </a:p>
          <a:p>
            <a:r>
              <a:rPr lang="en-US" altLang="en-US" sz="2000"/>
              <a:t>0.647*0.353*0.353=0.08</a:t>
            </a:r>
          </a:p>
          <a:p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4=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5*w45*a4*(1-a4)=0.02</a:t>
            </a:r>
          </a:p>
          <a:p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3=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5*w35*a3*(1-a3)=0.002</a:t>
            </a:r>
          </a:p>
          <a:p>
            <a:endParaRPr lang="en-US" altLang="en-US" sz="2000"/>
          </a:p>
        </p:txBody>
      </p:sp>
      <p:sp>
        <p:nvSpPr>
          <p:cNvPr id="282645" name="Text Box 21"/>
          <p:cNvSpPr txBox="1">
            <a:spLocks noChangeArrowheads="1"/>
          </p:cNvSpPr>
          <p:nvPr/>
        </p:nvSpPr>
        <p:spPr bwMode="auto">
          <a:xfrm>
            <a:off x="5334000" y="3108325"/>
            <a:ext cx="381000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w35= w35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*a3*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5=</a:t>
            </a:r>
          </a:p>
          <a:p>
            <a:r>
              <a:rPr lang="en-US" altLang="en-US" sz="2000"/>
              <a:t>0.1+1*0.55*0. 08=0.145</a:t>
            </a:r>
          </a:p>
          <a:p>
            <a:r>
              <a:rPr lang="en-US" altLang="en-US" sz="2000"/>
              <a:t>w45= w45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*a4*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5=1.045</a:t>
            </a:r>
          </a:p>
          <a:p>
            <a:endParaRPr lang="en-US" altLang="en-US" sz="2000"/>
          </a:p>
          <a:p>
            <a:r>
              <a:rPr lang="en-US" altLang="en-US" sz="2000"/>
              <a:t>w13= w13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*x1*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3=0.102</a:t>
            </a:r>
          </a:p>
          <a:p>
            <a:r>
              <a:rPr lang="en-US" altLang="en-US" sz="2000"/>
              <a:t>w23= w23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*x2*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3=0.102</a:t>
            </a:r>
          </a:p>
          <a:p>
            <a:r>
              <a:rPr lang="en-US" altLang="en-US" sz="2000"/>
              <a:t>w14= w14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*x1*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4=0.12</a:t>
            </a:r>
          </a:p>
          <a:p>
            <a:r>
              <a:rPr lang="en-US" altLang="en-US" sz="2000"/>
              <a:t>w24= w24 +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*x2*</a:t>
            </a:r>
            <a:r>
              <a:rPr lang="en-US" altLang="en-US" sz="2000">
                <a:latin typeface="Symbol" pitchFamily="18" charset="2"/>
              </a:rPr>
              <a:t>D</a:t>
            </a:r>
            <a:r>
              <a:rPr lang="en-US" altLang="en-US" sz="2000"/>
              <a:t>4=0.12</a:t>
            </a:r>
          </a:p>
          <a:p>
            <a:endParaRPr lang="en-US" altLang="en-US" sz="2000"/>
          </a:p>
          <a:p>
            <a:r>
              <a:rPr lang="en-US" altLang="en-US" sz="2000" b="1">
                <a:solidFill>
                  <a:schemeClr val="accent2"/>
                </a:solidFill>
              </a:rPr>
              <a:t>a4’=g(0.222)=0.555</a:t>
            </a:r>
          </a:p>
          <a:p>
            <a:r>
              <a:rPr lang="en-US" altLang="en-US" sz="2000" b="1">
                <a:solidFill>
                  <a:schemeClr val="accent2"/>
                </a:solidFill>
              </a:rPr>
              <a:t>a3’=g(0.222)=0.555</a:t>
            </a:r>
          </a:p>
          <a:p>
            <a:r>
              <a:rPr lang="en-US" altLang="en-US" sz="2000" b="1">
                <a:solidFill>
                  <a:schemeClr val="accent2"/>
                </a:solidFill>
              </a:rPr>
              <a:t>a5’=g(0.66045)=0.6594</a:t>
            </a:r>
          </a:p>
          <a:p>
            <a:endParaRPr lang="en-US" altLang="en-US" sz="2000" b="1">
              <a:solidFill>
                <a:schemeClr val="accent2"/>
              </a:solidFill>
            </a:endParaRPr>
          </a:p>
        </p:txBody>
      </p:sp>
      <p:sp>
        <p:nvSpPr>
          <p:cNvPr id="282646" name="Text Box 22"/>
          <p:cNvSpPr txBox="1">
            <a:spLocks noChangeArrowheads="1"/>
          </p:cNvSpPr>
          <p:nvPr/>
        </p:nvSpPr>
        <p:spPr bwMode="auto">
          <a:xfrm>
            <a:off x="3581400" y="228600"/>
            <a:ext cx="5562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/>
              <a:t>Example: all weights are 0.1 except w45=1; </a:t>
            </a:r>
            <a:r>
              <a:rPr lang="en-US" altLang="en-US" sz="2000">
                <a:latin typeface="Symbol" pitchFamily="18" charset="2"/>
              </a:rPr>
              <a:t>g</a:t>
            </a:r>
            <a:r>
              <a:rPr lang="en-US" altLang="en-US" sz="2000"/>
              <a:t>=1</a:t>
            </a:r>
          </a:p>
          <a:p>
            <a:r>
              <a:rPr lang="en-US" altLang="en-US" sz="2000"/>
              <a:t>Training Example: (x1=1,x2=1;a5=1)</a:t>
            </a:r>
          </a:p>
          <a:p>
            <a:r>
              <a:rPr lang="en-US" altLang="en-US" sz="2000"/>
              <a:t>g is the sigmoid function</a:t>
            </a:r>
          </a:p>
        </p:txBody>
      </p:sp>
      <p:sp>
        <p:nvSpPr>
          <p:cNvPr id="282647" name="Text Box 23"/>
          <p:cNvSpPr txBox="1">
            <a:spLocks noChangeArrowheads="1"/>
          </p:cNvSpPr>
          <p:nvPr/>
        </p:nvSpPr>
        <p:spPr bwMode="auto">
          <a:xfrm>
            <a:off x="5699125" y="1409700"/>
            <a:ext cx="3111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>
                <a:solidFill>
                  <a:schemeClr val="tx2"/>
                </a:solidFill>
              </a:rPr>
              <a:t>a5 is 0.6594 with the adjusted </a:t>
            </a:r>
          </a:p>
          <a:p>
            <a:r>
              <a:rPr lang="en-US" altLang="en-US" b="1">
                <a:solidFill>
                  <a:schemeClr val="tx2"/>
                </a:solidFill>
              </a:rPr>
              <a:t>weights!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8080"/>
      </a:dk2>
      <a:lt2>
        <a:srgbClr val="008080"/>
      </a:lt2>
      <a:accent1>
        <a:srgbClr val="FFFFFF"/>
      </a:accent1>
      <a:accent2>
        <a:srgbClr val="008080"/>
      </a:accent2>
      <a:accent3>
        <a:srgbClr val="FFFFFF"/>
      </a:accent3>
      <a:accent4>
        <a:srgbClr val="000000"/>
      </a:accent4>
      <a:accent5>
        <a:srgbClr val="FFFFFF"/>
      </a:accent5>
      <a:accent6>
        <a:srgbClr val="007373"/>
      </a:accent6>
      <a:hlink>
        <a:srgbClr val="75F1D6"/>
      </a:hlink>
      <a:folHlink>
        <a:srgbClr val="3DE3B4"/>
      </a:folHlink>
    </a:clrScheme>
    <a:fontScheme name="Default Design">
      <a:majorFont>
        <a:latin typeface="Arial Narrow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301800"/>
        </a:dk2>
        <a:lt2>
          <a:srgbClr val="614020"/>
        </a:lt2>
        <a:accent1>
          <a:srgbClr val="B38961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D6C4B7"/>
        </a:accent5>
        <a:accent6>
          <a:srgbClr val="8A5C2D"/>
        </a:accent6>
        <a:hlink>
          <a:srgbClr val="9D9C8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3399"/>
        </a:dk2>
        <a:lt2>
          <a:srgbClr val="003366"/>
        </a:lt2>
        <a:accent1>
          <a:srgbClr val="6397CB"/>
        </a:accent1>
        <a:accent2>
          <a:srgbClr val="336699"/>
        </a:accent2>
        <a:accent3>
          <a:srgbClr val="FFFFFF"/>
        </a:accent3>
        <a:accent4>
          <a:srgbClr val="000000"/>
        </a:accent4>
        <a:accent5>
          <a:srgbClr val="B7C9E2"/>
        </a:accent5>
        <a:accent6>
          <a:srgbClr val="2D5C8A"/>
        </a:accent6>
        <a:hlink>
          <a:srgbClr val="8585E1"/>
        </a:hlink>
        <a:folHlink>
          <a:srgbClr val="867A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2361</TotalTime>
  <Words>889</Words>
  <Application>Microsoft Office PowerPoint</Application>
  <PresentationFormat>Overhead</PresentationFormat>
  <Paragraphs>180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Neural Network Terminology</vt:lpstr>
      <vt:lpstr>Perceptron Learning Example</vt:lpstr>
      <vt:lpstr>Neural Network Learning --- Mostly Steepest Descent Hill Climbing on a Differentiable Error Function</vt:lpstr>
      <vt:lpstr>Back Propagation Algorithm</vt:lpstr>
      <vt:lpstr>Updating Weights in Neural Networks</vt:lpstr>
      <vt:lpstr>Back Propagation Formula Example</vt:lpstr>
      <vt:lpstr>Example BP</vt:lpstr>
      <vt:lpstr>Example BP</vt:lpstr>
    </vt:vector>
  </TitlesOfParts>
  <Company>MCC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Clustering and Summary Generation</dc:title>
  <dc:creator>eick</dc:creator>
  <cp:lastModifiedBy>Christoph Eick</cp:lastModifiedBy>
  <cp:revision>110</cp:revision>
  <cp:lastPrinted>2015-10-15T19:58:10Z</cp:lastPrinted>
  <dcterms:created xsi:type="dcterms:W3CDTF">1998-11-06T20:08:29Z</dcterms:created>
  <dcterms:modified xsi:type="dcterms:W3CDTF">2015-10-15T20:05:05Z</dcterms:modified>
</cp:coreProperties>
</file>