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527" autoAdjust="0"/>
  </p:normalViewPr>
  <p:slideViewPr>
    <p:cSldViewPr snapToGrid="0" snapToObjects="1">
      <p:cViewPr varScale="1">
        <p:scale>
          <a:sx n="96" d="100"/>
          <a:sy n="96" d="100"/>
        </p:scale>
        <p:origin x="14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AE24-33A9-2B4B-A6C8-BFD48CC3746D}" type="datetimeFigureOut">
              <a:rPr lang="en-US" smtClean="0"/>
              <a:t>2015-11-10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B6D56-5F55-E548-8821-5CEAA3D9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6D56-5F55-E548-8821-5CEAA3D94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example, t</a:t>
            </a:r>
            <a:r>
              <a:rPr lang="en-US" dirty="0" smtClean="0"/>
              <a:t>he </a:t>
            </a:r>
            <a:r>
              <a:rPr lang="en-US" dirty="0" smtClean="0"/>
              <a:t>trajectory of a person entering a shop can be decomposed into a set of segments.</a:t>
            </a:r>
            <a:r>
              <a:rPr lang="en-US" baseline="0" dirty="0" smtClean="0"/>
              <a:t> Each segment is described by a different dynamical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6D56-5F55-E548-8821-5CEAA3D94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class-conditional</a:t>
            </a:r>
            <a:r>
              <a:rPr lang="en-US" baseline="0" dirty="0" smtClean="0"/>
              <a:t> generative model </a:t>
            </a:r>
            <a:r>
              <a:rPr lang="en-US" dirty="0" smtClean="0"/>
              <a:t>describes the actual distribution</a:t>
            </a:r>
            <a:r>
              <a:rPr lang="en-US" baseline="0" dirty="0" smtClean="0"/>
              <a:t> of each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6D56-5F55-E548-8821-5CEAA3D948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</a:t>
            </a:r>
            <a:r>
              <a:rPr lang="en-US" baseline="0" dirty="0" smtClean="0"/>
              <a:t> 1,..,n</a:t>
            </a:r>
          </a:p>
          <a:p>
            <a:r>
              <a:rPr lang="en-US" baseline="0" dirty="0" smtClean="0"/>
              <a:t>Model the transition between time t-1 and t using a Gaussian 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6D56-5F55-E548-8821-5CEAA3D94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Maximize the log likelihood given the model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6D56-5F55-E548-8821-5CEAA3D948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7CC-90C8-9F4D-A7B8-6DB70E0A8903}" type="datetime1">
              <a:rPr lang="en-US" smtClean="0"/>
              <a:t>2015-11-10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F23-6DCA-6148-970E-4EAE393555B2}" type="datetime1">
              <a:rPr lang="en-US" smtClean="0"/>
              <a:t>2015-11-10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60B8-1C21-9445-BB21-D475C1E36D69}" type="datetime1">
              <a:rPr lang="en-US" smtClean="0"/>
              <a:t>2015-11-10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9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51DF-05B4-A747-A0E2-5A92B5557834}" type="datetime1">
              <a:rPr lang="en-US" smtClean="0"/>
              <a:t>2015-11-10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82E0-92C2-7D46-A4C9-BE14D7FFB263}" type="datetime1">
              <a:rPr lang="en-US" smtClean="0"/>
              <a:t>2015-11-10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CBB4-6F15-4A4F-8808-FAEA072DE13E}" type="datetime1">
              <a:rPr lang="en-US" smtClean="0"/>
              <a:t>2015-11-10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5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AAC2-7C73-5C40-896F-352FE36241FF}" type="datetime1">
              <a:rPr lang="en-US" smtClean="0"/>
              <a:t>2015-11-10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0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CE0F-03B1-DC40-8794-E6847C2F97AF}" type="datetime1">
              <a:rPr lang="en-US" smtClean="0"/>
              <a:t>2015-11-10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7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756E-C11B-4148-9FDD-ADCC1D9AA646}" type="datetime1">
              <a:rPr lang="en-US" smtClean="0"/>
              <a:t>2015-11-10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3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B331-46C5-644C-B9E7-6A1F201D35A2}" type="datetime1">
              <a:rPr lang="en-US" smtClean="0"/>
              <a:t>2015-11-10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697-5403-6740-B315-BB31D4D59F73}" type="datetime1">
              <a:rPr lang="en-US" smtClean="0"/>
              <a:t>2015-11-10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B61676-1F13-1A4D-A510-8FC92EDA0B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3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8836-F08E-F848-A0A5-A601B34BD0DD}" type="datetime1">
              <a:rPr lang="en-US" smtClean="0"/>
              <a:t>2015-11-10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1676-1F13-1A4D-A510-8FC92EDA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Trajectory Classification Using Switched Dynamical</a:t>
            </a:r>
            <a:br>
              <a:rPr lang="en-US" dirty="0" smtClean="0"/>
            </a:br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Professor: Christoph F. </a:t>
            </a:r>
            <a:r>
              <a:rPr lang="en-US" dirty="0" err="1"/>
              <a:t>Eick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Presenter</a:t>
            </a:r>
            <a:r>
              <a:rPr lang="en-US" dirty="0" smtClean="0"/>
              <a:t>: Ha </a:t>
            </a:r>
            <a:r>
              <a:rPr lang="en-US" dirty="0" smtClean="0"/>
              <a:t>Le</a:t>
            </a:r>
          </a:p>
          <a:p>
            <a:r>
              <a:rPr lang="en-US" dirty="0" smtClean="0"/>
              <a:t>Advanced </a:t>
            </a:r>
            <a:r>
              <a:rPr lang="en-US" dirty="0" smtClean="0"/>
              <a:t>Machine Learning</a:t>
            </a:r>
          </a:p>
          <a:p>
            <a:r>
              <a:rPr lang="en-US" dirty="0" smtClean="0"/>
              <a:t>November 10, 2015</a:t>
            </a:r>
          </a:p>
        </p:txBody>
      </p:sp>
    </p:spTree>
    <p:extLst>
      <p:ext uri="{BB962C8B-B14F-4D97-AF65-F5344CB8AC3E}">
        <p14:creationId xmlns:p14="http://schemas.microsoft.com/office/powerpoint/2010/main" val="161818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04971"/>
            <a:ext cx="7315200" cy="35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Low Level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 smtClean="0"/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low level dynamical models are </a:t>
                </a:r>
                <a:r>
                  <a:rPr lang="en-US" dirty="0" smtClean="0"/>
                  <a:t>independent of </a:t>
                </a:r>
                <a:r>
                  <a:rPr lang="en-US" dirty="0"/>
                  <a:t>all the </a:t>
                </a:r>
                <a:r>
                  <a:rPr lang="en-US" dirty="0" smtClean="0"/>
                  <a:t>classes</a:t>
                </a:r>
                <a:endParaRPr lang="en-US" dirty="0"/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 Estimate low level model parameters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dirty="0" smtClean="0"/>
                  <a:t> in unsupervised way</a:t>
                </a:r>
              </a:p>
              <a:p>
                <a:r>
                  <a:rPr lang="en-US" dirty="0" smtClean="0"/>
                  <a:t>Training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Observed increments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3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Low Level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 of all observed increments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total number of increments: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﷮′=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as independent samples from a mixture of Gaussian with </a:t>
                </a:r>
                <a:r>
                  <a:rPr lang="en-US" b="1" i="1" dirty="0" smtClean="0"/>
                  <a:t>M</a:t>
                </a:r>
                <a:r>
                  <a:rPr lang="en-US" dirty="0" smtClean="0"/>
                  <a:t> components and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 How to find an optimal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M</a:t>
                </a:r>
                <a:r>
                  <a:rPr lang="en-US" dirty="0" smtClean="0">
                    <a:sym typeface="Wingdings" panose="05000000000000000000" pitchFamily="2" charset="2"/>
                  </a:rPr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5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an optimal 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Optimize M using a modified version of EM based on the MML </a:t>
            </a:r>
            <a:r>
              <a:rPr lang="en-US" dirty="0" smtClean="0">
                <a:sym typeface="Wingdings" panose="05000000000000000000" pitchFamily="2" charset="2"/>
              </a:rPr>
              <a:t>criterion:</a:t>
            </a:r>
            <a:endParaRPr lang="en-US" dirty="0"/>
          </a:p>
          <a:p>
            <a:pPr lvl="1"/>
            <a:r>
              <a:rPr lang="en-US" dirty="0" smtClean="0"/>
              <a:t>Initialize with a large number of components</a:t>
            </a:r>
          </a:p>
          <a:p>
            <a:pPr lvl="1"/>
            <a:r>
              <a:rPr lang="en-US" dirty="0" smtClean="0"/>
              <a:t>Optimize during E step</a:t>
            </a:r>
          </a:p>
          <a:p>
            <a:pPr lvl="1"/>
            <a:r>
              <a:rPr lang="en-US" dirty="0" smtClean="0"/>
              <a:t>Annihilate components during M step</a:t>
            </a:r>
          </a:p>
          <a:p>
            <a:pPr lvl="1"/>
            <a:r>
              <a:rPr lang="en-US" dirty="0" smtClean="0"/>
              <a:t>Update parameters</a:t>
            </a:r>
          </a:p>
          <a:p>
            <a:pPr lvl="1"/>
            <a:r>
              <a:rPr lang="en-US" dirty="0" smtClean="0"/>
              <a:t>Repeat until convergence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6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72" y="254442"/>
            <a:ext cx="610599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6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High Level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for each class </a:t>
                </a:r>
                <a:r>
                  <a:rPr lang="en-US" b="1" i="1" dirty="0" smtClean="0"/>
                  <a:t>a</a:t>
                </a:r>
              </a:p>
              <a:p>
                <a:r>
                  <a:rPr lang="en-US" dirty="0" smtClean="0"/>
                  <a:t>Training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Apply Baum-Welch but keeping frozen the emission density parameters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7169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Baum-Welch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340" y="80299"/>
            <a:ext cx="826391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a posterior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prior probability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95993"/>
            <a:ext cx="7315200" cy="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7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5521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 on Low Level Model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11" y="0"/>
            <a:ext cx="60772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5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202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 on Transition Matrix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29" y="138112"/>
            <a:ext cx="612514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two-layer hierarchical model for human activity recognition</a:t>
            </a:r>
          </a:p>
          <a:p>
            <a:r>
              <a:rPr lang="en-US" b="1" dirty="0" smtClean="0"/>
              <a:t>Lower layer</a:t>
            </a:r>
            <a:r>
              <a:rPr lang="en-US" dirty="0" smtClean="0"/>
              <a:t>: A bank of dynamical models</a:t>
            </a:r>
          </a:p>
          <a:p>
            <a:pPr lvl="1"/>
            <a:r>
              <a:rPr lang="en-US" dirty="0" smtClean="0"/>
              <a:t>Describe a specific motion regime</a:t>
            </a:r>
          </a:p>
          <a:p>
            <a:r>
              <a:rPr lang="en-US" b="1" dirty="0" smtClean="0"/>
              <a:t>Higher layer</a:t>
            </a:r>
            <a:r>
              <a:rPr lang="en-US" dirty="0" smtClean="0"/>
              <a:t>: Switching among lower layer dynamical systems</a:t>
            </a:r>
          </a:p>
          <a:p>
            <a:pPr lvl="1"/>
            <a:r>
              <a:rPr lang="en-US" dirty="0" smtClean="0"/>
              <a:t>Learn a </a:t>
            </a:r>
            <a:r>
              <a:rPr lang="en-US" b="1" dirty="0" smtClean="0"/>
              <a:t>Hidden Markov Model</a:t>
            </a:r>
            <a:r>
              <a:rPr lang="en-US" dirty="0" smtClean="0"/>
              <a:t> (HMM)</a:t>
            </a:r>
          </a:p>
          <a:p>
            <a:r>
              <a:rPr lang="en-US" b="1" dirty="0" smtClean="0"/>
              <a:t>Dynamical models</a:t>
            </a:r>
            <a:endParaRPr lang="en-US" dirty="0" smtClean="0"/>
          </a:p>
          <a:p>
            <a:pPr lvl="1"/>
            <a:r>
              <a:rPr lang="en-US" dirty="0" smtClean="0"/>
              <a:t>Estimated using EM on a finite mixture models (</a:t>
            </a:r>
            <a:r>
              <a:rPr lang="en-US" dirty="0" smtClean="0"/>
              <a:t>unsupervised)</a:t>
            </a:r>
            <a:endParaRPr lang="en-US" dirty="0" smtClean="0"/>
          </a:p>
          <a:p>
            <a:pPr lvl="1"/>
            <a:r>
              <a:rPr lang="en-US" dirty="0" smtClean="0"/>
              <a:t>The number </a:t>
            </a:r>
            <a:r>
              <a:rPr lang="en-US" dirty="0" smtClean="0"/>
              <a:t>of </a:t>
            </a:r>
            <a:r>
              <a:rPr lang="en-US" dirty="0" smtClean="0"/>
              <a:t>models: obtained using a </a:t>
            </a:r>
            <a:r>
              <a:rPr lang="en-US" b="1" dirty="0"/>
              <a:t>M</a:t>
            </a:r>
            <a:r>
              <a:rPr lang="en-US" b="1" dirty="0" smtClean="0"/>
              <a:t>inimum </a:t>
            </a:r>
            <a:r>
              <a:rPr lang="en-US" b="1" dirty="0"/>
              <a:t>M</a:t>
            </a:r>
            <a:r>
              <a:rPr lang="en-US" b="1" dirty="0" smtClean="0"/>
              <a:t>essage </a:t>
            </a:r>
            <a:r>
              <a:rPr lang="en-US" b="1" dirty="0"/>
              <a:t>L</a:t>
            </a:r>
            <a:r>
              <a:rPr lang="en-US" b="1" dirty="0" smtClean="0"/>
              <a:t>ength </a:t>
            </a:r>
            <a:r>
              <a:rPr lang="en-US" dirty="0" smtClean="0"/>
              <a:t>(MML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4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Class-Conditional Generative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Inputs</a:t>
                </a:r>
                <a:r>
                  <a:rPr lang="en-US" dirty="0" smtClean="0"/>
                  <a:t>: Trajectories of the centers of mass of the tracked people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…,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Activity classes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Class-conditional generative model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413" y="2696908"/>
            <a:ext cx="3071354" cy="2360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2261" y="5192419"/>
            <a:ext cx="439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Trajectories of a person leaving a 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Lower Layer (1/2)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trajectory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 is described by </a:t>
                </a:r>
                <a:r>
                  <a:rPr lang="en-US" b="1" i="1" dirty="0" smtClean="0"/>
                  <a:t>M</a:t>
                </a:r>
                <a:r>
                  <a:rPr lang="en-US" dirty="0" smtClean="0"/>
                  <a:t> dynamical models</a:t>
                </a:r>
              </a:p>
              <a:p>
                <a:r>
                  <a:rPr lang="en-US" dirty="0" smtClean="0"/>
                  <a:t>At time </a:t>
                </a:r>
                <a:r>
                  <a:rPr lang="en-US" b="1" i="1" dirty="0" smtClean="0"/>
                  <a:t>t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/>
                  <a:t>: low level model at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random vector of zero mean, identity covariance Gaussian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: mean displacement vector of each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: covariance matrix of the random displacements under each model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799538"/>
            <a:ext cx="7315200" cy="5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Lower Layer (2/2)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Probability density of a trajectory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, given a model labels </a:t>
                </a:r>
                <a:r>
                  <a:rPr lang="en-US" b="1" i="1" dirty="0" smtClean="0"/>
                  <a:t>z</a:t>
                </a:r>
                <a:r>
                  <a:rPr lang="en-US" dirty="0" smtClean="0"/>
                  <a:t>:</a:t>
                </a:r>
              </a:p>
              <a:p>
                <a:endParaRPr lang="en-US" b="1" i="1" dirty="0"/>
              </a:p>
              <a:p>
                <a:endParaRPr lang="en-US" b="1" i="1" dirty="0" smtClean="0"/>
              </a:p>
              <a:p>
                <a:endParaRPr lang="en-US" b="1" i="1" dirty="0"/>
              </a:p>
              <a:p>
                <a:r>
                  <a:rPr lang="en-US" b="1" dirty="0" smtClean="0"/>
                  <a:t>Assumption</a:t>
                </a:r>
                <a:r>
                  <a:rPr lang="en-US" dirty="0" smtClean="0"/>
                  <a:t>: </a:t>
                </a:r>
                <a:r>
                  <a:rPr lang="en-US" b="1" i="1" dirty="0" smtClean="0"/>
                  <a:t>M</a:t>
                </a:r>
                <a:r>
                  <a:rPr lang="en-US" dirty="0" smtClean="0"/>
                  <a:t> low level dynamical models are the same for all the classes.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422337"/>
            <a:ext cx="7315200" cy="10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Higher Layer (1/3)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1" y="2059387"/>
            <a:ext cx="11265837" cy="32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3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Higher Layer (2/3)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Transition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which associated with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Dimension: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: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326947"/>
            <a:ext cx="7315200" cy="10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Higher Layer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class-conditional generative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06894"/>
            <a:ext cx="7315200" cy="1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Training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Training trajectory: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Activity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Length of the training trajectory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Low level model parameters: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High level model parameters: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76-1F13-1A4D-A510-8FC92EDA0B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412</Words>
  <Application>Microsoft Office PowerPoint</Application>
  <PresentationFormat>Widescreen</PresentationFormat>
  <Paragraphs>116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Trajectory Classification Using Switched Dynamical Hidden Markov Models</vt:lpstr>
      <vt:lpstr>Introduction</vt:lpstr>
      <vt:lpstr>Class-Conditional Generative Model</vt:lpstr>
      <vt:lpstr>At Lower Layer (1/2)</vt:lpstr>
      <vt:lpstr>At Lower Layer (2/2)</vt:lpstr>
      <vt:lpstr>At Higher Layer (1/3)</vt:lpstr>
      <vt:lpstr>At Higher Layer (2/3)</vt:lpstr>
      <vt:lpstr>At Higher Layer (3/3)</vt:lpstr>
      <vt:lpstr>Notations</vt:lpstr>
      <vt:lpstr>Optimization Problem</vt:lpstr>
      <vt:lpstr>Estimation of Low Level Model</vt:lpstr>
      <vt:lpstr>Estimation of Low Level Model</vt:lpstr>
      <vt:lpstr>How to find an optimal M?</vt:lpstr>
      <vt:lpstr>Modified EM</vt:lpstr>
      <vt:lpstr>Estimation of High Level Model</vt:lpstr>
      <vt:lpstr>Baum-Welch Algorithm</vt:lpstr>
      <vt:lpstr>Classification</vt:lpstr>
      <vt:lpstr>Experiments on Low Level Model Estimation</vt:lpstr>
      <vt:lpstr>Experiments on Transition Matrix Estimation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Trajectory Classification Using Switched Dynamical Hidden Markov Models</dc:title>
  <dc:creator>Ha Le</dc:creator>
  <cp:lastModifiedBy>Ha Le</cp:lastModifiedBy>
  <cp:revision>65</cp:revision>
  <dcterms:created xsi:type="dcterms:W3CDTF">2015-11-10T22:45:43Z</dcterms:created>
  <dcterms:modified xsi:type="dcterms:W3CDTF">2015-11-11T07:17:19Z</dcterms:modified>
</cp:coreProperties>
</file>