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notesMasterIdLst>
    <p:notesMasterId r:id="rId26"/>
  </p:notesMasterIdLst>
  <p:sldIdLst>
    <p:sldId id="256" r:id="rId2"/>
    <p:sldId id="258" r:id="rId3"/>
    <p:sldId id="257" r:id="rId4"/>
    <p:sldId id="259" r:id="rId5"/>
    <p:sldId id="280" r:id="rId6"/>
    <p:sldId id="274" r:id="rId7"/>
    <p:sldId id="262" r:id="rId8"/>
    <p:sldId id="263" r:id="rId9"/>
    <p:sldId id="264" r:id="rId10"/>
    <p:sldId id="283" r:id="rId11"/>
    <p:sldId id="277" r:id="rId12"/>
    <p:sldId id="265" r:id="rId13"/>
    <p:sldId id="266" r:id="rId14"/>
    <p:sldId id="281" r:id="rId15"/>
    <p:sldId id="267" r:id="rId16"/>
    <p:sldId id="270" r:id="rId17"/>
    <p:sldId id="285" r:id="rId18"/>
    <p:sldId id="271" r:id="rId19"/>
    <p:sldId id="272" r:id="rId20"/>
    <p:sldId id="282" r:id="rId21"/>
    <p:sldId id="273" r:id="rId22"/>
    <p:sldId id="275" r:id="rId23"/>
    <p:sldId id="268" r:id="rId24"/>
    <p:sldId id="284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2998" autoAdjust="0"/>
  </p:normalViewPr>
  <p:slideViewPr>
    <p:cSldViewPr snapToGrid="0">
      <p:cViewPr>
        <p:scale>
          <a:sx n="69" d="100"/>
          <a:sy n="69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8F6797-31F3-457D-B915-A97CB8EFE9F5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0A2494-BC27-4862-8459-C10C00B8D7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897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A2494-BC27-4862-8459-C10C00B8D7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8923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A2494-BC27-4862-8459-C10C00B8D71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251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4775F-FE65-4AE9-8D09-AE1CE8AAB924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714E40E-6EDE-4936-BE63-1EC9C71DD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487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4775F-FE65-4AE9-8D09-AE1CE8AAB924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714E40E-6EDE-4936-BE63-1EC9C71DD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656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4775F-FE65-4AE9-8D09-AE1CE8AAB924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714E40E-6EDE-4936-BE63-1EC9C71DD930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38165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4775F-FE65-4AE9-8D09-AE1CE8AAB924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714E40E-6EDE-4936-BE63-1EC9C71DD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162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4775F-FE65-4AE9-8D09-AE1CE8AAB924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714E40E-6EDE-4936-BE63-1EC9C71DD930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242843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4775F-FE65-4AE9-8D09-AE1CE8AAB924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714E40E-6EDE-4936-BE63-1EC9C71DD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1958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4775F-FE65-4AE9-8D09-AE1CE8AAB924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4E40E-6EDE-4936-BE63-1EC9C71DD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4843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4775F-FE65-4AE9-8D09-AE1CE8AAB924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4E40E-6EDE-4936-BE63-1EC9C71DD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810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4775F-FE65-4AE9-8D09-AE1CE8AAB924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4E40E-6EDE-4936-BE63-1EC9C71DD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485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4775F-FE65-4AE9-8D09-AE1CE8AAB924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714E40E-6EDE-4936-BE63-1EC9C71DD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785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4775F-FE65-4AE9-8D09-AE1CE8AAB924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714E40E-6EDE-4936-BE63-1EC9C71DD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412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4775F-FE65-4AE9-8D09-AE1CE8AAB924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714E40E-6EDE-4936-BE63-1EC9C71DD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19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4775F-FE65-4AE9-8D09-AE1CE8AAB924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4E40E-6EDE-4936-BE63-1EC9C71DD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304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4775F-FE65-4AE9-8D09-AE1CE8AAB924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4E40E-6EDE-4936-BE63-1EC9C71DD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293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4775F-FE65-4AE9-8D09-AE1CE8AAB924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4E40E-6EDE-4936-BE63-1EC9C71DD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675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4775F-FE65-4AE9-8D09-AE1CE8AAB924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714E40E-6EDE-4936-BE63-1EC9C71DD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718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4775F-FE65-4AE9-8D09-AE1CE8AAB924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714E40E-6EDE-4936-BE63-1EC9C71DD9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168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743199" y="695529"/>
            <a:ext cx="8545292" cy="1883898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Distance-Based Outlier Detection: Consolidation and Renewed Bearing 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9868" y="3515726"/>
            <a:ext cx="31389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Gustavo Henrique Orair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Federal University of  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Minas Gerais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120417" y="3515726"/>
            <a:ext cx="3168073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Wagner Meira Jr.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Federal University of      Minas Gerais</a:t>
            </a:r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9034818" y="5744688"/>
            <a:ext cx="2702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Presented by 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Kajol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UH ID : 1358284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86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60812" y="327546"/>
            <a:ext cx="8816454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RANKING IN CONJUCTION WITH PARTITIONING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ROCN with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Partitions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       RBRP is a two-phase algorithm , first phase is partitioning phase that bins the data space into grid-like partitions. Second phase, uses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fast map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style of projection of points to rank neighbors. 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       It achieves log-linear performance on average.</a:t>
            </a: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ROCO with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Partitions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      It is a novel approach in this paper. Summary of each cluster such as number of objects within a cluster, partition volume, density of partition is computed to rank clusters based on their likelihood to contain outliers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     Large partitions with low-density regions will increase D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min and may contain outliers and is likely to achieve better performance overall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9910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44203" y="213441"/>
            <a:ext cx="5636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TAXONOMY OF EXISTING WORK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88107" y="1323832"/>
            <a:ext cx="9116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Summary of distance-based outlier detection algorithms and strategies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937" y="1910687"/>
            <a:ext cx="8993683" cy="4094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1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03261" y="464025"/>
            <a:ext cx="4121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DIODE FRAMEWORK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97039" y="1255594"/>
            <a:ext cx="947154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Distance-Based Outlier Detection (DIODE) framework is used to perform experiments in isolation or  combination, and the strategies employed to improve the effectiveness of the pruning process.</a:t>
            </a:r>
          </a:p>
          <a:p>
            <a:pPr algn="just"/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It employs a clustering pre-processing step using RBRP-style recursive partitioning and divisive bisection k means clustering algorithm. They can be threshold to a user-defined size( size of partition cannot be more than 16000 points is assumed in this paper).They scale well to large datasets.</a:t>
            </a:r>
          </a:p>
          <a:p>
            <a:pPr algn="just"/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Preprocessing is followed by ranking strategies, ANNS pruning rule , then factorial design study. </a:t>
            </a:r>
          </a:p>
          <a:p>
            <a:pPr algn="just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just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90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56096" y="1146412"/>
            <a:ext cx="878915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AutoNum type="arabicPeriod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PPSO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It considers D</a:t>
            </a:r>
            <a:r>
              <a:rPr lang="en-US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min , which monotonically increases with the execution of the algorithm, once its large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enough significant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partitions will be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pruned.</a:t>
            </a:r>
          </a:p>
          <a:p>
            <a:pPr algn="just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AutoNum type="arabicPeriod" startAt="2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PPSN</a:t>
            </a:r>
          </a:p>
          <a:p>
            <a:pPr algn="just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It uses the concept of if MINDIST &gt; D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k 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(P), a partition P may be discarded.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ROCN      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Uses same approach as of RBRP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ROCO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Objects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are ranked based on the low density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regions as they contain more outliers . Density is estimated by using 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Density = |P|/R(P) 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Where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|P| - number of objects in partition P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R(P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)  - MBR diagonal length of P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439235" y="191069"/>
            <a:ext cx="64553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Implementation of Pruning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Ranking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using                                                      		the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DIODE framework.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9788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16406" y="409434"/>
            <a:ext cx="6482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EXPERIMENTAL SETUP AND RESULTS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15152" y="1310185"/>
            <a:ext cx="9512489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Summary of factorial design study is presented now , it evaluates different pruning and ranking strategies.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average execution time to detect outliers using various strategies on  synthetic and real large datasets is measured.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Execution time gains are achieved by various optimization strategies.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It is shown form the results that the reduction in execution time is observed significantly only when there is an interaction in between various optimizations.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Significance of PPSN optimization strategy is also illustrated. 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95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71749" y="272955"/>
            <a:ext cx="51725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EXPERIMENTAL  SETUP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28799" y="1009935"/>
            <a:ext cx="943060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Various real and synthetic datasets have been used.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Experiments were performed on AMD and top 30 outliers were looked for.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ANNS pruning rule and clustering pre-processing is used as a baseline approach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7082" y="2975212"/>
            <a:ext cx="8539239" cy="3591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20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760560" y="1078173"/>
                <a:ext cx="9321421" cy="51400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Wingdings" panose="05000000000000000000" pitchFamily="2" charset="2"/>
                  <a:buChar char="Ø"/>
                </a:pP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Experiments have been performed that either enable  “+1” or disable “-1” each of the four factors(strategies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).</a:t>
                </a:r>
              </a:p>
              <a:p>
                <a:pPr marL="342900" indent="-342900">
                  <a:buFont typeface="Wingdings" panose="05000000000000000000" pitchFamily="2" charset="2"/>
                  <a:buChar char="Ø"/>
                </a:pPr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indent="-342900">
                  <a:buFont typeface="Wingdings" panose="05000000000000000000" pitchFamily="2" charset="2"/>
                  <a:buChar char="Ø"/>
                </a:pP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Factorial design model explains impact for each factor and possible interactions of factors on data . 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It is defined by 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the equation </a:t>
                </a:r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342900" indent="-342900">
                  <a:buFont typeface="Wingdings" panose="05000000000000000000" pitchFamily="2" charset="2"/>
                  <a:buChar char="Ø"/>
                </a:pPr>
                <a:endParaRPr lang="en-US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00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     Y = Qo +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𝟄</m:t>
                        </m:r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𝐹</m:t>
                        </m:r>
                      </m:sub>
                      <m:sup/>
                      <m:e>
                        <m:r>
                          <a:rPr lang="en-US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</m:nary>
                    <m:r>
                      <a:rPr lang="en-US" sz="20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ᵢ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∗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ᵢ </m:t>
                    </m:r>
                  </m:oMath>
                </a14:m>
                <a:r>
                  <a:rPr lang="en-US" sz="2000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endParaRPr lang="en-US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where F = { A,B,C,D,AB,AC,AD,BC,BD,CD,ABC,ABD,ACD,BCD,ABCD }</a:t>
                </a:r>
              </a:p>
              <a:p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Qo = average value from all executions </a:t>
                </a:r>
              </a:p>
              <a:p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Q</a:t>
                </a:r>
                <a:r>
                  <a:rPr lang="en-US" sz="2000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ᵢ = value of factors and interactions on execution time</a:t>
                </a:r>
              </a:p>
              <a:p>
                <a:endParaRPr lang="en-US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fontAlgn="t"/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0560" y="1078173"/>
                <a:ext cx="9321421" cy="5140061"/>
              </a:xfrm>
              <a:prstGeom prst="rect">
                <a:avLst/>
              </a:prstGeom>
              <a:blipFill rotWithShape="0">
                <a:blip r:embed="rId2"/>
                <a:stretch>
                  <a:fillRect l="-719" t="-593" r="-11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1" y="4653888"/>
            <a:ext cx="5500047" cy="148531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780430" y="379755"/>
            <a:ext cx="4790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FACTORIAL DESIGN MODEL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03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799" y="1634835"/>
            <a:ext cx="7498842" cy="428105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308763" y="332510"/>
            <a:ext cx="47521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FACTORIAL DESIGN MODEL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782716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39737" y="300252"/>
            <a:ext cx="40533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EXPERIMENTAL RESULTS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15152" y="982639"/>
            <a:ext cx="99765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Average execution times of the outlier detection process for all factor combinations.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7982" y="2033516"/>
            <a:ext cx="9689910" cy="4231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62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51881" y="1063009"/>
            <a:ext cx="48858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Factor values on several datasets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5718" y="1894007"/>
            <a:ext cx="10044753" cy="467693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821372" y="232012"/>
            <a:ext cx="52270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EXPERIMENTAL RESULTS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0747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25838" y="477672"/>
            <a:ext cx="51477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PURPOSE OF THE PAPER</a:t>
            </a:r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473958" y="1228299"/>
            <a:ext cx="9489808" cy="5850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Distance-Based 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Outlier 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Detection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has gained attention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</a:p>
          <a:p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Financial fraud analysis</a:t>
            </a:r>
          </a:p>
          <a:p>
            <a:pPr marL="342900" indent="-342900">
              <a:buAutoNum type="arabicPeriod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Network intrusion applications</a:t>
            </a:r>
          </a:p>
          <a:p>
            <a:pPr marL="342900" indent="-342900">
              <a:buAutoNum type="arabicPeriod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Clinical diagnosis of diseases.</a:t>
            </a:r>
          </a:p>
          <a:p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Purpose of the paper is to perform outlier detection more effectively.</a:t>
            </a:r>
          </a:p>
          <a:p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Several distance-based optimizations have been assessed and evaluated to improve performance, but which optimization is better.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What can we learn from the design of the existing algorithms? Can we infer some guidelines for designing better outlier detection algorithms?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In this paper Outlier detection framework has been implemented followed by factorial design experiment to understand efficiency gains of various optimizations on real life datasets.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99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7389" y="1445990"/>
            <a:ext cx="7497221" cy="300318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162567" y="245661"/>
            <a:ext cx="45037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EXPERIMENTAL RESULTS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347389" y="941696"/>
            <a:ext cx="49814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Factor values on several datasets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674961" y="4653887"/>
            <a:ext cx="667375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Where, SS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ᵢ - sum of squares due to factor </a:t>
            </a:r>
            <a:r>
              <a:rPr lang="en-US" dirty="0" err="1" smtClean="0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endParaRPr lang="en-US" dirty="0" smtClean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                SSᵢ % - Percentage of variation by each factor</a:t>
            </a:r>
          </a:p>
          <a:p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                Q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ᵢ </a:t>
            </a:r>
            <a:r>
              <a:rPr lang="en-US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- Execution time gain</a:t>
            </a:r>
            <a:endParaRPr lang="en-US" dirty="0" smtClean="0"/>
          </a:p>
          <a:p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PPSN</a:t>
            </a:r>
            <a:r>
              <a:rPr lang="en-US" dirty="0"/>
              <a:t>,  is most </a:t>
            </a:r>
            <a:r>
              <a:rPr lang="en-US" dirty="0" smtClean="0"/>
              <a:t>effective strategy overall.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Only in auction government and Uniform 30D, ROCN is most effective.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22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89863" y="382137"/>
            <a:ext cx="49131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56096" y="1296537"/>
            <a:ext cx="911670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Distance-Based Clustering algorithms have exploited the design space detection algorithms.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paper presented new strategies for ranking and processing outliers.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After conducting a full factorial design experiment implemented on DIODE framework certain conclusions have been derived 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Firstly, its proved that proposed optimizations are extremely useful for large datasets.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Secondly, It can be concluded that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effectiveness of any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single optimization or combination of optimizations always depends on dataset characteristics.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58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12693" y="491320"/>
            <a:ext cx="60596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PERSONAL CONCLUSION</a:t>
            </a:r>
          </a:p>
          <a:p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83642" y="1678675"/>
            <a:ext cx="891198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good things about the paper is it presets a different approach to detect outliers.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It considers both already proposed distance-based strategies and novel approaches to evaluate the results by giving significant importance to algorithms which get ignored by advance methods.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references mentioned in the paper are too old thereby causing a problem to search more information.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Some sections of the paper are really badly presented with improper references.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21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16406" y="191070"/>
            <a:ext cx="6837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FUTURE DIRECTIONS AND REFERENCES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15403" y="1132764"/>
            <a:ext cx="8611737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Better outlier ranking techniques such as Locality Sensitive Hashing scheme can be explored.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Still room to look for faster methods to preprocess data and approximate the appropriate bounds of ANNS pruning rule .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REFERENCES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Gustavo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Orair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Carlos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Teixeira and Wagner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Meira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Jr., Distance-Based Outlier Detection: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Consolidation and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Renewed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Bearing, Department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of Computer Science, UFMG,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Brazil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M. Knorr and R. T. Ng. Finding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intentional knowledge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of distance-based outliers. In VLDB ’99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25th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Int. Conf. on Very Large Data Bases,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pages 211–222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San Francisco, CA, USA, 1999.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Morgan.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53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44704" y="423082"/>
            <a:ext cx="47767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ANY QUESTIONS ?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0120" y="1624083"/>
            <a:ext cx="7252629" cy="4791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4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972937" y="255005"/>
            <a:ext cx="9601200" cy="1303338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DISTANCE-BASED OUTLIER DETECTION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1" y="1160061"/>
            <a:ext cx="1067254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Outlier detections is fundamental step in data quality, data management, and data analysis tasks.</a:t>
            </a:r>
          </a:p>
          <a:p>
            <a:pPr algn="just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We have always been speaking more about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Model-Based approach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to detect outliers but in such approaches its sometimes hard to determine the underlying data distribution and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parameters.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 this paper we use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Distance-Based Outlier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etection approach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it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is defined as :  For each object o, examine the other objects in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-neighborhood of o, where 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 is a user-specified 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distance threshold .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An object o is an outlier if most of the objects are not in the r-neighborhood of 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 fontAlgn="ctr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fontAlgn="ctr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These algorithms are :</a:t>
            </a:r>
          </a:p>
          <a:p>
            <a:pPr algn="just" fontAlgn="ctr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1. Model Free</a:t>
            </a:r>
          </a:p>
          <a:p>
            <a:pPr algn="just" fontAlgn="ctr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2. They rely on distance functions between objects. </a:t>
            </a:r>
          </a:p>
          <a:p>
            <a:pPr algn="just" fontAlgn="ctr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3. They rely on approximate nearest neighbor approaches.</a:t>
            </a:r>
          </a:p>
          <a:p>
            <a:pPr algn="just" fontAlgn="ctr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4. They scale well to large datasets.</a:t>
            </a:r>
          </a:p>
          <a:p>
            <a:pPr algn="just" fontAlgn="ctr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47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11448" y="450184"/>
            <a:ext cx="53285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DISTANCE-BASED ALGORITHMS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33266" y="1337481"/>
            <a:ext cx="723331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ctr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ORCA - Nested Loop algorithm</a:t>
            </a:r>
          </a:p>
          <a:p>
            <a:pPr marL="285750" indent="-285750" fontAlgn="ctr">
              <a:buFont typeface="Wingdings" panose="05000000000000000000" pitchFamily="2" charset="2"/>
              <a:buChar char="Ø"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ctr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Approximate Nearest Neighbor Search (ANNS)</a:t>
            </a:r>
          </a:p>
          <a:p>
            <a:pPr marL="285750" indent="-285750" fontAlgn="ctr">
              <a:buFont typeface="Wingdings" panose="05000000000000000000" pitchFamily="2" charset="2"/>
              <a:buChar char="Ø"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ctr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Use partitioning algorithms for preprocessing</a:t>
            </a:r>
          </a:p>
          <a:p>
            <a:pPr marL="285750" indent="-285750" fontAlgn="ctr">
              <a:buFont typeface="Wingdings" panose="05000000000000000000" pitchFamily="2" charset="2"/>
              <a:buChar char="Ø"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ctr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Pruning partitions when searching neighbors</a:t>
            </a:r>
          </a:p>
          <a:p>
            <a:pPr marL="285750" indent="-285750" fontAlgn="ctr">
              <a:buFont typeface="Wingdings" panose="05000000000000000000" pitchFamily="2" charset="2"/>
              <a:buChar char="Ø"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ctr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Ranking</a:t>
            </a:r>
          </a:p>
          <a:p>
            <a:pPr fontAlgn="ctr"/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82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510064"/>
              </p:ext>
            </p:extLst>
          </p:nvPr>
        </p:nvGraphicFramePr>
        <p:xfrm>
          <a:off x="2060812" y="3971498"/>
          <a:ext cx="8161361" cy="395785"/>
        </p:xfrm>
        <a:graphic>
          <a:graphicData uri="http://schemas.openxmlformats.org/drawingml/2006/table">
            <a:tbl>
              <a:tblPr firstCol="1">
                <a:tableStyleId>{2D5ABB26-0587-4C30-8999-92F81FD0307C}</a:tableStyleId>
              </a:tblPr>
              <a:tblGrid>
                <a:gridCol w="8161361"/>
              </a:tblGrid>
              <a:tr h="39578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148919" y="341194"/>
            <a:ext cx="3821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NOTATIONS – A Glance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7481661"/>
              </p:ext>
            </p:extLst>
          </p:nvPr>
        </p:nvGraphicFramePr>
        <p:xfrm>
          <a:off x="2115403" y="1296535"/>
          <a:ext cx="8516203" cy="506332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01247"/>
                <a:gridCol w="7114956"/>
              </a:tblGrid>
              <a:tr h="405066">
                <a:tc>
                  <a:txBody>
                    <a:bodyPr/>
                    <a:lstStyle/>
                    <a:p>
                      <a:r>
                        <a:rPr lang="en-US" dirty="0" smtClean="0"/>
                        <a:t>SYMBOL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708865"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of outliers in result set to be identified in the database</a:t>
                      </a:r>
                      <a:endParaRPr lang="en-US" dirty="0"/>
                    </a:p>
                  </a:txBody>
                  <a:tcPr/>
                </a:tc>
              </a:tr>
              <a:tr h="405066">
                <a:tc>
                  <a:txBody>
                    <a:bodyPr/>
                    <a:lstStyle/>
                    <a:p>
                      <a:r>
                        <a:rPr lang="en-US" dirty="0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Number of nearest neighbors to be considered</a:t>
                      </a:r>
                      <a:endParaRPr lang="en-US" dirty="0"/>
                    </a:p>
                  </a:txBody>
                  <a:tcPr/>
                </a:tc>
              </a:tr>
              <a:tr h="708865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lang="en-US" sz="1800" b="0" i="0" u="none" strike="noStrike" kern="1200" baseline="30000" dirty="0" smtClean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k</a:t>
                      </a:r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(p)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Distance between point p and its kth closest neighbor</a:t>
                      </a:r>
                      <a:endParaRPr lang="en-US" dirty="0"/>
                    </a:p>
                  </a:txBody>
                  <a:tcPr/>
                </a:tc>
              </a:tr>
              <a:tr h="1012663">
                <a:tc>
                  <a:txBody>
                    <a:bodyPr/>
                    <a:lstStyle/>
                    <a:p>
                      <a:endParaRPr lang="en-US" sz="1800" b="0" i="0" u="none" strike="noStrike" kern="1200" baseline="300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lang="en-US" sz="1800" b="0" i="0" u="none" strike="noStrike" kern="1200" baseline="30000" dirty="0" smtClean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k</a:t>
                      </a:r>
                    </a:p>
                    <a:p>
                      <a:r>
                        <a:rPr lang="en-US" sz="1800" b="0" i="0" u="none" strike="noStrike" kern="1200" baseline="30000" dirty="0" smtClean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    min     </a:t>
                      </a:r>
                    </a:p>
                    <a:p>
                      <a:endParaRPr lang="en-US" sz="1800" b="0" i="0" u="none" strike="noStrike" kern="1200" baseline="300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Smallest distance between a point and its kth nearest neighbor from result set</a:t>
                      </a:r>
                      <a:endParaRPr lang="en-US" dirty="0"/>
                    </a:p>
                  </a:txBody>
                  <a:tcPr/>
                </a:tc>
              </a:tr>
              <a:tr h="405066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R(P)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MBR diagonal value of a partition P</a:t>
                      </a:r>
                      <a:endParaRPr lang="en-US" dirty="0"/>
                    </a:p>
                  </a:txBody>
                  <a:tcPr/>
                </a:tc>
              </a:tr>
              <a:tr h="708865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MINDIST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Minimum distance between an object and MBR structure</a:t>
                      </a:r>
                      <a:endParaRPr lang="en-US" dirty="0"/>
                    </a:p>
                  </a:txBody>
                  <a:tcPr/>
                </a:tc>
              </a:tr>
              <a:tr h="708865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MAXDIST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Maximum distance between an object and MBR structure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760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135272" y="0"/>
            <a:ext cx="42990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CANONICAL ALGORITHM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8608" y="545910"/>
            <a:ext cx="8256896" cy="6312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97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94078" y="341195"/>
            <a:ext cx="63462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VARIOUS OPTIMIZATIONS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78925" y="1228298"/>
            <a:ext cx="883932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APPROXIMATE NEAREST NEIGHBOR SEARCH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Important pruning rule defined by Ramaswamy, we may disregard an object p as an outlier, if  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000" baseline="30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&lt; 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000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min </a:t>
            </a:r>
            <a:r>
              <a:rPr lang="en-U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0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aseline="30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PRUNING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Goal is to organize the objects into clusters or partitions so that its not necessary to perform all distance calculations.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Indexing data structures has been used as  a strategy in various approaches but it suffers the curse of dimensionality.</a:t>
            </a:r>
          </a:p>
          <a:p>
            <a:r>
              <a:rPr lang="en-US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</a:p>
          <a:p>
            <a:pPr marL="342900" indent="-342900">
              <a:buAutoNum type="arabicPeriod"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29487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05970" y="764275"/>
            <a:ext cx="9280478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Clustering based Pruning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strategies</a:t>
            </a: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Pruning Partitions during Search for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neighbors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(PPSN)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Prunes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partitions that are far from an object while searching for neighbors. Uses the concept of Minimum Bounding Rectangle (MBR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If 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MINDIST &gt; D</a:t>
            </a:r>
            <a:r>
              <a:rPr lang="en-US" sz="2000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(p)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none of the objects in that partition can be among the k-nearest neighbors of 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Pruning Partitions during Search for Outliers (PPSO)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Two-phase partition based algorithm, which eliminates whole partitions that do not contain outliers based on the summary statistics generated in clustering phase.</a:t>
            </a:r>
          </a:p>
          <a:p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It uses bounds ,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000" baseline="30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lower bound of D</a:t>
            </a:r>
            <a:r>
              <a:rPr lang="en-US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(p) to prune partitions that do not contain outliers followed by a bound to prune partitions that do not contain k</a:t>
            </a:r>
            <a:r>
              <a:rPr lang="en-US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-NN for points from a partition P.</a:t>
            </a:r>
          </a:p>
          <a:p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32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87857" y="627797"/>
            <a:ext cx="9485194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RANKING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     It aims to improve the efficiency of ANNS pruning rule ( D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k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min &gt; D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(p)) by increasing D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min. ANNS depends on order of evaluation of both the objects and their neighbors. 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Ranking Objects Candidates for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Neighbors(ROCN)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     It ranks the order in which the neighbors of a point are processed, and aims to increase D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min so that ANNS pruning rule is triggered earlier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    ORCA, an algorithm based on nested loops, randomized ranking and ANNS gives near linear time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performance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even though quadratic in worst case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Ranking Objects Candidates for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Outliers(ROCO)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      Determines which objects are more likely to be outliers and also focuses on increasing D</a:t>
            </a:r>
            <a:r>
              <a:rPr lang="en-US" sz="2000" baseline="300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 min . It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uses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Bayesian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method, Probabilistic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Pruning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method.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30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2397</TotalTime>
  <Words>1552</Words>
  <Application>Microsoft Office PowerPoint</Application>
  <PresentationFormat>Widescreen</PresentationFormat>
  <Paragraphs>232</Paragraphs>
  <Slides>24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Cambria Math</vt:lpstr>
      <vt:lpstr>Century Gothic</vt:lpstr>
      <vt:lpstr>Wingdings</vt:lpstr>
      <vt:lpstr>Wingdings 3</vt:lpstr>
      <vt:lpstr>Wisp</vt:lpstr>
      <vt:lpstr>Distance-Based Outlier Detection: Consolidation and Renewed Bearing </vt:lpstr>
      <vt:lpstr>PowerPoint Presentation</vt:lpstr>
      <vt:lpstr>DISTANCE-BASED OUTLIER DETECTION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Distance-Based Outlier   Detection: Consolidation and  Renewed Bearing</dc:title>
  <dc:creator>Kajol Agarwal</dc:creator>
  <cp:lastModifiedBy>Kajol Agarwal</cp:lastModifiedBy>
  <cp:revision>86</cp:revision>
  <dcterms:created xsi:type="dcterms:W3CDTF">2015-09-20T23:36:38Z</dcterms:created>
  <dcterms:modified xsi:type="dcterms:W3CDTF">2015-09-23T17:45:20Z</dcterms:modified>
</cp:coreProperties>
</file>