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5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1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DD468-A108-42F1-A21B-8954FEE524B4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8679C-38E2-4482-9C17-D43689914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8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679C-38E2-4482-9C17-D43689914B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33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679C-38E2-4482-9C17-D43689914B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8679C-38E2-4482-9C17-D43689914B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4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3C0CB07-ECAA-4B3D-BB1B-AE3408EA3EE2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665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0F521-FA70-4568-A812-3A65879CE00D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10C18E8-9E1A-4EA7-82C0-668B1CE25ADF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6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A690857-F5F0-41DB-9AD5-3146E5434765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441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F6095AD-FE0E-4FBD-9EB5-0E4CE6A184AE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68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A55D0-B3D9-4C1E-967C-98337656838F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30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C8AC4-6528-4EAF-BD39-19B6B5908549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07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4418F-77C9-474A-BF89-56F5714F3D5C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50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D36E600-4B32-4A0F-B44A-AB5BB47A5B88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2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D1B6-6BA5-4652-A68D-B3BAF31D44F0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1742018-8156-447D-A0BD-7F809BACB7BE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CEB8F-1953-4DAE-8102-B69B9D559D0B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91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A208-DB16-4888-AB24-2BE393F79732}" type="datetime1">
              <a:rPr lang="en-US" smtClean="0"/>
              <a:t>11/12/2015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363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AE5C-F128-4293-A153-0DC7F6A6D66F}" type="datetime1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2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22834-C68D-4CB0-9581-9542DF08C72A}" type="datetime1">
              <a:rPr lang="en-US" smtClean="0"/>
              <a:t>11/12/2015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40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92DB-D5F1-4188-B29F-2AA0B229E20F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710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CB04E-C42B-4EE1-88E8-9F200FDC94ED}" type="datetime1">
              <a:rPr lang="en-US" smtClean="0"/>
              <a:t>11/12/2015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3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02449-A797-4A2F-A229-A87271C373D4}" type="datetime1">
              <a:rPr lang="en-US" smtClean="0"/>
              <a:t>11/12/2015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4BB6-01FC-47FA-A1D5-7D09FFC4D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2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  <p:sldLayoutId id="2147483989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192" y="1616977"/>
            <a:ext cx="8397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    TRACLASS :  TRAJECTORY CLASSIFICATION </a:t>
            </a:r>
            <a:r>
              <a:rPr lang="en-US" sz="2400" b="1" dirty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  	USING HIERARHICAL REGION-BASED 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			AND </a:t>
            </a:r>
          </a:p>
          <a:p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400" b="1" dirty="0" smtClean="0">
                <a:latin typeface="Georgia" panose="02040502050405020303" pitchFamily="18" charset="0"/>
              </a:rPr>
              <a:t>TRAJECTORY-BASED CLUSTERING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4860" y="3644721"/>
            <a:ext cx="774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</a:rPr>
              <a:t>          </a:t>
            </a:r>
            <a:r>
              <a:rPr lang="en-US" sz="2000" dirty="0" err="1" smtClean="0">
                <a:latin typeface="Georgia" panose="02040502050405020303" pitchFamily="18" charset="0"/>
              </a:rPr>
              <a:t>JaeGil</a:t>
            </a:r>
            <a:r>
              <a:rPr lang="en-US" sz="2000" dirty="0" smtClean="0">
                <a:latin typeface="Georgia" panose="02040502050405020303" pitchFamily="18" charset="0"/>
              </a:rPr>
              <a:t> Lee,  </a:t>
            </a:r>
            <a:r>
              <a:rPr lang="en-US" sz="2000" dirty="0" err="1">
                <a:latin typeface="Georgia" panose="02040502050405020303" pitchFamily="18" charset="0"/>
              </a:rPr>
              <a:t>Jiawei</a:t>
            </a:r>
            <a:r>
              <a:rPr lang="en-US" sz="2000" dirty="0">
                <a:latin typeface="Georgia" panose="02040502050405020303" pitchFamily="18" charset="0"/>
              </a:rPr>
              <a:t> Han, 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 err="1" smtClean="0">
                <a:latin typeface="Georgia" panose="02040502050405020303" pitchFamily="18" charset="0"/>
              </a:rPr>
              <a:t>Xiaolei</a:t>
            </a:r>
            <a:r>
              <a:rPr lang="en-US" sz="2000" dirty="0" smtClean="0">
                <a:latin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</a:rPr>
              <a:t>Li, </a:t>
            </a:r>
            <a:r>
              <a:rPr lang="en-US" sz="2000" dirty="0" smtClean="0">
                <a:latin typeface="Georgia" panose="02040502050405020303" pitchFamily="18" charset="0"/>
              </a:rPr>
              <a:t> Hector Gonzalez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Department of Computer Science</a:t>
            </a:r>
          </a:p>
          <a:p>
            <a:pPr algn="ctr"/>
            <a:r>
              <a:rPr lang="en-US" sz="2000" dirty="0">
                <a:latin typeface="Georgia" panose="02040502050405020303" pitchFamily="18" charset="0"/>
              </a:rPr>
              <a:t>University of Illinois at </a:t>
            </a:r>
            <a:r>
              <a:rPr lang="en-US" sz="2000" dirty="0" smtClean="0">
                <a:latin typeface="Georgia" panose="02040502050405020303" pitchFamily="18" charset="0"/>
              </a:rPr>
              <a:t>Urbana Champaign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H="1">
            <a:off x="8796269" y="5576552"/>
            <a:ext cx="3992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Presented by  Kajol</a:t>
            </a:r>
          </a:p>
          <a:p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UH ID : 1358284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00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5341" y="450761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REGION-BASED CLUSTERING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125" y="1725769"/>
            <a:ext cx="114750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Region-based </a:t>
            </a:r>
            <a:r>
              <a:rPr lang="en-US" dirty="0">
                <a:latin typeface="Georgia" panose="02040502050405020303" pitchFamily="18" charset="0"/>
              </a:rPr>
              <a:t>cluster contains </a:t>
            </a:r>
            <a:r>
              <a:rPr lang="en-US" i="1" dirty="0">
                <a:latin typeface="Georgia" panose="02040502050405020303" pitchFamily="18" charset="0"/>
              </a:rPr>
              <a:t>many </a:t>
            </a:r>
            <a:r>
              <a:rPr lang="en-US" dirty="0">
                <a:latin typeface="Georgia" panose="02040502050405020303" pitchFamily="18" charset="0"/>
              </a:rPr>
              <a:t>of trajectory partitions of </a:t>
            </a:r>
            <a:r>
              <a:rPr lang="en-US" dirty="0" smtClean="0">
                <a:latin typeface="Georgia" panose="02040502050405020303" pitchFamily="18" charset="0"/>
              </a:rPr>
              <a:t>one </a:t>
            </a:r>
            <a:r>
              <a:rPr lang="en-US" i="1" dirty="0" smtClean="0">
                <a:latin typeface="Georgia" panose="02040502050405020303" pitchFamily="18" charset="0"/>
              </a:rPr>
              <a:t>major </a:t>
            </a:r>
            <a:r>
              <a:rPr lang="en-US" dirty="0" smtClean="0">
                <a:latin typeface="Georgia" panose="02040502050405020303" pitchFamily="18" charset="0"/>
              </a:rPr>
              <a:t>class.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It is formally defined through Definition 3 and 4.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 smtClean="0">
                <a:latin typeface="Georgia" panose="02040502050405020303" pitchFamily="18" charset="0"/>
              </a:rPr>
              <a:t>Definition </a:t>
            </a:r>
            <a:r>
              <a:rPr lang="en-US" b="1" i="1" dirty="0">
                <a:latin typeface="Georgia" panose="02040502050405020303" pitchFamily="18" charset="0"/>
              </a:rPr>
              <a:t>3</a:t>
            </a:r>
            <a:r>
              <a:rPr lang="en-US" b="1" i="1" dirty="0" smtClean="0">
                <a:latin typeface="Georgia" panose="02040502050405020303" pitchFamily="18" charset="0"/>
              </a:rPr>
              <a:t>.</a:t>
            </a:r>
          </a:p>
          <a:p>
            <a:endParaRPr lang="en-US" b="1" i="1" dirty="0">
              <a:latin typeface="Georgia" panose="02040502050405020303" pitchFamily="18" charset="0"/>
            </a:endParaRPr>
          </a:p>
          <a:p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 region in a 2-dimensional space is </a:t>
            </a:r>
            <a:r>
              <a:rPr lang="en-US" i="1" dirty="0" smtClean="0">
                <a:latin typeface="Georgia" panose="02040502050405020303" pitchFamily="18" charset="0"/>
              </a:rPr>
              <a:t>homogeneous </a:t>
            </a:r>
            <a:r>
              <a:rPr lang="en-US" dirty="0">
                <a:latin typeface="Georgia" panose="02040502050405020303" pitchFamily="18" charset="0"/>
              </a:rPr>
              <a:t>if only one class </a:t>
            </a:r>
            <a:r>
              <a:rPr lang="en-US" i="1" dirty="0" err="1">
                <a:latin typeface="Georgia" panose="02040502050405020303" pitchFamily="18" charset="0"/>
              </a:rPr>
              <a:t>cmajor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has trajectory </a:t>
            </a:r>
            <a:r>
              <a:rPr lang="en-US" dirty="0" smtClean="0">
                <a:latin typeface="Georgia" panose="02040502050405020303" pitchFamily="18" charset="0"/>
              </a:rPr>
              <a:t>partitions from </a:t>
            </a:r>
            <a:r>
              <a:rPr lang="en-US" i="1" dirty="0" smtClean="0">
                <a:latin typeface="Georgia" panose="02040502050405020303" pitchFamily="18" charset="0"/>
              </a:rPr>
              <a:t>≥ </a:t>
            </a:r>
            <a:r>
              <a:rPr lang="el-GR" i="1" dirty="0" smtClean="0">
                <a:latin typeface="Georgia" panose="02040502050405020303" pitchFamily="18" charset="0"/>
              </a:rPr>
              <a:t>Ψ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trajectories within the region, but all other </a:t>
            </a:r>
            <a:r>
              <a:rPr lang="en-US" dirty="0" smtClean="0">
                <a:latin typeface="Georgia" panose="02040502050405020303" pitchFamily="18" charset="0"/>
              </a:rPr>
              <a:t>classes do </a:t>
            </a:r>
            <a:r>
              <a:rPr lang="en-US" dirty="0">
                <a:latin typeface="Georgia" panose="02040502050405020303" pitchFamily="18" charset="0"/>
              </a:rPr>
              <a:t>not. The class </a:t>
            </a:r>
            <a:r>
              <a:rPr lang="en-US" i="1" dirty="0" err="1">
                <a:latin typeface="Georgia" panose="02040502050405020303" pitchFamily="18" charset="0"/>
              </a:rPr>
              <a:t>cmajor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is called the </a:t>
            </a:r>
            <a:r>
              <a:rPr lang="en-US" i="1" dirty="0">
                <a:latin typeface="Georgia" panose="02040502050405020303" pitchFamily="18" charset="0"/>
              </a:rPr>
              <a:t>major </a:t>
            </a:r>
            <a:r>
              <a:rPr lang="en-US" dirty="0">
                <a:latin typeface="Georgia" panose="02040502050405020303" pitchFamily="18" charset="0"/>
              </a:rPr>
              <a:t>class of the </a:t>
            </a:r>
            <a:r>
              <a:rPr lang="en-US" dirty="0" smtClean="0">
                <a:latin typeface="Georgia" panose="02040502050405020303" pitchFamily="18" charset="0"/>
              </a:rPr>
              <a:t>region</a:t>
            </a:r>
            <a:r>
              <a:rPr lang="en-US" dirty="0">
                <a:latin typeface="Georgia" panose="02040502050405020303" pitchFamily="18" charset="0"/>
              </a:rPr>
              <a:t>, and other classes are called </a:t>
            </a:r>
            <a:r>
              <a:rPr lang="en-US" i="1" dirty="0">
                <a:latin typeface="Georgia" panose="02040502050405020303" pitchFamily="18" charset="0"/>
              </a:rPr>
              <a:t>minor </a:t>
            </a:r>
            <a:r>
              <a:rPr lang="en-US" dirty="0" smtClean="0">
                <a:latin typeface="Georgia" panose="02040502050405020303" pitchFamily="18" charset="0"/>
              </a:rPr>
              <a:t>classes.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l-GR" i="1" dirty="0">
                <a:latin typeface="Georgia" panose="02040502050405020303" pitchFamily="18" charset="0"/>
              </a:rPr>
              <a:t>Ψ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designates the </a:t>
            </a:r>
            <a:r>
              <a:rPr lang="en-US" i="1" dirty="0">
                <a:latin typeface="Georgia" panose="02040502050405020303" pitchFamily="18" charset="0"/>
              </a:rPr>
              <a:t>minimum </a:t>
            </a:r>
            <a:r>
              <a:rPr lang="en-US" i="1" dirty="0" smtClean="0">
                <a:latin typeface="Georgia" panose="02040502050405020303" pitchFamily="18" charset="0"/>
              </a:rPr>
              <a:t>population </a:t>
            </a:r>
            <a:r>
              <a:rPr lang="en-US" dirty="0">
                <a:latin typeface="Georgia" panose="02040502050405020303" pitchFamily="18" charset="0"/>
              </a:rPr>
              <a:t>of the major class in a homogeneous region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i="1" dirty="0" smtClean="0">
                <a:latin typeface="Georgia" panose="02040502050405020303" pitchFamily="18" charset="0"/>
              </a:rPr>
              <a:t>Definition </a:t>
            </a:r>
            <a:r>
              <a:rPr lang="en-US" b="1" i="1" dirty="0">
                <a:latin typeface="Georgia" panose="02040502050405020303" pitchFamily="18" charset="0"/>
              </a:rPr>
              <a:t>4</a:t>
            </a:r>
            <a:r>
              <a:rPr lang="en-US" b="1" i="1" dirty="0" smtClean="0">
                <a:latin typeface="Georgia" panose="02040502050405020303" pitchFamily="18" charset="0"/>
              </a:rPr>
              <a:t>.</a:t>
            </a:r>
          </a:p>
          <a:p>
            <a:endParaRPr lang="en-US" b="1" i="1" dirty="0">
              <a:latin typeface="Georgia" panose="02040502050405020303" pitchFamily="18" charset="0"/>
            </a:endParaRPr>
          </a:p>
          <a:p>
            <a:r>
              <a:rPr lang="en-US" b="1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 </a:t>
            </a:r>
            <a:r>
              <a:rPr lang="en-US" i="1" dirty="0">
                <a:latin typeface="Georgia" panose="02040502050405020303" pitchFamily="18" charset="0"/>
              </a:rPr>
              <a:t>region-based cluster </a:t>
            </a:r>
            <a:r>
              <a:rPr lang="en-US" dirty="0">
                <a:latin typeface="Georgia" panose="02040502050405020303" pitchFamily="18" charset="0"/>
              </a:rPr>
              <a:t>is a set of </a:t>
            </a:r>
            <a:r>
              <a:rPr lang="en-US" dirty="0" smtClean="0">
                <a:latin typeface="Georgia" panose="02040502050405020303" pitchFamily="18" charset="0"/>
              </a:rPr>
              <a:t>trajectory partitions </a:t>
            </a:r>
            <a:r>
              <a:rPr lang="en-US" dirty="0">
                <a:latin typeface="Georgia" panose="02040502050405020303" pitchFamily="18" charset="0"/>
              </a:rPr>
              <a:t>of the major class within a homogeneous </a:t>
            </a:r>
            <a:r>
              <a:rPr lang="en-US" dirty="0" smtClean="0">
                <a:latin typeface="Georgia" panose="02040502050405020303" pitchFamily="18" charset="0"/>
              </a:rPr>
              <a:t>rectangular </a:t>
            </a:r>
            <a:r>
              <a:rPr lang="en-US" dirty="0">
                <a:latin typeface="Georgia" panose="02040502050405020303" pitchFamily="18" charset="0"/>
              </a:rPr>
              <a:t>region.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59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6541" y="669701"/>
            <a:ext cx="7340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CONSTRUCTION OF THE GRID STRUCTURE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547" y="1365161"/>
            <a:ext cx="11269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err="1" smtClean="0">
                <a:latin typeface="Georgia" panose="02040502050405020303" pitchFamily="18" charset="0"/>
              </a:rPr>
              <a:t>TraClass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uses a multi-resolution grid </a:t>
            </a:r>
            <a:r>
              <a:rPr lang="en-US" dirty="0" smtClean="0">
                <a:latin typeface="Georgia" panose="02040502050405020303" pitchFamily="18" charset="0"/>
              </a:rPr>
              <a:t>structure to find the homogeneous regions, it quantizes the </a:t>
            </a:r>
            <a:r>
              <a:rPr lang="en-US" dirty="0">
                <a:latin typeface="Georgia" panose="02040502050405020303" pitchFamily="18" charset="0"/>
              </a:rPr>
              <a:t>domain space into a </a:t>
            </a:r>
            <a:r>
              <a:rPr lang="en-US" dirty="0" smtClean="0">
                <a:latin typeface="Georgia" panose="02040502050405020303" pitchFamily="18" charset="0"/>
              </a:rPr>
              <a:t>finite </a:t>
            </a:r>
            <a:r>
              <a:rPr lang="en-US" dirty="0">
                <a:latin typeface="Georgia" panose="02040502050405020303" pitchFamily="18" charset="0"/>
              </a:rPr>
              <a:t>number of </a:t>
            </a:r>
            <a:r>
              <a:rPr lang="en-US" dirty="0" smtClean="0">
                <a:latin typeface="Georgia" panose="02040502050405020303" pitchFamily="18" charset="0"/>
              </a:rPr>
              <a:t>cells. It crosses the partition of the X and Y axes and determines if each region is homogeneous or not.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G</a:t>
            </a:r>
            <a:r>
              <a:rPr lang="en-US" dirty="0" smtClean="0">
                <a:latin typeface="Georgia" panose="02040502050405020303" pitchFamily="18" charset="0"/>
              </a:rPr>
              <a:t>ood </a:t>
            </a:r>
            <a:r>
              <a:rPr lang="en-US" dirty="0">
                <a:latin typeface="Georgia" panose="02040502050405020303" pitchFamily="18" charset="0"/>
              </a:rPr>
              <a:t>quantization </a:t>
            </a:r>
            <a:r>
              <a:rPr lang="en-US" dirty="0" smtClean="0">
                <a:latin typeface="Georgia" panose="02040502050405020303" pitchFamily="18" charset="0"/>
              </a:rPr>
              <a:t>is defined by two </a:t>
            </a:r>
            <a:r>
              <a:rPr lang="en-US" dirty="0">
                <a:latin typeface="Georgia" panose="02040502050405020303" pitchFamily="18" charset="0"/>
              </a:rPr>
              <a:t>properties: </a:t>
            </a:r>
            <a:r>
              <a:rPr lang="en-US" i="1" dirty="0">
                <a:latin typeface="Georgia" panose="02040502050405020303" pitchFamily="18" charset="0"/>
              </a:rPr>
              <a:t>homogeneity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i="1" dirty="0">
                <a:latin typeface="Georgia" panose="02040502050405020303" pitchFamily="18" charset="0"/>
              </a:rPr>
              <a:t>conciseness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Homogeneity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means that the class distribution in each </a:t>
            </a:r>
            <a:r>
              <a:rPr lang="en-US" dirty="0" smtClean="0">
                <a:latin typeface="Georgia" panose="02040502050405020303" pitchFamily="18" charset="0"/>
              </a:rPr>
              <a:t>region should </a:t>
            </a:r>
            <a:r>
              <a:rPr lang="en-US" dirty="0">
                <a:latin typeface="Georgia" panose="02040502050405020303" pitchFamily="18" charset="0"/>
              </a:rPr>
              <a:t>be as homogeneous as possible</a:t>
            </a:r>
            <a:r>
              <a:rPr lang="en-US" dirty="0" smtClean="0">
                <a:latin typeface="Georgia" panose="02040502050405020303" pitchFamily="18" charset="0"/>
              </a:rPr>
              <a:t>;          </a:t>
            </a:r>
            <a:r>
              <a:rPr lang="en-US" dirty="0">
                <a:latin typeface="Georgia" panose="02040502050405020303" pitchFamily="18" charset="0"/>
              </a:rPr>
              <a:t>it is required for </a:t>
            </a:r>
            <a:r>
              <a:rPr lang="en-US" dirty="0" smtClean="0">
                <a:latin typeface="Georgia" panose="02040502050405020303" pitchFamily="18" charset="0"/>
              </a:rPr>
              <a:t>deriving </a:t>
            </a:r>
            <a:r>
              <a:rPr lang="en-US" dirty="0">
                <a:latin typeface="Georgia" panose="02040502050405020303" pitchFamily="18" charset="0"/>
              </a:rPr>
              <a:t>more region-based clusters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dirty="0">
                <a:latin typeface="Georgia" panose="02040502050405020303" pitchFamily="18" charset="0"/>
              </a:rPr>
              <a:t>Conciseness</a:t>
            </a:r>
            <a:r>
              <a:rPr lang="en-US" dirty="0">
                <a:latin typeface="Georgia" panose="02040502050405020303" pitchFamily="18" charset="0"/>
              </a:rPr>
              <a:t> means </a:t>
            </a:r>
            <a:r>
              <a:rPr lang="en-US" dirty="0" smtClean="0">
                <a:latin typeface="Georgia" panose="02040502050405020303" pitchFamily="18" charset="0"/>
              </a:rPr>
              <a:t>that the </a:t>
            </a:r>
            <a:r>
              <a:rPr lang="en-US" dirty="0">
                <a:latin typeface="Georgia" panose="02040502050405020303" pitchFamily="18" charset="0"/>
              </a:rPr>
              <a:t>number of regions should be as small as possible</a:t>
            </a:r>
            <a:r>
              <a:rPr lang="en-US" dirty="0" smtClean="0">
                <a:latin typeface="Georgia" panose="02040502050405020303" pitchFamily="18" charset="0"/>
              </a:rPr>
              <a:t>;                                                     </a:t>
            </a:r>
            <a:r>
              <a:rPr lang="en-US" dirty="0">
                <a:latin typeface="Georgia" panose="02040502050405020303" pitchFamily="18" charset="0"/>
              </a:rPr>
              <a:t>it </a:t>
            </a:r>
            <a:r>
              <a:rPr lang="en-US" dirty="0" smtClean="0">
                <a:latin typeface="Georgia" panose="02040502050405020303" pitchFamily="18" charset="0"/>
              </a:rPr>
              <a:t>is required </a:t>
            </a:r>
            <a:r>
              <a:rPr lang="en-US" dirty="0">
                <a:latin typeface="Georgia" panose="02040502050405020303" pitchFamily="18" charset="0"/>
              </a:rPr>
              <a:t>for generating larger region-based clusters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Homogeneity and conciseness are rivalry measures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89" y="4121238"/>
            <a:ext cx="8397025" cy="273676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18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3820" y="450761"/>
            <a:ext cx="6433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FORMALIZATION OF MDL PRINCIPLE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972" y="1841679"/>
            <a:ext cx="120546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The MDL cost consists of two components ,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i="1" dirty="0">
                <a:latin typeface="Georgia" panose="02040502050405020303" pitchFamily="18" charset="0"/>
              </a:rPr>
              <a:t>L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i="1" dirty="0">
                <a:latin typeface="Georgia" panose="02040502050405020303" pitchFamily="18" charset="0"/>
              </a:rPr>
              <a:t>H</a:t>
            </a:r>
            <a:r>
              <a:rPr lang="en-US" dirty="0">
                <a:latin typeface="Georgia" panose="02040502050405020303" pitchFamily="18" charset="0"/>
              </a:rPr>
              <a:t>) </a:t>
            </a:r>
            <a:r>
              <a:rPr lang="en-US" dirty="0" smtClean="0">
                <a:latin typeface="Georgia" panose="02040502050405020303" pitchFamily="18" charset="0"/>
              </a:rPr>
              <a:t>and </a:t>
            </a:r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D/H</a:t>
            </a:r>
            <a:r>
              <a:rPr lang="en-US" dirty="0">
                <a:latin typeface="Georgia" panose="02040502050405020303" pitchFamily="18" charset="0"/>
              </a:rPr>
              <a:t>). 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Here, </a:t>
            </a:r>
            <a:r>
              <a:rPr lang="en-US" i="1" dirty="0">
                <a:latin typeface="Georgia" panose="02040502050405020303" pitchFamily="18" charset="0"/>
              </a:rPr>
              <a:t>H </a:t>
            </a:r>
            <a:r>
              <a:rPr lang="en-US" dirty="0">
                <a:latin typeface="Georgia" panose="02040502050405020303" pitchFamily="18" charset="0"/>
              </a:rPr>
              <a:t>means the hypothesis, and </a:t>
            </a:r>
            <a:r>
              <a:rPr lang="en-US" i="1" dirty="0">
                <a:latin typeface="Georgia" panose="02040502050405020303" pitchFamily="18" charset="0"/>
              </a:rPr>
              <a:t>D </a:t>
            </a: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dirty="0" smtClean="0">
                <a:latin typeface="Georgia" panose="02040502050405020303" pitchFamily="18" charset="0"/>
              </a:rPr>
              <a:t>data</a:t>
            </a:r>
          </a:p>
          <a:p>
            <a:pPr algn="just"/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H</a:t>
            </a:r>
            <a:r>
              <a:rPr lang="en-US" dirty="0">
                <a:latin typeface="Georgia" panose="02040502050405020303" pitchFamily="18" charset="0"/>
              </a:rPr>
              <a:t>) is the length, in bits, of the description of the </a:t>
            </a:r>
            <a:r>
              <a:rPr lang="en-US" dirty="0" smtClean="0">
                <a:latin typeface="Georgia" panose="02040502050405020303" pitchFamily="18" charset="0"/>
              </a:rPr>
              <a:t>hypothesis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D/H</a:t>
            </a:r>
            <a:r>
              <a:rPr lang="en-US" dirty="0">
                <a:latin typeface="Georgia" panose="02040502050405020303" pitchFamily="18" charset="0"/>
              </a:rPr>
              <a:t>) is the length, in bits, of the description </a:t>
            </a:r>
            <a:r>
              <a:rPr lang="en-US" dirty="0" smtClean="0">
                <a:latin typeface="Georgia" panose="02040502050405020303" pitchFamily="18" charset="0"/>
              </a:rPr>
              <a:t>of the </a:t>
            </a:r>
            <a:r>
              <a:rPr lang="en-US" dirty="0">
                <a:latin typeface="Georgia" panose="02040502050405020303" pitchFamily="18" charset="0"/>
              </a:rPr>
              <a:t>data when encoded with the help of the </a:t>
            </a:r>
            <a:r>
              <a:rPr lang="en-US" dirty="0" smtClean="0">
                <a:latin typeface="Georgia" panose="02040502050405020303" pitchFamily="18" charset="0"/>
              </a:rPr>
              <a:t>hypothesis.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In our quantization problem, 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i="1" dirty="0" smtClean="0">
                <a:latin typeface="Georgia" panose="02040502050405020303" pitchFamily="18" charset="0"/>
              </a:rPr>
              <a:t>H </a:t>
            </a:r>
            <a:r>
              <a:rPr lang="en-US" dirty="0">
                <a:latin typeface="Georgia" panose="02040502050405020303" pitchFamily="18" charset="0"/>
              </a:rPr>
              <a:t>corresponds to the </a:t>
            </a:r>
            <a:r>
              <a:rPr lang="en-US" dirty="0" smtClean="0">
                <a:latin typeface="Georgia" panose="02040502050405020303" pitchFamily="18" charset="0"/>
              </a:rPr>
              <a:t>partitions </a:t>
            </a:r>
            <a:r>
              <a:rPr lang="en-US" dirty="0">
                <a:latin typeface="Georgia" panose="02040502050405020303" pitchFamily="18" charset="0"/>
              </a:rPr>
              <a:t>of the X and Y axes, and </a:t>
            </a:r>
            <a:r>
              <a:rPr lang="en-US" i="1" dirty="0">
                <a:latin typeface="Georgia" panose="02040502050405020303" pitchFamily="18" charset="0"/>
              </a:rPr>
              <a:t>D </a:t>
            </a:r>
            <a:r>
              <a:rPr lang="en-US" dirty="0">
                <a:latin typeface="Georgia" panose="02040502050405020303" pitchFamily="18" charset="0"/>
              </a:rPr>
              <a:t>to the class labels </a:t>
            </a:r>
            <a:r>
              <a:rPr lang="en-US" dirty="0" smtClean="0">
                <a:latin typeface="Georgia" panose="02040502050405020303" pitchFamily="18" charset="0"/>
              </a:rPr>
              <a:t>of trajectory </a:t>
            </a:r>
            <a:r>
              <a:rPr lang="en-US" dirty="0">
                <a:latin typeface="Georgia" panose="02040502050405020303" pitchFamily="18" charset="0"/>
              </a:rPr>
              <a:t>partitions. 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As </a:t>
            </a:r>
            <a:r>
              <a:rPr lang="en-US" dirty="0">
                <a:latin typeface="Georgia" panose="02040502050405020303" pitchFamily="18" charset="0"/>
              </a:rPr>
              <a:t>a result, </a:t>
            </a:r>
            <a:r>
              <a:rPr lang="en-US" dirty="0" smtClean="0">
                <a:latin typeface="Georgia" panose="02040502050405020303" pitchFamily="18" charset="0"/>
              </a:rPr>
              <a:t>finding </a:t>
            </a:r>
            <a:r>
              <a:rPr lang="en-US" dirty="0">
                <a:latin typeface="Georgia" panose="02040502050405020303" pitchFamily="18" charset="0"/>
              </a:rPr>
              <a:t>a good </a:t>
            </a:r>
            <a:r>
              <a:rPr lang="en-US" dirty="0" smtClean="0">
                <a:latin typeface="Georgia" panose="02040502050405020303" pitchFamily="18" charset="0"/>
              </a:rPr>
              <a:t>quantization </a:t>
            </a:r>
            <a:r>
              <a:rPr lang="en-US" dirty="0">
                <a:latin typeface="Georgia" panose="02040502050405020303" pitchFamily="18" charset="0"/>
              </a:rPr>
              <a:t>translates to </a:t>
            </a:r>
            <a:r>
              <a:rPr lang="en-US" dirty="0" smtClean="0">
                <a:latin typeface="Georgia" panose="02040502050405020303" pitchFamily="18" charset="0"/>
              </a:rPr>
              <a:t>finding </a:t>
            </a:r>
            <a:r>
              <a:rPr lang="en-US" dirty="0">
                <a:latin typeface="Georgia" panose="02040502050405020303" pitchFamily="18" charset="0"/>
              </a:rPr>
              <a:t>the best hypothesis using the </a:t>
            </a:r>
            <a:r>
              <a:rPr lang="en-US" dirty="0" smtClean="0">
                <a:latin typeface="Georgia" panose="02040502050405020303" pitchFamily="18" charset="0"/>
              </a:rPr>
              <a:t>MDL principle.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algn="just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820" y="4767982"/>
            <a:ext cx="11230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Finding the quantization that minimizes </a:t>
            </a:r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H</a:t>
            </a:r>
            <a:r>
              <a:rPr lang="en-US" dirty="0">
                <a:latin typeface="Georgia" panose="02040502050405020303" pitchFamily="18" charset="0"/>
              </a:rPr>
              <a:t>)+</a:t>
            </a:r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D/H</a:t>
            </a:r>
            <a:r>
              <a:rPr lang="en-US" dirty="0" smtClean="0">
                <a:latin typeface="Georgia" panose="02040502050405020303" pitchFamily="18" charset="0"/>
              </a:rPr>
              <a:t>) is </a:t>
            </a:r>
            <a:r>
              <a:rPr lang="en-US" dirty="0">
                <a:latin typeface="Georgia" panose="02040502050405020303" pitchFamily="18" charset="0"/>
              </a:rPr>
              <a:t>exactly the </a:t>
            </a:r>
            <a:r>
              <a:rPr lang="en-US" dirty="0" smtClean="0">
                <a:latin typeface="Georgia" panose="02040502050405020303" pitchFamily="18" charset="0"/>
              </a:rPr>
              <a:t>tradeoff </a:t>
            </a:r>
            <a:r>
              <a:rPr lang="en-US" dirty="0">
                <a:latin typeface="Georgia" panose="02040502050405020303" pitchFamily="18" charset="0"/>
              </a:rPr>
              <a:t>between homogeneity and </a:t>
            </a:r>
            <a:r>
              <a:rPr lang="en-US" dirty="0" smtClean="0">
                <a:latin typeface="Georgia" panose="02040502050405020303" pitchFamily="18" charset="0"/>
              </a:rPr>
              <a:t>conciseness.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i="1" dirty="0" smtClean="0">
                <a:latin typeface="Georgia" panose="02040502050405020303" pitchFamily="18" charset="0"/>
              </a:rPr>
              <a:t>     </a:t>
            </a:r>
          </a:p>
          <a:p>
            <a:r>
              <a:rPr lang="en-US" i="1" dirty="0" smtClean="0">
                <a:latin typeface="Georgia" panose="02040502050405020303" pitchFamily="18" charset="0"/>
              </a:rPr>
              <a:t>     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H</a:t>
            </a:r>
            <a:r>
              <a:rPr lang="en-US" dirty="0">
                <a:latin typeface="Georgia" panose="02040502050405020303" pitchFamily="18" charset="0"/>
              </a:rPr>
              <a:t>) measures the degree of </a:t>
            </a:r>
            <a:r>
              <a:rPr lang="en-US" dirty="0" smtClean="0">
                <a:latin typeface="Georgia" panose="02040502050405020303" pitchFamily="18" charset="0"/>
              </a:rPr>
              <a:t>conciseness, and </a:t>
            </a:r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D/H</a:t>
            </a:r>
            <a:r>
              <a:rPr lang="en-US" dirty="0">
                <a:latin typeface="Georgia" panose="02040502050405020303" pitchFamily="18" charset="0"/>
              </a:rPr>
              <a:t>) that of homogeneity.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77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53" y="2242394"/>
            <a:ext cx="5718220" cy="3244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3240"/>
            <a:ext cx="6246255" cy="36991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94975" y="578407"/>
            <a:ext cx="6433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FORMALIZATION OF MDL PRINCIPLE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6811" y="0"/>
            <a:ext cx="7367789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7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1228" y="1335729"/>
            <a:ext cx="7713372" cy="310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57662" y="719518"/>
            <a:ext cx="7476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RECURSIVE QUANTIZATION AND MERGING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154" y="4610637"/>
            <a:ext cx="114879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S</a:t>
            </a:r>
            <a:r>
              <a:rPr lang="en-US" dirty="0" smtClean="0">
                <a:latin typeface="Georgia" panose="02040502050405020303" pitchFamily="18" charset="0"/>
              </a:rPr>
              <a:t>haded </a:t>
            </a:r>
            <a:r>
              <a:rPr lang="en-US" dirty="0">
                <a:latin typeface="Georgia" panose="02040502050405020303" pitchFamily="18" charset="0"/>
              </a:rPr>
              <a:t>rectangle </a:t>
            </a:r>
            <a:r>
              <a:rPr lang="en-US" dirty="0" smtClean="0">
                <a:latin typeface="Georgia" panose="02040502050405020303" pitchFamily="18" charset="0"/>
              </a:rPr>
              <a:t>indicates the </a:t>
            </a:r>
            <a:r>
              <a:rPr lang="en-US" dirty="0">
                <a:latin typeface="Georgia" panose="02040502050405020303" pitchFamily="18" charset="0"/>
              </a:rPr>
              <a:t>worst partition that has the maximum code </a:t>
            </a:r>
            <a:r>
              <a:rPr lang="en-US" dirty="0" smtClean="0">
                <a:latin typeface="Georgia" panose="02040502050405020303" pitchFamily="18" charset="0"/>
              </a:rPr>
              <a:t>cost</a:t>
            </a:r>
          </a:p>
          <a:p>
            <a:r>
              <a:rPr lang="en-US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     Arrow </a:t>
            </a:r>
            <a:r>
              <a:rPr lang="en-US" dirty="0">
                <a:latin typeface="Georgia" panose="02040502050405020303" pitchFamily="18" charset="0"/>
              </a:rPr>
              <a:t>a new partitioning point of the worst partition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After all possible homogeneous regions are discovered, </a:t>
            </a:r>
            <a:r>
              <a:rPr lang="en-US" dirty="0" smtClean="0">
                <a:latin typeface="Georgia" panose="02040502050405020303" pitchFamily="18" charset="0"/>
              </a:rPr>
              <a:t>adjacent </a:t>
            </a:r>
            <a:r>
              <a:rPr lang="en-US" dirty="0">
                <a:latin typeface="Georgia" panose="02040502050405020303" pitchFamily="18" charset="0"/>
              </a:rPr>
              <a:t>regions can be merged to form larger regions</a:t>
            </a:r>
            <a:r>
              <a:rPr lang="en-US" dirty="0" smtClean="0">
                <a:latin typeface="Georgia" panose="02040502050405020303" pitchFamily="18" charset="0"/>
              </a:rPr>
              <a:t>. Two regions </a:t>
            </a:r>
            <a:r>
              <a:rPr lang="en-US" dirty="0" err="1" smtClean="0">
                <a:latin typeface="Georgia" panose="02040502050405020303" pitchFamily="18" charset="0"/>
              </a:rPr>
              <a:t>RHi</a:t>
            </a:r>
            <a:r>
              <a:rPr lang="en-US" dirty="0" smtClean="0">
                <a:latin typeface="Georgia" panose="02040502050405020303" pitchFamily="18" charset="0"/>
              </a:rPr>
              <a:t> and </a:t>
            </a:r>
            <a:r>
              <a:rPr lang="en-US" dirty="0" err="1" smtClean="0">
                <a:latin typeface="Georgia" panose="02040502050405020303" pitchFamily="18" charset="0"/>
              </a:rPr>
              <a:t>RHj</a:t>
            </a:r>
            <a:r>
              <a:rPr lang="en-US" dirty="0" smtClean="0">
                <a:latin typeface="Georgia" panose="02040502050405020303" pitchFamily="18" charset="0"/>
              </a:rPr>
              <a:t> are merged if , 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   (</a:t>
            </a:r>
            <a:r>
              <a:rPr lang="en-US" dirty="0" err="1">
                <a:latin typeface="Georgia" panose="02040502050405020303" pitchFamily="18" charset="0"/>
              </a:rPr>
              <a:t>i</a:t>
            </a:r>
            <a:r>
              <a:rPr lang="en-US" dirty="0">
                <a:latin typeface="Georgia" panose="02040502050405020303" pitchFamily="18" charset="0"/>
              </a:rPr>
              <a:t>) </a:t>
            </a:r>
            <a:r>
              <a:rPr lang="en-US" i="1" dirty="0" err="1">
                <a:latin typeface="Georgia" panose="02040502050405020303" pitchFamily="18" charset="0"/>
              </a:rPr>
              <a:t>RHi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i="1" dirty="0" err="1">
                <a:latin typeface="Georgia" panose="02040502050405020303" pitchFamily="18" charset="0"/>
              </a:rPr>
              <a:t>RHj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are adjacent </a:t>
            </a:r>
            <a:r>
              <a:rPr lang="en-US" dirty="0" smtClean="0">
                <a:latin typeface="Georgia" panose="02040502050405020303" pitchFamily="18" charset="0"/>
              </a:rPr>
              <a:t>to each </a:t>
            </a:r>
            <a:r>
              <a:rPr lang="en-US" dirty="0">
                <a:latin typeface="Georgia" panose="02040502050405020303" pitchFamily="18" charset="0"/>
              </a:rPr>
              <a:t>other; (ii) </a:t>
            </a:r>
            <a:r>
              <a:rPr lang="en-US" i="1" dirty="0" err="1">
                <a:latin typeface="Georgia" panose="02040502050405020303" pitchFamily="18" charset="0"/>
              </a:rPr>
              <a:t>RHi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i="1" dirty="0" err="1">
                <a:latin typeface="Georgia" panose="02040502050405020303" pitchFamily="18" charset="0"/>
              </a:rPr>
              <a:t>RHj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share the same major class;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  and </a:t>
            </a:r>
            <a:r>
              <a:rPr lang="en-US" dirty="0">
                <a:latin typeface="Georgia" panose="02040502050405020303" pitchFamily="18" charset="0"/>
              </a:rPr>
              <a:t>(iii) the merger of </a:t>
            </a:r>
            <a:r>
              <a:rPr lang="en-US" i="1" dirty="0" err="1">
                <a:latin typeface="Georgia" panose="02040502050405020303" pitchFamily="18" charset="0"/>
              </a:rPr>
              <a:t>RHi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i="1" dirty="0" err="1">
                <a:latin typeface="Georgia" panose="02040502050405020303" pitchFamily="18" charset="0"/>
              </a:rPr>
              <a:t>RHj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still forms a rectangle.</a:t>
            </a:r>
          </a:p>
        </p:txBody>
      </p:sp>
    </p:spTree>
    <p:extLst>
      <p:ext uri="{BB962C8B-B14F-4D97-AF65-F5344CB8AC3E}">
        <p14:creationId xmlns:p14="http://schemas.microsoft.com/office/powerpoint/2010/main" val="35082981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14423" y="746125"/>
            <a:ext cx="699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TRAJECTORY-BASED CLUSTERING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132" y="1727796"/>
            <a:ext cx="1174982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 </a:t>
            </a:r>
            <a:r>
              <a:rPr lang="en-US" i="1" dirty="0">
                <a:latin typeface="Georgia" panose="02040502050405020303" pitchFamily="18" charset="0"/>
              </a:rPr>
              <a:t>trajectory-based cluster </a:t>
            </a:r>
            <a:r>
              <a:rPr lang="en-US" dirty="0">
                <a:latin typeface="Georgia" panose="02040502050405020303" pitchFamily="18" charset="0"/>
              </a:rPr>
              <a:t>is a </a:t>
            </a:r>
            <a:r>
              <a:rPr lang="en-US" dirty="0" smtClean="0">
                <a:latin typeface="Georgia" panose="02040502050405020303" pitchFamily="18" charset="0"/>
              </a:rPr>
              <a:t>density-connected </a:t>
            </a:r>
            <a:r>
              <a:rPr lang="en-US" dirty="0">
                <a:latin typeface="Georgia" panose="02040502050405020303" pitchFamily="18" charset="0"/>
              </a:rPr>
              <a:t>set of trajectory partitions of the same class</a:t>
            </a:r>
            <a:r>
              <a:rPr lang="en-US" dirty="0" smtClean="0">
                <a:latin typeface="Georgia" panose="02040502050405020303" pitchFamily="18" charset="0"/>
              </a:rPr>
              <a:t>. It is represented by representative trajectory.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b="1" i="1" dirty="0">
                <a:latin typeface="Georgia" panose="02040502050405020303" pitchFamily="18" charset="0"/>
              </a:rPr>
              <a:t>Distance Function for Line </a:t>
            </a:r>
            <a:r>
              <a:rPr lang="en-US" b="1" i="1" dirty="0" smtClean="0">
                <a:latin typeface="Georgia" panose="02040502050405020303" pitchFamily="18" charset="0"/>
              </a:rPr>
              <a:t>Segments</a:t>
            </a:r>
          </a:p>
          <a:p>
            <a:endParaRPr lang="en-US" b="1" i="1" dirty="0" smtClean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The distance function that we use is composed of </a:t>
            </a:r>
            <a:r>
              <a:rPr lang="en-US" dirty="0" smtClean="0">
                <a:latin typeface="Georgia" panose="02040502050405020303" pitchFamily="18" charset="0"/>
              </a:rPr>
              <a:t>three components </a:t>
            </a:r>
          </a:p>
          <a:p>
            <a:pPr marL="400050" indent="-400050">
              <a:buAutoNum type="romanLcParenBoth"/>
            </a:pP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i="1" dirty="0">
                <a:latin typeface="Georgia" panose="02040502050405020303" pitchFamily="18" charset="0"/>
              </a:rPr>
              <a:t>perpendicular distance </a:t>
            </a:r>
            <a:endParaRPr lang="en-US" i="1" dirty="0" smtClean="0">
              <a:latin typeface="Georgia" panose="02040502050405020303" pitchFamily="18" charset="0"/>
            </a:endParaRPr>
          </a:p>
          <a:p>
            <a:pPr marL="400050" indent="-400050">
              <a:buAutoNum type="romanLcParenBoth"/>
            </a:pP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i="1" dirty="0">
                <a:latin typeface="Georgia" panose="02040502050405020303" pitchFamily="18" charset="0"/>
              </a:rPr>
              <a:t>parallel </a:t>
            </a:r>
            <a:r>
              <a:rPr lang="en-US" i="1" dirty="0" smtClean="0">
                <a:latin typeface="Georgia" panose="02040502050405020303" pitchFamily="18" charset="0"/>
              </a:rPr>
              <a:t>distance</a:t>
            </a:r>
          </a:p>
          <a:p>
            <a:pPr marL="400050" indent="-400050">
              <a:buAutoNum type="romanLcParenBoth"/>
            </a:pP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i="1" dirty="0">
                <a:latin typeface="Georgia" panose="02040502050405020303" pitchFamily="18" charset="0"/>
              </a:rPr>
              <a:t>angle </a:t>
            </a:r>
            <a:r>
              <a:rPr lang="en-US" i="1" dirty="0" smtClean="0">
                <a:latin typeface="Georgia" panose="02040502050405020303" pitchFamily="18" charset="0"/>
              </a:rPr>
              <a:t>distance</a:t>
            </a:r>
          </a:p>
          <a:p>
            <a:pPr marL="400050" indent="-400050">
              <a:buAutoNum type="romanLcParenBoth"/>
            </a:pPr>
            <a:endParaRPr lang="en-US" i="1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It is defined as weighted </a:t>
            </a:r>
            <a:r>
              <a:rPr lang="en-US" dirty="0">
                <a:latin typeface="Georgia" panose="02040502050405020303" pitchFamily="18" charset="0"/>
              </a:rPr>
              <a:t>sum of the three components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896" y="2511380"/>
            <a:ext cx="5057104" cy="3387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730" y="4805758"/>
            <a:ext cx="2402342" cy="338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0072" y="4805758"/>
            <a:ext cx="2265005" cy="338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35" y="4817403"/>
            <a:ext cx="1424495" cy="34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1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39467" y="563562"/>
            <a:ext cx="726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HOMOGENEITY OF AN  </a:t>
            </a:r>
            <a:r>
              <a:rPr lang="en-US" sz="2400" b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𝟄-</a:t>
            </a:r>
            <a:r>
              <a:rPr lang="en-US" sz="2400" b="1" dirty="0" smtClean="0">
                <a:latin typeface="Georgia" panose="02040502050405020303" pitchFamily="18" charset="0"/>
              </a:rPr>
              <a:t>NEIGHBORHOOD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263" y="1764793"/>
            <a:ext cx="1077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To </a:t>
            </a:r>
            <a:r>
              <a:rPr lang="en-US" dirty="0" smtClean="0">
                <a:latin typeface="Georgia" panose="02040502050405020303" pitchFamily="18" charset="0"/>
              </a:rPr>
              <a:t>achieve </a:t>
            </a:r>
            <a:r>
              <a:rPr lang="en-US" dirty="0">
                <a:latin typeface="Georgia" panose="02040502050405020303" pitchFamily="18" charset="0"/>
              </a:rPr>
              <a:t>class-conscious grouping, a </a:t>
            </a:r>
            <a:r>
              <a:rPr lang="en-US" i="1" dirty="0" smtClean="0">
                <a:latin typeface="Georgia" panose="02040502050405020303" pitchFamily="18" charset="0"/>
              </a:rPr>
              <a:t>homogeneous </a:t>
            </a:r>
            <a:r>
              <a:rPr lang="en-US" b="1" dirty="0">
                <a:latin typeface="Georgia" panose="02040502050405020303" pitchFamily="18" charset="0"/>
                <a:ea typeface="Cambria Math" panose="02040503050406030204" pitchFamily="18" charset="0"/>
              </a:rPr>
              <a:t>𝟄 </a:t>
            </a:r>
            <a:r>
              <a:rPr lang="en-US" dirty="0" smtClean="0">
                <a:latin typeface="Georgia" panose="02040502050405020303" pitchFamily="18" charset="0"/>
              </a:rPr>
              <a:t>-</a:t>
            </a:r>
            <a:r>
              <a:rPr lang="en-US" dirty="0">
                <a:latin typeface="Georgia" panose="02040502050405020303" pitchFamily="18" charset="0"/>
              </a:rPr>
              <a:t>neighborhood is </a:t>
            </a:r>
            <a:r>
              <a:rPr lang="en-US" dirty="0" smtClean="0">
                <a:latin typeface="Georgia" panose="02040502050405020303" pitchFamily="18" charset="0"/>
              </a:rPr>
              <a:t>defined.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3" y="2202661"/>
            <a:ext cx="6903075" cy="2866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956" y="2605710"/>
            <a:ext cx="5173013" cy="23140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6063" y="5298982"/>
            <a:ext cx="11479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After an </a:t>
            </a:r>
            <a:r>
              <a:rPr lang="en-US" b="1" dirty="0">
                <a:latin typeface="Georgia" panose="02040502050405020303" pitchFamily="18" charset="0"/>
                <a:ea typeface="Cambria Math" panose="02040503050406030204" pitchFamily="18" charset="0"/>
              </a:rPr>
              <a:t>𝟄 </a:t>
            </a:r>
            <a:r>
              <a:rPr lang="en-US" dirty="0" smtClean="0">
                <a:latin typeface="Georgia" panose="02040502050405020303" pitchFamily="18" charset="0"/>
              </a:rPr>
              <a:t>-</a:t>
            </a:r>
            <a:r>
              <a:rPr lang="en-US" dirty="0">
                <a:latin typeface="Georgia" panose="02040502050405020303" pitchFamily="18" charset="0"/>
              </a:rPr>
              <a:t>neighborhood is computed, it is checked </a:t>
            </a:r>
            <a:r>
              <a:rPr lang="en-US" dirty="0" smtClean="0">
                <a:latin typeface="Georgia" panose="02040502050405020303" pitchFamily="18" charset="0"/>
              </a:rPr>
              <a:t>to determine </a:t>
            </a:r>
            <a:r>
              <a:rPr lang="en-US" dirty="0">
                <a:latin typeface="Georgia" panose="02040502050405020303" pitchFamily="18" charset="0"/>
              </a:rPr>
              <a:t>if it is homogeneous by </a:t>
            </a:r>
            <a:r>
              <a:rPr lang="en-US" dirty="0" smtClean="0">
                <a:latin typeface="Georgia" panose="02040502050405020303" pitchFamily="18" charset="0"/>
              </a:rPr>
              <a:t>Definition </a:t>
            </a:r>
            <a:r>
              <a:rPr lang="en-US" dirty="0">
                <a:latin typeface="Georgia" panose="02040502050405020303" pitchFamily="18" charset="0"/>
              </a:rPr>
              <a:t>7. If the </a:t>
            </a:r>
            <a:r>
              <a:rPr lang="en-US" b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𝟄 </a:t>
            </a:r>
            <a:r>
              <a:rPr lang="en-US" dirty="0" smtClean="0">
                <a:latin typeface="Georgia" panose="02040502050405020303" pitchFamily="18" charset="0"/>
              </a:rPr>
              <a:t>neighborhood </a:t>
            </a:r>
            <a:r>
              <a:rPr lang="en-US" dirty="0">
                <a:latin typeface="Georgia" panose="02040502050405020303" pitchFamily="18" charset="0"/>
              </a:rPr>
              <a:t>is homogeneous, it is used for </a:t>
            </a:r>
            <a:r>
              <a:rPr lang="en-US" dirty="0" smtClean="0">
                <a:latin typeface="Georgia" panose="02040502050405020303" pitchFamily="18" charset="0"/>
              </a:rPr>
              <a:t>trajectory-based clustering</a:t>
            </a:r>
            <a:r>
              <a:rPr lang="en-US" dirty="0">
                <a:latin typeface="Georgia" panose="02040502050405020303" pitchFamily="18" charset="0"/>
              </a:rPr>
              <a:t>. Otherwise, it is immediately discarded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87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52" y="129862"/>
            <a:ext cx="8113690" cy="6148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1521" y="6211669"/>
            <a:ext cx="786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Georgia" panose="02040502050405020303" pitchFamily="18" charset="0"/>
              </a:rPr>
              <a:t>The time complexity of the algorithm in </a:t>
            </a:r>
            <a:r>
              <a:rPr lang="en-US" i="1" dirty="0" smtClean="0">
                <a:latin typeface="Georgia" panose="02040502050405020303" pitchFamily="18" charset="0"/>
              </a:rPr>
              <a:t>Figure </a:t>
            </a:r>
            <a:r>
              <a:rPr lang="en-US" i="1" dirty="0">
                <a:latin typeface="Georgia" panose="02040502050405020303" pitchFamily="18" charset="0"/>
              </a:rPr>
              <a:t>14 is O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i="1" dirty="0">
                <a:latin typeface="Georgia" panose="02040502050405020303" pitchFamily="18" charset="0"/>
              </a:rPr>
              <a:t>n</a:t>
            </a:r>
            <a:r>
              <a:rPr lang="en-US" dirty="0">
                <a:latin typeface="Georgia" panose="02040502050405020303" pitchFamily="18" charset="0"/>
              </a:rPr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584831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08361" y="588470"/>
            <a:ext cx="6886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ANALYSIS OF DISCRIMINATIVE POWER 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426" y="1523497"/>
            <a:ext cx="1097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After trajectory-based clusters are found, </a:t>
            </a:r>
            <a:r>
              <a:rPr lang="en-US" i="1" dirty="0" err="1">
                <a:latin typeface="Georgia" panose="02040502050405020303" pitchFamily="18" charset="0"/>
              </a:rPr>
              <a:t>TraClass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selects those </a:t>
            </a:r>
            <a:r>
              <a:rPr lang="en-US" dirty="0">
                <a:latin typeface="Georgia" panose="02040502050405020303" pitchFamily="18" charset="0"/>
              </a:rPr>
              <a:t>whose discriminative power is high enough for use </a:t>
            </a:r>
            <a:r>
              <a:rPr lang="en-US" dirty="0" smtClean="0">
                <a:latin typeface="Georgia" panose="02040502050405020303" pitchFamily="18" charset="0"/>
              </a:rPr>
              <a:t>in classification.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i="1" dirty="0">
                <a:latin typeface="Georgia" panose="02040502050405020303" pitchFamily="18" charset="0"/>
              </a:rPr>
              <a:t>F</a:t>
            </a:r>
            <a:r>
              <a:rPr lang="en-US" i="1" dirty="0" smtClean="0">
                <a:latin typeface="Georgia" panose="02040502050405020303" pitchFamily="18" charset="0"/>
              </a:rPr>
              <a:t>ar-away </a:t>
            </a:r>
            <a:r>
              <a:rPr lang="en-US" dirty="0">
                <a:latin typeface="Georgia" panose="02040502050405020303" pitchFamily="18" charset="0"/>
              </a:rPr>
              <a:t>located clusters of </a:t>
            </a:r>
            <a:r>
              <a:rPr lang="en-US" dirty="0" smtClean="0">
                <a:latin typeface="Georgia" panose="02040502050405020303" pitchFamily="18" charset="0"/>
              </a:rPr>
              <a:t>different </a:t>
            </a:r>
            <a:r>
              <a:rPr lang="en-US" dirty="0">
                <a:latin typeface="Georgia" panose="02040502050405020303" pitchFamily="18" charset="0"/>
              </a:rPr>
              <a:t>classes </a:t>
            </a:r>
            <a:r>
              <a:rPr lang="en-US" dirty="0" smtClean="0">
                <a:latin typeface="Georgia" panose="02040502050405020303" pitchFamily="18" charset="0"/>
              </a:rPr>
              <a:t>are more </a:t>
            </a:r>
            <a:r>
              <a:rPr lang="en-US" dirty="0">
                <a:latin typeface="Georgia" panose="02040502050405020303" pitchFamily="18" charset="0"/>
              </a:rPr>
              <a:t>discriminative than </a:t>
            </a:r>
            <a:r>
              <a:rPr lang="en-US" i="1" dirty="0">
                <a:latin typeface="Georgia" panose="02040502050405020303" pitchFamily="18" charset="0"/>
              </a:rPr>
              <a:t>closely </a:t>
            </a:r>
            <a:r>
              <a:rPr lang="en-US" dirty="0">
                <a:latin typeface="Georgia" panose="02040502050405020303" pitchFamily="18" charset="0"/>
              </a:rPr>
              <a:t>located </a:t>
            </a:r>
            <a:r>
              <a:rPr lang="en-US" dirty="0" smtClean="0">
                <a:latin typeface="Georgia" panose="02040502050405020303" pitchFamily="18" charset="0"/>
              </a:rPr>
              <a:t>clusters.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i="1" dirty="0" err="1" smtClean="0">
                <a:latin typeface="Georgia" panose="02040502050405020303" pitchFamily="18" charset="0"/>
              </a:rPr>
              <a:t>Hausdorff</a:t>
            </a:r>
            <a:r>
              <a:rPr lang="en-US" i="1" dirty="0" smtClean="0">
                <a:latin typeface="Georgia" panose="02040502050405020303" pitchFamily="18" charset="0"/>
              </a:rPr>
              <a:t> distance measure is used.</a:t>
            </a: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D</a:t>
            </a:r>
            <a:r>
              <a:rPr lang="en-US" dirty="0" smtClean="0">
                <a:latin typeface="Georgia" panose="02040502050405020303" pitchFamily="18" charset="0"/>
              </a:rPr>
              <a:t>istance </a:t>
            </a:r>
            <a:r>
              <a:rPr lang="en-US" dirty="0">
                <a:latin typeface="Georgia" panose="02040502050405020303" pitchFamily="18" charset="0"/>
              </a:rPr>
              <a:t>between </a:t>
            </a:r>
            <a:r>
              <a:rPr lang="en-US" dirty="0" smtClean="0">
                <a:latin typeface="Georgia" panose="02040502050405020303" pitchFamily="18" charset="0"/>
              </a:rPr>
              <a:t>two clusters </a:t>
            </a:r>
            <a:r>
              <a:rPr lang="en-US" dirty="0">
                <a:latin typeface="Georgia" panose="02040502050405020303" pitchFamily="18" charset="0"/>
              </a:rPr>
              <a:t>is calculated using two sets of line segments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86" y="3480231"/>
            <a:ext cx="5278325" cy="1709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111" y="3660478"/>
            <a:ext cx="1779298" cy="4249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9675" y="3596141"/>
            <a:ext cx="3070095" cy="4893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695" y="5465389"/>
            <a:ext cx="10857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Georgia" panose="02040502050405020303" pitchFamily="18" charset="0"/>
              </a:rPr>
              <a:t>L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ᵢ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denotes </a:t>
            </a:r>
            <a:r>
              <a:rPr lang="en-US" dirty="0">
                <a:latin typeface="Georgia" panose="02040502050405020303" pitchFamily="18" charset="0"/>
              </a:rPr>
              <a:t>the length of a line </a:t>
            </a:r>
            <a:r>
              <a:rPr lang="en-US" dirty="0" smtClean="0">
                <a:latin typeface="Georgia" panose="02040502050405020303" pitchFamily="18" charset="0"/>
              </a:rPr>
              <a:t>segment </a:t>
            </a:r>
          </a:p>
          <a:p>
            <a:r>
              <a:rPr lang="en-US" i="1" dirty="0" smtClean="0">
                <a:latin typeface="Georgia" panose="02040502050405020303" pitchFamily="18" charset="0"/>
              </a:rPr>
              <a:t>C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ᵢ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,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sum of </a:t>
            </a:r>
            <a:r>
              <a:rPr lang="en-US" dirty="0" smtClean="0">
                <a:latin typeface="Georgia" panose="02040502050405020303" pitchFamily="18" charset="0"/>
              </a:rPr>
              <a:t>the length </a:t>
            </a:r>
            <a:r>
              <a:rPr lang="en-US" dirty="0">
                <a:latin typeface="Georgia" panose="02040502050405020303" pitchFamily="18" charset="0"/>
              </a:rPr>
              <a:t>of every line segment in </a:t>
            </a:r>
            <a:r>
              <a:rPr lang="en-US" i="1" dirty="0" smtClean="0">
                <a:latin typeface="Georgia" panose="02040502050405020303" pitchFamily="18" charset="0"/>
              </a:rPr>
              <a:t>C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ᵢ</a:t>
            </a:r>
            <a:r>
              <a:rPr lang="en-US" i="1" dirty="0" smtClean="0">
                <a:latin typeface="Georgia" panose="02040502050405020303" pitchFamily="18" charset="0"/>
              </a:rPr>
              <a:t>‘</a:t>
            </a:r>
            <a:r>
              <a:rPr lang="en-US" dirty="0" smtClean="0">
                <a:latin typeface="Georgia" panose="02040502050405020303" pitchFamily="18" charset="0"/>
              </a:rPr>
              <a:t>s </a:t>
            </a:r>
            <a:r>
              <a:rPr lang="en-US" dirty="0">
                <a:latin typeface="Georgia" panose="02040502050405020303" pitchFamily="18" charset="0"/>
              </a:rPr>
              <a:t>representative </a:t>
            </a:r>
            <a:r>
              <a:rPr lang="en-US" dirty="0" smtClean="0">
                <a:latin typeface="Georgia" panose="02040502050405020303" pitchFamily="18" charset="0"/>
              </a:rPr>
              <a:t>trajectory.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7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41894" y="476518"/>
            <a:ext cx="6332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              PURPOSE OF THE PAPER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14" y="1571223"/>
            <a:ext cx="112046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Purpose of the paper is to perform </a:t>
            </a:r>
            <a:r>
              <a:rPr lang="en-US" b="1" dirty="0" smtClean="0">
                <a:latin typeface="Georgia" panose="02040502050405020303" pitchFamily="18" charset="0"/>
              </a:rPr>
              <a:t>Trajectory Classification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algn="just"/>
            <a:r>
              <a:rPr lang="en-US" b="1" dirty="0" smtClean="0">
                <a:latin typeface="Georgia" panose="02040502050405020303" pitchFamily="18" charset="0"/>
              </a:rPr>
              <a:t>Trajectory Classification </a:t>
            </a:r>
            <a:r>
              <a:rPr lang="en-US" dirty="0" smtClean="0">
                <a:latin typeface="Georgia" panose="02040502050405020303" pitchFamily="18" charset="0"/>
              </a:rPr>
              <a:t>– It is the process </a:t>
            </a:r>
            <a:r>
              <a:rPr lang="en-US" dirty="0">
                <a:latin typeface="Georgia" panose="02040502050405020303" pitchFamily="18" charset="0"/>
              </a:rPr>
              <a:t>of </a:t>
            </a:r>
            <a:r>
              <a:rPr lang="en-US" dirty="0" smtClean="0">
                <a:latin typeface="Georgia" panose="02040502050405020303" pitchFamily="18" charset="0"/>
              </a:rPr>
              <a:t>predicting </a:t>
            </a:r>
            <a:r>
              <a:rPr lang="en-US" dirty="0">
                <a:latin typeface="Georgia" panose="02040502050405020303" pitchFamily="18" charset="0"/>
              </a:rPr>
              <a:t>the class labels of moving objects based on </a:t>
            </a:r>
            <a:r>
              <a:rPr lang="en-US" dirty="0" smtClean="0">
                <a:latin typeface="Georgia" panose="02040502050405020303" pitchFamily="18" charset="0"/>
              </a:rPr>
              <a:t>their trajectories </a:t>
            </a:r>
            <a:r>
              <a:rPr lang="en-US" dirty="0">
                <a:latin typeface="Georgia" panose="02040502050405020303" pitchFamily="18" charset="0"/>
              </a:rPr>
              <a:t>and other features.</a:t>
            </a:r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It tracks objects </a:t>
            </a:r>
            <a:r>
              <a:rPr lang="en-US" dirty="0">
                <a:latin typeface="Georgia" panose="02040502050405020303" pitchFamily="18" charset="0"/>
              </a:rPr>
              <a:t>movements and collect huge amounts of trajectory data, </a:t>
            </a:r>
            <a:r>
              <a:rPr lang="en-US" i="1" dirty="0" err="1" smtClean="0">
                <a:latin typeface="Georgia" panose="02040502050405020303" pitchFamily="18" charset="0"/>
              </a:rPr>
              <a:t>e.g</a:t>
            </a:r>
            <a:r>
              <a:rPr lang="en-US" dirty="0" smtClean="0">
                <a:latin typeface="Georgia" panose="02040502050405020303" pitchFamily="18" charset="0"/>
              </a:rPr>
              <a:t>, animal </a:t>
            </a:r>
            <a:r>
              <a:rPr lang="en-US" dirty="0">
                <a:latin typeface="Georgia" panose="02040502050405020303" pitchFamily="18" charset="0"/>
              </a:rPr>
              <a:t>movement data, vessel positioning data, and </a:t>
            </a:r>
            <a:r>
              <a:rPr lang="en-US" dirty="0" smtClean="0">
                <a:latin typeface="Georgia" panose="02040502050405020303" pitchFamily="18" charset="0"/>
              </a:rPr>
              <a:t>hurricane </a:t>
            </a:r>
            <a:r>
              <a:rPr lang="en-US" dirty="0">
                <a:latin typeface="Georgia" panose="02040502050405020303" pitchFamily="18" charset="0"/>
              </a:rPr>
              <a:t>tracking </a:t>
            </a:r>
            <a:r>
              <a:rPr lang="en-US" dirty="0" smtClean="0">
                <a:latin typeface="Georgia" panose="02040502050405020303" pitchFamily="18" charset="0"/>
              </a:rPr>
              <a:t>data</a:t>
            </a:r>
          </a:p>
          <a:p>
            <a:pPr algn="just"/>
            <a:endParaRPr lang="en-US" b="1" dirty="0" smtClean="0">
              <a:latin typeface="Georgia" panose="02040502050405020303" pitchFamily="18" charset="0"/>
            </a:endParaRPr>
          </a:p>
          <a:p>
            <a:pPr algn="just"/>
            <a:r>
              <a:rPr lang="en-US" b="1" dirty="0">
                <a:latin typeface="Georgia" panose="02040502050405020303" pitchFamily="18" charset="0"/>
              </a:rPr>
              <a:t>A</a:t>
            </a:r>
            <a:r>
              <a:rPr lang="en-US" b="1" dirty="0" smtClean="0">
                <a:latin typeface="Georgia" panose="02040502050405020303" pitchFamily="18" charset="0"/>
              </a:rPr>
              <a:t>pplication Scenarios 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marL="342900" indent="-342900" algn="just">
              <a:buAutoNum type="arabicPeriod"/>
            </a:pPr>
            <a:r>
              <a:rPr lang="fr-FR" b="1" i="1" dirty="0" err="1" smtClean="0">
                <a:latin typeface="Georgia" panose="02040502050405020303" pitchFamily="18" charset="0"/>
              </a:rPr>
              <a:t>Vessel</a:t>
            </a:r>
            <a:r>
              <a:rPr lang="fr-FR" b="1" i="1" dirty="0" smtClean="0">
                <a:latin typeface="Georgia" panose="02040502050405020303" pitchFamily="18" charset="0"/>
              </a:rPr>
              <a:t> classification </a:t>
            </a:r>
            <a:r>
              <a:rPr lang="fr-FR" b="1" i="1" dirty="0" err="1">
                <a:latin typeface="Georgia" panose="02040502050405020303" pitchFamily="18" charset="0"/>
              </a:rPr>
              <a:t>from</a:t>
            </a:r>
            <a:r>
              <a:rPr lang="fr-FR" b="1" i="1" dirty="0">
                <a:latin typeface="Georgia" panose="02040502050405020303" pitchFamily="18" charset="0"/>
              </a:rPr>
              <a:t> satellite </a:t>
            </a:r>
            <a:r>
              <a:rPr lang="fr-FR" b="1" i="1" dirty="0" smtClean="0">
                <a:latin typeface="Georgia" panose="02040502050405020303" pitchFamily="18" charset="0"/>
              </a:rPr>
              <a:t>images</a:t>
            </a:r>
          </a:p>
          <a:p>
            <a:pPr algn="just"/>
            <a:r>
              <a:rPr lang="fr-FR" i="1" dirty="0">
                <a:latin typeface="Georgia" panose="02040502050405020303" pitchFamily="18" charset="0"/>
              </a:rPr>
              <a:t> </a:t>
            </a:r>
            <a:r>
              <a:rPr lang="fr-FR" i="1" dirty="0" smtClean="0">
                <a:latin typeface="Georgia" panose="02040502050405020303" pitchFamily="18" charset="0"/>
              </a:rPr>
              <a:t>           </a:t>
            </a:r>
            <a:r>
              <a:rPr lang="fr-FR" i="1" dirty="0" err="1" smtClean="0">
                <a:latin typeface="Georgia" panose="02040502050405020303" pitchFamily="18" charset="0"/>
              </a:rPr>
              <a:t>Used</a:t>
            </a:r>
            <a:r>
              <a:rPr lang="fr-FR" i="1" dirty="0" smtClean="0">
                <a:latin typeface="Georgia" panose="02040502050405020303" pitchFamily="18" charset="0"/>
              </a:rPr>
              <a:t> in </a:t>
            </a:r>
            <a:r>
              <a:rPr lang="fr-FR" i="1" dirty="0" err="1" smtClean="0">
                <a:latin typeface="Georgia" panose="02040502050405020303" pitchFamily="18" charset="0"/>
              </a:rPr>
              <a:t>number</a:t>
            </a:r>
            <a:r>
              <a:rPr lang="fr-FR" i="1" dirty="0" smtClean="0">
                <a:latin typeface="Georgia" panose="02040502050405020303" pitchFamily="18" charset="0"/>
              </a:rPr>
              <a:t> of applications </a:t>
            </a:r>
            <a:r>
              <a:rPr lang="fr-FR" i="1" dirty="0" err="1" smtClean="0">
                <a:latin typeface="Georgia" panose="02040502050405020303" pitchFamily="18" charset="0"/>
              </a:rPr>
              <a:t>like</a:t>
            </a:r>
            <a:r>
              <a:rPr lang="fr-FR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fishery </a:t>
            </a:r>
            <a:r>
              <a:rPr lang="en-US" dirty="0">
                <a:latin typeface="Georgia" panose="02040502050405020303" pitchFamily="18" charset="0"/>
              </a:rPr>
              <a:t>control, pollution control, border control </a:t>
            </a:r>
            <a:r>
              <a:rPr lang="en-US" dirty="0" smtClean="0">
                <a:latin typeface="Georgia" panose="02040502050405020303" pitchFamily="18" charset="0"/>
              </a:rPr>
              <a:t>including </a:t>
            </a:r>
            <a:r>
              <a:rPr lang="en-US" dirty="0">
                <a:latin typeface="Georgia" panose="02040502050405020303" pitchFamily="18" charset="0"/>
              </a:rPr>
              <a:t>illegal immigration and smuggling, maritime </a:t>
            </a:r>
            <a:r>
              <a:rPr lang="en-US" dirty="0" smtClean="0">
                <a:latin typeface="Georgia" panose="02040502050405020303" pitchFamily="18" charset="0"/>
              </a:rPr>
              <a:t>safety, search </a:t>
            </a:r>
            <a:r>
              <a:rPr lang="en-US" dirty="0">
                <a:latin typeface="Georgia" panose="02040502050405020303" pitchFamily="18" charset="0"/>
              </a:rPr>
              <a:t>and rescue, </a:t>
            </a:r>
            <a:r>
              <a:rPr lang="en-US" dirty="0" smtClean="0">
                <a:latin typeface="Georgia" panose="02040502050405020303" pitchFamily="18" charset="0"/>
              </a:rPr>
              <a:t>and anti-terrorism</a:t>
            </a:r>
          </a:p>
          <a:p>
            <a:pPr algn="just"/>
            <a:endParaRPr lang="fr-FR" i="1" dirty="0" smtClean="0">
              <a:latin typeface="Georgia" panose="02040502050405020303" pitchFamily="18" charset="0"/>
            </a:endParaRPr>
          </a:p>
          <a:p>
            <a:pPr algn="just"/>
            <a:r>
              <a:rPr lang="en-US" i="1" dirty="0" smtClean="0">
                <a:latin typeface="Georgia" panose="02040502050405020303" pitchFamily="18" charset="0"/>
              </a:rPr>
              <a:t>2.   </a:t>
            </a:r>
            <a:r>
              <a:rPr lang="en-US" b="1" i="1" dirty="0" smtClean="0">
                <a:latin typeface="Georgia" panose="02040502050405020303" pitchFamily="18" charset="0"/>
              </a:rPr>
              <a:t>Classification </a:t>
            </a:r>
            <a:r>
              <a:rPr lang="en-US" b="1" i="1" dirty="0">
                <a:latin typeface="Georgia" panose="02040502050405020303" pitchFamily="18" charset="0"/>
              </a:rPr>
              <a:t>of trace gas </a:t>
            </a:r>
            <a:r>
              <a:rPr lang="en-US" b="1" i="1" dirty="0" smtClean="0">
                <a:latin typeface="Georgia" panose="02040502050405020303" pitchFamily="18" charset="0"/>
              </a:rPr>
              <a:t>measurements</a:t>
            </a: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Trace </a:t>
            </a:r>
            <a:r>
              <a:rPr lang="en-US" dirty="0">
                <a:latin typeface="Georgia" panose="02040502050405020303" pitchFamily="18" charset="0"/>
              </a:rPr>
              <a:t>gas (</a:t>
            </a:r>
            <a:r>
              <a:rPr lang="en-US" i="1" dirty="0">
                <a:latin typeface="Georgia" panose="02040502050405020303" pitchFamily="18" charset="0"/>
              </a:rPr>
              <a:t>e.g.</a:t>
            </a:r>
            <a:r>
              <a:rPr lang="en-US" dirty="0">
                <a:latin typeface="Georgia" panose="02040502050405020303" pitchFamily="18" charset="0"/>
              </a:rPr>
              <a:t>, ozone) concentration is closely </a:t>
            </a:r>
            <a:r>
              <a:rPr lang="en-US" dirty="0" smtClean="0">
                <a:latin typeface="Georgia" panose="02040502050405020303" pitchFamily="18" charset="0"/>
              </a:rPr>
              <a:t>related to the immediate history of the air before arriving at the </a:t>
            </a:r>
            <a:r>
              <a:rPr lang="en-US" dirty="0">
                <a:latin typeface="Georgia" panose="02040502050405020303" pitchFamily="18" charset="0"/>
              </a:rPr>
              <a:t>sampling point. Thus, trace gas concentration </a:t>
            </a:r>
            <a:r>
              <a:rPr lang="en-US" dirty="0" smtClean="0">
                <a:latin typeface="Georgia" panose="02040502050405020303" pitchFamily="18" charset="0"/>
              </a:rPr>
              <a:t>can be </a:t>
            </a:r>
            <a:r>
              <a:rPr lang="en-US" dirty="0">
                <a:latin typeface="Georgia" panose="02040502050405020303" pitchFamily="18" charset="0"/>
              </a:rPr>
              <a:t>estimated using wind trajectories</a:t>
            </a:r>
            <a:r>
              <a:rPr lang="en-US" dirty="0" smtClean="0">
                <a:latin typeface="Georgia" panose="02040502050405020303" pitchFamily="18" charset="0"/>
              </a:rPr>
              <a:t>..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5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32" y="3242376"/>
            <a:ext cx="8502069" cy="28242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1474" y="1687132"/>
            <a:ext cx="10949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discriminative power of a cluster is called the </a:t>
            </a:r>
            <a:r>
              <a:rPr lang="en-US" i="1" dirty="0" smtClean="0">
                <a:latin typeface="Georgia" panose="02040502050405020303" pitchFamily="18" charset="0"/>
              </a:rPr>
              <a:t>separation </a:t>
            </a:r>
            <a:r>
              <a:rPr lang="en-US" i="1" dirty="0">
                <a:latin typeface="Georgia" panose="02040502050405020303" pitchFamily="18" charset="0"/>
              </a:rPr>
              <a:t>gain </a:t>
            </a:r>
            <a:r>
              <a:rPr lang="en-US" dirty="0">
                <a:latin typeface="Georgia" panose="02040502050405020303" pitchFamily="18" charset="0"/>
              </a:rPr>
              <a:t>and </a:t>
            </a:r>
            <a:r>
              <a:rPr lang="en-US" dirty="0" smtClean="0">
                <a:latin typeface="Georgia" panose="02040502050405020303" pitchFamily="18" charset="0"/>
              </a:rPr>
              <a:t>defined </a:t>
            </a:r>
            <a:r>
              <a:rPr lang="en-US" dirty="0">
                <a:latin typeface="Georgia" panose="02040502050405020303" pitchFamily="18" charset="0"/>
              </a:rPr>
              <a:t>in </a:t>
            </a:r>
            <a:r>
              <a:rPr lang="en-US" dirty="0" smtClean="0">
                <a:latin typeface="Georgia" panose="02040502050405020303" pitchFamily="18" charset="0"/>
              </a:rPr>
              <a:t>Definition </a:t>
            </a:r>
            <a:r>
              <a:rPr lang="en-US" dirty="0">
                <a:latin typeface="Georgia" panose="02040502050405020303" pitchFamily="18" charset="0"/>
              </a:rPr>
              <a:t>8. Basically, it is </a:t>
            </a:r>
            <a:r>
              <a:rPr lang="en-US" dirty="0" smtClean="0">
                <a:latin typeface="Georgia" panose="02040502050405020303" pitchFamily="18" charset="0"/>
              </a:rPr>
              <a:t>the average </a:t>
            </a:r>
            <a:r>
              <a:rPr lang="en-US" dirty="0">
                <a:latin typeface="Georgia" panose="02040502050405020303" pitchFamily="18" charset="0"/>
              </a:rPr>
              <a:t>distance from a </a:t>
            </a:r>
            <a:r>
              <a:rPr lang="en-US" dirty="0" smtClean="0">
                <a:latin typeface="Georgia" panose="02040502050405020303" pitchFamily="18" charset="0"/>
              </a:rPr>
              <a:t>specific </a:t>
            </a:r>
            <a:r>
              <a:rPr lang="en-US" dirty="0">
                <a:latin typeface="Georgia" panose="02040502050405020303" pitchFamily="18" charset="0"/>
              </a:rPr>
              <a:t>cluster to other clusters </a:t>
            </a:r>
            <a:r>
              <a:rPr lang="en-US" dirty="0" smtClean="0">
                <a:latin typeface="Georgia" panose="02040502050405020303" pitchFamily="18" charset="0"/>
              </a:rPr>
              <a:t>of different </a:t>
            </a:r>
            <a:r>
              <a:rPr lang="en-US" dirty="0">
                <a:latin typeface="Georgia" panose="02040502050405020303" pitchFamily="18" charset="0"/>
              </a:rPr>
              <a:t>classes. The larger the separation gain of a </a:t>
            </a:r>
            <a:r>
              <a:rPr lang="en-US" dirty="0" smtClean="0">
                <a:latin typeface="Georgia" panose="02040502050405020303" pitchFamily="18" charset="0"/>
              </a:rPr>
              <a:t>cluster is</a:t>
            </a:r>
            <a:r>
              <a:rPr lang="en-US" dirty="0">
                <a:latin typeface="Georgia" panose="02040502050405020303" pitchFamily="18" charset="0"/>
              </a:rPr>
              <a:t>, the more likely the cluster is discriminative.</a:t>
            </a:r>
          </a:p>
        </p:txBody>
      </p:sp>
    </p:spTree>
    <p:extLst>
      <p:ext uri="{BB962C8B-B14F-4D97-AF65-F5344CB8AC3E}">
        <p14:creationId xmlns:p14="http://schemas.microsoft.com/office/powerpoint/2010/main" val="3297929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13667" y="563562"/>
            <a:ext cx="5051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Georgia" panose="02040502050405020303" pitchFamily="18" charset="0"/>
              </a:rPr>
              <a:t>CLUSTER LINK GENERATION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558" y="1714710"/>
            <a:ext cx="1158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Classification accuracy can be improved further by using this methodology. To </a:t>
            </a:r>
            <a:r>
              <a:rPr lang="en-US" dirty="0">
                <a:latin typeface="Georgia" panose="02040502050405020303" pitchFamily="18" charset="0"/>
              </a:rPr>
              <a:t>take advantage of the sequential </a:t>
            </a:r>
            <a:r>
              <a:rPr lang="en-US" dirty="0" smtClean="0">
                <a:latin typeface="Georgia" panose="02040502050405020303" pitchFamily="18" charset="0"/>
              </a:rPr>
              <a:t>nature of trajectory data, </a:t>
            </a:r>
            <a:r>
              <a:rPr lang="en-US" dirty="0">
                <a:latin typeface="Georgia" panose="02040502050405020303" pitchFamily="18" charset="0"/>
              </a:rPr>
              <a:t>combined </a:t>
            </a:r>
            <a:r>
              <a:rPr lang="en-US" dirty="0" smtClean="0">
                <a:latin typeface="Georgia" panose="02040502050405020303" pitchFamily="18" charset="0"/>
              </a:rPr>
              <a:t>features </a:t>
            </a:r>
            <a:r>
              <a:rPr lang="en-US" dirty="0">
                <a:latin typeface="Georgia" panose="02040502050405020303" pitchFamily="18" charset="0"/>
              </a:rPr>
              <a:t>are generated from a set of clusters. A </a:t>
            </a:r>
            <a:r>
              <a:rPr lang="en-US" i="1" dirty="0">
                <a:latin typeface="Georgia" panose="02040502050405020303" pitchFamily="18" charset="0"/>
              </a:rPr>
              <a:t>combined </a:t>
            </a:r>
            <a:r>
              <a:rPr lang="en-US" i="1" dirty="0" smtClean="0">
                <a:latin typeface="Georgia" panose="02040502050405020303" pitchFamily="18" charset="0"/>
              </a:rPr>
              <a:t>feature </a:t>
            </a:r>
            <a:r>
              <a:rPr lang="en-US" dirty="0">
                <a:latin typeface="Georgia" panose="02040502050405020303" pitchFamily="18" charset="0"/>
              </a:rPr>
              <a:t>is </a:t>
            </a:r>
            <a:r>
              <a:rPr lang="en-US" dirty="0" smtClean="0">
                <a:latin typeface="Georgia" panose="02040502050405020303" pitchFamily="18" charset="0"/>
              </a:rPr>
              <a:t>defined </a:t>
            </a:r>
            <a:r>
              <a:rPr lang="en-US" dirty="0">
                <a:latin typeface="Georgia" panose="02040502050405020303" pitchFamily="18" charset="0"/>
              </a:rPr>
              <a:t>as a sequence of connectable clusters or </a:t>
            </a:r>
            <a:r>
              <a:rPr lang="en-US" dirty="0" smtClean="0">
                <a:latin typeface="Georgia" panose="02040502050405020303" pitchFamily="18" charset="0"/>
              </a:rPr>
              <a:t>connectable combined-features.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963" y="2821021"/>
            <a:ext cx="7967087" cy="2577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558" y="6001555"/>
            <a:ext cx="11363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l-GR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ᵡ</a:t>
            </a:r>
            <a:r>
              <a:rPr lang="en-US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 , minimum commonness between two clusters or between combined features.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Combined features are generated using Apriori-like algorithm.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24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26546" y="515292"/>
            <a:ext cx="595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A CLASSIFICATION STRATEGY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880" y="1779687"/>
            <a:ext cx="1134628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A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possible </a:t>
            </a:r>
            <a:r>
              <a:rPr lang="en-US" dirty="0" smtClean="0">
                <a:latin typeface="Georgia" panose="02040502050405020303" pitchFamily="18" charset="0"/>
              </a:rPr>
              <a:t>classification </a:t>
            </a:r>
            <a:r>
              <a:rPr lang="en-US" dirty="0">
                <a:latin typeface="Georgia" panose="02040502050405020303" pitchFamily="18" charset="0"/>
              </a:rPr>
              <a:t>strategy is presented to </a:t>
            </a:r>
            <a:r>
              <a:rPr lang="en-US" dirty="0" smtClean="0">
                <a:latin typeface="Georgia" panose="02040502050405020303" pitchFamily="18" charset="0"/>
              </a:rPr>
              <a:t>use the </a:t>
            </a:r>
            <a:r>
              <a:rPr lang="en-US" dirty="0">
                <a:latin typeface="Georgia" panose="02040502050405020303" pitchFamily="18" charset="0"/>
              </a:rPr>
              <a:t>features generated by </a:t>
            </a:r>
            <a:r>
              <a:rPr lang="en-US" i="1" dirty="0" err="1">
                <a:latin typeface="Georgia" panose="02040502050405020303" pitchFamily="18" charset="0"/>
              </a:rPr>
              <a:t>TraClass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algn="just"/>
            <a:r>
              <a:rPr lang="en-US" b="1" dirty="0" smtClean="0">
                <a:latin typeface="Georgia" panose="02040502050405020303" pitchFamily="18" charset="0"/>
              </a:rPr>
              <a:t>Advantages of </a:t>
            </a:r>
            <a:r>
              <a:rPr lang="en-US" b="1" dirty="0" err="1" smtClean="0">
                <a:latin typeface="Georgia" panose="02040502050405020303" pitchFamily="18" charset="0"/>
              </a:rPr>
              <a:t>TraClass</a:t>
            </a:r>
            <a:endParaRPr lang="en-US" b="1" dirty="0" smtClean="0">
              <a:latin typeface="Georgia" panose="02040502050405020303" pitchFamily="18" charset="0"/>
            </a:endParaRP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US" dirty="0">
                <a:latin typeface="Georgia" panose="02040502050405020303" pitchFamily="18" charset="0"/>
              </a:rPr>
              <a:t>I</a:t>
            </a:r>
            <a:r>
              <a:rPr lang="en-US" dirty="0" smtClean="0">
                <a:latin typeface="Georgia" panose="02040502050405020303" pitchFamily="18" charset="0"/>
              </a:rPr>
              <a:t>t </a:t>
            </a:r>
            <a:r>
              <a:rPr lang="en-US" dirty="0">
                <a:latin typeface="Georgia" panose="02040502050405020303" pitchFamily="18" charset="0"/>
              </a:rPr>
              <a:t>is neutral to </a:t>
            </a:r>
            <a:r>
              <a:rPr lang="en-US" dirty="0" smtClean="0">
                <a:latin typeface="Georgia" panose="02040502050405020303" pitchFamily="18" charset="0"/>
              </a:rPr>
              <a:t>classifiers</a:t>
            </a:r>
            <a:r>
              <a:rPr lang="en-US" dirty="0">
                <a:latin typeface="Georgia" panose="02040502050405020303" pitchFamily="18" charset="0"/>
              </a:rPr>
              <a:t>. </a:t>
            </a:r>
            <a:r>
              <a:rPr lang="en-US" dirty="0" smtClean="0">
                <a:latin typeface="Georgia" panose="02040502050405020303" pitchFamily="18" charset="0"/>
              </a:rPr>
              <a:t>That is</a:t>
            </a:r>
            <a:r>
              <a:rPr lang="en-US" dirty="0">
                <a:latin typeface="Georgia" panose="02040502050405020303" pitchFamily="18" charset="0"/>
              </a:rPr>
              <a:t>, it can be used for any </a:t>
            </a:r>
            <a:r>
              <a:rPr lang="en-US" dirty="0" smtClean="0">
                <a:latin typeface="Georgia" panose="02040502050405020303" pitchFamily="18" charset="0"/>
              </a:rPr>
              <a:t>classifiers</a:t>
            </a:r>
            <a:r>
              <a:rPr lang="en-US" dirty="0">
                <a:latin typeface="Georgia" panose="02040502050405020303" pitchFamily="18" charset="0"/>
              </a:rPr>
              <a:t>, including decision </a:t>
            </a:r>
            <a:r>
              <a:rPr lang="en-US" dirty="0" err="1" smtClean="0">
                <a:latin typeface="Georgia" panose="02040502050405020303" pitchFamily="18" charset="0"/>
              </a:rPr>
              <a:t>trees,rule</a:t>
            </a:r>
            <a:r>
              <a:rPr lang="en-US" dirty="0" smtClean="0">
                <a:latin typeface="Georgia" panose="02040502050405020303" pitchFamily="18" charset="0"/>
              </a:rPr>
              <a:t>-based classifiers</a:t>
            </a:r>
            <a:r>
              <a:rPr lang="en-US" dirty="0">
                <a:latin typeface="Georgia" panose="02040502050405020303" pitchFamily="18" charset="0"/>
              </a:rPr>
              <a:t>, and support vector </a:t>
            </a:r>
            <a:r>
              <a:rPr lang="en-US" dirty="0" smtClean="0">
                <a:latin typeface="Georgia" panose="02040502050405020303" pitchFamily="18" charset="0"/>
              </a:rPr>
              <a:t>machines.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2)  It </a:t>
            </a:r>
            <a:r>
              <a:rPr lang="en-US" dirty="0">
                <a:latin typeface="Georgia" panose="02040502050405020303" pitchFamily="18" charset="0"/>
              </a:rPr>
              <a:t>can team up with other feature generation frameworks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r>
              <a:rPr lang="en-US" dirty="0">
                <a:latin typeface="Georgia" panose="02040502050405020303" pitchFamily="18" charset="0"/>
              </a:rPr>
              <a:t>Trajectories may have multiple numerical attributes in </a:t>
            </a:r>
            <a:r>
              <a:rPr lang="en-US" dirty="0" smtClean="0">
                <a:latin typeface="Georgia" panose="02040502050405020303" pitchFamily="18" charset="0"/>
              </a:rPr>
              <a:t>addition </a:t>
            </a:r>
            <a:r>
              <a:rPr lang="en-US" dirty="0">
                <a:latin typeface="Georgia" panose="02040502050405020303" pitchFamily="18" charset="0"/>
              </a:rPr>
              <a:t>to a sequence of locations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r>
              <a:rPr lang="en-US" dirty="0">
                <a:latin typeface="Georgia" panose="02040502050405020303" pitchFamily="18" charset="0"/>
              </a:rPr>
              <a:t> We can use an existing </a:t>
            </a:r>
            <a:r>
              <a:rPr lang="en-US" dirty="0" smtClean="0">
                <a:latin typeface="Georgia" panose="02040502050405020303" pitchFamily="18" charset="0"/>
              </a:rPr>
              <a:t>framework </a:t>
            </a:r>
            <a:r>
              <a:rPr lang="en-US" dirty="0">
                <a:latin typeface="Georgia" panose="02040502050405020303" pitchFamily="18" charset="0"/>
              </a:rPr>
              <a:t>for numerical attributes together with our framework </a:t>
            </a:r>
            <a:r>
              <a:rPr lang="en-US" dirty="0" smtClean="0">
                <a:latin typeface="Georgia" panose="02040502050405020303" pitchFamily="18" charset="0"/>
              </a:rPr>
              <a:t>for the </a:t>
            </a:r>
            <a:r>
              <a:rPr lang="en-US" dirty="0" err="1">
                <a:latin typeface="Georgia" panose="02040502050405020303" pitchFamily="18" charset="0"/>
              </a:rPr>
              <a:t>trajectorial</a:t>
            </a:r>
            <a:r>
              <a:rPr lang="en-US" dirty="0">
                <a:latin typeface="Georgia" panose="02040502050405020303" pitchFamily="18" charset="0"/>
              </a:rPr>
              <a:t> attribute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classifier </a:t>
            </a:r>
            <a:r>
              <a:rPr lang="en-US" dirty="0">
                <a:latin typeface="Georgia" panose="02040502050405020303" pitchFamily="18" charset="0"/>
              </a:rPr>
              <a:t>is built using the support </a:t>
            </a:r>
            <a:r>
              <a:rPr lang="en-US" dirty="0" smtClean="0">
                <a:latin typeface="Georgia" panose="02040502050405020303" pitchFamily="18" charset="0"/>
              </a:rPr>
              <a:t>vector machine </a:t>
            </a:r>
            <a:r>
              <a:rPr lang="en-US" dirty="0">
                <a:latin typeface="Georgia" panose="02040502050405020303" pitchFamily="18" charset="0"/>
              </a:rPr>
              <a:t>(SVM</a:t>
            </a:r>
            <a:r>
              <a:rPr lang="en-US" dirty="0" smtClean="0">
                <a:latin typeface="Georgia" panose="02040502050405020303" pitchFamily="18" charset="0"/>
              </a:rPr>
              <a:t>). </a:t>
            </a:r>
            <a:r>
              <a:rPr lang="en-US" dirty="0">
                <a:latin typeface="Georgia" panose="02040502050405020303" pitchFamily="18" charset="0"/>
              </a:rPr>
              <a:t>The SVM </a:t>
            </a:r>
            <a:r>
              <a:rPr lang="en-US" dirty="0" smtClean="0">
                <a:latin typeface="Georgia" panose="02040502050405020303" pitchFamily="18" charset="0"/>
              </a:rPr>
              <a:t>is well-suited </a:t>
            </a:r>
            <a:r>
              <a:rPr lang="en-US" dirty="0">
                <a:latin typeface="Georgia" panose="02040502050405020303" pitchFamily="18" charset="0"/>
              </a:rPr>
              <a:t>for such high-dimensional and sparse data</a:t>
            </a: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3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6699" y="515292"/>
            <a:ext cx="457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 smtClean="0">
                <a:latin typeface="Georgia" panose="02040502050405020303" pitchFamily="18" charset="0"/>
              </a:rPr>
              <a:t>EXPERIMENTAL SETUP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7678" y="1730963"/>
            <a:ext cx="1187432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Uses three real trajectory data sets 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eorgia" panose="02040502050405020303" pitchFamily="18" charset="0"/>
              </a:rPr>
              <a:t>Animal Movement Data set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i="1" dirty="0" smtClean="0">
                <a:latin typeface="Georgia" panose="02040502050405020303" pitchFamily="18" charset="0"/>
              </a:rPr>
              <a:t>x </a:t>
            </a:r>
            <a:r>
              <a:rPr lang="en-US" dirty="0" smtClean="0">
                <a:latin typeface="Georgia" panose="02040502050405020303" pitchFamily="18" charset="0"/>
              </a:rPr>
              <a:t>and </a:t>
            </a:r>
            <a:r>
              <a:rPr lang="en-US" i="1" dirty="0" smtClean="0">
                <a:latin typeface="Georgia" panose="02040502050405020303" pitchFamily="18" charset="0"/>
              </a:rPr>
              <a:t>y </a:t>
            </a:r>
            <a:r>
              <a:rPr lang="en-US" dirty="0" smtClean="0">
                <a:latin typeface="Georgia" panose="02040502050405020303" pitchFamily="18" charset="0"/>
              </a:rPr>
              <a:t>coordinates are extracted for experiments.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This data set is divided into </a:t>
            </a:r>
            <a:r>
              <a:rPr lang="en-US" i="1" dirty="0" smtClean="0">
                <a:latin typeface="Georgia" panose="02040502050405020303" pitchFamily="18" charset="0"/>
              </a:rPr>
              <a:t>three </a:t>
            </a:r>
            <a:r>
              <a:rPr lang="en-US" dirty="0" smtClean="0">
                <a:latin typeface="Georgia" panose="02040502050405020303" pitchFamily="18" charset="0"/>
              </a:rPr>
              <a:t>classes by species: elk, deer, and cattle.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The numbers of trajectories (points) are 38 (7117), 30 (4333), and 34 (3540).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20% of trajectories are randomly selected for the test set.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eorgia" panose="02040502050405020303" pitchFamily="18" charset="0"/>
              </a:rPr>
              <a:t>Vessel Navigation Data set</a:t>
            </a:r>
            <a:endParaRPr lang="en-US" b="1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Georgia" panose="02040502050405020303" pitchFamily="18" charset="0"/>
              </a:rPr>
              <a:t>The latitude and longitude are </a:t>
            </a:r>
            <a:r>
              <a:rPr lang="en-US" dirty="0" smtClean="0">
                <a:latin typeface="Georgia" panose="02040502050405020303" pitchFamily="18" charset="0"/>
              </a:rPr>
              <a:t>extracted for </a:t>
            </a:r>
            <a:r>
              <a:rPr lang="en-US" dirty="0">
                <a:latin typeface="Georgia" panose="02040502050405020303" pitchFamily="18" charset="0"/>
              </a:rPr>
              <a:t>experiments.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This </a:t>
            </a:r>
            <a:r>
              <a:rPr lang="en-US" dirty="0">
                <a:latin typeface="Georgia" panose="02040502050405020303" pitchFamily="18" charset="0"/>
              </a:rPr>
              <a:t>data set is divided into </a:t>
            </a:r>
            <a:r>
              <a:rPr lang="en-US" i="1" dirty="0">
                <a:latin typeface="Georgia" panose="02040502050405020303" pitchFamily="18" charset="0"/>
              </a:rPr>
              <a:t>two </a:t>
            </a:r>
            <a:r>
              <a:rPr lang="en-US" dirty="0">
                <a:latin typeface="Georgia" panose="02040502050405020303" pitchFamily="18" charset="0"/>
              </a:rPr>
              <a:t>classes </a:t>
            </a:r>
            <a:r>
              <a:rPr lang="en-US" dirty="0" smtClean="0">
                <a:latin typeface="Georgia" panose="02040502050405020303" pitchFamily="18" charset="0"/>
              </a:rPr>
              <a:t>by </a:t>
            </a:r>
            <a:r>
              <a:rPr lang="fr-FR" dirty="0" err="1" smtClean="0">
                <a:latin typeface="Georgia" panose="02040502050405020303" pitchFamily="18" charset="0"/>
              </a:rPr>
              <a:t>vessel</a:t>
            </a:r>
            <a:r>
              <a:rPr lang="fr-FR" dirty="0">
                <a:latin typeface="Georgia" panose="02040502050405020303" pitchFamily="18" charset="0"/>
              </a:rPr>
              <a:t>: Point </a:t>
            </a:r>
            <a:r>
              <a:rPr lang="fr-FR" dirty="0" err="1">
                <a:latin typeface="Georgia" panose="02040502050405020303" pitchFamily="18" charset="0"/>
              </a:rPr>
              <a:t>Lobos</a:t>
            </a:r>
            <a:r>
              <a:rPr lang="fr-FR" dirty="0">
                <a:latin typeface="Georgia" panose="02040502050405020303" pitchFamily="18" charset="0"/>
              </a:rPr>
              <a:t> and Point </a:t>
            </a:r>
            <a:r>
              <a:rPr lang="fr-FR" dirty="0" smtClean="0">
                <a:latin typeface="Georgia" panose="02040502050405020303" pitchFamily="18" charset="0"/>
              </a:rPr>
              <a:t>Sur.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The </a:t>
            </a:r>
            <a:r>
              <a:rPr lang="en-US" dirty="0">
                <a:latin typeface="Georgia" panose="02040502050405020303" pitchFamily="18" charset="0"/>
              </a:rPr>
              <a:t>numbers of trajectories (points) </a:t>
            </a:r>
            <a:r>
              <a:rPr lang="en-US" dirty="0" smtClean="0">
                <a:latin typeface="Georgia" panose="02040502050405020303" pitchFamily="18" charset="0"/>
              </a:rPr>
              <a:t>are 600 </a:t>
            </a:r>
            <a:r>
              <a:rPr lang="en-US" dirty="0">
                <a:latin typeface="Georgia" panose="02040502050405020303" pitchFamily="18" charset="0"/>
              </a:rPr>
              <a:t>(65500) and 550 (125750), respectively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20% of </a:t>
            </a:r>
            <a:r>
              <a:rPr lang="en-US" dirty="0" smtClean="0">
                <a:latin typeface="Georgia" panose="02040502050405020303" pitchFamily="18" charset="0"/>
              </a:rPr>
              <a:t>trajectories </a:t>
            </a:r>
            <a:r>
              <a:rPr lang="en-US" dirty="0">
                <a:latin typeface="Georgia" panose="02040502050405020303" pitchFamily="18" charset="0"/>
              </a:rPr>
              <a:t>are randomly selected for the test set.</a:t>
            </a:r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004" y="2086377"/>
            <a:ext cx="3771996" cy="24727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9448" y="1717045"/>
            <a:ext cx="405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Fig: Three </a:t>
            </a:r>
            <a:r>
              <a:rPr lang="en-US" dirty="0">
                <a:latin typeface="Georgia" panose="02040502050405020303" pitchFamily="18" charset="0"/>
              </a:rPr>
              <a:t>classes in the animal data.</a:t>
            </a:r>
          </a:p>
        </p:txBody>
      </p:sp>
    </p:spTree>
    <p:extLst>
      <p:ext uri="{BB962C8B-B14F-4D97-AF65-F5344CB8AC3E}">
        <p14:creationId xmlns:p14="http://schemas.microsoft.com/office/powerpoint/2010/main" val="840000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769" y="1354309"/>
            <a:ext cx="111702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eorgia" panose="02040502050405020303" pitchFamily="18" charset="0"/>
              </a:rPr>
              <a:t>Hurricane Track Dataset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The latitude </a:t>
            </a:r>
            <a:r>
              <a:rPr lang="en-US" dirty="0">
                <a:latin typeface="Georgia" panose="02040502050405020303" pitchFamily="18" charset="0"/>
              </a:rPr>
              <a:t>and longitude are extracted for </a:t>
            </a:r>
            <a:r>
              <a:rPr lang="en-US" dirty="0" smtClean="0">
                <a:latin typeface="Georgia" panose="02040502050405020303" pitchFamily="18" charset="0"/>
              </a:rPr>
              <a:t>experiments.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A </a:t>
            </a:r>
            <a:r>
              <a:rPr lang="en-US" dirty="0">
                <a:latin typeface="Georgia" panose="02040502050405020303" pitchFamily="18" charset="0"/>
              </a:rPr>
              <a:t>high category number indicates a </a:t>
            </a:r>
            <a:r>
              <a:rPr lang="en-US" dirty="0" smtClean="0">
                <a:latin typeface="Georgia" panose="02040502050405020303" pitchFamily="18" charset="0"/>
              </a:rPr>
              <a:t>high intensity</a:t>
            </a:r>
            <a:r>
              <a:rPr lang="en-US" dirty="0">
                <a:latin typeface="Georgia" panose="02040502050405020303" pitchFamily="18" charset="0"/>
              </a:rPr>
              <a:t>. Categories 2 and 3 are chosen for </a:t>
            </a:r>
            <a:r>
              <a:rPr lang="en-US" i="1" dirty="0">
                <a:latin typeface="Georgia" panose="02040502050405020303" pitchFamily="18" charset="0"/>
              </a:rPr>
              <a:t>two </a:t>
            </a:r>
            <a:r>
              <a:rPr lang="en-US" dirty="0">
                <a:latin typeface="Georgia" panose="02040502050405020303" pitchFamily="18" charset="0"/>
              </a:rPr>
              <a:t>classes.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The numbers </a:t>
            </a:r>
            <a:r>
              <a:rPr lang="en-US" dirty="0">
                <a:latin typeface="Georgia" panose="02040502050405020303" pitchFamily="18" charset="0"/>
              </a:rPr>
              <a:t>of trajectories (points) are 61 (2459) and 72 (3126</a:t>
            </a:r>
            <a:r>
              <a:rPr lang="en-US" dirty="0" smtClean="0">
                <a:latin typeface="Georgia" panose="02040502050405020303" pitchFamily="18" charset="0"/>
              </a:rPr>
              <a:t>),respectively</a:t>
            </a:r>
            <a:r>
              <a:rPr lang="en-US" dirty="0">
                <a:latin typeface="Georgia" panose="02040502050405020303" pitchFamily="18" charset="0"/>
              </a:rPr>
              <a:t>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Georgia" panose="02040502050405020303" pitchFamily="18" charset="0"/>
              </a:rPr>
              <a:t>20</a:t>
            </a:r>
            <a:r>
              <a:rPr lang="en-US" dirty="0">
                <a:latin typeface="Georgia" panose="02040502050405020303" pitchFamily="18" charset="0"/>
              </a:rPr>
              <a:t>% of trajectories are randomly selected </a:t>
            </a:r>
            <a:r>
              <a:rPr lang="en-US" dirty="0" smtClean="0">
                <a:latin typeface="Georgia" panose="02040502050405020303" pitchFamily="18" charset="0"/>
              </a:rPr>
              <a:t>for the </a:t>
            </a:r>
            <a:r>
              <a:rPr lang="en-US" dirty="0">
                <a:latin typeface="Georgia" panose="02040502050405020303" pitchFamily="18" charset="0"/>
              </a:rPr>
              <a:t>test set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 Classification </a:t>
            </a:r>
            <a:r>
              <a:rPr lang="en-US" dirty="0">
                <a:latin typeface="Georgia" panose="02040502050405020303" pitchFamily="18" charset="0"/>
              </a:rPr>
              <a:t>accuracy, training time, and prediction </a:t>
            </a:r>
            <a:r>
              <a:rPr lang="en-US" dirty="0" smtClean="0">
                <a:latin typeface="Georgia" panose="02040502050405020303" pitchFamily="18" charset="0"/>
              </a:rPr>
              <a:t>time are </a:t>
            </a:r>
            <a:r>
              <a:rPr lang="en-US" dirty="0">
                <a:latin typeface="Georgia" panose="02040502050405020303" pitchFamily="18" charset="0"/>
              </a:rPr>
              <a:t>measured for the three data </a:t>
            </a:r>
            <a:r>
              <a:rPr lang="en-US" dirty="0" smtClean="0">
                <a:latin typeface="Georgia" panose="02040502050405020303" pitchFamily="18" charset="0"/>
              </a:rPr>
              <a:t>sets.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Georgia" panose="02040502050405020303" pitchFamily="18" charset="0"/>
              </a:rPr>
              <a:t>Classification accuracy </a:t>
            </a:r>
            <a:r>
              <a:rPr lang="en-US" dirty="0" smtClean="0">
                <a:latin typeface="Georgia" panose="02040502050405020303" pitchFamily="18" charset="0"/>
              </a:rPr>
              <a:t>is </a:t>
            </a:r>
            <a:r>
              <a:rPr lang="en-US" dirty="0">
                <a:latin typeface="Georgia" panose="02040502050405020303" pitchFamily="18" charset="0"/>
              </a:rPr>
              <a:t>the ratio of the number of test trajectories correctly </a:t>
            </a:r>
            <a:r>
              <a:rPr lang="en-US" dirty="0" smtClean="0">
                <a:latin typeface="Georgia" panose="02040502050405020303" pitchFamily="18" charset="0"/>
              </a:rPr>
              <a:t>classified </a:t>
            </a:r>
            <a:r>
              <a:rPr lang="en-US" dirty="0">
                <a:latin typeface="Georgia" panose="02040502050405020303" pitchFamily="18" charset="0"/>
              </a:rPr>
              <a:t>to the total number of test </a:t>
            </a:r>
            <a:r>
              <a:rPr lang="en-US" dirty="0" smtClean="0">
                <a:latin typeface="Georgia" panose="02040502050405020303" pitchFamily="18" charset="0"/>
              </a:rPr>
              <a:t>trajectories.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Georgia" panose="02040502050405020303" pitchFamily="18" charset="0"/>
              </a:rPr>
              <a:t>TB-ONLY </a:t>
            </a:r>
            <a:r>
              <a:rPr lang="en-US" dirty="0" smtClean="0">
                <a:latin typeface="Georgia" panose="02040502050405020303" pitchFamily="18" charset="0"/>
              </a:rPr>
              <a:t>means </a:t>
            </a:r>
            <a:r>
              <a:rPr lang="en-US" dirty="0">
                <a:latin typeface="Georgia" panose="02040502050405020303" pitchFamily="18" charset="0"/>
              </a:rPr>
              <a:t>the simple </a:t>
            </a:r>
            <a:r>
              <a:rPr lang="en-US" dirty="0" smtClean="0">
                <a:latin typeface="Georgia" panose="02040502050405020303" pitchFamily="18" charset="0"/>
              </a:rPr>
              <a:t>version that performs trajectory based clustering 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Georgia" panose="02040502050405020303" pitchFamily="18" charset="0"/>
              </a:rPr>
              <a:t>RB-TB </a:t>
            </a:r>
            <a:r>
              <a:rPr lang="en-US" dirty="0">
                <a:latin typeface="Georgia" panose="02040502050405020303" pitchFamily="18" charset="0"/>
              </a:rPr>
              <a:t>the full version </a:t>
            </a:r>
            <a:r>
              <a:rPr lang="en-US" dirty="0" smtClean="0">
                <a:latin typeface="Georgia" panose="02040502050405020303" pitchFamily="18" charset="0"/>
              </a:rPr>
              <a:t>that performs </a:t>
            </a:r>
            <a:r>
              <a:rPr lang="en-US" dirty="0">
                <a:latin typeface="Georgia" panose="02040502050405020303" pitchFamily="18" charset="0"/>
              </a:rPr>
              <a:t>the two types of </a:t>
            </a:r>
            <a:r>
              <a:rPr lang="en-US" dirty="0" smtClean="0">
                <a:latin typeface="Georgia" panose="02040502050405020303" pitchFamily="18" charset="0"/>
              </a:rPr>
              <a:t>clustering </a:t>
            </a:r>
            <a:r>
              <a:rPr lang="en-US" dirty="0" err="1" smtClean="0">
                <a:latin typeface="Georgia" panose="02040502050405020303" pitchFamily="18" charset="0"/>
              </a:rPr>
              <a:t>ie</a:t>
            </a:r>
            <a:r>
              <a:rPr lang="en-US" dirty="0" smtClean="0">
                <a:latin typeface="Georgia" panose="02040502050405020303" pitchFamily="18" charset="0"/>
              </a:rPr>
              <a:t>. Region based and trajectory based.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7283" y="381000"/>
            <a:ext cx="4570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>
                <a:latin typeface="Georgia" panose="02040502050405020303" pitchFamily="18" charset="0"/>
              </a:rPr>
              <a:t>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2041213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4957" y="393029"/>
            <a:ext cx="454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EXPERIMENTAL RESULTS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2281" y="4572000"/>
            <a:ext cx="798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thin gray lines </a:t>
            </a:r>
            <a:r>
              <a:rPr lang="en-US" dirty="0" smtClean="0">
                <a:latin typeface="Georgia" panose="02040502050405020303" pitchFamily="18" charset="0"/>
              </a:rPr>
              <a:t>represent trajectories</a:t>
            </a: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thick </a:t>
            </a:r>
            <a:r>
              <a:rPr lang="en-US" dirty="0">
                <a:latin typeface="Georgia" panose="02040502050405020303" pitchFamily="18" charset="0"/>
              </a:rPr>
              <a:t>color lines trajectory-based </a:t>
            </a:r>
            <a:r>
              <a:rPr lang="en-US" dirty="0" smtClean="0">
                <a:latin typeface="Georgia" panose="02040502050405020303" pitchFamily="18" charset="0"/>
              </a:rPr>
              <a:t>clusters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thick </a:t>
            </a:r>
            <a:r>
              <a:rPr lang="en-US" dirty="0">
                <a:latin typeface="Georgia" panose="02040502050405020303" pitchFamily="18" charset="0"/>
              </a:rPr>
              <a:t>color rectangles region-based clusters. 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</a:t>
            </a:r>
            <a:r>
              <a:rPr lang="en-US" dirty="0" smtClean="0">
                <a:latin typeface="Georgia" panose="02040502050405020303" pitchFamily="18" charset="0"/>
              </a:rPr>
              <a:t> color represents </a:t>
            </a:r>
            <a:r>
              <a:rPr lang="en-US" dirty="0">
                <a:latin typeface="Georgia" panose="02040502050405020303" pitchFamily="18" charset="0"/>
              </a:rPr>
              <a:t>a class.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49" y="2085032"/>
            <a:ext cx="10681951" cy="176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23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9391" y="1582402"/>
            <a:ext cx="5061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Results for Animal Movement Data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6" y="2339324"/>
            <a:ext cx="5287770" cy="4060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594" y="2339324"/>
            <a:ext cx="5286464" cy="40600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95594" y="1582403"/>
            <a:ext cx="4996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latin typeface="Georgia" panose="02040502050405020303" pitchFamily="18" charset="0"/>
              </a:rPr>
              <a:t>Results for Vessel Navigation Data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33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42" y="2231548"/>
            <a:ext cx="4838805" cy="37291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738" y="1825366"/>
            <a:ext cx="4739828" cy="47217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4893" y="1456034"/>
            <a:ext cx="4229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atin typeface="Georgia" panose="02040502050405020303" pitchFamily="18" charset="0"/>
              </a:rPr>
              <a:t>Results for Hurricane Track Data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81446" y="1456034"/>
            <a:ext cx="4109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Results for Synthetic Data</a:t>
            </a:r>
          </a:p>
        </p:txBody>
      </p:sp>
    </p:spTree>
    <p:extLst>
      <p:ext uri="{BB962C8B-B14F-4D97-AF65-F5344CB8AC3E}">
        <p14:creationId xmlns:p14="http://schemas.microsoft.com/office/powerpoint/2010/main" val="346569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68214" y="515292"/>
            <a:ext cx="326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CONCLUSION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225" y="1994876"/>
            <a:ext cx="106937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A novel and comprehensive feature generation </a:t>
            </a:r>
            <a:r>
              <a:rPr lang="en-US" dirty="0" smtClean="0">
                <a:latin typeface="Georgia" panose="02040502050405020303" pitchFamily="18" charset="0"/>
              </a:rPr>
              <a:t>framework for </a:t>
            </a:r>
            <a:r>
              <a:rPr lang="en-US" dirty="0">
                <a:latin typeface="Georgia" panose="02040502050405020303" pitchFamily="18" charset="0"/>
              </a:rPr>
              <a:t>trajectories 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 err="1" smtClean="0">
                <a:latin typeface="Georgia" panose="02040502050405020303" pitchFamily="18" charset="0"/>
              </a:rPr>
              <a:t>TraClass</a:t>
            </a:r>
            <a:r>
              <a:rPr lang="en-US" dirty="0" smtClean="0">
                <a:latin typeface="Georgia" panose="02040502050405020303" pitchFamily="18" charset="0"/>
              </a:rPr>
              <a:t> has </a:t>
            </a:r>
            <a:r>
              <a:rPr lang="en-US" dirty="0">
                <a:latin typeface="Georgia" panose="02040502050405020303" pitchFamily="18" charset="0"/>
              </a:rPr>
              <a:t>been proposed </a:t>
            </a:r>
            <a:r>
              <a:rPr lang="en-US" dirty="0" smtClean="0">
                <a:latin typeface="Georgia" panose="02040502050405020303" pitchFamily="18" charset="0"/>
              </a:rPr>
              <a:t>performs </a:t>
            </a:r>
            <a:r>
              <a:rPr lang="en-US" dirty="0">
                <a:latin typeface="Georgia" panose="02040502050405020303" pitchFamily="18" charset="0"/>
              </a:rPr>
              <a:t>hierarchical region-based and trajectory-based </a:t>
            </a:r>
            <a:r>
              <a:rPr lang="en-US" dirty="0" smtClean="0">
                <a:latin typeface="Georgia" panose="02040502050405020303" pitchFamily="18" charset="0"/>
              </a:rPr>
              <a:t>clustering </a:t>
            </a:r>
            <a:r>
              <a:rPr lang="en-US" dirty="0">
                <a:latin typeface="Georgia" panose="02040502050405020303" pitchFamily="18" charset="0"/>
              </a:rPr>
              <a:t>after trajectory </a:t>
            </a:r>
            <a:r>
              <a:rPr lang="en-US" dirty="0" smtClean="0">
                <a:latin typeface="Georgia" panose="02040502050405020303" pitchFamily="18" charset="0"/>
              </a:rPr>
              <a:t>partitioning.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Experimental results demonstrates the generation of high quality accurate features.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Classification </a:t>
            </a:r>
            <a:r>
              <a:rPr lang="en-US" dirty="0">
                <a:latin typeface="Georgia" panose="02040502050405020303" pitchFamily="18" charset="0"/>
              </a:rPr>
              <a:t>results have demonstrated that performing </a:t>
            </a:r>
            <a:r>
              <a:rPr lang="en-US" dirty="0" smtClean="0">
                <a:latin typeface="Georgia" panose="02040502050405020303" pitchFamily="18" charset="0"/>
              </a:rPr>
              <a:t>both types </a:t>
            </a:r>
            <a:r>
              <a:rPr lang="en-US" dirty="0">
                <a:latin typeface="Georgia" panose="02040502050405020303" pitchFamily="18" charset="0"/>
              </a:rPr>
              <a:t>of clustering improves </a:t>
            </a:r>
            <a:r>
              <a:rPr lang="en-US" dirty="0" smtClean="0">
                <a:latin typeface="Georgia" panose="02040502050405020303" pitchFamily="18" charset="0"/>
              </a:rPr>
              <a:t>classification </a:t>
            </a:r>
            <a:r>
              <a:rPr lang="en-US" dirty="0">
                <a:latin typeface="Georgia" panose="02040502050405020303" pitchFamily="18" charset="0"/>
              </a:rPr>
              <a:t>accuracy as </a:t>
            </a:r>
            <a:r>
              <a:rPr lang="en-US" dirty="0" smtClean="0">
                <a:latin typeface="Georgia" panose="02040502050405020303" pitchFamily="18" charset="0"/>
              </a:rPr>
              <a:t>well as classification efficiency.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Various </a:t>
            </a:r>
            <a:r>
              <a:rPr lang="en-US" dirty="0">
                <a:latin typeface="Georgia" panose="02040502050405020303" pitchFamily="18" charset="0"/>
              </a:rPr>
              <a:t>real-world </a:t>
            </a:r>
            <a:r>
              <a:rPr lang="en-US" dirty="0" smtClean="0">
                <a:latin typeface="Georgia" panose="02040502050405020303" pitchFamily="18" charset="0"/>
              </a:rPr>
              <a:t>applications, </a:t>
            </a:r>
            <a:r>
              <a:rPr lang="en-US" i="1" dirty="0" smtClean="0">
                <a:latin typeface="Georgia" panose="02040502050405020303" pitchFamily="18" charset="0"/>
              </a:rPr>
              <a:t>e.g</a:t>
            </a:r>
            <a:r>
              <a:rPr lang="en-US" i="1" dirty="0">
                <a:latin typeface="Georgia" panose="02040502050405020303" pitchFamily="18" charset="0"/>
              </a:rPr>
              <a:t>.</a:t>
            </a:r>
            <a:r>
              <a:rPr lang="en-US" dirty="0">
                <a:latin typeface="Georgia" panose="02040502050405020303" pitchFamily="18" charset="0"/>
              </a:rPr>
              <a:t>, vessel </a:t>
            </a:r>
            <a:r>
              <a:rPr lang="en-US" dirty="0" smtClean="0">
                <a:latin typeface="Georgia" panose="02040502050405020303" pitchFamily="18" charset="0"/>
              </a:rPr>
              <a:t>classification</a:t>
            </a:r>
            <a:r>
              <a:rPr lang="en-US" dirty="0">
                <a:latin typeface="Georgia" panose="02040502050405020303" pitchFamily="18" charset="0"/>
              </a:rPr>
              <a:t>, can </a:t>
            </a:r>
            <a:r>
              <a:rPr lang="en-US" dirty="0" smtClean="0">
                <a:latin typeface="Georgia" panose="02040502050405020303" pitchFamily="18" charset="0"/>
              </a:rPr>
              <a:t>benefit </a:t>
            </a:r>
            <a:r>
              <a:rPr lang="en-US" dirty="0">
                <a:latin typeface="Georgia" panose="02040502050405020303" pitchFamily="18" charset="0"/>
              </a:rPr>
              <a:t>from our framework.</a:t>
            </a:r>
          </a:p>
        </p:txBody>
      </p:sp>
    </p:spTree>
    <p:extLst>
      <p:ext uri="{BB962C8B-B14F-4D97-AF65-F5344CB8AC3E}">
        <p14:creationId xmlns:p14="http://schemas.microsoft.com/office/powerpoint/2010/main" val="1606446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29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258614" y="74612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PERSONAL CONCLUSION</a:t>
            </a:r>
          </a:p>
          <a:p>
            <a:endParaRPr lang="en-US" sz="24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48" y="1942247"/>
            <a:ext cx="101444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 The good thing about the paper is that it presents a new approach to classify trajectory data accurately.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It takes into account both region based and trajectory based clustering and clearly explains with results the importance of the combination.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It introduces us to various algorithms and clearly walks through them.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It talks about related work and various applications as well.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Not many references are available with respect to this topic.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Too many concepts within a single paper.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77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65" y="1094705"/>
            <a:ext cx="1180563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i="1" dirty="0" smtClean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Challenges in Trajectory Classification 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Trajectory is a sequence of points that has no attributes thus SVM or decision trees cannot be used with them.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Earlier shape of the whole trajectories was used for classification but discriminative features appear at parts of trajectories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In this paper focus is on </a:t>
            </a:r>
            <a:r>
              <a:rPr lang="en-US" dirty="0">
                <a:latin typeface="Georgia" panose="02040502050405020303" pitchFamily="18" charset="0"/>
              </a:rPr>
              <a:t>feature generation for </a:t>
            </a:r>
            <a:r>
              <a:rPr lang="en-US" dirty="0" smtClean="0">
                <a:latin typeface="Georgia" panose="02040502050405020303" pitchFamily="18" charset="0"/>
              </a:rPr>
              <a:t>trajectories because essential </a:t>
            </a:r>
            <a:r>
              <a:rPr lang="en-US" dirty="0">
                <a:latin typeface="Georgia" panose="02040502050405020303" pitchFamily="18" charset="0"/>
              </a:rPr>
              <a:t>task for </a:t>
            </a:r>
            <a:r>
              <a:rPr lang="en-US" dirty="0" smtClean="0">
                <a:latin typeface="Georgia" panose="02040502050405020303" pitchFamily="18" charset="0"/>
              </a:rPr>
              <a:t>effective classification </a:t>
            </a:r>
            <a:r>
              <a:rPr lang="en-US" dirty="0">
                <a:latin typeface="Georgia" panose="02040502050405020303" pitchFamily="18" charset="0"/>
              </a:rPr>
              <a:t>is </a:t>
            </a:r>
            <a:r>
              <a:rPr lang="en-US" dirty="0" smtClean="0">
                <a:latin typeface="Georgia" panose="02040502050405020303" pitchFamily="18" charset="0"/>
              </a:rPr>
              <a:t>generating </a:t>
            </a:r>
            <a:r>
              <a:rPr lang="en-US" dirty="0">
                <a:latin typeface="Georgia" panose="02040502050405020303" pitchFamily="18" charset="0"/>
              </a:rPr>
              <a:t>discriminative </a:t>
            </a:r>
            <a:r>
              <a:rPr lang="en-US" dirty="0" smtClean="0">
                <a:latin typeface="Georgia" panose="02040502050405020303" pitchFamily="18" charset="0"/>
              </a:rPr>
              <a:t>features.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b="1" dirty="0" err="1" smtClean="0">
                <a:latin typeface="Georgia" panose="02040502050405020303" pitchFamily="18" charset="0"/>
              </a:rPr>
              <a:t>TraClass</a:t>
            </a:r>
            <a:r>
              <a:rPr lang="en-US" dirty="0" smtClean="0">
                <a:latin typeface="Georgia" panose="02040502050405020303" pitchFamily="18" charset="0"/>
              </a:rPr>
              <a:t> , a feature generation framework is proposed .It represents regions and sub trajectories. It performs: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342900" lvl="1" indent="-342900">
              <a:buFontTx/>
              <a:buAutoNum type="arabicPeriod"/>
            </a:pPr>
            <a:r>
              <a:rPr lang="en-US" dirty="0" smtClean="0">
                <a:latin typeface="Georgia" panose="02040502050405020303" pitchFamily="18" charset="0"/>
              </a:rPr>
              <a:t>Trajectory </a:t>
            </a:r>
            <a:r>
              <a:rPr lang="en-US" dirty="0">
                <a:latin typeface="Georgia" panose="02040502050405020303" pitchFamily="18" charset="0"/>
              </a:rPr>
              <a:t>partitioning	        </a:t>
            </a:r>
            <a:r>
              <a:rPr lang="en-US" dirty="0" smtClean="0">
                <a:latin typeface="Georgia" panose="02040502050405020303" pitchFamily="18" charset="0"/>
              </a:rPr>
              <a:t> : </a:t>
            </a:r>
            <a:r>
              <a:rPr lang="en-US" dirty="0">
                <a:latin typeface="Georgia" panose="02040502050405020303" pitchFamily="18" charset="0"/>
              </a:rPr>
              <a:t>It is based upon the partition and group framework</a:t>
            </a:r>
          </a:p>
          <a:p>
            <a:pPr marL="342900" lvl="1" indent="-342900">
              <a:buAutoNum type="arabicPeriod" startAt="2"/>
            </a:pPr>
            <a:r>
              <a:rPr lang="en-US" dirty="0" smtClean="0">
                <a:latin typeface="Georgia" panose="02040502050405020303" pitchFamily="18" charset="0"/>
              </a:rPr>
              <a:t>Region based Clustering        : </a:t>
            </a:r>
            <a:r>
              <a:rPr lang="en-US" dirty="0">
                <a:latin typeface="Georgia" panose="02040502050405020303" pitchFamily="18" charset="0"/>
              </a:rPr>
              <a:t>It uses MDL </a:t>
            </a:r>
            <a:r>
              <a:rPr lang="en-US" dirty="0" smtClean="0">
                <a:latin typeface="Georgia" panose="02040502050405020303" pitchFamily="18" charset="0"/>
              </a:rPr>
              <a:t>principle</a:t>
            </a:r>
          </a:p>
          <a:p>
            <a:pPr marL="342900" lvl="1" indent="-342900">
              <a:buAutoNum type="arabicPeriod" startAt="2"/>
            </a:pPr>
            <a:r>
              <a:rPr lang="en-US" dirty="0" smtClean="0">
                <a:latin typeface="Georgia" panose="02040502050405020303" pitchFamily="18" charset="0"/>
              </a:rPr>
              <a:t>Trajectory based Clustering  : </a:t>
            </a:r>
            <a:r>
              <a:rPr lang="en-US" dirty="0">
                <a:latin typeface="Georgia" panose="02040502050405020303" pitchFamily="18" charset="0"/>
              </a:rPr>
              <a:t>It is based upon the partition and group </a:t>
            </a:r>
            <a:r>
              <a:rPr lang="en-US" dirty="0" smtClean="0">
                <a:latin typeface="Georgia" panose="02040502050405020303" pitchFamily="18" charset="0"/>
              </a:rPr>
              <a:t>framework</a:t>
            </a:r>
          </a:p>
          <a:p>
            <a:pPr marL="342900" indent="-342900">
              <a:buAutoNum type="arabicPeriod"/>
            </a:pPr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Experimental </a:t>
            </a:r>
            <a:r>
              <a:rPr lang="en-US" dirty="0">
                <a:latin typeface="Georgia" panose="02040502050405020303" pitchFamily="18" charset="0"/>
              </a:rPr>
              <a:t>results demonstrate </a:t>
            </a:r>
            <a:r>
              <a:rPr lang="en-US" dirty="0" smtClean="0">
                <a:latin typeface="Georgia" panose="02040502050405020303" pitchFamily="18" charset="0"/>
              </a:rPr>
              <a:t>that </a:t>
            </a:r>
            <a:r>
              <a:rPr lang="en-US" i="1" dirty="0" err="1" smtClean="0">
                <a:latin typeface="Georgia" panose="02040502050405020303" pitchFamily="18" charset="0"/>
              </a:rPr>
              <a:t>TraClass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generates high-quality features and achieves </a:t>
            </a:r>
            <a:r>
              <a:rPr lang="en-US" dirty="0" smtClean="0">
                <a:latin typeface="Georgia" panose="02040502050405020303" pitchFamily="18" charset="0"/>
              </a:rPr>
              <a:t>high classification </a:t>
            </a:r>
            <a:r>
              <a:rPr lang="en-US" dirty="0">
                <a:latin typeface="Georgia" panose="02040502050405020303" pitchFamily="18" charset="0"/>
              </a:rPr>
              <a:t>accuracy from real trajectory data.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87085" y="493801"/>
            <a:ext cx="5368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TRAJECTORY CLASSIFICATION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823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86410" y="746125"/>
            <a:ext cx="6963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cs typeface="Arial" panose="020B0604020202020204" pitchFamily="34" charset="0"/>
              </a:rPr>
              <a:t>FUTURE DIRECTIONS AND REFERENCES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2292" y="2101283"/>
            <a:ext cx="102339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mtClean="0">
                <a:latin typeface="Georgia" panose="02040502050405020303" pitchFamily="18" charset="0"/>
              </a:rPr>
              <a:t>Integration </a:t>
            </a:r>
            <a:r>
              <a:rPr lang="en-US" dirty="0" smtClean="0">
                <a:latin typeface="Georgia" panose="02040502050405020303" pitchFamily="18" charset="0"/>
              </a:rPr>
              <a:t>with numerical-feature generation frameworks is one of the challenges to be studied in the future.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endParaRPr lang="en-US" b="1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Georgia" panose="02040502050405020303" pitchFamily="18" charset="0"/>
                <a:cs typeface="Arial" panose="020B0604020202020204" pitchFamily="34" charset="0"/>
              </a:rPr>
              <a:t>REFERENCES</a:t>
            </a:r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J. N. Cape, J. </a:t>
            </a:r>
            <a:r>
              <a:rPr lang="en-US" dirty="0" err="1">
                <a:latin typeface="Georgia" panose="02040502050405020303" pitchFamily="18" charset="0"/>
              </a:rPr>
              <a:t>Methven</a:t>
            </a:r>
            <a:r>
              <a:rPr lang="en-US" dirty="0">
                <a:latin typeface="Georgia" panose="02040502050405020303" pitchFamily="18" charset="0"/>
              </a:rPr>
              <a:t>, and L. E. Hudson. The use </a:t>
            </a:r>
            <a:r>
              <a:rPr lang="en-US" dirty="0" smtClean="0">
                <a:latin typeface="Georgia" panose="02040502050405020303" pitchFamily="18" charset="0"/>
              </a:rPr>
              <a:t>of  trajectory </a:t>
            </a:r>
            <a:r>
              <a:rPr lang="en-US" dirty="0">
                <a:latin typeface="Georgia" panose="02040502050405020303" pitchFamily="18" charset="0"/>
              </a:rPr>
              <a:t>cluster analysis to interpret trace </a:t>
            </a:r>
            <a:r>
              <a:rPr lang="en-US" dirty="0" smtClean="0">
                <a:latin typeface="Georgia" panose="02040502050405020303" pitchFamily="18" charset="0"/>
              </a:rPr>
              <a:t>gas measurements </a:t>
            </a:r>
            <a:r>
              <a:rPr lang="en-US" dirty="0">
                <a:latin typeface="Georgia" panose="02040502050405020303" pitchFamily="18" charset="0"/>
              </a:rPr>
              <a:t>at Mace Head, Ireland. </a:t>
            </a:r>
            <a:r>
              <a:rPr lang="en-US" i="1" dirty="0" smtClean="0">
                <a:latin typeface="Georgia" panose="02040502050405020303" pitchFamily="18" charset="0"/>
              </a:rPr>
              <a:t>Atmospheric Environment</a:t>
            </a:r>
            <a:r>
              <a:rPr lang="en-US" dirty="0">
                <a:latin typeface="Georgia" panose="02040502050405020303" pitchFamily="18" charset="0"/>
              </a:rPr>
              <a:t>, 34(22):3651{3663, 2000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Georgia" panose="02040502050405020303" pitchFamily="18" charset="0"/>
              </a:rPr>
              <a:t>J.-G. Lee, J. Han, and K.-Y. </a:t>
            </a:r>
            <a:r>
              <a:rPr lang="en-US" dirty="0" err="1">
                <a:latin typeface="Georgia" panose="02040502050405020303" pitchFamily="18" charset="0"/>
              </a:rPr>
              <a:t>Whang</a:t>
            </a:r>
            <a:r>
              <a:rPr lang="en-US" dirty="0">
                <a:latin typeface="Georgia" panose="02040502050405020303" pitchFamily="18" charset="0"/>
              </a:rPr>
              <a:t>. </a:t>
            </a:r>
            <a:r>
              <a:rPr lang="en-US" dirty="0" smtClean="0">
                <a:latin typeface="Georgia" panose="02040502050405020303" pitchFamily="18" charset="0"/>
              </a:rPr>
              <a:t>Trajectory clustering</a:t>
            </a:r>
            <a:r>
              <a:rPr lang="en-US" dirty="0">
                <a:latin typeface="Georgia" panose="02040502050405020303" pitchFamily="18" charset="0"/>
              </a:rPr>
              <a:t>: A partition-and-group framework. In </a:t>
            </a:r>
            <a:r>
              <a:rPr lang="en-US" i="1" dirty="0">
                <a:latin typeface="Georgia" panose="02040502050405020303" pitchFamily="18" charset="0"/>
              </a:rPr>
              <a:t>Proc</a:t>
            </a:r>
            <a:r>
              <a:rPr lang="en-US" i="1" dirty="0" smtClean="0">
                <a:latin typeface="Georgia" panose="02040502050405020303" pitchFamily="18" charset="0"/>
              </a:rPr>
              <a:t>. 2007 </a:t>
            </a:r>
            <a:r>
              <a:rPr lang="en-US" i="1" dirty="0">
                <a:latin typeface="Georgia" panose="02040502050405020303" pitchFamily="18" charset="0"/>
              </a:rPr>
              <a:t>ACM SIGMOD Int'l Conf. on Management </a:t>
            </a:r>
            <a:r>
              <a:rPr lang="en-US" i="1" dirty="0" smtClean="0">
                <a:latin typeface="Georgia" panose="02040502050405020303" pitchFamily="18" charset="0"/>
              </a:rPr>
              <a:t>of Data</a:t>
            </a:r>
            <a:r>
              <a:rPr lang="en-US" dirty="0">
                <a:latin typeface="Georgia" panose="02040502050405020303" pitchFamily="18" charset="0"/>
              </a:rPr>
              <a:t>, pages 593{604, Beijing, China, June 2007.</a:t>
            </a:r>
          </a:p>
        </p:txBody>
      </p:sp>
    </p:spTree>
    <p:extLst>
      <p:ext uri="{BB962C8B-B14F-4D97-AF65-F5344CB8AC3E}">
        <p14:creationId xmlns:p14="http://schemas.microsoft.com/office/powerpoint/2010/main" val="3673754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6061" y="746125"/>
            <a:ext cx="4776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Georgia" panose="02040502050405020303" pitchFamily="18" charset="0"/>
                <a:cs typeface="Arial" panose="020B0604020202020204" pitchFamily="34" charset="0"/>
              </a:rPr>
              <a:t>ANY QUESTIONS ?</a:t>
            </a:r>
            <a:endParaRPr lang="en-US" sz="3200" b="1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04" y="1971812"/>
            <a:ext cx="7252629" cy="47910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1396" y="463639"/>
            <a:ext cx="5061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WORKING EXAMPLE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14"/>
            <a:ext cx="11384924" cy="27824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7983" y="4179433"/>
            <a:ext cx="111445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Georgia" panose="02040502050405020303" pitchFamily="18" charset="0"/>
              </a:rPr>
              <a:t>Consider set of trajectories from two classes , class c1 , </a:t>
            </a:r>
            <a:r>
              <a:rPr lang="en-US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solid lines </a:t>
            </a:r>
            <a:r>
              <a:rPr lang="en-US" i="1" dirty="0" smtClean="0">
                <a:latin typeface="Georgia" panose="02040502050405020303" pitchFamily="18" charset="0"/>
              </a:rPr>
              <a:t>and class c2, </a:t>
            </a:r>
            <a:r>
              <a:rPr lang="en-US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dashed lines </a:t>
            </a:r>
          </a:p>
          <a:p>
            <a:endParaRPr lang="en-US" b="1" i="1" dirty="0" smtClean="0">
              <a:latin typeface="Georgia" panose="02040502050405020303" pitchFamily="18" charset="0"/>
            </a:endParaRPr>
          </a:p>
          <a:p>
            <a:r>
              <a:rPr lang="en-US" b="1" i="1" dirty="0" smtClean="0">
                <a:latin typeface="Georgia" panose="02040502050405020303" pitchFamily="18" charset="0"/>
              </a:rPr>
              <a:t>Region-based clustering</a:t>
            </a:r>
          </a:p>
          <a:p>
            <a:r>
              <a:rPr lang="en-US" i="1" dirty="0" smtClean="0">
                <a:latin typeface="Georgia" panose="02040502050405020303" pitchFamily="18" charset="0"/>
              </a:rPr>
              <a:t> It </a:t>
            </a:r>
            <a:r>
              <a:rPr lang="en-US" dirty="0">
                <a:latin typeface="Georgia" panose="02040502050405020303" pitchFamily="18" charset="0"/>
              </a:rPr>
              <a:t>discovers regions that have </a:t>
            </a:r>
            <a:r>
              <a:rPr lang="en-US" dirty="0" smtClean="0">
                <a:latin typeface="Georgia" panose="02040502050405020303" pitchFamily="18" charset="0"/>
              </a:rPr>
              <a:t>trajectories </a:t>
            </a:r>
            <a:r>
              <a:rPr lang="en-US" dirty="0">
                <a:latin typeface="Georgia" panose="02040502050405020303" pitchFamily="18" charset="0"/>
              </a:rPr>
              <a:t>mostly of one class regardless of their </a:t>
            </a:r>
            <a:r>
              <a:rPr lang="en-US" dirty="0" smtClean="0">
                <a:latin typeface="Georgia" panose="02040502050405020303" pitchFamily="18" charset="0"/>
              </a:rPr>
              <a:t>movement patterns. </a:t>
            </a:r>
          </a:p>
          <a:p>
            <a:pPr marL="342900" indent="-342900">
              <a:buAutoNum type="arabicParenBoth"/>
            </a:pPr>
            <a:r>
              <a:rPr lang="en-US" dirty="0" smtClean="0">
                <a:latin typeface="Georgia" panose="02040502050405020303" pitchFamily="18" charset="0"/>
              </a:rPr>
              <a:t>B,F,H are homogeneous regions.  (2) J is homogeneous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endParaRPr lang="en-US" dirty="0">
              <a:latin typeface="Georgia" panose="02040502050405020303" pitchFamily="18" charset="0"/>
            </a:endParaRPr>
          </a:p>
          <a:p>
            <a:r>
              <a:rPr lang="en-US" b="1" i="1" dirty="0">
                <a:latin typeface="Georgia" panose="02040502050405020303" pitchFamily="18" charset="0"/>
              </a:rPr>
              <a:t>Trajectory-based </a:t>
            </a:r>
            <a:r>
              <a:rPr lang="en-US" b="1" i="1" dirty="0" smtClean="0">
                <a:latin typeface="Georgia" panose="02040502050405020303" pitchFamily="18" charset="0"/>
              </a:rPr>
              <a:t>clustering</a:t>
            </a:r>
          </a:p>
          <a:p>
            <a:r>
              <a:rPr lang="en-US" i="1" dirty="0" smtClean="0">
                <a:latin typeface="Georgia" panose="02040502050405020303" pitchFamily="18" charset="0"/>
              </a:rPr>
              <a:t>It </a:t>
            </a:r>
            <a:r>
              <a:rPr lang="en-US" dirty="0" smtClean="0">
                <a:latin typeface="Georgia" panose="02040502050405020303" pitchFamily="18" charset="0"/>
              </a:rPr>
              <a:t>discovers sub-trajectories that </a:t>
            </a:r>
            <a:r>
              <a:rPr lang="en-US" dirty="0">
                <a:latin typeface="Georgia" panose="02040502050405020303" pitchFamily="18" charset="0"/>
              </a:rPr>
              <a:t>indicate common movement patterns of each class</a:t>
            </a:r>
            <a:r>
              <a:rPr lang="en-US" dirty="0" smtClean="0">
                <a:latin typeface="Georgia" panose="02040502050405020303" pitchFamily="18" charset="0"/>
              </a:rPr>
              <a:t>. 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(1) Patterns 3,4,5,6 are discriminative (2) Patterns 7,8,9,10 are discriminative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07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9577" y="476519"/>
            <a:ext cx="4336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TRACLASS FRAMEWORK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747" y="1280171"/>
            <a:ext cx="6774288" cy="519790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72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42" y="1054093"/>
            <a:ext cx="5508420" cy="3554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5493" y="399245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PROBLEM STATEMENT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247" y="4700789"/>
            <a:ext cx="10573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eorgia" panose="02040502050405020303" pitchFamily="18" charset="0"/>
              </a:rPr>
              <a:t>Given:  </a:t>
            </a:r>
            <a:r>
              <a:rPr lang="en-US" dirty="0">
                <a:latin typeface="Georgia" panose="02040502050405020303" pitchFamily="18" charset="0"/>
              </a:rPr>
              <a:t>S</a:t>
            </a:r>
            <a:r>
              <a:rPr lang="en-US" dirty="0" smtClean="0">
                <a:latin typeface="Georgia" panose="02040502050405020303" pitchFamily="18" charset="0"/>
              </a:rPr>
              <a:t>et </a:t>
            </a:r>
            <a:r>
              <a:rPr lang="en-US" dirty="0">
                <a:latin typeface="Georgia" panose="02040502050405020303" pitchFamily="18" charset="0"/>
              </a:rPr>
              <a:t>of </a:t>
            </a:r>
            <a:r>
              <a:rPr lang="en-US" i="1" dirty="0" smtClean="0">
                <a:latin typeface="Georgia" panose="02040502050405020303" pitchFamily="18" charset="0"/>
              </a:rPr>
              <a:t>trajectories 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Ʈ =  {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i="1" dirty="0" smtClean="0">
                <a:latin typeface="Georgia" panose="02040502050405020303" pitchFamily="18" charset="0"/>
              </a:rPr>
              <a:t>TR</a:t>
            </a:r>
            <a:r>
              <a:rPr lang="en-US" i="1" dirty="0">
                <a:latin typeface="Georgia" panose="02040502050405020303" pitchFamily="18" charset="0"/>
                <a:ea typeface="Cambria Math" panose="02040503050406030204" pitchFamily="18" charset="0"/>
              </a:rPr>
              <a:t>1</a:t>
            </a:r>
            <a:r>
              <a:rPr lang="en-US" i="1" dirty="0" smtClean="0">
                <a:latin typeface="Georgia" panose="02040502050405020303" pitchFamily="18" charset="0"/>
              </a:rPr>
              <a:t> ,…..,</a:t>
            </a:r>
            <a:r>
              <a:rPr lang="en-US" i="1" dirty="0" err="1" smtClean="0">
                <a:latin typeface="Georgia" panose="02040502050405020303" pitchFamily="18" charset="0"/>
              </a:rPr>
              <a:t>TRnumtra</a:t>
            </a:r>
            <a:r>
              <a:rPr lang="en-US" i="1" dirty="0" smtClean="0">
                <a:latin typeface="Georgia" panose="02040502050405020303" pitchFamily="18" charset="0"/>
              </a:rPr>
              <a:t> }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with each trajectory </a:t>
            </a:r>
            <a:r>
              <a:rPr lang="en-US" dirty="0" smtClean="0">
                <a:latin typeface="Georgia" panose="02040502050405020303" pitchFamily="18" charset="0"/>
              </a:rPr>
              <a:t>associated with</a:t>
            </a:r>
          </a:p>
          <a:p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a </a:t>
            </a:r>
            <a:r>
              <a:rPr lang="en-US" i="1" dirty="0">
                <a:latin typeface="Georgia" panose="02040502050405020303" pitchFamily="18" charset="0"/>
              </a:rPr>
              <a:t>class </a:t>
            </a:r>
            <a:r>
              <a:rPr lang="en-US" i="1" dirty="0" smtClean="0">
                <a:latin typeface="Georgia" panose="02040502050405020303" pitchFamily="18" charset="0"/>
              </a:rPr>
              <a:t>c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ᵢ𝟄 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i="1" dirty="0">
                <a:latin typeface="Georgia" panose="02040502050405020303" pitchFamily="18" charset="0"/>
              </a:rPr>
              <a:t>C 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=  { c1,…,</a:t>
            </a:r>
            <a:r>
              <a:rPr lang="en-US" i="1" dirty="0" err="1" smtClean="0">
                <a:latin typeface="Georgia" panose="02040502050405020303" pitchFamily="18" charset="0"/>
              </a:rPr>
              <a:t>cnumcla</a:t>
            </a:r>
            <a:r>
              <a:rPr lang="en-US" i="1" dirty="0" smtClean="0">
                <a:latin typeface="Georgia" panose="02040502050405020303" pitchFamily="18" charset="0"/>
              </a:rPr>
              <a:t> }</a:t>
            </a:r>
          </a:p>
          <a:p>
            <a:endParaRPr lang="en-US" i="1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Georgia" panose="02040502050405020303" pitchFamily="18" charset="0"/>
              </a:rPr>
              <a:t>TR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ᵢ= p1p2p3..pj..plen then  </a:t>
            </a:r>
            <a:r>
              <a:rPr lang="en-US" b="1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trajectory partition </a:t>
            </a: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is a sub trajectory pᵢᶈ of length 2.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i="1" dirty="0" smtClean="0">
                <a:latin typeface="Georgia" panose="02040502050405020303" pitchFamily="18" charset="0"/>
                <a:ea typeface="Cambria Math" panose="02040503050406030204" pitchFamily="18" charset="0"/>
              </a:rPr>
              <a:t>The whole trajectory and the trajectory partitions all belong to the same  one class.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Georgia" panose="02040502050405020303" pitchFamily="18" charset="0"/>
              </a:rPr>
              <a:t>Features</a:t>
            </a:r>
            <a:r>
              <a:rPr lang="en-US" dirty="0">
                <a:latin typeface="Georgia" panose="02040502050405020303" pitchFamily="18" charset="0"/>
              </a:rPr>
              <a:t>, generated by two types of clustering, </a:t>
            </a:r>
            <a:r>
              <a:rPr lang="en-US" dirty="0" smtClean="0">
                <a:latin typeface="Georgia" panose="02040502050405020303" pitchFamily="18" charset="0"/>
              </a:rPr>
              <a:t>are provided </a:t>
            </a:r>
            <a:r>
              <a:rPr lang="en-US" dirty="0">
                <a:latin typeface="Georgia" panose="02040502050405020303" pitchFamily="18" charset="0"/>
              </a:rPr>
              <a:t>to a </a:t>
            </a:r>
            <a:r>
              <a:rPr lang="en-US" dirty="0" smtClean="0">
                <a:latin typeface="Georgia" panose="02040502050405020303" pitchFamily="18" charset="0"/>
              </a:rPr>
              <a:t>classifier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2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4428" y="450760"/>
            <a:ext cx="61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TRAJECTORY PARTITIONING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670" y="4700789"/>
            <a:ext cx="10895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eorgia" panose="02040502050405020303" pitchFamily="18" charset="0"/>
              </a:rPr>
              <a:t>The Partitioning Phase </a:t>
            </a:r>
            <a:r>
              <a:rPr lang="en-US" dirty="0" smtClean="0">
                <a:latin typeface="Georgia" panose="02040502050405020303" pitchFamily="18" charset="0"/>
              </a:rPr>
              <a:t>: </a:t>
            </a:r>
            <a:r>
              <a:rPr lang="en-US" dirty="0">
                <a:latin typeface="Georgia" panose="02040502050405020303" pitchFamily="18" charset="0"/>
              </a:rPr>
              <a:t>Each trajectory is </a:t>
            </a:r>
            <a:r>
              <a:rPr lang="en-US" dirty="0" smtClean="0">
                <a:latin typeface="Georgia" panose="02040502050405020303" pitchFamily="18" charset="0"/>
              </a:rPr>
              <a:t>partitioned into </a:t>
            </a:r>
            <a:r>
              <a:rPr lang="en-US" dirty="0">
                <a:latin typeface="Georgia" panose="02040502050405020303" pitchFamily="18" charset="0"/>
              </a:rPr>
              <a:t>a set of line segments (</a:t>
            </a:r>
            <a:r>
              <a:rPr lang="en-US" i="1" dirty="0">
                <a:latin typeface="Georgia" panose="02040502050405020303" pitchFamily="18" charset="0"/>
              </a:rPr>
              <a:t>i.e.</a:t>
            </a:r>
            <a:r>
              <a:rPr lang="en-US" dirty="0">
                <a:latin typeface="Georgia" panose="02040502050405020303" pitchFamily="18" charset="0"/>
              </a:rPr>
              <a:t>, trajectory </a:t>
            </a:r>
            <a:r>
              <a:rPr lang="en-US" dirty="0" smtClean="0">
                <a:latin typeface="Georgia" panose="02040502050405020303" pitchFamily="18" charset="0"/>
              </a:rPr>
              <a:t>partitions)whenever </a:t>
            </a:r>
            <a:r>
              <a:rPr lang="en-US" dirty="0">
                <a:latin typeface="Georgia" panose="02040502050405020303" pitchFamily="18" charset="0"/>
              </a:rPr>
              <a:t>its moving direction changes rapidly. </a:t>
            </a:r>
            <a:r>
              <a:rPr lang="en-US" dirty="0" smtClean="0">
                <a:latin typeface="Georgia" panose="02040502050405020303" pitchFamily="18" charset="0"/>
              </a:rPr>
              <a:t>The problem </a:t>
            </a:r>
            <a:r>
              <a:rPr lang="en-US" dirty="0">
                <a:latin typeface="Georgia" panose="02040502050405020303" pitchFamily="18" charset="0"/>
              </a:rPr>
              <a:t>of </a:t>
            </a:r>
            <a:r>
              <a:rPr lang="en-US" dirty="0" smtClean="0">
                <a:latin typeface="Georgia" panose="02040502050405020303" pitchFamily="18" charset="0"/>
              </a:rPr>
              <a:t>finding </a:t>
            </a:r>
            <a:r>
              <a:rPr lang="en-US" dirty="0">
                <a:latin typeface="Georgia" panose="02040502050405020303" pitchFamily="18" charset="0"/>
              </a:rPr>
              <a:t>the optimal set of such </a:t>
            </a:r>
            <a:r>
              <a:rPr lang="en-US" dirty="0" smtClean="0">
                <a:latin typeface="Georgia" panose="02040502050405020303" pitchFamily="18" charset="0"/>
              </a:rPr>
              <a:t>partitioning points </a:t>
            </a:r>
            <a:r>
              <a:rPr lang="en-US" dirty="0">
                <a:latin typeface="Georgia" panose="02040502050405020303" pitchFamily="18" charset="0"/>
              </a:rPr>
              <a:t>is formulated by the MDL </a:t>
            </a:r>
            <a:r>
              <a:rPr lang="en-US" dirty="0" smtClean="0">
                <a:latin typeface="Georgia" panose="02040502050405020303" pitchFamily="18" charset="0"/>
              </a:rPr>
              <a:t>principle.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 smtClean="0">
                <a:latin typeface="Georgia" panose="02040502050405020303" pitchFamily="18" charset="0"/>
              </a:rPr>
              <a:t>The Grouping Phase</a:t>
            </a:r>
            <a:r>
              <a:rPr lang="en-US" dirty="0" smtClean="0">
                <a:latin typeface="Georgia" panose="02040502050405020303" pitchFamily="18" charset="0"/>
              </a:rPr>
              <a:t>: Similar </a:t>
            </a:r>
            <a:r>
              <a:rPr lang="en-US" dirty="0">
                <a:latin typeface="Georgia" panose="02040502050405020303" pitchFamily="18" charset="0"/>
              </a:rPr>
              <a:t>line segments are </a:t>
            </a:r>
            <a:r>
              <a:rPr lang="en-US" dirty="0" smtClean="0">
                <a:latin typeface="Georgia" panose="02040502050405020303" pitchFamily="18" charset="0"/>
              </a:rPr>
              <a:t>grouped into </a:t>
            </a:r>
            <a:r>
              <a:rPr lang="en-US" dirty="0">
                <a:latin typeface="Georgia" panose="02040502050405020303" pitchFamily="18" charset="0"/>
              </a:rPr>
              <a:t>a cluster using a density-based clustering </a:t>
            </a:r>
            <a:r>
              <a:rPr lang="en-US" dirty="0" smtClean="0">
                <a:latin typeface="Georgia" panose="02040502050405020303" pitchFamily="18" charset="0"/>
              </a:rPr>
              <a:t>method. </a:t>
            </a:r>
            <a:r>
              <a:rPr lang="en-US" dirty="0">
                <a:latin typeface="Georgia" panose="02040502050405020303" pitchFamily="18" charset="0"/>
              </a:rPr>
              <a:t>A distance function for </a:t>
            </a:r>
            <a:r>
              <a:rPr lang="en-US" dirty="0" smtClean="0">
                <a:latin typeface="Georgia" panose="02040502050405020303" pitchFamily="18" charset="0"/>
              </a:rPr>
              <a:t>line segments </a:t>
            </a:r>
            <a:r>
              <a:rPr lang="en-US" i="1" dirty="0" err="1" smtClean="0">
                <a:latin typeface="Georgia" panose="02040502050405020303" pitchFamily="18" charset="0"/>
              </a:rPr>
              <a:t>dist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>
                <a:latin typeface="Georgia" panose="02040502050405020303" pitchFamily="18" charset="0"/>
              </a:rPr>
              <a:t>Li</a:t>
            </a:r>
            <a:r>
              <a:rPr lang="en-US" i="1" dirty="0" smtClean="0">
                <a:latin typeface="Georgia" panose="02040502050405020303" pitchFamily="18" charset="0"/>
              </a:rPr>
              <a:t>; </a:t>
            </a:r>
            <a:r>
              <a:rPr lang="en-US" i="1" dirty="0" err="1" smtClean="0">
                <a:latin typeface="Georgia" panose="02040502050405020303" pitchFamily="18" charset="0"/>
              </a:rPr>
              <a:t>Lj</a:t>
            </a:r>
            <a:r>
              <a:rPr lang="en-US" dirty="0">
                <a:latin typeface="Georgia" panose="02040502050405020303" pitchFamily="18" charset="0"/>
              </a:rPr>
              <a:t>) is designed to </a:t>
            </a:r>
            <a:r>
              <a:rPr lang="en-US" dirty="0" smtClean="0">
                <a:latin typeface="Georgia" panose="02040502050405020303" pitchFamily="18" charset="0"/>
              </a:rPr>
              <a:t>define </a:t>
            </a:r>
            <a:r>
              <a:rPr lang="en-US" dirty="0">
                <a:latin typeface="Georgia" panose="02040502050405020303" pitchFamily="18" charset="0"/>
              </a:rPr>
              <a:t>the density.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473" y="1056068"/>
            <a:ext cx="6903076" cy="33485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70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5944" y="437882"/>
            <a:ext cx="5987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Georgia" panose="02040502050405020303" pitchFamily="18" charset="0"/>
              </a:rPr>
              <a:t>CLASS-CONSCIOUS PARTITIONING</a:t>
            </a:r>
            <a:endParaRPr lang="en-US" sz="2400" b="1" dirty="0">
              <a:latin typeface="Georgia" panose="020405020504050203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5960" y="1249251"/>
            <a:ext cx="4301543" cy="21977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7731" y="1506828"/>
            <a:ext cx="89765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Georgia" panose="02040502050405020303" pitchFamily="18" charset="0"/>
              </a:rPr>
              <a:t>Some trajectory partitions need to be further partitioned by the class labels.</a:t>
            </a: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The basic idea of </a:t>
            </a:r>
            <a:r>
              <a:rPr lang="en-US" i="1" dirty="0" smtClean="0">
                <a:latin typeface="Georgia" panose="02040502050405020303" pitchFamily="18" charset="0"/>
              </a:rPr>
              <a:t>class-conscious partitioning </a:t>
            </a:r>
            <a:r>
              <a:rPr lang="en-US" dirty="0" smtClean="0">
                <a:latin typeface="Georgia" panose="02040502050405020303" pitchFamily="18" charset="0"/>
              </a:rPr>
              <a:t>is to further partition a </a:t>
            </a: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trajectory partition if the segments between two endpoints have very </a:t>
            </a: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different class distributions. It ensures that the class distribution is kept</a:t>
            </a:r>
          </a:p>
          <a:p>
            <a:pPr algn="just"/>
            <a:r>
              <a:rPr lang="en-US" dirty="0" smtClean="0">
                <a:latin typeface="Georgia" panose="02040502050405020303" pitchFamily="18" charset="0"/>
              </a:rPr>
              <a:t> uniform along a trajectory partition. </a:t>
            </a:r>
          </a:p>
          <a:p>
            <a:pPr algn="just"/>
            <a:endParaRPr lang="en-US" dirty="0">
              <a:latin typeface="Georgia" panose="02040502050405020303" pitchFamily="18" charset="0"/>
            </a:endParaRPr>
          </a:p>
          <a:p>
            <a:pPr algn="just"/>
            <a:endParaRPr lang="en-US" dirty="0" smtClean="0">
              <a:latin typeface="Georgia" panose="02040502050405020303" pitchFamily="18" charset="0"/>
            </a:endParaRPr>
          </a:p>
          <a:p>
            <a:pPr algn="just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731" y="3447044"/>
            <a:ext cx="115394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>
                <a:latin typeface="Georgia" panose="02040502050405020303" pitchFamily="18" charset="0"/>
              </a:rPr>
              <a:t>To achieve this class-conscious </a:t>
            </a:r>
            <a:r>
              <a:rPr lang="en-US" dirty="0" smtClean="0">
                <a:latin typeface="Georgia" panose="02040502050405020303" pitchFamily="18" charset="0"/>
              </a:rPr>
              <a:t>partitioning, a </a:t>
            </a:r>
            <a:r>
              <a:rPr lang="en-US" b="1" i="1" dirty="0">
                <a:latin typeface="Georgia" panose="02040502050405020303" pitchFamily="18" charset="0"/>
              </a:rPr>
              <a:t>heterogeneous </a:t>
            </a:r>
            <a:r>
              <a:rPr lang="en-US" b="1" dirty="0">
                <a:latin typeface="Georgia" panose="02040502050405020303" pitchFamily="18" charset="0"/>
              </a:rPr>
              <a:t>trajectory partition </a:t>
            </a:r>
            <a:r>
              <a:rPr lang="en-US" dirty="0">
                <a:latin typeface="Georgia" panose="02040502050405020303" pitchFamily="18" charset="0"/>
              </a:rPr>
              <a:t>is defined through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Definitions </a:t>
            </a:r>
            <a:r>
              <a:rPr lang="en-US" dirty="0">
                <a:latin typeface="Georgia" panose="02040502050405020303" pitchFamily="18" charset="0"/>
              </a:rPr>
              <a:t>1 and 2.</a:t>
            </a:r>
          </a:p>
          <a:p>
            <a:endParaRPr lang="en-US" i="1" dirty="0">
              <a:latin typeface="Georgia" panose="02040502050405020303" pitchFamily="18" charset="0"/>
            </a:endParaRPr>
          </a:p>
          <a:p>
            <a:r>
              <a:rPr lang="en-US" b="1" i="1" dirty="0">
                <a:latin typeface="Georgia" panose="02040502050405020303" pitchFamily="18" charset="0"/>
              </a:rPr>
              <a:t>Definition 1</a:t>
            </a:r>
            <a:r>
              <a:rPr lang="en-US" i="1" dirty="0">
                <a:latin typeface="Georgia" panose="02040502050405020303" pitchFamily="18" charset="0"/>
              </a:rPr>
              <a:t>. </a:t>
            </a:r>
            <a:r>
              <a:rPr lang="en-US" dirty="0">
                <a:latin typeface="Georgia" panose="02040502050405020303" pitchFamily="18" charset="0"/>
              </a:rPr>
              <a:t>The </a:t>
            </a:r>
            <a:r>
              <a:rPr lang="en-US" i="1" dirty="0">
                <a:latin typeface="Georgia" panose="02040502050405020303" pitchFamily="18" charset="0"/>
              </a:rPr>
              <a:t>class affinity </a:t>
            </a:r>
            <a:r>
              <a:rPr lang="en-US" dirty="0">
                <a:latin typeface="Georgia" panose="02040502050405020303" pitchFamily="18" charset="0"/>
              </a:rPr>
              <a:t>of a point </a:t>
            </a:r>
            <a:r>
              <a:rPr lang="en-US" i="1" dirty="0">
                <a:latin typeface="Georgia" panose="02040502050405020303" pitchFamily="18" charset="0"/>
              </a:rPr>
              <a:t>p </a:t>
            </a:r>
            <a:r>
              <a:rPr lang="en-US" dirty="0">
                <a:latin typeface="Georgia" panose="02040502050405020303" pitchFamily="18" charset="0"/>
              </a:rPr>
              <a:t>is a vector </a:t>
            </a:r>
            <a:r>
              <a:rPr lang="en-US" i="1" dirty="0">
                <a:latin typeface="Georgia" panose="02040502050405020303" pitchFamily="18" charset="0"/>
              </a:rPr>
              <a:t>CA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i="1" dirty="0">
                <a:latin typeface="Georgia" panose="02040502050405020303" pitchFamily="18" charset="0"/>
              </a:rPr>
              <a:t>p</a:t>
            </a:r>
            <a:r>
              <a:rPr lang="en-US" dirty="0">
                <a:latin typeface="Georgia" panose="02040502050405020303" pitchFamily="18" charset="0"/>
              </a:rPr>
              <a:t>) = </a:t>
            </a:r>
            <a:r>
              <a:rPr lang="en-US" i="1" dirty="0" smtClean="0">
                <a:latin typeface="Georgia" panose="02040502050405020303" pitchFamily="18" charset="0"/>
              </a:rPr>
              <a:t>{f</a:t>
            </a:r>
            <a:r>
              <a:rPr lang="en-US" dirty="0" smtClean="0">
                <a:latin typeface="Georgia" panose="02040502050405020303" pitchFamily="18" charset="0"/>
              </a:rPr>
              <a:t>1</a:t>
            </a:r>
            <a:r>
              <a:rPr lang="en-US" i="1" dirty="0">
                <a:latin typeface="Georgia" panose="02040502050405020303" pitchFamily="18" charset="0"/>
              </a:rPr>
              <a:t>; f</a:t>
            </a:r>
            <a:r>
              <a:rPr lang="en-US" dirty="0">
                <a:latin typeface="Georgia" panose="02040502050405020303" pitchFamily="18" charset="0"/>
              </a:rPr>
              <a:t>2</a:t>
            </a:r>
            <a:r>
              <a:rPr lang="en-US" i="1" dirty="0">
                <a:latin typeface="Georgia" panose="02040502050405020303" pitchFamily="18" charset="0"/>
              </a:rPr>
              <a:t>; : : : ; </a:t>
            </a:r>
            <a:r>
              <a:rPr lang="en-US" i="1" dirty="0" err="1" smtClean="0">
                <a:latin typeface="Georgia" panose="02040502050405020303" pitchFamily="18" charset="0"/>
              </a:rPr>
              <a:t>fnumcla</a:t>
            </a:r>
            <a:r>
              <a:rPr lang="en-US" i="1" dirty="0" smtClean="0">
                <a:latin typeface="Georgia" panose="02040502050405020303" pitchFamily="18" charset="0"/>
              </a:rPr>
              <a:t>}</a:t>
            </a:r>
            <a:r>
              <a:rPr lang="en-US" dirty="0" smtClean="0">
                <a:latin typeface="Georgia" panose="02040502050405020303" pitchFamily="18" charset="0"/>
              </a:rPr>
              <a:t>, </a:t>
            </a:r>
            <a:r>
              <a:rPr lang="en-US" dirty="0">
                <a:latin typeface="Georgia" panose="02040502050405020303" pitchFamily="18" charset="0"/>
              </a:rPr>
              <a:t>where </a:t>
            </a:r>
            <a:r>
              <a:rPr lang="en-US" i="1" dirty="0" smtClean="0">
                <a:latin typeface="Georgia" panose="02040502050405020303" pitchFamily="18" charset="0"/>
              </a:rPr>
              <a:t>f</a:t>
            </a:r>
            <a:r>
              <a:rPr lang="en-US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ᵢ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is the frequency </a:t>
            </a:r>
            <a:r>
              <a:rPr lang="en-US" dirty="0" smtClean="0">
                <a:latin typeface="Georgia" panose="02040502050405020303" pitchFamily="18" charset="0"/>
              </a:rPr>
              <a:t>of trajectory </a:t>
            </a:r>
            <a:r>
              <a:rPr lang="en-US" dirty="0">
                <a:latin typeface="Georgia" panose="02040502050405020303" pitchFamily="18" charset="0"/>
              </a:rPr>
              <a:t>partitions whose class label is equal to </a:t>
            </a:r>
            <a:r>
              <a:rPr lang="en-US" i="1" dirty="0" err="1" smtClean="0">
                <a:latin typeface="Georgia" panose="02040502050405020303" pitchFamily="18" charset="0"/>
              </a:rPr>
              <a:t>i</a:t>
            </a:r>
            <a:r>
              <a:rPr lang="en-US" i="1" dirty="0" smtClean="0">
                <a:latin typeface="Georgia" panose="02040502050405020303" pitchFamily="18" charset="0"/>
              </a:rPr>
              <a:t>.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b="1" i="1" dirty="0" smtClean="0">
                <a:latin typeface="Georgia" panose="02040502050405020303" pitchFamily="18" charset="0"/>
              </a:rPr>
              <a:t>Definition </a:t>
            </a:r>
            <a:r>
              <a:rPr lang="en-US" b="1" i="1" dirty="0">
                <a:latin typeface="Georgia" panose="02040502050405020303" pitchFamily="18" charset="0"/>
              </a:rPr>
              <a:t>2. </a:t>
            </a:r>
            <a:r>
              <a:rPr lang="en-US" dirty="0">
                <a:latin typeface="Georgia" panose="02040502050405020303" pitchFamily="18" charset="0"/>
              </a:rPr>
              <a:t>A trajectory partition </a:t>
            </a:r>
            <a:r>
              <a:rPr lang="en-US" i="1" dirty="0">
                <a:latin typeface="Georgia" panose="02040502050405020303" pitchFamily="18" charset="0"/>
              </a:rPr>
              <a:t>L </a:t>
            </a:r>
            <a:r>
              <a:rPr lang="en-US" dirty="0">
                <a:latin typeface="Georgia" panose="02040502050405020303" pitchFamily="18" charset="0"/>
              </a:rPr>
              <a:t>= </a:t>
            </a:r>
            <a:r>
              <a:rPr lang="en-US" i="1" dirty="0" err="1">
                <a:latin typeface="Georgia" panose="02040502050405020303" pitchFamily="18" charset="0"/>
              </a:rPr>
              <a:t>pspe</a:t>
            </a:r>
            <a:r>
              <a:rPr lang="en-US" i="1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is </a:t>
            </a:r>
            <a:r>
              <a:rPr lang="en-US" i="1" dirty="0" smtClean="0">
                <a:latin typeface="Georgia" panose="02040502050405020303" pitchFamily="18" charset="0"/>
              </a:rPr>
              <a:t>heterogeneous </a:t>
            </a:r>
            <a:r>
              <a:rPr lang="en-US" dirty="0">
                <a:latin typeface="Georgia" panose="02040502050405020303" pitchFamily="18" charset="0"/>
              </a:rPr>
              <a:t>if </a:t>
            </a:r>
            <a:r>
              <a:rPr lang="en-US" dirty="0" err="1">
                <a:latin typeface="Georgia" panose="02040502050405020303" pitchFamily="18" charset="0"/>
              </a:rPr>
              <a:t>argmax</a:t>
            </a:r>
            <a:r>
              <a:rPr lang="en-US" i="1" dirty="0" err="1">
                <a:latin typeface="Georgia" panose="02040502050405020303" pitchFamily="18" charset="0"/>
              </a:rPr>
              <a:t>k</a:t>
            </a:r>
            <a:r>
              <a:rPr lang="en-US" dirty="0">
                <a:latin typeface="Georgia" panose="02040502050405020303" pitchFamily="18" charset="0"/>
              </a:rPr>
              <a:t>[</a:t>
            </a:r>
            <a:r>
              <a:rPr lang="en-US" i="1" dirty="0">
                <a:latin typeface="Georgia" panose="02040502050405020303" pitchFamily="18" charset="0"/>
              </a:rPr>
              <a:t>CA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i="1" dirty="0" err="1">
                <a:latin typeface="Georgia" panose="02040502050405020303" pitchFamily="18" charset="0"/>
              </a:rPr>
              <a:t>ps</a:t>
            </a:r>
            <a:r>
              <a:rPr lang="en-US" dirty="0">
                <a:latin typeface="Georgia" panose="02040502050405020303" pitchFamily="18" charset="0"/>
              </a:rPr>
              <a:t>)]</a:t>
            </a:r>
            <a:r>
              <a:rPr lang="en-US" i="1" dirty="0">
                <a:latin typeface="Georgia" panose="02040502050405020303" pitchFamily="18" charset="0"/>
              </a:rPr>
              <a:t>k </a:t>
            </a:r>
            <a:r>
              <a:rPr lang="en-US" dirty="0">
                <a:latin typeface="Georgia" panose="02040502050405020303" pitchFamily="18" charset="0"/>
              </a:rPr>
              <a:t>≠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 err="1">
                <a:latin typeface="Georgia" panose="02040502050405020303" pitchFamily="18" charset="0"/>
              </a:rPr>
              <a:t>argmax</a:t>
            </a:r>
            <a:r>
              <a:rPr lang="en-US" i="1" dirty="0" err="1">
                <a:latin typeface="Georgia" panose="02040502050405020303" pitchFamily="18" charset="0"/>
              </a:rPr>
              <a:t>k</a:t>
            </a:r>
            <a:r>
              <a:rPr lang="en-US" dirty="0">
                <a:latin typeface="Georgia" panose="02040502050405020303" pitchFamily="18" charset="0"/>
              </a:rPr>
              <a:t>[</a:t>
            </a:r>
            <a:r>
              <a:rPr lang="en-US" i="1" dirty="0">
                <a:latin typeface="Georgia" panose="02040502050405020303" pitchFamily="18" charset="0"/>
              </a:rPr>
              <a:t>CA</a:t>
            </a:r>
            <a:r>
              <a:rPr lang="en-US" dirty="0">
                <a:latin typeface="Georgia" panose="02040502050405020303" pitchFamily="18" charset="0"/>
              </a:rPr>
              <a:t>(</a:t>
            </a:r>
            <a:r>
              <a:rPr lang="en-US" i="1" dirty="0" err="1">
                <a:latin typeface="Georgia" panose="02040502050405020303" pitchFamily="18" charset="0"/>
              </a:rPr>
              <a:t>pe</a:t>
            </a:r>
            <a:r>
              <a:rPr lang="en-US" dirty="0">
                <a:latin typeface="Georgia" panose="02040502050405020303" pitchFamily="18" charset="0"/>
              </a:rPr>
              <a:t>)]</a:t>
            </a:r>
            <a:r>
              <a:rPr lang="en-US" i="1" dirty="0">
                <a:latin typeface="Georgia" panose="02040502050405020303" pitchFamily="18" charset="0"/>
              </a:rPr>
              <a:t>k</a:t>
            </a:r>
            <a:r>
              <a:rPr lang="en-US" dirty="0">
                <a:latin typeface="Georgia" panose="02040502050405020303" pitchFamily="18" charset="0"/>
              </a:rPr>
              <a:t>.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Here,[</a:t>
            </a:r>
            <a:r>
              <a:rPr lang="en-US" i="1" dirty="0">
                <a:latin typeface="Georgia" panose="02040502050405020303" pitchFamily="18" charset="0"/>
              </a:rPr>
              <a:t>CA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.</a:t>
            </a:r>
            <a:r>
              <a:rPr lang="en-US" dirty="0" smtClean="0">
                <a:latin typeface="Georgia" panose="02040502050405020303" pitchFamily="18" charset="0"/>
              </a:rPr>
              <a:t>)]</a:t>
            </a:r>
            <a:r>
              <a:rPr lang="en-US" i="1" dirty="0">
                <a:latin typeface="Georgia" panose="02040502050405020303" pitchFamily="18" charset="0"/>
              </a:rPr>
              <a:t>k </a:t>
            </a:r>
            <a:r>
              <a:rPr lang="en-US" dirty="0">
                <a:latin typeface="Georgia" panose="02040502050405020303" pitchFamily="18" charset="0"/>
              </a:rPr>
              <a:t>denotes the frequency of trajectory partitions </a:t>
            </a:r>
            <a:r>
              <a:rPr lang="en-US" dirty="0" smtClean="0">
                <a:latin typeface="Georgia" panose="02040502050405020303" pitchFamily="18" charset="0"/>
              </a:rPr>
              <a:t>whose class </a:t>
            </a:r>
            <a:r>
              <a:rPr lang="en-US" dirty="0">
                <a:latin typeface="Georgia" panose="02040502050405020303" pitchFamily="18" charset="0"/>
              </a:rPr>
              <a:t>label is equal to </a:t>
            </a:r>
            <a:r>
              <a:rPr lang="en-US" i="1" dirty="0">
                <a:latin typeface="Georgia" panose="02040502050405020303" pitchFamily="18" charset="0"/>
              </a:rPr>
              <a:t>k</a:t>
            </a:r>
            <a:r>
              <a:rPr lang="en-US" dirty="0">
                <a:latin typeface="Georgia" panose="02040502050405020303" pitchFamily="18" charset="0"/>
              </a:rPr>
              <a:t>, and </a:t>
            </a:r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err="1" smtClean="0">
                <a:latin typeface="Georgia" panose="02040502050405020303" pitchFamily="18" charset="0"/>
              </a:rPr>
              <a:t>argmax</a:t>
            </a:r>
            <a:r>
              <a:rPr lang="en-US" i="1" dirty="0" err="1" smtClean="0">
                <a:latin typeface="Georgia" panose="02040502050405020303" pitchFamily="18" charset="0"/>
              </a:rPr>
              <a:t>k</a:t>
            </a:r>
            <a:r>
              <a:rPr lang="en-US" dirty="0" smtClean="0">
                <a:latin typeface="Georgia" panose="02040502050405020303" pitchFamily="18" charset="0"/>
              </a:rPr>
              <a:t>[</a:t>
            </a:r>
            <a:r>
              <a:rPr lang="en-US" i="1" dirty="0" smtClean="0">
                <a:latin typeface="Georgia" panose="02040502050405020303" pitchFamily="18" charset="0"/>
              </a:rPr>
              <a:t>CA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.</a:t>
            </a:r>
            <a:r>
              <a:rPr lang="en-US" dirty="0" smtClean="0">
                <a:latin typeface="Georgia" panose="02040502050405020303" pitchFamily="18" charset="0"/>
              </a:rPr>
              <a:t>)]</a:t>
            </a:r>
            <a:r>
              <a:rPr lang="en-US" i="1" dirty="0">
                <a:latin typeface="Georgia" panose="02040502050405020303" pitchFamily="18" charset="0"/>
              </a:rPr>
              <a:t>k </a:t>
            </a:r>
            <a:r>
              <a:rPr lang="en-US" i="1" dirty="0" smtClean="0">
                <a:latin typeface="Georgia" panose="02040502050405020303" pitchFamily="18" charset="0"/>
              </a:rPr>
              <a:t> </a:t>
            </a:r>
            <a:r>
              <a:rPr lang="en-US" dirty="0" smtClean="0">
                <a:latin typeface="Georgia" panose="02040502050405020303" pitchFamily="18" charset="0"/>
              </a:rPr>
              <a:t>means </a:t>
            </a:r>
            <a:r>
              <a:rPr lang="en-US" dirty="0" err="1" smtClean="0">
                <a:latin typeface="Georgia" panose="02040502050405020303" pitchFamily="18" charset="0"/>
              </a:rPr>
              <a:t>theclass</a:t>
            </a:r>
            <a:r>
              <a:rPr lang="en-US" dirty="0" smtClean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label with the maximum frequency in </a:t>
            </a:r>
            <a:r>
              <a:rPr lang="en-US" i="1" dirty="0">
                <a:latin typeface="Georgia" panose="02040502050405020303" pitchFamily="18" charset="0"/>
              </a:rPr>
              <a:t>CA</a:t>
            </a:r>
            <a:r>
              <a:rPr lang="en-US" dirty="0" smtClean="0">
                <a:latin typeface="Georgia" panose="02040502050405020303" pitchFamily="18" charset="0"/>
              </a:rPr>
              <a:t>(</a:t>
            </a:r>
            <a:r>
              <a:rPr lang="en-US" i="1" dirty="0" smtClean="0">
                <a:latin typeface="Georgia" panose="02040502050405020303" pitchFamily="18" charset="0"/>
              </a:rPr>
              <a:t>.</a:t>
            </a:r>
            <a:r>
              <a:rPr lang="en-US" dirty="0" smtClean="0">
                <a:latin typeface="Georgia" panose="02040502050405020303" pitchFamily="18" charset="0"/>
              </a:rPr>
              <a:t>).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5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374" y="0"/>
            <a:ext cx="906672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4BB6-01FC-47FA-A1D5-7D09FFC4D3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0277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696</TotalTime>
  <Words>2234</Words>
  <Application>Microsoft Office PowerPoint</Application>
  <PresentationFormat>Custom</PresentationFormat>
  <Paragraphs>269</Paragraphs>
  <Slides>31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Kajol Agarwal</dc:creator>
  <cp:lastModifiedBy>Kajol</cp:lastModifiedBy>
  <cp:revision>53</cp:revision>
  <dcterms:created xsi:type="dcterms:W3CDTF">2015-11-07T07:21:39Z</dcterms:created>
  <dcterms:modified xsi:type="dcterms:W3CDTF">2015-11-12T15:34:56Z</dcterms:modified>
</cp:coreProperties>
</file>