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27"/>
  </p:notesMasterIdLst>
  <p:handoutMasterIdLst>
    <p:handoutMasterId r:id="rId28"/>
  </p:handoutMasterIdLst>
  <p:sldIdLst>
    <p:sldId id="257" r:id="rId3"/>
    <p:sldId id="268" r:id="rId4"/>
    <p:sldId id="269" r:id="rId5"/>
    <p:sldId id="271" r:id="rId6"/>
    <p:sldId id="270" r:id="rId7"/>
    <p:sldId id="289" r:id="rId8"/>
    <p:sldId id="272" r:id="rId9"/>
    <p:sldId id="290" r:id="rId10"/>
    <p:sldId id="291" r:id="rId11"/>
    <p:sldId id="274" r:id="rId12"/>
    <p:sldId id="275" r:id="rId13"/>
    <p:sldId id="276" r:id="rId14"/>
    <p:sldId id="277" r:id="rId15"/>
    <p:sldId id="278" r:id="rId16"/>
    <p:sldId id="279" r:id="rId17"/>
    <p:sldId id="280" r:id="rId18"/>
    <p:sldId id="284" r:id="rId19"/>
    <p:sldId id="285" r:id="rId20"/>
    <p:sldId id="286" r:id="rId21"/>
    <p:sldId id="281" r:id="rId22"/>
    <p:sldId id="282" r:id="rId23"/>
    <p:sldId id="283" r:id="rId24"/>
    <p:sldId id="287" r:id="rId25"/>
    <p:sldId id="288" r:id="rId26"/>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4" d="100"/>
          <a:sy n="74" d="100"/>
        </p:scale>
        <p:origin x="582" y="72"/>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5B4EDC-59C0-49C7-8ADA-5A781B329E02}" type="datetimeFigureOut">
              <a:rPr lang="en-US"/>
              <a:t>10/5/2015</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429053-DC2A-4342-ADD4-2FD729D91E2C}" type="slidenum">
              <a:rPr/>
              <a:t>‹#›</a:t>
            </a:fld>
            <a:endParaRPr/>
          </a:p>
        </p:txBody>
      </p:sp>
    </p:spTree>
    <p:extLst>
      <p:ext uri="{BB962C8B-B14F-4D97-AF65-F5344CB8AC3E}">
        <p14:creationId xmlns:p14="http://schemas.microsoft.com/office/powerpoint/2010/main" val="423204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D8D46A-B586-417D-BFBD-8C8FE0AAF762}" type="datetimeFigureOut">
              <a:rPr lang="en-US"/>
              <a:t>10/5/2015</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BA5BD7-F043-4D1B-AA17-CD412FC534DE}" type="slidenum">
              <a:rPr/>
              <a:t>‹#›</a:t>
            </a:fld>
            <a:endParaRPr/>
          </a:p>
        </p:txBody>
      </p:sp>
    </p:spTree>
    <p:extLst>
      <p:ext uri="{BB962C8B-B14F-4D97-AF65-F5344CB8AC3E}">
        <p14:creationId xmlns:p14="http://schemas.microsoft.com/office/powerpoint/2010/main" val="27670578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BA5BD7-F043-4D1B-AA17-CD412FC534DE}" type="slidenum">
              <a:rPr lang="en-US" smtClean="0"/>
              <a:t>3</a:t>
            </a:fld>
            <a:endParaRPr lang="en-US"/>
          </a:p>
        </p:txBody>
      </p:sp>
    </p:spTree>
    <p:extLst>
      <p:ext uri="{BB962C8B-B14F-4D97-AF65-F5344CB8AC3E}">
        <p14:creationId xmlns:p14="http://schemas.microsoft.com/office/powerpoint/2010/main" val="159128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1" name="diagonals"/>
          <p:cNvGrpSpPr/>
          <p:nvPr/>
        </p:nvGrpSpPr>
        <p:grpSpPr>
          <a:xfrm>
            <a:off x="7516443" y="4145281"/>
            <a:ext cx="4686117" cy="2731407"/>
            <a:chOff x="5638800" y="3108960"/>
            <a:chExt cx="3515503" cy="2048555"/>
          </a:xfrm>
        </p:grpSpPr>
        <p:cxnSp>
          <p:nvCxnSpPr>
            <p:cNvPr id="14" name="Straight Connector 13"/>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7" name="Straight Connector 16"/>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9" name="Straight Connector 18"/>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grpSp>
        <p:nvGrpSpPr>
          <p:cNvPr id="12" name="bottom lines"/>
          <p:cNvGrpSpPr/>
          <p:nvPr/>
        </p:nvGrpSpPr>
        <p:grpSpPr>
          <a:xfrm>
            <a:off x="-8916" y="6057149"/>
            <a:ext cx="5498726" cy="820207"/>
            <a:chOff x="-6689" y="4553748"/>
            <a:chExt cx="4125119" cy="615155"/>
          </a:xfrm>
        </p:grpSpPr>
        <p:sp>
          <p:nvSpPr>
            <p:cNvPr id="9" name="Freeform 8"/>
            <p:cNvSpPr/>
            <p:nvPr/>
          </p:nvSpPr>
          <p:spPr>
            <a:xfrm rot="16200000">
              <a:off x="1754302" y="2802395"/>
              <a:ext cx="612775" cy="411548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4115481 h 4115481"/>
                <a:gd name="connsiteX1" fmla="*/ 612775 w 612775"/>
                <a:gd name="connsiteY1" fmla="*/ 3180443 h 4115481"/>
                <a:gd name="connsiteX2" fmla="*/ 612775 w 612775"/>
                <a:gd name="connsiteY2" fmla="*/ 0 h 4115481"/>
              </a:gdLst>
              <a:ahLst/>
              <a:cxnLst>
                <a:cxn ang="0">
                  <a:pos x="connsiteX0" y="connsiteY0"/>
                </a:cxn>
                <a:cxn ang="0">
                  <a:pos x="connsiteX1" y="connsiteY1"/>
                </a:cxn>
                <a:cxn ang="0">
                  <a:pos x="connsiteX2" y="connsiteY2"/>
                </a:cxn>
              </a:cxnLst>
              <a:rect l="l" t="t" r="r" b="b"/>
              <a:pathLst>
                <a:path w="612775" h="4115481">
                  <a:moveTo>
                    <a:pt x="0" y="4115481"/>
                  </a:moveTo>
                  <a:lnTo>
                    <a:pt x="612775" y="3180443"/>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10" name="Freeform 9"/>
            <p:cNvSpPr/>
            <p:nvPr/>
          </p:nvSpPr>
          <p:spPr>
            <a:xfrm rot="16200000">
              <a:off x="1604659" y="3152814"/>
              <a:ext cx="410751" cy="3621427"/>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 name="connsiteX0" fmla="*/ 0 w 410751"/>
                <a:gd name="connsiteY0" fmla="*/ 3614170 h 3614170"/>
                <a:gd name="connsiteX1" fmla="*/ 410751 w 410751"/>
                <a:gd name="connsiteY1" fmla="*/ 2990994 h 3614170"/>
                <a:gd name="connsiteX2" fmla="*/ 405947 w 410751"/>
                <a:gd name="connsiteY2" fmla="*/ 0 h 3614170"/>
                <a:gd name="connsiteX0" fmla="*/ 0 w 410751"/>
                <a:gd name="connsiteY0" fmla="*/ 3621427 h 3621427"/>
                <a:gd name="connsiteX1" fmla="*/ 410751 w 410751"/>
                <a:gd name="connsiteY1" fmla="*/ 2998251 h 3621427"/>
                <a:gd name="connsiteX2" fmla="*/ 405947 w 410751"/>
                <a:gd name="connsiteY2" fmla="*/ 0 h 3621427"/>
              </a:gdLst>
              <a:ahLst/>
              <a:cxnLst>
                <a:cxn ang="0">
                  <a:pos x="connsiteX0" y="connsiteY0"/>
                </a:cxn>
                <a:cxn ang="0">
                  <a:pos x="connsiteX1" y="connsiteY1"/>
                </a:cxn>
                <a:cxn ang="0">
                  <a:pos x="connsiteX2" y="connsiteY2"/>
                </a:cxn>
              </a:cxnLst>
              <a:rect l="l" t="t" r="r" b="b"/>
              <a:pathLst>
                <a:path w="410751" h="3621427">
                  <a:moveTo>
                    <a:pt x="0" y="3621427"/>
                  </a:moveTo>
                  <a:lnTo>
                    <a:pt x="410751" y="2998251"/>
                  </a:lnTo>
                  <a:cubicBezTo>
                    <a:pt x="410359" y="2065358"/>
                    <a:pt x="406339" y="932893"/>
                    <a:pt x="405947" y="0"/>
                  </a:cubicBez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11" name="Freeform 10"/>
            <p:cNvSpPr/>
            <p:nvPr/>
          </p:nvSpPr>
          <p:spPr>
            <a:xfrm rot="16200000">
              <a:off x="1462308" y="3453376"/>
              <a:ext cx="241768" cy="31797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 name="connsiteX0" fmla="*/ 0 w 241768"/>
                <a:gd name="connsiteY0" fmla="*/ 3179761 h 3179761"/>
                <a:gd name="connsiteX1" fmla="*/ 238919 w 241768"/>
                <a:gd name="connsiteY1" fmla="*/ 2819370 h 3179761"/>
                <a:gd name="connsiteX2" fmla="*/ 241754 w 241768"/>
                <a:gd name="connsiteY2" fmla="*/ 0 h 3179761"/>
              </a:gdLst>
              <a:ahLst/>
              <a:cxnLst>
                <a:cxn ang="0">
                  <a:pos x="connsiteX0" y="connsiteY0"/>
                </a:cxn>
                <a:cxn ang="0">
                  <a:pos x="connsiteX1" y="connsiteY1"/>
                </a:cxn>
                <a:cxn ang="0">
                  <a:pos x="connsiteX2" y="connsiteY2"/>
                </a:cxn>
              </a:cxnLst>
              <a:rect l="l" t="t" r="r" b="b"/>
              <a:pathLst>
                <a:path w="241768" h="3179761">
                  <a:moveTo>
                    <a:pt x="0" y="3179761"/>
                  </a:moveTo>
                  <a:lnTo>
                    <a:pt x="238919" y="2819370"/>
                  </a:lnTo>
                  <a:cubicBezTo>
                    <a:pt x="238654" y="1947313"/>
                    <a:pt x="242019" y="872057"/>
                    <a:pt x="241754"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2" name="Title 1"/>
          <p:cNvSpPr>
            <a:spLocks noGrp="1"/>
          </p:cNvSpPr>
          <p:nvPr>
            <p:ph type="ctrTitle"/>
          </p:nvPr>
        </p:nvSpPr>
        <p:spPr>
          <a:xfrm>
            <a:off x="1625176" y="584200"/>
            <a:ext cx="8735325" cy="2000251"/>
          </a:xfrm>
        </p:spPr>
        <p:txBody>
          <a:bodyPr>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1625176" y="2616200"/>
            <a:ext cx="8735325" cy="1752600"/>
          </a:xfrm>
        </p:spPr>
        <p:txBody>
          <a:bodyPr>
            <a:normAutofit/>
          </a:bodyPr>
          <a:lstStyle>
            <a:lvl1pPr marL="0" indent="0" algn="l">
              <a:spcBef>
                <a:spcPts val="0"/>
              </a:spcBef>
              <a:buNone/>
              <a:defRPr sz="2800" cap="all" spc="200" baseline="0">
                <a:solidFill>
                  <a:schemeClr val="accent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a:p>
        </p:txBody>
      </p:sp>
      <p:sp>
        <p:nvSpPr>
          <p:cNvPr id="22" name="Date Placeholder 21"/>
          <p:cNvSpPr>
            <a:spLocks noGrp="1"/>
          </p:cNvSpPr>
          <p:nvPr>
            <p:ph type="dt" sz="half" idx="10"/>
          </p:nvPr>
        </p:nvSpPr>
        <p:spPr/>
        <p:txBody>
          <a:bodyPr/>
          <a:lstStyle/>
          <a:p>
            <a:fld id="{7F7BD533-5C78-475B-8C58-AA2293410402}" type="datetime1">
              <a:rPr lang="en-US" smtClean="0"/>
              <a:t>10/5/2015</a:t>
            </a:fld>
            <a:endParaRPr/>
          </a:p>
        </p:txBody>
      </p:sp>
      <p:sp>
        <p:nvSpPr>
          <p:cNvPr id="23" name="Footer Placeholder 22"/>
          <p:cNvSpPr>
            <a:spLocks noGrp="1"/>
          </p:cNvSpPr>
          <p:nvPr>
            <p:ph type="ftr" sz="quarter" idx="11"/>
          </p:nvPr>
        </p:nvSpPr>
        <p:spPr/>
        <p:txBody>
          <a:bodyPr/>
          <a:lstStyle/>
          <a:p>
            <a:endParaRPr/>
          </a:p>
        </p:txBody>
      </p:sp>
      <p:sp>
        <p:nvSpPr>
          <p:cNvPr id="24" name="Slide Number Placeholder 23"/>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84748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BA1A3C1-94E5-4025-A33E-E755EC1B1EC3}" type="datetime1">
              <a:rPr lang="en-US" smtClean="0"/>
              <a:t>10/5/2015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9966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584200"/>
            <a:ext cx="2742486" cy="55880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218882" y="584200"/>
            <a:ext cx="7414869" cy="5588000"/>
          </a:xfrm>
        </p:spPr>
        <p:txBody>
          <a:bodyPr vert="eaVert"/>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3F83D62-E62F-492C-9D53-0FE168B229C3}" type="datetime1">
              <a:rPr lang="en-US" smtClean="0"/>
              <a:t>10/5/2015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59588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DA5674F-55E9-4046-9198-A16240751F5D}" type="datetime1">
              <a:rPr lang="en-US" smtClean="0"/>
              <a:t>10/5/2015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40676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25177" y="2209801"/>
            <a:ext cx="8938472" cy="2764335"/>
          </a:xfrm>
        </p:spPr>
        <p:txBody>
          <a:bodyPr anchor="b">
            <a:normAutofit/>
          </a:bodyPr>
          <a:lstStyle>
            <a:lvl1pPr algn="l">
              <a:defRPr sz="5400" b="0" cap="none" baseline="0"/>
            </a:lvl1pPr>
          </a:lstStyle>
          <a:p>
            <a:r>
              <a:rPr lang="en-US" smtClean="0"/>
              <a:t>Click to edit Master title style</a:t>
            </a:r>
            <a:endParaRPr/>
          </a:p>
        </p:txBody>
      </p:sp>
      <p:sp>
        <p:nvSpPr>
          <p:cNvPr id="3" name="Text Placeholder 2"/>
          <p:cNvSpPr>
            <a:spLocks noGrp="1"/>
          </p:cNvSpPr>
          <p:nvPr>
            <p:ph type="body" idx="1"/>
          </p:nvPr>
        </p:nvSpPr>
        <p:spPr>
          <a:xfrm>
            <a:off x="1625176" y="4951266"/>
            <a:ext cx="7069519" cy="1220933"/>
          </a:xfrm>
        </p:spPr>
        <p:txBody>
          <a:bodyPr anchor="t">
            <a:normAutofit/>
          </a:bodyPr>
          <a:lstStyle>
            <a:lvl1pPr marL="0" indent="0">
              <a:spcBef>
                <a:spcPts val="0"/>
              </a:spcBef>
              <a:buNone/>
              <a:defRPr sz="2800" cap="all" spc="200" baseline="0">
                <a:solidFill>
                  <a:schemeClr val="accent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3B2D0A-EB78-4F22-A309-A749D784DC1E}" type="datetime1">
              <a:rPr lang="en-US" smtClean="0"/>
              <a:t>10/5/2015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grpSp>
        <p:nvGrpSpPr>
          <p:cNvPr id="11" name="diagonals"/>
          <p:cNvGrpSpPr/>
          <p:nvPr/>
        </p:nvGrpSpPr>
        <p:grpSpPr>
          <a:xfrm>
            <a:off x="7516443" y="4145281"/>
            <a:ext cx="4686117" cy="2731407"/>
            <a:chOff x="5638800" y="3108960"/>
            <a:chExt cx="3515503" cy="2048555"/>
          </a:xfrm>
        </p:grpSpPr>
        <p:cxnSp>
          <p:nvCxnSpPr>
            <p:cNvPr id="12" name="Straight Connector 11"/>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4" name="Straight Connector 13"/>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spTree>
    <p:extLst>
      <p:ext uri="{BB962C8B-B14F-4D97-AF65-F5344CB8AC3E}">
        <p14:creationId xmlns:p14="http://schemas.microsoft.com/office/powerpoint/2010/main" val="361633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218883" y="1706880"/>
            <a:ext cx="5078677" cy="446532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500707" y="1706880"/>
            <a:ext cx="5078677" cy="446532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D4F5D867-731A-4C6A-80A6-4F86718AEC51}" type="datetime1">
              <a:rPr lang="en-US" smtClean="0"/>
              <a:t>10/5/2015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355764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218883" y="1701800"/>
            <a:ext cx="5082740" cy="914400"/>
          </a:xfrm>
        </p:spPr>
        <p:txBody>
          <a:bodyPr anchor="b">
            <a:normAutofit/>
          </a:bodyPr>
          <a:lstStyle>
            <a:lvl1pPr marL="0" indent="0">
              <a:spcBef>
                <a:spcPts val="0"/>
              </a:spcBef>
              <a:buNone/>
              <a:defRPr sz="2800" b="0" cap="all" spc="200" baseline="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1218883" y="2717800"/>
            <a:ext cx="5078677" cy="3454400"/>
          </a:xfrm>
        </p:spPr>
        <p:txBody>
          <a:bodyPr>
            <a:noAutofit/>
          </a:bodyPr>
          <a:lstStyle>
            <a:lvl1pPr>
              <a:defRPr sz="2800"/>
            </a:lvl1pPr>
            <a:lvl2pPr>
              <a:defRPr sz="2400"/>
            </a:lvl2pPr>
            <a:lvl3pPr>
              <a:defRPr sz="2000"/>
            </a:lvl3pPr>
            <a:lvl4pPr>
              <a:defRPr sz="2000"/>
            </a:lvl4pPr>
            <a:lvl5pPr>
              <a:defRPr sz="2000"/>
            </a:lvl5pPr>
            <a:lvl6pPr>
              <a:defRPr sz="2000"/>
            </a:lvl6pPr>
            <a:lvl7pPr>
              <a:defRPr sz="2000" baseline="0"/>
            </a:lvl7pPr>
            <a:lvl8pPr>
              <a:defRPr sz="2000" baseline="0"/>
            </a:lvl8pPr>
            <a:lvl9pPr>
              <a:defRPr sz="20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496644" y="1701800"/>
            <a:ext cx="5082740" cy="914400"/>
          </a:xfrm>
        </p:spPr>
        <p:txBody>
          <a:bodyPr anchor="b">
            <a:normAutofit/>
          </a:bodyPr>
          <a:lstStyle>
            <a:lvl1pPr marL="0" indent="0">
              <a:spcBef>
                <a:spcPts val="0"/>
              </a:spcBef>
              <a:buNone/>
              <a:defRPr sz="2800" b="0" cap="all" spc="200" baseline="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500707" y="2717800"/>
            <a:ext cx="5078677" cy="3454400"/>
          </a:xfrm>
        </p:spPr>
        <p:txBody>
          <a:bodyPr>
            <a:noAutofit/>
          </a:bodyPr>
          <a:lstStyle>
            <a:lvl1pPr>
              <a:defRPr sz="2800"/>
            </a:lvl1pPr>
            <a:lvl2pPr>
              <a:defRPr sz="2400"/>
            </a:lvl2pPr>
            <a:lvl3pPr>
              <a:defRPr sz="2000"/>
            </a:lvl3pPr>
            <a:lvl4pPr>
              <a:defRPr sz="2000"/>
            </a:lvl4pPr>
            <a:lvl5pPr>
              <a:defRPr sz="2000"/>
            </a:lvl5pPr>
            <a:lvl6pPr>
              <a:defRPr sz="2000" baseline="0"/>
            </a:lvl6pPr>
            <a:lvl7pPr>
              <a:defRPr sz="2000" baseline="0"/>
            </a:lvl7pPr>
            <a:lvl8pPr>
              <a:defRPr sz="2000" baseline="0"/>
            </a:lvl8pPr>
            <a:lvl9pPr>
              <a:defRPr sz="20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111262E6-9075-4231-8CC7-ED3C2A235BB8}" type="datetime1">
              <a:rPr lang="en-US" smtClean="0"/>
              <a:t>10/5/2015</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5953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11308B6F-B07D-459D-8111-12101FF1E500}" type="datetime1">
              <a:rPr lang="en-US" smtClean="0"/>
              <a:t>10/5/2015</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51522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29E67D-B6DF-4C76-9832-5176F7078E06}" type="datetime1">
              <a:rPr lang="en-US" smtClean="0"/>
              <a:t>10/5/2015</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217247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8882" y="1701800"/>
            <a:ext cx="4062942" cy="2438400"/>
          </a:xfrm>
        </p:spPr>
        <p:txBody>
          <a:bodyPr anchor="b">
            <a:normAutofit/>
          </a:bodyPr>
          <a:lstStyle>
            <a:lvl1pPr algn="l">
              <a:defRPr sz="2800" b="0" cap="all" spc="200" baseline="0">
                <a:solidFill>
                  <a:schemeClr val="accent1"/>
                </a:solidFill>
              </a:defRPr>
            </a:lvl1pPr>
          </a:lstStyle>
          <a:p>
            <a:r>
              <a:rPr lang="en-US" smtClean="0"/>
              <a:t>Click to edit Master title style</a:t>
            </a:r>
            <a:endParaRPr/>
          </a:p>
        </p:txBody>
      </p:sp>
      <p:sp>
        <p:nvSpPr>
          <p:cNvPr id="3" name="Content Placeholder 2"/>
          <p:cNvSpPr>
            <a:spLocks noGrp="1"/>
          </p:cNvSpPr>
          <p:nvPr>
            <p:ph idx="1"/>
          </p:nvPr>
        </p:nvSpPr>
        <p:spPr>
          <a:xfrm>
            <a:off x="5484971" y="584200"/>
            <a:ext cx="6094413" cy="5588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218882" y="4241800"/>
            <a:ext cx="4062942" cy="1930400"/>
          </a:xfrm>
        </p:spPr>
        <p:txBody>
          <a:bodyPr>
            <a:normAutofit/>
          </a:bodyPr>
          <a:lstStyle>
            <a:lvl1pPr marL="0" indent="0">
              <a:buNone/>
              <a:defRPr sz="20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3C25AD-12A4-46D0-AD1D-1E0EB1194458}" type="datetime1">
              <a:rPr lang="en-US" smtClean="0"/>
              <a:t>10/5/2015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61813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8882" y="1701800"/>
            <a:ext cx="4062942" cy="2438400"/>
          </a:xfrm>
        </p:spPr>
        <p:txBody>
          <a:bodyPr anchor="b">
            <a:normAutofit/>
          </a:bodyPr>
          <a:lstStyle>
            <a:lvl1pPr algn="l">
              <a:defRPr sz="2800" b="0" cap="all" spc="200" baseline="0">
                <a:solidFill>
                  <a:schemeClr val="accent1"/>
                </a:solidFill>
              </a:defRPr>
            </a:lvl1pPr>
          </a:lstStyle>
          <a:p>
            <a:r>
              <a:rPr lang="en-US" smtClean="0"/>
              <a:t>Click to edit Master title style</a:t>
            </a:r>
            <a:endParaRPr/>
          </a:p>
        </p:txBody>
      </p:sp>
      <p:sp>
        <p:nvSpPr>
          <p:cNvPr id="3" name="Picture Placeholder 2"/>
          <p:cNvSpPr>
            <a:spLocks noGrp="1"/>
          </p:cNvSpPr>
          <p:nvPr>
            <p:ph type="pic" idx="1"/>
          </p:nvPr>
        </p:nvSpPr>
        <p:spPr>
          <a:xfrm>
            <a:off x="5484971" y="584200"/>
            <a:ext cx="6094413" cy="5588000"/>
          </a:xfrm>
          <a:ln w="12700">
            <a:solidFill>
              <a:schemeClr val="bg1">
                <a:lumMod val="75000"/>
                <a:lumOff val="25000"/>
              </a:schemeClr>
            </a:solidFill>
            <a:miter lim="800000"/>
          </a:ln>
        </p:spPr>
        <p:txBody>
          <a:bodyPr>
            <a:normAutofit/>
          </a:bodyPr>
          <a:lstStyle>
            <a:lvl1pPr marL="0" indent="0">
              <a:buNone/>
              <a:defRPr sz="28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smtClean="0"/>
              <a:t>Click icon to add picture</a:t>
            </a:r>
            <a:endParaRPr/>
          </a:p>
        </p:txBody>
      </p:sp>
      <p:sp>
        <p:nvSpPr>
          <p:cNvPr id="4" name="Text Placeholder 3"/>
          <p:cNvSpPr>
            <a:spLocks noGrp="1"/>
          </p:cNvSpPr>
          <p:nvPr>
            <p:ph type="body" sz="half" idx="2"/>
          </p:nvPr>
        </p:nvSpPr>
        <p:spPr>
          <a:xfrm>
            <a:off x="1218882" y="4241800"/>
            <a:ext cx="4062942" cy="1930400"/>
          </a:xfrm>
        </p:spPr>
        <p:txBody>
          <a:bodyPr>
            <a:normAutofit/>
          </a:bodyPr>
          <a:lstStyle>
            <a:lvl1pPr marL="0" indent="0">
              <a:buNone/>
              <a:defRPr sz="20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A3CC7F-2BDE-447B-810E-107FADDED220}" type="datetime1">
              <a:rPr lang="en-US" smtClean="0"/>
              <a:t>10/5/2015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422343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100000"/>
                <a:shade val="0"/>
                <a:satMod val="100000"/>
              </a:schemeClr>
            </a:gs>
            <a:gs pos="85000">
              <a:schemeClr val="bg2">
                <a:tint val="100000"/>
                <a:shade val="30000"/>
                <a:satMod val="100000"/>
              </a:schemeClr>
            </a:gs>
            <a:gs pos="100000">
              <a:schemeClr val="bg2">
                <a:shade val="60000"/>
                <a:satMod val="100000"/>
              </a:schemeClr>
            </a:gs>
          </a:gsLst>
          <a:lin ang="3600000" scaled="0"/>
          <a:tileRect/>
        </a:gradFill>
        <a:effectLst/>
      </p:bgPr>
    </p:bg>
    <p:spTree>
      <p:nvGrpSpPr>
        <p:cNvPr id="1" name=""/>
        <p:cNvGrpSpPr/>
        <p:nvPr/>
      </p:nvGrpSpPr>
      <p:grpSpPr>
        <a:xfrm>
          <a:off x="0" y="0"/>
          <a:ext cx="0" cy="0"/>
          <a:chOff x="0" y="0"/>
          <a:chExt cx="0" cy="0"/>
        </a:xfrm>
      </p:grpSpPr>
      <p:grpSp>
        <p:nvGrpSpPr>
          <p:cNvPr id="15" name="left lines"/>
          <p:cNvGrpSpPr/>
          <p:nvPr/>
        </p:nvGrpSpPr>
        <p:grpSpPr>
          <a:xfrm>
            <a:off x="-15870" y="-3174"/>
            <a:ext cx="819993" cy="5229225"/>
            <a:chOff x="-11906" y="-2381"/>
            <a:chExt cx="615155" cy="3921919"/>
          </a:xfrm>
        </p:grpSpPr>
        <p:sp>
          <p:nvSpPr>
            <p:cNvPr id="10" name="Freeform 9"/>
            <p:cNvSpPr/>
            <p:nvPr/>
          </p:nvSpPr>
          <p:spPr>
            <a:xfrm>
              <a:off x="-9526" y="0"/>
              <a:ext cx="612775" cy="3919538"/>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Lst>
              <a:ahLst/>
              <a:cxnLst>
                <a:cxn ang="0">
                  <a:pos x="connsiteX0" y="connsiteY0"/>
                </a:cxn>
                <a:cxn ang="0">
                  <a:pos x="connsiteX1" y="connsiteY1"/>
                </a:cxn>
                <a:cxn ang="0">
                  <a:pos x="connsiteX2" y="connsiteY2"/>
                </a:cxn>
              </a:cxnLst>
              <a:rect l="l" t="t" r="r" b="b"/>
              <a:pathLst>
                <a:path w="612775" h="3919538">
                  <a:moveTo>
                    <a:pt x="0" y="3919538"/>
                  </a:moveTo>
                  <a:lnTo>
                    <a:pt x="612775" y="2984500"/>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Freeform 10"/>
            <p:cNvSpPr/>
            <p:nvPr/>
          </p:nvSpPr>
          <p:spPr>
            <a:xfrm>
              <a:off x="-11906" y="0"/>
              <a:ext cx="410751" cy="3421856"/>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Lst>
              <a:ahLst/>
              <a:cxnLst>
                <a:cxn ang="0">
                  <a:pos x="connsiteX0" y="connsiteY0"/>
                </a:cxn>
                <a:cxn ang="0">
                  <a:pos x="connsiteX1" y="connsiteY1"/>
                </a:cxn>
                <a:cxn ang="0">
                  <a:pos x="connsiteX2" y="connsiteY2"/>
                </a:cxn>
              </a:cxnLst>
              <a:rect l="l" t="t" r="r" b="b"/>
              <a:pathLst>
                <a:path w="410751" h="3421856">
                  <a:moveTo>
                    <a:pt x="0" y="3421856"/>
                  </a:moveTo>
                  <a:lnTo>
                    <a:pt x="410751" y="2798680"/>
                  </a:lnTo>
                  <a:lnTo>
                    <a:pt x="409575" y="0"/>
                  </a:ln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Freeform 13"/>
            <p:cNvSpPr/>
            <p:nvPr/>
          </p:nvSpPr>
          <p:spPr>
            <a:xfrm>
              <a:off x="-7144" y="-2381"/>
              <a:ext cx="238919" cy="29765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Lst>
              <a:ahLst/>
              <a:cxnLst>
                <a:cxn ang="0">
                  <a:pos x="connsiteX0" y="connsiteY0"/>
                </a:cxn>
                <a:cxn ang="0">
                  <a:pos x="connsiteX1" y="connsiteY1"/>
                </a:cxn>
                <a:cxn ang="0">
                  <a:pos x="connsiteX2" y="connsiteY2"/>
                </a:cxn>
              </a:cxnLst>
              <a:rect l="l" t="t" r="r" b="b"/>
              <a:pathLst>
                <a:path w="238919" h="2976561">
                  <a:moveTo>
                    <a:pt x="0" y="2976561"/>
                  </a:moveTo>
                  <a:lnTo>
                    <a:pt x="238919" y="2616170"/>
                  </a:lnTo>
                  <a:cubicBezTo>
                    <a:pt x="238654" y="1744113"/>
                    <a:pt x="238390" y="872057"/>
                    <a:pt x="238125"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Placeholder 1"/>
          <p:cNvSpPr>
            <a:spLocks noGrp="1"/>
          </p:cNvSpPr>
          <p:nvPr>
            <p:ph type="title"/>
          </p:nvPr>
        </p:nvSpPr>
        <p:spPr>
          <a:xfrm>
            <a:off x="1218883" y="274637"/>
            <a:ext cx="10360501" cy="1223963"/>
          </a:xfrm>
          <a:prstGeom prst="rect">
            <a:avLst/>
          </a:prstGeom>
        </p:spPr>
        <p:txBody>
          <a:bodyPr vert="horz" lIns="121899" tIns="60949" rIns="121899" bIns="60949"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218883" y="1701797"/>
            <a:ext cx="10360501" cy="4462272"/>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1218882" y="6356352"/>
            <a:ext cx="2234618" cy="365125"/>
          </a:xfrm>
          <a:prstGeom prst="rect">
            <a:avLst/>
          </a:prstGeom>
        </p:spPr>
        <p:txBody>
          <a:bodyPr vert="horz" lIns="121899" tIns="60949" rIns="121899" bIns="60949" rtlCol="0" anchor="ctr"/>
          <a:lstStyle>
            <a:lvl1pPr algn="l">
              <a:defRPr sz="1200">
                <a:solidFill>
                  <a:schemeClr val="tx1">
                    <a:tint val="75000"/>
                  </a:schemeClr>
                </a:solidFill>
              </a:defRPr>
            </a:lvl1pPr>
          </a:lstStyle>
          <a:p>
            <a:fld id="{FBA82F3A-9388-4CCF-99DE-10EBB0D4C8F2}" type="datetime1">
              <a:rPr lang="en-US" smtClean="0"/>
              <a:t>10/5/2015</a:t>
            </a:fld>
            <a:endParaRPr/>
          </a:p>
        </p:txBody>
      </p:sp>
      <p:sp>
        <p:nvSpPr>
          <p:cNvPr id="5" name="Footer Placeholder 4"/>
          <p:cNvSpPr>
            <a:spLocks noGrp="1"/>
          </p:cNvSpPr>
          <p:nvPr>
            <p:ph type="ftr" sz="quarter" idx="3"/>
          </p:nvPr>
        </p:nvSpPr>
        <p:spPr>
          <a:xfrm>
            <a:off x="3453501" y="6356352"/>
            <a:ext cx="5281824" cy="365125"/>
          </a:xfrm>
          <a:prstGeom prst="rect">
            <a:avLst/>
          </a:prstGeom>
        </p:spPr>
        <p:txBody>
          <a:bodyPr vert="horz" lIns="121899" tIns="60949" rIns="121899" bIns="60949" rtlCol="0" anchor="ctr"/>
          <a:lstStyle>
            <a:lvl1pPr algn="ctr">
              <a:defRPr sz="12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10563649" y="6356352"/>
            <a:ext cx="1015735" cy="365125"/>
          </a:xfrm>
          <a:prstGeom prst="rect">
            <a:avLst/>
          </a:prstGeom>
        </p:spPr>
        <p:txBody>
          <a:bodyPr vert="horz" lIns="121899" tIns="60949" rIns="121899" bIns="60949" rtlCol="0" anchor="ctr"/>
          <a:lstStyle>
            <a:lvl1pPr algn="r">
              <a:defRPr sz="1200">
                <a:solidFill>
                  <a:schemeClr val="tx1">
                    <a:tint val="75000"/>
                  </a:schemeClr>
                </a:solidFill>
              </a:defRPr>
            </a:lvl1pPr>
          </a:lstStyle>
          <a:p>
            <a:fld id="{C014DD1E-5D91-48A3-AD6D-45FBA980D106}" type="slidenum">
              <a:rPr/>
              <a:pPr/>
              <a:t>‹#›</a:t>
            </a:fld>
            <a:endParaRPr/>
          </a:p>
        </p:txBody>
      </p:sp>
    </p:spTree>
    <p:extLst>
      <p:ext uri="{BB962C8B-B14F-4D97-AF65-F5344CB8AC3E}">
        <p14:creationId xmlns:p14="http://schemas.microsoft.com/office/powerpoint/2010/main" val="1395275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3" Type="http://schemas.openxmlformats.org/officeDocument/2006/relationships/tags" Target="../tags/tag39.xml"/><Relationship Id="rId18" Type="http://schemas.openxmlformats.org/officeDocument/2006/relationships/tags" Target="../tags/tag44.xml"/><Relationship Id="rId26" Type="http://schemas.openxmlformats.org/officeDocument/2006/relationships/tags" Target="../tags/tag52.xml"/><Relationship Id="rId39" Type="http://schemas.openxmlformats.org/officeDocument/2006/relationships/tags" Target="../tags/tag65.xml"/><Relationship Id="rId21" Type="http://schemas.openxmlformats.org/officeDocument/2006/relationships/tags" Target="../tags/tag47.xml"/><Relationship Id="rId34" Type="http://schemas.openxmlformats.org/officeDocument/2006/relationships/tags" Target="../tags/tag60.xml"/><Relationship Id="rId42" Type="http://schemas.openxmlformats.org/officeDocument/2006/relationships/tags" Target="../tags/tag68.xml"/><Relationship Id="rId47" Type="http://schemas.openxmlformats.org/officeDocument/2006/relationships/tags" Target="../tags/tag73.xml"/><Relationship Id="rId50" Type="http://schemas.openxmlformats.org/officeDocument/2006/relationships/tags" Target="../tags/tag76.xml"/><Relationship Id="rId55" Type="http://schemas.openxmlformats.org/officeDocument/2006/relationships/slideLayout" Target="../slideLayouts/slideLayout2.xml"/><Relationship Id="rId7" Type="http://schemas.openxmlformats.org/officeDocument/2006/relationships/tags" Target="../tags/tag33.xml"/><Relationship Id="rId2" Type="http://schemas.openxmlformats.org/officeDocument/2006/relationships/tags" Target="../tags/tag28.xml"/><Relationship Id="rId16" Type="http://schemas.openxmlformats.org/officeDocument/2006/relationships/tags" Target="../tags/tag42.xml"/><Relationship Id="rId29" Type="http://schemas.openxmlformats.org/officeDocument/2006/relationships/tags" Target="../tags/tag55.xml"/><Relationship Id="rId11" Type="http://schemas.openxmlformats.org/officeDocument/2006/relationships/tags" Target="../tags/tag37.xml"/><Relationship Id="rId24" Type="http://schemas.openxmlformats.org/officeDocument/2006/relationships/tags" Target="../tags/tag50.xml"/><Relationship Id="rId32" Type="http://schemas.openxmlformats.org/officeDocument/2006/relationships/tags" Target="../tags/tag58.xml"/><Relationship Id="rId37" Type="http://schemas.openxmlformats.org/officeDocument/2006/relationships/tags" Target="../tags/tag63.xml"/><Relationship Id="rId40" Type="http://schemas.openxmlformats.org/officeDocument/2006/relationships/tags" Target="../tags/tag66.xml"/><Relationship Id="rId45" Type="http://schemas.openxmlformats.org/officeDocument/2006/relationships/tags" Target="../tags/tag71.xml"/><Relationship Id="rId53" Type="http://schemas.openxmlformats.org/officeDocument/2006/relationships/tags" Target="../tags/tag79.xml"/><Relationship Id="rId5" Type="http://schemas.openxmlformats.org/officeDocument/2006/relationships/tags" Target="../tags/tag31.xml"/><Relationship Id="rId10" Type="http://schemas.openxmlformats.org/officeDocument/2006/relationships/tags" Target="../tags/tag36.xml"/><Relationship Id="rId19" Type="http://schemas.openxmlformats.org/officeDocument/2006/relationships/tags" Target="../tags/tag45.xml"/><Relationship Id="rId31" Type="http://schemas.openxmlformats.org/officeDocument/2006/relationships/tags" Target="../tags/tag57.xml"/><Relationship Id="rId44" Type="http://schemas.openxmlformats.org/officeDocument/2006/relationships/tags" Target="../tags/tag70.xml"/><Relationship Id="rId52" Type="http://schemas.openxmlformats.org/officeDocument/2006/relationships/tags" Target="../tags/tag78.xml"/><Relationship Id="rId4" Type="http://schemas.openxmlformats.org/officeDocument/2006/relationships/tags" Target="../tags/tag30.xml"/><Relationship Id="rId9" Type="http://schemas.openxmlformats.org/officeDocument/2006/relationships/tags" Target="../tags/tag35.xml"/><Relationship Id="rId14" Type="http://schemas.openxmlformats.org/officeDocument/2006/relationships/tags" Target="../tags/tag40.xml"/><Relationship Id="rId22" Type="http://schemas.openxmlformats.org/officeDocument/2006/relationships/tags" Target="../tags/tag48.xml"/><Relationship Id="rId27" Type="http://schemas.openxmlformats.org/officeDocument/2006/relationships/tags" Target="../tags/tag53.xml"/><Relationship Id="rId30" Type="http://schemas.openxmlformats.org/officeDocument/2006/relationships/tags" Target="../tags/tag56.xml"/><Relationship Id="rId35" Type="http://schemas.openxmlformats.org/officeDocument/2006/relationships/tags" Target="../tags/tag61.xml"/><Relationship Id="rId43" Type="http://schemas.openxmlformats.org/officeDocument/2006/relationships/tags" Target="../tags/tag69.xml"/><Relationship Id="rId48" Type="http://schemas.openxmlformats.org/officeDocument/2006/relationships/tags" Target="../tags/tag74.xml"/><Relationship Id="rId8" Type="http://schemas.openxmlformats.org/officeDocument/2006/relationships/tags" Target="../tags/tag34.xml"/><Relationship Id="rId51" Type="http://schemas.openxmlformats.org/officeDocument/2006/relationships/tags" Target="../tags/tag77.xml"/><Relationship Id="rId3" Type="http://schemas.openxmlformats.org/officeDocument/2006/relationships/tags" Target="../tags/tag29.xml"/><Relationship Id="rId12" Type="http://schemas.openxmlformats.org/officeDocument/2006/relationships/tags" Target="../tags/tag38.xml"/><Relationship Id="rId17" Type="http://schemas.openxmlformats.org/officeDocument/2006/relationships/tags" Target="../tags/tag43.xml"/><Relationship Id="rId25" Type="http://schemas.openxmlformats.org/officeDocument/2006/relationships/tags" Target="../tags/tag51.xml"/><Relationship Id="rId33" Type="http://schemas.openxmlformats.org/officeDocument/2006/relationships/tags" Target="../tags/tag59.xml"/><Relationship Id="rId38" Type="http://schemas.openxmlformats.org/officeDocument/2006/relationships/tags" Target="../tags/tag64.xml"/><Relationship Id="rId46" Type="http://schemas.openxmlformats.org/officeDocument/2006/relationships/tags" Target="../tags/tag72.xml"/><Relationship Id="rId20" Type="http://schemas.openxmlformats.org/officeDocument/2006/relationships/tags" Target="../tags/tag46.xml"/><Relationship Id="rId41" Type="http://schemas.openxmlformats.org/officeDocument/2006/relationships/tags" Target="../tags/tag67.xml"/><Relationship Id="rId54" Type="http://schemas.openxmlformats.org/officeDocument/2006/relationships/tags" Target="../tags/tag80.xml"/><Relationship Id="rId1" Type="http://schemas.openxmlformats.org/officeDocument/2006/relationships/tags" Target="../tags/tag27.xml"/><Relationship Id="rId6" Type="http://schemas.openxmlformats.org/officeDocument/2006/relationships/tags" Target="../tags/tag32.xml"/><Relationship Id="rId15" Type="http://schemas.openxmlformats.org/officeDocument/2006/relationships/tags" Target="../tags/tag41.xml"/><Relationship Id="rId23" Type="http://schemas.openxmlformats.org/officeDocument/2006/relationships/tags" Target="../tags/tag49.xml"/><Relationship Id="rId28" Type="http://schemas.openxmlformats.org/officeDocument/2006/relationships/tags" Target="../tags/tag54.xml"/><Relationship Id="rId36" Type="http://schemas.openxmlformats.org/officeDocument/2006/relationships/tags" Target="../tags/tag62.xml"/><Relationship Id="rId49" Type="http://schemas.openxmlformats.org/officeDocument/2006/relationships/tags" Target="../tags/tag75.xml"/></Relationships>
</file>

<file path=ppt/slides/_rels/slide11.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tags" Target="../tags/tag91.xml"/><Relationship Id="rId3" Type="http://schemas.openxmlformats.org/officeDocument/2006/relationships/tags" Target="../tags/tag86.xml"/><Relationship Id="rId7" Type="http://schemas.openxmlformats.org/officeDocument/2006/relationships/tags" Target="../tags/tag90.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 Id="rId9"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3" Type="http://schemas.openxmlformats.org/officeDocument/2006/relationships/tags" Target="../tags/tag104.xml"/><Relationship Id="rId18" Type="http://schemas.openxmlformats.org/officeDocument/2006/relationships/tags" Target="../tags/tag109.xml"/><Relationship Id="rId26" Type="http://schemas.openxmlformats.org/officeDocument/2006/relationships/tags" Target="../tags/tag117.xml"/><Relationship Id="rId39" Type="http://schemas.openxmlformats.org/officeDocument/2006/relationships/tags" Target="../tags/tag130.xml"/><Relationship Id="rId21" Type="http://schemas.openxmlformats.org/officeDocument/2006/relationships/tags" Target="../tags/tag112.xml"/><Relationship Id="rId34" Type="http://schemas.openxmlformats.org/officeDocument/2006/relationships/tags" Target="../tags/tag125.xml"/><Relationship Id="rId42" Type="http://schemas.openxmlformats.org/officeDocument/2006/relationships/tags" Target="../tags/tag133.xml"/><Relationship Id="rId47" Type="http://schemas.openxmlformats.org/officeDocument/2006/relationships/tags" Target="../tags/tag138.xml"/><Relationship Id="rId50" Type="http://schemas.openxmlformats.org/officeDocument/2006/relationships/tags" Target="../tags/tag141.xml"/><Relationship Id="rId55" Type="http://schemas.openxmlformats.org/officeDocument/2006/relationships/tags" Target="../tags/tag146.xml"/><Relationship Id="rId7" Type="http://schemas.openxmlformats.org/officeDocument/2006/relationships/tags" Target="../tags/tag98.xml"/><Relationship Id="rId2" Type="http://schemas.openxmlformats.org/officeDocument/2006/relationships/tags" Target="../tags/tag93.xml"/><Relationship Id="rId16" Type="http://schemas.openxmlformats.org/officeDocument/2006/relationships/tags" Target="../tags/tag107.xml"/><Relationship Id="rId29" Type="http://schemas.openxmlformats.org/officeDocument/2006/relationships/tags" Target="../tags/tag120.xml"/><Relationship Id="rId11" Type="http://schemas.openxmlformats.org/officeDocument/2006/relationships/tags" Target="../tags/tag102.xml"/><Relationship Id="rId24" Type="http://schemas.openxmlformats.org/officeDocument/2006/relationships/tags" Target="../tags/tag115.xml"/><Relationship Id="rId32" Type="http://schemas.openxmlformats.org/officeDocument/2006/relationships/tags" Target="../tags/tag123.xml"/><Relationship Id="rId37" Type="http://schemas.openxmlformats.org/officeDocument/2006/relationships/tags" Target="../tags/tag128.xml"/><Relationship Id="rId40" Type="http://schemas.openxmlformats.org/officeDocument/2006/relationships/tags" Target="../tags/tag131.xml"/><Relationship Id="rId45" Type="http://schemas.openxmlformats.org/officeDocument/2006/relationships/tags" Target="../tags/tag136.xml"/><Relationship Id="rId53" Type="http://schemas.openxmlformats.org/officeDocument/2006/relationships/tags" Target="../tags/tag144.xml"/><Relationship Id="rId58" Type="http://schemas.openxmlformats.org/officeDocument/2006/relationships/tags" Target="../tags/tag149.xml"/><Relationship Id="rId5" Type="http://schemas.openxmlformats.org/officeDocument/2006/relationships/tags" Target="../tags/tag96.xml"/><Relationship Id="rId19" Type="http://schemas.openxmlformats.org/officeDocument/2006/relationships/tags" Target="../tags/tag110.xml"/><Relationship Id="rId4" Type="http://schemas.openxmlformats.org/officeDocument/2006/relationships/tags" Target="../tags/tag95.xml"/><Relationship Id="rId9" Type="http://schemas.openxmlformats.org/officeDocument/2006/relationships/tags" Target="../tags/tag100.xml"/><Relationship Id="rId14" Type="http://schemas.openxmlformats.org/officeDocument/2006/relationships/tags" Target="../tags/tag105.xml"/><Relationship Id="rId22" Type="http://schemas.openxmlformats.org/officeDocument/2006/relationships/tags" Target="../tags/tag113.xml"/><Relationship Id="rId27" Type="http://schemas.openxmlformats.org/officeDocument/2006/relationships/tags" Target="../tags/tag118.xml"/><Relationship Id="rId30" Type="http://schemas.openxmlformats.org/officeDocument/2006/relationships/tags" Target="../tags/tag121.xml"/><Relationship Id="rId35" Type="http://schemas.openxmlformats.org/officeDocument/2006/relationships/tags" Target="../tags/tag126.xml"/><Relationship Id="rId43" Type="http://schemas.openxmlformats.org/officeDocument/2006/relationships/tags" Target="../tags/tag134.xml"/><Relationship Id="rId48" Type="http://schemas.openxmlformats.org/officeDocument/2006/relationships/tags" Target="../tags/tag139.xml"/><Relationship Id="rId56" Type="http://schemas.openxmlformats.org/officeDocument/2006/relationships/tags" Target="../tags/tag147.xml"/><Relationship Id="rId8" Type="http://schemas.openxmlformats.org/officeDocument/2006/relationships/tags" Target="../tags/tag99.xml"/><Relationship Id="rId51" Type="http://schemas.openxmlformats.org/officeDocument/2006/relationships/tags" Target="../tags/tag142.xml"/><Relationship Id="rId3" Type="http://schemas.openxmlformats.org/officeDocument/2006/relationships/tags" Target="../tags/tag94.xml"/><Relationship Id="rId12" Type="http://schemas.openxmlformats.org/officeDocument/2006/relationships/tags" Target="../tags/tag103.xml"/><Relationship Id="rId17" Type="http://schemas.openxmlformats.org/officeDocument/2006/relationships/tags" Target="../tags/tag108.xml"/><Relationship Id="rId25" Type="http://schemas.openxmlformats.org/officeDocument/2006/relationships/tags" Target="../tags/tag116.xml"/><Relationship Id="rId33" Type="http://schemas.openxmlformats.org/officeDocument/2006/relationships/tags" Target="../tags/tag124.xml"/><Relationship Id="rId38" Type="http://schemas.openxmlformats.org/officeDocument/2006/relationships/tags" Target="../tags/tag129.xml"/><Relationship Id="rId46" Type="http://schemas.openxmlformats.org/officeDocument/2006/relationships/tags" Target="../tags/tag137.xml"/><Relationship Id="rId59" Type="http://schemas.openxmlformats.org/officeDocument/2006/relationships/slideLayout" Target="../slideLayouts/slideLayout2.xml"/><Relationship Id="rId20" Type="http://schemas.openxmlformats.org/officeDocument/2006/relationships/tags" Target="../tags/tag111.xml"/><Relationship Id="rId41" Type="http://schemas.openxmlformats.org/officeDocument/2006/relationships/tags" Target="../tags/tag132.xml"/><Relationship Id="rId54" Type="http://schemas.openxmlformats.org/officeDocument/2006/relationships/tags" Target="../tags/tag145.xml"/><Relationship Id="rId1" Type="http://schemas.openxmlformats.org/officeDocument/2006/relationships/tags" Target="../tags/tag92.xml"/><Relationship Id="rId6" Type="http://schemas.openxmlformats.org/officeDocument/2006/relationships/tags" Target="../tags/tag97.xml"/><Relationship Id="rId15" Type="http://schemas.openxmlformats.org/officeDocument/2006/relationships/tags" Target="../tags/tag106.xml"/><Relationship Id="rId23" Type="http://schemas.openxmlformats.org/officeDocument/2006/relationships/tags" Target="../tags/tag114.xml"/><Relationship Id="rId28" Type="http://schemas.openxmlformats.org/officeDocument/2006/relationships/tags" Target="../tags/tag119.xml"/><Relationship Id="rId36" Type="http://schemas.openxmlformats.org/officeDocument/2006/relationships/tags" Target="../tags/tag127.xml"/><Relationship Id="rId49" Type="http://schemas.openxmlformats.org/officeDocument/2006/relationships/tags" Target="../tags/tag140.xml"/><Relationship Id="rId57" Type="http://schemas.openxmlformats.org/officeDocument/2006/relationships/tags" Target="../tags/tag148.xml"/><Relationship Id="rId10" Type="http://schemas.openxmlformats.org/officeDocument/2006/relationships/tags" Target="../tags/tag101.xml"/><Relationship Id="rId31" Type="http://schemas.openxmlformats.org/officeDocument/2006/relationships/tags" Target="../tags/tag122.xml"/><Relationship Id="rId44" Type="http://schemas.openxmlformats.org/officeDocument/2006/relationships/tags" Target="../tags/tag135.xml"/><Relationship Id="rId52" Type="http://schemas.openxmlformats.org/officeDocument/2006/relationships/tags" Target="../tags/tag14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tags" Target="../tags/tag157.xml"/><Relationship Id="rId3" Type="http://schemas.openxmlformats.org/officeDocument/2006/relationships/tags" Target="../tags/tag152.xml"/><Relationship Id="rId7" Type="http://schemas.openxmlformats.org/officeDocument/2006/relationships/tags" Target="../tags/tag156.xml"/><Relationship Id="rId2" Type="http://schemas.openxmlformats.org/officeDocument/2006/relationships/tags" Target="../tags/tag151.xml"/><Relationship Id="rId1" Type="http://schemas.openxmlformats.org/officeDocument/2006/relationships/tags" Target="../tags/tag150.xml"/><Relationship Id="rId6" Type="http://schemas.openxmlformats.org/officeDocument/2006/relationships/tags" Target="../tags/tag155.xml"/><Relationship Id="rId5" Type="http://schemas.openxmlformats.org/officeDocument/2006/relationships/tags" Target="../tags/tag154.xml"/><Relationship Id="rId4" Type="http://schemas.openxmlformats.org/officeDocument/2006/relationships/tags" Target="../tags/tag153.xml"/><Relationship Id="rId9"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en.wikipedia.org/wiki/Backpropagation" TargetMode="External"/><Relationship Id="rId2" Type="http://schemas.openxmlformats.org/officeDocument/2006/relationships/hyperlink" Target="https://en.wikipedia.org/wiki/Artificial_neural_network"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 Type="http://schemas.openxmlformats.org/officeDocument/2006/relationships/tags" Target="../tags/tag3.xml"/><Relationship Id="rId21" Type="http://schemas.openxmlformats.org/officeDocument/2006/relationships/tags" Target="../tags/tag21.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tags" Target="../tags/tag24.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10" Type="http://schemas.openxmlformats.org/officeDocument/2006/relationships/tags" Target="../tags/tag10.xml"/><Relationship Id="rId19" Type="http://schemas.openxmlformats.org/officeDocument/2006/relationships/tags" Target="../tags/tag19.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Back-Propagation Algorithm</a:t>
            </a:r>
            <a:endParaRPr lang="en-US" dirty="0"/>
          </a:p>
        </p:txBody>
      </p:sp>
      <p:sp>
        <p:nvSpPr>
          <p:cNvPr id="5" name="Subtitle 4"/>
          <p:cNvSpPr>
            <a:spLocks noGrp="1"/>
          </p:cNvSpPr>
          <p:nvPr>
            <p:ph type="subTitle" idx="1"/>
          </p:nvPr>
        </p:nvSpPr>
        <p:spPr/>
        <p:txBody>
          <a:bodyPr/>
          <a:lstStyle/>
          <a:p>
            <a:r>
              <a:rPr lang="en-US" dirty="0" smtClean="0"/>
              <a:t>An introduction to learning internal representations By error Propagation</a:t>
            </a:r>
            <a:endParaRPr lang="en-US" dirty="0"/>
          </a:p>
        </p:txBody>
      </p:sp>
      <p:sp>
        <p:nvSpPr>
          <p:cNvPr id="3" name="TextBox 2"/>
          <p:cNvSpPr txBox="1"/>
          <p:nvPr/>
        </p:nvSpPr>
        <p:spPr>
          <a:xfrm>
            <a:off x="7999412" y="4648200"/>
            <a:ext cx="4572000" cy="1384995"/>
          </a:xfrm>
          <a:prstGeom prst="rect">
            <a:avLst/>
          </a:prstGeom>
          <a:noFill/>
        </p:spPr>
        <p:txBody>
          <a:bodyPr wrap="square" rtlCol="0">
            <a:spAutoFit/>
          </a:bodyPr>
          <a:lstStyle/>
          <a:p>
            <a:r>
              <a:rPr lang="en-US" sz="2800" dirty="0" smtClean="0"/>
              <a:t>Presented by:</a:t>
            </a:r>
          </a:p>
          <a:p>
            <a:r>
              <a:rPr lang="en-US" sz="2800" dirty="0" smtClean="0"/>
              <a:t>Kunal Parmar</a:t>
            </a:r>
          </a:p>
          <a:p>
            <a:r>
              <a:rPr lang="en-US" sz="2800" dirty="0" smtClean="0"/>
              <a:t>UHID: 1329834</a:t>
            </a:r>
            <a:endParaRPr lang="en-US" sz="2800" dirty="0"/>
          </a:p>
        </p:txBody>
      </p:sp>
      <p:sp>
        <p:nvSpPr>
          <p:cNvPr id="4" name="Slide Number Placeholder 3"/>
          <p:cNvSpPr>
            <a:spLocks noGrp="1"/>
          </p:cNvSpPr>
          <p:nvPr>
            <p:ph type="sldNum" sz="quarter" idx="12"/>
          </p:nvPr>
        </p:nvSpPr>
        <p:spPr/>
        <p:txBody>
          <a:bodyPr/>
          <a:lstStyle/>
          <a:p>
            <a:fld id="{C014DD1E-5D91-48A3-AD6D-45FBA980D106}" type="slidenum">
              <a:rPr lang="en-US" smtClean="0"/>
              <a:t>1</a:t>
            </a:fld>
            <a:endParaRPr lang="en-US"/>
          </a:p>
        </p:txBody>
      </p:sp>
    </p:spTree>
    <p:extLst>
      <p:ext uri="{BB962C8B-B14F-4D97-AF65-F5344CB8AC3E}">
        <p14:creationId xmlns:p14="http://schemas.microsoft.com/office/powerpoint/2010/main" val="13322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Multi-layer neural networks</a:t>
            </a:r>
            <a:endParaRPr lang="en-US" dirty="0"/>
          </a:p>
        </p:txBody>
      </p:sp>
      <p:sp>
        <p:nvSpPr>
          <p:cNvPr id="3" name="Content Placeholder 2"/>
          <p:cNvSpPr>
            <a:spLocks noGrp="1"/>
          </p:cNvSpPr>
          <p:nvPr>
            <p:ph idx="1"/>
          </p:nvPr>
        </p:nvSpPr>
        <p:spPr/>
        <p:txBody>
          <a:bodyPr/>
          <a:lstStyle/>
          <a:p>
            <a:pPr>
              <a:defRPr/>
            </a:pPr>
            <a:r>
              <a:rPr lang="en-US" dirty="0"/>
              <a:t>In contrast to perceptrons, multilayer </a:t>
            </a:r>
            <a:r>
              <a:rPr lang="en-US" dirty="0" smtClean="0"/>
              <a:t>neural networks </a:t>
            </a:r>
            <a:r>
              <a:rPr lang="en-US" dirty="0"/>
              <a:t>can </a:t>
            </a:r>
            <a:r>
              <a:rPr lang="en-US" dirty="0" smtClean="0"/>
              <a:t>not only learn multiple </a:t>
            </a:r>
            <a:r>
              <a:rPr lang="en-US" dirty="0"/>
              <a:t>decision boundaries, but the boundaries may be nonlinear.</a:t>
            </a:r>
          </a:p>
          <a:p>
            <a:endParaRPr lang="en-US" dirty="0"/>
          </a:p>
        </p:txBody>
      </p:sp>
      <p:sp>
        <p:nvSpPr>
          <p:cNvPr id="4" name="Oval 4"/>
          <p:cNvSpPr>
            <a:spLocks noChangeArrowheads="1"/>
          </p:cNvSpPr>
          <p:nvPr>
            <p:custDataLst>
              <p:tags r:id="rId1"/>
            </p:custDataLst>
          </p:nvPr>
        </p:nvSpPr>
        <p:spPr bwMode="auto">
          <a:xfrm>
            <a:off x="5484812" y="4267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5" name="Oval 5"/>
          <p:cNvSpPr>
            <a:spLocks noChangeArrowheads="1"/>
          </p:cNvSpPr>
          <p:nvPr>
            <p:custDataLst>
              <p:tags r:id="rId2"/>
            </p:custDataLst>
          </p:nvPr>
        </p:nvSpPr>
        <p:spPr bwMode="auto">
          <a:xfrm>
            <a:off x="6170612" y="4267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6" name="Oval 6"/>
          <p:cNvSpPr>
            <a:spLocks noChangeArrowheads="1"/>
          </p:cNvSpPr>
          <p:nvPr>
            <p:custDataLst>
              <p:tags r:id="rId3"/>
            </p:custDataLst>
          </p:nvPr>
        </p:nvSpPr>
        <p:spPr bwMode="auto">
          <a:xfrm>
            <a:off x="6094412" y="5029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7" name="Oval 7"/>
          <p:cNvSpPr>
            <a:spLocks noChangeArrowheads="1"/>
          </p:cNvSpPr>
          <p:nvPr>
            <p:custDataLst>
              <p:tags r:id="rId4"/>
            </p:custDataLst>
          </p:nvPr>
        </p:nvSpPr>
        <p:spPr bwMode="auto">
          <a:xfrm>
            <a:off x="6704012" y="4953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8" name="Oval 8"/>
          <p:cNvSpPr>
            <a:spLocks noChangeArrowheads="1"/>
          </p:cNvSpPr>
          <p:nvPr>
            <p:custDataLst>
              <p:tags r:id="rId5"/>
            </p:custDataLst>
          </p:nvPr>
        </p:nvSpPr>
        <p:spPr bwMode="auto">
          <a:xfrm>
            <a:off x="6704012" y="4267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9" name="Oval 9"/>
          <p:cNvSpPr>
            <a:spLocks noChangeArrowheads="1"/>
          </p:cNvSpPr>
          <p:nvPr>
            <p:custDataLst>
              <p:tags r:id="rId6"/>
            </p:custDataLst>
          </p:nvPr>
        </p:nvSpPr>
        <p:spPr bwMode="auto">
          <a:xfrm>
            <a:off x="5408612" y="5029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0" name="Oval 10"/>
          <p:cNvSpPr>
            <a:spLocks noChangeArrowheads="1"/>
          </p:cNvSpPr>
          <p:nvPr>
            <p:custDataLst>
              <p:tags r:id="rId7"/>
            </p:custDataLst>
          </p:nvPr>
        </p:nvSpPr>
        <p:spPr bwMode="auto">
          <a:xfrm>
            <a:off x="4722812" y="5029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1" name="Oval 11"/>
          <p:cNvSpPr>
            <a:spLocks noChangeArrowheads="1"/>
          </p:cNvSpPr>
          <p:nvPr>
            <p:custDataLst>
              <p:tags r:id="rId8"/>
            </p:custDataLst>
          </p:nvPr>
        </p:nvSpPr>
        <p:spPr bwMode="auto">
          <a:xfrm>
            <a:off x="4113212" y="5029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2" name="Oval 12"/>
          <p:cNvSpPr>
            <a:spLocks noChangeArrowheads="1"/>
          </p:cNvSpPr>
          <p:nvPr>
            <p:custDataLst>
              <p:tags r:id="rId9"/>
            </p:custDataLst>
          </p:nvPr>
        </p:nvSpPr>
        <p:spPr bwMode="auto">
          <a:xfrm>
            <a:off x="7237412" y="4267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3" name="Oval 13"/>
          <p:cNvSpPr>
            <a:spLocks noChangeArrowheads="1"/>
          </p:cNvSpPr>
          <p:nvPr>
            <p:custDataLst>
              <p:tags r:id="rId10"/>
            </p:custDataLst>
          </p:nvPr>
        </p:nvSpPr>
        <p:spPr bwMode="auto">
          <a:xfrm>
            <a:off x="7161212" y="4953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4" name="Oval 14"/>
          <p:cNvSpPr>
            <a:spLocks noChangeArrowheads="1"/>
          </p:cNvSpPr>
          <p:nvPr>
            <p:custDataLst>
              <p:tags r:id="rId11"/>
            </p:custDataLst>
          </p:nvPr>
        </p:nvSpPr>
        <p:spPr bwMode="auto">
          <a:xfrm>
            <a:off x="7847012" y="4953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5" name="Oval 15"/>
          <p:cNvSpPr>
            <a:spLocks noChangeArrowheads="1"/>
          </p:cNvSpPr>
          <p:nvPr>
            <p:custDataLst>
              <p:tags r:id="rId12"/>
            </p:custDataLst>
          </p:nvPr>
        </p:nvSpPr>
        <p:spPr bwMode="auto">
          <a:xfrm>
            <a:off x="8380412" y="4953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6" name="Oval 16"/>
          <p:cNvSpPr>
            <a:spLocks noChangeArrowheads="1"/>
          </p:cNvSpPr>
          <p:nvPr>
            <p:custDataLst>
              <p:tags r:id="rId13"/>
            </p:custDataLst>
          </p:nvPr>
        </p:nvSpPr>
        <p:spPr bwMode="auto">
          <a:xfrm>
            <a:off x="8913812" y="4953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7" name="Oval 17"/>
          <p:cNvSpPr>
            <a:spLocks noChangeArrowheads="1"/>
          </p:cNvSpPr>
          <p:nvPr>
            <p:custDataLst>
              <p:tags r:id="rId14"/>
            </p:custDataLst>
          </p:nvPr>
        </p:nvSpPr>
        <p:spPr bwMode="auto">
          <a:xfrm>
            <a:off x="6094412" y="3429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8" name="Oval 18"/>
          <p:cNvSpPr>
            <a:spLocks noChangeArrowheads="1"/>
          </p:cNvSpPr>
          <p:nvPr>
            <p:custDataLst>
              <p:tags r:id="rId15"/>
            </p:custDataLst>
          </p:nvPr>
        </p:nvSpPr>
        <p:spPr bwMode="auto">
          <a:xfrm>
            <a:off x="6780212" y="33528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9" name="Oval 19"/>
          <p:cNvSpPr>
            <a:spLocks noChangeArrowheads="1"/>
          </p:cNvSpPr>
          <p:nvPr>
            <p:custDataLst>
              <p:tags r:id="rId16"/>
            </p:custDataLst>
          </p:nvPr>
        </p:nvSpPr>
        <p:spPr bwMode="auto">
          <a:xfrm>
            <a:off x="5484812" y="3429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0" name="Oval 20"/>
          <p:cNvSpPr>
            <a:spLocks noChangeArrowheads="1"/>
          </p:cNvSpPr>
          <p:nvPr>
            <p:custDataLst>
              <p:tags r:id="rId17"/>
            </p:custDataLst>
          </p:nvPr>
        </p:nvSpPr>
        <p:spPr bwMode="auto">
          <a:xfrm>
            <a:off x="4799012" y="3429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1" name="Oval 21"/>
          <p:cNvSpPr>
            <a:spLocks noChangeArrowheads="1"/>
          </p:cNvSpPr>
          <p:nvPr>
            <p:custDataLst>
              <p:tags r:id="rId18"/>
            </p:custDataLst>
          </p:nvPr>
        </p:nvSpPr>
        <p:spPr bwMode="auto">
          <a:xfrm>
            <a:off x="4189412" y="3429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2" name="Oval 22"/>
          <p:cNvSpPr>
            <a:spLocks noChangeArrowheads="1"/>
          </p:cNvSpPr>
          <p:nvPr>
            <p:custDataLst>
              <p:tags r:id="rId19"/>
            </p:custDataLst>
          </p:nvPr>
        </p:nvSpPr>
        <p:spPr bwMode="auto">
          <a:xfrm>
            <a:off x="7237412" y="33528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3" name="Oval 23"/>
          <p:cNvSpPr>
            <a:spLocks noChangeArrowheads="1"/>
          </p:cNvSpPr>
          <p:nvPr>
            <p:custDataLst>
              <p:tags r:id="rId20"/>
            </p:custDataLst>
          </p:nvPr>
        </p:nvSpPr>
        <p:spPr bwMode="auto">
          <a:xfrm>
            <a:off x="7923212" y="33528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4" name="Oval 24"/>
          <p:cNvSpPr>
            <a:spLocks noChangeArrowheads="1"/>
          </p:cNvSpPr>
          <p:nvPr>
            <p:custDataLst>
              <p:tags r:id="rId21"/>
            </p:custDataLst>
          </p:nvPr>
        </p:nvSpPr>
        <p:spPr bwMode="auto">
          <a:xfrm>
            <a:off x="8456612" y="33528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5" name="Oval 25"/>
          <p:cNvSpPr>
            <a:spLocks noChangeArrowheads="1"/>
          </p:cNvSpPr>
          <p:nvPr>
            <p:custDataLst>
              <p:tags r:id="rId22"/>
            </p:custDataLst>
          </p:nvPr>
        </p:nvSpPr>
        <p:spPr bwMode="auto">
          <a:xfrm>
            <a:off x="8990012" y="33528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6" name="Line 26"/>
          <p:cNvSpPr>
            <a:spLocks noChangeShapeType="1"/>
          </p:cNvSpPr>
          <p:nvPr>
            <p:custDataLst>
              <p:tags r:id="rId23"/>
            </p:custDataLst>
          </p:nvPr>
        </p:nvSpPr>
        <p:spPr bwMode="auto">
          <a:xfrm flipV="1">
            <a:off x="4265612" y="4343400"/>
            <a:ext cx="12192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 name="Line 27"/>
          <p:cNvSpPr>
            <a:spLocks noChangeShapeType="1"/>
          </p:cNvSpPr>
          <p:nvPr>
            <p:custDataLst>
              <p:tags r:id="rId24"/>
            </p:custDataLst>
          </p:nvPr>
        </p:nvSpPr>
        <p:spPr bwMode="auto">
          <a:xfrm flipV="1">
            <a:off x="4265612" y="4419600"/>
            <a:ext cx="19812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 name="Line 28"/>
          <p:cNvSpPr>
            <a:spLocks noChangeShapeType="1"/>
          </p:cNvSpPr>
          <p:nvPr>
            <p:custDataLst>
              <p:tags r:id="rId25"/>
            </p:custDataLst>
          </p:nvPr>
        </p:nvSpPr>
        <p:spPr bwMode="auto">
          <a:xfrm flipV="1">
            <a:off x="4341812" y="4419600"/>
            <a:ext cx="24384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Line 29"/>
          <p:cNvSpPr>
            <a:spLocks noChangeShapeType="1"/>
          </p:cNvSpPr>
          <p:nvPr>
            <p:custDataLst>
              <p:tags r:id="rId26"/>
            </p:custDataLst>
          </p:nvPr>
        </p:nvSpPr>
        <p:spPr bwMode="auto">
          <a:xfrm flipV="1">
            <a:off x="4341812" y="4419600"/>
            <a:ext cx="29718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30"/>
          <p:cNvSpPr>
            <a:spLocks noChangeShapeType="1"/>
          </p:cNvSpPr>
          <p:nvPr>
            <p:custDataLst>
              <p:tags r:id="rId27"/>
            </p:custDataLst>
          </p:nvPr>
        </p:nvSpPr>
        <p:spPr bwMode="auto">
          <a:xfrm flipV="1">
            <a:off x="4875212" y="4419600"/>
            <a:ext cx="7620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 name="Line 31"/>
          <p:cNvSpPr>
            <a:spLocks noChangeShapeType="1"/>
          </p:cNvSpPr>
          <p:nvPr>
            <p:custDataLst>
              <p:tags r:id="rId28"/>
            </p:custDataLst>
          </p:nvPr>
        </p:nvSpPr>
        <p:spPr bwMode="auto">
          <a:xfrm flipV="1">
            <a:off x="4875212" y="4419600"/>
            <a:ext cx="13716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 name="Line 32"/>
          <p:cNvSpPr>
            <a:spLocks noChangeShapeType="1"/>
          </p:cNvSpPr>
          <p:nvPr>
            <p:custDataLst>
              <p:tags r:id="rId29"/>
            </p:custDataLst>
          </p:nvPr>
        </p:nvSpPr>
        <p:spPr bwMode="auto">
          <a:xfrm flipV="1">
            <a:off x="4951412" y="4419600"/>
            <a:ext cx="18288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Line 33"/>
          <p:cNvSpPr>
            <a:spLocks noChangeShapeType="1"/>
          </p:cNvSpPr>
          <p:nvPr>
            <p:custDataLst>
              <p:tags r:id="rId30"/>
            </p:custDataLst>
          </p:nvPr>
        </p:nvSpPr>
        <p:spPr bwMode="auto">
          <a:xfrm flipV="1">
            <a:off x="4875212" y="4419600"/>
            <a:ext cx="25146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 name="Line 34"/>
          <p:cNvSpPr>
            <a:spLocks noChangeShapeType="1"/>
          </p:cNvSpPr>
          <p:nvPr>
            <p:custDataLst>
              <p:tags r:id="rId31"/>
            </p:custDataLst>
          </p:nvPr>
        </p:nvSpPr>
        <p:spPr bwMode="auto">
          <a:xfrm flipV="1">
            <a:off x="5484812" y="4419600"/>
            <a:ext cx="1524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 name="Line 35"/>
          <p:cNvSpPr>
            <a:spLocks noChangeShapeType="1"/>
          </p:cNvSpPr>
          <p:nvPr>
            <p:custDataLst>
              <p:tags r:id="rId32"/>
            </p:custDataLst>
          </p:nvPr>
        </p:nvSpPr>
        <p:spPr bwMode="auto">
          <a:xfrm flipV="1">
            <a:off x="5561012" y="4419600"/>
            <a:ext cx="7620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 name="Line 36"/>
          <p:cNvSpPr>
            <a:spLocks noChangeShapeType="1"/>
          </p:cNvSpPr>
          <p:nvPr>
            <p:custDataLst>
              <p:tags r:id="rId33"/>
            </p:custDataLst>
          </p:nvPr>
        </p:nvSpPr>
        <p:spPr bwMode="auto">
          <a:xfrm flipH="1" flipV="1">
            <a:off x="5637212" y="4419600"/>
            <a:ext cx="5334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 name="Line 37"/>
          <p:cNvSpPr>
            <a:spLocks noChangeShapeType="1"/>
          </p:cNvSpPr>
          <p:nvPr>
            <p:custDataLst>
              <p:tags r:id="rId34"/>
            </p:custDataLst>
          </p:nvPr>
        </p:nvSpPr>
        <p:spPr bwMode="auto">
          <a:xfrm flipV="1">
            <a:off x="6246812" y="4419600"/>
            <a:ext cx="9906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 name="Line 38"/>
          <p:cNvSpPr>
            <a:spLocks noChangeShapeType="1"/>
          </p:cNvSpPr>
          <p:nvPr>
            <p:custDataLst>
              <p:tags r:id="rId35"/>
            </p:custDataLst>
          </p:nvPr>
        </p:nvSpPr>
        <p:spPr bwMode="auto">
          <a:xfrm flipH="1" flipV="1">
            <a:off x="6246812" y="4419600"/>
            <a:ext cx="4572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 name="Line 39"/>
          <p:cNvSpPr>
            <a:spLocks noChangeShapeType="1"/>
          </p:cNvSpPr>
          <p:nvPr>
            <p:custDataLst>
              <p:tags r:id="rId36"/>
            </p:custDataLst>
          </p:nvPr>
        </p:nvSpPr>
        <p:spPr bwMode="auto">
          <a:xfrm flipH="1" flipV="1">
            <a:off x="6399212" y="4419600"/>
            <a:ext cx="1524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 name="Line 40"/>
          <p:cNvSpPr>
            <a:spLocks noChangeShapeType="1"/>
          </p:cNvSpPr>
          <p:nvPr>
            <p:custDataLst>
              <p:tags r:id="rId37"/>
            </p:custDataLst>
          </p:nvPr>
        </p:nvSpPr>
        <p:spPr bwMode="auto">
          <a:xfrm flipH="1" flipV="1">
            <a:off x="7313612" y="4419600"/>
            <a:ext cx="1143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 name="Line 41"/>
          <p:cNvSpPr>
            <a:spLocks noChangeShapeType="1"/>
          </p:cNvSpPr>
          <p:nvPr>
            <p:custDataLst>
              <p:tags r:id="rId38"/>
            </p:custDataLst>
          </p:nvPr>
        </p:nvSpPr>
        <p:spPr bwMode="auto">
          <a:xfrm flipH="1" flipV="1">
            <a:off x="7389812" y="4419600"/>
            <a:ext cx="16764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 name="Line 42"/>
          <p:cNvSpPr>
            <a:spLocks noChangeShapeType="1"/>
          </p:cNvSpPr>
          <p:nvPr>
            <p:custDataLst>
              <p:tags r:id="rId39"/>
            </p:custDataLst>
          </p:nvPr>
        </p:nvSpPr>
        <p:spPr bwMode="auto">
          <a:xfrm flipV="1">
            <a:off x="7237412" y="4419600"/>
            <a:ext cx="1524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 name="Line 43"/>
          <p:cNvSpPr>
            <a:spLocks noChangeShapeType="1"/>
          </p:cNvSpPr>
          <p:nvPr>
            <p:custDataLst>
              <p:tags r:id="rId40"/>
            </p:custDataLst>
          </p:nvPr>
        </p:nvSpPr>
        <p:spPr bwMode="auto">
          <a:xfrm flipH="1" flipV="1">
            <a:off x="4341812" y="3657600"/>
            <a:ext cx="12954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 name="Line 44"/>
          <p:cNvSpPr>
            <a:spLocks noChangeShapeType="1"/>
          </p:cNvSpPr>
          <p:nvPr>
            <p:custDataLst>
              <p:tags r:id="rId41"/>
            </p:custDataLst>
          </p:nvPr>
        </p:nvSpPr>
        <p:spPr bwMode="auto">
          <a:xfrm flipV="1">
            <a:off x="5713412" y="3505200"/>
            <a:ext cx="33528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 name="Line 45"/>
          <p:cNvSpPr>
            <a:spLocks noChangeShapeType="1"/>
          </p:cNvSpPr>
          <p:nvPr>
            <p:custDataLst>
              <p:tags r:id="rId42"/>
            </p:custDataLst>
          </p:nvPr>
        </p:nvSpPr>
        <p:spPr bwMode="auto">
          <a:xfrm flipV="1">
            <a:off x="5637212" y="3581400"/>
            <a:ext cx="16764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 name="Line 46"/>
          <p:cNvSpPr>
            <a:spLocks noChangeShapeType="1"/>
          </p:cNvSpPr>
          <p:nvPr>
            <p:custDataLst>
              <p:tags r:id="rId43"/>
            </p:custDataLst>
          </p:nvPr>
        </p:nvSpPr>
        <p:spPr bwMode="auto">
          <a:xfrm flipH="1" flipV="1">
            <a:off x="4951412" y="3657600"/>
            <a:ext cx="12954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 name="Line 47"/>
          <p:cNvSpPr>
            <a:spLocks noChangeShapeType="1"/>
          </p:cNvSpPr>
          <p:nvPr>
            <p:custDataLst>
              <p:tags r:id="rId44"/>
            </p:custDataLst>
          </p:nvPr>
        </p:nvSpPr>
        <p:spPr bwMode="auto">
          <a:xfrm flipV="1">
            <a:off x="6246812" y="3505200"/>
            <a:ext cx="6858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 name="Line 48"/>
          <p:cNvSpPr>
            <a:spLocks noChangeShapeType="1"/>
          </p:cNvSpPr>
          <p:nvPr>
            <p:custDataLst>
              <p:tags r:id="rId45"/>
            </p:custDataLst>
          </p:nvPr>
        </p:nvSpPr>
        <p:spPr bwMode="auto">
          <a:xfrm flipH="1" flipV="1">
            <a:off x="5713412" y="3657600"/>
            <a:ext cx="6096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 name="Line 49"/>
          <p:cNvSpPr>
            <a:spLocks noChangeShapeType="1"/>
          </p:cNvSpPr>
          <p:nvPr>
            <p:custDataLst>
              <p:tags r:id="rId46"/>
            </p:custDataLst>
          </p:nvPr>
        </p:nvSpPr>
        <p:spPr bwMode="auto">
          <a:xfrm flipV="1">
            <a:off x="6323012" y="3505200"/>
            <a:ext cx="16002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0" name="Line 50"/>
          <p:cNvSpPr>
            <a:spLocks noChangeShapeType="1"/>
          </p:cNvSpPr>
          <p:nvPr>
            <p:custDataLst>
              <p:tags r:id="rId47"/>
            </p:custDataLst>
          </p:nvPr>
        </p:nvSpPr>
        <p:spPr bwMode="auto">
          <a:xfrm flipV="1">
            <a:off x="6780212" y="3505200"/>
            <a:ext cx="17526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 name="Line 51"/>
          <p:cNvSpPr>
            <a:spLocks noChangeShapeType="1"/>
          </p:cNvSpPr>
          <p:nvPr>
            <p:custDataLst>
              <p:tags r:id="rId48"/>
            </p:custDataLst>
          </p:nvPr>
        </p:nvSpPr>
        <p:spPr bwMode="auto">
          <a:xfrm flipH="1" flipV="1">
            <a:off x="7313612" y="3505200"/>
            <a:ext cx="762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 name="Line 52"/>
          <p:cNvSpPr>
            <a:spLocks noChangeShapeType="1"/>
          </p:cNvSpPr>
          <p:nvPr>
            <p:custDataLst>
              <p:tags r:id="rId49"/>
            </p:custDataLst>
          </p:nvPr>
        </p:nvSpPr>
        <p:spPr bwMode="auto">
          <a:xfrm flipH="1" flipV="1">
            <a:off x="6170612" y="3581400"/>
            <a:ext cx="12192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 name="Line 53"/>
          <p:cNvSpPr>
            <a:spLocks noChangeShapeType="1"/>
          </p:cNvSpPr>
          <p:nvPr>
            <p:custDataLst>
              <p:tags r:id="rId50"/>
            </p:custDataLst>
          </p:nvPr>
        </p:nvSpPr>
        <p:spPr bwMode="auto">
          <a:xfrm flipH="1" flipV="1">
            <a:off x="5561012" y="3581400"/>
            <a:ext cx="12192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4" name="Line 54"/>
          <p:cNvSpPr>
            <a:spLocks noChangeShapeType="1"/>
          </p:cNvSpPr>
          <p:nvPr>
            <p:custDataLst>
              <p:tags r:id="rId51"/>
            </p:custDataLst>
          </p:nvPr>
        </p:nvSpPr>
        <p:spPr bwMode="auto">
          <a:xfrm>
            <a:off x="4341812" y="3581400"/>
            <a:ext cx="19812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 name="Text Box 55"/>
          <p:cNvSpPr txBox="1">
            <a:spLocks noChangeArrowheads="1"/>
          </p:cNvSpPr>
          <p:nvPr>
            <p:custDataLst>
              <p:tags r:id="rId52"/>
            </p:custDataLst>
          </p:nvPr>
        </p:nvSpPr>
        <p:spPr bwMode="auto">
          <a:xfrm>
            <a:off x="2436812" y="4979988"/>
            <a:ext cx="1678665" cy="461665"/>
          </a:xfrm>
          <a:prstGeom prst="rect">
            <a:avLst/>
          </a:prstGeom>
          <a:noFill/>
          <a:ln w="9525">
            <a:noFill/>
            <a:miter lim="800000"/>
            <a:headEnd/>
            <a:tailEnd/>
          </a:ln>
          <a:effectLst/>
        </p:spPr>
        <p:txBody>
          <a:bodyPr wrap="none">
            <a:spAutoFit/>
          </a:bodyPr>
          <a:lstStyle/>
          <a:p>
            <a:pPr>
              <a:defRPr/>
            </a:pPr>
            <a:r>
              <a:rPr lang="en-US" sz="2400" dirty="0"/>
              <a:t>Input nodes</a:t>
            </a:r>
          </a:p>
        </p:txBody>
      </p:sp>
      <p:sp>
        <p:nvSpPr>
          <p:cNvPr id="56" name="Text Box 56"/>
          <p:cNvSpPr txBox="1">
            <a:spLocks noChangeArrowheads="1"/>
          </p:cNvSpPr>
          <p:nvPr>
            <p:custDataLst>
              <p:tags r:id="rId53"/>
            </p:custDataLst>
          </p:nvPr>
        </p:nvSpPr>
        <p:spPr bwMode="auto">
          <a:xfrm>
            <a:off x="2360612" y="4141788"/>
            <a:ext cx="1989840" cy="461665"/>
          </a:xfrm>
          <a:prstGeom prst="rect">
            <a:avLst/>
          </a:prstGeom>
          <a:noFill/>
          <a:ln w="9525">
            <a:noFill/>
            <a:miter lim="800000"/>
            <a:headEnd/>
            <a:tailEnd/>
          </a:ln>
          <a:effectLst/>
        </p:spPr>
        <p:txBody>
          <a:bodyPr wrap="none">
            <a:spAutoFit/>
          </a:bodyPr>
          <a:lstStyle/>
          <a:p>
            <a:pPr>
              <a:defRPr/>
            </a:pPr>
            <a:r>
              <a:rPr lang="en-US" sz="2400" dirty="0"/>
              <a:t>Internal nodes</a:t>
            </a:r>
          </a:p>
        </p:txBody>
      </p:sp>
      <p:sp>
        <p:nvSpPr>
          <p:cNvPr id="57" name="Text Box 57"/>
          <p:cNvSpPr txBox="1">
            <a:spLocks noChangeArrowheads="1"/>
          </p:cNvSpPr>
          <p:nvPr>
            <p:custDataLst>
              <p:tags r:id="rId54"/>
            </p:custDataLst>
          </p:nvPr>
        </p:nvSpPr>
        <p:spPr bwMode="auto">
          <a:xfrm>
            <a:off x="2360612" y="3303588"/>
            <a:ext cx="1907895" cy="461665"/>
          </a:xfrm>
          <a:prstGeom prst="rect">
            <a:avLst/>
          </a:prstGeom>
          <a:noFill/>
          <a:ln w="9525">
            <a:noFill/>
            <a:miter lim="800000"/>
            <a:headEnd/>
            <a:tailEnd/>
          </a:ln>
          <a:effectLst/>
        </p:spPr>
        <p:txBody>
          <a:bodyPr wrap="none">
            <a:spAutoFit/>
          </a:bodyPr>
          <a:lstStyle/>
          <a:p>
            <a:pPr>
              <a:defRPr/>
            </a:pPr>
            <a:r>
              <a:rPr lang="en-US" sz="2400" dirty="0"/>
              <a:t>Output nodes</a:t>
            </a:r>
          </a:p>
        </p:txBody>
      </p:sp>
      <p:sp>
        <p:nvSpPr>
          <p:cNvPr id="58" name="Slide Number Placeholder 57"/>
          <p:cNvSpPr>
            <a:spLocks noGrp="1"/>
          </p:cNvSpPr>
          <p:nvPr>
            <p:ph type="sldNum" sz="quarter" idx="12"/>
          </p:nvPr>
        </p:nvSpPr>
        <p:spPr/>
        <p:txBody>
          <a:bodyPr/>
          <a:lstStyle/>
          <a:p>
            <a:fld id="{C014DD1E-5D91-48A3-AD6D-45FBA980D106}" type="slidenum">
              <a:rPr lang="en-US" smtClean="0"/>
              <a:t>10</a:t>
            </a:fld>
            <a:endParaRPr lang="en-US"/>
          </a:p>
        </p:txBody>
      </p:sp>
      <p:sp>
        <p:nvSpPr>
          <p:cNvPr id="59" name="TextBox 58"/>
          <p:cNvSpPr txBox="1"/>
          <p:nvPr/>
        </p:nvSpPr>
        <p:spPr>
          <a:xfrm>
            <a:off x="9599612" y="5105400"/>
            <a:ext cx="457200" cy="338554"/>
          </a:xfrm>
          <a:prstGeom prst="rect">
            <a:avLst/>
          </a:prstGeom>
          <a:noFill/>
        </p:spPr>
        <p:txBody>
          <a:bodyPr wrap="square" rtlCol="0">
            <a:spAutoFit/>
          </a:bodyPr>
          <a:lstStyle/>
          <a:p>
            <a:r>
              <a:rPr lang="en-US" sz="1600" dirty="0" smtClean="0"/>
              <a:t>[3]</a:t>
            </a:r>
            <a:endParaRPr lang="en-US" sz="1600" dirty="0"/>
          </a:p>
        </p:txBody>
      </p:sp>
    </p:spTree>
    <p:extLst>
      <p:ext uri="{BB962C8B-B14F-4D97-AF65-F5344CB8AC3E}">
        <p14:creationId xmlns:p14="http://schemas.microsoft.com/office/powerpoint/2010/main" val="3913454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non-linear boundaries</a:t>
            </a:r>
            <a:endParaRPr lang="en-US" dirty="0"/>
          </a:p>
        </p:txBody>
      </p:sp>
      <p:sp>
        <p:nvSpPr>
          <p:cNvPr id="3" name="Content Placeholder 2"/>
          <p:cNvSpPr>
            <a:spLocks noGrp="1"/>
          </p:cNvSpPr>
          <p:nvPr>
            <p:ph idx="1"/>
          </p:nvPr>
        </p:nvSpPr>
        <p:spPr/>
        <p:txBody>
          <a:bodyPr>
            <a:normAutofit lnSpcReduction="10000"/>
          </a:bodyPr>
          <a:lstStyle/>
          <a:p>
            <a:pPr>
              <a:defRPr/>
            </a:pPr>
            <a:r>
              <a:rPr lang="en-US" dirty="0"/>
              <a:t>To make nonlinear partitions on the space we need to define </a:t>
            </a:r>
            <a:r>
              <a:rPr lang="en-US" dirty="0" smtClean="0"/>
              <a:t>each </a:t>
            </a:r>
            <a:r>
              <a:rPr lang="en-US" dirty="0"/>
              <a:t>unit as a nonlinear function (unlike the perceptron</a:t>
            </a:r>
            <a:r>
              <a:rPr lang="en-US" dirty="0" smtClean="0"/>
              <a:t>). One </a:t>
            </a:r>
            <a:r>
              <a:rPr lang="en-US" dirty="0"/>
              <a:t>solution is to use the </a:t>
            </a:r>
            <a:r>
              <a:rPr lang="en-US" dirty="0" smtClean="0"/>
              <a:t>sigmoid (logistic) function. So,</a:t>
            </a:r>
          </a:p>
          <a:p>
            <a:pPr marL="0" indent="0">
              <a:buNone/>
              <a:defRPr/>
            </a:pPr>
            <a:endParaRPr lang="en-US" dirty="0" smtClean="0"/>
          </a:p>
          <a:p>
            <a:pPr>
              <a:defRPr/>
            </a:pPr>
            <a:r>
              <a:rPr lang="en-US" dirty="0" smtClean="0"/>
              <a:t> </a:t>
            </a:r>
          </a:p>
          <a:p>
            <a:pPr>
              <a:defRPr/>
            </a:pPr>
            <a:endParaRPr lang="en-US" dirty="0"/>
          </a:p>
          <a:p>
            <a:pPr>
              <a:defRPr/>
            </a:pPr>
            <a:endParaRPr lang="en-US" dirty="0" smtClean="0"/>
          </a:p>
          <a:p>
            <a:pPr>
              <a:defRPr/>
            </a:pPr>
            <a:r>
              <a:rPr lang="en-US" dirty="0" smtClean="0"/>
              <a:t>We use the sigmoid function because of the following property,</a:t>
            </a:r>
          </a:p>
          <a:p>
            <a:pPr lvl="1">
              <a:defRPr/>
            </a:pPr>
            <a:r>
              <a:rPr lang="en-US" dirty="0"/>
              <a:t>d σ(y) / </a:t>
            </a:r>
            <a:r>
              <a:rPr lang="en-US" dirty="0" err="1"/>
              <a:t>dy</a:t>
            </a:r>
            <a:r>
              <a:rPr lang="en-US" dirty="0"/>
              <a:t>  = σ(y)  (1 – σ(y))</a:t>
            </a:r>
            <a:r>
              <a:rPr lang="en-US" dirty="0" smtClean="0"/>
              <a:t> </a:t>
            </a:r>
          </a:p>
        </p:txBody>
      </p:sp>
      <p:sp>
        <p:nvSpPr>
          <p:cNvPr id="4" name="Text Box 3"/>
          <p:cNvSpPr txBox="1">
            <a:spLocks noChangeArrowheads="1"/>
          </p:cNvSpPr>
          <p:nvPr>
            <p:custDataLst>
              <p:tags r:id="rId1"/>
            </p:custDataLst>
          </p:nvPr>
        </p:nvSpPr>
        <p:spPr bwMode="auto">
          <a:xfrm>
            <a:off x="1903412" y="3429000"/>
            <a:ext cx="2182008" cy="461665"/>
          </a:xfrm>
          <a:prstGeom prst="rect">
            <a:avLst/>
          </a:prstGeom>
          <a:noFill/>
          <a:ln w="9525">
            <a:noFill/>
            <a:miter lim="800000"/>
            <a:headEnd/>
            <a:tailEnd/>
          </a:ln>
          <a:effectLst/>
        </p:spPr>
        <p:txBody>
          <a:bodyPr wrap="none">
            <a:spAutoFit/>
          </a:bodyPr>
          <a:lstStyle/>
          <a:p>
            <a:pPr>
              <a:defRPr/>
            </a:pPr>
            <a:r>
              <a:rPr lang="en-US" sz="2400" dirty="0"/>
              <a:t>O(x1,x2,…,</a:t>
            </a:r>
            <a:r>
              <a:rPr lang="en-US" sz="2400" dirty="0" err="1"/>
              <a:t>xn</a:t>
            </a:r>
            <a:r>
              <a:rPr lang="en-US" sz="2400" dirty="0"/>
              <a:t>) = </a:t>
            </a:r>
          </a:p>
        </p:txBody>
      </p:sp>
      <p:sp>
        <p:nvSpPr>
          <p:cNvPr id="5" name="Text Box 4"/>
          <p:cNvSpPr txBox="1">
            <a:spLocks noChangeArrowheads="1"/>
          </p:cNvSpPr>
          <p:nvPr>
            <p:custDataLst>
              <p:tags r:id="rId2"/>
            </p:custDataLst>
          </p:nvPr>
        </p:nvSpPr>
        <p:spPr bwMode="auto">
          <a:xfrm>
            <a:off x="4284979" y="3447254"/>
            <a:ext cx="1242328" cy="461665"/>
          </a:xfrm>
          <a:prstGeom prst="rect">
            <a:avLst/>
          </a:prstGeom>
          <a:noFill/>
          <a:ln w="9525">
            <a:noFill/>
            <a:miter lim="800000"/>
            <a:headEnd/>
            <a:tailEnd/>
          </a:ln>
          <a:effectLst/>
        </p:spPr>
        <p:txBody>
          <a:bodyPr wrap="none">
            <a:spAutoFit/>
          </a:bodyPr>
          <a:lstStyle/>
          <a:p>
            <a:pPr>
              <a:defRPr/>
            </a:pPr>
            <a:r>
              <a:rPr lang="en-US" sz="2400" dirty="0"/>
              <a:t> σ ( WX )</a:t>
            </a:r>
          </a:p>
        </p:txBody>
      </p:sp>
      <p:sp>
        <p:nvSpPr>
          <p:cNvPr id="6" name="Text Box 5"/>
          <p:cNvSpPr txBox="1">
            <a:spLocks noChangeArrowheads="1"/>
          </p:cNvSpPr>
          <p:nvPr>
            <p:custDataLst>
              <p:tags r:id="rId3"/>
            </p:custDataLst>
          </p:nvPr>
        </p:nvSpPr>
        <p:spPr bwMode="auto">
          <a:xfrm>
            <a:off x="2970212" y="3983883"/>
            <a:ext cx="3546484" cy="523220"/>
          </a:xfrm>
          <a:prstGeom prst="rect">
            <a:avLst/>
          </a:prstGeom>
          <a:noFill/>
          <a:ln w="9525">
            <a:noFill/>
            <a:miter lim="800000"/>
            <a:headEnd/>
            <a:tailEnd/>
          </a:ln>
          <a:effectLst/>
        </p:spPr>
        <p:txBody>
          <a:bodyPr wrap="none">
            <a:spAutoFit/>
          </a:bodyPr>
          <a:lstStyle/>
          <a:p>
            <a:pPr>
              <a:defRPr/>
            </a:pPr>
            <a:r>
              <a:rPr lang="en-US" sz="2000" dirty="0"/>
              <a:t>   where: </a:t>
            </a:r>
            <a:r>
              <a:rPr lang="en-US" sz="2800" dirty="0"/>
              <a:t>σ </a:t>
            </a:r>
            <a:r>
              <a:rPr lang="en-US" sz="2000" dirty="0"/>
              <a:t>( WX ) = 1 / 1 + e </a:t>
            </a:r>
            <a:r>
              <a:rPr lang="en-US" sz="2000" baseline="30000" dirty="0"/>
              <a:t>-WX</a:t>
            </a:r>
            <a:r>
              <a:rPr lang="en-US" sz="2000" dirty="0"/>
              <a:t> </a:t>
            </a:r>
          </a:p>
        </p:txBody>
      </p:sp>
      <p:sp>
        <p:nvSpPr>
          <p:cNvPr id="7" name="Slide Number Placeholder 6"/>
          <p:cNvSpPr>
            <a:spLocks noGrp="1"/>
          </p:cNvSpPr>
          <p:nvPr>
            <p:ph type="sldNum" sz="quarter" idx="12"/>
          </p:nvPr>
        </p:nvSpPr>
        <p:spPr/>
        <p:txBody>
          <a:bodyPr/>
          <a:lstStyle/>
          <a:p>
            <a:fld id="{C014DD1E-5D91-48A3-AD6D-45FBA980D106}" type="slidenum">
              <a:rPr lang="en-US" smtClean="0"/>
              <a:t>11</a:t>
            </a:fld>
            <a:endParaRPr lang="en-US"/>
          </a:p>
        </p:txBody>
      </p:sp>
      <p:sp>
        <p:nvSpPr>
          <p:cNvPr id="8" name="TextBox 7"/>
          <p:cNvSpPr txBox="1"/>
          <p:nvPr/>
        </p:nvSpPr>
        <p:spPr>
          <a:xfrm>
            <a:off x="6856412" y="4245493"/>
            <a:ext cx="457200" cy="338554"/>
          </a:xfrm>
          <a:prstGeom prst="rect">
            <a:avLst/>
          </a:prstGeom>
          <a:noFill/>
        </p:spPr>
        <p:txBody>
          <a:bodyPr wrap="square" rtlCol="0">
            <a:spAutoFit/>
          </a:bodyPr>
          <a:lstStyle/>
          <a:p>
            <a:r>
              <a:rPr lang="en-US" sz="1600" dirty="0" smtClean="0"/>
              <a:t>[3]</a:t>
            </a:r>
            <a:endParaRPr lang="en-US" sz="1600" dirty="0"/>
          </a:p>
        </p:txBody>
      </p:sp>
    </p:spTree>
    <p:extLst>
      <p:ext uri="{BB962C8B-B14F-4D97-AF65-F5344CB8AC3E}">
        <p14:creationId xmlns:p14="http://schemas.microsoft.com/office/powerpoint/2010/main" val="4056377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propagation Algorithm</a:t>
            </a:r>
            <a:endParaRPr lang="en-US" dirty="0"/>
          </a:p>
        </p:txBody>
      </p:sp>
      <p:sp>
        <p:nvSpPr>
          <p:cNvPr id="3" name="Content Placeholder 2"/>
          <p:cNvSpPr>
            <a:spLocks noGrp="1"/>
          </p:cNvSpPr>
          <p:nvPr>
            <p:ph idx="1"/>
          </p:nvPr>
        </p:nvSpPr>
        <p:spPr/>
        <p:txBody>
          <a:bodyPr>
            <a:normAutofit fontScale="92500"/>
          </a:bodyPr>
          <a:lstStyle/>
          <a:p>
            <a:r>
              <a:rPr lang="en-US" dirty="0"/>
              <a:t>The </a:t>
            </a:r>
            <a:r>
              <a:rPr lang="en-US" dirty="0" smtClean="0"/>
              <a:t>back propagation </a:t>
            </a:r>
            <a:r>
              <a:rPr lang="en-US" dirty="0"/>
              <a:t>learning algorithm can be divided into two </a:t>
            </a:r>
            <a:r>
              <a:rPr lang="en-US" dirty="0" smtClean="0"/>
              <a:t>phases:</a:t>
            </a:r>
          </a:p>
          <a:p>
            <a:r>
              <a:rPr lang="en-US" dirty="0" smtClean="0"/>
              <a:t>Phase </a:t>
            </a:r>
            <a:r>
              <a:rPr lang="en-US" dirty="0"/>
              <a:t>1: </a:t>
            </a:r>
            <a:r>
              <a:rPr lang="en-US" dirty="0" smtClean="0"/>
              <a:t>Propagation</a:t>
            </a:r>
            <a:endParaRPr lang="en-US" dirty="0"/>
          </a:p>
          <a:p>
            <a:pPr lvl="1"/>
            <a:r>
              <a:rPr lang="en-US" dirty="0" smtClean="0"/>
              <a:t>Forward </a:t>
            </a:r>
            <a:r>
              <a:rPr lang="en-US" dirty="0"/>
              <a:t>propagation of a training pattern's input through the neural network in order to generate the propagation's output activations.</a:t>
            </a:r>
          </a:p>
          <a:p>
            <a:pPr lvl="1"/>
            <a:r>
              <a:rPr lang="en-US" dirty="0"/>
              <a:t>Backward propagation of the propagation's output activations through the neural network using the training pattern target in order to generate the deltas (the difference between the input and output values) of all output and hidden neurons.</a:t>
            </a:r>
          </a:p>
          <a:p>
            <a:r>
              <a:rPr lang="en-US" dirty="0"/>
              <a:t>Phase 2: Weight </a:t>
            </a:r>
            <a:r>
              <a:rPr lang="en-US" dirty="0" smtClean="0"/>
              <a:t>update</a:t>
            </a:r>
            <a:endParaRPr lang="en-US" dirty="0"/>
          </a:p>
          <a:p>
            <a:pPr lvl="1"/>
            <a:r>
              <a:rPr lang="en-US" dirty="0" smtClean="0"/>
              <a:t>Multiply </a:t>
            </a:r>
            <a:r>
              <a:rPr lang="en-US" dirty="0"/>
              <a:t>its output delta and input activation to get the gradient of the weight.</a:t>
            </a:r>
          </a:p>
          <a:p>
            <a:pPr lvl="1"/>
            <a:r>
              <a:rPr lang="en-US" dirty="0"/>
              <a:t>Subtract a ratio (percentage) of the gradient from the weight</a:t>
            </a:r>
            <a:r>
              <a:rPr lang="en-US" dirty="0" smtClean="0"/>
              <a:t>.</a:t>
            </a:r>
            <a:endParaRPr lang="en-US" dirty="0"/>
          </a:p>
        </p:txBody>
      </p:sp>
      <p:sp>
        <p:nvSpPr>
          <p:cNvPr id="4" name="Slide Number Placeholder 3"/>
          <p:cNvSpPr>
            <a:spLocks noGrp="1"/>
          </p:cNvSpPr>
          <p:nvPr>
            <p:ph type="sldNum" sz="quarter" idx="12"/>
          </p:nvPr>
        </p:nvSpPr>
        <p:spPr/>
        <p:txBody>
          <a:bodyPr/>
          <a:lstStyle/>
          <a:p>
            <a:fld id="{C014DD1E-5D91-48A3-AD6D-45FBA980D106}" type="slidenum">
              <a:rPr lang="en-US" smtClean="0"/>
              <a:t>12</a:t>
            </a:fld>
            <a:endParaRPr lang="en-US"/>
          </a:p>
        </p:txBody>
      </p:sp>
    </p:spTree>
    <p:extLst>
      <p:ext uri="{BB962C8B-B14F-4D97-AF65-F5344CB8AC3E}">
        <p14:creationId xmlns:p14="http://schemas.microsoft.com/office/powerpoint/2010/main" val="1760961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propagation Algorithm (contd.)</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5212" y="1752600"/>
            <a:ext cx="9886529" cy="2819400"/>
          </a:xfrm>
        </p:spPr>
      </p:pic>
      <p:sp>
        <p:nvSpPr>
          <p:cNvPr id="3" name="Slide Number Placeholder 2"/>
          <p:cNvSpPr>
            <a:spLocks noGrp="1"/>
          </p:cNvSpPr>
          <p:nvPr>
            <p:ph type="sldNum" sz="quarter" idx="12"/>
          </p:nvPr>
        </p:nvSpPr>
        <p:spPr/>
        <p:txBody>
          <a:bodyPr/>
          <a:lstStyle/>
          <a:p>
            <a:fld id="{C014DD1E-5D91-48A3-AD6D-45FBA980D106}" type="slidenum">
              <a:rPr lang="en-US" smtClean="0"/>
              <a:t>13</a:t>
            </a:fld>
            <a:endParaRPr lang="en-US"/>
          </a:p>
        </p:txBody>
      </p:sp>
      <p:sp>
        <p:nvSpPr>
          <p:cNvPr id="5" name="TextBox 4"/>
          <p:cNvSpPr txBox="1"/>
          <p:nvPr/>
        </p:nvSpPr>
        <p:spPr>
          <a:xfrm>
            <a:off x="10494541" y="4826000"/>
            <a:ext cx="457200" cy="338554"/>
          </a:xfrm>
          <a:prstGeom prst="rect">
            <a:avLst/>
          </a:prstGeom>
          <a:noFill/>
        </p:spPr>
        <p:txBody>
          <a:bodyPr wrap="square" rtlCol="0">
            <a:spAutoFit/>
          </a:bodyPr>
          <a:lstStyle/>
          <a:p>
            <a:r>
              <a:rPr lang="en-US" sz="1600" dirty="0" smtClean="0"/>
              <a:t>[2]</a:t>
            </a:r>
            <a:endParaRPr lang="en-US" sz="1600" dirty="0"/>
          </a:p>
        </p:txBody>
      </p:sp>
    </p:spTree>
    <p:extLst>
      <p:ext uri="{BB962C8B-B14F-4D97-AF65-F5344CB8AC3E}">
        <p14:creationId xmlns:p14="http://schemas.microsoft.com/office/powerpoint/2010/main" val="2486622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gradient descent algorithm??</a:t>
            </a:r>
            <a:endParaRPr lang="en-US" dirty="0"/>
          </a:p>
        </p:txBody>
      </p:sp>
      <p:sp>
        <p:nvSpPr>
          <p:cNvPr id="3" name="Content Placeholder 2"/>
          <p:cNvSpPr>
            <a:spLocks noGrp="1"/>
          </p:cNvSpPr>
          <p:nvPr>
            <p:ph idx="1"/>
          </p:nvPr>
        </p:nvSpPr>
        <p:spPr/>
        <p:txBody>
          <a:bodyPr>
            <a:normAutofit/>
          </a:bodyPr>
          <a:lstStyle/>
          <a:p>
            <a:pPr marL="457200" indent="-457200"/>
            <a:r>
              <a:rPr lang="en-US" dirty="0"/>
              <a:t>Back propagation calculates the gradient of the error of the network regarding the network's modifiable weights.</a:t>
            </a:r>
            <a:endParaRPr lang="en-US" baseline="30000" dirty="0"/>
          </a:p>
          <a:p>
            <a:pPr marL="457200" indent="-457200"/>
            <a:r>
              <a:rPr lang="en-US" dirty="0"/>
              <a:t>This gradient is almost always used in a simple stochastic gradient descent algorithm to find weights that minimize the error</a:t>
            </a:r>
            <a:r>
              <a:rPr lang="en-US" dirty="0" smtClean="0"/>
              <a:t>.</a:t>
            </a:r>
            <a:endParaRPr lang="en-US" dirty="0"/>
          </a:p>
        </p:txBody>
      </p:sp>
      <p:sp>
        <p:nvSpPr>
          <p:cNvPr id="12" name="Line 4"/>
          <p:cNvSpPr>
            <a:spLocks noChangeShapeType="1"/>
          </p:cNvSpPr>
          <p:nvPr>
            <p:custDataLst>
              <p:tags r:id="rId1"/>
            </p:custDataLst>
          </p:nvPr>
        </p:nvSpPr>
        <p:spPr bwMode="auto">
          <a:xfrm>
            <a:off x="5408612" y="5486400"/>
            <a:ext cx="3200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5"/>
          <p:cNvSpPr>
            <a:spLocks noChangeShapeType="1"/>
          </p:cNvSpPr>
          <p:nvPr>
            <p:custDataLst>
              <p:tags r:id="rId2"/>
            </p:custDataLst>
          </p:nvPr>
        </p:nvSpPr>
        <p:spPr bwMode="auto">
          <a:xfrm flipH="1">
            <a:off x="4265612" y="5486400"/>
            <a:ext cx="114300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 name="Line 6"/>
          <p:cNvSpPr>
            <a:spLocks noChangeShapeType="1"/>
          </p:cNvSpPr>
          <p:nvPr>
            <p:custDataLst>
              <p:tags r:id="rId3"/>
            </p:custDataLst>
          </p:nvPr>
        </p:nvSpPr>
        <p:spPr bwMode="auto">
          <a:xfrm flipV="1">
            <a:off x="5408612" y="3810000"/>
            <a:ext cx="0" cy="1676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5" name="Oval 7"/>
          <p:cNvSpPr>
            <a:spLocks noChangeArrowheads="1"/>
          </p:cNvSpPr>
          <p:nvPr>
            <p:custDataLst>
              <p:tags r:id="rId4"/>
            </p:custDataLst>
          </p:nvPr>
        </p:nvSpPr>
        <p:spPr bwMode="auto">
          <a:xfrm>
            <a:off x="4646612" y="4419600"/>
            <a:ext cx="3505200" cy="762000"/>
          </a:xfrm>
          <a:prstGeom prst="ellipse">
            <a:avLst/>
          </a:prstGeom>
          <a:solidFill>
            <a:schemeClr val="accent1">
              <a:alpha val="50195"/>
            </a:schemeClr>
          </a:solidFill>
          <a:ln w="9525">
            <a:round/>
            <a:headEnd/>
            <a:tailEnd/>
          </a:ln>
          <a:scene3d>
            <a:camera prst="legacyPerspectiveBottom"/>
            <a:lightRig rig="legacyFlat3" dir="t"/>
          </a:scene3d>
          <a:sp3d extrusionH="121893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6" name="Text Box 8"/>
          <p:cNvSpPr txBox="1">
            <a:spLocks noChangeArrowheads="1"/>
          </p:cNvSpPr>
          <p:nvPr>
            <p:custDataLst>
              <p:tags r:id="rId5"/>
            </p:custDataLst>
          </p:nvPr>
        </p:nvSpPr>
        <p:spPr bwMode="auto">
          <a:xfrm>
            <a:off x="8669337" y="5272088"/>
            <a:ext cx="450850" cy="396875"/>
          </a:xfrm>
          <a:prstGeom prst="rect">
            <a:avLst/>
          </a:prstGeom>
          <a:noFill/>
          <a:ln w="9525">
            <a:noFill/>
            <a:miter lim="800000"/>
            <a:headEnd/>
            <a:tailEnd/>
          </a:ln>
          <a:effectLst/>
        </p:spPr>
        <p:txBody>
          <a:bodyPr wrap="none">
            <a:spAutoFit/>
          </a:bodyPr>
          <a:lstStyle/>
          <a:p>
            <a:pPr>
              <a:defRPr/>
            </a:pPr>
            <a:r>
              <a:rPr lang="en-US" sz="2000">
                <a:effectLst>
                  <a:outerShdw blurRad="38100" dist="38100" dir="2700000" algn="tl">
                    <a:srgbClr val="C0C0C0"/>
                  </a:outerShdw>
                </a:effectLst>
                <a:latin typeface="Times New Roman" pitchFamily="18" charset="0"/>
              </a:rPr>
              <a:t>w</a:t>
            </a:r>
            <a:r>
              <a:rPr lang="en-US" sz="2000" baseline="-25000">
                <a:effectLst>
                  <a:outerShdw blurRad="38100" dist="38100" dir="2700000" algn="tl">
                    <a:srgbClr val="C0C0C0"/>
                  </a:outerShdw>
                </a:effectLst>
                <a:latin typeface="Times New Roman" pitchFamily="18" charset="0"/>
              </a:rPr>
              <a:t>1</a:t>
            </a:r>
          </a:p>
        </p:txBody>
      </p:sp>
      <p:sp>
        <p:nvSpPr>
          <p:cNvPr id="17" name="Text Box 9"/>
          <p:cNvSpPr txBox="1">
            <a:spLocks noChangeArrowheads="1"/>
          </p:cNvSpPr>
          <p:nvPr>
            <p:custDataLst>
              <p:tags r:id="rId6"/>
            </p:custDataLst>
          </p:nvPr>
        </p:nvSpPr>
        <p:spPr bwMode="auto">
          <a:xfrm>
            <a:off x="4341812" y="6400800"/>
            <a:ext cx="450850" cy="396875"/>
          </a:xfrm>
          <a:prstGeom prst="rect">
            <a:avLst/>
          </a:prstGeom>
          <a:noFill/>
          <a:ln w="9525">
            <a:noFill/>
            <a:miter lim="800000"/>
            <a:headEnd/>
            <a:tailEnd/>
          </a:ln>
          <a:effectLst/>
        </p:spPr>
        <p:txBody>
          <a:bodyPr wrap="none">
            <a:spAutoFit/>
          </a:bodyPr>
          <a:lstStyle/>
          <a:p>
            <a:pPr>
              <a:defRPr/>
            </a:pPr>
            <a:r>
              <a:rPr lang="en-US" sz="2000">
                <a:effectLst>
                  <a:outerShdw blurRad="38100" dist="38100" dir="2700000" algn="tl">
                    <a:srgbClr val="C0C0C0"/>
                  </a:outerShdw>
                </a:effectLst>
                <a:latin typeface="Times New Roman" pitchFamily="18" charset="0"/>
              </a:rPr>
              <a:t>w</a:t>
            </a:r>
            <a:r>
              <a:rPr lang="en-US" sz="2000" baseline="-25000">
                <a:effectLst>
                  <a:outerShdw blurRad="38100" dist="38100" dir="2700000" algn="tl">
                    <a:srgbClr val="C0C0C0"/>
                  </a:outerShdw>
                </a:effectLst>
                <a:latin typeface="Times New Roman" pitchFamily="18" charset="0"/>
              </a:rPr>
              <a:t>2</a:t>
            </a:r>
          </a:p>
        </p:txBody>
      </p:sp>
      <p:sp>
        <p:nvSpPr>
          <p:cNvPr id="18" name="Text Box 10"/>
          <p:cNvSpPr txBox="1">
            <a:spLocks noChangeArrowheads="1"/>
          </p:cNvSpPr>
          <p:nvPr>
            <p:custDataLst>
              <p:tags r:id="rId7"/>
            </p:custDataLst>
          </p:nvPr>
        </p:nvSpPr>
        <p:spPr bwMode="auto">
          <a:xfrm>
            <a:off x="5468937" y="3519488"/>
            <a:ext cx="699230" cy="400110"/>
          </a:xfrm>
          <a:prstGeom prst="rect">
            <a:avLst/>
          </a:prstGeom>
          <a:noFill/>
          <a:ln w="9525">
            <a:noFill/>
            <a:miter lim="800000"/>
            <a:headEnd/>
            <a:tailEnd/>
          </a:ln>
          <a:effectLst/>
        </p:spPr>
        <p:txBody>
          <a:bodyPr wrap="none">
            <a:spAutoFit/>
          </a:bodyPr>
          <a:lstStyle/>
          <a:p>
            <a:pPr>
              <a:defRPr/>
            </a:pPr>
            <a:r>
              <a:rPr lang="en-US" sz="2000" dirty="0"/>
              <a:t>E(</a:t>
            </a:r>
            <a:r>
              <a:rPr lang="en-US" sz="2000" b="1" dirty="0"/>
              <a:t>W</a:t>
            </a:r>
            <a:r>
              <a:rPr lang="en-US" sz="2000" dirty="0"/>
              <a:t>)</a:t>
            </a:r>
          </a:p>
        </p:txBody>
      </p:sp>
      <p:sp>
        <p:nvSpPr>
          <p:cNvPr id="19" name="Line 11"/>
          <p:cNvSpPr>
            <a:spLocks noChangeShapeType="1"/>
          </p:cNvSpPr>
          <p:nvPr>
            <p:custDataLst>
              <p:tags r:id="rId8"/>
            </p:custDataLst>
          </p:nvPr>
        </p:nvSpPr>
        <p:spPr bwMode="auto">
          <a:xfrm flipH="1">
            <a:off x="7161212" y="4724400"/>
            <a:ext cx="3810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 name="Slide Number Placeholder 3"/>
          <p:cNvSpPr>
            <a:spLocks noGrp="1"/>
          </p:cNvSpPr>
          <p:nvPr>
            <p:ph type="sldNum" sz="quarter" idx="12"/>
          </p:nvPr>
        </p:nvSpPr>
        <p:spPr/>
        <p:txBody>
          <a:bodyPr/>
          <a:lstStyle/>
          <a:p>
            <a:fld id="{C014DD1E-5D91-48A3-AD6D-45FBA980D106}" type="slidenum">
              <a:rPr lang="en-US" smtClean="0"/>
              <a:t>14</a:t>
            </a:fld>
            <a:endParaRPr lang="en-US"/>
          </a:p>
        </p:txBody>
      </p:sp>
      <p:sp>
        <p:nvSpPr>
          <p:cNvPr id="20" name="TextBox 19"/>
          <p:cNvSpPr txBox="1"/>
          <p:nvPr/>
        </p:nvSpPr>
        <p:spPr>
          <a:xfrm>
            <a:off x="9507156" y="6057900"/>
            <a:ext cx="457200" cy="338554"/>
          </a:xfrm>
          <a:prstGeom prst="rect">
            <a:avLst/>
          </a:prstGeom>
          <a:noFill/>
        </p:spPr>
        <p:txBody>
          <a:bodyPr wrap="square" rtlCol="0">
            <a:spAutoFit/>
          </a:bodyPr>
          <a:lstStyle/>
          <a:p>
            <a:r>
              <a:rPr lang="en-US" sz="1600" dirty="0" smtClean="0"/>
              <a:t>[3]</a:t>
            </a:r>
            <a:endParaRPr lang="en-US" sz="1600" dirty="0"/>
          </a:p>
        </p:txBody>
      </p:sp>
    </p:spTree>
    <p:extLst>
      <p:ext uri="{BB962C8B-B14F-4D97-AF65-F5344CB8AC3E}">
        <p14:creationId xmlns:p14="http://schemas.microsoft.com/office/powerpoint/2010/main" val="2906269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Propagating forward</a:t>
            </a:r>
            <a:endParaRPr lang="en-US" dirty="0"/>
          </a:p>
        </p:txBody>
      </p:sp>
      <p:sp>
        <p:nvSpPr>
          <p:cNvPr id="3" name="Content Placeholder 2"/>
          <p:cNvSpPr>
            <a:spLocks noGrp="1"/>
          </p:cNvSpPr>
          <p:nvPr>
            <p:ph idx="1"/>
          </p:nvPr>
        </p:nvSpPr>
        <p:spPr/>
        <p:txBody>
          <a:bodyPr/>
          <a:lstStyle/>
          <a:p>
            <a:pPr>
              <a:defRPr/>
            </a:pPr>
            <a:r>
              <a:rPr lang="en-US" dirty="0"/>
              <a:t>Given example X,  compute the output of every node until </a:t>
            </a:r>
            <a:r>
              <a:rPr lang="en-US" dirty="0" smtClean="0"/>
              <a:t>we </a:t>
            </a:r>
            <a:r>
              <a:rPr lang="en-US" dirty="0"/>
              <a:t>reach the output </a:t>
            </a:r>
            <a:r>
              <a:rPr lang="en-US" dirty="0" smtClean="0"/>
              <a:t>nodes:</a:t>
            </a:r>
          </a:p>
          <a:p>
            <a:pPr>
              <a:defRPr/>
            </a:pPr>
            <a:endParaRPr lang="en-US" dirty="0"/>
          </a:p>
        </p:txBody>
      </p:sp>
      <p:sp>
        <p:nvSpPr>
          <p:cNvPr id="4" name="Oval 4"/>
          <p:cNvSpPr>
            <a:spLocks noChangeArrowheads="1"/>
          </p:cNvSpPr>
          <p:nvPr>
            <p:custDataLst>
              <p:tags r:id="rId1"/>
            </p:custDataLst>
          </p:nvPr>
        </p:nvSpPr>
        <p:spPr bwMode="auto">
          <a:xfrm>
            <a:off x="5027612" y="3886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5" name="Oval 5"/>
          <p:cNvSpPr>
            <a:spLocks noChangeArrowheads="1"/>
          </p:cNvSpPr>
          <p:nvPr>
            <p:custDataLst>
              <p:tags r:id="rId2"/>
            </p:custDataLst>
          </p:nvPr>
        </p:nvSpPr>
        <p:spPr bwMode="auto">
          <a:xfrm>
            <a:off x="5713412" y="3886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6" name="Oval 6"/>
          <p:cNvSpPr>
            <a:spLocks noChangeArrowheads="1"/>
          </p:cNvSpPr>
          <p:nvPr>
            <p:custDataLst>
              <p:tags r:id="rId3"/>
            </p:custDataLst>
          </p:nvPr>
        </p:nvSpPr>
        <p:spPr bwMode="auto">
          <a:xfrm>
            <a:off x="5637212" y="4648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7" name="Oval 7"/>
          <p:cNvSpPr>
            <a:spLocks noChangeArrowheads="1"/>
          </p:cNvSpPr>
          <p:nvPr>
            <p:custDataLst>
              <p:tags r:id="rId4"/>
            </p:custDataLst>
          </p:nvPr>
        </p:nvSpPr>
        <p:spPr bwMode="auto">
          <a:xfrm>
            <a:off x="6246812" y="4572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8" name="Oval 8"/>
          <p:cNvSpPr>
            <a:spLocks noChangeArrowheads="1"/>
          </p:cNvSpPr>
          <p:nvPr>
            <p:custDataLst>
              <p:tags r:id="rId5"/>
            </p:custDataLst>
          </p:nvPr>
        </p:nvSpPr>
        <p:spPr bwMode="auto">
          <a:xfrm>
            <a:off x="6246812" y="3886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9" name="Oval 9"/>
          <p:cNvSpPr>
            <a:spLocks noChangeArrowheads="1"/>
          </p:cNvSpPr>
          <p:nvPr>
            <p:custDataLst>
              <p:tags r:id="rId6"/>
            </p:custDataLst>
          </p:nvPr>
        </p:nvSpPr>
        <p:spPr bwMode="auto">
          <a:xfrm>
            <a:off x="4951412" y="4648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0" name="Oval 10"/>
          <p:cNvSpPr>
            <a:spLocks noChangeArrowheads="1"/>
          </p:cNvSpPr>
          <p:nvPr>
            <p:custDataLst>
              <p:tags r:id="rId7"/>
            </p:custDataLst>
          </p:nvPr>
        </p:nvSpPr>
        <p:spPr bwMode="auto">
          <a:xfrm>
            <a:off x="4265612" y="4648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1" name="Oval 11"/>
          <p:cNvSpPr>
            <a:spLocks noChangeArrowheads="1"/>
          </p:cNvSpPr>
          <p:nvPr>
            <p:custDataLst>
              <p:tags r:id="rId8"/>
            </p:custDataLst>
          </p:nvPr>
        </p:nvSpPr>
        <p:spPr bwMode="auto">
          <a:xfrm>
            <a:off x="3656012" y="4648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2" name="Oval 12"/>
          <p:cNvSpPr>
            <a:spLocks noChangeArrowheads="1"/>
          </p:cNvSpPr>
          <p:nvPr>
            <p:custDataLst>
              <p:tags r:id="rId9"/>
            </p:custDataLst>
          </p:nvPr>
        </p:nvSpPr>
        <p:spPr bwMode="auto">
          <a:xfrm>
            <a:off x="6780212" y="38862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3" name="Oval 13"/>
          <p:cNvSpPr>
            <a:spLocks noChangeArrowheads="1"/>
          </p:cNvSpPr>
          <p:nvPr>
            <p:custDataLst>
              <p:tags r:id="rId10"/>
            </p:custDataLst>
          </p:nvPr>
        </p:nvSpPr>
        <p:spPr bwMode="auto">
          <a:xfrm>
            <a:off x="6704012" y="4572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4" name="Oval 14"/>
          <p:cNvSpPr>
            <a:spLocks noChangeArrowheads="1"/>
          </p:cNvSpPr>
          <p:nvPr>
            <p:custDataLst>
              <p:tags r:id="rId11"/>
            </p:custDataLst>
          </p:nvPr>
        </p:nvSpPr>
        <p:spPr bwMode="auto">
          <a:xfrm>
            <a:off x="7389812" y="4572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5" name="Oval 15"/>
          <p:cNvSpPr>
            <a:spLocks noChangeArrowheads="1"/>
          </p:cNvSpPr>
          <p:nvPr>
            <p:custDataLst>
              <p:tags r:id="rId12"/>
            </p:custDataLst>
          </p:nvPr>
        </p:nvSpPr>
        <p:spPr bwMode="auto">
          <a:xfrm>
            <a:off x="7923212" y="4572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6" name="Oval 16"/>
          <p:cNvSpPr>
            <a:spLocks noChangeArrowheads="1"/>
          </p:cNvSpPr>
          <p:nvPr>
            <p:custDataLst>
              <p:tags r:id="rId13"/>
            </p:custDataLst>
          </p:nvPr>
        </p:nvSpPr>
        <p:spPr bwMode="auto">
          <a:xfrm>
            <a:off x="8456612" y="4572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7" name="Oval 17"/>
          <p:cNvSpPr>
            <a:spLocks noChangeArrowheads="1"/>
          </p:cNvSpPr>
          <p:nvPr>
            <p:custDataLst>
              <p:tags r:id="rId14"/>
            </p:custDataLst>
          </p:nvPr>
        </p:nvSpPr>
        <p:spPr bwMode="auto">
          <a:xfrm>
            <a:off x="5637212" y="3048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8" name="Oval 18"/>
          <p:cNvSpPr>
            <a:spLocks noChangeArrowheads="1"/>
          </p:cNvSpPr>
          <p:nvPr>
            <p:custDataLst>
              <p:tags r:id="rId15"/>
            </p:custDataLst>
          </p:nvPr>
        </p:nvSpPr>
        <p:spPr bwMode="auto">
          <a:xfrm>
            <a:off x="6323012" y="29718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9" name="Oval 19"/>
          <p:cNvSpPr>
            <a:spLocks noChangeArrowheads="1"/>
          </p:cNvSpPr>
          <p:nvPr>
            <p:custDataLst>
              <p:tags r:id="rId16"/>
            </p:custDataLst>
          </p:nvPr>
        </p:nvSpPr>
        <p:spPr bwMode="auto">
          <a:xfrm>
            <a:off x="5027612" y="3048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0" name="Oval 20"/>
          <p:cNvSpPr>
            <a:spLocks noChangeArrowheads="1"/>
          </p:cNvSpPr>
          <p:nvPr>
            <p:custDataLst>
              <p:tags r:id="rId17"/>
            </p:custDataLst>
          </p:nvPr>
        </p:nvSpPr>
        <p:spPr bwMode="auto">
          <a:xfrm>
            <a:off x="4341812" y="3048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1" name="Oval 21"/>
          <p:cNvSpPr>
            <a:spLocks noChangeArrowheads="1"/>
          </p:cNvSpPr>
          <p:nvPr>
            <p:custDataLst>
              <p:tags r:id="rId18"/>
            </p:custDataLst>
          </p:nvPr>
        </p:nvSpPr>
        <p:spPr bwMode="auto">
          <a:xfrm>
            <a:off x="3732212" y="30480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2" name="Oval 22"/>
          <p:cNvSpPr>
            <a:spLocks noChangeArrowheads="1"/>
          </p:cNvSpPr>
          <p:nvPr>
            <p:custDataLst>
              <p:tags r:id="rId19"/>
            </p:custDataLst>
          </p:nvPr>
        </p:nvSpPr>
        <p:spPr bwMode="auto">
          <a:xfrm>
            <a:off x="6780212" y="29718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3" name="Oval 23"/>
          <p:cNvSpPr>
            <a:spLocks noChangeArrowheads="1"/>
          </p:cNvSpPr>
          <p:nvPr>
            <p:custDataLst>
              <p:tags r:id="rId20"/>
            </p:custDataLst>
          </p:nvPr>
        </p:nvSpPr>
        <p:spPr bwMode="auto">
          <a:xfrm>
            <a:off x="7466012" y="29718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4" name="Oval 24"/>
          <p:cNvSpPr>
            <a:spLocks noChangeArrowheads="1"/>
          </p:cNvSpPr>
          <p:nvPr>
            <p:custDataLst>
              <p:tags r:id="rId21"/>
            </p:custDataLst>
          </p:nvPr>
        </p:nvSpPr>
        <p:spPr bwMode="auto">
          <a:xfrm>
            <a:off x="7999412" y="29718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5" name="Oval 25"/>
          <p:cNvSpPr>
            <a:spLocks noChangeArrowheads="1"/>
          </p:cNvSpPr>
          <p:nvPr>
            <p:custDataLst>
              <p:tags r:id="rId22"/>
            </p:custDataLst>
          </p:nvPr>
        </p:nvSpPr>
        <p:spPr bwMode="auto">
          <a:xfrm>
            <a:off x="8532812" y="297180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26" name="Line 26"/>
          <p:cNvSpPr>
            <a:spLocks noChangeShapeType="1"/>
          </p:cNvSpPr>
          <p:nvPr>
            <p:custDataLst>
              <p:tags r:id="rId23"/>
            </p:custDataLst>
          </p:nvPr>
        </p:nvSpPr>
        <p:spPr bwMode="auto">
          <a:xfrm flipV="1">
            <a:off x="3808412" y="3962400"/>
            <a:ext cx="12192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 name="Line 27"/>
          <p:cNvSpPr>
            <a:spLocks noChangeShapeType="1"/>
          </p:cNvSpPr>
          <p:nvPr>
            <p:custDataLst>
              <p:tags r:id="rId24"/>
            </p:custDataLst>
          </p:nvPr>
        </p:nvSpPr>
        <p:spPr bwMode="auto">
          <a:xfrm flipV="1">
            <a:off x="3808412" y="4038600"/>
            <a:ext cx="19812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 name="Line 28"/>
          <p:cNvSpPr>
            <a:spLocks noChangeShapeType="1"/>
          </p:cNvSpPr>
          <p:nvPr>
            <p:custDataLst>
              <p:tags r:id="rId25"/>
            </p:custDataLst>
          </p:nvPr>
        </p:nvSpPr>
        <p:spPr bwMode="auto">
          <a:xfrm flipV="1">
            <a:off x="3884612" y="4038600"/>
            <a:ext cx="24384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Line 29"/>
          <p:cNvSpPr>
            <a:spLocks noChangeShapeType="1"/>
          </p:cNvSpPr>
          <p:nvPr>
            <p:custDataLst>
              <p:tags r:id="rId26"/>
            </p:custDataLst>
          </p:nvPr>
        </p:nvSpPr>
        <p:spPr bwMode="auto">
          <a:xfrm flipV="1">
            <a:off x="3884612" y="4038600"/>
            <a:ext cx="29718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30"/>
          <p:cNvSpPr>
            <a:spLocks noChangeShapeType="1"/>
          </p:cNvSpPr>
          <p:nvPr>
            <p:custDataLst>
              <p:tags r:id="rId27"/>
            </p:custDataLst>
          </p:nvPr>
        </p:nvSpPr>
        <p:spPr bwMode="auto">
          <a:xfrm flipV="1">
            <a:off x="4418012" y="4038600"/>
            <a:ext cx="7620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 name="Line 31"/>
          <p:cNvSpPr>
            <a:spLocks noChangeShapeType="1"/>
          </p:cNvSpPr>
          <p:nvPr>
            <p:custDataLst>
              <p:tags r:id="rId28"/>
            </p:custDataLst>
          </p:nvPr>
        </p:nvSpPr>
        <p:spPr bwMode="auto">
          <a:xfrm flipV="1">
            <a:off x="4418012" y="4038600"/>
            <a:ext cx="13716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 name="Line 32"/>
          <p:cNvSpPr>
            <a:spLocks noChangeShapeType="1"/>
          </p:cNvSpPr>
          <p:nvPr>
            <p:custDataLst>
              <p:tags r:id="rId29"/>
            </p:custDataLst>
          </p:nvPr>
        </p:nvSpPr>
        <p:spPr bwMode="auto">
          <a:xfrm flipV="1">
            <a:off x="4494212" y="4038600"/>
            <a:ext cx="18288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Line 33"/>
          <p:cNvSpPr>
            <a:spLocks noChangeShapeType="1"/>
          </p:cNvSpPr>
          <p:nvPr>
            <p:custDataLst>
              <p:tags r:id="rId30"/>
            </p:custDataLst>
          </p:nvPr>
        </p:nvSpPr>
        <p:spPr bwMode="auto">
          <a:xfrm flipV="1">
            <a:off x="4418012" y="4038600"/>
            <a:ext cx="25146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 name="Line 34"/>
          <p:cNvSpPr>
            <a:spLocks noChangeShapeType="1"/>
          </p:cNvSpPr>
          <p:nvPr>
            <p:custDataLst>
              <p:tags r:id="rId31"/>
            </p:custDataLst>
          </p:nvPr>
        </p:nvSpPr>
        <p:spPr bwMode="auto">
          <a:xfrm flipV="1">
            <a:off x="5027612" y="4038600"/>
            <a:ext cx="1524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 name="Line 35"/>
          <p:cNvSpPr>
            <a:spLocks noChangeShapeType="1"/>
          </p:cNvSpPr>
          <p:nvPr>
            <p:custDataLst>
              <p:tags r:id="rId32"/>
            </p:custDataLst>
          </p:nvPr>
        </p:nvSpPr>
        <p:spPr bwMode="auto">
          <a:xfrm flipV="1">
            <a:off x="5103812" y="4038600"/>
            <a:ext cx="7620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 name="Line 36"/>
          <p:cNvSpPr>
            <a:spLocks noChangeShapeType="1"/>
          </p:cNvSpPr>
          <p:nvPr>
            <p:custDataLst>
              <p:tags r:id="rId33"/>
            </p:custDataLst>
          </p:nvPr>
        </p:nvSpPr>
        <p:spPr bwMode="auto">
          <a:xfrm flipH="1" flipV="1">
            <a:off x="5180012" y="4038600"/>
            <a:ext cx="5334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 name="Line 37"/>
          <p:cNvSpPr>
            <a:spLocks noChangeShapeType="1"/>
          </p:cNvSpPr>
          <p:nvPr>
            <p:custDataLst>
              <p:tags r:id="rId34"/>
            </p:custDataLst>
          </p:nvPr>
        </p:nvSpPr>
        <p:spPr bwMode="auto">
          <a:xfrm flipV="1">
            <a:off x="5789612" y="4038600"/>
            <a:ext cx="9906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 name="Line 38"/>
          <p:cNvSpPr>
            <a:spLocks noChangeShapeType="1"/>
          </p:cNvSpPr>
          <p:nvPr>
            <p:custDataLst>
              <p:tags r:id="rId35"/>
            </p:custDataLst>
          </p:nvPr>
        </p:nvSpPr>
        <p:spPr bwMode="auto">
          <a:xfrm flipH="1" flipV="1">
            <a:off x="5789612" y="4038600"/>
            <a:ext cx="4572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 name="Line 39"/>
          <p:cNvSpPr>
            <a:spLocks noChangeShapeType="1"/>
          </p:cNvSpPr>
          <p:nvPr>
            <p:custDataLst>
              <p:tags r:id="rId36"/>
            </p:custDataLst>
          </p:nvPr>
        </p:nvSpPr>
        <p:spPr bwMode="auto">
          <a:xfrm flipH="1" flipV="1">
            <a:off x="5942012" y="4038600"/>
            <a:ext cx="1524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 name="Line 40"/>
          <p:cNvSpPr>
            <a:spLocks noChangeShapeType="1"/>
          </p:cNvSpPr>
          <p:nvPr>
            <p:custDataLst>
              <p:tags r:id="rId37"/>
            </p:custDataLst>
          </p:nvPr>
        </p:nvSpPr>
        <p:spPr bwMode="auto">
          <a:xfrm flipH="1" flipV="1">
            <a:off x="6856412" y="4038600"/>
            <a:ext cx="1143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 name="Line 41"/>
          <p:cNvSpPr>
            <a:spLocks noChangeShapeType="1"/>
          </p:cNvSpPr>
          <p:nvPr>
            <p:custDataLst>
              <p:tags r:id="rId38"/>
            </p:custDataLst>
          </p:nvPr>
        </p:nvSpPr>
        <p:spPr bwMode="auto">
          <a:xfrm flipH="1" flipV="1">
            <a:off x="6932612" y="4038600"/>
            <a:ext cx="16764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 name="Line 42"/>
          <p:cNvSpPr>
            <a:spLocks noChangeShapeType="1"/>
          </p:cNvSpPr>
          <p:nvPr>
            <p:custDataLst>
              <p:tags r:id="rId39"/>
            </p:custDataLst>
          </p:nvPr>
        </p:nvSpPr>
        <p:spPr bwMode="auto">
          <a:xfrm flipV="1">
            <a:off x="6780212" y="4038600"/>
            <a:ext cx="1524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 name="Line 43"/>
          <p:cNvSpPr>
            <a:spLocks noChangeShapeType="1"/>
          </p:cNvSpPr>
          <p:nvPr>
            <p:custDataLst>
              <p:tags r:id="rId40"/>
            </p:custDataLst>
          </p:nvPr>
        </p:nvSpPr>
        <p:spPr bwMode="auto">
          <a:xfrm flipH="1" flipV="1">
            <a:off x="3884612" y="3276600"/>
            <a:ext cx="12954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 name="Line 44"/>
          <p:cNvSpPr>
            <a:spLocks noChangeShapeType="1"/>
          </p:cNvSpPr>
          <p:nvPr>
            <p:custDataLst>
              <p:tags r:id="rId41"/>
            </p:custDataLst>
          </p:nvPr>
        </p:nvSpPr>
        <p:spPr bwMode="auto">
          <a:xfrm flipV="1">
            <a:off x="5256212" y="3124200"/>
            <a:ext cx="33528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 name="Line 45"/>
          <p:cNvSpPr>
            <a:spLocks noChangeShapeType="1"/>
          </p:cNvSpPr>
          <p:nvPr>
            <p:custDataLst>
              <p:tags r:id="rId42"/>
            </p:custDataLst>
          </p:nvPr>
        </p:nvSpPr>
        <p:spPr bwMode="auto">
          <a:xfrm flipV="1">
            <a:off x="5180012" y="3200400"/>
            <a:ext cx="16764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 name="Line 46"/>
          <p:cNvSpPr>
            <a:spLocks noChangeShapeType="1"/>
          </p:cNvSpPr>
          <p:nvPr>
            <p:custDataLst>
              <p:tags r:id="rId43"/>
            </p:custDataLst>
          </p:nvPr>
        </p:nvSpPr>
        <p:spPr bwMode="auto">
          <a:xfrm flipH="1" flipV="1">
            <a:off x="4494212" y="3276600"/>
            <a:ext cx="12954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 name="Line 47"/>
          <p:cNvSpPr>
            <a:spLocks noChangeShapeType="1"/>
          </p:cNvSpPr>
          <p:nvPr>
            <p:custDataLst>
              <p:tags r:id="rId44"/>
            </p:custDataLst>
          </p:nvPr>
        </p:nvSpPr>
        <p:spPr bwMode="auto">
          <a:xfrm flipV="1">
            <a:off x="5789612" y="3124200"/>
            <a:ext cx="6858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 name="Line 48"/>
          <p:cNvSpPr>
            <a:spLocks noChangeShapeType="1"/>
          </p:cNvSpPr>
          <p:nvPr>
            <p:custDataLst>
              <p:tags r:id="rId45"/>
            </p:custDataLst>
          </p:nvPr>
        </p:nvSpPr>
        <p:spPr bwMode="auto">
          <a:xfrm flipH="1" flipV="1">
            <a:off x="5256212" y="3276600"/>
            <a:ext cx="6096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 name="Line 49"/>
          <p:cNvSpPr>
            <a:spLocks noChangeShapeType="1"/>
          </p:cNvSpPr>
          <p:nvPr>
            <p:custDataLst>
              <p:tags r:id="rId46"/>
            </p:custDataLst>
          </p:nvPr>
        </p:nvSpPr>
        <p:spPr bwMode="auto">
          <a:xfrm flipV="1">
            <a:off x="5865812" y="3124200"/>
            <a:ext cx="16002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0" name="Line 50"/>
          <p:cNvSpPr>
            <a:spLocks noChangeShapeType="1"/>
          </p:cNvSpPr>
          <p:nvPr>
            <p:custDataLst>
              <p:tags r:id="rId47"/>
            </p:custDataLst>
          </p:nvPr>
        </p:nvSpPr>
        <p:spPr bwMode="auto">
          <a:xfrm flipV="1">
            <a:off x="6323012" y="3124200"/>
            <a:ext cx="17526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 name="Line 51"/>
          <p:cNvSpPr>
            <a:spLocks noChangeShapeType="1"/>
          </p:cNvSpPr>
          <p:nvPr>
            <p:custDataLst>
              <p:tags r:id="rId48"/>
            </p:custDataLst>
          </p:nvPr>
        </p:nvSpPr>
        <p:spPr bwMode="auto">
          <a:xfrm flipH="1" flipV="1">
            <a:off x="6856412" y="3124200"/>
            <a:ext cx="762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 name="Line 52"/>
          <p:cNvSpPr>
            <a:spLocks noChangeShapeType="1"/>
          </p:cNvSpPr>
          <p:nvPr>
            <p:custDataLst>
              <p:tags r:id="rId49"/>
            </p:custDataLst>
          </p:nvPr>
        </p:nvSpPr>
        <p:spPr bwMode="auto">
          <a:xfrm flipH="1" flipV="1">
            <a:off x="5713412" y="3200400"/>
            <a:ext cx="12192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 name="Line 53"/>
          <p:cNvSpPr>
            <a:spLocks noChangeShapeType="1"/>
          </p:cNvSpPr>
          <p:nvPr>
            <p:custDataLst>
              <p:tags r:id="rId50"/>
            </p:custDataLst>
          </p:nvPr>
        </p:nvSpPr>
        <p:spPr bwMode="auto">
          <a:xfrm flipH="1" flipV="1">
            <a:off x="5103812" y="3200400"/>
            <a:ext cx="12192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4" name="Line 54"/>
          <p:cNvSpPr>
            <a:spLocks noChangeShapeType="1"/>
          </p:cNvSpPr>
          <p:nvPr>
            <p:custDataLst>
              <p:tags r:id="rId51"/>
            </p:custDataLst>
          </p:nvPr>
        </p:nvSpPr>
        <p:spPr bwMode="auto">
          <a:xfrm>
            <a:off x="3884612" y="3200400"/>
            <a:ext cx="19812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 name="Text Box 55"/>
          <p:cNvSpPr txBox="1">
            <a:spLocks noChangeArrowheads="1"/>
          </p:cNvSpPr>
          <p:nvPr>
            <p:custDataLst>
              <p:tags r:id="rId52"/>
            </p:custDataLst>
          </p:nvPr>
        </p:nvSpPr>
        <p:spPr bwMode="auto">
          <a:xfrm>
            <a:off x="1979612" y="4598988"/>
            <a:ext cx="1678665" cy="461665"/>
          </a:xfrm>
          <a:prstGeom prst="rect">
            <a:avLst/>
          </a:prstGeom>
          <a:noFill/>
          <a:ln w="9525">
            <a:noFill/>
            <a:miter lim="800000"/>
            <a:headEnd/>
            <a:tailEnd/>
          </a:ln>
          <a:effectLst/>
        </p:spPr>
        <p:txBody>
          <a:bodyPr wrap="none">
            <a:spAutoFit/>
          </a:bodyPr>
          <a:lstStyle/>
          <a:p>
            <a:pPr>
              <a:defRPr/>
            </a:pPr>
            <a:r>
              <a:rPr lang="en-US" sz="2400" dirty="0"/>
              <a:t>Input nodes</a:t>
            </a:r>
          </a:p>
        </p:txBody>
      </p:sp>
      <p:sp>
        <p:nvSpPr>
          <p:cNvPr id="56" name="Text Box 56"/>
          <p:cNvSpPr txBox="1">
            <a:spLocks noChangeArrowheads="1"/>
          </p:cNvSpPr>
          <p:nvPr>
            <p:custDataLst>
              <p:tags r:id="rId53"/>
            </p:custDataLst>
          </p:nvPr>
        </p:nvSpPr>
        <p:spPr bwMode="auto">
          <a:xfrm>
            <a:off x="1903412" y="3760788"/>
            <a:ext cx="1989840" cy="461665"/>
          </a:xfrm>
          <a:prstGeom prst="rect">
            <a:avLst/>
          </a:prstGeom>
          <a:noFill/>
          <a:ln w="9525">
            <a:noFill/>
            <a:miter lim="800000"/>
            <a:headEnd/>
            <a:tailEnd/>
          </a:ln>
          <a:effectLst/>
        </p:spPr>
        <p:txBody>
          <a:bodyPr wrap="none">
            <a:spAutoFit/>
          </a:bodyPr>
          <a:lstStyle/>
          <a:p>
            <a:pPr>
              <a:defRPr/>
            </a:pPr>
            <a:r>
              <a:rPr lang="en-US" sz="2400" dirty="0" smtClean="0"/>
              <a:t>Internal nodes</a:t>
            </a:r>
            <a:endParaRPr lang="en-US" sz="2400" dirty="0"/>
          </a:p>
        </p:txBody>
      </p:sp>
      <p:sp>
        <p:nvSpPr>
          <p:cNvPr id="57" name="Text Box 57"/>
          <p:cNvSpPr txBox="1">
            <a:spLocks noChangeArrowheads="1"/>
          </p:cNvSpPr>
          <p:nvPr>
            <p:custDataLst>
              <p:tags r:id="rId54"/>
            </p:custDataLst>
          </p:nvPr>
        </p:nvSpPr>
        <p:spPr bwMode="auto">
          <a:xfrm>
            <a:off x="1903412" y="2922588"/>
            <a:ext cx="1907895" cy="461665"/>
          </a:xfrm>
          <a:prstGeom prst="rect">
            <a:avLst/>
          </a:prstGeom>
          <a:noFill/>
          <a:ln w="9525">
            <a:noFill/>
            <a:miter lim="800000"/>
            <a:headEnd/>
            <a:tailEnd/>
          </a:ln>
          <a:effectLst/>
        </p:spPr>
        <p:txBody>
          <a:bodyPr wrap="none">
            <a:spAutoFit/>
          </a:bodyPr>
          <a:lstStyle/>
          <a:p>
            <a:pPr>
              <a:defRPr/>
            </a:pPr>
            <a:r>
              <a:rPr lang="en-US" sz="2400" dirty="0"/>
              <a:t>Output nodes</a:t>
            </a:r>
          </a:p>
        </p:txBody>
      </p:sp>
      <p:sp>
        <p:nvSpPr>
          <p:cNvPr id="58" name="Text Box 58"/>
          <p:cNvSpPr txBox="1">
            <a:spLocks noChangeArrowheads="1"/>
          </p:cNvSpPr>
          <p:nvPr>
            <p:custDataLst>
              <p:tags r:id="rId55"/>
            </p:custDataLst>
          </p:nvPr>
        </p:nvSpPr>
        <p:spPr bwMode="auto">
          <a:xfrm>
            <a:off x="2894012" y="5638800"/>
            <a:ext cx="1471108" cy="461665"/>
          </a:xfrm>
          <a:prstGeom prst="rect">
            <a:avLst/>
          </a:prstGeom>
          <a:noFill/>
          <a:ln w="9525">
            <a:noFill/>
            <a:miter lim="800000"/>
            <a:headEnd/>
            <a:tailEnd/>
          </a:ln>
          <a:effectLst/>
        </p:spPr>
        <p:txBody>
          <a:bodyPr wrap="none">
            <a:spAutoFit/>
          </a:bodyPr>
          <a:lstStyle/>
          <a:p>
            <a:pPr>
              <a:defRPr/>
            </a:pPr>
            <a:r>
              <a:rPr lang="en-US" sz="2400" dirty="0"/>
              <a:t>Example X</a:t>
            </a:r>
          </a:p>
        </p:txBody>
      </p:sp>
      <p:cxnSp>
        <p:nvCxnSpPr>
          <p:cNvPr id="59" name="AutoShape 59"/>
          <p:cNvCxnSpPr>
            <a:cxnSpLocks noChangeShapeType="1"/>
          </p:cNvCxnSpPr>
          <p:nvPr>
            <p:custDataLst>
              <p:tags r:id="rId56"/>
            </p:custDataLst>
          </p:nvPr>
        </p:nvCxnSpPr>
        <p:spPr bwMode="auto">
          <a:xfrm flipV="1">
            <a:off x="4494212" y="5105400"/>
            <a:ext cx="1257300" cy="8382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60" name="Line 61"/>
          <p:cNvSpPr>
            <a:spLocks noChangeShapeType="1"/>
          </p:cNvSpPr>
          <p:nvPr>
            <p:custDataLst>
              <p:tags r:id="rId57"/>
            </p:custDataLst>
          </p:nvPr>
        </p:nvSpPr>
        <p:spPr bwMode="auto">
          <a:xfrm flipH="1">
            <a:off x="7237412" y="3962400"/>
            <a:ext cx="1524000" cy="76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 name="Line 62"/>
          <p:cNvSpPr>
            <a:spLocks noChangeShapeType="1"/>
          </p:cNvSpPr>
          <p:nvPr>
            <p:custDataLst>
              <p:tags r:id="rId58"/>
            </p:custDataLst>
          </p:nvPr>
        </p:nvSpPr>
        <p:spPr bwMode="auto">
          <a:xfrm flipH="1" flipV="1">
            <a:off x="8075612" y="3505200"/>
            <a:ext cx="609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2" name="TextBox 61"/>
          <p:cNvSpPr txBox="1"/>
          <p:nvPr/>
        </p:nvSpPr>
        <p:spPr>
          <a:xfrm>
            <a:off x="8716160" y="3465493"/>
            <a:ext cx="2667000" cy="954107"/>
          </a:xfrm>
          <a:prstGeom prst="rect">
            <a:avLst/>
          </a:prstGeom>
          <a:noFill/>
        </p:spPr>
        <p:txBody>
          <a:bodyPr wrap="square" rtlCol="0">
            <a:spAutoFit/>
          </a:bodyPr>
          <a:lstStyle/>
          <a:p>
            <a:r>
              <a:rPr lang="en-US" sz="2800" dirty="0" smtClean="0"/>
              <a:t>Compute sigmoid function</a:t>
            </a:r>
            <a:endParaRPr lang="en-US" sz="2800" dirty="0"/>
          </a:p>
        </p:txBody>
      </p:sp>
      <p:sp>
        <p:nvSpPr>
          <p:cNvPr id="63" name="Slide Number Placeholder 62"/>
          <p:cNvSpPr>
            <a:spLocks noGrp="1"/>
          </p:cNvSpPr>
          <p:nvPr>
            <p:ph type="sldNum" sz="quarter" idx="12"/>
          </p:nvPr>
        </p:nvSpPr>
        <p:spPr/>
        <p:txBody>
          <a:bodyPr/>
          <a:lstStyle/>
          <a:p>
            <a:fld id="{C014DD1E-5D91-48A3-AD6D-45FBA980D106}" type="slidenum">
              <a:rPr lang="en-US" smtClean="0"/>
              <a:t>15</a:t>
            </a:fld>
            <a:endParaRPr lang="en-US"/>
          </a:p>
        </p:txBody>
      </p:sp>
      <p:sp>
        <p:nvSpPr>
          <p:cNvPr id="64" name="TextBox 63"/>
          <p:cNvSpPr txBox="1"/>
          <p:nvPr/>
        </p:nvSpPr>
        <p:spPr>
          <a:xfrm>
            <a:off x="9592460" y="5056188"/>
            <a:ext cx="457200" cy="338554"/>
          </a:xfrm>
          <a:prstGeom prst="rect">
            <a:avLst/>
          </a:prstGeom>
          <a:noFill/>
        </p:spPr>
        <p:txBody>
          <a:bodyPr wrap="square" rtlCol="0">
            <a:spAutoFit/>
          </a:bodyPr>
          <a:lstStyle/>
          <a:p>
            <a:r>
              <a:rPr lang="en-US" sz="1600" dirty="0" smtClean="0"/>
              <a:t>[3]</a:t>
            </a:r>
            <a:endParaRPr lang="en-US" sz="1600" dirty="0"/>
          </a:p>
        </p:txBody>
      </p:sp>
    </p:spTree>
    <p:extLst>
      <p:ext uri="{BB962C8B-B14F-4D97-AF65-F5344CB8AC3E}">
        <p14:creationId xmlns:p14="http://schemas.microsoft.com/office/powerpoint/2010/main" val="373221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Propagating Error Backward</a:t>
            </a:r>
          </a:p>
        </p:txBody>
      </p:sp>
      <p:sp>
        <p:nvSpPr>
          <p:cNvPr id="3" name="Content Placeholder 2"/>
          <p:cNvSpPr>
            <a:spLocks noGrp="1"/>
          </p:cNvSpPr>
          <p:nvPr>
            <p:ph idx="1"/>
          </p:nvPr>
        </p:nvSpPr>
        <p:spPr/>
        <p:txBody>
          <a:bodyPr>
            <a:normAutofit lnSpcReduction="10000"/>
          </a:bodyPr>
          <a:lstStyle/>
          <a:p>
            <a:pPr>
              <a:defRPr/>
            </a:pPr>
            <a:r>
              <a:rPr lang="en-US" dirty="0"/>
              <a:t>For each output node k compute the </a:t>
            </a:r>
            <a:r>
              <a:rPr lang="en-US" dirty="0" smtClean="0"/>
              <a:t>error:</a:t>
            </a:r>
          </a:p>
          <a:p>
            <a:pPr marL="0" indent="0">
              <a:buNone/>
              <a:defRPr/>
            </a:pPr>
            <a:r>
              <a:rPr lang="en-US" dirty="0"/>
              <a:t>	</a:t>
            </a:r>
            <a:r>
              <a:rPr lang="en-US" dirty="0" err="1" smtClean="0"/>
              <a:t>δ</a:t>
            </a:r>
            <a:r>
              <a:rPr lang="en-US" baseline="-25000" dirty="0" err="1" smtClean="0"/>
              <a:t>k</a:t>
            </a:r>
            <a:r>
              <a:rPr lang="en-US" dirty="0" smtClean="0"/>
              <a:t>   </a:t>
            </a:r>
            <a:r>
              <a:rPr lang="en-US" dirty="0"/>
              <a:t>= O</a:t>
            </a:r>
            <a:r>
              <a:rPr lang="en-US" baseline="-25000" dirty="0"/>
              <a:t>k</a:t>
            </a:r>
            <a:r>
              <a:rPr lang="en-US" dirty="0"/>
              <a:t> (1-O</a:t>
            </a:r>
            <a:r>
              <a:rPr lang="en-US" baseline="-25000" dirty="0"/>
              <a:t>k</a:t>
            </a:r>
            <a:r>
              <a:rPr lang="en-US" dirty="0"/>
              <a:t>)(</a:t>
            </a:r>
            <a:r>
              <a:rPr lang="en-US" dirty="0" err="1"/>
              <a:t>t</a:t>
            </a:r>
            <a:r>
              <a:rPr lang="en-US" baseline="-25000" dirty="0" err="1"/>
              <a:t>k</a:t>
            </a:r>
            <a:r>
              <a:rPr lang="en-US" dirty="0"/>
              <a:t> – O</a:t>
            </a:r>
            <a:r>
              <a:rPr lang="en-US" baseline="-25000" dirty="0"/>
              <a:t>k</a:t>
            </a:r>
            <a:r>
              <a:rPr lang="en-US" dirty="0" smtClean="0"/>
              <a:t>)</a:t>
            </a:r>
            <a:endParaRPr lang="en-US" dirty="0"/>
          </a:p>
          <a:p>
            <a:pPr>
              <a:defRPr/>
            </a:pPr>
            <a:r>
              <a:rPr lang="en-US" dirty="0" smtClean="0"/>
              <a:t>For </a:t>
            </a:r>
            <a:r>
              <a:rPr lang="en-US" dirty="0"/>
              <a:t>each hidden unit h, calculate the </a:t>
            </a:r>
            <a:r>
              <a:rPr lang="en-US" dirty="0" smtClean="0"/>
              <a:t>error:</a:t>
            </a:r>
          </a:p>
          <a:p>
            <a:pPr marL="0" indent="0">
              <a:buNone/>
              <a:defRPr/>
            </a:pPr>
            <a:r>
              <a:rPr lang="en-US" dirty="0" smtClean="0"/>
              <a:t>	</a:t>
            </a:r>
            <a:r>
              <a:rPr lang="en-US" dirty="0" err="1" smtClean="0"/>
              <a:t>δ</a:t>
            </a:r>
            <a:r>
              <a:rPr lang="en-US" baseline="-25000" dirty="0" err="1" smtClean="0"/>
              <a:t>h</a:t>
            </a:r>
            <a:r>
              <a:rPr lang="en-US" dirty="0" smtClean="0"/>
              <a:t>   </a:t>
            </a:r>
            <a:r>
              <a:rPr lang="en-US" dirty="0"/>
              <a:t>= O</a:t>
            </a:r>
            <a:r>
              <a:rPr lang="en-US" baseline="-25000" dirty="0"/>
              <a:t>h</a:t>
            </a:r>
            <a:r>
              <a:rPr lang="en-US" dirty="0"/>
              <a:t> (1-O</a:t>
            </a:r>
            <a:r>
              <a:rPr lang="en-US" baseline="-25000" dirty="0"/>
              <a:t>h</a:t>
            </a:r>
            <a:r>
              <a:rPr lang="en-US" dirty="0"/>
              <a:t>) </a:t>
            </a:r>
            <a:r>
              <a:rPr lang="en-US" dirty="0" err="1"/>
              <a:t>Σ</a:t>
            </a:r>
            <a:r>
              <a:rPr lang="en-US" baseline="-25000" dirty="0" err="1"/>
              <a:t>k</a:t>
            </a:r>
            <a:r>
              <a:rPr lang="en-US" dirty="0"/>
              <a:t>  </a:t>
            </a:r>
            <a:r>
              <a:rPr lang="en-US" dirty="0" err="1"/>
              <a:t>W</a:t>
            </a:r>
            <a:r>
              <a:rPr lang="en-US" baseline="-25000" dirty="0" err="1"/>
              <a:t>kh</a:t>
            </a:r>
            <a:r>
              <a:rPr lang="en-US" dirty="0"/>
              <a:t> </a:t>
            </a:r>
            <a:r>
              <a:rPr lang="en-US" dirty="0" err="1" smtClean="0"/>
              <a:t>δ</a:t>
            </a:r>
            <a:r>
              <a:rPr lang="en-US" baseline="-25000" dirty="0" err="1" smtClean="0"/>
              <a:t>k</a:t>
            </a:r>
            <a:endParaRPr lang="en-US" dirty="0"/>
          </a:p>
          <a:p>
            <a:pPr>
              <a:defRPr/>
            </a:pPr>
            <a:r>
              <a:rPr lang="en-US" dirty="0"/>
              <a:t>Update each network weight</a:t>
            </a:r>
            <a:r>
              <a:rPr lang="en-US" dirty="0" smtClean="0"/>
              <a:t>:</a:t>
            </a:r>
            <a:endParaRPr lang="en-US" dirty="0"/>
          </a:p>
          <a:p>
            <a:pPr marL="0" indent="0">
              <a:buNone/>
              <a:defRPr/>
            </a:pPr>
            <a:r>
              <a:rPr lang="en-US" dirty="0" smtClean="0"/>
              <a:t>	</a:t>
            </a:r>
            <a:r>
              <a:rPr lang="en-US" dirty="0" err="1" smtClean="0"/>
              <a:t>W</a:t>
            </a:r>
            <a:r>
              <a:rPr lang="en-US" baseline="-25000" dirty="0" err="1" smtClean="0"/>
              <a:t>ji</a:t>
            </a:r>
            <a:r>
              <a:rPr lang="en-US" dirty="0" smtClean="0"/>
              <a:t>  </a:t>
            </a:r>
            <a:r>
              <a:rPr lang="en-US" dirty="0"/>
              <a:t>=  </a:t>
            </a:r>
            <a:r>
              <a:rPr lang="en-US" dirty="0" err="1"/>
              <a:t>W</a:t>
            </a:r>
            <a:r>
              <a:rPr lang="en-US" baseline="-25000" dirty="0" err="1"/>
              <a:t>ji</a:t>
            </a:r>
            <a:r>
              <a:rPr lang="en-US" dirty="0"/>
              <a:t>  +  </a:t>
            </a:r>
            <a:r>
              <a:rPr lang="en-US" dirty="0" err="1" smtClean="0"/>
              <a:t>Δw</a:t>
            </a:r>
            <a:r>
              <a:rPr lang="en-US" baseline="-25000" dirty="0" err="1" smtClean="0"/>
              <a:t>ji</a:t>
            </a:r>
            <a:endParaRPr lang="en-US" baseline="-25000" dirty="0" smtClean="0"/>
          </a:p>
          <a:p>
            <a:pPr marL="0" indent="0">
              <a:buNone/>
              <a:defRPr/>
            </a:pPr>
            <a:r>
              <a:rPr lang="en-US" baseline="-25000" dirty="0"/>
              <a:t>	</a:t>
            </a:r>
            <a:r>
              <a:rPr lang="en-US" baseline="-25000" dirty="0" smtClean="0"/>
              <a:t>	</a:t>
            </a:r>
            <a:r>
              <a:rPr lang="en-US" dirty="0" smtClean="0"/>
              <a:t>where  </a:t>
            </a:r>
            <a:r>
              <a:rPr lang="en-US" dirty="0" err="1" smtClean="0"/>
              <a:t>Δw</a:t>
            </a:r>
            <a:r>
              <a:rPr lang="en-US" baseline="-25000" dirty="0" err="1" smtClean="0"/>
              <a:t>ji</a:t>
            </a:r>
            <a:r>
              <a:rPr lang="en-US" dirty="0" smtClean="0"/>
              <a:t> </a:t>
            </a:r>
            <a:r>
              <a:rPr lang="en-US" dirty="0"/>
              <a:t>= η </a:t>
            </a:r>
            <a:r>
              <a:rPr lang="en-US" dirty="0" err="1"/>
              <a:t>δ</a:t>
            </a:r>
            <a:r>
              <a:rPr lang="en-US" baseline="-25000" dirty="0" err="1"/>
              <a:t>j</a:t>
            </a:r>
            <a:r>
              <a:rPr lang="en-US" dirty="0"/>
              <a:t> </a:t>
            </a:r>
            <a:r>
              <a:rPr lang="en-US" dirty="0" err="1"/>
              <a:t>X</a:t>
            </a:r>
            <a:r>
              <a:rPr lang="en-US" baseline="-25000" dirty="0" err="1"/>
              <a:t>ji</a:t>
            </a:r>
            <a:r>
              <a:rPr lang="en-US" dirty="0"/>
              <a:t>     (</a:t>
            </a:r>
            <a:r>
              <a:rPr lang="en-US" dirty="0" err="1"/>
              <a:t>W</a:t>
            </a:r>
            <a:r>
              <a:rPr lang="en-US" baseline="-25000" dirty="0" err="1"/>
              <a:t>ji</a:t>
            </a:r>
            <a:r>
              <a:rPr lang="en-US" dirty="0"/>
              <a:t> and </a:t>
            </a:r>
            <a:r>
              <a:rPr lang="en-US" dirty="0" err="1"/>
              <a:t>X</a:t>
            </a:r>
            <a:r>
              <a:rPr lang="en-US" baseline="-25000" dirty="0" err="1"/>
              <a:t>ji</a:t>
            </a:r>
            <a:r>
              <a:rPr lang="en-US" dirty="0"/>
              <a:t> are the input and </a:t>
            </a:r>
          </a:p>
          <a:p>
            <a:pPr marL="0" indent="0">
              <a:buNone/>
              <a:defRPr/>
            </a:pPr>
            <a:r>
              <a:rPr lang="en-US" dirty="0"/>
              <a:t>					  weight of node </a:t>
            </a:r>
            <a:r>
              <a:rPr lang="en-US" dirty="0" err="1"/>
              <a:t>i</a:t>
            </a:r>
            <a:r>
              <a:rPr lang="en-US" dirty="0"/>
              <a:t> to node j) </a:t>
            </a:r>
          </a:p>
          <a:p>
            <a:pPr marL="457200" indent="-457200">
              <a:defRPr/>
            </a:pPr>
            <a:endParaRPr lang="en-US" dirty="0">
              <a:effectLst>
                <a:outerShdw blurRad="38100" dist="38100" dir="2700000" algn="tl">
                  <a:srgbClr val="C0C0C0"/>
                </a:outerShdw>
              </a:effectLst>
              <a:latin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C014DD1E-5D91-48A3-AD6D-45FBA980D106}" type="slidenum">
              <a:rPr lang="en-US" smtClean="0"/>
              <a:t>16</a:t>
            </a:fld>
            <a:endParaRPr lang="en-US"/>
          </a:p>
        </p:txBody>
      </p:sp>
    </p:spTree>
    <p:extLst>
      <p:ext uri="{BB962C8B-B14F-4D97-AF65-F5344CB8AC3E}">
        <p14:creationId xmlns:p14="http://schemas.microsoft.com/office/powerpoint/2010/main" val="3594870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Hidden Units</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number of hidden units is related to </a:t>
            </a:r>
            <a:r>
              <a:rPr lang="en-US" dirty="0" smtClean="0"/>
              <a:t>the </a:t>
            </a:r>
            <a:r>
              <a:rPr lang="en-US" dirty="0"/>
              <a:t>complexity of  the decision </a:t>
            </a:r>
            <a:r>
              <a:rPr lang="en-US" dirty="0" smtClean="0"/>
              <a:t>boundary.</a:t>
            </a:r>
            <a:endParaRPr lang="en-US" dirty="0" smtClean="0"/>
          </a:p>
          <a:p>
            <a:endParaRPr lang="en-US" dirty="0"/>
          </a:p>
          <a:p>
            <a:r>
              <a:rPr lang="en-US" dirty="0" smtClean="0"/>
              <a:t>If </a:t>
            </a:r>
            <a:r>
              <a:rPr lang="en-US" dirty="0"/>
              <a:t>examples are easy to discriminate few nodes </a:t>
            </a:r>
            <a:r>
              <a:rPr lang="en-US" dirty="0" smtClean="0"/>
              <a:t>would be enough</a:t>
            </a:r>
            <a:r>
              <a:rPr lang="en-US" dirty="0" smtClean="0"/>
              <a:t>. </a:t>
            </a:r>
            <a:r>
              <a:rPr lang="en-US" dirty="0" smtClean="0"/>
              <a:t>Conversely </a:t>
            </a:r>
            <a:r>
              <a:rPr lang="en-US" dirty="0"/>
              <a:t>complex problems require many internal nodes. </a:t>
            </a:r>
            <a:endParaRPr lang="en-US" dirty="0" smtClean="0"/>
          </a:p>
          <a:p>
            <a:endParaRPr lang="en-US" dirty="0" smtClean="0"/>
          </a:p>
          <a:p>
            <a:r>
              <a:rPr lang="en-US" dirty="0" smtClean="0"/>
              <a:t>A </a:t>
            </a:r>
            <a:r>
              <a:rPr lang="en-US" dirty="0"/>
              <a:t>rule of thumb is to choose roughly m / 10 weights, where m  </a:t>
            </a:r>
            <a:r>
              <a:rPr lang="en-US" dirty="0" smtClean="0"/>
              <a:t>is the </a:t>
            </a:r>
            <a:r>
              <a:rPr lang="en-US" dirty="0"/>
              <a:t>number of training examples. </a:t>
            </a:r>
          </a:p>
          <a:p>
            <a:endParaRPr lang="en-US" dirty="0"/>
          </a:p>
          <a:p>
            <a:endParaRPr lang="en-US" dirty="0" smtClean="0"/>
          </a:p>
        </p:txBody>
      </p:sp>
      <p:sp>
        <p:nvSpPr>
          <p:cNvPr id="4" name="Slide Number Placeholder 3"/>
          <p:cNvSpPr>
            <a:spLocks noGrp="1"/>
          </p:cNvSpPr>
          <p:nvPr>
            <p:ph type="sldNum" sz="quarter" idx="12"/>
          </p:nvPr>
        </p:nvSpPr>
        <p:spPr/>
        <p:txBody>
          <a:bodyPr/>
          <a:lstStyle/>
          <a:p>
            <a:fld id="{C014DD1E-5D91-48A3-AD6D-45FBA980D106}" type="slidenum">
              <a:rPr lang="en-US" smtClean="0"/>
              <a:t>17</a:t>
            </a:fld>
            <a:endParaRPr lang="en-US"/>
          </a:p>
        </p:txBody>
      </p:sp>
    </p:spTree>
    <p:extLst>
      <p:ext uri="{BB962C8B-B14F-4D97-AF65-F5344CB8AC3E}">
        <p14:creationId xmlns:p14="http://schemas.microsoft.com/office/powerpoint/2010/main" val="1414676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Rates</a:t>
            </a:r>
            <a:endParaRPr lang="en-US" dirty="0"/>
          </a:p>
        </p:txBody>
      </p:sp>
      <p:sp>
        <p:nvSpPr>
          <p:cNvPr id="3" name="Content Placeholder 2"/>
          <p:cNvSpPr>
            <a:spLocks noGrp="1"/>
          </p:cNvSpPr>
          <p:nvPr>
            <p:ph idx="1"/>
          </p:nvPr>
        </p:nvSpPr>
        <p:spPr/>
        <p:txBody>
          <a:bodyPr/>
          <a:lstStyle/>
          <a:p>
            <a:r>
              <a:rPr lang="en-US" dirty="0" smtClean="0"/>
              <a:t>Different </a:t>
            </a:r>
            <a:r>
              <a:rPr lang="en-US" dirty="0"/>
              <a:t>learning rates affect </a:t>
            </a:r>
            <a:r>
              <a:rPr lang="en-US" dirty="0" smtClean="0"/>
              <a:t>the </a:t>
            </a:r>
            <a:r>
              <a:rPr lang="en-US" dirty="0" smtClean="0"/>
              <a:t>performance of </a:t>
            </a:r>
            <a:r>
              <a:rPr lang="en-US" dirty="0"/>
              <a:t>a neural </a:t>
            </a:r>
            <a:r>
              <a:rPr lang="en-US" dirty="0"/>
              <a:t>network significantly. </a:t>
            </a:r>
            <a:endParaRPr lang="en-US" dirty="0" smtClean="0"/>
          </a:p>
          <a:p>
            <a:pPr marL="0" indent="0">
              <a:buNone/>
            </a:pPr>
            <a:endParaRPr lang="en-US" dirty="0" smtClean="0"/>
          </a:p>
          <a:p>
            <a:r>
              <a:rPr lang="en-US" dirty="0" smtClean="0"/>
              <a:t>Optimal </a:t>
            </a:r>
            <a:r>
              <a:rPr lang="en-US" dirty="0"/>
              <a:t>Learning Rate: </a:t>
            </a:r>
            <a:endParaRPr lang="en-US" dirty="0" smtClean="0"/>
          </a:p>
          <a:p>
            <a:pPr lvl="1"/>
            <a:r>
              <a:rPr lang="en-US" dirty="0" smtClean="0"/>
              <a:t>Leads </a:t>
            </a:r>
            <a:r>
              <a:rPr lang="en-US" dirty="0"/>
              <a:t>to the error minimum in one learning step. </a:t>
            </a:r>
          </a:p>
          <a:p>
            <a:pPr marL="0" indent="0">
              <a:buClr>
                <a:srgbClr val="CC3300"/>
              </a:buClr>
              <a:buNone/>
            </a:pPr>
            <a:endParaRPr lang="en-US" dirty="0"/>
          </a:p>
          <a:p>
            <a:endParaRPr lang="en-US" dirty="0"/>
          </a:p>
        </p:txBody>
      </p:sp>
      <p:sp>
        <p:nvSpPr>
          <p:cNvPr id="4" name="Slide Number Placeholder 3"/>
          <p:cNvSpPr>
            <a:spLocks noGrp="1"/>
          </p:cNvSpPr>
          <p:nvPr>
            <p:ph type="sldNum" sz="quarter" idx="12"/>
          </p:nvPr>
        </p:nvSpPr>
        <p:spPr/>
        <p:txBody>
          <a:bodyPr/>
          <a:lstStyle/>
          <a:p>
            <a:fld id="{C014DD1E-5D91-48A3-AD6D-45FBA980D106}" type="slidenum">
              <a:rPr lang="en-US" smtClean="0"/>
              <a:t>18</a:t>
            </a:fld>
            <a:endParaRPr lang="en-US"/>
          </a:p>
        </p:txBody>
      </p:sp>
    </p:spTree>
    <p:extLst>
      <p:ext uri="{BB962C8B-B14F-4D97-AF65-F5344CB8AC3E}">
        <p14:creationId xmlns:p14="http://schemas.microsoft.com/office/powerpoint/2010/main" val="1650285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Rates</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0012" y="1504950"/>
            <a:ext cx="9753600"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C014DD1E-5D91-48A3-AD6D-45FBA980D106}" type="slidenum">
              <a:rPr lang="en-US" smtClean="0"/>
              <a:t>19</a:t>
            </a:fld>
            <a:endParaRPr lang="en-US"/>
          </a:p>
        </p:txBody>
      </p:sp>
      <p:sp>
        <p:nvSpPr>
          <p:cNvPr id="5" name="TextBox 4"/>
          <p:cNvSpPr txBox="1"/>
          <p:nvPr/>
        </p:nvSpPr>
        <p:spPr>
          <a:xfrm>
            <a:off x="11122898" y="5845346"/>
            <a:ext cx="457200" cy="338554"/>
          </a:xfrm>
          <a:prstGeom prst="rect">
            <a:avLst/>
          </a:prstGeom>
          <a:noFill/>
        </p:spPr>
        <p:txBody>
          <a:bodyPr wrap="square" rtlCol="0">
            <a:spAutoFit/>
          </a:bodyPr>
          <a:lstStyle/>
          <a:p>
            <a:r>
              <a:rPr lang="en-US" sz="1600" dirty="0" smtClean="0"/>
              <a:t>[3]</a:t>
            </a:r>
            <a:endParaRPr lang="en-US" sz="1600" dirty="0"/>
          </a:p>
        </p:txBody>
      </p:sp>
    </p:spTree>
    <p:extLst>
      <p:ext uri="{BB962C8B-B14F-4D97-AF65-F5344CB8AC3E}">
        <p14:creationId xmlns:p14="http://schemas.microsoft.com/office/powerpoint/2010/main" val="3801140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Outline of the Presentation</a:t>
            </a:r>
            <a:endParaRPr lang="en-US" dirty="0"/>
          </a:p>
        </p:txBody>
      </p:sp>
      <p:sp>
        <p:nvSpPr>
          <p:cNvPr id="14" name="Content Placeholder 13"/>
          <p:cNvSpPr>
            <a:spLocks noGrp="1"/>
          </p:cNvSpPr>
          <p:nvPr>
            <p:ph idx="1"/>
          </p:nvPr>
        </p:nvSpPr>
        <p:spPr/>
        <p:txBody>
          <a:bodyPr/>
          <a:lstStyle/>
          <a:p>
            <a:r>
              <a:rPr lang="en-US" dirty="0"/>
              <a:t>Introduction</a:t>
            </a:r>
          </a:p>
          <a:p>
            <a:r>
              <a:rPr lang="en-US" dirty="0" smtClean="0"/>
              <a:t>Historical Background</a:t>
            </a:r>
          </a:p>
          <a:p>
            <a:r>
              <a:rPr lang="en-US" dirty="0" smtClean="0"/>
              <a:t>Perceptron</a:t>
            </a:r>
            <a:endParaRPr lang="en-US" dirty="0"/>
          </a:p>
          <a:p>
            <a:r>
              <a:rPr lang="en-US" dirty="0" smtClean="0"/>
              <a:t>Back </a:t>
            </a:r>
            <a:r>
              <a:rPr lang="en-US" dirty="0" smtClean="0"/>
              <a:t>propagation algorithm</a:t>
            </a:r>
            <a:endParaRPr lang="en-US" dirty="0"/>
          </a:p>
          <a:p>
            <a:r>
              <a:rPr lang="en-US" dirty="0" smtClean="0"/>
              <a:t>Limitations and improvements</a:t>
            </a:r>
          </a:p>
          <a:p>
            <a:r>
              <a:rPr lang="en-US" dirty="0" smtClean="0"/>
              <a:t>Questions and Answers</a:t>
            </a:r>
          </a:p>
          <a:p>
            <a:endParaRPr lang="en-US" dirty="0" smtClean="0"/>
          </a:p>
        </p:txBody>
      </p:sp>
      <p:sp>
        <p:nvSpPr>
          <p:cNvPr id="2" name="Slide Number Placeholder 1"/>
          <p:cNvSpPr>
            <a:spLocks noGrp="1"/>
          </p:cNvSpPr>
          <p:nvPr>
            <p:ph type="sldNum" sz="quarter" idx="12"/>
          </p:nvPr>
        </p:nvSpPr>
        <p:spPr/>
        <p:txBody>
          <a:bodyPr/>
          <a:lstStyle/>
          <a:p>
            <a:fld id="{C014DD1E-5D91-48A3-AD6D-45FBA980D106}" type="slidenum">
              <a:rPr lang="en-US" smtClean="0"/>
              <a:t>2</a:t>
            </a:fld>
            <a:endParaRPr lang="en-US"/>
          </a:p>
        </p:txBody>
      </p:sp>
    </p:spTree>
    <p:extLst>
      <p:ext uri="{BB962C8B-B14F-4D97-AF65-F5344CB8AC3E}">
        <p14:creationId xmlns:p14="http://schemas.microsoft.com/office/powerpoint/2010/main" val="352911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the back propagation algorithm</a:t>
            </a:r>
            <a:endParaRPr lang="en-US" dirty="0"/>
          </a:p>
        </p:txBody>
      </p:sp>
      <p:sp>
        <p:nvSpPr>
          <p:cNvPr id="3" name="Content Placeholder 2"/>
          <p:cNvSpPr>
            <a:spLocks noGrp="1"/>
          </p:cNvSpPr>
          <p:nvPr>
            <p:ph idx="1"/>
          </p:nvPr>
        </p:nvSpPr>
        <p:spPr/>
        <p:txBody>
          <a:bodyPr/>
          <a:lstStyle/>
          <a:p>
            <a:r>
              <a:rPr lang="en-US" dirty="0" smtClean="0"/>
              <a:t>It </a:t>
            </a:r>
            <a:r>
              <a:rPr lang="en-US" dirty="0"/>
              <a:t>is not guaranteed to </a:t>
            </a:r>
            <a:r>
              <a:rPr lang="en-US" dirty="0" smtClean="0"/>
              <a:t>find global minimum</a:t>
            </a:r>
            <a:r>
              <a:rPr lang="en-US" dirty="0"/>
              <a:t> of the error </a:t>
            </a:r>
            <a:r>
              <a:rPr lang="en-US" dirty="0" smtClean="0"/>
              <a:t>function. It may get trapped in a local minima,</a:t>
            </a:r>
          </a:p>
          <a:p>
            <a:pPr lvl="1"/>
            <a:r>
              <a:rPr lang="en-US" dirty="0" smtClean="0"/>
              <a:t>Improvements,</a:t>
            </a:r>
          </a:p>
          <a:p>
            <a:pPr lvl="2"/>
            <a:r>
              <a:rPr lang="en-US" dirty="0" smtClean="0"/>
              <a:t>Add momentum.</a:t>
            </a:r>
          </a:p>
          <a:p>
            <a:pPr lvl="2"/>
            <a:r>
              <a:rPr lang="en-US" dirty="0" smtClean="0"/>
              <a:t>Use </a:t>
            </a:r>
            <a:r>
              <a:rPr lang="en-US" dirty="0"/>
              <a:t>stochastic gradient </a:t>
            </a:r>
            <a:r>
              <a:rPr lang="en-US" dirty="0" smtClean="0"/>
              <a:t>descent.</a:t>
            </a:r>
          </a:p>
          <a:p>
            <a:pPr lvl="2"/>
            <a:r>
              <a:rPr lang="en-US" dirty="0" smtClean="0"/>
              <a:t>Use </a:t>
            </a:r>
            <a:r>
              <a:rPr lang="en-US" dirty="0"/>
              <a:t>different networks with different initial </a:t>
            </a:r>
            <a:r>
              <a:rPr lang="en-US" dirty="0" smtClean="0"/>
              <a:t>values for </a:t>
            </a:r>
            <a:r>
              <a:rPr lang="en-US" dirty="0"/>
              <a:t>the weights</a:t>
            </a:r>
            <a:r>
              <a:rPr lang="en-US" dirty="0" smtClean="0"/>
              <a:t>.</a:t>
            </a:r>
          </a:p>
          <a:p>
            <a:pPr marL="682633" lvl="2" indent="0">
              <a:buNone/>
            </a:pPr>
            <a:endParaRPr lang="en-US" dirty="0"/>
          </a:p>
          <a:p>
            <a:r>
              <a:rPr lang="en-US" dirty="0" smtClean="0"/>
              <a:t>Back propagation </a:t>
            </a:r>
            <a:r>
              <a:rPr lang="en-US" dirty="0"/>
              <a:t>learning does not require normalization of input vectors; however, normalization could improve performance</a:t>
            </a:r>
            <a:r>
              <a:rPr lang="en-US" dirty="0" smtClean="0"/>
              <a:t>.</a:t>
            </a:r>
            <a:endParaRPr lang="en-US" baseline="30000" dirty="0"/>
          </a:p>
          <a:p>
            <a:pPr lvl="1"/>
            <a:r>
              <a:rPr lang="en-US" dirty="0"/>
              <a:t> Standardize all features previous to training</a:t>
            </a:r>
            <a:r>
              <a:rPr lang="en-US" dirty="0" smtClean="0"/>
              <a:t>.</a:t>
            </a:r>
            <a:endParaRPr lang="en-US" dirty="0"/>
          </a:p>
          <a:p>
            <a:endParaRPr lang="en-US" dirty="0"/>
          </a:p>
        </p:txBody>
      </p:sp>
      <p:sp>
        <p:nvSpPr>
          <p:cNvPr id="4" name="Slide Number Placeholder 3"/>
          <p:cNvSpPr>
            <a:spLocks noGrp="1"/>
          </p:cNvSpPr>
          <p:nvPr>
            <p:ph type="sldNum" sz="quarter" idx="12"/>
          </p:nvPr>
        </p:nvSpPr>
        <p:spPr/>
        <p:txBody>
          <a:bodyPr/>
          <a:lstStyle/>
          <a:p>
            <a:fld id="{C014DD1E-5D91-48A3-AD6D-45FBA980D106}" type="slidenum">
              <a:rPr lang="en-US" smtClean="0"/>
              <a:t>20</a:t>
            </a:fld>
            <a:endParaRPr lang="en-US"/>
          </a:p>
        </p:txBody>
      </p:sp>
    </p:spTree>
    <p:extLst>
      <p:ext uri="{BB962C8B-B14F-4D97-AF65-F5344CB8AC3E}">
        <p14:creationId xmlns:p14="http://schemas.microsoft.com/office/powerpoint/2010/main" val="3813235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Generalization and </a:t>
            </a:r>
            <a:r>
              <a:rPr lang="en-US" dirty="0" err="1" smtClean="0"/>
              <a:t>Overfitting</a:t>
            </a:r>
            <a:endParaRPr lang="en-US" dirty="0"/>
          </a:p>
        </p:txBody>
      </p:sp>
      <p:sp>
        <p:nvSpPr>
          <p:cNvPr id="3" name="Content Placeholder 2"/>
          <p:cNvSpPr>
            <a:spLocks noGrp="1"/>
          </p:cNvSpPr>
          <p:nvPr>
            <p:ph idx="1"/>
          </p:nvPr>
        </p:nvSpPr>
        <p:spPr/>
        <p:txBody>
          <a:bodyPr>
            <a:normAutofit/>
          </a:bodyPr>
          <a:lstStyle/>
          <a:p>
            <a:pPr>
              <a:defRPr/>
            </a:pPr>
            <a:endParaRPr lang="en-US" dirty="0" smtClean="0"/>
          </a:p>
          <a:p>
            <a:pPr>
              <a:defRPr/>
            </a:pPr>
            <a:endParaRPr lang="en-US" dirty="0"/>
          </a:p>
          <a:p>
            <a:pPr>
              <a:defRPr/>
            </a:pPr>
            <a:endParaRPr lang="en-US" dirty="0" smtClean="0"/>
          </a:p>
          <a:p>
            <a:pPr>
              <a:defRPr/>
            </a:pPr>
            <a:endParaRPr lang="en-US" dirty="0"/>
          </a:p>
          <a:p>
            <a:pPr>
              <a:defRPr/>
            </a:pPr>
            <a:endParaRPr lang="en-US" dirty="0" smtClean="0"/>
          </a:p>
          <a:p>
            <a:pPr>
              <a:defRPr/>
            </a:pPr>
            <a:r>
              <a:rPr lang="en-US" dirty="0" smtClean="0"/>
              <a:t>Solutions,</a:t>
            </a:r>
          </a:p>
          <a:p>
            <a:pPr lvl="1">
              <a:defRPr/>
            </a:pPr>
            <a:r>
              <a:rPr lang="en-US" dirty="0" smtClean="0"/>
              <a:t>Use </a:t>
            </a:r>
            <a:r>
              <a:rPr lang="en-US" dirty="0"/>
              <a:t>a validation set and stop until the error is small </a:t>
            </a:r>
            <a:r>
              <a:rPr lang="en-US" dirty="0" smtClean="0"/>
              <a:t>in this set.</a:t>
            </a:r>
          </a:p>
          <a:p>
            <a:pPr lvl="1">
              <a:defRPr/>
            </a:pPr>
            <a:r>
              <a:rPr lang="en-US" sz="2400" dirty="0" smtClean="0"/>
              <a:t>Use </a:t>
            </a:r>
            <a:r>
              <a:rPr lang="en-US" sz="2400" dirty="0"/>
              <a:t>10 fold cross validation</a:t>
            </a:r>
            <a:r>
              <a:rPr lang="en-US" dirty="0" smtClean="0"/>
              <a:t> </a:t>
            </a:r>
            <a:endParaRPr lang="en-US" dirty="0"/>
          </a:p>
        </p:txBody>
      </p:sp>
      <p:sp>
        <p:nvSpPr>
          <p:cNvPr id="12" name="Line 4"/>
          <p:cNvSpPr>
            <a:spLocks noChangeShapeType="1"/>
          </p:cNvSpPr>
          <p:nvPr>
            <p:custDataLst>
              <p:tags r:id="rId1"/>
            </p:custDataLst>
          </p:nvPr>
        </p:nvSpPr>
        <p:spPr bwMode="auto">
          <a:xfrm>
            <a:off x="2795587" y="3978275"/>
            <a:ext cx="6096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5"/>
          <p:cNvSpPr>
            <a:spLocks noChangeShapeType="1"/>
          </p:cNvSpPr>
          <p:nvPr>
            <p:custDataLst>
              <p:tags r:id="rId2"/>
            </p:custDataLst>
          </p:nvPr>
        </p:nvSpPr>
        <p:spPr bwMode="auto">
          <a:xfrm flipV="1">
            <a:off x="2795587" y="1844675"/>
            <a:ext cx="0" cy="213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 name="Text Box 6"/>
          <p:cNvSpPr txBox="1">
            <a:spLocks noChangeArrowheads="1"/>
          </p:cNvSpPr>
          <p:nvPr>
            <p:custDataLst>
              <p:tags r:id="rId3"/>
            </p:custDataLst>
          </p:nvPr>
        </p:nvSpPr>
        <p:spPr bwMode="auto">
          <a:xfrm>
            <a:off x="5081587" y="4081463"/>
            <a:ext cx="3527953" cy="461665"/>
          </a:xfrm>
          <a:prstGeom prst="rect">
            <a:avLst/>
          </a:prstGeom>
          <a:noFill/>
          <a:ln w="9525">
            <a:noFill/>
            <a:miter lim="800000"/>
            <a:headEnd/>
            <a:tailEnd/>
          </a:ln>
          <a:effectLst/>
        </p:spPr>
        <p:txBody>
          <a:bodyPr wrap="none">
            <a:spAutoFit/>
          </a:bodyPr>
          <a:lstStyle/>
          <a:p>
            <a:pPr>
              <a:defRPr/>
            </a:pPr>
            <a:r>
              <a:rPr lang="en-US" sz="2400" dirty="0"/>
              <a:t>Number of weight updates</a:t>
            </a:r>
          </a:p>
        </p:txBody>
      </p:sp>
      <p:sp>
        <p:nvSpPr>
          <p:cNvPr id="15" name="Text Box 7"/>
          <p:cNvSpPr txBox="1">
            <a:spLocks noChangeArrowheads="1"/>
          </p:cNvSpPr>
          <p:nvPr>
            <p:custDataLst>
              <p:tags r:id="rId4"/>
            </p:custDataLst>
          </p:nvPr>
        </p:nvSpPr>
        <p:spPr bwMode="auto">
          <a:xfrm rot="16129070">
            <a:off x="2026443" y="2529682"/>
            <a:ext cx="827087" cy="457200"/>
          </a:xfrm>
          <a:prstGeom prst="rect">
            <a:avLst/>
          </a:prstGeom>
          <a:noFill/>
          <a:ln w="9525">
            <a:noFill/>
            <a:miter lim="800000"/>
            <a:headEnd/>
            <a:tailEnd/>
          </a:ln>
          <a:effectLst/>
        </p:spPr>
        <p:txBody>
          <a:bodyPr wrap="none">
            <a:spAutoFit/>
          </a:bodyPr>
          <a:lstStyle/>
          <a:p>
            <a:pPr>
              <a:defRPr/>
            </a:pPr>
            <a:r>
              <a:rPr lang="en-US" sz="2400" dirty="0"/>
              <a:t>Error</a:t>
            </a:r>
          </a:p>
        </p:txBody>
      </p:sp>
      <p:sp>
        <p:nvSpPr>
          <p:cNvPr id="16" name="Freeform 8"/>
          <p:cNvSpPr>
            <a:spLocks/>
          </p:cNvSpPr>
          <p:nvPr>
            <p:custDataLst>
              <p:tags r:id="rId5"/>
            </p:custDataLst>
          </p:nvPr>
        </p:nvSpPr>
        <p:spPr bwMode="auto">
          <a:xfrm>
            <a:off x="2805112" y="2492375"/>
            <a:ext cx="5273675" cy="977900"/>
          </a:xfrm>
          <a:custGeom>
            <a:avLst/>
            <a:gdLst>
              <a:gd name="T0" fmla="*/ 0 w 3322"/>
              <a:gd name="T1" fmla="*/ 2147483647 h 616"/>
              <a:gd name="T2" fmla="*/ 2147483647 w 3322"/>
              <a:gd name="T3" fmla="*/ 2147483647 h 616"/>
              <a:gd name="T4" fmla="*/ 2147483647 w 3322"/>
              <a:gd name="T5" fmla="*/ 2147483647 h 616"/>
              <a:gd name="T6" fmla="*/ 2147483647 w 3322"/>
              <a:gd name="T7" fmla="*/ 2147483647 h 616"/>
              <a:gd name="T8" fmla="*/ 2147483647 w 3322"/>
              <a:gd name="T9" fmla="*/ 2147483647 h 616"/>
              <a:gd name="T10" fmla="*/ 2147483647 w 3322"/>
              <a:gd name="T11" fmla="*/ 2147483647 h 616"/>
              <a:gd name="T12" fmla="*/ 2147483647 w 3322"/>
              <a:gd name="T13" fmla="*/ 2147483647 h 616"/>
              <a:gd name="T14" fmla="*/ 2147483647 w 3322"/>
              <a:gd name="T15" fmla="*/ 2147483647 h 616"/>
              <a:gd name="T16" fmla="*/ 2147483647 w 3322"/>
              <a:gd name="T17" fmla="*/ 2147483647 h 616"/>
              <a:gd name="T18" fmla="*/ 2147483647 w 3322"/>
              <a:gd name="T19" fmla="*/ 2147483647 h 616"/>
              <a:gd name="T20" fmla="*/ 2147483647 w 3322"/>
              <a:gd name="T21" fmla="*/ 2147483647 h 616"/>
              <a:gd name="T22" fmla="*/ 2147483647 w 3322"/>
              <a:gd name="T23" fmla="*/ 2147483647 h 616"/>
              <a:gd name="T24" fmla="*/ 2147483647 w 3322"/>
              <a:gd name="T25" fmla="*/ 2147483647 h 616"/>
              <a:gd name="T26" fmla="*/ 2147483647 w 3322"/>
              <a:gd name="T27" fmla="*/ 2147483647 h 616"/>
              <a:gd name="T28" fmla="*/ 2147483647 w 3322"/>
              <a:gd name="T29" fmla="*/ 2147483647 h 616"/>
              <a:gd name="T30" fmla="*/ 2147483647 w 3322"/>
              <a:gd name="T31" fmla="*/ 2147483647 h 616"/>
              <a:gd name="T32" fmla="*/ 2147483647 w 3322"/>
              <a:gd name="T33" fmla="*/ 2147483647 h 616"/>
              <a:gd name="T34" fmla="*/ 2147483647 w 3322"/>
              <a:gd name="T35" fmla="*/ 2147483647 h 616"/>
              <a:gd name="T36" fmla="*/ 2147483647 w 3322"/>
              <a:gd name="T37" fmla="*/ 2147483647 h 616"/>
              <a:gd name="T38" fmla="*/ 2147483647 w 3322"/>
              <a:gd name="T39" fmla="*/ 2147483647 h 616"/>
              <a:gd name="T40" fmla="*/ 2147483647 w 3322"/>
              <a:gd name="T41" fmla="*/ 2147483647 h 616"/>
              <a:gd name="T42" fmla="*/ 2147483647 w 3322"/>
              <a:gd name="T43" fmla="*/ 0 h 6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322"/>
              <a:gd name="T67" fmla="*/ 0 h 616"/>
              <a:gd name="T68" fmla="*/ 3322 w 3322"/>
              <a:gd name="T69" fmla="*/ 616 h 61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322" h="616">
                <a:moveTo>
                  <a:pt x="0" y="127"/>
                </a:moveTo>
                <a:cubicBezTo>
                  <a:pt x="38" y="182"/>
                  <a:pt x="75" y="228"/>
                  <a:pt x="142" y="245"/>
                </a:cubicBezTo>
                <a:cubicBezTo>
                  <a:pt x="179" y="270"/>
                  <a:pt x="209" y="298"/>
                  <a:pt x="245" y="324"/>
                </a:cubicBezTo>
                <a:cubicBezTo>
                  <a:pt x="277" y="347"/>
                  <a:pt x="273" y="335"/>
                  <a:pt x="308" y="348"/>
                </a:cubicBezTo>
                <a:cubicBezTo>
                  <a:pt x="355" y="365"/>
                  <a:pt x="355" y="378"/>
                  <a:pt x="410" y="387"/>
                </a:cubicBezTo>
                <a:cubicBezTo>
                  <a:pt x="445" y="410"/>
                  <a:pt x="480" y="412"/>
                  <a:pt x="521" y="419"/>
                </a:cubicBezTo>
                <a:cubicBezTo>
                  <a:pt x="572" y="452"/>
                  <a:pt x="642" y="449"/>
                  <a:pt x="694" y="482"/>
                </a:cubicBezTo>
                <a:cubicBezTo>
                  <a:pt x="744" y="514"/>
                  <a:pt x="794" y="524"/>
                  <a:pt x="852" y="537"/>
                </a:cubicBezTo>
                <a:cubicBezTo>
                  <a:pt x="902" y="571"/>
                  <a:pt x="999" y="568"/>
                  <a:pt x="1057" y="576"/>
                </a:cubicBezTo>
                <a:cubicBezTo>
                  <a:pt x="1147" y="588"/>
                  <a:pt x="1236" y="605"/>
                  <a:pt x="1326" y="616"/>
                </a:cubicBezTo>
                <a:cubicBezTo>
                  <a:pt x="1486" y="611"/>
                  <a:pt x="1647" y="610"/>
                  <a:pt x="1807" y="600"/>
                </a:cubicBezTo>
                <a:cubicBezTo>
                  <a:pt x="1821" y="599"/>
                  <a:pt x="1832" y="588"/>
                  <a:pt x="1846" y="584"/>
                </a:cubicBezTo>
                <a:cubicBezTo>
                  <a:pt x="1949" y="556"/>
                  <a:pt x="2065" y="533"/>
                  <a:pt x="2170" y="521"/>
                </a:cubicBezTo>
                <a:cubicBezTo>
                  <a:pt x="2253" y="488"/>
                  <a:pt x="2333" y="453"/>
                  <a:pt x="2422" y="442"/>
                </a:cubicBezTo>
                <a:cubicBezTo>
                  <a:pt x="2453" y="421"/>
                  <a:pt x="2483" y="415"/>
                  <a:pt x="2517" y="403"/>
                </a:cubicBezTo>
                <a:cubicBezTo>
                  <a:pt x="2584" y="379"/>
                  <a:pt x="2653" y="338"/>
                  <a:pt x="2722" y="324"/>
                </a:cubicBezTo>
                <a:cubicBezTo>
                  <a:pt x="2800" y="271"/>
                  <a:pt x="2766" y="284"/>
                  <a:pt x="2817" y="269"/>
                </a:cubicBezTo>
                <a:cubicBezTo>
                  <a:pt x="2844" y="250"/>
                  <a:pt x="2874" y="226"/>
                  <a:pt x="2904" y="213"/>
                </a:cubicBezTo>
                <a:cubicBezTo>
                  <a:pt x="2942" y="196"/>
                  <a:pt x="2984" y="185"/>
                  <a:pt x="3022" y="166"/>
                </a:cubicBezTo>
                <a:cubicBezTo>
                  <a:pt x="3075" y="139"/>
                  <a:pt x="3114" y="94"/>
                  <a:pt x="3172" y="79"/>
                </a:cubicBezTo>
                <a:cubicBezTo>
                  <a:pt x="3205" y="62"/>
                  <a:pt x="3232" y="36"/>
                  <a:pt x="3267" y="24"/>
                </a:cubicBezTo>
                <a:cubicBezTo>
                  <a:pt x="3318" y="7"/>
                  <a:pt x="3302" y="20"/>
                  <a:pt x="3322"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 name="Freeform 9"/>
          <p:cNvSpPr>
            <a:spLocks/>
          </p:cNvSpPr>
          <p:nvPr>
            <p:custDataLst>
              <p:tags r:id="rId6"/>
            </p:custDataLst>
          </p:nvPr>
        </p:nvSpPr>
        <p:spPr bwMode="auto">
          <a:xfrm>
            <a:off x="2817812" y="2743200"/>
            <a:ext cx="5360988" cy="1203325"/>
          </a:xfrm>
          <a:custGeom>
            <a:avLst/>
            <a:gdLst>
              <a:gd name="T0" fmla="*/ 0 w 3377"/>
              <a:gd name="T1" fmla="*/ 0 h 758"/>
              <a:gd name="T2" fmla="*/ 2147483647 w 3377"/>
              <a:gd name="T3" fmla="*/ 2147483647 h 758"/>
              <a:gd name="T4" fmla="*/ 2147483647 w 3377"/>
              <a:gd name="T5" fmla="*/ 2147483647 h 758"/>
              <a:gd name="T6" fmla="*/ 2147483647 w 3377"/>
              <a:gd name="T7" fmla="*/ 2147483647 h 758"/>
              <a:gd name="T8" fmla="*/ 2147483647 w 3377"/>
              <a:gd name="T9" fmla="*/ 2147483647 h 758"/>
              <a:gd name="T10" fmla="*/ 2147483647 w 3377"/>
              <a:gd name="T11" fmla="*/ 2147483647 h 758"/>
              <a:gd name="T12" fmla="*/ 2147483647 w 3377"/>
              <a:gd name="T13" fmla="*/ 2147483647 h 758"/>
              <a:gd name="T14" fmla="*/ 2147483647 w 3377"/>
              <a:gd name="T15" fmla="*/ 2147483647 h 758"/>
              <a:gd name="T16" fmla="*/ 2147483647 w 3377"/>
              <a:gd name="T17" fmla="*/ 2147483647 h 758"/>
              <a:gd name="T18" fmla="*/ 2147483647 w 3377"/>
              <a:gd name="T19" fmla="*/ 2147483647 h 758"/>
              <a:gd name="T20" fmla="*/ 2147483647 w 3377"/>
              <a:gd name="T21" fmla="*/ 2147483647 h 758"/>
              <a:gd name="T22" fmla="*/ 2147483647 w 3377"/>
              <a:gd name="T23" fmla="*/ 2147483647 h 758"/>
              <a:gd name="T24" fmla="*/ 2147483647 w 3377"/>
              <a:gd name="T25" fmla="*/ 2147483647 h 758"/>
              <a:gd name="T26" fmla="*/ 2147483647 w 3377"/>
              <a:gd name="T27" fmla="*/ 2147483647 h 75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377"/>
              <a:gd name="T43" fmla="*/ 0 h 758"/>
              <a:gd name="T44" fmla="*/ 3377 w 3377"/>
              <a:gd name="T45" fmla="*/ 758 h 75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377" h="758">
                <a:moveTo>
                  <a:pt x="0" y="0"/>
                </a:moveTo>
                <a:cubicBezTo>
                  <a:pt x="20" y="30"/>
                  <a:pt x="19" y="65"/>
                  <a:pt x="39" y="95"/>
                </a:cubicBezTo>
                <a:cubicBezTo>
                  <a:pt x="60" y="126"/>
                  <a:pt x="93" y="158"/>
                  <a:pt x="126" y="174"/>
                </a:cubicBezTo>
                <a:cubicBezTo>
                  <a:pt x="159" y="222"/>
                  <a:pt x="203" y="261"/>
                  <a:pt x="260" y="276"/>
                </a:cubicBezTo>
                <a:cubicBezTo>
                  <a:pt x="337" y="327"/>
                  <a:pt x="426" y="346"/>
                  <a:pt x="513" y="371"/>
                </a:cubicBezTo>
                <a:cubicBezTo>
                  <a:pt x="558" y="384"/>
                  <a:pt x="580" y="396"/>
                  <a:pt x="631" y="403"/>
                </a:cubicBezTo>
                <a:cubicBezTo>
                  <a:pt x="720" y="438"/>
                  <a:pt x="683" y="427"/>
                  <a:pt x="742" y="442"/>
                </a:cubicBezTo>
                <a:cubicBezTo>
                  <a:pt x="829" y="486"/>
                  <a:pt x="782" y="472"/>
                  <a:pt x="884" y="481"/>
                </a:cubicBezTo>
                <a:cubicBezTo>
                  <a:pt x="924" y="509"/>
                  <a:pt x="972" y="509"/>
                  <a:pt x="1018" y="521"/>
                </a:cubicBezTo>
                <a:cubicBezTo>
                  <a:pt x="1055" y="547"/>
                  <a:pt x="1092" y="553"/>
                  <a:pt x="1136" y="560"/>
                </a:cubicBezTo>
                <a:cubicBezTo>
                  <a:pt x="1210" y="590"/>
                  <a:pt x="1308" y="602"/>
                  <a:pt x="1389" y="616"/>
                </a:cubicBezTo>
                <a:cubicBezTo>
                  <a:pt x="1606" y="699"/>
                  <a:pt x="1865" y="700"/>
                  <a:pt x="2091" y="710"/>
                </a:cubicBezTo>
                <a:cubicBezTo>
                  <a:pt x="2315" y="720"/>
                  <a:pt x="2881" y="732"/>
                  <a:pt x="2974" y="734"/>
                </a:cubicBezTo>
                <a:cubicBezTo>
                  <a:pt x="3108" y="745"/>
                  <a:pt x="3242" y="758"/>
                  <a:pt x="3377" y="75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8" name="Text Box 10"/>
          <p:cNvSpPr txBox="1">
            <a:spLocks noChangeArrowheads="1"/>
          </p:cNvSpPr>
          <p:nvPr>
            <p:custDataLst>
              <p:tags r:id="rId7"/>
            </p:custDataLst>
          </p:nvPr>
        </p:nvSpPr>
        <p:spPr bwMode="auto">
          <a:xfrm>
            <a:off x="6986587" y="2024063"/>
            <a:ext cx="2580194" cy="461665"/>
          </a:xfrm>
          <a:prstGeom prst="rect">
            <a:avLst/>
          </a:prstGeom>
          <a:noFill/>
          <a:ln w="9525">
            <a:noFill/>
            <a:miter lim="800000"/>
            <a:headEnd/>
            <a:tailEnd/>
          </a:ln>
          <a:effectLst/>
        </p:spPr>
        <p:txBody>
          <a:bodyPr wrap="none">
            <a:spAutoFit/>
          </a:bodyPr>
          <a:lstStyle/>
          <a:p>
            <a:pPr>
              <a:defRPr/>
            </a:pPr>
            <a:r>
              <a:rPr lang="en-US" sz="2400" dirty="0"/>
              <a:t>Validation set error</a:t>
            </a:r>
          </a:p>
        </p:txBody>
      </p:sp>
      <p:sp>
        <p:nvSpPr>
          <p:cNvPr id="19" name="Text Box 11"/>
          <p:cNvSpPr txBox="1">
            <a:spLocks noChangeArrowheads="1"/>
          </p:cNvSpPr>
          <p:nvPr>
            <p:custDataLst>
              <p:tags r:id="rId8"/>
            </p:custDataLst>
          </p:nvPr>
        </p:nvSpPr>
        <p:spPr bwMode="auto">
          <a:xfrm>
            <a:off x="6986587" y="3395663"/>
            <a:ext cx="2314575" cy="457200"/>
          </a:xfrm>
          <a:prstGeom prst="rect">
            <a:avLst/>
          </a:prstGeom>
          <a:noFill/>
          <a:ln w="9525">
            <a:noFill/>
            <a:miter lim="800000"/>
            <a:headEnd/>
            <a:tailEnd/>
          </a:ln>
          <a:effectLst/>
        </p:spPr>
        <p:txBody>
          <a:bodyPr wrap="none">
            <a:spAutoFit/>
          </a:bodyPr>
          <a:lstStyle/>
          <a:p>
            <a:pPr>
              <a:defRPr/>
            </a:pPr>
            <a:r>
              <a:rPr lang="en-US" sz="2400" dirty="0"/>
              <a:t>Training set error</a:t>
            </a:r>
          </a:p>
        </p:txBody>
      </p:sp>
      <p:sp>
        <p:nvSpPr>
          <p:cNvPr id="4" name="Slide Number Placeholder 3"/>
          <p:cNvSpPr>
            <a:spLocks noGrp="1"/>
          </p:cNvSpPr>
          <p:nvPr>
            <p:ph type="sldNum" sz="quarter" idx="12"/>
          </p:nvPr>
        </p:nvSpPr>
        <p:spPr/>
        <p:txBody>
          <a:bodyPr/>
          <a:lstStyle/>
          <a:p>
            <a:fld id="{C014DD1E-5D91-48A3-AD6D-45FBA980D106}" type="slidenum">
              <a:rPr lang="en-US" smtClean="0"/>
              <a:t>21</a:t>
            </a:fld>
            <a:endParaRPr lang="en-US"/>
          </a:p>
        </p:txBody>
      </p:sp>
      <p:sp>
        <p:nvSpPr>
          <p:cNvPr id="20" name="TextBox 19"/>
          <p:cNvSpPr txBox="1"/>
          <p:nvPr/>
        </p:nvSpPr>
        <p:spPr>
          <a:xfrm>
            <a:off x="9899691" y="4204574"/>
            <a:ext cx="457200" cy="338554"/>
          </a:xfrm>
          <a:prstGeom prst="rect">
            <a:avLst/>
          </a:prstGeom>
          <a:noFill/>
        </p:spPr>
        <p:txBody>
          <a:bodyPr wrap="square" rtlCol="0">
            <a:spAutoFit/>
          </a:bodyPr>
          <a:lstStyle/>
          <a:p>
            <a:r>
              <a:rPr lang="en-US" sz="1600" dirty="0" smtClean="0"/>
              <a:t>[3]</a:t>
            </a:r>
            <a:endParaRPr lang="en-US" sz="1600" dirty="0"/>
          </a:p>
        </p:txBody>
      </p:sp>
    </p:spTree>
    <p:extLst>
      <p:ext uri="{BB962C8B-B14F-4D97-AF65-F5344CB8AC3E}">
        <p14:creationId xmlns:p14="http://schemas.microsoft.com/office/powerpoint/2010/main" val="1848672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Artificial Neural Networks, </a:t>
            </a:r>
            <a:r>
              <a:rPr lang="en-US" dirty="0" smtClean="0">
                <a:hlinkClick r:id="rId2"/>
              </a:rPr>
              <a:t>https</a:t>
            </a:r>
            <a:r>
              <a:rPr lang="en-US" dirty="0">
                <a:hlinkClick r:id="rId2"/>
              </a:rPr>
              <a:t>://</a:t>
            </a:r>
            <a:r>
              <a:rPr lang="en-US" dirty="0" smtClean="0">
                <a:hlinkClick r:id="rId2"/>
              </a:rPr>
              <a:t>en.wikipedia.org/wiki/Artificial_neural_network</a:t>
            </a:r>
            <a:endParaRPr lang="en-US" dirty="0" smtClean="0"/>
          </a:p>
          <a:p>
            <a:r>
              <a:rPr lang="en-US" dirty="0" smtClean="0"/>
              <a:t>Back propagation Algorithm, </a:t>
            </a:r>
            <a:r>
              <a:rPr lang="en-US" dirty="0" smtClean="0">
                <a:hlinkClick r:id="rId3"/>
              </a:rPr>
              <a:t>https</a:t>
            </a:r>
            <a:r>
              <a:rPr lang="en-US" dirty="0">
                <a:hlinkClick r:id="rId3"/>
              </a:rPr>
              <a:t>://</a:t>
            </a:r>
            <a:r>
              <a:rPr lang="en-US" dirty="0" smtClean="0">
                <a:hlinkClick r:id="rId3"/>
              </a:rPr>
              <a:t>en.wikipedia.org/wiki/Backpropagation</a:t>
            </a:r>
            <a:endParaRPr lang="en-US" dirty="0" smtClean="0"/>
          </a:p>
          <a:p>
            <a:r>
              <a:rPr lang="en-US" dirty="0" smtClean="0"/>
              <a:t>Lecture Slides from Dr. Vilalta’s machine learning class</a:t>
            </a:r>
          </a:p>
        </p:txBody>
      </p:sp>
      <p:sp>
        <p:nvSpPr>
          <p:cNvPr id="4" name="Slide Number Placeholder 3"/>
          <p:cNvSpPr>
            <a:spLocks noGrp="1"/>
          </p:cNvSpPr>
          <p:nvPr>
            <p:ph type="sldNum" sz="quarter" idx="12"/>
          </p:nvPr>
        </p:nvSpPr>
        <p:spPr/>
        <p:txBody>
          <a:bodyPr/>
          <a:lstStyle/>
          <a:p>
            <a:fld id="{C014DD1E-5D91-48A3-AD6D-45FBA980D106}" type="slidenum">
              <a:rPr lang="en-US" smtClean="0"/>
              <a:t>22</a:t>
            </a:fld>
            <a:endParaRPr lang="en-US"/>
          </a:p>
        </p:txBody>
      </p:sp>
    </p:spTree>
    <p:extLst>
      <p:ext uri="{BB962C8B-B14F-4D97-AF65-F5344CB8AC3E}">
        <p14:creationId xmlns:p14="http://schemas.microsoft.com/office/powerpoint/2010/main" val="340527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sp>
        <p:nvSpPr>
          <p:cNvPr id="3" name="Slide Number Placeholder 2"/>
          <p:cNvSpPr>
            <a:spLocks noGrp="1"/>
          </p:cNvSpPr>
          <p:nvPr>
            <p:ph type="sldNum" sz="quarter" idx="12"/>
          </p:nvPr>
        </p:nvSpPr>
        <p:spPr/>
        <p:txBody>
          <a:bodyPr/>
          <a:lstStyle/>
          <a:p>
            <a:fld id="{C014DD1E-5D91-48A3-AD6D-45FBA980D106}" type="slidenum">
              <a:rPr lang="en-US" smtClean="0"/>
              <a:t>23</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6226" y="2057400"/>
            <a:ext cx="3985814" cy="3998915"/>
          </a:xfrm>
          <a:prstGeom prst="rect">
            <a:avLst/>
          </a:prstGeom>
        </p:spPr>
      </p:pic>
    </p:spTree>
    <p:extLst>
      <p:ext uri="{BB962C8B-B14F-4D97-AF65-F5344CB8AC3E}">
        <p14:creationId xmlns:p14="http://schemas.microsoft.com/office/powerpoint/2010/main" val="2070585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3" y="2438400"/>
            <a:ext cx="10360501" cy="1223963"/>
          </a:xfrm>
        </p:spPr>
        <p:txBody>
          <a:bodyPr/>
          <a:lstStyle/>
          <a:p>
            <a:pPr algn="ctr"/>
            <a:r>
              <a:rPr lang="en-US" dirty="0" smtClean="0"/>
              <a:t>Thank you!!</a:t>
            </a:r>
            <a:endParaRPr lang="en-US" dirty="0"/>
          </a:p>
        </p:txBody>
      </p:sp>
      <p:sp>
        <p:nvSpPr>
          <p:cNvPr id="3" name="Slide Number Placeholder 2"/>
          <p:cNvSpPr>
            <a:spLocks noGrp="1"/>
          </p:cNvSpPr>
          <p:nvPr>
            <p:ph type="sldNum" sz="quarter" idx="12"/>
          </p:nvPr>
        </p:nvSpPr>
        <p:spPr/>
        <p:txBody>
          <a:bodyPr/>
          <a:lstStyle/>
          <a:p>
            <a:fld id="{C014DD1E-5D91-48A3-AD6D-45FBA980D106}" type="slidenum">
              <a:rPr lang="en-US" smtClean="0"/>
              <a:t>24</a:t>
            </a:fld>
            <a:endParaRPr lang="en-US"/>
          </a:p>
        </p:txBody>
      </p:sp>
    </p:spTree>
    <p:extLst>
      <p:ext uri="{BB962C8B-B14F-4D97-AF65-F5344CB8AC3E}">
        <p14:creationId xmlns:p14="http://schemas.microsoft.com/office/powerpoint/2010/main" val="309662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pPr>
              <a:defRPr/>
            </a:pPr>
            <a:r>
              <a:rPr lang="en-US" dirty="0"/>
              <a:t>Artificial Neural Networks are crude attempts to model the </a:t>
            </a:r>
            <a:r>
              <a:rPr lang="en-US" dirty="0" smtClean="0"/>
              <a:t>highly </a:t>
            </a:r>
            <a:r>
              <a:rPr lang="en-US" dirty="0"/>
              <a:t>massive parallel and distributed processing we believe </a:t>
            </a:r>
            <a:r>
              <a:rPr lang="en-US" dirty="0" smtClean="0"/>
              <a:t>takes </a:t>
            </a:r>
            <a:r>
              <a:rPr lang="en-US" dirty="0"/>
              <a:t>place in the brain</a:t>
            </a:r>
            <a:r>
              <a:rPr lang="en-US" dirty="0" smtClean="0"/>
              <a:t>.</a:t>
            </a:r>
          </a:p>
          <a:p>
            <a:pPr>
              <a:defRPr/>
            </a:pPr>
            <a:r>
              <a:rPr lang="en-US" dirty="0" smtClean="0"/>
              <a:t>Back propagation</a:t>
            </a:r>
            <a:r>
              <a:rPr lang="en-US" dirty="0"/>
              <a:t>, an abbreviation for "backward propagation of errors", is a common method of training </a:t>
            </a:r>
            <a:r>
              <a:rPr lang="en-US" dirty="0" smtClean="0"/>
              <a:t>artificial neural networks used </a:t>
            </a:r>
            <a:r>
              <a:rPr lang="en-US" dirty="0"/>
              <a:t>in conjunction with an </a:t>
            </a:r>
            <a:r>
              <a:rPr lang="en-US" dirty="0" smtClean="0"/>
              <a:t>optimization method</a:t>
            </a:r>
            <a:r>
              <a:rPr lang="en-US" dirty="0"/>
              <a:t> such as </a:t>
            </a:r>
            <a:r>
              <a:rPr lang="en-US" dirty="0" smtClean="0"/>
              <a:t>gradient descent. </a:t>
            </a:r>
          </a:p>
          <a:p>
            <a:r>
              <a:rPr lang="en-US" dirty="0" smtClean="0"/>
              <a:t>The </a:t>
            </a:r>
            <a:r>
              <a:rPr lang="en-US" dirty="0"/>
              <a:t>method calculates the gradient of a </a:t>
            </a:r>
            <a:r>
              <a:rPr lang="en-US" dirty="0" smtClean="0"/>
              <a:t>loss function</a:t>
            </a:r>
            <a:r>
              <a:rPr lang="en-US" dirty="0"/>
              <a:t> with respect to all the weights in the network. </a:t>
            </a:r>
            <a:endParaRPr lang="en-US" dirty="0" smtClean="0"/>
          </a:p>
          <a:p>
            <a:r>
              <a:rPr lang="en-US" dirty="0"/>
              <a:t>The gradient is fed to the optimization method which in turn uses it to update the weights, in an attempt to minimize the loss function.</a:t>
            </a:r>
            <a:endParaRPr lang="en-US" dirty="0"/>
          </a:p>
        </p:txBody>
      </p:sp>
      <p:sp>
        <p:nvSpPr>
          <p:cNvPr id="4" name="Slide Number Placeholder 3"/>
          <p:cNvSpPr>
            <a:spLocks noGrp="1"/>
          </p:cNvSpPr>
          <p:nvPr>
            <p:ph type="sldNum" sz="quarter" idx="12"/>
          </p:nvPr>
        </p:nvSpPr>
        <p:spPr/>
        <p:txBody>
          <a:bodyPr/>
          <a:lstStyle/>
          <a:p>
            <a:fld id="{C014DD1E-5D91-48A3-AD6D-45FBA980D106}" type="slidenum">
              <a:rPr lang="en-US" smtClean="0"/>
              <a:t>3</a:t>
            </a:fld>
            <a:endParaRPr lang="en-US"/>
          </a:p>
        </p:txBody>
      </p:sp>
    </p:spTree>
    <p:extLst>
      <p:ext uri="{BB962C8B-B14F-4D97-AF65-F5344CB8AC3E}">
        <p14:creationId xmlns:p14="http://schemas.microsoft.com/office/powerpoint/2010/main" val="1523853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multi layer neural networks??</a:t>
            </a:r>
            <a:endParaRPr lang="en-US" dirty="0"/>
          </a:p>
        </p:txBody>
      </p:sp>
      <p:sp>
        <p:nvSpPr>
          <p:cNvPr id="3" name="Content Placeholder 2"/>
          <p:cNvSpPr>
            <a:spLocks noGrp="1"/>
          </p:cNvSpPr>
          <p:nvPr>
            <p:ph idx="1"/>
          </p:nvPr>
        </p:nvSpPr>
        <p:spPr/>
        <p:txBody>
          <a:bodyPr>
            <a:normAutofit fontScale="92500" lnSpcReduction="20000"/>
          </a:bodyPr>
          <a:lstStyle/>
          <a:p>
            <a:r>
              <a:rPr lang="en-US" dirty="0"/>
              <a:t>Some input and output patterns can be easily learned by single-layer neural networks (i.e. </a:t>
            </a:r>
            <a:r>
              <a:rPr lang="en-US" dirty="0" smtClean="0"/>
              <a:t>perceptron). </a:t>
            </a:r>
            <a:r>
              <a:rPr lang="en-US" dirty="0"/>
              <a:t>However, these single-layer </a:t>
            </a:r>
            <a:r>
              <a:rPr lang="en-US" dirty="0" smtClean="0"/>
              <a:t>perceptron </a:t>
            </a:r>
            <a:r>
              <a:rPr lang="en-US" dirty="0"/>
              <a:t>cannot learn some relatively simple patterns, such as those that are not </a:t>
            </a:r>
            <a:r>
              <a:rPr lang="en-US" dirty="0" smtClean="0"/>
              <a:t>linearly separable.</a:t>
            </a:r>
          </a:p>
          <a:p>
            <a:r>
              <a:rPr lang="en-US" dirty="0" smtClean="0"/>
              <a:t>Single layer neural network can’t learn </a:t>
            </a:r>
            <a:r>
              <a:rPr lang="en-US" dirty="0"/>
              <a:t>any abstract features of the input since it is limited to having only one layer. A multi-layered network overcomes this </a:t>
            </a:r>
            <a:r>
              <a:rPr lang="en-US" dirty="0" smtClean="0"/>
              <a:t>limitation as it can </a:t>
            </a:r>
            <a:r>
              <a:rPr lang="en-US" dirty="0"/>
              <a:t>create </a:t>
            </a:r>
            <a:r>
              <a:rPr lang="en-US" dirty="0" smtClean="0"/>
              <a:t>internal representations </a:t>
            </a:r>
            <a:r>
              <a:rPr lang="en-US" dirty="0"/>
              <a:t>and learn different features in each layer. </a:t>
            </a:r>
            <a:endParaRPr lang="en-US" dirty="0" smtClean="0"/>
          </a:p>
          <a:p>
            <a:r>
              <a:rPr lang="en-US" dirty="0" smtClean="0"/>
              <a:t>Each </a:t>
            </a:r>
            <a:r>
              <a:rPr lang="en-US" dirty="0"/>
              <a:t>higher layer learns </a:t>
            </a:r>
            <a:r>
              <a:rPr lang="en-US" dirty="0" smtClean="0"/>
              <a:t>more and more abstract features that </a:t>
            </a:r>
            <a:r>
              <a:rPr lang="en-US" dirty="0"/>
              <a:t>can be used to classify the image. Each layer finds patterns in the layer below it and it is this ability to create internal representations that are independent of outside input that gives multi-layered networks </a:t>
            </a:r>
            <a:r>
              <a:rPr lang="en-US" dirty="0" smtClean="0"/>
              <a:t>their power. </a:t>
            </a:r>
            <a:endParaRPr lang="en-US" dirty="0"/>
          </a:p>
        </p:txBody>
      </p:sp>
      <p:sp>
        <p:nvSpPr>
          <p:cNvPr id="4" name="Slide Number Placeholder 3"/>
          <p:cNvSpPr>
            <a:spLocks noGrp="1"/>
          </p:cNvSpPr>
          <p:nvPr>
            <p:ph type="sldNum" sz="quarter" idx="12"/>
          </p:nvPr>
        </p:nvSpPr>
        <p:spPr/>
        <p:txBody>
          <a:bodyPr/>
          <a:lstStyle/>
          <a:p>
            <a:fld id="{C014DD1E-5D91-48A3-AD6D-45FBA980D106}" type="slidenum">
              <a:rPr lang="en-US" smtClean="0"/>
              <a:t>4</a:t>
            </a:fld>
            <a:endParaRPr lang="en-US"/>
          </a:p>
        </p:txBody>
      </p:sp>
    </p:spTree>
    <p:extLst>
      <p:ext uri="{BB962C8B-B14F-4D97-AF65-F5344CB8AC3E}">
        <p14:creationId xmlns:p14="http://schemas.microsoft.com/office/powerpoint/2010/main" val="3922072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Background</a:t>
            </a:r>
            <a:endParaRPr lang="en-US" dirty="0"/>
          </a:p>
        </p:txBody>
      </p:sp>
      <p:sp>
        <p:nvSpPr>
          <p:cNvPr id="3" name="Content Placeholder 2"/>
          <p:cNvSpPr>
            <a:spLocks noGrp="1"/>
          </p:cNvSpPr>
          <p:nvPr>
            <p:ph idx="1"/>
          </p:nvPr>
        </p:nvSpPr>
        <p:spPr/>
        <p:txBody>
          <a:bodyPr>
            <a:normAutofit/>
          </a:bodyPr>
          <a:lstStyle/>
          <a:p>
            <a:r>
              <a:rPr lang="en-US" dirty="0"/>
              <a:t>Early attempts to implement artificial neural </a:t>
            </a:r>
            <a:r>
              <a:rPr lang="en-US" dirty="0" smtClean="0"/>
              <a:t>networks: McCulloch </a:t>
            </a:r>
            <a:r>
              <a:rPr lang="en-US" dirty="0"/>
              <a:t>(Neuroscientist) and Pitts (Logician) (</a:t>
            </a:r>
            <a:r>
              <a:rPr lang="en-US" dirty="0" smtClean="0"/>
              <a:t>1943)</a:t>
            </a:r>
          </a:p>
          <a:p>
            <a:pPr lvl="1"/>
            <a:r>
              <a:rPr lang="en-US" dirty="0"/>
              <a:t>Based on simple neurons (MCP neurons)</a:t>
            </a:r>
          </a:p>
          <a:p>
            <a:pPr lvl="1"/>
            <a:r>
              <a:rPr lang="en-US" dirty="0"/>
              <a:t>Based on logical </a:t>
            </a:r>
            <a:r>
              <a:rPr lang="en-US" dirty="0" smtClean="0"/>
              <a:t>functions</a:t>
            </a:r>
          </a:p>
          <a:p>
            <a:pPr marL="304747" lvl="1" indent="-304747">
              <a:spcBef>
                <a:spcPts val="1600"/>
              </a:spcBef>
              <a:buSzPct val="100000"/>
            </a:pPr>
            <a:r>
              <a:rPr lang="en-US" dirty="0"/>
              <a:t>Donald </a:t>
            </a:r>
            <a:r>
              <a:rPr lang="en-US" dirty="0" err="1"/>
              <a:t>Hebb</a:t>
            </a:r>
            <a:r>
              <a:rPr lang="en-US" dirty="0"/>
              <a:t> (</a:t>
            </a:r>
            <a:r>
              <a:rPr lang="en-US" dirty="0" smtClean="0"/>
              <a:t>1949) gave the hypothesis in his thesis “The </a:t>
            </a:r>
            <a:r>
              <a:rPr lang="en-US" dirty="0"/>
              <a:t>Organization of </a:t>
            </a:r>
            <a:r>
              <a:rPr lang="en-US" dirty="0" smtClean="0"/>
              <a:t>Behavior”:</a:t>
            </a:r>
          </a:p>
          <a:p>
            <a:pPr marL="609494" lvl="2" indent="-304747">
              <a:spcBef>
                <a:spcPts val="1600"/>
              </a:spcBef>
              <a:buSzPct val="100000"/>
            </a:pPr>
            <a:r>
              <a:rPr lang="en-US" dirty="0" smtClean="0"/>
              <a:t>“</a:t>
            </a:r>
            <a:r>
              <a:rPr lang="en-US" dirty="0"/>
              <a:t>Neural pathways are strengthened every time they are used.” </a:t>
            </a:r>
            <a:endParaRPr lang="en-US" dirty="0" smtClean="0"/>
          </a:p>
          <a:p>
            <a:r>
              <a:rPr lang="en-US" dirty="0" smtClean="0"/>
              <a:t>Frank Rosenblatt</a:t>
            </a:r>
            <a:r>
              <a:rPr lang="en-US" dirty="0"/>
              <a:t> (1958) created the </a:t>
            </a:r>
            <a:r>
              <a:rPr lang="en-US" dirty="0" smtClean="0"/>
              <a:t>perceptron, </a:t>
            </a:r>
            <a:r>
              <a:rPr lang="en-US" dirty="0"/>
              <a:t>an algorithm for pattern recognition based on a two-layer computer learning network using simple addition and </a:t>
            </a:r>
            <a:r>
              <a:rPr lang="en-US" dirty="0" smtClean="0"/>
              <a:t>subtraction  .</a:t>
            </a:r>
            <a:r>
              <a:rPr lang="en-US" dirty="0"/>
              <a:t> </a:t>
            </a:r>
            <a:endParaRPr lang="en-US" dirty="0" smtClean="0"/>
          </a:p>
          <a:p>
            <a:endParaRPr lang="en-US" dirty="0"/>
          </a:p>
          <a:p>
            <a:endParaRPr lang="en-US" dirty="0" smtClean="0"/>
          </a:p>
          <a:p>
            <a:endParaRPr lang="en-US" dirty="0"/>
          </a:p>
        </p:txBody>
      </p:sp>
      <p:sp>
        <p:nvSpPr>
          <p:cNvPr id="4" name="Slide Number Placeholder 3"/>
          <p:cNvSpPr>
            <a:spLocks noGrp="1"/>
          </p:cNvSpPr>
          <p:nvPr>
            <p:ph type="sldNum" sz="quarter" idx="12"/>
          </p:nvPr>
        </p:nvSpPr>
        <p:spPr/>
        <p:txBody>
          <a:bodyPr/>
          <a:lstStyle/>
          <a:p>
            <a:fld id="{C014DD1E-5D91-48A3-AD6D-45FBA980D106}" type="slidenum">
              <a:rPr lang="en-US" smtClean="0"/>
              <a:t>5</a:t>
            </a:fld>
            <a:endParaRPr lang="en-US"/>
          </a:p>
        </p:txBody>
      </p:sp>
      <p:sp>
        <p:nvSpPr>
          <p:cNvPr id="5" name="TextBox 4"/>
          <p:cNvSpPr txBox="1"/>
          <p:nvPr/>
        </p:nvSpPr>
        <p:spPr>
          <a:xfrm>
            <a:off x="7770812" y="2057400"/>
            <a:ext cx="457200" cy="338554"/>
          </a:xfrm>
          <a:prstGeom prst="rect">
            <a:avLst/>
          </a:prstGeom>
          <a:noFill/>
        </p:spPr>
        <p:txBody>
          <a:bodyPr wrap="square" rtlCol="0">
            <a:spAutoFit/>
          </a:bodyPr>
          <a:lstStyle/>
          <a:p>
            <a:r>
              <a:rPr lang="en-US" sz="1600" dirty="0" smtClean="0"/>
              <a:t>[1]</a:t>
            </a:r>
            <a:endParaRPr lang="en-US" sz="1600" dirty="0"/>
          </a:p>
        </p:txBody>
      </p:sp>
      <p:sp>
        <p:nvSpPr>
          <p:cNvPr id="6" name="TextBox 5"/>
          <p:cNvSpPr txBox="1"/>
          <p:nvPr/>
        </p:nvSpPr>
        <p:spPr>
          <a:xfrm>
            <a:off x="8228012" y="5825515"/>
            <a:ext cx="457200" cy="338554"/>
          </a:xfrm>
          <a:prstGeom prst="rect">
            <a:avLst/>
          </a:prstGeom>
          <a:noFill/>
        </p:spPr>
        <p:txBody>
          <a:bodyPr wrap="square" rtlCol="0">
            <a:spAutoFit/>
          </a:bodyPr>
          <a:lstStyle/>
          <a:p>
            <a:r>
              <a:rPr lang="en-US" sz="1600" dirty="0" smtClean="0"/>
              <a:t>[1]</a:t>
            </a:r>
            <a:endParaRPr lang="en-US" sz="1600" dirty="0"/>
          </a:p>
        </p:txBody>
      </p:sp>
    </p:spTree>
    <p:extLst>
      <p:ext uri="{BB962C8B-B14F-4D97-AF65-F5344CB8AC3E}">
        <p14:creationId xmlns:p14="http://schemas.microsoft.com/office/powerpoint/2010/main" val="4059776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Background</a:t>
            </a:r>
            <a:endParaRPr lang="en-US" dirty="0"/>
          </a:p>
        </p:txBody>
      </p:sp>
      <p:sp>
        <p:nvSpPr>
          <p:cNvPr id="3" name="Content Placeholder 2"/>
          <p:cNvSpPr>
            <a:spLocks noGrp="1"/>
          </p:cNvSpPr>
          <p:nvPr>
            <p:ph idx="1"/>
          </p:nvPr>
        </p:nvSpPr>
        <p:spPr/>
        <p:txBody>
          <a:bodyPr/>
          <a:lstStyle/>
          <a:p>
            <a:r>
              <a:rPr lang="en-US" dirty="0" smtClean="0"/>
              <a:t>However, neural network research stagnated when </a:t>
            </a:r>
            <a:r>
              <a:rPr lang="en-US" dirty="0" err="1" smtClean="0"/>
              <a:t>Minsky</a:t>
            </a:r>
            <a:r>
              <a:rPr lang="en-US" dirty="0" smtClean="0"/>
              <a:t> </a:t>
            </a:r>
            <a:r>
              <a:rPr lang="en-US" dirty="0"/>
              <a:t>and </a:t>
            </a:r>
            <a:r>
              <a:rPr lang="en-US" dirty="0" err="1"/>
              <a:t>Papert</a:t>
            </a:r>
            <a:r>
              <a:rPr lang="en-US" dirty="0"/>
              <a:t> (</a:t>
            </a:r>
            <a:r>
              <a:rPr lang="en-US" dirty="0" smtClean="0"/>
              <a:t>1969) criticized </a:t>
            </a:r>
            <a:r>
              <a:rPr lang="en-US" dirty="0"/>
              <a:t>the idea of the </a:t>
            </a:r>
            <a:r>
              <a:rPr lang="en-US" dirty="0" smtClean="0"/>
              <a:t>perceptron discovering two key issues in neural networks: </a:t>
            </a:r>
          </a:p>
          <a:p>
            <a:pPr lvl="1"/>
            <a:r>
              <a:rPr lang="en-US" dirty="0" smtClean="0"/>
              <a:t>Could </a:t>
            </a:r>
            <a:r>
              <a:rPr lang="en-US" dirty="0"/>
              <a:t>not solve the XOR problem. </a:t>
            </a:r>
          </a:p>
          <a:p>
            <a:pPr lvl="1"/>
            <a:r>
              <a:rPr lang="en-US" dirty="0" smtClean="0"/>
              <a:t>Training </a:t>
            </a:r>
            <a:r>
              <a:rPr lang="en-US" dirty="0"/>
              <a:t>time grows </a:t>
            </a:r>
            <a:r>
              <a:rPr lang="en-US" dirty="0" smtClean="0"/>
              <a:t>exponentially with </a:t>
            </a:r>
            <a:r>
              <a:rPr lang="en-US" dirty="0"/>
              <a:t>the size of the input. </a:t>
            </a:r>
          </a:p>
          <a:p>
            <a:r>
              <a:rPr lang="en-US" dirty="0" smtClean="0"/>
              <a:t>Neural </a:t>
            </a:r>
            <a:r>
              <a:rPr lang="en-US" dirty="0"/>
              <a:t>network research slowed until computers achieved greater processing power. Another key advance that came later was the </a:t>
            </a:r>
            <a:r>
              <a:rPr lang="en-US" dirty="0" smtClean="0"/>
              <a:t>back propagation</a:t>
            </a:r>
            <a:r>
              <a:rPr lang="en-US" dirty="0"/>
              <a:t> algorithm which effectively solved the </a:t>
            </a:r>
            <a:r>
              <a:rPr lang="en-US" dirty="0" smtClean="0"/>
              <a:t>exclusive-OR </a:t>
            </a:r>
            <a:r>
              <a:rPr lang="en-US" dirty="0"/>
              <a:t>problem (</a:t>
            </a:r>
            <a:r>
              <a:rPr lang="en-US" dirty="0" err="1"/>
              <a:t>Werbos</a:t>
            </a:r>
            <a:r>
              <a:rPr lang="en-US" dirty="0"/>
              <a:t> 1975</a:t>
            </a:r>
            <a:r>
              <a:rPr lang="en-US" dirty="0" smtClean="0"/>
              <a:t>)    .</a:t>
            </a:r>
            <a:endParaRPr lang="en-US" dirty="0"/>
          </a:p>
        </p:txBody>
      </p:sp>
      <p:sp>
        <p:nvSpPr>
          <p:cNvPr id="4" name="Slide Number Placeholder 3"/>
          <p:cNvSpPr>
            <a:spLocks noGrp="1"/>
          </p:cNvSpPr>
          <p:nvPr>
            <p:ph type="sldNum" sz="quarter" idx="12"/>
          </p:nvPr>
        </p:nvSpPr>
        <p:spPr/>
        <p:txBody>
          <a:bodyPr/>
          <a:lstStyle/>
          <a:p>
            <a:fld id="{C014DD1E-5D91-48A3-AD6D-45FBA980D106}" type="slidenum">
              <a:rPr lang="en-US" smtClean="0"/>
              <a:t>6</a:t>
            </a:fld>
            <a:endParaRPr lang="en-US"/>
          </a:p>
        </p:txBody>
      </p:sp>
      <p:sp>
        <p:nvSpPr>
          <p:cNvPr id="5" name="TextBox 4"/>
          <p:cNvSpPr txBox="1"/>
          <p:nvPr/>
        </p:nvSpPr>
        <p:spPr>
          <a:xfrm>
            <a:off x="3503612" y="1981200"/>
            <a:ext cx="457200" cy="338554"/>
          </a:xfrm>
          <a:prstGeom prst="rect">
            <a:avLst/>
          </a:prstGeom>
          <a:noFill/>
        </p:spPr>
        <p:txBody>
          <a:bodyPr wrap="square" rtlCol="0">
            <a:spAutoFit/>
          </a:bodyPr>
          <a:lstStyle/>
          <a:p>
            <a:r>
              <a:rPr lang="en-US" sz="1600" dirty="0" smtClean="0"/>
              <a:t>[1]</a:t>
            </a:r>
            <a:endParaRPr lang="en-US" sz="1600" dirty="0"/>
          </a:p>
        </p:txBody>
      </p:sp>
      <p:sp>
        <p:nvSpPr>
          <p:cNvPr id="6" name="TextBox 5"/>
          <p:cNvSpPr txBox="1"/>
          <p:nvPr/>
        </p:nvSpPr>
        <p:spPr>
          <a:xfrm>
            <a:off x="6932612" y="5257800"/>
            <a:ext cx="457200" cy="338554"/>
          </a:xfrm>
          <a:prstGeom prst="rect">
            <a:avLst/>
          </a:prstGeom>
          <a:noFill/>
        </p:spPr>
        <p:txBody>
          <a:bodyPr wrap="square" rtlCol="0">
            <a:spAutoFit/>
          </a:bodyPr>
          <a:lstStyle/>
          <a:p>
            <a:r>
              <a:rPr lang="en-US" sz="1600" dirty="0" smtClean="0"/>
              <a:t>[1]</a:t>
            </a:r>
            <a:endParaRPr lang="en-US" sz="1600" dirty="0"/>
          </a:p>
        </p:txBody>
      </p:sp>
    </p:spTree>
    <p:extLst>
      <p:ext uri="{BB962C8B-B14F-4D97-AF65-F5344CB8AC3E}">
        <p14:creationId xmlns:p14="http://schemas.microsoft.com/office/powerpoint/2010/main" val="20218104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Perceptron</a:t>
            </a:r>
            <a:endParaRPr lang="en-US" dirty="0"/>
          </a:p>
        </p:txBody>
      </p:sp>
      <p:sp>
        <p:nvSpPr>
          <p:cNvPr id="3" name="Content Placeholder 2"/>
          <p:cNvSpPr>
            <a:spLocks noGrp="1"/>
          </p:cNvSpPr>
          <p:nvPr>
            <p:ph idx="1"/>
          </p:nvPr>
        </p:nvSpPr>
        <p:spPr/>
        <p:txBody>
          <a:bodyPr/>
          <a:lstStyle/>
          <a:p>
            <a:pPr>
              <a:defRPr/>
            </a:pPr>
            <a:r>
              <a:rPr lang="en-US" dirty="0" smtClean="0"/>
              <a:t>It is a step function based on a linear combination of real-valued inputs. If the combination is above a threshold it outputs a 1, otherwise it outputs a –1</a:t>
            </a:r>
          </a:p>
          <a:p>
            <a:pPr>
              <a:defRPr/>
            </a:pPr>
            <a:r>
              <a:rPr lang="en-US" dirty="0"/>
              <a:t>A perceptron can </a:t>
            </a:r>
            <a:r>
              <a:rPr lang="en-US" dirty="0" smtClean="0"/>
              <a:t>only lear</a:t>
            </a:r>
            <a:r>
              <a:rPr lang="en-US" dirty="0"/>
              <a:t>n</a:t>
            </a:r>
            <a:r>
              <a:rPr lang="en-US" dirty="0" smtClean="0"/>
              <a:t> </a:t>
            </a:r>
            <a:r>
              <a:rPr lang="en-US" dirty="0"/>
              <a:t>examples that are linearly separable.</a:t>
            </a:r>
          </a:p>
          <a:p>
            <a:pPr>
              <a:defRPr/>
            </a:pPr>
            <a:endParaRPr lang="en-US" dirty="0" smtClean="0"/>
          </a:p>
        </p:txBody>
      </p:sp>
      <p:sp>
        <p:nvSpPr>
          <p:cNvPr id="4" name="Oval 1047"/>
          <p:cNvSpPr>
            <a:spLocks noChangeArrowheads="1"/>
          </p:cNvSpPr>
          <p:nvPr>
            <p:custDataLst>
              <p:tags r:id="rId1"/>
            </p:custDataLst>
          </p:nvPr>
        </p:nvSpPr>
        <p:spPr bwMode="auto">
          <a:xfrm>
            <a:off x="2894012" y="5394327"/>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5" name="Oval 1048"/>
          <p:cNvSpPr>
            <a:spLocks noChangeArrowheads="1"/>
          </p:cNvSpPr>
          <p:nvPr>
            <p:custDataLst>
              <p:tags r:id="rId2"/>
            </p:custDataLst>
          </p:nvPr>
        </p:nvSpPr>
        <p:spPr bwMode="auto">
          <a:xfrm>
            <a:off x="2832667" y="4064646"/>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6" name="Oval 1049"/>
          <p:cNvSpPr>
            <a:spLocks noChangeArrowheads="1"/>
          </p:cNvSpPr>
          <p:nvPr>
            <p:custDataLst>
              <p:tags r:id="rId3"/>
            </p:custDataLst>
          </p:nvPr>
        </p:nvSpPr>
        <p:spPr bwMode="auto">
          <a:xfrm>
            <a:off x="2779712" y="3525920"/>
            <a:ext cx="228600" cy="2286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7" name="Line 1051"/>
          <p:cNvSpPr>
            <a:spLocks noChangeShapeType="1"/>
          </p:cNvSpPr>
          <p:nvPr>
            <p:custDataLst>
              <p:tags r:id="rId4"/>
            </p:custDataLst>
          </p:nvPr>
        </p:nvSpPr>
        <p:spPr bwMode="auto">
          <a:xfrm>
            <a:off x="2970212" y="4648200"/>
            <a:ext cx="0" cy="45720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Text Box 1052"/>
          <p:cNvSpPr txBox="1">
            <a:spLocks noChangeArrowheads="1"/>
          </p:cNvSpPr>
          <p:nvPr>
            <p:custDataLst>
              <p:tags r:id="rId5"/>
            </p:custDataLst>
          </p:nvPr>
        </p:nvSpPr>
        <p:spPr bwMode="auto">
          <a:xfrm>
            <a:off x="2436812" y="3359280"/>
            <a:ext cx="438150" cy="457200"/>
          </a:xfrm>
          <a:prstGeom prst="rect">
            <a:avLst/>
          </a:prstGeom>
          <a:noFill/>
          <a:ln w="9525">
            <a:noFill/>
            <a:miter lim="800000"/>
            <a:headEnd/>
            <a:tailEnd/>
          </a:ln>
          <a:effectLst/>
        </p:spPr>
        <p:txBody>
          <a:bodyPr wrap="none">
            <a:spAutoFit/>
          </a:bodyPr>
          <a:lstStyle/>
          <a:p>
            <a:pPr>
              <a:defRPr/>
            </a:pPr>
            <a:r>
              <a:rPr lang="en-US" sz="2400" dirty="0"/>
              <a:t>x</a:t>
            </a:r>
            <a:r>
              <a:rPr lang="en-US" sz="2400" baseline="-25000" dirty="0"/>
              <a:t>1</a:t>
            </a:r>
          </a:p>
        </p:txBody>
      </p:sp>
      <p:sp>
        <p:nvSpPr>
          <p:cNvPr id="9" name="Text Box 1053"/>
          <p:cNvSpPr txBox="1">
            <a:spLocks noChangeArrowheads="1"/>
          </p:cNvSpPr>
          <p:nvPr>
            <p:custDataLst>
              <p:tags r:id="rId6"/>
            </p:custDataLst>
          </p:nvPr>
        </p:nvSpPr>
        <p:spPr bwMode="auto">
          <a:xfrm>
            <a:off x="2436812" y="3989388"/>
            <a:ext cx="438150" cy="457200"/>
          </a:xfrm>
          <a:prstGeom prst="rect">
            <a:avLst/>
          </a:prstGeom>
          <a:noFill/>
          <a:ln w="9525">
            <a:noFill/>
            <a:miter lim="800000"/>
            <a:headEnd/>
            <a:tailEnd/>
          </a:ln>
          <a:effectLst/>
        </p:spPr>
        <p:txBody>
          <a:bodyPr wrap="none">
            <a:spAutoFit/>
          </a:bodyPr>
          <a:lstStyle/>
          <a:p>
            <a:pPr>
              <a:defRPr/>
            </a:pPr>
            <a:r>
              <a:rPr lang="en-US" sz="2400" dirty="0" smtClean="0">
                <a:latin typeface="Times New Roman" panose="02020603050405020304" pitchFamily="18" charset="0"/>
                <a:cs typeface="Times New Roman" panose="02020603050405020304" pitchFamily="18" charset="0"/>
              </a:rPr>
              <a:t>x</a:t>
            </a:r>
            <a:r>
              <a:rPr lang="en-US" sz="2400" baseline="-25000" dirty="0" smtClean="0">
                <a:latin typeface="Times New Roman" pitchFamily="18" charset="0"/>
                <a:cs typeface="Times New Roman" panose="02020603050405020304" pitchFamily="18" charset="0"/>
              </a:rPr>
              <a:t>2</a:t>
            </a:r>
            <a:endParaRPr lang="en-US" sz="2400" baseline="-25000" dirty="0">
              <a:latin typeface="Times New Roman" pitchFamily="18" charset="0"/>
              <a:cs typeface="Times New Roman" panose="02020603050405020304" pitchFamily="18" charset="0"/>
            </a:endParaRPr>
          </a:p>
        </p:txBody>
      </p:sp>
      <p:sp>
        <p:nvSpPr>
          <p:cNvPr id="10" name="Text Box 1054"/>
          <p:cNvSpPr txBox="1">
            <a:spLocks noChangeArrowheads="1"/>
          </p:cNvSpPr>
          <p:nvPr>
            <p:custDataLst>
              <p:tags r:id="rId7"/>
            </p:custDataLst>
          </p:nvPr>
        </p:nvSpPr>
        <p:spPr bwMode="auto">
          <a:xfrm>
            <a:off x="2436812" y="5208588"/>
            <a:ext cx="438150" cy="457200"/>
          </a:xfrm>
          <a:prstGeom prst="rect">
            <a:avLst/>
          </a:prstGeom>
          <a:noFill/>
          <a:ln w="9525">
            <a:noFill/>
            <a:miter lim="800000"/>
            <a:headEnd/>
            <a:tailEnd/>
          </a:ln>
          <a:effectLst/>
        </p:spPr>
        <p:txBody>
          <a:bodyPr wrap="none">
            <a:spAutoFit/>
          </a:bodyPr>
          <a:lstStyle/>
          <a:p>
            <a:pPr>
              <a:defRPr/>
            </a:pPr>
            <a:r>
              <a:rPr lang="en-US" sz="2400" dirty="0" err="1" smtClean="0">
                <a:cs typeface="Times New Roman" panose="02020603050405020304" pitchFamily="18" charset="0"/>
              </a:rPr>
              <a:t>x</a:t>
            </a:r>
            <a:r>
              <a:rPr lang="en-US" sz="2400" baseline="-25000" dirty="0" err="1" smtClean="0">
                <a:cs typeface="Times New Roman" panose="02020603050405020304" pitchFamily="18" charset="0"/>
              </a:rPr>
              <a:t>n</a:t>
            </a:r>
            <a:endParaRPr lang="en-US" sz="2400" baseline="-25000" dirty="0">
              <a:cs typeface="Times New Roman" panose="02020603050405020304" pitchFamily="18" charset="0"/>
            </a:endParaRPr>
          </a:p>
        </p:txBody>
      </p:sp>
      <p:sp>
        <p:nvSpPr>
          <p:cNvPr id="11" name="Oval 1055"/>
          <p:cNvSpPr>
            <a:spLocks noChangeArrowheads="1"/>
          </p:cNvSpPr>
          <p:nvPr>
            <p:custDataLst>
              <p:tags r:id="rId8"/>
            </p:custDataLst>
          </p:nvPr>
        </p:nvSpPr>
        <p:spPr bwMode="auto">
          <a:xfrm>
            <a:off x="4570412" y="4191000"/>
            <a:ext cx="762000" cy="6096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Times New Roman" panose="02020603050405020304" pitchFamily="18" charset="0"/>
              </a:defRPr>
            </a:lvl1pPr>
            <a:lvl2pPr marL="742950" indent="-285750" eaLnBrk="0" hangingPunct="0">
              <a:defRPr>
                <a:solidFill>
                  <a:schemeClr val="tx1"/>
                </a:solidFill>
                <a:latin typeface="Arial" panose="020B0604020202020204" pitchFamily="34" charset="0"/>
                <a:cs typeface="Times New Roman" panose="02020603050405020304" pitchFamily="18" charset="0"/>
              </a:defRPr>
            </a:lvl2pPr>
            <a:lvl3pPr marL="1143000" indent="-228600" eaLnBrk="0" hangingPunct="0">
              <a:defRPr>
                <a:solidFill>
                  <a:schemeClr val="tx1"/>
                </a:solidFill>
                <a:latin typeface="Arial" panose="020B0604020202020204" pitchFamily="34" charset="0"/>
                <a:cs typeface="Times New Roman" panose="02020603050405020304" pitchFamily="18" charset="0"/>
              </a:defRPr>
            </a:lvl3pPr>
            <a:lvl4pPr marL="1600200" indent="-228600" eaLnBrk="0" hangingPunct="0">
              <a:defRPr>
                <a:solidFill>
                  <a:schemeClr val="tx1"/>
                </a:solidFill>
                <a:latin typeface="Arial" panose="020B0604020202020204" pitchFamily="34" charset="0"/>
                <a:cs typeface="Times New Roman" panose="02020603050405020304" pitchFamily="18" charset="0"/>
              </a:defRPr>
            </a:lvl4pPr>
            <a:lvl5pPr marL="2057400" indent="-228600" eaLnBrk="0" hangingPunct="0">
              <a:defRPr>
                <a:solidFill>
                  <a:schemeClr val="tx1"/>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Times New Roman" panose="02020603050405020304" pitchFamily="18" charset="0"/>
              </a:defRPr>
            </a:lvl9pPr>
          </a:lstStyle>
          <a:p>
            <a:pPr eaLnBrk="1" hangingPunct="1"/>
            <a:endParaRPr lang="en-US"/>
          </a:p>
        </p:txBody>
      </p:sp>
      <p:sp>
        <p:nvSpPr>
          <p:cNvPr id="12" name="Line 1056"/>
          <p:cNvSpPr>
            <a:spLocks noChangeShapeType="1"/>
          </p:cNvSpPr>
          <p:nvPr>
            <p:custDataLst>
              <p:tags r:id="rId9"/>
            </p:custDataLst>
          </p:nvPr>
        </p:nvSpPr>
        <p:spPr bwMode="auto">
          <a:xfrm>
            <a:off x="2970212" y="3660775"/>
            <a:ext cx="16764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057"/>
          <p:cNvSpPr>
            <a:spLocks noChangeShapeType="1"/>
          </p:cNvSpPr>
          <p:nvPr>
            <p:custDataLst>
              <p:tags r:id="rId10"/>
            </p:custDataLst>
          </p:nvPr>
        </p:nvSpPr>
        <p:spPr bwMode="auto">
          <a:xfrm>
            <a:off x="2970212" y="4191000"/>
            <a:ext cx="16002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058"/>
          <p:cNvSpPr>
            <a:spLocks noChangeShapeType="1"/>
          </p:cNvSpPr>
          <p:nvPr>
            <p:custDataLst>
              <p:tags r:id="rId11"/>
            </p:custDataLst>
          </p:nvPr>
        </p:nvSpPr>
        <p:spPr bwMode="auto">
          <a:xfrm flipV="1">
            <a:off x="3046412" y="4724400"/>
            <a:ext cx="16002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 name="Line 1059"/>
          <p:cNvSpPr>
            <a:spLocks noChangeShapeType="1"/>
          </p:cNvSpPr>
          <p:nvPr>
            <p:custDataLst>
              <p:tags r:id="rId12"/>
            </p:custDataLst>
          </p:nvPr>
        </p:nvSpPr>
        <p:spPr bwMode="auto">
          <a:xfrm>
            <a:off x="5332412" y="44958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 name="Line 1060"/>
          <p:cNvSpPr>
            <a:spLocks noChangeShapeType="1"/>
          </p:cNvSpPr>
          <p:nvPr>
            <p:custDataLst>
              <p:tags r:id="rId13"/>
            </p:custDataLst>
          </p:nvPr>
        </p:nvSpPr>
        <p:spPr bwMode="auto">
          <a:xfrm>
            <a:off x="7161212" y="41148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 name="Line 1061"/>
          <p:cNvSpPr>
            <a:spLocks noChangeShapeType="1"/>
          </p:cNvSpPr>
          <p:nvPr>
            <p:custDataLst>
              <p:tags r:id="rId14"/>
            </p:custDataLst>
          </p:nvPr>
        </p:nvSpPr>
        <p:spPr bwMode="auto">
          <a:xfrm>
            <a:off x="6780212" y="4648200"/>
            <a:ext cx="91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 name="Line 1062"/>
          <p:cNvSpPr>
            <a:spLocks noChangeShapeType="1"/>
          </p:cNvSpPr>
          <p:nvPr>
            <p:custDataLst>
              <p:tags r:id="rId15"/>
            </p:custDataLst>
          </p:nvPr>
        </p:nvSpPr>
        <p:spPr bwMode="auto">
          <a:xfrm>
            <a:off x="6856412" y="4876800"/>
            <a:ext cx="304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Line 1063"/>
          <p:cNvSpPr>
            <a:spLocks noChangeShapeType="1"/>
          </p:cNvSpPr>
          <p:nvPr>
            <p:custDataLst>
              <p:tags r:id="rId16"/>
            </p:custDataLst>
          </p:nvPr>
        </p:nvSpPr>
        <p:spPr bwMode="auto">
          <a:xfrm flipV="1">
            <a:off x="7161212" y="4343400"/>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 name="Line 1064"/>
          <p:cNvSpPr>
            <a:spLocks noChangeShapeType="1"/>
          </p:cNvSpPr>
          <p:nvPr>
            <p:custDataLst>
              <p:tags r:id="rId17"/>
            </p:custDataLst>
          </p:nvPr>
        </p:nvSpPr>
        <p:spPr bwMode="auto">
          <a:xfrm>
            <a:off x="7161212" y="4343400"/>
            <a:ext cx="381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 name="Line 1065"/>
          <p:cNvSpPr>
            <a:spLocks noChangeShapeType="1"/>
          </p:cNvSpPr>
          <p:nvPr>
            <p:custDataLst>
              <p:tags r:id="rId18"/>
            </p:custDataLst>
          </p:nvPr>
        </p:nvSpPr>
        <p:spPr bwMode="auto">
          <a:xfrm>
            <a:off x="7999412" y="44958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2" name="Text Box 1067"/>
          <p:cNvSpPr txBox="1">
            <a:spLocks noChangeArrowheads="1"/>
          </p:cNvSpPr>
          <p:nvPr>
            <p:custDataLst>
              <p:tags r:id="rId19"/>
            </p:custDataLst>
          </p:nvPr>
        </p:nvSpPr>
        <p:spPr bwMode="auto">
          <a:xfrm>
            <a:off x="3966001" y="5537204"/>
            <a:ext cx="758541" cy="461665"/>
          </a:xfrm>
          <a:prstGeom prst="rect">
            <a:avLst/>
          </a:prstGeom>
          <a:noFill/>
          <a:ln w="9525">
            <a:noFill/>
            <a:miter lim="800000"/>
            <a:headEnd/>
            <a:tailEnd/>
          </a:ln>
          <a:effectLst/>
        </p:spPr>
        <p:txBody>
          <a:bodyPr wrap="none">
            <a:spAutoFit/>
          </a:bodyPr>
          <a:lstStyle/>
          <a:p>
            <a:pPr>
              <a:defRPr/>
            </a:pPr>
            <a:r>
              <a:rPr lang="en-US" sz="2400" dirty="0"/>
              <a:t>X</a:t>
            </a:r>
            <a:r>
              <a:rPr lang="en-US" sz="2400" baseline="-25000" dirty="0"/>
              <a:t>0</a:t>
            </a:r>
            <a:r>
              <a:rPr lang="en-US" sz="2400" dirty="0"/>
              <a:t>=1</a:t>
            </a:r>
          </a:p>
        </p:txBody>
      </p:sp>
      <p:sp>
        <p:nvSpPr>
          <p:cNvPr id="23" name="Line 1068"/>
          <p:cNvSpPr>
            <a:spLocks noChangeShapeType="1"/>
          </p:cNvSpPr>
          <p:nvPr>
            <p:custDataLst>
              <p:tags r:id="rId20"/>
            </p:custDataLst>
          </p:nvPr>
        </p:nvSpPr>
        <p:spPr bwMode="auto">
          <a:xfrm flipV="1">
            <a:off x="4341812" y="4800600"/>
            <a:ext cx="5334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 name="Text Box 1069"/>
          <p:cNvSpPr txBox="1">
            <a:spLocks noChangeArrowheads="1"/>
          </p:cNvSpPr>
          <p:nvPr>
            <p:custDataLst>
              <p:tags r:id="rId21"/>
            </p:custDataLst>
          </p:nvPr>
        </p:nvSpPr>
        <p:spPr bwMode="auto">
          <a:xfrm>
            <a:off x="4554537" y="4994275"/>
            <a:ext cx="506413" cy="457200"/>
          </a:xfrm>
          <a:prstGeom prst="rect">
            <a:avLst/>
          </a:prstGeom>
          <a:noFill/>
          <a:ln w="9525">
            <a:noFill/>
            <a:miter lim="800000"/>
            <a:headEnd/>
            <a:tailEnd/>
          </a:ln>
          <a:effectLst/>
        </p:spPr>
        <p:txBody>
          <a:bodyPr wrap="none">
            <a:spAutoFit/>
          </a:bodyPr>
          <a:lstStyle/>
          <a:p>
            <a:pPr>
              <a:defRPr/>
            </a:pPr>
            <a:r>
              <a:rPr lang="en-US" sz="2400" dirty="0">
                <a:cs typeface="Times New Roman" panose="02020603050405020304" pitchFamily="18" charset="0"/>
              </a:rPr>
              <a:t>w</a:t>
            </a:r>
            <a:r>
              <a:rPr lang="en-US" sz="2400" baseline="-25000" dirty="0">
                <a:cs typeface="Times New Roman" panose="02020603050405020304" pitchFamily="18" charset="0"/>
              </a:rPr>
              <a:t>0</a:t>
            </a:r>
          </a:p>
        </p:txBody>
      </p:sp>
      <p:sp>
        <p:nvSpPr>
          <p:cNvPr id="25" name="Text Box 1070"/>
          <p:cNvSpPr txBox="1">
            <a:spLocks noChangeArrowheads="1"/>
          </p:cNvSpPr>
          <p:nvPr>
            <p:custDataLst>
              <p:tags r:id="rId22"/>
            </p:custDataLst>
          </p:nvPr>
        </p:nvSpPr>
        <p:spPr bwMode="auto">
          <a:xfrm>
            <a:off x="3640137" y="3470275"/>
            <a:ext cx="521297" cy="461665"/>
          </a:xfrm>
          <a:prstGeom prst="rect">
            <a:avLst/>
          </a:prstGeom>
          <a:noFill/>
          <a:ln w="9525">
            <a:noFill/>
            <a:miter lim="800000"/>
            <a:headEnd/>
            <a:tailEnd/>
          </a:ln>
          <a:effectLst/>
        </p:spPr>
        <p:txBody>
          <a:bodyPr wrap="none">
            <a:spAutoFit/>
          </a:bodyPr>
          <a:lstStyle/>
          <a:p>
            <a:pPr>
              <a:defRPr/>
            </a:pPr>
            <a:r>
              <a:rPr lang="en-US" sz="2400" dirty="0">
                <a:latin typeface="Calibri(Body)"/>
              </a:rPr>
              <a:t>w</a:t>
            </a:r>
            <a:r>
              <a:rPr lang="en-US" sz="2400" baseline="-25000" dirty="0">
                <a:latin typeface="Calibri(Body)"/>
              </a:rPr>
              <a:t>1</a:t>
            </a:r>
          </a:p>
        </p:txBody>
      </p:sp>
      <p:sp>
        <p:nvSpPr>
          <p:cNvPr id="26" name="Text Box 1071"/>
          <p:cNvSpPr txBox="1">
            <a:spLocks noChangeArrowheads="1"/>
          </p:cNvSpPr>
          <p:nvPr>
            <p:custDataLst>
              <p:tags r:id="rId23"/>
            </p:custDataLst>
          </p:nvPr>
        </p:nvSpPr>
        <p:spPr bwMode="auto">
          <a:xfrm>
            <a:off x="3427412" y="4217988"/>
            <a:ext cx="506413" cy="457200"/>
          </a:xfrm>
          <a:prstGeom prst="rect">
            <a:avLst/>
          </a:prstGeom>
          <a:noFill/>
          <a:ln w="9525">
            <a:noFill/>
            <a:miter lim="800000"/>
            <a:headEnd/>
            <a:tailEnd/>
          </a:ln>
          <a:effectLst/>
        </p:spPr>
        <p:txBody>
          <a:bodyPr wrap="none">
            <a:spAutoFit/>
          </a:bodyPr>
          <a:lstStyle/>
          <a:p>
            <a:pPr>
              <a:defRPr/>
            </a:pPr>
            <a:r>
              <a:rPr lang="en-US" sz="2400" dirty="0">
                <a:cs typeface="Times New Roman" panose="02020603050405020304" pitchFamily="18" charset="0"/>
              </a:rPr>
              <a:t>w</a:t>
            </a:r>
            <a:r>
              <a:rPr lang="en-US" sz="2400" baseline="-25000" dirty="0">
                <a:cs typeface="Times New Roman" panose="02020603050405020304" pitchFamily="18" charset="0"/>
              </a:rPr>
              <a:t>2</a:t>
            </a:r>
          </a:p>
        </p:txBody>
      </p:sp>
      <p:sp>
        <p:nvSpPr>
          <p:cNvPr id="27" name="Text Box 1072"/>
          <p:cNvSpPr txBox="1">
            <a:spLocks noChangeArrowheads="1"/>
          </p:cNvSpPr>
          <p:nvPr>
            <p:custDataLst>
              <p:tags r:id="rId24"/>
            </p:custDataLst>
          </p:nvPr>
        </p:nvSpPr>
        <p:spPr bwMode="auto">
          <a:xfrm>
            <a:off x="3427412" y="5132388"/>
            <a:ext cx="511679" cy="461665"/>
          </a:xfrm>
          <a:prstGeom prst="rect">
            <a:avLst/>
          </a:prstGeom>
          <a:noFill/>
          <a:ln w="9525">
            <a:noFill/>
            <a:miter lim="800000"/>
            <a:headEnd/>
            <a:tailEnd/>
          </a:ln>
          <a:effectLst/>
        </p:spPr>
        <p:txBody>
          <a:bodyPr wrap="none">
            <a:spAutoFit/>
          </a:bodyPr>
          <a:lstStyle/>
          <a:p>
            <a:pPr>
              <a:defRPr/>
            </a:pPr>
            <a:r>
              <a:rPr lang="en-US" sz="2400" dirty="0" err="1">
                <a:cs typeface="Times New Roman" panose="02020603050405020304" pitchFamily="18" charset="0"/>
              </a:rPr>
              <a:t>w</a:t>
            </a:r>
            <a:r>
              <a:rPr lang="en-US" sz="2400" baseline="-25000" dirty="0" err="1">
                <a:cs typeface="Times New Roman" panose="02020603050405020304" pitchFamily="18" charset="0"/>
              </a:rPr>
              <a:t>n</a:t>
            </a:r>
            <a:endParaRPr lang="en-US" sz="2400" baseline="-25000" dirty="0">
              <a:cs typeface="Times New Roman" panose="02020603050405020304" pitchFamily="18" charset="0"/>
            </a:endParaRPr>
          </a:p>
        </p:txBody>
      </p:sp>
      <p:sp>
        <p:nvSpPr>
          <p:cNvPr id="28" name="Rectangle 1074"/>
          <p:cNvSpPr>
            <a:spLocks noChangeArrowheads="1"/>
          </p:cNvSpPr>
          <p:nvPr>
            <p:custDataLst>
              <p:tags r:id="rId25"/>
            </p:custDataLst>
          </p:nvPr>
        </p:nvSpPr>
        <p:spPr bwMode="auto">
          <a:xfrm>
            <a:off x="4799012" y="4294188"/>
            <a:ext cx="325730" cy="461665"/>
          </a:xfrm>
          <a:prstGeom prst="rect">
            <a:avLst/>
          </a:prstGeom>
          <a:noFill/>
          <a:ln w="9525">
            <a:noFill/>
            <a:miter lim="800000"/>
            <a:headEnd/>
            <a:tailEnd/>
          </a:ln>
          <a:effectLst/>
        </p:spPr>
        <p:txBody>
          <a:bodyPr wrap="none">
            <a:spAutoFit/>
          </a:bodyPr>
          <a:lstStyle/>
          <a:p>
            <a:pPr>
              <a:defRPr/>
            </a:pPr>
            <a:r>
              <a:rPr lang="en-US" sz="2400" dirty="0"/>
              <a:t>Σ</a:t>
            </a:r>
          </a:p>
        </p:txBody>
      </p:sp>
      <p:sp>
        <p:nvSpPr>
          <p:cNvPr id="29" name="Text Box 1066"/>
          <p:cNvSpPr txBox="1">
            <a:spLocks noChangeArrowheads="1"/>
          </p:cNvSpPr>
          <p:nvPr>
            <p:custDataLst>
              <p:tags r:id="rId26"/>
            </p:custDataLst>
          </p:nvPr>
        </p:nvSpPr>
        <p:spPr bwMode="auto">
          <a:xfrm>
            <a:off x="9142412" y="4229100"/>
            <a:ext cx="1339850" cy="457200"/>
          </a:xfrm>
          <a:prstGeom prst="rect">
            <a:avLst/>
          </a:prstGeom>
          <a:noFill/>
          <a:ln w="9525">
            <a:noFill/>
            <a:miter lim="800000"/>
            <a:headEnd/>
            <a:tailEnd/>
          </a:ln>
          <a:effectLst/>
        </p:spPr>
        <p:txBody>
          <a:bodyPr wrap="none">
            <a:spAutoFit/>
          </a:bodyPr>
          <a:lstStyle/>
          <a:p>
            <a:pPr>
              <a:defRPr/>
            </a:pPr>
            <a:r>
              <a:rPr lang="en-US" sz="2400" dirty="0">
                <a:effectLst>
                  <a:outerShdw blurRad="38100" dist="38100" dir="2700000" algn="tl">
                    <a:srgbClr val="C0C0C0"/>
                  </a:outerShdw>
                </a:effectLst>
                <a:latin typeface="Times New Roman" pitchFamily="18" charset="0"/>
              </a:rPr>
              <a:t>{1 or –1}</a:t>
            </a:r>
          </a:p>
        </p:txBody>
      </p:sp>
      <p:sp>
        <p:nvSpPr>
          <p:cNvPr id="30" name="Slide Number Placeholder 29"/>
          <p:cNvSpPr>
            <a:spLocks noGrp="1"/>
          </p:cNvSpPr>
          <p:nvPr>
            <p:ph type="sldNum" sz="quarter" idx="12"/>
          </p:nvPr>
        </p:nvSpPr>
        <p:spPr/>
        <p:txBody>
          <a:bodyPr/>
          <a:lstStyle/>
          <a:p>
            <a:fld id="{C014DD1E-5D91-48A3-AD6D-45FBA980D106}" type="slidenum">
              <a:rPr lang="en-US" smtClean="0"/>
              <a:t>7</a:t>
            </a:fld>
            <a:endParaRPr lang="en-US"/>
          </a:p>
        </p:txBody>
      </p:sp>
      <p:sp>
        <p:nvSpPr>
          <p:cNvPr id="31" name="TextBox 30"/>
          <p:cNvSpPr txBox="1"/>
          <p:nvPr/>
        </p:nvSpPr>
        <p:spPr>
          <a:xfrm>
            <a:off x="10563649" y="5105400"/>
            <a:ext cx="457200" cy="338554"/>
          </a:xfrm>
          <a:prstGeom prst="rect">
            <a:avLst/>
          </a:prstGeom>
          <a:noFill/>
        </p:spPr>
        <p:txBody>
          <a:bodyPr wrap="square" rtlCol="0">
            <a:spAutoFit/>
          </a:bodyPr>
          <a:lstStyle/>
          <a:p>
            <a:r>
              <a:rPr lang="en-US" sz="1600" dirty="0" smtClean="0"/>
              <a:t>[3]</a:t>
            </a:r>
            <a:endParaRPr lang="en-US" sz="1600" dirty="0"/>
          </a:p>
        </p:txBody>
      </p:sp>
    </p:spTree>
    <p:extLst>
      <p:ext uri="{BB962C8B-B14F-4D97-AF65-F5344CB8AC3E}">
        <p14:creationId xmlns:p14="http://schemas.microsoft.com/office/powerpoint/2010/main" val="84788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Delta Rule</a:t>
            </a:r>
            <a:endParaRPr lang="en-US" dirty="0"/>
          </a:p>
        </p:txBody>
      </p:sp>
      <p:sp>
        <p:nvSpPr>
          <p:cNvPr id="3" name="Content Placeholder 2"/>
          <p:cNvSpPr>
            <a:spLocks noGrp="1"/>
          </p:cNvSpPr>
          <p:nvPr>
            <p:ph idx="1"/>
          </p:nvPr>
        </p:nvSpPr>
        <p:spPr/>
        <p:txBody>
          <a:bodyPr>
            <a:normAutofit/>
          </a:bodyPr>
          <a:lstStyle/>
          <a:p>
            <a:r>
              <a:rPr lang="en-US" dirty="0" smtClean="0"/>
              <a:t>The delta rule is used for calculating the gradient that is used for updating the weights.</a:t>
            </a:r>
          </a:p>
          <a:p>
            <a:pPr marL="457200" indent="-457200">
              <a:defRPr/>
            </a:pPr>
            <a:r>
              <a:rPr lang="en-US" dirty="0"/>
              <a:t>We will try to minimize the following </a:t>
            </a:r>
            <a:r>
              <a:rPr lang="en-US" dirty="0" smtClean="0"/>
              <a:t>error:</a:t>
            </a:r>
          </a:p>
          <a:p>
            <a:pPr marL="761946" lvl="1" indent="-457200">
              <a:defRPr/>
            </a:pPr>
            <a:r>
              <a:rPr lang="en-US" dirty="0" smtClean="0"/>
              <a:t>E </a:t>
            </a:r>
            <a:r>
              <a:rPr lang="en-US" dirty="0"/>
              <a:t>= ½  </a:t>
            </a:r>
            <a:r>
              <a:rPr lang="en-US" dirty="0" err="1"/>
              <a:t>Σ</a:t>
            </a:r>
            <a:r>
              <a:rPr lang="en-US" baseline="-25000" dirty="0" err="1"/>
              <a:t>i</a:t>
            </a:r>
            <a:r>
              <a:rPr lang="en-US" dirty="0"/>
              <a:t> (</a:t>
            </a:r>
            <a:r>
              <a:rPr lang="en-US" dirty="0" err="1"/>
              <a:t>t</a:t>
            </a:r>
            <a:r>
              <a:rPr lang="en-US" baseline="-25000" dirty="0" err="1"/>
              <a:t>i</a:t>
            </a:r>
            <a:r>
              <a:rPr lang="en-US" dirty="0"/>
              <a:t> – </a:t>
            </a:r>
            <a:r>
              <a:rPr lang="en-US" dirty="0" err="1"/>
              <a:t>o</a:t>
            </a:r>
            <a:r>
              <a:rPr lang="en-US" baseline="-25000" dirty="0" err="1"/>
              <a:t>i</a:t>
            </a:r>
            <a:r>
              <a:rPr lang="en-US" dirty="0"/>
              <a:t>) </a:t>
            </a:r>
            <a:r>
              <a:rPr lang="en-US" baseline="30000" dirty="0"/>
              <a:t>2</a:t>
            </a:r>
          </a:p>
          <a:p>
            <a:pPr marL="457200" indent="-457200">
              <a:defRPr/>
            </a:pPr>
            <a:r>
              <a:rPr lang="en-US" dirty="0"/>
              <a:t>For a new training example X = (x</a:t>
            </a:r>
            <a:r>
              <a:rPr lang="en-US" baseline="-25000" dirty="0"/>
              <a:t>1</a:t>
            </a:r>
            <a:r>
              <a:rPr lang="en-US" dirty="0"/>
              <a:t>, x</a:t>
            </a:r>
            <a:r>
              <a:rPr lang="en-US" baseline="-25000" dirty="0"/>
              <a:t>2</a:t>
            </a:r>
            <a:r>
              <a:rPr lang="en-US" dirty="0"/>
              <a:t>, …, </a:t>
            </a:r>
            <a:r>
              <a:rPr lang="en-US" dirty="0" err="1"/>
              <a:t>x</a:t>
            </a:r>
            <a:r>
              <a:rPr lang="en-US" baseline="-25000" dirty="0" err="1"/>
              <a:t>n</a:t>
            </a:r>
            <a:r>
              <a:rPr lang="en-US" dirty="0"/>
              <a:t>), </a:t>
            </a:r>
            <a:r>
              <a:rPr lang="en-US" dirty="0" smtClean="0"/>
              <a:t>update </a:t>
            </a:r>
            <a:r>
              <a:rPr lang="en-US" dirty="0"/>
              <a:t>each weight according to this </a:t>
            </a:r>
            <a:r>
              <a:rPr lang="en-US" dirty="0" smtClean="0"/>
              <a:t>rule:</a:t>
            </a:r>
          </a:p>
          <a:p>
            <a:pPr marL="761946" lvl="1" indent="-457200">
              <a:defRPr/>
            </a:pPr>
            <a:r>
              <a:rPr lang="en-US" dirty="0" err="1" smtClean="0"/>
              <a:t>w</a:t>
            </a:r>
            <a:r>
              <a:rPr lang="en-US" baseline="-25000" dirty="0" err="1" smtClean="0"/>
              <a:t>i</a:t>
            </a:r>
            <a:r>
              <a:rPr lang="en-US" dirty="0" smtClean="0"/>
              <a:t>  </a:t>
            </a:r>
            <a:r>
              <a:rPr lang="en-US" dirty="0"/>
              <a:t>=  </a:t>
            </a:r>
            <a:r>
              <a:rPr lang="en-US" dirty="0" err="1"/>
              <a:t>w</a:t>
            </a:r>
            <a:r>
              <a:rPr lang="en-US" baseline="-25000" dirty="0" err="1"/>
              <a:t>i</a:t>
            </a:r>
            <a:r>
              <a:rPr lang="en-US" dirty="0"/>
              <a:t>  +  </a:t>
            </a:r>
            <a:r>
              <a:rPr lang="en-US" dirty="0" err="1" smtClean="0"/>
              <a:t>Δw</a:t>
            </a:r>
            <a:r>
              <a:rPr lang="en-US" baseline="-25000" dirty="0" err="1" smtClean="0"/>
              <a:t>i</a:t>
            </a:r>
            <a:endParaRPr lang="en-US" baseline="-25000" dirty="0"/>
          </a:p>
          <a:p>
            <a:pPr marL="304746" lvl="1" indent="0">
              <a:buNone/>
              <a:defRPr/>
            </a:pPr>
            <a:r>
              <a:rPr lang="en-US" dirty="0" smtClean="0"/>
              <a:t>		where, </a:t>
            </a:r>
            <a:r>
              <a:rPr lang="en-US" dirty="0" err="1"/>
              <a:t>Δw</a:t>
            </a:r>
            <a:r>
              <a:rPr lang="en-US" baseline="-25000" dirty="0" err="1"/>
              <a:t>i</a:t>
            </a:r>
            <a:r>
              <a:rPr lang="en-US" dirty="0" smtClean="0"/>
              <a:t>= -n * E’(w)/</a:t>
            </a:r>
            <a:r>
              <a:rPr lang="en-US" dirty="0" err="1" smtClean="0"/>
              <a:t>w</a:t>
            </a:r>
            <a:r>
              <a:rPr lang="en-US" baseline="-25000" dirty="0" err="1" smtClean="0"/>
              <a:t>i</a:t>
            </a:r>
            <a:endParaRPr lang="en-US" dirty="0"/>
          </a:p>
          <a:p>
            <a:endParaRPr lang="en-US" dirty="0"/>
          </a:p>
        </p:txBody>
      </p:sp>
      <p:sp>
        <p:nvSpPr>
          <p:cNvPr id="4" name="Slide Number Placeholder 3"/>
          <p:cNvSpPr>
            <a:spLocks noGrp="1"/>
          </p:cNvSpPr>
          <p:nvPr>
            <p:ph type="sldNum" sz="quarter" idx="12"/>
          </p:nvPr>
        </p:nvSpPr>
        <p:spPr/>
        <p:txBody>
          <a:bodyPr/>
          <a:lstStyle/>
          <a:p>
            <a:fld id="{C014DD1E-5D91-48A3-AD6D-45FBA980D106}" type="slidenum">
              <a:rPr lang="en-US" smtClean="0"/>
              <a:t>8</a:t>
            </a:fld>
            <a:endParaRPr lang="en-US"/>
          </a:p>
        </p:txBody>
      </p:sp>
    </p:spTree>
    <p:extLst>
      <p:ext uri="{BB962C8B-B14F-4D97-AF65-F5344CB8AC3E}">
        <p14:creationId xmlns:p14="http://schemas.microsoft.com/office/powerpoint/2010/main" val="40171294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Delta Rule</a:t>
            </a:r>
            <a:endParaRPr lang="en-US" dirty="0"/>
          </a:p>
        </p:txBody>
      </p:sp>
      <p:sp>
        <p:nvSpPr>
          <p:cNvPr id="3" name="Content Placeholder 2"/>
          <p:cNvSpPr>
            <a:spLocks noGrp="1"/>
          </p:cNvSpPr>
          <p:nvPr>
            <p:ph idx="1"/>
          </p:nvPr>
        </p:nvSpPr>
        <p:spPr/>
        <p:txBody>
          <a:bodyPr/>
          <a:lstStyle/>
          <a:p>
            <a:r>
              <a:rPr lang="en-US" dirty="0" smtClean="0"/>
              <a:t>The derivative gives,</a:t>
            </a:r>
            <a:endParaRPr lang="en-US" dirty="0"/>
          </a:p>
          <a:p>
            <a:pPr lvl="1"/>
            <a:r>
              <a:rPr lang="en-US" dirty="0"/>
              <a:t>E’(w)/</a:t>
            </a:r>
            <a:r>
              <a:rPr lang="en-US" dirty="0" err="1"/>
              <a:t>w</a:t>
            </a:r>
            <a:r>
              <a:rPr lang="en-US" baseline="-25000" dirty="0" err="1"/>
              <a:t>i</a:t>
            </a:r>
            <a:r>
              <a:rPr lang="en-US" dirty="0"/>
              <a:t>= </a:t>
            </a:r>
            <a:r>
              <a:rPr lang="en-US" dirty="0" err="1"/>
              <a:t>Σ</a:t>
            </a:r>
            <a:r>
              <a:rPr lang="en-US" baseline="-25000" dirty="0" err="1"/>
              <a:t>i</a:t>
            </a:r>
            <a:r>
              <a:rPr lang="en-US" dirty="0" smtClean="0">
                <a:ea typeface="SimSun" panose="02010600030101010101" pitchFamily="2" charset="-122"/>
              </a:rPr>
              <a:t> (</a:t>
            </a:r>
            <a:r>
              <a:rPr lang="en-US" dirty="0" err="1"/>
              <a:t>t</a:t>
            </a:r>
            <a:r>
              <a:rPr lang="en-US" baseline="-25000" dirty="0" err="1"/>
              <a:t>i</a:t>
            </a:r>
            <a:r>
              <a:rPr lang="en-US" dirty="0"/>
              <a:t> – </a:t>
            </a:r>
            <a:r>
              <a:rPr lang="en-US" dirty="0" err="1"/>
              <a:t>o</a:t>
            </a:r>
            <a:r>
              <a:rPr lang="en-US" baseline="-25000" dirty="0" err="1"/>
              <a:t>i</a:t>
            </a:r>
            <a:r>
              <a:rPr lang="en-US" dirty="0" smtClean="0">
                <a:ea typeface="SimSun" panose="02010600030101010101" pitchFamily="2" charset="-122"/>
              </a:rPr>
              <a:t>)*(-</a:t>
            </a:r>
            <a:r>
              <a:rPr lang="en-US" dirty="0"/>
              <a:t> x</a:t>
            </a:r>
            <a:r>
              <a:rPr lang="en-US" baseline="-25000" dirty="0"/>
              <a:t>i</a:t>
            </a:r>
            <a:r>
              <a:rPr lang="en-US" dirty="0" smtClean="0">
                <a:ea typeface="SimSun" panose="02010600030101010101" pitchFamily="2" charset="-122"/>
              </a:rPr>
              <a:t>)</a:t>
            </a:r>
            <a:endParaRPr lang="en-US" dirty="0" smtClean="0"/>
          </a:p>
          <a:p>
            <a:pPr marL="457200" indent="-457200">
              <a:defRPr/>
            </a:pPr>
            <a:endParaRPr lang="en-US" dirty="0" smtClean="0">
              <a:effectLst>
                <a:outerShdw blurRad="38100" dist="38100" dir="2700000" algn="tl">
                  <a:srgbClr val="C0C0C0"/>
                </a:outerShdw>
              </a:effectLst>
              <a:latin typeface="Times New Roman" pitchFamily="18" charset="0"/>
            </a:endParaRPr>
          </a:p>
          <a:p>
            <a:pPr marL="457200" indent="-457200">
              <a:defRPr/>
            </a:pPr>
            <a:r>
              <a:rPr lang="en-US" dirty="0" smtClean="0"/>
              <a:t>So </a:t>
            </a:r>
            <a:r>
              <a:rPr lang="en-US" dirty="0"/>
              <a:t>that gives us the following equation</a:t>
            </a:r>
            <a:r>
              <a:rPr lang="en-US" dirty="0" smtClean="0"/>
              <a:t>:</a:t>
            </a:r>
            <a:endParaRPr lang="en-US" dirty="0"/>
          </a:p>
          <a:p>
            <a:pPr marL="761946" lvl="1" indent="-457200">
              <a:defRPr/>
            </a:pPr>
            <a:r>
              <a:rPr lang="en-US" dirty="0"/>
              <a:t> ∆ </a:t>
            </a:r>
            <a:r>
              <a:rPr lang="en-US" dirty="0" err="1"/>
              <a:t>w</a:t>
            </a:r>
            <a:r>
              <a:rPr lang="en-US" baseline="-25000" dirty="0" err="1"/>
              <a:t>i</a:t>
            </a:r>
            <a:r>
              <a:rPr lang="en-US" dirty="0"/>
              <a:t> = η </a:t>
            </a:r>
            <a:r>
              <a:rPr lang="en-US" dirty="0" err="1"/>
              <a:t>Σ</a:t>
            </a:r>
            <a:r>
              <a:rPr lang="en-US" baseline="-25000" dirty="0" err="1"/>
              <a:t>i</a:t>
            </a:r>
            <a:r>
              <a:rPr lang="en-US" baseline="-25000" dirty="0"/>
              <a:t> </a:t>
            </a:r>
            <a:r>
              <a:rPr lang="en-US" dirty="0"/>
              <a:t>(</a:t>
            </a:r>
            <a:r>
              <a:rPr lang="en-US" dirty="0" err="1"/>
              <a:t>t</a:t>
            </a:r>
            <a:r>
              <a:rPr lang="en-US" baseline="-25000" dirty="0" err="1"/>
              <a:t>i</a:t>
            </a:r>
            <a:r>
              <a:rPr lang="en-US" dirty="0"/>
              <a:t> – </a:t>
            </a:r>
            <a:r>
              <a:rPr lang="en-US" dirty="0" err="1"/>
              <a:t>o</a:t>
            </a:r>
            <a:r>
              <a:rPr lang="en-US" baseline="-25000" dirty="0" err="1"/>
              <a:t>i</a:t>
            </a:r>
            <a:r>
              <a:rPr lang="en-US" dirty="0" smtClean="0"/>
              <a:t>) x</a:t>
            </a:r>
            <a:r>
              <a:rPr lang="en-US" baseline="-25000" dirty="0" smtClean="0"/>
              <a:t>i</a:t>
            </a:r>
            <a:endParaRPr lang="en-US" baseline="-25000" dirty="0"/>
          </a:p>
        </p:txBody>
      </p:sp>
      <p:sp>
        <p:nvSpPr>
          <p:cNvPr id="4" name="Slide Number Placeholder 3"/>
          <p:cNvSpPr>
            <a:spLocks noGrp="1"/>
          </p:cNvSpPr>
          <p:nvPr>
            <p:ph type="sldNum" sz="quarter" idx="12"/>
          </p:nvPr>
        </p:nvSpPr>
        <p:spPr/>
        <p:txBody>
          <a:bodyPr/>
          <a:lstStyle/>
          <a:p>
            <a:fld id="{C014DD1E-5D91-48A3-AD6D-45FBA980D106}" type="slidenum">
              <a:rPr lang="en-US" smtClean="0"/>
              <a:t>9</a:t>
            </a:fld>
            <a:endParaRPr lang="en-US"/>
          </a:p>
        </p:txBody>
      </p:sp>
    </p:spTree>
    <p:extLst>
      <p:ext uri="{BB962C8B-B14F-4D97-AF65-F5344CB8AC3E}">
        <p14:creationId xmlns:p14="http://schemas.microsoft.com/office/powerpoint/2010/main" val="17741540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Tech 16x9">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spDef>
      <a:spPr/>
      <a:bodyPr rtlCol="0" anchor="ctr"/>
      <a:lstStyle>
        <a:defPPr algn="ctr">
          <a:defRPr sz="280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a:defPPr>
      </a:lstStyle>
    </a:txDef>
  </a:objectDefaults>
  <a:extraClrSchemeLst/>
</a:theme>
</file>

<file path=ppt/theme/theme2.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3.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836F65B-1B07-41EE-A0E8-BC6EF385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Triple circuit lines presentation (widescreen)</Template>
  <TotalTime>0</TotalTime>
  <Words>942</Words>
  <Application>Microsoft Office PowerPoint</Application>
  <PresentationFormat>Custom</PresentationFormat>
  <Paragraphs>184</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SimSun</vt:lpstr>
      <vt:lpstr>Arial</vt:lpstr>
      <vt:lpstr>Calibri</vt:lpstr>
      <vt:lpstr>Calibri(Body)</vt:lpstr>
      <vt:lpstr>Times New Roman</vt:lpstr>
      <vt:lpstr>Tech 16x9</vt:lpstr>
      <vt:lpstr>Back-Propagation Algorithm</vt:lpstr>
      <vt:lpstr>Outline of the Presentation</vt:lpstr>
      <vt:lpstr>Introduction</vt:lpstr>
      <vt:lpstr>Why do we need multi layer neural networks??</vt:lpstr>
      <vt:lpstr>Historical Background</vt:lpstr>
      <vt:lpstr>Historical Background</vt:lpstr>
      <vt:lpstr>Perceptron</vt:lpstr>
      <vt:lpstr>Delta Rule</vt:lpstr>
      <vt:lpstr>Delta Rule</vt:lpstr>
      <vt:lpstr>Multi-layer neural networks</vt:lpstr>
      <vt:lpstr>Learning non-linear boundaries</vt:lpstr>
      <vt:lpstr>Back propagation Algorithm</vt:lpstr>
      <vt:lpstr>Back propagation Algorithm (contd.)</vt:lpstr>
      <vt:lpstr>What is gradient descent algorithm??</vt:lpstr>
      <vt:lpstr>Propagating forward</vt:lpstr>
      <vt:lpstr>Propagating Error Backward</vt:lpstr>
      <vt:lpstr>Number of Hidden Units</vt:lpstr>
      <vt:lpstr>Learning Rates</vt:lpstr>
      <vt:lpstr>Learning Rates</vt:lpstr>
      <vt:lpstr>Limitations of the back propagation algorithm</vt:lpstr>
      <vt:lpstr>Generalization and Overfitting</vt:lpstr>
      <vt:lpstr>References</vt:lpstr>
      <vt:lpstr>Questions??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2015-10-05T06:33:03Z</dcterms:created>
  <dcterms:modified xsi:type="dcterms:W3CDTF">2015-10-05T17:46:43Z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TC027879909991</vt:lpwstr>
  </property>
</Properties>
</file>