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0504" autoAdjust="0"/>
  </p:normalViewPr>
  <p:slideViewPr>
    <p:cSldViewPr snapToGrid="0">
      <p:cViewPr varScale="1">
        <p:scale>
          <a:sx n="52" d="100"/>
          <a:sy n="52" d="100"/>
        </p:scale>
        <p:origin x="14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F1A383-156E-4EBF-96F0-2493C5BF1571}" type="datetimeFigureOut">
              <a:rPr lang="zh-CN" altLang="en-US" smtClean="0"/>
              <a:t>2015/10/6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5A2F70-E302-49F8-8144-806A26159F2B}" type="slidenum">
              <a:rPr lang="zh-CN" altLang="en-US" smtClean="0"/>
              <a:t>‹#›</a:t>
            </a:fld>
            <a:endParaRPr lang="zh-CN" altLang="en-US"/>
          </a:p>
        </p:txBody>
      </p:sp>
    </p:spTree>
    <p:extLst>
      <p:ext uri="{BB962C8B-B14F-4D97-AF65-F5344CB8AC3E}">
        <p14:creationId xmlns:p14="http://schemas.microsoft.com/office/powerpoint/2010/main" val="67708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0988A6-0C47-450D-B29D-5B476D50CD42}" type="datetimeFigureOut">
              <a:rPr lang="zh-CN" altLang="en-US" smtClean="0"/>
              <a:t>2015/10/6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155CF3-9F38-4D8F-8324-E7D7B046668C}" type="slidenum">
              <a:rPr lang="zh-CN" altLang="en-US" smtClean="0"/>
              <a:t>‹#›</a:t>
            </a:fld>
            <a:endParaRPr lang="zh-CN" altLang="en-US"/>
          </a:p>
        </p:txBody>
      </p:sp>
    </p:spTree>
    <p:extLst>
      <p:ext uri="{BB962C8B-B14F-4D97-AF65-F5344CB8AC3E}">
        <p14:creationId xmlns:p14="http://schemas.microsoft.com/office/powerpoint/2010/main" val="36680450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smtClean="0"/>
              <a:t>h_i</a:t>
            </a:r>
            <a:r>
              <a:rPr lang="en-US" altLang="zh-CN" dirty="0" smtClean="0"/>
              <a:t> is</a:t>
            </a:r>
            <a:r>
              <a:rPr lang="en-US" altLang="zh-CN" baseline="0" dirty="0" smtClean="0"/>
              <a:t> the output of </a:t>
            </a:r>
            <a:r>
              <a:rPr lang="en-US" altLang="zh-CN" baseline="0" dirty="0" err="1" smtClean="0"/>
              <a:t>ith</a:t>
            </a:r>
            <a:r>
              <a:rPr lang="en-US" altLang="zh-CN" baseline="0" dirty="0" smtClean="0"/>
              <a:t> layer</a:t>
            </a:r>
            <a:endParaRPr lang="en-US" altLang="zh-CN" dirty="0" smtClean="0"/>
          </a:p>
          <a:p>
            <a:endParaRPr lang="en-US" altLang="zh-CN" dirty="0" smtClean="0"/>
          </a:p>
          <a:p>
            <a:r>
              <a:rPr lang="en-US" altLang="zh-CN" dirty="0" smtClean="0"/>
              <a:t>Very</a:t>
            </a:r>
            <a:r>
              <a:rPr lang="en-US" altLang="zh-CN" baseline="0" dirty="0" smtClean="0"/>
              <a:t> deep means 19 to 22 </a:t>
            </a:r>
            <a:r>
              <a:rPr lang="en-US" altLang="zh-CN" baseline="0" dirty="0" smtClean="0"/>
              <a:t>layers</a:t>
            </a:r>
            <a:endParaRPr lang="en-US" altLang="zh-CN" baseline="0" dirty="0" smtClean="0"/>
          </a:p>
          <a:p>
            <a:r>
              <a:rPr lang="en-US" altLang="zh-CN" baseline="0" dirty="0" smtClean="0"/>
              <a:t>Strong nonlinear often leads to discrete functions</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2</a:t>
            </a:fld>
            <a:endParaRPr lang="zh-CN" altLang="en-US"/>
          </a:p>
        </p:txBody>
      </p:sp>
    </p:spTree>
    <p:extLst>
      <p:ext uri="{BB962C8B-B14F-4D97-AF65-F5344CB8AC3E}">
        <p14:creationId xmlns:p14="http://schemas.microsoft.com/office/powerpoint/2010/main" val="642066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7 hidden</a:t>
            </a:r>
            <a:r>
              <a:rPr lang="en-US" altLang="zh-CN" baseline="0" dirty="0" smtClean="0"/>
              <a:t> layers and 240 hidden units, </a:t>
            </a:r>
            <a:r>
              <a:rPr lang="en-US" altLang="zh-CN" sz="1200" b="0" i="0" u="none" strike="noStrike" kern="1200" baseline="0" dirty="0" smtClean="0">
                <a:solidFill>
                  <a:schemeClr val="tx1"/>
                </a:solidFill>
                <a:latin typeface="+mn-lt"/>
                <a:ea typeface="+mn-ea"/>
                <a:cs typeface="+mn-cs"/>
              </a:rPr>
              <a:t>activation function is the hyperbolic tangent (</a:t>
            </a:r>
            <a:r>
              <a:rPr lang="en-US" altLang="zh-CN" sz="1200" b="0" i="0" u="none" strike="noStrike" kern="1200" baseline="0" dirty="0" err="1" smtClean="0">
                <a:solidFill>
                  <a:schemeClr val="tx1"/>
                </a:solidFill>
                <a:latin typeface="+mn-lt"/>
                <a:ea typeface="+mn-ea"/>
                <a:cs typeface="+mn-cs"/>
              </a:rPr>
              <a:t>tanh</a:t>
            </a:r>
            <a:r>
              <a:rPr lang="en-US" altLang="zh-CN" sz="1200" b="0" i="0" u="none" strike="noStrike" kern="1200" baseline="0" dirty="0" smtClean="0">
                <a:solidFill>
                  <a:schemeClr val="tx1"/>
                </a:solidFill>
                <a:latin typeface="+mn-lt"/>
                <a:ea typeface="+mn-ea"/>
                <a:cs typeface="+mn-cs"/>
              </a:rPr>
              <a:t>).</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11</a:t>
            </a:fld>
            <a:endParaRPr lang="zh-CN" altLang="en-US"/>
          </a:p>
        </p:txBody>
      </p:sp>
    </p:spTree>
    <p:extLst>
      <p:ext uri="{BB962C8B-B14F-4D97-AF65-F5344CB8AC3E}">
        <p14:creationId xmlns:p14="http://schemas.microsoft.com/office/powerpoint/2010/main" val="3065348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784-500-500-10 architecture and only the first hidden layer is discretized</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a:t>
            </a:r>
            <a:r>
              <a:rPr lang="en-US" altLang="zh-CN" sz="1200" b="0" i="0" u="none" strike="noStrike" kern="1200" baseline="0" dirty="0" err="1" smtClean="0">
                <a:solidFill>
                  <a:schemeClr val="tx1"/>
                </a:solidFill>
                <a:latin typeface="+mn-lt"/>
                <a:ea typeface="+mn-ea"/>
                <a:cs typeface="+mn-cs"/>
              </a:rPr>
              <a:t>backprop</a:t>
            </a:r>
            <a:r>
              <a:rPr lang="en-US" altLang="zh-CN" sz="1200" b="0" i="0" u="none" strike="noStrike" kern="1200" baseline="0" dirty="0" smtClean="0">
                <a:solidFill>
                  <a:schemeClr val="tx1"/>
                </a:solidFill>
                <a:latin typeface="+mn-lt"/>
                <a:ea typeface="+mn-ea"/>
                <a:cs typeface="+mn-cs"/>
              </a:rPr>
              <a:t> disc) Train the discrete networks directly so we cannot train W1 using </a:t>
            </a:r>
            <a:r>
              <a:rPr lang="en-US" altLang="zh-CN" sz="1200" b="0" i="0" u="none" strike="noStrike" kern="1200" baseline="0" dirty="0" err="1" smtClean="0">
                <a:solidFill>
                  <a:schemeClr val="tx1"/>
                </a:solidFill>
                <a:latin typeface="+mn-lt"/>
                <a:ea typeface="+mn-ea"/>
                <a:cs typeface="+mn-cs"/>
              </a:rPr>
              <a:t>backprop</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Training signals cannot go across a discretization step, so layer 1 cannot be trained by back propagation</a:t>
            </a:r>
          </a:p>
          <a:p>
            <a:r>
              <a:rPr lang="en-US" altLang="zh-CN" sz="1200" b="0" i="0" u="none" strike="noStrike" kern="1200" baseline="0" dirty="0" smtClean="0">
                <a:solidFill>
                  <a:schemeClr val="tx1"/>
                </a:solidFill>
                <a:latin typeface="+mn-lt"/>
                <a:ea typeface="+mn-ea"/>
                <a:cs typeface="+mn-cs"/>
              </a:rPr>
              <a:t>Though training cost is very low, it </a:t>
            </a:r>
            <a:r>
              <a:rPr lang="en-US" altLang="zh-CN" sz="1200" b="0" i="0" u="none" strike="noStrike" kern="1200" baseline="0" dirty="0" err="1" smtClean="0">
                <a:solidFill>
                  <a:schemeClr val="tx1"/>
                </a:solidFill>
                <a:latin typeface="+mn-lt"/>
                <a:ea typeface="+mn-ea"/>
                <a:cs typeface="+mn-cs"/>
              </a:rPr>
              <a:t>overfits</a:t>
            </a:r>
            <a:r>
              <a:rPr lang="en-US" altLang="zh-CN" sz="1200" b="0" i="0" u="none" strike="noStrike" kern="1200" baseline="0" dirty="0" smtClean="0">
                <a:solidFill>
                  <a:schemeClr val="tx1"/>
                </a:solidFill>
                <a:latin typeface="+mn-lt"/>
                <a:ea typeface="+mn-ea"/>
                <a:cs typeface="+mn-cs"/>
              </a:rPr>
              <a:t>, and test error is high. </a:t>
            </a:r>
          </a:p>
          <a:p>
            <a:endParaRPr lang="en-US" altLang="zh-CN"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0" i="0" u="none" strike="noStrike" kern="1200" baseline="0" dirty="0" smtClean="0">
                <a:solidFill>
                  <a:schemeClr val="tx1"/>
                </a:solidFill>
                <a:latin typeface="+mn-lt"/>
                <a:ea typeface="+mn-ea"/>
                <a:cs typeface="+mn-cs"/>
              </a:rPr>
              <a:t>(</a:t>
            </a:r>
            <a:r>
              <a:rPr lang="en-US" altLang="zh-CN" sz="1200" b="0" i="0" u="none" strike="noStrike" kern="1200" baseline="0" dirty="0" err="1" smtClean="0">
                <a:solidFill>
                  <a:schemeClr val="tx1"/>
                </a:solidFill>
                <a:latin typeface="+mn-lt"/>
                <a:ea typeface="+mn-ea"/>
                <a:cs typeface="+mn-cs"/>
              </a:rPr>
              <a:t>backprop</a:t>
            </a:r>
            <a:r>
              <a:rPr lang="en-US" altLang="zh-CN" sz="1200" b="0" i="0" u="none" strike="noStrike" kern="1200" baseline="0" dirty="0" smtClean="0">
                <a:solidFill>
                  <a:schemeClr val="tx1"/>
                </a:solidFill>
                <a:latin typeface="+mn-lt"/>
                <a:ea typeface="+mn-ea"/>
                <a:cs typeface="+mn-cs"/>
              </a:rPr>
              <a:t> </a:t>
            </a:r>
            <a:r>
              <a:rPr lang="en-US" altLang="zh-CN" sz="1200" b="0" i="0" u="none" strike="noStrike" kern="1200" baseline="0" dirty="0" err="1" smtClean="0">
                <a:solidFill>
                  <a:schemeClr val="tx1"/>
                </a:solidFill>
                <a:latin typeface="+mn-lt"/>
                <a:ea typeface="+mn-ea"/>
                <a:cs typeface="+mn-cs"/>
              </a:rPr>
              <a:t>conti</a:t>
            </a:r>
            <a:r>
              <a:rPr lang="en-US" altLang="zh-CN" sz="1200" b="0" i="0" u="none" strike="noStrike" kern="1200" baseline="0" dirty="0" smtClean="0">
                <a:solidFill>
                  <a:schemeClr val="tx1"/>
                </a:solidFill>
                <a:latin typeface="+mn-lt"/>
                <a:ea typeface="+mn-ea"/>
                <a:cs typeface="+mn-cs"/>
              </a:rPr>
              <a:t>) Train continuous-activation networks with hyperbolic tangent (</a:t>
            </a:r>
            <a:r>
              <a:rPr lang="en-US" altLang="zh-CN" sz="1200" b="0" i="0" u="none" strike="noStrike" kern="1200" baseline="0" dirty="0" err="1" smtClean="0">
                <a:solidFill>
                  <a:schemeClr val="tx1"/>
                </a:solidFill>
                <a:latin typeface="+mn-lt"/>
                <a:ea typeface="+mn-ea"/>
                <a:cs typeface="+mn-cs"/>
              </a:rPr>
              <a:t>tanh</a:t>
            </a:r>
            <a:r>
              <a:rPr lang="en-US" altLang="zh-CN" sz="1200" b="0" i="0" u="none" strike="noStrike" kern="1200" baseline="0" dirty="0" smtClean="0">
                <a:solidFill>
                  <a:schemeClr val="tx1"/>
                </a:solidFill>
                <a:latin typeface="+mn-lt"/>
                <a:ea typeface="+mn-ea"/>
                <a:cs typeface="+mn-cs"/>
              </a:rPr>
              <a:t>) and to test with the discrete networks (that is, indirect training)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0" i="0" u="none" strike="noStrike" kern="1200" baseline="0" dirty="0" smtClean="0">
                <a:solidFill>
                  <a:schemeClr val="tx1"/>
                </a:solidFill>
                <a:latin typeface="+mn-lt"/>
                <a:ea typeface="+mn-ea"/>
                <a:cs typeface="+mn-cs"/>
              </a:rPr>
              <a:t>Use a biased gradient estimator when we train the network as if it were continuous, and test on the discretized version of the network.  It is an indirect training, not overcoming the discreteness during training. Training error cannot approach zero due to the biased estimator.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(diff target-prop) Target propagation can train discrete networks directly, so training error actually approaches zero.</a:t>
            </a:r>
          </a:p>
          <a:p>
            <a:r>
              <a:rPr lang="en-US" altLang="zh-CN" sz="1200" b="0" i="0" u="none" strike="noStrike" kern="1200" baseline="0" dirty="0" smtClean="0">
                <a:solidFill>
                  <a:schemeClr val="tx1"/>
                </a:solidFill>
                <a:latin typeface="+mn-lt"/>
                <a:ea typeface="+mn-ea"/>
                <a:cs typeface="+mn-cs"/>
              </a:rPr>
              <a:t>Moreover, test error is comparable to (</a:t>
            </a:r>
            <a:r>
              <a:rPr lang="en-US" altLang="zh-CN" sz="1200" b="0" i="0" u="none" strike="noStrike" kern="1200" baseline="0" dirty="0" err="1" smtClean="0">
                <a:solidFill>
                  <a:schemeClr val="tx1"/>
                </a:solidFill>
                <a:latin typeface="+mn-lt"/>
                <a:ea typeface="+mn-ea"/>
                <a:cs typeface="+mn-cs"/>
              </a:rPr>
              <a:t>backprop</a:t>
            </a:r>
            <a:r>
              <a:rPr lang="en-US" altLang="zh-CN" sz="1200" b="0" i="0" u="none" strike="noStrike" kern="1200" baseline="0" dirty="0" smtClean="0">
                <a:solidFill>
                  <a:schemeClr val="tx1"/>
                </a:solidFill>
                <a:latin typeface="+mn-lt"/>
                <a:ea typeface="+mn-ea"/>
                <a:cs typeface="+mn-cs"/>
              </a:rPr>
              <a:t> </a:t>
            </a:r>
            <a:r>
              <a:rPr lang="en-US" altLang="zh-CN" sz="1200" b="0" i="0" u="none" strike="noStrike" kern="1200" baseline="0" dirty="0" err="1" smtClean="0">
                <a:solidFill>
                  <a:schemeClr val="tx1"/>
                </a:solidFill>
                <a:latin typeface="+mn-lt"/>
                <a:ea typeface="+mn-ea"/>
                <a:cs typeface="+mn-cs"/>
              </a:rPr>
              <a:t>conti</a:t>
            </a:r>
            <a:r>
              <a:rPr lang="en-US" altLang="zh-CN" sz="1200" b="0" i="0" u="none" strike="noStrike" kern="1200" baseline="0" dirty="0" smtClean="0">
                <a:solidFill>
                  <a:schemeClr val="tx1"/>
                </a:solidFill>
                <a:latin typeface="+mn-lt"/>
                <a:ea typeface="+mn-ea"/>
                <a:cs typeface="+mn-cs"/>
              </a:rPr>
              <a:t>). It clearly suggests that using target-prop, training signals can go across a discretization step successfully.</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12</a:t>
            </a:fld>
            <a:endParaRPr lang="zh-CN" altLang="en-US"/>
          </a:p>
        </p:txBody>
      </p:sp>
    </p:spTree>
    <p:extLst>
      <p:ext uri="{BB962C8B-B14F-4D97-AF65-F5344CB8AC3E}">
        <p14:creationId xmlns:p14="http://schemas.microsoft.com/office/powerpoint/2010/main" val="3230999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Output of h1 is discretized, and training signals are also discretized, so it is very difficult to train the network directly</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The test error of diff target-prop is comparable to (</a:t>
            </a:r>
            <a:r>
              <a:rPr lang="en-US" altLang="zh-CN" sz="1200" b="0" i="0" u="none" strike="noStrike" kern="1200" baseline="0" dirty="0" err="1" smtClean="0">
                <a:solidFill>
                  <a:schemeClr val="tx1"/>
                </a:solidFill>
                <a:latin typeface="+mn-lt"/>
                <a:ea typeface="+mn-ea"/>
                <a:cs typeface="+mn-cs"/>
              </a:rPr>
              <a:t>backprop</a:t>
            </a:r>
            <a:r>
              <a:rPr lang="en-US" altLang="zh-CN" sz="1200" b="0" i="0" u="none" strike="noStrike" kern="1200" baseline="0" dirty="0" smtClean="0">
                <a:solidFill>
                  <a:schemeClr val="tx1"/>
                </a:solidFill>
                <a:latin typeface="+mn-lt"/>
                <a:ea typeface="+mn-ea"/>
                <a:cs typeface="+mn-cs"/>
              </a:rPr>
              <a:t> </a:t>
            </a:r>
            <a:r>
              <a:rPr lang="en-US" altLang="zh-CN" sz="1200" b="0" i="0" u="none" strike="noStrike" kern="1200" baseline="0" dirty="0" err="1" smtClean="0">
                <a:solidFill>
                  <a:schemeClr val="tx1"/>
                </a:solidFill>
                <a:latin typeface="+mn-lt"/>
                <a:ea typeface="+mn-ea"/>
                <a:cs typeface="+mn-cs"/>
              </a:rPr>
              <a:t>conti</a:t>
            </a:r>
            <a:r>
              <a:rPr lang="en-US" altLang="zh-CN" sz="1200" b="0" i="0" u="none" strike="noStrike" kern="1200" baseline="0" dirty="0" smtClean="0">
                <a:solidFill>
                  <a:schemeClr val="tx1"/>
                </a:solidFill>
                <a:latin typeface="+mn-lt"/>
                <a:ea typeface="+mn-ea"/>
                <a:cs typeface="+mn-cs"/>
              </a:rPr>
              <a:t>) even though </a:t>
            </a:r>
            <a:r>
              <a:rPr lang="en-US" altLang="zh-CN" sz="1200" b="0" i="0" u="none" strike="noStrike" kern="1200" baseline="0" smtClean="0">
                <a:solidFill>
                  <a:schemeClr val="tx1"/>
                </a:solidFill>
                <a:latin typeface="+mn-lt"/>
                <a:ea typeface="+mn-ea"/>
                <a:cs typeface="+mn-cs"/>
              </a:rPr>
              <a:t>both feedforward signals and training signals are discretized</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13</a:t>
            </a:fld>
            <a:endParaRPr lang="zh-CN" altLang="en-US"/>
          </a:p>
        </p:txBody>
      </p:sp>
    </p:spTree>
    <p:extLst>
      <p:ext uri="{BB962C8B-B14F-4D97-AF65-F5344CB8AC3E}">
        <p14:creationId xmlns:p14="http://schemas.microsoft.com/office/powerpoint/2010/main" val="1370824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(1)Deep learning architecture, especially CNN is at least</a:t>
            </a:r>
            <a:r>
              <a:rPr lang="en-US" altLang="zh-CN" baseline="0" dirty="0" smtClean="0"/>
              <a:t> partly </a:t>
            </a:r>
            <a:r>
              <a:rPr lang="en-US" altLang="zh-CN" dirty="0" smtClean="0"/>
              <a:t>motivated by</a:t>
            </a:r>
            <a:r>
              <a:rPr lang="en-US" altLang="zh-CN" baseline="0" dirty="0" smtClean="0"/>
              <a:t> biological knowledge</a:t>
            </a:r>
          </a:p>
          <a:p>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(2)If the feedback paths were used to propagate credit assignment by back propagation, they would need precise knowledge of the derivatives of the nonlinearities at the operating point used in the corresponding feedforward computation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(3)Similarly, these feedback paths would have to use exact symmetric weights(with the same connectivity, transposed) of the feedforward connections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3</a:t>
            </a:fld>
            <a:endParaRPr lang="zh-CN" altLang="en-US"/>
          </a:p>
        </p:txBody>
      </p:sp>
    </p:spTree>
    <p:extLst>
      <p:ext uri="{BB962C8B-B14F-4D97-AF65-F5344CB8AC3E}">
        <p14:creationId xmlns:p14="http://schemas.microsoft.com/office/powerpoint/2010/main" val="2218429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smtClean="0"/>
              <a:t>h_i</a:t>
            </a:r>
            <a:r>
              <a:rPr lang="en-US" altLang="zh-CN" dirty="0" smtClean="0"/>
              <a:t> is</a:t>
            </a:r>
            <a:r>
              <a:rPr lang="en-US" altLang="zh-CN" baseline="0" dirty="0" smtClean="0"/>
              <a:t> the output of </a:t>
            </a:r>
            <a:r>
              <a:rPr lang="en-US" altLang="zh-CN" baseline="0" dirty="0" err="1" smtClean="0"/>
              <a:t>ith</a:t>
            </a:r>
            <a:r>
              <a:rPr lang="en-US" altLang="zh-CN" baseline="0" dirty="0" smtClean="0"/>
              <a:t> layer, </a:t>
            </a:r>
            <a:r>
              <a:rPr lang="en-US" altLang="zh-CN" baseline="0" dirty="0" err="1" smtClean="0"/>
              <a:t>h_M</a:t>
            </a:r>
            <a:r>
              <a:rPr lang="en-US" altLang="zh-CN" baseline="0" dirty="0" smtClean="0"/>
              <a:t> is the output of the entire network</a:t>
            </a:r>
          </a:p>
          <a:p>
            <a:endParaRPr lang="en-US" altLang="zh-CN" baseline="0" dirty="0" smtClean="0"/>
          </a:p>
          <a:p>
            <a:r>
              <a:rPr lang="en-US" altLang="zh-CN" baseline="0" dirty="0" smtClean="0"/>
              <a:t>The parameters </a:t>
            </a:r>
            <a:r>
              <a:rPr lang="en-US" altLang="zh-CN" baseline="0" dirty="0" err="1" smtClean="0"/>
              <a:t>W_i</a:t>
            </a:r>
            <a:r>
              <a:rPr lang="en-US" altLang="zh-CN" baseline="0" dirty="0" smtClean="0"/>
              <a:t> could also include bias </a:t>
            </a:r>
          </a:p>
          <a:p>
            <a:endParaRPr lang="en-US" altLang="zh-CN" baseline="0" dirty="0" smtClean="0"/>
          </a:p>
          <a:p>
            <a:r>
              <a:rPr lang="en-US" altLang="zh-CN" baseline="0" dirty="0" smtClean="0"/>
              <a:t>Loss can be any kind of loss measurement function, say MSE or </a:t>
            </a:r>
            <a:r>
              <a:rPr lang="en-US" altLang="zh-CN" sz="1200" b="0" i="0" u="none" strike="noStrike" kern="1200" baseline="0" dirty="0" smtClean="0">
                <a:solidFill>
                  <a:schemeClr val="tx1"/>
                </a:solidFill>
                <a:latin typeface="+mn-lt"/>
                <a:ea typeface="+mn-ea"/>
                <a:cs typeface="+mn-cs"/>
              </a:rPr>
              <a:t>Binomial cross-entropy</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4</a:t>
            </a:fld>
            <a:endParaRPr lang="zh-CN" altLang="en-US"/>
          </a:p>
        </p:txBody>
      </p:sp>
    </p:spTree>
    <p:extLst>
      <p:ext uri="{BB962C8B-B14F-4D97-AF65-F5344CB8AC3E}">
        <p14:creationId xmlns:p14="http://schemas.microsoft.com/office/powerpoint/2010/main" val="163847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Eta is the learning rate</a:t>
            </a:r>
          </a:p>
          <a:p>
            <a:endParaRPr lang="en-US" altLang="zh-CN" dirty="0" smtClean="0"/>
          </a:p>
          <a:p>
            <a:r>
              <a:rPr lang="en-US" altLang="zh-CN" sz="1200" b="0" i="0" u="none" strike="noStrike" kern="1200" baseline="0" dirty="0" smtClean="0">
                <a:solidFill>
                  <a:schemeClr val="tx1"/>
                </a:solidFill>
                <a:latin typeface="+mn-lt"/>
                <a:ea typeface="+mn-ea"/>
                <a:cs typeface="+mn-cs"/>
              </a:rPr>
              <a:t>Derivatives can be used within a local layer because they typically correspond to computation performed inside each neuron</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5</a:t>
            </a:fld>
            <a:endParaRPr lang="zh-CN" altLang="en-US"/>
          </a:p>
        </p:txBody>
      </p:sp>
    </p:spTree>
    <p:extLst>
      <p:ext uri="{BB962C8B-B14F-4D97-AF65-F5344CB8AC3E}">
        <p14:creationId xmlns:p14="http://schemas.microsoft.com/office/powerpoint/2010/main" val="1772780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Back propagation computes the gradient of the loss with respect to the output of each layer,</a:t>
            </a:r>
            <a:r>
              <a:rPr lang="en-US" altLang="zh-CN" baseline="0" dirty="0" smtClean="0"/>
              <a:t> and it is the error signal that gets propagated </a:t>
            </a:r>
            <a:r>
              <a:rPr lang="en-US" altLang="zh-CN" sz="1200" b="0" i="0" u="none" strike="noStrike" kern="1200" baseline="0" dirty="0" smtClean="0">
                <a:solidFill>
                  <a:schemeClr val="tx1"/>
                </a:solidFill>
                <a:latin typeface="+mn-lt"/>
                <a:ea typeface="+mn-ea"/>
                <a:cs typeface="+mn-cs"/>
              </a:rPr>
              <a:t>recursively from the top layer to the bottom layer using the chain rule</a:t>
            </a:r>
            <a:endParaRPr lang="zh-CN" altLang="en-US" dirty="0" smtClean="0"/>
          </a:p>
          <a:p>
            <a:endParaRPr lang="en-US" altLang="zh-CN" dirty="0" smtClean="0"/>
          </a:p>
          <a:p>
            <a:r>
              <a:rPr lang="en-US" altLang="zh-CN" dirty="0" err="1" smtClean="0"/>
              <a:t>f_i</a:t>
            </a:r>
            <a:r>
              <a:rPr lang="en-US" altLang="zh-CN" dirty="0" smtClean="0"/>
              <a:t> is the objective(loss) function and </a:t>
            </a:r>
            <a:r>
              <a:rPr lang="en-US" altLang="zh-CN" dirty="0" err="1" smtClean="0"/>
              <a:t>g_i</a:t>
            </a:r>
            <a:r>
              <a:rPr lang="en-US" altLang="zh-CN" dirty="0" smtClean="0"/>
              <a:t> is the approximate inverse</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6</a:t>
            </a:fld>
            <a:endParaRPr lang="zh-CN" altLang="en-US"/>
          </a:p>
        </p:txBody>
      </p:sp>
    </p:spTree>
    <p:extLst>
      <p:ext uri="{BB962C8B-B14F-4D97-AF65-F5344CB8AC3E}">
        <p14:creationId xmlns:p14="http://schemas.microsoft.com/office/powerpoint/2010/main" val="3554976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Proposition 1 points out that descent direction of target propagation with perfect inverse at least partly matches with the gradient descent direction, which makes the global loss always decrease, for feed-forward mappings in each hidden layer that satisfy given assumptions</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7</a:t>
            </a:fld>
            <a:endParaRPr lang="zh-CN" altLang="en-US"/>
          </a:p>
        </p:txBody>
      </p:sp>
    </p:spTree>
    <p:extLst>
      <p:ext uri="{BB962C8B-B14F-4D97-AF65-F5344CB8AC3E}">
        <p14:creationId xmlns:p14="http://schemas.microsoft.com/office/powerpoint/2010/main" val="3181721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a:t>
            </a:r>
            <a:r>
              <a:rPr lang="en-US" altLang="zh-CN" sz="1200" b="0" i="0" u="none" strike="noStrike" kern="1200" baseline="0" dirty="0" smtClean="0">
                <a:solidFill>
                  <a:schemeClr val="tx1"/>
                </a:solidFill>
                <a:latin typeface="+mn-lt"/>
                <a:ea typeface="+mn-ea"/>
                <a:cs typeface="+mn-cs"/>
              </a:rPr>
              <a:t>additional auto-encoder-like </a:t>
            </a:r>
            <a:r>
              <a:rPr lang="en-US" altLang="zh-CN" dirty="0" smtClean="0"/>
              <a:t>loss function is</a:t>
            </a:r>
            <a:r>
              <a:rPr lang="en-US" altLang="zh-CN" baseline="0" dirty="0" smtClean="0"/>
              <a:t> used for training the decoder</a:t>
            </a:r>
            <a:endParaRPr lang="en-US" altLang="zh-CN" dirty="0" smtClean="0"/>
          </a:p>
          <a:p>
            <a:r>
              <a:rPr lang="en-US" altLang="zh-CN" dirty="0" smtClean="0"/>
              <a:t>Noise</a:t>
            </a:r>
            <a:r>
              <a:rPr lang="en-US" altLang="zh-CN" baseline="0" dirty="0" smtClean="0"/>
              <a:t> was introduced to get </a:t>
            </a:r>
            <a:r>
              <a:rPr lang="en-US" altLang="zh-CN" sz="1200" b="0" i="0" u="none" strike="noStrike" kern="1200" baseline="0" dirty="0" smtClean="0">
                <a:solidFill>
                  <a:schemeClr val="tx1"/>
                </a:solidFill>
                <a:latin typeface="+mn-lt"/>
                <a:ea typeface="+mn-ea"/>
                <a:cs typeface="+mn-cs"/>
              </a:rPr>
              <a:t>inverse mapping around the targets and could help to compute targets which have never been seen before</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8</a:t>
            </a:fld>
            <a:endParaRPr lang="zh-CN" altLang="en-US"/>
          </a:p>
        </p:txBody>
      </p:sp>
    </p:spTree>
    <p:extLst>
      <p:ext uri="{BB962C8B-B14F-4D97-AF65-F5344CB8AC3E}">
        <p14:creationId xmlns:p14="http://schemas.microsoft.com/office/powerpoint/2010/main" val="2230701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Proposition 2 points out</a:t>
            </a:r>
            <a:r>
              <a:rPr lang="en-US" altLang="zh-CN" baseline="0" dirty="0" smtClean="0"/>
              <a:t> that g</a:t>
            </a:r>
            <a:r>
              <a:rPr lang="en-US" altLang="zh-CN" dirty="0" smtClean="0"/>
              <a:t>ood approximate inverse could be learned in target propagation that will quickly minimize the auto-encoder like error.</a:t>
            </a:r>
            <a:endParaRPr lang="zh-CN" altLang="en-US" dirty="0"/>
          </a:p>
        </p:txBody>
      </p:sp>
      <p:sp>
        <p:nvSpPr>
          <p:cNvPr id="4" name="灯片编号占位符 3"/>
          <p:cNvSpPr>
            <a:spLocks noGrp="1"/>
          </p:cNvSpPr>
          <p:nvPr>
            <p:ph type="sldNum" sz="quarter" idx="10"/>
          </p:nvPr>
        </p:nvSpPr>
        <p:spPr/>
        <p:txBody>
          <a:bodyPr/>
          <a:lstStyle/>
          <a:p>
            <a:fld id="{45155CF3-9F38-4D8F-8324-E7D7B046668C}" type="slidenum">
              <a:rPr lang="zh-CN" altLang="en-US" smtClean="0"/>
              <a:t>9</a:t>
            </a:fld>
            <a:endParaRPr lang="zh-CN" altLang="en-US"/>
          </a:p>
        </p:txBody>
      </p:sp>
    </p:spTree>
    <p:extLst>
      <p:ext uri="{BB962C8B-B14F-4D97-AF65-F5344CB8AC3E}">
        <p14:creationId xmlns:p14="http://schemas.microsoft.com/office/powerpoint/2010/main" val="1040774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14:m>
                  <m:oMath xmlns:m="http://schemas.openxmlformats.org/officeDocument/2006/math">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𝜂</m:t>
                        </m:r>
                      </m:e>
                      <m:sub>
                        <m:r>
                          <a:rPr lang="en-US" altLang="zh-CN" b="0" i="1" smtClean="0">
                            <a:latin typeface="Cambria Math" panose="02040503050406030204" pitchFamily="18" charset="0"/>
                          </a:rPr>
                          <m:t>0</m:t>
                        </m:r>
                      </m:sub>
                    </m:sSub>
                  </m:oMath>
                </a14:m>
                <a:r>
                  <a:rPr lang="zh-CN" altLang="en-US" dirty="0" smtClean="0"/>
                  <a:t> </a:t>
                </a:r>
                <a:r>
                  <a:rPr lang="en-US" altLang="zh-CN" dirty="0" smtClean="0"/>
                  <a:t>is a target propagation learning rate</a:t>
                </a:r>
              </a:p>
              <a:p>
                <a:endParaRPr lang="en-US" altLang="zh-CN" dirty="0" smtClean="0"/>
              </a:p>
            </p:txBody>
          </p:sp>
        </mc:Choice>
        <mc:Fallback xmlns="">
          <p:sp>
            <p:nvSpPr>
              <p:cNvPr id="3" name="备注占位符 2"/>
              <p:cNvSpPr>
                <a:spLocks noGrp="1"/>
              </p:cNvSpPr>
              <p:nvPr>
                <p:ph type="body" idx="1"/>
              </p:nvPr>
            </p:nvSpPr>
            <p:spPr/>
            <p:txBody>
              <a:bodyPr/>
              <a:lstStyle/>
              <a:p>
                <a:r>
                  <a:rPr lang="zh-CN" altLang="en-US" i="0" smtClean="0">
                    <a:latin typeface="Cambria Math" panose="02040503050406030204" pitchFamily="18" charset="0"/>
                  </a:rPr>
                  <a:t>𝜂</a:t>
                </a:r>
                <a:r>
                  <a:rPr lang="en-US" altLang="zh-CN" i="0" smtClean="0">
                    <a:latin typeface="Cambria Math" panose="02040503050406030204" pitchFamily="18" charset="0"/>
                  </a:rPr>
                  <a:t>_</a:t>
                </a:r>
                <a:r>
                  <a:rPr lang="en-US" altLang="zh-CN" b="0" i="0" smtClean="0">
                    <a:latin typeface="Cambria Math" panose="02040503050406030204" pitchFamily="18" charset="0"/>
                  </a:rPr>
                  <a:t>0</a:t>
                </a:r>
                <a:r>
                  <a:rPr lang="zh-CN" altLang="en-US" dirty="0" smtClean="0"/>
                  <a:t> </a:t>
                </a:r>
                <a:r>
                  <a:rPr lang="en-US" altLang="zh-CN" dirty="0" smtClean="0"/>
                  <a:t>is a target propagation learning </a:t>
                </a:r>
                <a:r>
                  <a:rPr lang="en-US" altLang="zh-CN" dirty="0" smtClean="0"/>
                  <a:t>rate</a:t>
                </a:r>
              </a:p>
              <a:p>
                <a:endParaRPr lang="en-US" altLang="zh-CN" dirty="0" smtClean="0"/>
              </a:p>
            </p:txBody>
          </p:sp>
        </mc:Fallback>
      </mc:AlternateContent>
      <p:sp>
        <p:nvSpPr>
          <p:cNvPr id="4" name="灯片编号占位符 3"/>
          <p:cNvSpPr>
            <a:spLocks noGrp="1"/>
          </p:cNvSpPr>
          <p:nvPr>
            <p:ph type="sldNum" sz="quarter" idx="10"/>
          </p:nvPr>
        </p:nvSpPr>
        <p:spPr/>
        <p:txBody>
          <a:bodyPr/>
          <a:lstStyle/>
          <a:p>
            <a:fld id="{45155CF3-9F38-4D8F-8324-E7D7B046668C}" type="slidenum">
              <a:rPr lang="zh-CN" altLang="en-US" smtClean="0"/>
              <a:t>10</a:t>
            </a:fld>
            <a:endParaRPr lang="zh-CN" altLang="en-US"/>
          </a:p>
        </p:txBody>
      </p:sp>
    </p:spTree>
    <p:extLst>
      <p:ext uri="{BB962C8B-B14F-4D97-AF65-F5344CB8AC3E}">
        <p14:creationId xmlns:p14="http://schemas.microsoft.com/office/powerpoint/2010/main" val="3915691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3E3F4C9-6601-46C3-BDA9-B8513D5A432C}" type="datetime1">
              <a:rPr lang="zh-CN" altLang="en-US" smtClean="0"/>
              <a:t>2015/10/6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359717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D3A461D-E14E-480A-9E8B-E948E5718242}" type="datetime1">
              <a:rPr lang="zh-CN" altLang="en-US" smtClean="0"/>
              <a:t>2015/10/6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1387041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FB1EA40-C5DA-4C63-BE77-E7D680C040E0}" type="datetime1">
              <a:rPr lang="zh-CN" altLang="en-US" smtClean="0"/>
              <a:t>2015/10/6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4144965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E9D0D00-8317-44B0-9CBC-625278E3650F}" type="datetime1">
              <a:rPr lang="zh-CN" altLang="en-US" smtClean="0"/>
              <a:t>2015/10/6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105408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9810A8D-BBBC-4D1B-9C23-E38D69D8A57F}" type="datetime1">
              <a:rPr lang="zh-CN" altLang="en-US" smtClean="0"/>
              <a:t>2015/10/6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207994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2ADA7FD-3E43-4E90-AD01-533164998F75}" type="datetime1">
              <a:rPr lang="zh-CN" altLang="en-US" smtClean="0"/>
              <a:t>2015/10/6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390476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81FEF94-36CC-4483-B349-F52895F690FC}" type="datetime1">
              <a:rPr lang="zh-CN" altLang="en-US" smtClean="0"/>
              <a:t>2015/10/6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3855650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CA184A1-E6E5-4DB2-9C7D-7D52268E0229}" type="datetime1">
              <a:rPr lang="zh-CN" altLang="en-US" smtClean="0"/>
              <a:t>2015/10/6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199531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A82A29-7443-4B6B-8AF5-24A7FA3B8E80}" type="datetime1">
              <a:rPr lang="zh-CN" altLang="en-US" smtClean="0"/>
              <a:t>2015/10/6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66694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DE32AF8-A8CB-4E1D-9550-930E0FE849C2}" type="datetime1">
              <a:rPr lang="zh-CN" altLang="en-US" smtClean="0"/>
              <a:t>2015/10/6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5192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EDB494F-F425-4ABD-B8B1-3E859682B769}" type="datetime1">
              <a:rPr lang="zh-CN" altLang="en-US" smtClean="0"/>
              <a:t>2015/10/6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365356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A6288-1585-4534-87CE-F6C3C968BF6D}" type="datetime1">
              <a:rPr lang="zh-CN" altLang="en-US" smtClean="0"/>
              <a:t>2015/10/6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73187-AD73-49E4-843F-8CBF5A591451}" type="slidenum">
              <a:rPr lang="zh-CN" altLang="en-US" smtClean="0"/>
              <a:t>‹#›</a:t>
            </a:fld>
            <a:endParaRPr lang="zh-CN" altLang="en-US"/>
          </a:p>
        </p:txBody>
      </p:sp>
    </p:spTree>
    <p:extLst>
      <p:ext uri="{BB962C8B-B14F-4D97-AF65-F5344CB8AC3E}">
        <p14:creationId xmlns:p14="http://schemas.microsoft.com/office/powerpoint/2010/main" val="546553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995497"/>
            <a:ext cx="9144000" cy="2387600"/>
          </a:xfrm>
        </p:spPr>
        <p:txBody>
          <a:bodyPr/>
          <a:lstStyle/>
          <a:p>
            <a:r>
              <a:rPr lang="en-US" altLang="zh-CN" dirty="0" smtClean="0"/>
              <a:t>Target Propagation</a:t>
            </a:r>
            <a:endParaRPr lang="zh-CN" altLang="en-US" dirty="0"/>
          </a:p>
        </p:txBody>
      </p:sp>
      <p:sp>
        <p:nvSpPr>
          <p:cNvPr id="3" name="副标题 2"/>
          <p:cNvSpPr>
            <a:spLocks noGrp="1"/>
          </p:cNvSpPr>
          <p:nvPr>
            <p:ph type="subTitle" idx="1"/>
          </p:nvPr>
        </p:nvSpPr>
        <p:spPr>
          <a:xfrm>
            <a:off x="1524000" y="3383097"/>
            <a:ext cx="9144000" cy="1655762"/>
          </a:xfrm>
        </p:spPr>
        <p:txBody>
          <a:bodyPr/>
          <a:lstStyle/>
          <a:p>
            <a:endParaRPr lang="en-US" altLang="zh-CN" dirty="0" smtClean="0"/>
          </a:p>
          <a:p>
            <a:r>
              <a:rPr lang="en-US" altLang="zh-CN" sz="2800" dirty="0" err="1" smtClean="0"/>
              <a:t>Lifeng</a:t>
            </a:r>
            <a:r>
              <a:rPr lang="en-US" altLang="zh-CN" sz="2800" dirty="0" smtClean="0"/>
              <a:t> </a:t>
            </a:r>
            <a:r>
              <a:rPr lang="en-US" altLang="zh-CN" sz="2800" dirty="0" smtClean="0"/>
              <a:t>Yan</a:t>
            </a:r>
          </a:p>
          <a:p>
            <a:r>
              <a:rPr lang="en-US" altLang="zh-CN" sz="2800" dirty="0" smtClean="0"/>
              <a:t>1361158</a:t>
            </a:r>
            <a:endParaRPr lang="zh-CN" altLang="en-US" sz="2800" dirty="0"/>
          </a:p>
        </p:txBody>
      </p:sp>
      <p:sp>
        <p:nvSpPr>
          <p:cNvPr id="4" name="灯片编号占位符 3"/>
          <p:cNvSpPr>
            <a:spLocks noGrp="1"/>
          </p:cNvSpPr>
          <p:nvPr>
            <p:ph type="sldNum" sz="quarter" idx="12"/>
          </p:nvPr>
        </p:nvSpPr>
        <p:spPr/>
        <p:txBody>
          <a:bodyPr/>
          <a:lstStyle/>
          <a:p>
            <a:fld id="{16F73187-AD73-49E4-843F-8CBF5A591451}" type="slidenum">
              <a:rPr lang="zh-CN" altLang="en-US" smtClean="0"/>
              <a:t>1</a:t>
            </a:fld>
            <a:endParaRPr lang="zh-CN" altLang="en-US"/>
          </a:p>
        </p:txBody>
      </p:sp>
    </p:spTree>
    <p:extLst>
      <p:ext uri="{BB962C8B-B14F-4D97-AF65-F5344CB8AC3E}">
        <p14:creationId xmlns:p14="http://schemas.microsoft.com/office/powerpoint/2010/main" val="2745163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Issues about the top layer</a:t>
            </a:r>
            <a:endParaRPr lang="zh-CN" altLang="en-US" dirty="0"/>
          </a:p>
        </p:txBody>
      </p:sp>
      <p:sp>
        <p:nvSpPr>
          <p:cNvPr id="3" name="内容占位符 2"/>
          <p:cNvSpPr>
            <a:spLocks noGrp="1"/>
          </p:cNvSpPr>
          <p:nvPr>
            <p:ph idx="1"/>
          </p:nvPr>
        </p:nvSpPr>
        <p:spPr/>
        <p:txBody>
          <a:bodyPr>
            <a:normAutofit/>
          </a:bodyPr>
          <a:lstStyle/>
          <a:p>
            <a:r>
              <a:rPr lang="en-US" altLang="zh-CN" dirty="0" smtClean="0"/>
              <a:t>The top layer does not have a layer above it and it has its own loss function which is also the global loss function, and the first target should satisfy                                  , so the target could be set as follows:</a:t>
            </a:r>
          </a:p>
          <a:p>
            <a:endParaRPr lang="en-US" altLang="zh-CN" dirty="0"/>
          </a:p>
          <a:p>
            <a:r>
              <a:rPr lang="en-US" altLang="zh-CN" dirty="0" smtClean="0"/>
              <a:t>Making </a:t>
            </a:r>
            <a:r>
              <a:rPr lang="en-US" altLang="zh-CN" dirty="0"/>
              <a:t>the first target at </a:t>
            </a:r>
            <a:r>
              <a:rPr lang="en-US" altLang="zh-CN" dirty="0" smtClean="0"/>
              <a:t>layer M-1 </a:t>
            </a:r>
            <a:r>
              <a:rPr lang="en-US" altLang="zh-CN" dirty="0"/>
              <a:t>with the specific output and loss function instead of the </a:t>
            </a:r>
            <a:r>
              <a:rPr lang="en-US" altLang="zh-CN" dirty="0" smtClean="0"/>
              <a:t>output layer </a:t>
            </a:r>
            <a:r>
              <a:rPr lang="en-US" altLang="zh-CN" dirty="0"/>
              <a:t>can reduce </a:t>
            </a:r>
            <a:r>
              <a:rPr lang="en-US" altLang="zh-CN" dirty="0" smtClean="0"/>
              <a:t>dependency </a:t>
            </a:r>
            <a:r>
              <a:rPr lang="en-US" altLang="zh-CN" dirty="0"/>
              <a:t>on specific type of output and loss </a:t>
            </a:r>
            <a:r>
              <a:rPr lang="en-US" altLang="zh-CN" dirty="0" smtClean="0"/>
              <a:t>function, and consistent </a:t>
            </a:r>
            <a:r>
              <a:rPr lang="en-US" altLang="zh-CN" dirty="0"/>
              <a:t>formulation </a:t>
            </a:r>
            <a:r>
              <a:rPr lang="en-US" altLang="zh-CN" dirty="0" smtClean="0"/>
              <a:t>can be applied to </a:t>
            </a:r>
            <a:r>
              <a:rPr lang="en-US" altLang="zh-CN" dirty="0"/>
              <a:t>compute target in lower </a:t>
            </a:r>
            <a:r>
              <a:rPr lang="en-US" altLang="zh-CN" dirty="0" smtClean="0"/>
              <a:t>layers</a:t>
            </a:r>
          </a:p>
          <a:p>
            <a:r>
              <a:rPr lang="en-US" altLang="zh-CN" dirty="0" smtClean="0"/>
              <a:t>Optimize layer-local target losses to decrease global loss function after targets are assigned properly to each layer</a:t>
            </a:r>
          </a:p>
          <a:p>
            <a:endParaRPr lang="en-US" altLang="zh-CN" dirty="0"/>
          </a:p>
        </p:txBody>
      </p:sp>
      <p:pic>
        <p:nvPicPr>
          <p:cNvPr id="4" name="图片 3"/>
          <p:cNvPicPr>
            <a:picLocks noChangeAspect="1"/>
          </p:cNvPicPr>
          <p:nvPr/>
        </p:nvPicPr>
        <p:blipFill>
          <a:blip r:embed="rId3"/>
          <a:stretch>
            <a:fillRect/>
          </a:stretch>
        </p:blipFill>
        <p:spPr>
          <a:xfrm>
            <a:off x="3187158" y="2591978"/>
            <a:ext cx="2640708" cy="446687"/>
          </a:xfrm>
          <a:prstGeom prst="rect">
            <a:avLst/>
          </a:prstGeom>
        </p:spPr>
      </p:pic>
      <p:pic>
        <p:nvPicPr>
          <p:cNvPr id="5" name="图片 4"/>
          <p:cNvPicPr>
            <a:picLocks noChangeAspect="1"/>
          </p:cNvPicPr>
          <p:nvPr/>
        </p:nvPicPr>
        <p:blipFill>
          <a:blip r:embed="rId4"/>
          <a:stretch>
            <a:fillRect/>
          </a:stretch>
        </p:blipFill>
        <p:spPr>
          <a:xfrm>
            <a:off x="1215469" y="2993569"/>
            <a:ext cx="3113935" cy="653110"/>
          </a:xfrm>
          <a:prstGeom prst="rect">
            <a:avLst/>
          </a:prstGeom>
        </p:spPr>
      </p:pic>
      <p:sp>
        <p:nvSpPr>
          <p:cNvPr id="7" name="灯片编号占位符 6"/>
          <p:cNvSpPr>
            <a:spLocks noGrp="1"/>
          </p:cNvSpPr>
          <p:nvPr>
            <p:ph type="sldNum" sz="quarter" idx="12"/>
          </p:nvPr>
        </p:nvSpPr>
        <p:spPr/>
        <p:txBody>
          <a:bodyPr/>
          <a:lstStyle/>
          <a:p>
            <a:fld id="{16F73187-AD73-49E4-843F-8CBF5A591451}" type="slidenum">
              <a:rPr lang="zh-CN" altLang="en-US" smtClean="0"/>
              <a:t>10</a:t>
            </a:fld>
            <a:endParaRPr lang="zh-CN" altLang="en-US"/>
          </a:p>
        </p:txBody>
      </p:sp>
    </p:spTree>
    <p:extLst>
      <p:ext uri="{BB962C8B-B14F-4D97-AF65-F5344CB8AC3E}">
        <p14:creationId xmlns:p14="http://schemas.microsoft.com/office/powerpoint/2010/main" val="2271694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Results for very deep network</a:t>
            </a:r>
            <a:endParaRPr lang="zh-CN" altLang="en-US" dirty="0"/>
          </a:p>
        </p:txBody>
      </p:sp>
      <p:pic>
        <p:nvPicPr>
          <p:cNvPr id="4" name="内容占位符 3"/>
          <p:cNvPicPr>
            <a:picLocks noGrp="1" noChangeAspect="1"/>
          </p:cNvPicPr>
          <p:nvPr>
            <p:ph idx="1"/>
          </p:nvPr>
        </p:nvPicPr>
        <p:blipFill>
          <a:blip r:embed="rId3"/>
          <a:stretch>
            <a:fillRect/>
          </a:stretch>
        </p:blipFill>
        <p:spPr>
          <a:xfrm>
            <a:off x="609697" y="1690688"/>
            <a:ext cx="11234659" cy="3777051"/>
          </a:xfrm>
          <a:prstGeom prst="rect">
            <a:avLst/>
          </a:prstGeom>
        </p:spPr>
      </p:pic>
      <p:sp>
        <p:nvSpPr>
          <p:cNvPr id="3" name="灯片编号占位符 2"/>
          <p:cNvSpPr>
            <a:spLocks noGrp="1"/>
          </p:cNvSpPr>
          <p:nvPr>
            <p:ph type="sldNum" sz="quarter" idx="12"/>
          </p:nvPr>
        </p:nvSpPr>
        <p:spPr/>
        <p:txBody>
          <a:bodyPr/>
          <a:lstStyle/>
          <a:p>
            <a:fld id="{16F73187-AD73-49E4-843F-8CBF5A591451}" type="slidenum">
              <a:rPr lang="zh-CN" altLang="en-US" smtClean="0"/>
              <a:t>11</a:t>
            </a:fld>
            <a:endParaRPr lang="zh-CN" altLang="en-US"/>
          </a:p>
        </p:txBody>
      </p:sp>
    </p:spTree>
    <p:extLst>
      <p:ext uri="{BB962C8B-B14F-4D97-AF65-F5344CB8AC3E}">
        <p14:creationId xmlns:p14="http://schemas.microsoft.com/office/powerpoint/2010/main" val="2991330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 for </a:t>
            </a:r>
            <a:r>
              <a:rPr lang="en-US" altLang="zh-CN" dirty="0"/>
              <a:t>discrete networks</a:t>
            </a:r>
            <a:endParaRPr lang="zh-CN" altLang="en-US" dirty="0"/>
          </a:p>
        </p:txBody>
      </p:sp>
      <p:pic>
        <p:nvPicPr>
          <p:cNvPr id="4" name="内容占位符 3"/>
          <p:cNvPicPr>
            <a:picLocks noGrp="1" noChangeAspect="1"/>
          </p:cNvPicPr>
          <p:nvPr>
            <p:ph idx="1"/>
          </p:nvPr>
        </p:nvPicPr>
        <p:blipFill>
          <a:blip r:embed="rId3"/>
          <a:stretch>
            <a:fillRect/>
          </a:stretch>
        </p:blipFill>
        <p:spPr>
          <a:xfrm>
            <a:off x="361520" y="1690688"/>
            <a:ext cx="11210594" cy="3833034"/>
          </a:xfrm>
          <a:prstGeom prst="rect">
            <a:avLst/>
          </a:prstGeom>
        </p:spPr>
      </p:pic>
      <p:sp>
        <p:nvSpPr>
          <p:cNvPr id="3" name="灯片编号占位符 2"/>
          <p:cNvSpPr>
            <a:spLocks noGrp="1"/>
          </p:cNvSpPr>
          <p:nvPr>
            <p:ph type="sldNum" sz="quarter" idx="12"/>
          </p:nvPr>
        </p:nvSpPr>
        <p:spPr/>
        <p:txBody>
          <a:bodyPr/>
          <a:lstStyle/>
          <a:p>
            <a:fld id="{16F73187-AD73-49E4-843F-8CBF5A591451}" type="slidenum">
              <a:rPr lang="zh-CN" altLang="en-US" smtClean="0"/>
              <a:t>12</a:t>
            </a:fld>
            <a:endParaRPr lang="zh-CN" altLang="en-US"/>
          </a:p>
        </p:txBody>
      </p:sp>
    </p:spTree>
    <p:extLst>
      <p:ext uri="{BB962C8B-B14F-4D97-AF65-F5344CB8AC3E}">
        <p14:creationId xmlns:p14="http://schemas.microsoft.com/office/powerpoint/2010/main" val="2995059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 for discrete networks</a:t>
            </a:r>
            <a:endParaRPr lang="zh-CN" altLang="en-US" dirty="0"/>
          </a:p>
        </p:txBody>
      </p:sp>
      <p:pic>
        <p:nvPicPr>
          <p:cNvPr id="4" name="内容占位符 3"/>
          <p:cNvPicPr>
            <a:picLocks noGrp="1" noChangeAspect="1"/>
          </p:cNvPicPr>
          <p:nvPr>
            <p:ph idx="1"/>
          </p:nvPr>
        </p:nvPicPr>
        <p:blipFill>
          <a:blip r:embed="rId3"/>
          <a:stretch>
            <a:fillRect/>
          </a:stretch>
        </p:blipFill>
        <p:spPr>
          <a:xfrm>
            <a:off x="1031421" y="1917359"/>
            <a:ext cx="9281523" cy="3886282"/>
          </a:xfrm>
          <a:prstGeom prst="rect">
            <a:avLst/>
          </a:prstGeom>
        </p:spPr>
      </p:pic>
      <p:sp>
        <p:nvSpPr>
          <p:cNvPr id="3" name="灯片编号占位符 2"/>
          <p:cNvSpPr>
            <a:spLocks noGrp="1"/>
          </p:cNvSpPr>
          <p:nvPr>
            <p:ph type="sldNum" sz="quarter" idx="12"/>
          </p:nvPr>
        </p:nvSpPr>
        <p:spPr/>
        <p:txBody>
          <a:bodyPr/>
          <a:lstStyle/>
          <a:p>
            <a:fld id="{16F73187-AD73-49E4-843F-8CBF5A591451}" type="slidenum">
              <a:rPr lang="zh-CN" altLang="en-US" smtClean="0"/>
              <a:t>13</a:t>
            </a:fld>
            <a:endParaRPr lang="zh-CN" altLang="en-US"/>
          </a:p>
        </p:txBody>
      </p:sp>
    </p:spTree>
    <p:extLst>
      <p:ext uri="{BB962C8B-B14F-4D97-AF65-F5344CB8AC3E}">
        <p14:creationId xmlns:p14="http://schemas.microsoft.com/office/powerpoint/2010/main" val="542581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r>
              <a:rPr lang="en-US" altLang="zh-CN" dirty="0" smtClean="0"/>
              <a:t>This paper presented a new method that could replace back </a:t>
            </a:r>
            <a:r>
              <a:rPr lang="en-US" altLang="zh-CN" smtClean="0"/>
              <a:t>propagation while using </a:t>
            </a:r>
            <a:r>
              <a:rPr lang="en-US" altLang="zh-CN" dirty="0" smtClean="0"/>
              <a:t>very deep or nonlinear network</a:t>
            </a:r>
          </a:p>
          <a:p>
            <a:r>
              <a:rPr lang="en-US" altLang="zh-CN" dirty="0" smtClean="0"/>
              <a:t>Introduced propositions which they provided proof in appendix to show that their method is valid</a:t>
            </a:r>
          </a:p>
          <a:p>
            <a:r>
              <a:rPr lang="en-US" altLang="zh-CN" dirty="0" smtClean="0"/>
              <a:t>Didn’t explain very clearly the differences between two kinds of discrete network and how these differences effect their experimental result</a:t>
            </a:r>
          </a:p>
          <a:p>
            <a:r>
              <a:rPr lang="en-US" altLang="zh-CN" dirty="0" smtClean="0"/>
              <a:t>The paper itself doesn’t have a conclusion part</a:t>
            </a:r>
          </a:p>
          <a:p>
            <a:endParaRPr lang="zh-CN" altLang="en-US" dirty="0"/>
          </a:p>
        </p:txBody>
      </p:sp>
      <p:sp>
        <p:nvSpPr>
          <p:cNvPr id="4" name="灯片编号占位符 3"/>
          <p:cNvSpPr>
            <a:spLocks noGrp="1"/>
          </p:cNvSpPr>
          <p:nvPr>
            <p:ph type="sldNum" sz="quarter" idx="12"/>
          </p:nvPr>
        </p:nvSpPr>
        <p:spPr/>
        <p:txBody>
          <a:bodyPr/>
          <a:lstStyle/>
          <a:p>
            <a:fld id="{16F73187-AD73-49E4-843F-8CBF5A591451}" type="slidenum">
              <a:rPr lang="zh-CN" altLang="en-US" smtClean="0"/>
              <a:t>14</a:t>
            </a:fld>
            <a:endParaRPr lang="zh-CN" altLang="en-US"/>
          </a:p>
        </p:txBody>
      </p:sp>
    </p:spTree>
    <p:extLst>
      <p:ext uri="{BB962C8B-B14F-4D97-AF65-F5344CB8AC3E}">
        <p14:creationId xmlns:p14="http://schemas.microsoft.com/office/powerpoint/2010/main" val="3767890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50167" y="2548488"/>
            <a:ext cx="10515600" cy="1325563"/>
          </a:xfrm>
        </p:spPr>
        <p:txBody>
          <a:bodyPr/>
          <a:lstStyle/>
          <a:p>
            <a:pPr algn="ctr"/>
            <a:r>
              <a:rPr lang="en-US" altLang="zh-CN" dirty="0" smtClean="0"/>
              <a:t>Thanks</a:t>
            </a:r>
            <a:br>
              <a:rPr lang="en-US" altLang="zh-CN" dirty="0" smtClean="0"/>
            </a:br>
            <a:r>
              <a:rPr lang="en-US" altLang="zh-CN" dirty="0" smtClean="0"/>
              <a:t>Q&amp;A</a:t>
            </a:r>
            <a:endParaRPr lang="zh-CN" altLang="en-US" dirty="0"/>
          </a:p>
        </p:txBody>
      </p:sp>
      <p:sp>
        <p:nvSpPr>
          <p:cNvPr id="3" name="灯片编号占位符 2"/>
          <p:cNvSpPr>
            <a:spLocks noGrp="1"/>
          </p:cNvSpPr>
          <p:nvPr>
            <p:ph type="sldNum" sz="quarter" idx="12"/>
          </p:nvPr>
        </p:nvSpPr>
        <p:spPr/>
        <p:txBody>
          <a:bodyPr/>
          <a:lstStyle/>
          <a:p>
            <a:fld id="{16F73187-AD73-49E4-843F-8CBF5A591451}" type="slidenum">
              <a:rPr lang="zh-CN" altLang="en-US" smtClean="0"/>
              <a:t>15</a:t>
            </a:fld>
            <a:endParaRPr lang="zh-CN" altLang="en-US"/>
          </a:p>
        </p:txBody>
      </p:sp>
    </p:spTree>
    <p:extLst>
      <p:ext uri="{BB962C8B-B14F-4D97-AF65-F5344CB8AC3E}">
        <p14:creationId xmlns:p14="http://schemas.microsoft.com/office/powerpoint/2010/main" val="1355814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199" y="365125"/>
            <a:ext cx="11160968" cy="1325563"/>
          </a:xfrm>
        </p:spPr>
        <p:txBody>
          <a:bodyPr/>
          <a:lstStyle/>
          <a:p>
            <a:r>
              <a:rPr lang="en-US" altLang="zh-CN" dirty="0" smtClean="0"/>
              <a:t>Back propagation and why target propagation</a:t>
            </a:r>
            <a:endParaRPr lang="zh-CN" altLang="en-US" dirty="0"/>
          </a:p>
        </p:txBody>
      </p:sp>
      <p:sp>
        <p:nvSpPr>
          <p:cNvPr id="3" name="内容占位符 2"/>
          <p:cNvSpPr>
            <a:spLocks noGrp="1"/>
          </p:cNvSpPr>
          <p:nvPr>
            <p:ph idx="1"/>
          </p:nvPr>
        </p:nvSpPr>
        <p:spPr/>
        <p:txBody>
          <a:bodyPr/>
          <a:lstStyle/>
          <a:p>
            <a:r>
              <a:rPr lang="en-US" altLang="zh-CN" dirty="0" smtClean="0"/>
              <a:t>Back propagation </a:t>
            </a:r>
            <a:r>
              <a:rPr lang="en-US" altLang="zh-CN" dirty="0"/>
              <a:t>exploits the chain rule of derivatives in order to </a:t>
            </a:r>
            <a:r>
              <a:rPr lang="en-US" altLang="zh-CN" dirty="0" smtClean="0"/>
              <a:t>convert a </a:t>
            </a:r>
            <a:r>
              <a:rPr lang="en-US" altLang="zh-CN" dirty="0"/>
              <a:t>loss gradient on the activations over </a:t>
            </a:r>
            <a:r>
              <a:rPr lang="en-US" altLang="zh-CN" dirty="0" smtClean="0"/>
              <a:t>a layer into </a:t>
            </a:r>
            <a:r>
              <a:rPr lang="en-US" altLang="zh-CN" dirty="0"/>
              <a:t>a loss gradient </a:t>
            </a:r>
            <a:r>
              <a:rPr lang="en-US" altLang="zh-CN" dirty="0" smtClean="0"/>
              <a:t>on the </a:t>
            </a:r>
            <a:r>
              <a:rPr lang="en-US" altLang="zh-CN" dirty="0"/>
              <a:t>activations over </a:t>
            </a:r>
            <a:r>
              <a:rPr lang="en-US" altLang="zh-CN" dirty="0" smtClean="0"/>
              <a:t>previous layer</a:t>
            </a:r>
          </a:p>
          <a:p>
            <a:endParaRPr lang="en-US" altLang="zh-CN" dirty="0" smtClean="0"/>
          </a:p>
          <a:p>
            <a:r>
              <a:rPr lang="en-US" altLang="zh-CN" dirty="0" smtClean="0"/>
              <a:t>Derivatives </a:t>
            </a:r>
            <a:r>
              <a:rPr lang="en-US" altLang="zh-CN" dirty="0"/>
              <a:t>obtained by </a:t>
            </a:r>
            <a:r>
              <a:rPr lang="en-US" altLang="zh-CN" dirty="0" smtClean="0"/>
              <a:t>back propagation will become either </a:t>
            </a:r>
            <a:r>
              <a:rPr lang="en-US" altLang="zh-CN" dirty="0"/>
              <a:t>very small (most of the time) or very large (in a few places</a:t>
            </a:r>
            <a:r>
              <a:rPr lang="en-US" altLang="zh-CN" dirty="0" smtClean="0"/>
              <a:t>) when dealing with deep or nonlinear network, and thus this method will fail</a:t>
            </a:r>
          </a:p>
          <a:p>
            <a:r>
              <a:rPr lang="en-US" altLang="zh-CN" dirty="0" smtClean="0"/>
              <a:t>Target propagation is a replacement of back propagation that should be used in very deep or strong nonlinear network</a:t>
            </a:r>
          </a:p>
          <a:p>
            <a:endParaRPr lang="zh-CN" altLang="en-US" dirty="0"/>
          </a:p>
        </p:txBody>
      </p:sp>
      <p:pic>
        <p:nvPicPr>
          <p:cNvPr id="4" name="图片 3"/>
          <p:cNvPicPr>
            <a:picLocks noChangeAspect="1"/>
          </p:cNvPicPr>
          <p:nvPr/>
        </p:nvPicPr>
        <p:blipFill>
          <a:blip r:embed="rId3"/>
          <a:stretch>
            <a:fillRect/>
          </a:stretch>
        </p:blipFill>
        <p:spPr>
          <a:xfrm>
            <a:off x="3109037" y="2980836"/>
            <a:ext cx="5008596" cy="645047"/>
          </a:xfrm>
          <a:prstGeom prst="rect">
            <a:avLst/>
          </a:prstGeom>
        </p:spPr>
      </p:pic>
      <p:sp>
        <p:nvSpPr>
          <p:cNvPr id="5" name="灯片编号占位符 4"/>
          <p:cNvSpPr>
            <a:spLocks noGrp="1"/>
          </p:cNvSpPr>
          <p:nvPr>
            <p:ph type="sldNum" sz="quarter" idx="12"/>
          </p:nvPr>
        </p:nvSpPr>
        <p:spPr/>
        <p:txBody>
          <a:bodyPr/>
          <a:lstStyle/>
          <a:p>
            <a:fld id="{16F73187-AD73-49E4-843F-8CBF5A591451}" type="slidenum">
              <a:rPr lang="zh-CN" altLang="en-US" smtClean="0"/>
              <a:t>2</a:t>
            </a:fld>
            <a:endParaRPr lang="zh-CN" altLang="en-US"/>
          </a:p>
        </p:txBody>
      </p:sp>
    </p:spTree>
    <p:extLst>
      <p:ext uri="{BB962C8B-B14F-4D97-AF65-F5344CB8AC3E}">
        <p14:creationId xmlns:p14="http://schemas.microsoft.com/office/powerpoint/2010/main" val="298797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Other motivations of using target propagation</a:t>
            </a:r>
            <a:endParaRPr lang="zh-CN" altLang="en-US" dirty="0"/>
          </a:p>
        </p:txBody>
      </p:sp>
      <p:sp>
        <p:nvSpPr>
          <p:cNvPr id="3" name="内容占位符 2"/>
          <p:cNvSpPr>
            <a:spLocks noGrp="1"/>
          </p:cNvSpPr>
          <p:nvPr>
            <p:ph idx="1"/>
          </p:nvPr>
        </p:nvSpPr>
        <p:spPr>
          <a:xfrm>
            <a:off x="838200" y="2030899"/>
            <a:ext cx="10515600" cy="4351338"/>
          </a:xfrm>
        </p:spPr>
        <p:txBody>
          <a:bodyPr>
            <a:normAutofit/>
          </a:bodyPr>
          <a:lstStyle/>
          <a:p>
            <a:r>
              <a:rPr lang="en-US" altLang="zh-CN" dirty="0" smtClean="0"/>
              <a:t>(1) The </a:t>
            </a:r>
            <a:r>
              <a:rPr lang="en-US" altLang="zh-CN" dirty="0"/>
              <a:t>back-propagation computation is purely linear, whereas biological </a:t>
            </a:r>
            <a:r>
              <a:rPr lang="en-US" altLang="zh-CN" dirty="0" smtClean="0"/>
              <a:t>neurons </a:t>
            </a:r>
            <a:r>
              <a:rPr lang="en-US" altLang="zh-CN" dirty="0"/>
              <a:t>interleave linear and non-linear </a:t>
            </a:r>
            <a:r>
              <a:rPr lang="en-US" altLang="zh-CN" dirty="0" smtClean="0"/>
              <a:t>operations</a:t>
            </a:r>
            <a:endParaRPr lang="en-US" altLang="zh-CN" dirty="0"/>
          </a:p>
          <a:p>
            <a:r>
              <a:rPr lang="en-US" altLang="zh-CN" dirty="0" smtClean="0"/>
              <a:t>(2) </a:t>
            </a:r>
            <a:r>
              <a:rPr lang="en-US" altLang="zh-CN" dirty="0"/>
              <a:t>P</a:t>
            </a:r>
            <a:r>
              <a:rPr lang="en-US" altLang="zh-CN" dirty="0" smtClean="0"/>
              <a:t>recise knowledge of the derivatives of the nonlinearities at the operating point will be needed in the feedback paths</a:t>
            </a:r>
          </a:p>
          <a:p>
            <a:r>
              <a:rPr lang="en-US" altLang="zh-CN" dirty="0" smtClean="0"/>
              <a:t>(</a:t>
            </a:r>
            <a:r>
              <a:rPr lang="en-US" altLang="zh-CN" dirty="0"/>
              <a:t>3) H</a:t>
            </a:r>
            <a:r>
              <a:rPr lang="en-US" altLang="zh-CN" dirty="0" smtClean="0"/>
              <a:t>ave </a:t>
            </a:r>
            <a:r>
              <a:rPr lang="en-US" altLang="zh-CN" dirty="0"/>
              <a:t>to use exact symmetric </a:t>
            </a:r>
            <a:r>
              <a:rPr lang="en-US" altLang="zh-CN" dirty="0" smtClean="0"/>
              <a:t>weights</a:t>
            </a:r>
            <a:endParaRPr lang="en-US" altLang="zh-CN" dirty="0"/>
          </a:p>
          <a:p>
            <a:r>
              <a:rPr lang="en-US" altLang="zh-CN" dirty="0"/>
              <a:t>(4) </a:t>
            </a:r>
            <a:r>
              <a:rPr lang="en-US" altLang="zh-CN" dirty="0" smtClean="0"/>
              <a:t>Real </a:t>
            </a:r>
            <a:r>
              <a:rPr lang="en-US" altLang="zh-CN" dirty="0"/>
              <a:t>neurons communicate by (possibly stochastic) binary </a:t>
            </a:r>
            <a:r>
              <a:rPr lang="en-US" altLang="zh-CN" dirty="0" smtClean="0"/>
              <a:t>values</a:t>
            </a:r>
            <a:endParaRPr lang="en-US" altLang="zh-CN" dirty="0"/>
          </a:p>
        </p:txBody>
      </p:sp>
      <p:sp>
        <p:nvSpPr>
          <p:cNvPr id="4" name="灯片编号占位符 3"/>
          <p:cNvSpPr>
            <a:spLocks noGrp="1"/>
          </p:cNvSpPr>
          <p:nvPr>
            <p:ph type="sldNum" sz="quarter" idx="12"/>
          </p:nvPr>
        </p:nvSpPr>
        <p:spPr/>
        <p:txBody>
          <a:bodyPr/>
          <a:lstStyle/>
          <a:p>
            <a:fld id="{16F73187-AD73-49E4-843F-8CBF5A591451}" type="slidenum">
              <a:rPr lang="zh-CN" altLang="en-US" smtClean="0"/>
              <a:t>3</a:t>
            </a:fld>
            <a:endParaRPr lang="zh-CN" altLang="en-US"/>
          </a:p>
        </p:txBody>
      </p:sp>
    </p:spTree>
    <p:extLst>
      <p:ext uri="{BB962C8B-B14F-4D97-AF65-F5344CB8AC3E}">
        <p14:creationId xmlns:p14="http://schemas.microsoft.com/office/powerpoint/2010/main" val="3781570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Main idea and what is a target</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838200" y="1690688"/>
                <a:ext cx="10515600" cy="4351338"/>
              </a:xfrm>
            </p:spPr>
            <p:txBody>
              <a:bodyPr/>
              <a:lstStyle/>
              <a:p>
                <a:r>
                  <a:rPr lang="en-US" altLang="zh-CN" dirty="0" smtClean="0"/>
                  <a:t>Associate a </a:t>
                </a:r>
                <a:r>
                  <a:rPr lang="en-US" altLang="zh-CN" dirty="0"/>
                  <a:t>target value rather than a loss </a:t>
                </a:r>
                <a:r>
                  <a:rPr lang="en-US" altLang="zh-CN" dirty="0" smtClean="0"/>
                  <a:t>gradient with each feedforward unit’s activation value</a:t>
                </a:r>
              </a:p>
              <a:p>
                <a:r>
                  <a:rPr lang="en-US" altLang="zh-CN" dirty="0"/>
                  <a:t>The target value </a:t>
                </a:r>
                <a:r>
                  <a:rPr lang="en-US" altLang="zh-CN" dirty="0" smtClean="0"/>
                  <a:t>is meant </a:t>
                </a:r>
                <a:r>
                  <a:rPr lang="en-US" altLang="zh-CN" dirty="0"/>
                  <a:t>to be close to the activation value while being likely to have </a:t>
                </a:r>
                <a:r>
                  <a:rPr lang="en-US" altLang="zh-CN" dirty="0" smtClean="0"/>
                  <a:t>provided a </a:t>
                </a:r>
                <a:r>
                  <a:rPr lang="en-US" altLang="zh-CN" dirty="0"/>
                  <a:t>smaller loss comparing to the value obtained from back </a:t>
                </a:r>
                <a:r>
                  <a:rPr lang="en-US" altLang="zh-CN" dirty="0" smtClean="0"/>
                  <a:t>propagation</a:t>
                </a:r>
              </a:p>
              <a:p>
                <a:r>
                  <a:rPr lang="en-US" altLang="zh-CN" dirty="0" smtClean="0"/>
                  <a:t>By definition, a target </a:t>
                </a:r>
                <a14:m>
                  <m:oMath xmlns:m="http://schemas.openxmlformats.org/officeDocument/2006/math">
                    <m:sSub>
                      <m:sSubPr>
                        <m:ctrlPr>
                          <a:rPr lang="en-US" altLang="zh-CN" i="1" smtClean="0">
                            <a:latin typeface="Cambria Math" panose="02040503050406030204" pitchFamily="18" charset="0"/>
                          </a:rPr>
                        </m:ctrlPr>
                      </m:sSubPr>
                      <m:e>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h</m:t>
                            </m:r>
                          </m:e>
                        </m:acc>
                      </m:e>
                      <m:sub>
                        <m:r>
                          <a:rPr lang="en-US" altLang="zh-CN" b="0" i="1" smtClean="0">
                            <a:latin typeface="Cambria Math" panose="02040503050406030204" pitchFamily="18" charset="0"/>
                          </a:rPr>
                          <m:t>𝑖</m:t>
                        </m:r>
                      </m:sub>
                    </m:sSub>
                  </m:oMath>
                </a14:m>
                <a:r>
                  <a:rPr lang="en-US" altLang="zh-CN" dirty="0" smtClean="0"/>
                  <a:t> satisfy the following object</a:t>
                </a:r>
              </a:p>
              <a:p>
                <a:endParaRPr lang="en-US" altLang="zh-CN" dirty="0" smtClean="0"/>
              </a:p>
              <a:p>
                <a:pPr marL="0" indent="0">
                  <a:buNone/>
                </a:pPr>
                <a:r>
                  <a:rPr lang="en-US" altLang="zh-CN" dirty="0" smtClean="0"/>
                  <a:t>   where </a:t>
                </a:r>
                <a14:m>
                  <m:oMath xmlns:m="http://schemas.openxmlformats.org/officeDocument/2006/math">
                    <m:sSubSup>
                      <m:sSubSupPr>
                        <m:ctrlPr>
                          <a:rPr lang="en-US" altLang="zh-CN" i="1" smtClean="0">
                            <a:latin typeface="Cambria Math" panose="02040503050406030204" pitchFamily="18" charset="0"/>
                          </a:rPr>
                        </m:ctrlPr>
                      </m:sSubSupPr>
                      <m:e>
                        <m:r>
                          <a:rPr lang="zh-CN" altLang="en-US" i="1" smtClean="0">
                            <a:latin typeface="Cambria Math" panose="02040503050406030204" pitchFamily="18" charset="0"/>
                          </a:rPr>
                          <m:t>𝜃</m:t>
                        </m:r>
                      </m:e>
                      <m:sub>
                        <m:r>
                          <a:rPr lang="en-US" altLang="zh-CN" b="0" i="1" smtClean="0">
                            <a:latin typeface="Cambria Math" panose="02040503050406030204" pitchFamily="18" charset="0"/>
                          </a:rPr>
                          <m:t>𝑊</m:t>
                        </m:r>
                      </m:sub>
                      <m:sup>
                        <m:r>
                          <a:rPr lang="en-US" altLang="zh-CN" b="0" i="1" smtClean="0">
                            <a:latin typeface="Cambria Math" panose="02040503050406030204" pitchFamily="18" charset="0"/>
                          </a:rPr>
                          <m:t>𝑖</m:t>
                        </m:r>
                        <m:r>
                          <a:rPr lang="en-US" altLang="zh-CN" b="0" i="1" smtClean="0">
                            <a:latin typeface="Cambria Math" panose="02040503050406030204" pitchFamily="18" charset="0"/>
                          </a:rPr>
                          <m:t>,</m:t>
                        </m:r>
                        <m:r>
                          <a:rPr lang="en-US" altLang="zh-CN" b="0" i="1" smtClean="0">
                            <a:latin typeface="Cambria Math" panose="02040503050406030204" pitchFamily="18" charset="0"/>
                          </a:rPr>
                          <m:t>𝑗</m:t>
                        </m:r>
                      </m:sup>
                    </m:sSubSup>
                  </m:oMath>
                </a14:m>
                <a:r>
                  <a:rPr lang="zh-CN" altLang="en-US" dirty="0" smtClean="0"/>
                  <a:t> </a:t>
                </a:r>
                <a:r>
                  <a:rPr lang="en-US" altLang="zh-CN" dirty="0" smtClean="0"/>
                  <a:t>represents a subset of network parameters(weights)</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838200" y="1690688"/>
                <a:ext cx="10515600" cy="4351338"/>
              </a:xfrm>
              <a:blipFill rotWithShape="0">
                <a:blip r:embed="rId3"/>
                <a:stretch>
                  <a:fillRect l="-1043" t="-2241"/>
                </a:stretch>
              </a:blipFill>
            </p:spPr>
            <p:txBody>
              <a:bodyPr/>
              <a:lstStyle/>
              <a:p>
                <a:r>
                  <a:rPr lang="zh-CN" altLang="en-US">
                    <a:noFill/>
                  </a:rPr>
                  <a:t> </a:t>
                </a:r>
              </a:p>
            </p:txBody>
          </p:sp>
        </mc:Fallback>
      </mc:AlternateContent>
      <p:pic>
        <p:nvPicPr>
          <p:cNvPr id="4" name="图片 3"/>
          <p:cNvPicPr>
            <a:picLocks noChangeAspect="1"/>
          </p:cNvPicPr>
          <p:nvPr/>
        </p:nvPicPr>
        <p:blipFill>
          <a:blip r:embed="rId4"/>
          <a:stretch>
            <a:fillRect/>
          </a:stretch>
        </p:blipFill>
        <p:spPr>
          <a:xfrm>
            <a:off x="1610793" y="4335138"/>
            <a:ext cx="8093044" cy="600085"/>
          </a:xfrm>
          <a:prstGeom prst="rect">
            <a:avLst/>
          </a:prstGeom>
        </p:spPr>
      </p:pic>
      <p:pic>
        <p:nvPicPr>
          <p:cNvPr id="6" name="图片 5"/>
          <p:cNvPicPr>
            <a:picLocks noChangeAspect="1"/>
          </p:cNvPicPr>
          <p:nvPr/>
        </p:nvPicPr>
        <p:blipFill>
          <a:blip r:embed="rId5"/>
          <a:stretch>
            <a:fillRect/>
          </a:stretch>
        </p:blipFill>
        <p:spPr>
          <a:xfrm>
            <a:off x="3713584" y="5553747"/>
            <a:ext cx="4329404" cy="488279"/>
          </a:xfrm>
          <a:prstGeom prst="rect">
            <a:avLst/>
          </a:prstGeom>
        </p:spPr>
      </p:pic>
      <p:sp>
        <p:nvSpPr>
          <p:cNvPr id="5" name="灯片编号占位符 4"/>
          <p:cNvSpPr>
            <a:spLocks noGrp="1"/>
          </p:cNvSpPr>
          <p:nvPr>
            <p:ph type="sldNum" sz="quarter" idx="12"/>
          </p:nvPr>
        </p:nvSpPr>
        <p:spPr/>
        <p:txBody>
          <a:bodyPr/>
          <a:lstStyle/>
          <a:p>
            <a:fld id="{16F73187-AD73-49E4-843F-8CBF5A591451}" type="slidenum">
              <a:rPr lang="zh-CN" altLang="en-US" smtClean="0"/>
              <a:t>4</a:t>
            </a:fld>
            <a:endParaRPr lang="zh-CN" altLang="en-US"/>
          </a:p>
        </p:txBody>
      </p:sp>
    </p:spTree>
    <p:extLst>
      <p:ext uri="{BB962C8B-B14F-4D97-AF65-F5344CB8AC3E}">
        <p14:creationId xmlns:p14="http://schemas.microsoft.com/office/powerpoint/2010/main" val="249672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propagate</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smtClean="0"/>
                  <a:t>The target </a:t>
                </a:r>
                <a14:m>
                  <m:oMath xmlns:m="http://schemas.openxmlformats.org/officeDocument/2006/math">
                    <m:sSub>
                      <m:sSubPr>
                        <m:ctrlPr>
                          <a:rPr lang="en-US" altLang="zh-CN" i="1" smtClean="0">
                            <a:latin typeface="Cambria Math" panose="02040503050406030204" pitchFamily="18" charset="0"/>
                          </a:rPr>
                        </m:ctrlPr>
                      </m:sSubPr>
                      <m:e>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h</m:t>
                            </m:r>
                          </m:e>
                        </m:acc>
                      </m:e>
                      <m:sub>
                        <m:r>
                          <a:rPr lang="en-US" altLang="zh-CN" b="0" i="1" smtClean="0">
                            <a:latin typeface="Cambria Math" panose="02040503050406030204" pitchFamily="18" charset="0"/>
                          </a:rPr>
                          <m:t>𝑖</m:t>
                        </m:r>
                      </m:sub>
                    </m:sSub>
                  </m:oMath>
                </a14:m>
                <a:r>
                  <a:rPr lang="en-US" altLang="zh-CN" dirty="0" smtClean="0"/>
                  <a:t> will be treated as constant </a:t>
                </a:r>
                <a:r>
                  <a:rPr lang="en-US" altLang="zh-CN" dirty="0"/>
                  <a:t>with respect to weight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𝑊</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 </m:t>
                    </m:r>
                  </m:oMath>
                </a14:m>
                <a:r>
                  <a:rPr lang="en-US" altLang="zh-CN" dirty="0" smtClean="0"/>
                  <a:t>when updating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𝑊</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 </m:t>
                    </m:r>
                  </m:oMath>
                </a14:m>
                <a:r>
                  <a:rPr lang="en-US" altLang="zh-CN" dirty="0" smtClean="0"/>
                  <a:t>:</a:t>
                </a:r>
              </a:p>
              <a:p>
                <a:endParaRPr lang="en-US" altLang="zh-CN" dirty="0"/>
              </a:p>
              <a:p>
                <a:pPr marL="0" indent="0">
                  <a:buNone/>
                </a:pPr>
                <a:endParaRPr lang="en-US" altLang="zh-CN" dirty="0"/>
              </a:p>
              <a:p>
                <a:pPr marL="0" indent="0">
                  <a:buNone/>
                </a:pPr>
                <a:r>
                  <a:rPr lang="en-US" altLang="zh-CN" dirty="0" smtClean="0"/>
                  <a:t>   where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𝐿</m:t>
                        </m:r>
                      </m:e>
                      <m:sub>
                        <m:r>
                          <a:rPr lang="en-US" altLang="zh-CN" b="0" i="1" smtClean="0">
                            <a:latin typeface="Cambria Math" panose="02040503050406030204" pitchFamily="18" charset="0"/>
                          </a:rPr>
                          <m:t>𝑖</m:t>
                        </m:r>
                      </m:sub>
                    </m:sSub>
                  </m:oMath>
                </a14:m>
                <a:r>
                  <a:rPr lang="en-US" altLang="zh-CN" dirty="0" smtClean="0"/>
                  <a:t> is the layer-local target loss in MSE(or something else)  </a:t>
                </a:r>
              </a:p>
              <a:p>
                <a:endParaRPr lang="en-US" altLang="zh-CN" dirty="0" smtClean="0"/>
              </a:p>
              <a:p>
                <a:r>
                  <a:rPr lang="en-US" altLang="zh-CN" dirty="0" smtClean="0"/>
                  <a:t>Target propagation requires a way to compute</a:t>
                </a:r>
                <a14:m>
                  <m:oMath xmlns:m="http://schemas.openxmlformats.org/officeDocument/2006/math">
                    <m:sSub>
                      <m:sSubPr>
                        <m:ctrlPr>
                          <a:rPr lang="en-US" altLang="zh-CN" i="1" smtClean="0">
                            <a:latin typeface="Cambria Math" panose="02040503050406030204" pitchFamily="18" charset="0"/>
                          </a:rPr>
                        </m:ctrlPr>
                      </m:sSubPr>
                      <m:e>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h</m:t>
                            </m:r>
                          </m:e>
                        </m:acc>
                      </m:e>
                      <m:sub>
                        <m:r>
                          <a:rPr lang="en-US" altLang="zh-CN" b="0" i="1" smtClean="0">
                            <a:latin typeface="Cambria Math" panose="02040503050406030204" pitchFamily="18" charset="0"/>
                          </a:rPr>
                          <m:t>𝑖</m:t>
                        </m:r>
                        <m:r>
                          <a:rPr lang="en-US" altLang="zh-CN" b="0" i="1" smtClean="0">
                            <a:latin typeface="Cambria Math" panose="02040503050406030204" pitchFamily="18" charset="0"/>
                          </a:rPr>
                          <m:t>−1</m:t>
                        </m:r>
                      </m:sub>
                    </m:sSub>
                  </m:oMath>
                </a14:m>
                <a:r>
                  <a:rPr lang="en-US" altLang="zh-CN" dirty="0" smtClean="0"/>
                  <a:t> from </a:t>
                </a:r>
                <a14:m>
                  <m:oMath xmlns:m="http://schemas.openxmlformats.org/officeDocument/2006/math">
                    <m:sSub>
                      <m:sSubPr>
                        <m:ctrlPr>
                          <a:rPr lang="en-US" altLang="zh-CN" i="1" smtClean="0">
                            <a:latin typeface="Cambria Math" panose="02040503050406030204" pitchFamily="18" charset="0"/>
                          </a:rPr>
                        </m:ctrlPr>
                      </m:sSubPr>
                      <m:e>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h</m:t>
                            </m:r>
                          </m:e>
                        </m:acc>
                      </m:e>
                      <m:sub>
                        <m:r>
                          <a:rPr lang="en-US" altLang="zh-CN" b="0" i="1" smtClean="0">
                            <a:latin typeface="Cambria Math" panose="02040503050406030204" pitchFamily="18" charset="0"/>
                          </a:rPr>
                          <m:t>𝑖</m:t>
                        </m:r>
                      </m:sub>
                    </m:sSub>
                  </m:oMath>
                </a14:m>
                <a:r>
                  <a:rPr lang="en-US" altLang="zh-CN" dirty="0" smtClean="0"/>
                  <a:t> and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h</m:t>
                        </m:r>
                      </m:e>
                      <m:sub>
                        <m:r>
                          <a:rPr lang="en-US" altLang="zh-CN" b="0" i="1" smtClean="0">
                            <a:latin typeface="Cambria Math" panose="02040503050406030204" pitchFamily="18" charset="0"/>
                          </a:rPr>
                          <m:t>𝑖</m:t>
                        </m:r>
                      </m:sub>
                    </m:sSub>
                  </m:oMath>
                </a14:m>
                <a:r>
                  <a:rPr lang="en-US" altLang="zh-CN" dirty="0" smtClean="0"/>
                  <a:t> that satisfy definition, or at least some weaker assumptions such as</a:t>
                </a:r>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1043" t="-1821"/>
                </a:stretch>
              </a:blipFill>
            </p:spPr>
            <p:txBody>
              <a:bodyPr/>
              <a:lstStyle/>
              <a:p>
                <a:r>
                  <a:rPr lang="zh-CN" altLang="en-US">
                    <a:noFill/>
                  </a:rPr>
                  <a:t> </a:t>
                </a:r>
              </a:p>
            </p:txBody>
          </p:sp>
        </mc:Fallback>
      </mc:AlternateContent>
      <p:pic>
        <p:nvPicPr>
          <p:cNvPr id="4" name="图片 3"/>
          <p:cNvPicPr>
            <a:picLocks noChangeAspect="1"/>
          </p:cNvPicPr>
          <p:nvPr/>
        </p:nvPicPr>
        <p:blipFill>
          <a:blip r:embed="rId4"/>
          <a:stretch>
            <a:fillRect/>
          </a:stretch>
        </p:blipFill>
        <p:spPr>
          <a:xfrm>
            <a:off x="1669480" y="2714040"/>
            <a:ext cx="8141268" cy="794270"/>
          </a:xfrm>
          <a:prstGeom prst="rect">
            <a:avLst/>
          </a:prstGeom>
        </p:spPr>
      </p:pic>
      <p:pic>
        <p:nvPicPr>
          <p:cNvPr id="5" name="图片 4"/>
          <p:cNvPicPr>
            <a:picLocks noChangeAspect="1"/>
          </p:cNvPicPr>
          <p:nvPr/>
        </p:nvPicPr>
        <p:blipFill>
          <a:blip r:embed="rId5"/>
          <a:stretch>
            <a:fillRect/>
          </a:stretch>
        </p:blipFill>
        <p:spPr>
          <a:xfrm>
            <a:off x="3205477" y="4230037"/>
            <a:ext cx="3915762" cy="472592"/>
          </a:xfrm>
          <a:prstGeom prst="rect">
            <a:avLst/>
          </a:prstGeom>
        </p:spPr>
      </p:pic>
      <p:pic>
        <p:nvPicPr>
          <p:cNvPr id="7" name="图片 6"/>
          <p:cNvPicPr>
            <a:picLocks noChangeAspect="1"/>
          </p:cNvPicPr>
          <p:nvPr/>
        </p:nvPicPr>
        <p:blipFill>
          <a:blip r:embed="rId6"/>
          <a:stretch>
            <a:fillRect/>
          </a:stretch>
        </p:blipFill>
        <p:spPr>
          <a:xfrm>
            <a:off x="3174375" y="5617028"/>
            <a:ext cx="4690188" cy="390849"/>
          </a:xfrm>
          <a:prstGeom prst="rect">
            <a:avLst/>
          </a:prstGeom>
        </p:spPr>
      </p:pic>
      <p:sp>
        <p:nvSpPr>
          <p:cNvPr id="6" name="灯片编号占位符 5"/>
          <p:cNvSpPr>
            <a:spLocks noGrp="1"/>
          </p:cNvSpPr>
          <p:nvPr>
            <p:ph type="sldNum" sz="quarter" idx="12"/>
          </p:nvPr>
        </p:nvSpPr>
        <p:spPr/>
        <p:txBody>
          <a:bodyPr/>
          <a:lstStyle/>
          <a:p>
            <a:fld id="{16F73187-AD73-49E4-843F-8CBF5A591451}" type="slidenum">
              <a:rPr lang="zh-CN" altLang="en-US" smtClean="0"/>
              <a:t>5</a:t>
            </a:fld>
            <a:endParaRPr lang="zh-CN" altLang="en-US"/>
          </a:p>
        </p:txBody>
      </p:sp>
    </p:spTree>
    <p:extLst>
      <p:ext uri="{BB962C8B-B14F-4D97-AF65-F5344CB8AC3E}">
        <p14:creationId xmlns:p14="http://schemas.microsoft.com/office/powerpoint/2010/main" val="46487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Assign a proper target to each layer</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838200" y="1683205"/>
                <a:ext cx="10515600" cy="4351338"/>
              </a:xfrm>
            </p:spPr>
            <p:txBody>
              <a:bodyPr>
                <a:normAutofit/>
              </a:bodyPr>
              <a:lstStyle/>
              <a:p>
                <a:r>
                  <a:rPr lang="en-US" altLang="zh-CN" dirty="0" smtClean="0"/>
                  <a:t>Back propagation propagates error signal, while in target propagation </a:t>
                </a:r>
                <a:r>
                  <a:rPr lang="en-US" altLang="zh-CN" dirty="0"/>
                  <a:t>the signal that gives the direction for the update is the </a:t>
                </a:r>
                <a:r>
                  <a:rPr lang="en-US" altLang="zh-CN" dirty="0" smtClean="0"/>
                  <a:t>difference </a:t>
                </a:r>
                <a14:m>
                  <m:oMath xmlns:m="http://schemas.openxmlformats.org/officeDocument/2006/math">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h</m:t>
                        </m:r>
                      </m:e>
                    </m:acc>
                  </m:oMath>
                </a14:m>
                <a:r>
                  <a:rPr lang="en-US" altLang="zh-CN" dirty="0" smtClean="0"/>
                  <a:t>-h</a:t>
                </a:r>
              </a:p>
              <a:p>
                <a:pPr marL="0" indent="0">
                  <a:buNone/>
                </a:pPr>
                <a:endParaRPr lang="en-US" altLang="zh-CN" dirty="0" smtClean="0"/>
              </a:p>
              <a:p>
                <a:r>
                  <a:rPr lang="en-US" altLang="zh-CN" dirty="0" smtClean="0"/>
                  <a:t>However, this approach cannot avoid </a:t>
                </a:r>
                <a:r>
                  <a:rPr lang="en-US" altLang="zh-CN" dirty="0"/>
                  <a:t>the chain of derivatives through many </a:t>
                </a:r>
                <a:r>
                  <a:rPr lang="en-US" altLang="zh-CN" dirty="0" smtClean="0"/>
                  <a:t>layers, so another option that takes advantage of  “</a:t>
                </a:r>
                <a:r>
                  <a:rPr lang="en-US" altLang="zh-CN" dirty="0"/>
                  <a:t>approximate inverse</a:t>
                </a:r>
                <a:r>
                  <a:rPr lang="en-US" altLang="zh-CN" dirty="0" smtClean="0"/>
                  <a:t>”                           is introduced: if such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exists,  then choosing</a:t>
                </a:r>
              </a:p>
              <a:p>
                <a:pPr marL="0" indent="0">
                  <a:buNone/>
                </a:pPr>
                <a:r>
                  <a:rPr lang="en-US" altLang="zh-CN" dirty="0" smtClean="0"/>
                  <a:t>                        could minimize the loss of layer </a:t>
                </a:r>
                <a:r>
                  <a:rPr lang="en-US" altLang="zh-CN" dirty="0" err="1" smtClean="0"/>
                  <a:t>i</a:t>
                </a:r>
                <a:r>
                  <a:rPr lang="en-US" altLang="zh-CN" dirty="0" smtClean="0"/>
                  <a:t>, since the following</a:t>
                </a:r>
              </a:p>
              <a:p>
                <a:pPr marL="0" indent="0">
                  <a:buNone/>
                </a:pPr>
                <a:r>
                  <a:rPr lang="en-US" altLang="zh-CN" dirty="0"/>
                  <a:t> </a:t>
                </a:r>
                <a:r>
                  <a:rPr lang="en-US" altLang="zh-CN" dirty="0" smtClean="0"/>
                  <a:t>  equation is valid if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𝑖</m:t>
                        </m:r>
                      </m:sub>
                    </m:sSub>
                  </m:oMath>
                </a14:m>
                <a:r>
                  <a:rPr lang="en-US" altLang="zh-CN" dirty="0" smtClean="0"/>
                  <a:t> is the perfect inverse of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𝑖</m:t>
                        </m:r>
                      </m:sub>
                    </m:sSub>
                  </m:oMath>
                </a14:m>
                <a:r>
                  <a:rPr lang="en-US" altLang="zh-CN" dirty="0" smtClean="0"/>
                  <a:t>=</a:t>
                </a:r>
                <a14:m>
                  <m:oMath xmlns:m="http://schemas.openxmlformats.org/officeDocument/2006/math">
                    <m:sSubSup>
                      <m:sSubSupPr>
                        <m:ctrlPr>
                          <a:rPr lang="en-US" altLang="zh-CN" i="1" dirty="0" smtClean="0">
                            <a:latin typeface="Cambria Math" panose="02040503050406030204" pitchFamily="18" charset="0"/>
                          </a:rPr>
                        </m:ctrlPr>
                      </m:sSubSupPr>
                      <m:e>
                        <m:r>
                          <a:rPr lang="en-US" altLang="zh-CN" b="0" i="1" dirty="0" smtClean="0">
                            <a:latin typeface="Cambria Math" panose="02040503050406030204" pitchFamily="18" charset="0"/>
                          </a:rPr>
                          <m:t>𝑓</m:t>
                        </m:r>
                      </m:e>
                      <m:sub>
                        <m:r>
                          <a:rPr lang="en-US" altLang="zh-CN" b="0" i="1" dirty="0" smtClean="0">
                            <a:latin typeface="Cambria Math" panose="02040503050406030204" pitchFamily="18" charset="0"/>
                          </a:rPr>
                          <m:t>𝑖</m:t>
                        </m:r>
                      </m:sub>
                      <m:sup>
                        <m:r>
                          <a:rPr lang="en-US" altLang="zh-CN" b="0" i="1" dirty="0" smtClean="0">
                            <a:latin typeface="Cambria Math" panose="02040503050406030204" pitchFamily="18" charset="0"/>
                          </a:rPr>
                          <m:t>−1</m:t>
                        </m:r>
                      </m:sup>
                    </m:sSubSup>
                  </m:oMath>
                </a14:m>
                <a:r>
                  <a:rPr lang="en-US" altLang="zh-CN" dirty="0" smtClean="0"/>
                  <a:t>)</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838200" y="1683205"/>
                <a:ext cx="10515600" cy="4351338"/>
              </a:xfrm>
              <a:blipFill rotWithShape="0">
                <a:blip r:embed="rId3"/>
                <a:stretch>
                  <a:fillRect l="-1043" t="-2241" r="-1391"/>
                </a:stretch>
              </a:blipFill>
            </p:spPr>
            <p:txBody>
              <a:bodyPr/>
              <a:lstStyle/>
              <a:p>
                <a:r>
                  <a:rPr lang="zh-CN" altLang="en-US">
                    <a:noFill/>
                  </a:rPr>
                  <a:t> </a:t>
                </a:r>
              </a:p>
            </p:txBody>
          </p:sp>
        </mc:Fallback>
      </mc:AlternateContent>
      <p:pic>
        <p:nvPicPr>
          <p:cNvPr id="5" name="图片 4"/>
          <p:cNvPicPr>
            <a:picLocks noChangeAspect="1"/>
          </p:cNvPicPr>
          <p:nvPr/>
        </p:nvPicPr>
        <p:blipFill>
          <a:blip r:embed="rId4"/>
          <a:stretch>
            <a:fillRect/>
          </a:stretch>
        </p:blipFill>
        <p:spPr>
          <a:xfrm>
            <a:off x="2359285" y="3874625"/>
            <a:ext cx="2065340" cy="450884"/>
          </a:xfrm>
          <a:prstGeom prst="rect">
            <a:avLst/>
          </a:prstGeom>
        </p:spPr>
      </p:pic>
      <p:pic>
        <p:nvPicPr>
          <p:cNvPr id="6" name="图片 5"/>
          <p:cNvPicPr>
            <a:picLocks noChangeAspect="1"/>
          </p:cNvPicPr>
          <p:nvPr/>
        </p:nvPicPr>
        <p:blipFill>
          <a:blip r:embed="rId5"/>
          <a:stretch>
            <a:fillRect/>
          </a:stretch>
        </p:blipFill>
        <p:spPr>
          <a:xfrm>
            <a:off x="1179074" y="4445119"/>
            <a:ext cx="1628760" cy="400926"/>
          </a:xfrm>
          <a:prstGeom prst="rect">
            <a:avLst/>
          </a:prstGeom>
        </p:spPr>
      </p:pic>
      <p:pic>
        <p:nvPicPr>
          <p:cNvPr id="7" name="图片 6"/>
          <p:cNvPicPr>
            <a:picLocks noChangeAspect="1"/>
          </p:cNvPicPr>
          <p:nvPr/>
        </p:nvPicPr>
        <p:blipFill>
          <a:blip r:embed="rId6"/>
          <a:stretch>
            <a:fillRect/>
          </a:stretch>
        </p:blipFill>
        <p:spPr>
          <a:xfrm>
            <a:off x="2461161" y="5601431"/>
            <a:ext cx="7045294" cy="433112"/>
          </a:xfrm>
          <a:prstGeom prst="rect">
            <a:avLst/>
          </a:prstGeom>
        </p:spPr>
      </p:pic>
      <p:pic>
        <p:nvPicPr>
          <p:cNvPr id="8" name="图片 7"/>
          <p:cNvPicPr>
            <a:picLocks noChangeAspect="1"/>
          </p:cNvPicPr>
          <p:nvPr/>
        </p:nvPicPr>
        <p:blipFill>
          <a:blip r:embed="rId7"/>
          <a:stretch>
            <a:fillRect/>
          </a:stretch>
        </p:blipFill>
        <p:spPr>
          <a:xfrm>
            <a:off x="3073852" y="2544028"/>
            <a:ext cx="5529259" cy="647041"/>
          </a:xfrm>
          <a:prstGeom prst="rect">
            <a:avLst/>
          </a:prstGeom>
        </p:spPr>
      </p:pic>
      <p:sp>
        <p:nvSpPr>
          <p:cNvPr id="4" name="灯片编号占位符 3"/>
          <p:cNvSpPr>
            <a:spLocks noGrp="1"/>
          </p:cNvSpPr>
          <p:nvPr>
            <p:ph type="sldNum" sz="quarter" idx="12"/>
          </p:nvPr>
        </p:nvSpPr>
        <p:spPr/>
        <p:txBody>
          <a:bodyPr/>
          <a:lstStyle/>
          <a:p>
            <a:fld id="{16F73187-AD73-49E4-843F-8CBF5A591451}" type="slidenum">
              <a:rPr lang="zh-CN" altLang="en-US" smtClean="0"/>
              <a:t>6</a:t>
            </a:fld>
            <a:endParaRPr lang="zh-CN" altLang="en-US"/>
          </a:p>
        </p:txBody>
      </p:sp>
    </p:spTree>
    <p:extLst>
      <p:ext uri="{BB962C8B-B14F-4D97-AF65-F5344CB8AC3E}">
        <p14:creationId xmlns:p14="http://schemas.microsoft.com/office/powerpoint/2010/main" val="1784396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Descent direction of target propagation</a:t>
            </a:r>
            <a:endParaRPr lang="zh-CN" altLang="en-US" dirty="0"/>
          </a:p>
        </p:txBody>
      </p:sp>
      <p:pic>
        <p:nvPicPr>
          <p:cNvPr id="4" name="内容占位符 3"/>
          <p:cNvPicPr>
            <a:picLocks noGrp="1" noChangeAspect="1"/>
          </p:cNvPicPr>
          <p:nvPr>
            <p:ph idx="1"/>
          </p:nvPr>
        </p:nvPicPr>
        <p:blipFill>
          <a:blip r:embed="rId3"/>
          <a:stretch>
            <a:fillRect/>
          </a:stretch>
        </p:blipFill>
        <p:spPr>
          <a:xfrm>
            <a:off x="838200" y="1690688"/>
            <a:ext cx="10750420" cy="3649614"/>
          </a:xfrm>
          <a:prstGeom prst="rect">
            <a:avLst/>
          </a:prstGeom>
        </p:spPr>
      </p:pic>
      <p:sp>
        <p:nvSpPr>
          <p:cNvPr id="3" name="灯片编号占位符 2"/>
          <p:cNvSpPr>
            <a:spLocks noGrp="1"/>
          </p:cNvSpPr>
          <p:nvPr>
            <p:ph type="sldNum" sz="quarter" idx="12"/>
          </p:nvPr>
        </p:nvSpPr>
        <p:spPr/>
        <p:txBody>
          <a:bodyPr/>
          <a:lstStyle/>
          <a:p>
            <a:fld id="{16F73187-AD73-49E4-843F-8CBF5A591451}" type="slidenum">
              <a:rPr lang="zh-CN" altLang="en-US" smtClean="0"/>
              <a:t>7</a:t>
            </a:fld>
            <a:endParaRPr lang="zh-CN" altLang="en-US"/>
          </a:p>
        </p:txBody>
      </p:sp>
    </p:spTree>
    <p:extLst>
      <p:ext uri="{BB962C8B-B14F-4D97-AF65-F5344CB8AC3E}">
        <p14:creationId xmlns:p14="http://schemas.microsoft.com/office/powerpoint/2010/main" val="2850977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Auto-encoder like structure and difference target propagation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en-US" altLang="zh-CN" dirty="0" smtClean="0"/>
                  <a:t>Since perfect inverse is often not practical, we need to learn an approximate inverse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that make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pair look like an auto-encoder</a:t>
                </a:r>
              </a:p>
              <a:p>
                <a:r>
                  <a:rPr lang="en-US" altLang="zh-CN" dirty="0" smtClean="0"/>
                  <a:t>Parametrize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as follows:                                                           where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𝑠</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is decoder’s nonlinearity,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𝑉</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is the </a:t>
                </a:r>
                <a:r>
                  <a:rPr lang="en-US" altLang="zh-CN" dirty="0"/>
                  <a:t>matrix of feedback weights </a:t>
                </a:r>
                <a:r>
                  <a:rPr lang="en-US" altLang="zh-CN" dirty="0" smtClean="0"/>
                  <a:t>for layer </a:t>
                </a:r>
                <a:r>
                  <a:rPr lang="en-US" altLang="zh-CN" dirty="0" err="1" smtClean="0"/>
                  <a:t>i</a:t>
                </a:r>
                <a:endParaRPr lang="en-US" altLang="zh-CN" dirty="0" smtClean="0"/>
              </a:p>
              <a:p>
                <a:r>
                  <a:rPr lang="en-US" altLang="zh-CN" dirty="0" smtClean="0"/>
                  <a:t>The loss function added with normal </a:t>
                </a:r>
                <a:r>
                  <a:rPr lang="en-US" altLang="zh-CN" dirty="0"/>
                  <a:t>noise </a:t>
                </a:r>
                <a:r>
                  <a:rPr lang="en-US" altLang="zh-CN" dirty="0" smtClean="0"/>
                  <a:t>injection of this auto-encoder will be</a:t>
                </a:r>
              </a:p>
              <a:p>
                <a:r>
                  <a:rPr lang="en-US" altLang="zh-CN" dirty="0" smtClean="0"/>
                  <a:t> For optimization purpose, </a:t>
                </a:r>
                <a:r>
                  <a:rPr lang="en-US" altLang="zh-CN" dirty="0"/>
                  <a:t>following linearly corrected formula for the target </a:t>
                </a:r>
                <a:r>
                  <a:rPr lang="en-US" altLang="zh-CN" dirty="0" smtClean="0"/>
                  <a:t>propagation is proposed, </a:t>
                </a:r>
              </a:p>
              <a:p>
                <a:pPr marL="0" indent="0">
                  <a:buNone/>
                </a:pPr>
                <a:r>
                  <a:rPr lang="en-US" altLang="zh-CN" dirty="0"/>
                  <a:t> </a:t>
                </a:r>
                <a:r>
                  <a:rPr lang="en-US" altLang="zh-CN" dirty="0" smtClean="0"/>
                  <a:t>  and it’s called difference target propagation</a:t>
                </a:r>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1043" t="-2241" r="-1797"/>
                </a:stretch>
              </a:blipFill>
            </p:spPr>
            <p:txBody>
              <a:bodyPr/>
              <a:lstStyle/>
              <a:p>
                <a:r>
                  <a:rPr lang="zh-CN" altLang="en-US">
                    <a:noFill/>
                  </a:rPr>
                  <a:t> </a:t>
                </a:r>
              </a:p>
            </p:txBody>
          </p:sp>
        </mc:Fallback>
      </mc:AlternateContent>
      <p:pic>
        <p:nvPicPr>
          <p:cNvPr id="4" name="图片 3"/>
          <p:cNvPicPr>
            <a:picLocks noChangeAspect="1"/>
          </p:cNvPicPr>
          <p:nvPr/>
        </p:nvPicPr>
        <p:blipFill>
          <a:blip r:embed="rId4"/>
          <a:stretch>
            <a:fillRect/>
          </a:stretch>
        </p:blipFill>
        <p:spPr>
          <a:xfrm>
            <a:off x="4908000" y="2674289"/>
            <a:ext cx="4683869" cy="472216"/>
          </a:xfrm>
          <a:prstGeom prst="rect">
            <a:avLst/>
          </a:prstGeom>
        </p:spPr>
      </p:pic>
      <p:pic>
        <p:nvPicPr>
          <p:cNvPr id="6" name="图片 5"/>
          <p:cNvPicPr>
            <a:picLocks noChangeAspect="1"/>
          </p:cNvPicPr>
          <p:nvPr/>
        </p:nvPicPr>
        <p:blipFill>
          <a:blip r:embed="rId5"/>
          <a:stretch>
            <a:fillRect/>
          </a:stretch>
        </p:blipFill>
        <p:spPr>
          <a:xfrm>
            <a:off x="3491174" y="3995169"/>
            <a:ext cx="6189335" cy="464864"/>
          </a:xfrm>
          <a:prstGeom prst="rect">
            <a:avLst/>
          </a:prstGeom>
        </p:spPr>
      </p:pic>
      <p:pic>
        <p:nvPicPr>
          <p:cNvPr id="7" name="图片 6"/>
          <p:cNvPicPr>
            <a:picLocks noChangeAspect="1"/>
          </p:cNvPicPr>
          <p:nvPr/>
        </p:nvPicPr>
        <p:blipFill>
          <a:blip r:embed="rId6"/>
          <a:stretch>
            <a:fillRect/>
          </a:stretch>
        </p:blipFill>
        <p:spPr>
          <a:xfrm>
            <a:off x="5815046" y="4890650"/>
            <a:ext cx="3485695" cy="427847"/>
          </a:xfrm>
          <a:prstGeom prst="rect">
            <a:avLst/>
          </a:prstGeom>
        </p:spPr>
      </p:pic>
      <p:sp>
        <p:nvSpPr>
          <p:cNvPr id="5" name="灯片编号占位符 4"/>
          <p:cNvSpPr>
            <a:spLocks noGrp="1"/>
          </p:cNvSpPr>
          <p:nvPr>
            <p:ph type="sldNum" sz="quarter" idx="12"/>
          </p:nvPr>
        </p:nvSpPr>
        <p:spPr/>
        <p:txBody>
          <a:bodyPr/>
          <a:lstStyle/>
          <a:p>
            <a:fld id="{16F73187-AD73-49E4-843F-8CBF5A591451}" type="slidenum">
              <a:rPr lang="zh-CN" altLang="en-US" smtClean="0"/>
              <a:t>8</a:t>
            </a:fld>
            <a:endParaRPr lang="zh-CN" altLang="en-US"/>
          </a:p>
        </p:txBody>
      </p:sp>
    </p:spTree>
    <p:extLst>
      <p:ext uri="{BB962C8B-B14F-4D97-AF65-F5344CB8AC3E}">
        <p14:creationId xmlns:p14="http://schemas.microsoft.com/office/powerpoint/2010/main" val="782309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Good approximate inverse could be learned</a:t>
            </a:r>
            <a:endParaRPr lang="zh-CN" altLang="en-US" dirty="0"/>
          </a:p>
        </p:txBody>
      </p:sp>
      <p:pic>
        <p:nvPicPr>
          <p:cNvPr id="4" name="内容占位符 3"/>
          <p:cNvPicPr>
            <a:picLocks noGrp="1" noChangeAspect="1"/>
          </p:cNvPicPr>
          <p:nvPr>
            <p:ph idx="1"/>
          </p:nvPr>
        </p:nvPicPr>
        <p:blipFill>
          <a:blip r:embed="rId3"/>
          <a:stretch>
            <a:fillRect/>
          </a:stretch>
        </p:blipFill>
        <p:spPr>
          <a:xfrm>
            <a:off x="838200" y="1910362"/>
            <a:ext cx="10515600" cy="1892808"/>
          </a:xfrm>
          <a:prstGeom prst="rect">
            <a:avLst/>
          </a:prstGeom>
        </p:spPr>
      </p:pic>
      <p:pic>
        <p:nvPicPr>
          <p:cNvPr id="5" name="图片 4"/>
          <p:cNvPicPr>
            <a:picLocks noChangeAspect="1"/>
          </p:cNvPicPr>
          <p:nvPr/>
        </p:nvPicPr>
        <p:blipFill>
          <a:blip r:embed="rId4"/>
          <a:stretch>
            <a:fillRect/>
          </a:stretch>
        </p:blipFill>
        <p:spPr>
          <a:xfrm>
            <a:off x="838199" y="3803170"/>
            <a:ext cx="10493283" cy="1925826"/>
          </a:xfrm>
          <a:prstGeom prst="rect">
            <a:avLst/>
          </a:prstGeom>
        </p:spPr>
      </p:pic>
      <p:sp>
        <p:nvSpPr>
          <p:cNvPr id="3" name="灯片编号占位符 2"/>
          <p:cNvSpPr>
            <a:spLocks noGrp="1"/>
          </p:cNvSpPr>
          <p:nvPr>
            <p:ph type="sldNum" sz="quarter" idx="12"/>
          </p:nvPr>
        </p:nvSpPr>
        <p:spPr/>
        <p:txBody>
          <a:bodyPr/>
          <a:lstStyle/>
          <a:p>
            <a:fld id="{16F73187-AD73-49E4-843F-8CBF5A591451}" type="slidenum">
              <a:rPr lang="zh-CN" altLang="en-US" smtClean="0"/>
              <a:t>9</a:t>
            </a:fld>
            <a:endParaRPr lang="zh-CN" altLang="en-US"/>
          </a:p>
        </p:txBody>
      </p:sp>
    </p:spTree>
    <p:extLst>
      <p:ext uri="{BB962C8B-B14F-4D97-AF65-F5344CB8AC3E}">
        <p14:creationId xmlns:p14="http://schemas.microsoft.com/office/powerpoint/2010/main" val="665834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Target Propagation</Template>
  <TotalTime>314</TotalTime>
  <Words>1052</Words>
  <Application>Microsoft Office PowerPoint</Application>
  <PresentationFormat>宽屏</PresentationFormat>
  <Paragraphs>125</Paragraphs>
  <Slides>15</Slides>
  <Notes>12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vt:i4>
      </vt:variant>
    </vt:vector>
  </HeadingPairs>
  <TitlesOfParts>
    <vt:vector size="21" baseType="lpstr">
      <vt:lpstr>宋体</vt:lpstr>
      <vt:lpstr>Arial</vt:lpstr>
      <vt:lpstr>Calibri</vt:lpstr>
      <vt:lpstr>Calibri Light</vt:lpstr>
      <vt:lpstr>Cambria Math</vt:lpstr>
      <vt:lpstr>Office 主题</vt:lpstr>
      <vt:lpstr>Target Propagation</vt:lpstr>
      <vt:lpstr>Back propagation and why target propagation</vt:lpstr>
      <vt:lpstr>Other motivations of using target propagation</vt:lpstr>
      <vt:lpstr>Main idea and what is a target</vt:lpstr>
      <vt:lpstr>How to propagate</vt:lpstr>
      <vt:lpstr>Assign a proper target to each layer</vt:lpstr>
      <vt:lpstr>Descent direction of target propagation</vt:lpstr>
      <vt:lpstr>Auto-encoder like structure and difference target propagation</vt:lpstr>
      <vt:lpstr>Good approximate inverse could be learned</vt:lpstr>
      <vt:lpstr>Issues about the top layer</vt:lpstr>
      <vt:lpstr>Results for very deep network</vt:lpstr>
      <vt:lpstr>Result for discrete networks</vt:lpstr>
      <vt:lpstr>Result for discrete networks</vt:lpstr>
      <vt:lpstr>Conclusion</vt:lpstr>
      <vt:lpstr>Thanks Q&amp;A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Differenced Target Propagation</dc:title>
  <dc:creator>Admin</dc:creator>
  <cp:lastModifiedBy>Admin</cp:lastModifiedBy>
  <cp:revision>29</cp:revision>
  <dcterms:created xsi:type="dcterms:W3CDTF">2015-10-05T05:19:26Z</dcterms:created>
  <dcterms:modified xsi:type="dcterms:W3CDTF">2015-10-05T18:38:39Z</dcterms:modified>
</cp:coreProperties>
</file>