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2"/>
  </p:notesMasterIdLst>
  <p:sldIdLst>
    <p:sldId id="256" r:id="rId2"/>
    <p:sldId id="257" r:id="rId3"/>
    <p:sldId id="258" r:id="rId4"/>
    <p:sldId id="260" r:id="rId5"/>
    <p:sldId id="262" r:id="rId6"/>
    <p:sldId id="263" r:id="rId7"/>
    <p:sldId id="264" r:id="rId8"/>
    <p:sldId id="265" r:id="rId9"/>
    <p:sldId id="268" r:id="rId10"/>
    <p:sldId id="266" r:id="rId11"/>
    <p:sldId id="267" r:id="rId12"/>
    <p:sldId id="269" r:id="rId13"/>
    <p:sldId id="270" r:id="rId14"/>
    <p:sldId id="271" r:id="rId15"/>
    <p:sldId id="272" r:id="rId16"/>
    <p:sldId id="276" r:id="rId17"/>
    <p:sldId id="274" r:id="rId18"/>
    <p:sldId id="275" r:id="rId19"/>
    <p:sldId id="259" r:id="rId20"/>
    <p:sldId id="277" r:id="rId21"/>
  </p:sldIdLst>
  <p:sldSz cx="12192000" cy="6858000"/>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7410" autoAdjust="0"/>
  </p:normalViewPr>
  <p:slideViewPr>
    <p:cSldViewPr snapToGrid="0">
      <p:cViewPr varScale="1">
        <p:scale>
          <a:sx n="65" d="100"/>
          <a:sy n="65" d="100"/>
        </p:scale>
        <p:origin x="912"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46800A6-9656-422C-B43D-04F79B19CF53}" type="datetimeFigureOut">
              <a:rPr lang="zh-CN" altLang="en-US" smtClean="0"/>
              <a:t>2015/11/20</a:t>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1BC9C9B-3014-4920-809A-08512FBCC4D3}" type="slidenum">
              <a:rPr lang="zh-CN" altLang="en-US" smtClean="0"/>
              <a:t>‹#›</a:t>
            </a:fld>
            <a:endParaRPr lang="zh-CN" altLang="en-US"/>
          </a:p>
        </p:txBody>
      </p:sp>
    </p:spTree>
    <p:extLst>
      <p:ext uri="{BB962C8B-B14F-4D97-AF65-F5344CB8AC3E}">
        <p14:creationId xmlns:p14="http://schemas.microsoft.com/office/powerpoint/2010/main" val="195680507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lang="en-US" altLang="zh-CN" dirty="0" smtClean="0"/>
              <a:t>Present this paper and some further</a:t>
            </a:r>
            <a:r>
              <a:rPr lang="en-US" altLang="zh-CN" baseline="0" dirty="0" smtClean="0"/>
              <a:t> discussion about week classifiers and overfitting issues</a:t>
            </a:r>
            <a:endParaRPr lang="zh-CN" altLang="en-US" dirty="0"/>
          </a:p>
        </p:txBody>
      </p:sp>
      <p:sp>
        <p:nvSpPr>
          <p:cNvPr id="4" name="灯片编号占位符 3"/>
          <p:cNvSpPr>
            <a:spLocks noGrp="1"/>
          </p:cNvSpPr>
          <p:nvPr>
            <p:ph type="sldNum" sz="quarter" idx="10"/>
          </p:nvPr>
        </p:nvSpPr>
        <p:spPr/>
        <p:txBody>
          <a:bodyPr/>
          <a:lstStyle/>
          <a:p>
            <a:fld id="{41BC9C9B-3014-4920-809A-08512FBCC4D3}" type="slidenum">
              <a:rPr lang="zh-CN" altLang="en-US" smtClean="0"/>
              <a:t>1</a:t>
            </a:fld>
            <a:endParaRPr lang="zh-CN" altLang="en-US"/>
          </a:p>
        </p:txBody>
      </p:sp>
    </p:spTree>
    <p:extLst>
      <p:ext uri="{BB962C8B-B14F-4D97-AF65-F5344CB8AC3E}">
        <p14:creationId xmlns:p14="http://schemas.microsoft.com/office/powerpoint/2010/main" val="1616270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lang="en-US" altLang="zh-CN" dirty="0" smtClean="0"/>
              <a:t>FOIL</a:t>
            </a:r>
            <a:r>
              <a:rPr lang="en-US" altLang="zh-CN" baseline="0" dirty="0" smtClean="0"/>
              <a:t> is similar to decision trees</a:t>
            </a:r>
            <a:endParaRPr lang="zh-CN" altLang="en-US" dirty="0"/>
          </a:p>
        </p:txBody>
      </p:sp>
      <p:sp>
        <p:nvSpPr>
          <p:cNvPr id="4" name="灯片编号占位符 3"/>
          <p:cNvSpPr>
            <a:spLocks noGrp="1"/>
          </p:cNvSpPr>
          <p:nvPr>
            <p:ph type="sldNum" sz="quarter" idx="10"/>
          </p:nvPr>
        </p:nvSpPr>
        <p:spPr/>
        <p:txBody>
          <a:bodyPr/>
          <a:lstStyle/>
          <a:p>
            <a:fld id="{41BC9C9B-3014-4920-809A-08512FBCC4D3}" type="slidenum">
              <a:rPr lang="zh-CN" altLang="en-US" smtClean="0"/>
              <a:t>11</a:t>
            </a:fld>
            <a:endParaRPr lang="zh-CN" altLang="en-US"/>
          </a:p>
        </p:txBody>
      </p:sp>
    </p:spTree>
    <p:extLst>
      <p:ext uri="{BB962C8B-B14F-4D97-AF65-F5344CB8AC3E}">
        <p14:creationId xmlns:p14="http://schemas.microsoft.com/office/powerpoint/2010/main" val="89426970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lang="en-US" altLang="zh-CN" dirty="0" smtClean="0"/>
              <a:t>Each cell contains</a:t>
            </a:r>
            <a:r>
              <a:rPr lang="en-US" altLang="zh-CN" baseline="0" dirty="0" smtClean="0"/>
              <a:t> </a:t>
            </a:r>
            <a:r>
              <a:rPr lang="en-US" altLang="zh-CN" dirty="0" smtClean="0"/>
              <a:t>the number of wins,</a:t>
            </a:r>
            <a:r>
              <a:rPr lang="en-US" altLang="zh-CN" baseline="0" dirty="0" smtClean="0"/>
              <a:t> </a:t>
            </a:r>
            <a:r>
              <a:rPr lang="en-US" altLang="zh-CN" dirty="0" smtClean="0"/>
              <a:t>losses,</a:t>
            </a:r>
            <a:r>
              <a:rPr lang="en-US" altLang="zh-CN" baseline="0" dirty="0" smtClean="0"/>
              <a:t> </a:t>
            </a:r>
            <a:r>
              <a:rPr lang="en-US" altLang="zh-CN" dirty="0" smtClean="0"/>
              <a:t>and ties between the algorithm in that row and the algorithm</a:t>
            </a:r>
            <a:r>
              <a:rPr lang="en-US" altLang="zh-CN" baseline="0" dirty="0" smtClean="0"/>
              <a:t> </a:t>
            </a:r>
            <a:r>
              <a:rPr lang="en-US" altLang="zh-CN" dirty="0" smtClean="0"/>
              <a:t>in that column</a:t>
            </a:r>
          </a:p>
          <a:p>
            <a:r>
              <a:rPr lang="en-US" altLang="zh-CN" dirty="0" smtClean="0"/>
              <a:t>Without</a:t>
            </a:r>
            <a:r>
              <a:rPr lang="en-US" altLang="zh-CN" baseline="0" dirty="0" smtClean="0"/>
              <a:t> noise case </a:t>
            </a:r>
            <a:r>
              <a:rPr lang="en-US" altLang="zh-CN" dirty="0" err="1" smtClean="0"/>
              <a:t>Adaboost</a:t>
            </a:r>
            <a:r>
              <a:rPr lang="en-US" altLang="zh-CN" baseline="0" dirty="0" smtClean="0"/>
              <a:t> often the best, bagged and randomize are close</a:t>
            </a:r>
          </a:p>
          <a:p>
            <a:r>
              <a:rPr lang="en-US" altLang="zh-CN" baseline="0" dirty="0" smtClean="0"/>
              <a:t>With noise case </a:t>
            </a:r>
            <a:r>
              <a:rPr lang="en-US" altLang="zh-CN" baseline="0" dirty="0" err="1" smtClean="0"/>
              <a:t>Adaboost</a:t>
            </a:r>
            <a:r>
              <a:rPr lang="en-US" altLang="zh-CN" baseline="0" dirty="0" smtClean="0"/>
              <a:t> </a:t>
            </a:r>
            <a:r>
              <a:rPr lang="en-US" altLang="zh-CN" baseline="0" dirty="0" err="1" smtClean="0"/>
              <a:t>overfits</a:t>
            </a:r>
            <a:r>
              <a:rPr lang="en-US" altLang="zh-CN" baseline="0" dirty="0" smtClean="0"/>
              <a:t> badly, bagging is good at noise, randomize not well</a:t>
            </a:r>
            <a:endParaRPr lang="zh-CN" altLang="en-US" dirty="0"/>
          </a:p>
        </p:txBody>
      </p:sp>
      <p:sp>
        <p:nvSpPr>
          <p:cNvPr id="4" name="灯片编号占位符 3"/>
          <p:cNvSpPr>
            <a:spLocks noGrp="1"/>
          </p:cNvSpPr>
          <p:nvPr>
            <p:ph type="sldNum" sz="quarter" idx="10"/>
          </p:nvPr>
        </p:nvSpPr>
        <p:spPr/>
        <p:txBody>
          <a:bodyPr/>
          <a:lstStyle/>
          <a:p>
            <a:fld id="{41BC9C9B-3014-4920-809A-08512FBCC4D3}" type="slidenum">
              <a:rPr lang="zh-CN" altLang="en-US" smtClean="0"/>
              <a:t>12</a:t>
            </a:fld>
            <a:endParaRPr lang="zh-CN" altLang="en-US"/>
          </a:p>
        </p:txBody>
      </p:sp>
    </p:spTree>
    <p:extLst>
      <p:ext uri="{BB962C8B-B14F-4D97-AF65-F5344CB8AC3E}">
        <p14:creationId xmlns:p14="http://schemas.microsoft.com/office/powerpoint/2010/main" val="51270260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lang="en-US" altLang="zh-CN" dirty="0" smtClean="0"/>
              <a:t>left figure shows the true diagonal decision boundary and three staircase</a:t>
            </a:r>
            <a:r>
              <a:rPr lang="en-US" altLang="zh-CN" baseline="0" dirty="0" smtClean="0"/>
              <a:t> </a:t>
            </a:r>
            <a:r>
              <a:rPr lang="en-US" altLang="zh-CN" dirty="0" smtClean="0"/>
              <a:t>approximations to it</a:t>
            </a:r>
          </a:p>
          <a:p>
            <a:r>
              <a:rPr lang="en-US" altLang="zh-CN" dirty="0" smtClean="0"/>
              <a:t>right figure shows the voted decision boundary</a:t>
            </a:r>
            <a:r>
              <a:rPr lang="en-US" altLang="zh-CN" baseline="0" dirty="0" smtClean="0"/>
              <a:t> </a:t>
            </a:r>
            <a:r>
              <a:rPr lang="en-US" altLang="zh-CN" dirty="0" smtClean="0"/>
              <a:t>which is a much better approximation</a:t>
            </a:r>
            <a:r>
              <a:rPr lang="en-US" altLang="zh-CN" baseline="0" dirty="0" smtClean="0"/>
              <a:t> </a:t>
            </a:r>
            <a:r>
              <a:rPr lang="en-US" altLang="zh-CN" dirty="0" smtClean="0"/>
              <a:t>to the diagonal boundary</a:t>
            </a:r>
            <a:endParaRPr lang="zh-CN" altLang="en-US" dirty="0"/>
          </a:p>
        </p:txBody>
      </p:sp>
      <p:sp>
        <p:nvSpPr>
          <p:cNvPr id="4" name="灯片编号占位符 3"/>
          <p:cNvSpPr>
            <a:spLocks noGrp="1"/>
          </p:cNvSpPr>
          <p:nvPr>
            <p:ph type="sldNum" sz="quarter" idx="10"/>
          </p:nvPr>
        </p:nvSpPr>
        <p:spPr/>
        <p:txBody>
          <a:bodyPr/>
          <a:lstStyle/>
          <a:p>
            <a:fld id="{41BC9C9B-3014-4920-809A-08512FBCC4D3}" type="slidenum">
              <a:rPr lang="zh-CN" altLang="en-US" smtClean="0"/>
              <a:t>13</a:t>
            </a:fld>
            <a:endParaRPr lang="zh-CN" altLang="en-US"/>
          </a:p>
        </p:txBody>
      </p:sp>
    </p:spTree>
    <p:extLst>
      <p:ext uri="{BB962C8B-B14F-4D97-AF65-F5344CB8AC3E}">
        <p14:creationId xmlns:p14="http://schemas.microsoft.com/office/powerpoint/2010/main" val="65059538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lang="en-US" altLang="zh-CN" dirty="0" smtClean="0"/>
              <a:t>Aggressive </a:t>
            </a:r>
            <a:r>
              <a:rPr lang="en-US" altLang="zh-CN" dirty="0" err="1" smtClean="0"/>
              <a:t>AdaBoost</a:t>
            </a:r>
            <a:r>
              <a:rPr lang="en-US" altLang="zh-CN" dirty="0" smtClean="0"/>
              <a:t> initially has much higher</a:t>
            </a:r>
            <a:r>
              <a:rPr lang="en-US" altLang="zh-CN" baseline="0" dirty="0" smtClean="0"/>
              <a:t> </a:t>
            </a:r>
            <a:r>
              <a:rPr lang="en-US" altLang="zh-CN" dirty="0" smtClean="0"/>
              <a:t>error rates on the test set than Standard version,</a:t>
            </a:r>
            <a:r>
              <a:rPr lang="en-US" altLang="zh-CN" baseline="0" dirty="0" smtClean="0"/>
              <a:t> and gradually improves</a:t>
            </a:r>
          </a:p>
          <a:p>
            <a:r>
              <a:rPr lang="en-US" altLang="zh-CN" baseline="0" dirty="0" smtClean="0"/>
              <a:t>The standard one </a:t>
            </a:r>
            <a:r>
              <a:rPr lang="en-US" altLang="zh-CN" baseline="0" dirty="0" err="1" smtClean="0"/>
              <a:t>overfits</a:t>
            </a:r>
            <a:r>
              <a:rPr lang="en-US" altLang="zh-CN" baseline="0" dirty="0" smtClean="0"/>
              <a:t> when more classifiers are added.</a:t>
            </a:r>
          </a:p>
          <a:p>
            <a:r>
              <a:rPr lang="en-US" altLang="zh-CN" baseline="0" dirty="0" smtClean="0"/>
              <a:t>They are minimizing the same function, so they finally merged.</a:t>
            </a:r>
            <a:endParaRPr lang="zh-CN" altLang="en-US" dirty="0"/>
          </a:p>
        </p:txBody>
      </p:sp>
      <p:sp>
        <p:nvSpPr>
          <p:cNvPr id="4" name="灯片编号占位符 3"/>
          <p:cNvSpPr>
            <a:spLocks noGrp="1"/>
          </p:cNvSpPr>
          <p:nvPr>
            <p:ph type="sldNum" sz="quarter" idx="10"/>
          </p:nvPr>
        </p:nvSpPr>
        <p:spPr/>
        <p:txBody>
          <a:bodyPr/>
          <a:lstStyle/>
          <a:p>
            <a:fld id="{41BC9C9B-3014-4920-809A-08512FBCC4D3}" type="slidenum">
              <a:rPr lang="zh-CN" altLang="en-US" smtClean="0"/>
              <a:t>16</a:t>
            </a:fld>
            <a:endParaRPr lang="zh-CN" altLang="en-US"/>
          </a:p>
        </p:txBody>
      </p:sp>
    </p:spTree>
    <p:extLst>
      <p:ext uri="{BB962C8B-B14F-4D97-AF65-F5344CB8AC3E}">
        <p14:creationId xmlns:p14="http://schemas.microsoft.com/office/powerpoint/2010/main" val="29740147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altLang="zh-CN" dirty="0" smtClean="0"/>
              <a:t>A paper about another kind of boosting (L2-boosting) discussed about the strength of weak classifiers</a:t>
            </a:r>
            <a:endParaRPr lang="zh-CN" altLang="en-US" dirty="0" smtClean="0"/>
          </a:p>
          <a:p>
            <a:endParaRPr lang="zh-CN" altLang="en-US" dirty="0"/>
          </a:p>
        </p:txBody>
      </p:sp>
      <p:sp>
        <p:nvSpPr>
          <p:cNvPr id="4" name="灯片编号占位符 3"/>
          <p:cNvSpPr>
            <a:spLocks noGrp="1"/>
          </p:cNvSpPr>
          <p:nvPr>
            <p:ph type="sldNum" sz="quarter" idx="10"/>
          </p:nvPr>
        </p:nvSpPr>
        <p:spPr/>
        <p:txBody>
          <a:bodyPr/>
          <a:lstStyle/>
          <a:p>
            <a:fld id="{41BC9C9B-3014-4920-809A-08512FBCC4D3}" type="slidenum">
              <a:rPr lang="zh-CN" altLang="en-US" smtClean="0"/>
              <a:t>17</a:t>
            </a:fld>
            <a:endParaRPr lang="zh-CN" altLang="en-US"/>
          </a:p>
        </p:txBody>
      </p:sp>
    </p:spTree>
    <p:extLst>
      <p:ext uri="{BB962C8B-B14F-4D97-AF65-F5344CB8AC3E}">
        <p14:creationId xmlns:p14="http://schemas.microsoft.com/office/powerpoint/2010/main" val="95228328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lang="en-US" altLang="zh-CN" dirty="0" smtClean="0"/>
              <a:t>For classification situation,</a:t>
            </a:r>
            <a:r>
              <a:rPr lang="en-US" altLang="zh-CN" baseline="0" dirty="0" smtClean="0"/>
              <a:t> y values are typically drawn from a discrete set of classes</a:t>
            </a:r>
          </a:p>
          <a:p>
            <a:r>
              <a:rPr lang="en-US" altLang="zh-CN" baseline="0" dirty="0" smtClean="0"/>
              <a:t>Training samples may corrupted by x</a:t>
            </a:r>
            <a:endParaRPr lang="zh-CN" altLang="en-US" dirty="0"/>
          </a:p>
        </p:txBody>
      </p:sp>
      <p:sp>
        <p:nvSpPr>
          <p:cNvPr id="4" name="灯片编号占位符 3"/>
          <p:cNvSpPr>
            <a:spLocks noGrp="1"/>
          </p:cNvSpPr>
          <p:nvPr>
            <p:ph type="sldNum" sz="quarter" idx="10"/>
          </p:nvPr>
        </p:nvSpPr>
        <p:spPr/>
        <p:txBody>
          <a:bodyPr/>
          <a:lstStyle/>
          <a:p>
            <a:fld id="{41BC9C9B-3014-4920-809A-08512FBCC4D3}" type="slidenum">
              <a:rPr lang="zh-CN" altLang="en-US" smtClean="0"/>
              <a:t>2</a:t>
            </a:fld>
            <a:endParaRPr lang="zh-CN" altLang="en-US"/>
          </a:p>
        </p:txBody>
      </p:sp>
    </p:spTree>
    <p:extLst>
      <p:ext uri="{BB962C8B-B14F-4D97-AF65-F5344CB8AC3E}">
        <p14:creationId xmlns:p14="http://schemas.microsoft.com/office/powerpoint/2010/main" val="106845584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zh-CN" altLang="en-US" dirty="0" smtClean="0"/>
          </a:p>
        </p:txBody>
      </p:sp>
      <p:sp>
        <p:nvSpPr>
          <p:cNvPr id="4" name="灯片编号占位符 3"/>
          <p:cNvSpPr>
            <a:spLocks noGrp="1"/>
          </p:cNvSpPr>
          <p:nvPr>
            <p:ph type="sldNum" sz="quarter" idx="10"/>
          </p:nvPr>
        </p:nvSpPr>
        <p:spPr/>
        <p:txBody>
          <a:bodyPr/>
          <a:lstStyle/>
          <a:p>
            <a:fld id="{41BC9C9B-3014-4920-809A-08512FBCC4D3}" type="slidenum">
              <a:rPr lang="zh-CN" altLang="en-US" smtClean="0"/>
              <a:t>3</a:t>
            </a:fld>
            <a:endParaRPr lang="zh-CN" altLang="en-US"/>
          </a:p>
        </p:txBody>
      </p:sp>
    </p:spTree>
    <p:extLst>
      <p:ext uri="{BB962C8B-B14F-4D97-AF65-F5344CB8AC3E}">
        <p14:creationId xmlns:p14="http://schemas.microsoft.com/office/powerpoint/2010/main" val="366617091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altLang="zh-CN" dirty="0" smtClean="0"/>
              <a:t>Statistical:</a:t>
            </a:r>
            <a:r>
              <a:rPr lang="en-US" altLang="zh-CN" baseline="0" dirty="0" smtClean="0"/>
              <a:t> The outer curve denotes the hypothesis space H. The inner curve denotes the set of hypotheses that all give good accuracy on the training data. The point labeled f is the true hypothesis and we can see that by averaging the accurate hypotheses we can find a good approximation to f.</a:t>
            </a:r>
          </a:p>
        </p:txBody>
      </p:sp>
      <p:sp>
        <p:nvSpPr>
          <p:cNvPr id="4" name="灯片编号占位符 3"/>
          <p:cNvSpPr>
            <a:spLocks noGrp="1"/>
          </p:cNvSpPr>
          <p:nvPr>
            <p:ph type="sldNum" sz="quarter" idx="10"/>
          </p:nvPr>
        </p:nvSpPr>
        <p:spPr/>
        <p:txBody>
          <a:bodyPr/>
          <a:lstStyle/>
          <a:p>
            <a:fld id="{41BC9C9B-3014-4920-809A-08512FBCC4D3}" type="slidenum">
              <a:rPr lang="zh-CN" altLang="en-US" smtClean="0"/>
              <a:t>4</a:t>
            </a:fld>
            <a:endParaRPr lang="zh-CN" altLang="en-US"/>
          </a:p>
        </p:txBody>
      </p:sp>
    </p:spTree>
    <p:extLst>
      <p:ext uri="{BB962C8B-B14F-4D97-AF65-F5344CB8AC3E}">
        <p14:creationId xmlns:p14="http://schemas.microsoft.com/office/powerpoint/2010/main" val="179788854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lang="en-US" altLang="zh-CN" dirty="0" smtClean="0"/>
              <a:t>optimal training of both neural networks and decisions trees is NP</a:t>
            </a:r>
            <a:r>
              <a:rPr lang="en-US" altLang="zh-CN" baseline="0" dirty="0" smtClean="0"/>
              <a:t> </a:t>
            </a:r>
            <a:r>
              <a:rPr lang="en-US" altLang="zh-CN" dirty="0" smtClean="0"/>
              <a:t>hard</a:t>
            </a:r>
          </a:p>
          <a:p>
            <a:r>
              <a:rPr lang="en-US" altLang="zh-CN" dirty="0" smtClean="0"/>
              <a:t>The author admitted</a:t>
            </a:r>
            <a:r>
              <a:rPr lang="en-US" altLang="zh-CN" baseline="0" dirty="0" smtClean="0"/>
              <a:t> that </a:t>
            </a:r>
            <a:r>
              <a:rPr lang="en-US" altLang="zh-CN" baseline="0" dirty="0" err="1" smtClean="0"/>
              <a:t>nn</a:t>
            </a:r>
            <a:r>
              <a:rPr lang="en-US" altLang="zh-CN" baseline="0" dirty="0" smtClean="0"/>
              <a:t> and decision trees are more flexible algorithms and could search the whole space.  But with finite samples, finite number of hypotheses can be searched, and they will stop when find a hypotheses fits the training sample. So the hypotheses itself must be effective</a:t>
            </a:r>
          </a:p>
          <a:p>
            <a:r>
              <a:rPr lang="en-US" altLang="zh-CN" baseline="0" dirty="0" smtClean="0"/>
              <a:t>Computational: Start from different starting point and the combination get better approximation</a:t>
            </a:r>
          </a:p>
          <a:p>
            <a:r>
              <a:rPr lang="en-US" altLang="zh-CN" baseline="0" dirty="0" smtClean="0"/>
              <a:t>Representational: Expand representational space by combination</a:t>
            </a:r>
            <a:endParaRPr lang="zh-CN" altLang="en-US" dirty="0" smtClean="0"/>
          </a:p>
          <a:p>
            <a:endParaRPr lang="zh-CN" altLang="en-US" dirty="0"/>
          </a:p>
        </p:txBody>
      </p:sp>
      <p:sp>
        <p:nvSpPr>
          <p:cNvPr id="4" name="灯片编号占位符 3"/>
          <p:cNvSpPr>
            <a:spLocks noGrp="1"/>
          </p:cNvSpPr>
          <p:nvPr>
            <p:ph type="sldNum" sz="quarter" idx="10"/>
          </p:nvPr>
        </p:nvSpPr>
        <p:spPr/>
        <p:txBody>
          <a:bodyPr/>
          <a:lstStyle/>
          <a:p>
            <a:fld id="{41BC9C9B-3014-4920-809A-08512FBCC4D3}" type="slidenum">
              <a:rPr lang="zh-CN" altLang="en-US" smtClean="0"/>
              <a:t>5</a:t>
            </a:fld>
            <a:endParaRPr lang="zh-CN" altLang="en-US"/>
          </a:p>
        </p:txBody>
      </p:sp>
    </p:spTree>
    <p:extLst>
      <p:ext uri="{BB962C8B-B14F-4D97-AF65-F5344CB8AC3E}">
        <p14:creationId xmlns:p14="http://schemas.microsoft.com/office/powerpoint/2010/main" val="238483646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lang="en-US" altLang="zh-CN" dirty="0" smtClean="0"/>
              <a:t>The</a:t>
            </a:r>
            <a:r>
              <a:rPr lang="en-US" altLang="zh-CN" baseline="0" dirty="0" smtClean="0"/>
              <a:t> probability that testing sample in class y is equal to the summation of the product of the hypotheses h and the probability of the hypotheses given the training sample, where hypotheses h is the probability of testing sample x is in class y given the hypotheses and testing data.</a:t>
            </a:r>
          </a:p>
          <a:p>
            <a:endParaRPr lang="en-US" altLang="zh-CN"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altLang="zh-CN" dirty="0" smtClean="0"/>
              <a:t>Maximize</a:t>
            </a:r>
            <a:r>
              <a:rPr lang="en-US" altLang="zh-CN" baseline="0" dirty="0" smtClean="0"/>
              <a:t> the objective function: summation of the production of likelihood, </a:t>
            </a:r>
            <a:r>
              <a:rPr lang="en-US" altLang="zh-CN" dirty="0" smtClean="0"/>
              <a:t>posterior probability</a:t>
            </a:r>
            <a:r>
              <a:rPr lang="en-US" altLang="zh-CN" baseline="0" dirty="0" smtClean="0"/>
              <a:t> and prior</a:t>
            </a:r>
            <a:endParaRPr lang="zh-CN" altLang="en-US" dirty="0" smtClean="0"/>
          </a:p>
          <a:p>
            <a:endParaRPr lang="zh-CN" altLang="en-US" dirty="0"/>
          </a:p>
        </p:txBody>
      </p:sp>
      <p:sp>
        <p:nvSpPr>
          <p:cNvPr id="4" name="灯片编号占位符 3"/>
          <p:cNvSpPr>
            <a:spLocks noGrp="1"/>
          </p:cNvSpPr>
          <p:nvPr>
            <p:ph type="sldNum" sz="quarter" idx="10"/>
          </p:nvPr>
        </p:nvSpPr>
        <p:spPr/>
        <p:txBody>
          <a:bodyPr/>
          <a:lstStyle/>
          <a:p>
            <a:fld id="{41BC9C9B-3014-4920-809A-08512FBCC4D3}" type="slidenum">
              <a:rPr lang="zh-CN" altLang="en-US" smtClean="0"/>
              <a:t>6</a:t>
            </a:fld>
            <a:endParaRPr lang="zh-CN" altLang="en-US"/>
          </a:p>
        </p:txBody>
      </p:sp>
    </p:spTree>
    <p:extLst>
      <p:ext uri="{BB962C8B-B14F-4D97-AF65-F5344CB8AC3E}">
        <p14:creationId xmlns:p14="http://schemas.microsoft.com/office/powerpoint/2010/main" val="5209837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fld id="{41BC9C9B-3014-4920-809A-08512FBCC4D3}" type="slidenum">
              <a:rPr lang="zh-CN" altLang="en-US" smtClean="0"/>
              <a:t>7</a:t>
            </a:fld>
            <a:endParaRPr lang="zh-CN" altLang="en-US"/>
          </a:p>
        </p:txBody>
      </p:sp>
    </p:spTree>
    <p:extLst>
      <p:ext uri="{BB962C8B-B14F-4D97-AF65-F5344CB8AC3E}">
        <p14:creationId xmlns:p14="http://schemas.microsoft.com/office/powerpoint/2010/main" val="350450341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lang="en-US" altLang="zh-CN" dirty="0" smtClean="0"/>
              <a:t>Unstable: Output changes large when input</a:t>
            </a:r>
            <a:r>
              <a:rPr lang="en-US" altLang="zh-CN" baseline="0" dirty="0" smtClean="0"/>
              <a:t> changes a little</a:t>
            </a:r>
          </a:p>
          <a:p>
            <a:r>
              <a:rPr lang="en-US" altLang="zh-CN" dirty="0" smtClean="0"/>
              <a:t>Decision</a:t>
            </a:r>
            <a:r>
              <a:rPr lang="en-US" altLang="zh-CN" baseline="0" dirty="0" smtClean="0"/>
              <a:t> </a:t>
            </a:r>
            <a:r>
              <a:rPr lang="en-US" altLang="zh-CN" dirty="0" smtClean="0"/>
              <a:t>tree, neural network and rule learning algorithms are all unstable</a:t>
            </a:r>
          </a:p>
          <a:p>
            <a:r>
              <a:rPr lang="en-US" altLang="zh-CN" dirty="0" smtClean="0"/>
              <a:t>Linear regression nearest neighbor and linear threshold algorithms are generally</a:t>
            </a:r>
            <a:r>
              <a:rPr lang="en-US" altLang="zh-CN" baseline="0" dirty="0" smtClean="0"/>
              <a:t> </a:t>
            </a:r>
            <a:r>
              <a:rPr lang="en-US" altLang="zh-CN" dirty="0" smtClean="0"/>
              <a:t>very stable</a:t>
            </a:r>
          </a:p>
          <a:p>
            <a:endParaRPr lang="en-US" altLang="zh-CN" dirty="0" smtClean="0"/>
          </a:p>
          <a:p>
            <a:r>
              <a:rPr lang="en-US" altLang="zh-CN" dirty="0" smtClean="0"/>
              <a:t>Each</a:t>
            </a:r>
            <a:r>
              <a:rPr lang="en-US" altLang="zh-CN" baseline="0" dirty="0" smtClean="0"/>
              <a:t> </a:t>
            </a:r>
            <a:r>
              <a:rPr lang="en-US" altLang="zh-CN" dirty="0" smtClean="0"/>
              <a:t>bootstrap replicate contains on the average63.2% of the original training set</a:t>
            </a:r>
            <a:r>
              <a:rPr lang="en-US" altLang="zh-CN" baseline="0" dirty="0" smtClean="0"/>
              <a:t> </a:t>
            </a:r>
            <a:r>
              <a:rPr lang="en-US" altLang="zh-CN" dirty="0" smtClean="0"/>
              <a:t>with several training examples appearing multiple times</a:t>
            </a:r>
            <a:endParaRPr lang="zh-CN" altLang="en-US" dirty="0"/>
          </a:p>
        </p:txBody>
      </p:sp>
      <p:sp>
        <p:nvSpPr>
          <p:cNvPr id="4" name="灯片编号占位符 3"/>
          <p:cNvSpPr>
            <a:spLocks noGrp="1"/>
          </p:cNvSpPr>
          <p:nvPr>
            <p:ph type="sldNum" sz="quarter" idx="10"/>
          </p:nvPr>
        </p:nvSpPr>
        <p:spPr/>
        <p:txBody>
          <a:bodyPr/>
          <a:lstStyle/>
          <a:p>
            <a:fld id="{41BC9C9B-3014-4920-809A-08512FBCC4D3}" type="slidenum">
              <a:rPr lang="zh-CN" altLang="en-US" smtClean="0"/>
              <a:t>8</a:t>
            </a:fld>
            <a:endParaRPr lang="zh-CN" altLang="en-US"/>
          </a:p>
        </p:txBody>
      </p:sp>
    </p:spTree>
    <p:extLst>
      <p:ext uri="{BB962C8B-B14F-4D97-AF65-F5344CB8AC3E}">
        <p14:creationId xmlns:p14="http://schemas.microsoft.com/office/powerpoint/2010/main" val="90905518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lang="en-US" altLang="zh-CN" dirty="0" smtClean="0"/>
              <a:t>Repeatedly</a:t>
            </a:r>
            <a:r>
              <a:rPr lang="en-US" altLang="zh-CN" baseline="0" dirty="0" smtClean="0"/>
              <a:t> g</a:t>
            </a:r>
            <a:r>
              <a:rPr lang="en-US" altLang="zh-CN" dirty="0" smtClean="0"/>
              <a:t>enerate new hypotheses and </a:t>
            </a:r>
            <a:endParaRPr lang="zh-CN" altLang="en-US" dirty="0"/>
          </a:p>
        </p:txBody>
      </p:sp>
      <p:sp>
        <p:nvSpPr>
          <p:cNvPr id="4" name="灯片编号占位符 3"/>
          <p:cNvSpPr>
            <a:spLocks noGrp="1"/>
          </p:cNvSpPr>
          <p:nvPr>
            <p:ph type="sldNum" sz="quarter" idx="10"/>
          </p:nvPr>
        </p:nvSpPr>
        <p:spPr/>
        <p:txBody>
          <a:bodyPr/>
          <a:lstStyle/>
          <a:p>
            <a:fld id="{41BC9C9B-3014-4920-809A-08512FBCC4D3}" type="slidenum">
              <a:rPr lang="zh-CN" altLang="en-US" smtClean="0"/>
              <a:t>9</a:t>
            </a:fld>
            <a:endParaRPr lang="zh-CN" altLang="en-US"/>
          </a:p>
        </p:txBody>
      </p:sp>
    </p:spTree>
    <p:extLst>
      <p:ext uri="{BB962C8B-B14F-4D97-AF65-F5344CB8AC3E}">
        <p14:creationId xmlns:p14="http://schemas.microsoft.com/office/powerpoint/2010/main" val="133359747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524000" y="1122363"/>
            <a:ext cx="9144000" cy="2387600"/>
          </a:xfrm>
        </p:spPr>
        <p:txBody>
          <a:bodyPr anchor="b"/>
          <a:lstStyle>
            <a:lvl1pPr algn="ctr">
              <a:defRPr sz="6000"/>
            </a:lvl1p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zh-CN" altLang="en-US"/>
          </a:p>
        </p:txBody>
      </p:sp>
      <p:sp>
        <p:nvSpPr>
          <p:cNvPr id="4" name="日期占位符 3"/>
          <p:cNvSpPr>
            <a:spLocks noGrp="1"/>
          </p:cNvSpPr>
          <p:nvPr>
            <p:ph type="dt" sz="half" idx="10"/>
          </p:nvPr>
        </p:nvSpPr>
        <p:spPr/>
        <p:txBody>
          <a:bodyPr/>
          <a:lstStyle/>
          <a:p>
            <a:fld id="{3AE60E5F-A532-406F-8C85-4ACD7E2CECF1}" type="datetime1">
              <a:rPr lang="zh-CN" altLang="en-US" smtClean="0"/>
              <a:t>2015/11/20</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2EDFF2E6-C28C-4842-8DE4-56DB1F7D6CE8}" type="slidenum">
              <a:rPr lang="zh-CN" altLang="en-US" smtClean="0"/>
              <a:t>‹#›</a:t>
            </a:fld>
            <a:endParaRPr lang="zh-CN" altLang="en-US"/>
          </a:p>
        </p:txBody>
      </p:sp>
    </p:spTree>
    <p:extLst>
      <p:ext uri="{BB962C8B-B14F-4D97-AF65-F5344CB8AC3E}">
        <p14:creationId xmlns:p14="http://schemas.microsoft.com/office/powerpoint/2010/main" val="147919105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2BCC05EA-6FE8-4ECA-9785-610E6A327839}" type="datetime1">
              <a:rPr lang="zh-CN" altLang="en-US" smtClean="0"/>
              <a:t>2015/11/20</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2EDFF2E6-C28C-4842-8DE4-56DB1F7D6CE8}" type="slidenum">
              <a:rPr lang="zh-CN" altLang="en-US" smtClean="0"/>
              <a:t>‹#›</a:t>
            </a:fld>
            <a:endParaRPr lang="zh-CN" altLang="en-US"/>
          </a:p>
        </p:txBody>
      </p:sp>
    </p:spTree>
    <p:extLst>
      <p:ext uri="{BB962C8B-B14F-4D97-AF65-F5344CB8AC3E}">
        <p14:creationId xmlns:p14="http://schemas.microsoft.com/office/powerpoint/2010/main" val="96863739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8724900" y="365125"/>
            <a:ext cx="2628900" cy="5811838"/>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838200" y="365125"/>
            <a:ext cx="7734300"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D5A95458-F0E8-48CF-AB92-B333806BFA15}" type="datetime1">
              <a:rPr lang="zh-CN" altLang="en-US" smtClean="0"/>
              <a:t>2015/11/20</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2EDFF2E6-C28C-4842-8DE4-56DB1F7D6CE8}" type="slidenum">
              <a:rPr lang="zh-CN" altLang="en-US" smtClean="0"/>
              <a:t>‹#›</a:t>
            </a:fld>
            <a:endParaRPr lang="zh-CN" altLang="en-US"/>
          </a:p>
        </p:txBody>
      </p:sp>
    </p:spTree>
    <p:extLst>
      <p:ext uri="{BB962C8B-B14F-4D97-AF65-F5344CB8AC3E}">
        <p14:creationId xmlns:p14="http://schemas.microsoft.com/office/powerpoint/2010/main" val="120374788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17EA86E3-1096-4D13-8F9D-D83E51F94E1D}" type="datetime1">
              <a:rPr lang="zh-CN" altLang="en-US" smtClean="0"/>
              <a:t>2015/11/20</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2EDFF2E6-C28C-4842-8DE4-56DB1F7D6CE8}" type="slidenum">
              <a:rPr lang="zh-CN" altLang="en-US" smtClean="0"/>
              <a:t>‹#›</a:t>
            </a:fld>
            <a:endParaRPr lang="zh-CN" altLang="en-US"/>
          </a:p>
        </p:txBody>
      </p:sp>
    </p:spTree>
    <p:extLst>
      <p:ext uri="{BB962C8B-B14F-4D97-AF65-F5344CB8AC3E}">
        <p14:creationId xmlns:p14="http://schemas.microsoft.com/office/powerpoint/2010/main" val="37061734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831850" y="1709738"/>
            <a:ext cx="10515600" cy="2852737"/>
          </a:xfrm>
        </p:spPr>
        <p:txBody>
          <a:bodyPr anchor="b"/>
          <a:lstStyle>
            <a:lvl1pPr>
              <a:defRPr sz="6000"/>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p>
        </p:txBody>
      </p:sp>
      <p:sp>
        <p:nvSpPr>
          <p:cNvPr id="4" name="日期占位符 3"/>
          <p:cNvSpPr>
            <a:spLocks noGrp="1"/>
          </p:cNvSpPr>
          <p:nvPr>
            <p:ph type="dt" sz="half" idx="10"/>
          </p:nvPr>
        </p:nvSpPr>
        <p:spPr/>
        <p:txBody>
          <a:bodyPr/>
          <a:lstStyle/>
          <a:p>
            <a:fld id="{3FD8F305-4C0F-41BF-917C-F0CB7C37C54F}" type="datetime1">
              <a:rPr lang="zh-CN" altLang="en-US" smtClean="0"/>
              <a:t>2015/11/20</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2EDFF2E6-C28C-4842-8DE4-56DB1F7D6CE8}" type="slidenum">
              <a:rPr lang="zh-CN" altLang="en-US" smtClean="0"/>
              <a:t>‹#›</a:t>
            </a:fld>
            <a:endParaRPr lang="zh-CN" altLang="en-US"/>
          </a:p>
        </p:txBody>
      </p:sp>
    </p:spTree>
    <p:extLst>
      <p:ext uri="{BB962C8B-B14F-4D97-AF65-F5344CB8AC3E}">
        <p14:creationId xmlns:p14="http://schemas.microsoft.com/office/powerpoint/2010/main" val="27235048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838200" y="1825625"/>
            <a:ext cx="51816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内容占位符 3"/>
          <p:cNvSpPr>
            <a:spLocks noGrp="1"/>
          </p:cNvSpPr>
          <p:nvPr>
            <p:ph sz="half" idx="2"/>
          </p:nvPr>
        </p:nvSpPr>
        <p:spPr>
          <a:xfrm>
            <a:off x="6172200" y="1825625"/>
            <a:ext cx="51816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日期占位符 4"/>
          <p:cNvSpPr>
            <a:spLocks noGrp="1"/>
          </p:cNvSpPr>
          <p:nvPr>
            <p:ph type="dt" sz="half" idx="10"/>
          </p:nvPr>
        </p:nvSpPr>
        <p:spPr/>
        <p:txBody>
          <a:bodyPr/>
          <a:lstStyle/>
          <a:p>
            <a:fld id="{5D249478-F431-4769-9D18-FDC3A4DC2765}" type="datetime1">
              <a:rPr lang="zh-CN" altLang="en-US" smtClean="0"/>
              <a:t>2015/11/20</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2EDFF2E6-C28C-4842-8DE4-56DB1F7D6CE8}" type="slidenum">
              <a:rPr lang="zh-CN" altLang="en-US" smtClean="0"/>
              <a:t>‹#›</a:t>
            </a:fld>
            <a:endParaRPr lang="zh-CN" altLang="en-US"/>
          </a:p>
        </p:txBody>
      </p:sp>
    </p:spTree>
    <p:extLst>
      <p:ext uri="{BB962C8B-B14F-4D97-AF65-F5344CB8AC3E}">
        <p14:creationId xmlns:p14="http://schemas.microsoft.com/office/powerpoint/2010/main" val="12728260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839788" y="365125"/>
            <a:ext cx="10515600" cy="1325563"/>
          </a:xfrm>
        </p:spPr>
        <p:txBody>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内容占位符 3"/>
          <p:cNvSpPr>
            <a:spLocks noGrp="1"/>
          </p:cNvSpPr>
          <p:nvPr>
            <p:ph sz="half" idx="2"/>
          </p:nvPr>
        </p:nvSpPr>
        <p:spPr>
          <a:xfrm>
            <a:off x="839788" y="2505075"/>
            <a:ext cx="5157787"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文本占位符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内容占位符 5"/>
          <p:cNvSpPr>
            <a:spLocks noGrp="1"/>
          </p:cNvSpPr>
          <p:nvPr>
            <p:ph sz="quarter" idx="4"/>
          </p:nvPr>
        </p:nvSpPr>
        <p:spPr>
          <a:xfrm>
            <a:off x="6172200" y="2505075"/>
            <a:ext cx="5183188"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7" name="日期占位符 6"/>
          <p:cNvSpPr>
            <a:spLocks noGrp="1"/>
          </p:cNvSpPr>
          <p:nvPr>
            <p:ph type="dt" sz="half" idx="10"/>
          </p:nvPr>
        </p:nvSpPr>
        <p:spPr/>
        <p:txBody>
          <a:bodyPr/>
          <a:lstStyle/>
          <a:p>
            <a:fld id="{368758CD-A357-46E6-8966-053FEBB3D89E}" type="datetime1">
              <a:rPr lang="zh-CN" altLang="en-US" smtClean="0"/>
              <a:t>2015/11/20</a:t>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2EDFF2E6-C28C-4842-8DE4-56DB1F7D6CE8}" type="slidenum">
              <a:rPr lang="zh-CN" altLang="en-US" smtClean="0"/>
              <a:t>‹#›</a:t>
            </a:fld>
            <a:endParaRPr lang="zh-CN" altLang="en-US"/>
          </a:p>
        </p:txBody>
      </p:sp>
    </p:spTree>
    <p:extLst>
      <p:ext uri="{BB962C8B-B14F-4D97-AF65-F5344CB8AC3E}">
        <p14:creationId xmlns:p14="http://schemas.microsoft.com/office/powerpoint/2010/main" val="91439924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398BD742-6B88-419C-ABE0-BE02F03B70FB}" type="datetime1">
              <a:rPr lang="zh-CN" altLang="en-US" smtClean="0"/>
              <a:t>2015/11/20</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2EDFF2E6-C28C-4842-8DE4-56DB1F7D6CE8}" type="slidenum">
              <a:rPr lang="zh-CN" altLang="en-US" smtClean="0"/>
              <a:t>‹#›</a:t>
            </a:fld>
            <a:endParaRPr lang="zh-CN" altLang="en-US"/>
          </a:p>
        </p:txBody>
      </p:sp>
    </p:spTree>
    <p:extLst>
      <p:ext uri="{BB962C8B-B14F-4D97-AF65-F5344CB8AC3E}">
        <p14:creationId xmlns:p14="http://schemas.microsoft.com/office/powerpoint/2010/main" val="223884509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E6A77FC4-10A0-41E1-9582-A12D6B0B1C34}" type="datetime1">
              <a:rPr lang="zh-CN" altLang="en-US" smtClean="0"/>
              <a:t>2015/11/20</a:t>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2EDFF2E6-C28C-4842-8DE4-56DB1F7D6CE8}" type="slidenum">
              <a:rPr lang="zh-CN" altLang="en-US" smtClean="0"/>
              <a:t>‹#›</a:t>
            </a:fld>
            <a:endParaRPr lang="zh-CN" altLang="en-US"/>
          </a:p>
        </p:txBody>
      </p:sp>
    </p:spTree>
    <p:extLst>
      <p:ext uri="{BB962C8B-B14F-4D97-AF65-F5344CB8AC3E}">
        <p14:creationId xmlns:p14="http://schemas.microsoft.com/office/powerpoint/2010/main" val="29261965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fld id="{D4E23384-C4E1-4213-AB37-F7DDCBBFED54}" type="datetime1">
              <a:rPr lang="zh-CN" altLang="en-US" smtClean="0"/>
              <a:t>2015/11/20</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2EDFF2E6-C28C-4842-8DE4-56DB1F7D6CE8}" type="slidenum">
              <a:rPr lang="zh-CN" altLang="en-US" smtClean="0"/>
              <a:t>‹#›</a:t>
            </a:fld>
            <a:endParaRPr lang="zh-CN" altLang="en-US"/>
          </a:p>
        </p:txBody>
      </p:sp>
    </p:spTree>
    <p:extLst>
      <p:ext uri="{BB962C8B-B14F-4D97-AF65-F5344CB8AC3E}">
        <p14:creationId xmlns:p14="http://schemas.microsoft.com/office/powerpoint/2010/main" val="231634771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fld id="{EF1534E2-C4EF-49F0-8C29-D53DB6639455}" type="datetime1">
              <a:rPr lang="zh-CN" altLang="en-US" smtClean="0"/>
              <a:t>2015/11/20</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2EDFF2E6-C28C-4842-8DE4-56DB1F7D6CE8}" type="slidenum">
              <a:rPr lang="zh-CN" altLang="en-US" smtClean="0"/>
              <a:t>‹#›</a:t>
            </a:fld>
            <a:endParaRPr lang="zh-CN" altLang="en-US"/>
          </a:p>
        </p:txBody>
      </p:sp>
    </p:spTree>
    <p:extLst>
      <p:ext uri="{BB962C8B-B14F-4D97-AF65-F5344CB8AC3E}">
        <p14:creationId xmlns:p14="http://schemas.microsoft.com/office/powerpoint/2010/main" val="92919929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E98274E-2572-4A03-831B-5528762DAA69}" type="datetime1">
              <a:rPr lang="zh-CN" altLang="en-US" smtClean="0"/>
              <a:t>2015/11/20</a:t>
            </a:fld>
            <a:endParaRPr lang="zh-CN" altLang="en-US"/>
          </a:p>
        </p:txBody>
      </p:sp>
      <p:sp>
        <p:nvSpPr>
          <p:cNvPr id="5"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EDFF2E6-C28C-4842-8DE4-56DB1F7D6CE8}" type="slidenum">
              <a:rPr lang="zh-CN" altLang="en-US" smtClean="0"/>
              <a:t>‹#›</a:t>
            </a:fld>
            <a:endParaRPr lang="zh-CN" altLang="en-US"/>
          </a:p>
        </p:txBody>
      </p:sp>
    </p:spTree>
    <p:extLst>
      <p:ext uri="{BB962C8B-B14F-4D97-AF65-F5344CB8AC3E}">
        <p14:creationId xmlns:p14="http://schemas.microsoft.com/office/powerpoint/2010/main" val="4178510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openxmlformats.org/officeDocument/2006/relationships/image" Target="../media/image9.png"/></Relationships>
</file>

<file path=ppt/slides/_rels/slide13.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hyperlink" Target="https://chrisjmccormick.wordpress.com/2013/12/13/adaboost-tutorial/" TargetMode="External"/><Relationship Id="rId2" Type="http://schemas.openxmlformats.org/officeDocument/2006/relationships/hyperlink" Target="https://en.wikipedia.org/wiki/Ensemble_learning" TargetMode="External"/><Relationship Id="rId1" Type="http://schemas.openxmlformats.org/officeDocument/2006/relationships/slideLayout" Target="../slideLayouts/slideLayout2.xml"/><Relationship Id="rId4" Type="http://schemas.openxmlformats.org/officeDocument/2006/relationships/hyperlink" Target="http://stats.stackexchange.com/questions/20622/is-adaboost-less-or-more-prone-to-overfitting" TargetMode="Externa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p:txBody>
          <a:bodyPr/>
          <a:lstStyle/>
          <a:p>
            <a:r>
              <a:rPr lang="en-US" altLang="zh-CN" dirty="0" smtClean="0"/>
              <a:t>Ensemble Methods in Machine Learning</a:t>
            </a:r>
            <a:endParaRPr lang="zh-CN" altLang="en-US" dirty="0"/>
          </a:p>
        </p:txBody>
      </p:sp>
      <p:sp>
        <p:nvSpPr>
          <p:cNvPr id="3" name="副标题 2"/>
          <p:cNvSpPr>
            <a:spLocks noGrp="1"/>
          </p:cNvSpPr>
          <p:nvPr>
            <p:ph type="subTitle" idx="1"/>
          </p:nvPr>
        </p:nvSpPr>
        <p:spPr/>
        <p:txBody>
          <a:bodyPr/>
          <a:lstStyle/>
          <a:p>
            <a:endParaRPr lang="en-US" altLang="zh-CN" dirty="0" smtClean="0"/>
          </a:p>
          <a:p>
            <a:r>
              <a:rPr lang="en-US" altLang="zh-CN" dirty="0" err="1" smtClean="0"/>
              <a:t>Lifeng</a:t>
            </a:r>
            <a:r>
              <a:rPr lang="en-US" altLang="zh-CN" dirty="0" smtClean="0"/>
              <a:t> Yan</a:t>
            </a:r>
          </a:p>
          <a:p>
            <a:r>
              <a:rPr lang="en-US" altLang="zh-CN" dirty="0" smtClean="0"/>
              <a:t>1361158</a:t>
            </a:r>
            <a:endParaRPr lang="zh-CN" altLang="en-US" dirty="0"/>
          </a:p>
        </p:txBody>
      </p:sp>
      <p:sp>
        <p:nvSpPr>
          <p:cNvPr id="4" name="灯片编号占位符 3"/>
          <p:cNvSpPr>
            <a:spLocks noGrp="1"/>
          </p:cNvSpPr>
          <p:nvPr>
            <p:ph type="sldNum" sz="quarter" idx="12"/>
          </p:nvPr>
        </p:nvSpPr>
        <p:spPr/>
        <p:txBody>
          <a:bodyPr/>
          <a:lstStyle/>
          <a:p>
            <a:fld id="{2EDFF2E6-C28C-4842-8DE4-56DB1F7D6CE8}" type="slidenum">
              <a:rPr lang="zh-CN" altLang="en-US" smtClean="0"/>
              <a:t>1</a:t>
            </a:fld>
            <a:endParaRPr lang="zh-CN" altLang="en-US"/>
          </a:p>
        </p:txBody>
      </p:sp>
    </p:spTree>
    <p:extLst>
      <p:ext uri="{BB962C8B-B14F-4D97-AF65-F5344CB8AC3E}">
        <p14:creationId xmlns:p14="http://schemas.microsoft.com/office/powerpoint/2010/main" val="179770632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a:t>Methods: Manipulating </a:t>
            </a:r>
            <a:r>
              <a:rPr lang="en-US" altLang="zh-CN" dirty="0" smtClean="0"/>
              <a:t>the Output </a:t>
            </a:r>
            <a:r>
              <a:rPr lang="en-US" altLang="zh-CN" dirty="0"/>
              <a:t>Targets</a:t>
            </a:r>
            <a:endParaRPr lang="zh-CN" altLang="en-US" dirty="0"/>
          </a:p>
        </p:txBody>
      </p:sp>
      <mc:AlternateContent xmlns:mc="http://schemas.openxmlformats.org/markup-compatibility/2006" xmlns:a14="http://schemas.microsoft.com/office/drawing/2010/main">
        <mc:Choice Requires="a14">
          <p:sp>
            <p:nvSpPr>
              <p:cNvPr id="3" name="内容占位符 2"/>
              <p:cNvSpPr>
                <a:spLocks noGrp="1"/>
              </p:cNvSpPr>
              <p:nvPr>
                <p:ph idx="1"/>
              </p:nvPr>
            </p:nvSpPr>
            <p:spPr>
              <a:xfrm>
                <a:off x="838200" y="1557952"/>
                <a:ext cx="10515600" cy="4351338"/>
              </a:xfrm>
            </p:spPr>
            <p:txBody>
              <a:bodyPr/>
              <a:lstStyle/>
              <a:p>
                <a:r>
                  <a:rPr lang="en-US" altLang="zh-CN" dirty="0" smtClean="0"/>
                  <a:t>Error-correcting </a:t>
                </a:r>
                <a:r>
                  <a:rPr lang="en-US" altLang="zh-CN" dirty="0"/>
                  <a:t>output </a:t>
                </a:r>
                <a:r>
                  <a:rPr lang="en-US" altLang="zh-CN" dirty="0" smtClean="0"/>
                  <a:t>coding: Useful when the number of classes K is large. Each class is encoded with a L-bit </a:t>
                </a:r>
                <a:r>
                  <a:rPr lang="en-US" altLang="zh-CN" dirty="0" err="1" smtClean="0"/>
                  <a:t>codeword</a:t>
                </a:r>
                <a:r>
                  <a:rPr lang="en-US" altLang="zh-CN" dirty="0"/>
                  <a:t>, </a:t>
                </a:r>
                <a:r>
                  <a:rPr lang="en-US" altLang="zh-CN" dirty="0" smtClean="0"/>
                  <a:t>The </a:t>
                </a:r>
                <a14:m>
                  <m:oMath xmlns:m="http://schemas.openxmlformats.org/officeDocument/2006/math">
                    <m:sSup>
                      <m:sSupPr>
                        <m:ctrlPr>
                          <a:rPr lang="en-US" altLang="zh-CN" i="1" dirty="0" smtClean="0">
                            <a:latin typeface="Cambria Math" panose="02040503050406030204" pitchFamily="18" charset="0"/>
                          </a:rPr>
                        </m:ctrlPr>
                      </m:sSupPr>
                      <m:e>
                        <m:r>
                          <a:rPr lang="en-US" altLang="zh-CN" b="0" i="1" dirty="0" smtClean="0">
                            <a:latin typeface="Cambria Math" panose="02040503050406030204" pitchFamily="18" charset="0"/>
                          </a:rPr>
                          <m:t>𝑙</m:t>
                        </m:r>
                      </m:e>
                      <m:sup>
                        <m:r>
                          <a:rPr lang="en-US" altLang="zh-CN" b="0" i="1" dirty="0" smtClean="0">
                            <a:latin typeface="Cambria Math" panose="02040503050406030204" pitchFamily="18" charset="0"/>
                          </a:rPr>
                          <m:t>𝑡h</m:t>
                        </m:r>
                      </m:sup>
                    </m:sSup>
                  </m:oMath>
                </a14:m>
                <a:r>
                  <a:rPr lang="en-US" altLang="zh-CN" dirty="0" smtClean="0"/>
                  <a:t> </a:t>
                </a:r>
                <a:r>
                  <a:rPr lang="en-US" altLang="zh-CN" dirty="0"/>
                  <a:t>learned </a:t>
                </a:r>
                <a:r>
                  <a:rPr lang="en-US" altLang="zh-CN" dirty="0" smtClean="0"/>
                  <a:t>classifier </a:t>
                </a:r>
                <a:r>
                  <a:rPr lang="en-US" altLang="zh-CN" dirty="0"/>
                  <a:t>attempts to predict bit </a:t>
                </a:r>
                <a14:m>
                  <m:oMath xmlns:m="http://schemas.openxmlformats.org/officeDocument/2006/math">
                    <m:r>
                      <a:rPr lang="en-US" altLang="zh-CN" b="0" i="1" smtClean="0">
                        <a:latin typeface="Cambria Math" panose="02040503050406030204" pitchFamily="18" charset="0"/>
                      </a:rPr>
                      <m:t>𝑙</m:t>
                    </m:r>
                  </m:oMath>
                </a14:m>
                <a:r>
                  <a:rPr lang="en-US" altLang="zh-CN" dirty="0" smtClean="0"/>
                  <a:t> </a:t>
                </a:r>
                <a:r>
                  <a:rPr lang="en-US" altLang="zh-CN" dirty="0"/>
                  <a:t>of these </a:t>
                </a:r>
                <a:r>
                  <a:rPr lang="en-US" altLang="zh-CN" dirty="0" err="1" smtClean="0"/>
                  <a:t>codewords</a:t>
                </a:r>
                <a:r>
                  <a:rPr lang="en-US" altLang="zh-CN" dirty="0" smtClean="0"/>
                  <a:t>. </a:t>
                </a:r>
                <a:r>
                  <a:rPr lang="en-US" altLang="zh-CN" dirty="0"/>
                  <a:t>When the </a:t>
                </a:r>
                <a:r>
                  <a:rPr lang="en-US" altLang="zh-CN" dirty="0" smtClean="0"/>
                  <a:t>L classifiers </a:t>
                </a:r>
                <a:r>
                  <a:rPr lang="en-US" altLang="zh-CN" dirty="0"/>
                  <a:t>are applied to classify a new point </a:t>
                </a:r>
                <a:r>
                  <a:rPr lang="en-US" altLang="zh-CN" b="1" dirty="0"/>
                  <a:t>x</a:t>
                </a:r>
                <a:r>
                  <a:rPr lang="en-US" altLang="zh-CN" dirty="0"/>
                  <a:t> their predictions are </a:t>
                </a:r>
                <a:r>
                  <a:rPr lang="en-US" altLang="zh-CN" dirty="0" smtClean="0"/>
                  <a:t>combined into </a:t>
                </a:r>
                <a:r>
                  <a:rPr lang="en-US" altLang="zh-CN" dirty="0"/>
                  <a:t>an </a:t>
                </a:r>
                <a:r>
                  <a:rPr lang="en-US" altLang="zh-CN" dirty="0" smtClean="0"/>
                  <a:t>L-bit string. Then class j with </a:t>
                </a:r>
                <a:r>
                  <a:rPr lang="en-US" altLang="zh-CN" dirty="0" err="1" smtClean="0"/>
                  <a:t>codeword</a:t>
                </a:r>
                <a:r>
                  <a:rPr lang="en-US" altLang="zh-CN" dirty="0" smtClean="0"/>
                  <a:t> closest to the output string is chosen as classification result. </a:t>
                </a:r>
                <a:endParaRPr lang="zh-CN" altLang="en-US" dirty="0"/>
              </a:p>
            </p:txBody>
          </p:sp>
        </mc:Choice>
        <mc:Fallback xmlns="">
          <p:sp>
            <p:nvSpPr>
              <p:cNvPr id="3" name="内容占位符 2"/>
              <p:cNvSpPr>
                <a:spLocks noGrp="1" noRot="1" noChangeAspect="1" noMove="1" noResize="1" noEditPoints="1" noAdjustHandles="1" noChangeArrowheads="1" noChangeShapeType="1" noTextEdit="1"/>
              </p:cNvSpPr>
              <p:nvPr>
                <p:ph idx="1"/>
              </p:nvPr>
            </p:nvSpPr>
            <p:spPr>
              <a:xfrm>
                <a:off x="838200" y="1557952"/>
                <a:ext cx="10515600" cy="4351338"/>
              </a:xfrm>
              <a:blipFill rotWithShape="0">
                <a:blip r:embed="rId2"/>
                <a:stretch>
                  <a:fillRect l="-1043" t="-2384"/>
                </a:stretch>
              </a:blipFill>
            </p:spPr>
            <p:txBody>
              <a:bodyPr/>
              <a:lstStyle/>
              <a:p>
                <a:r>
                  <a:rPr lang="zh-CN" altLang="en-US">
                    <a:noFill/>
                  </a:rPr>
                  <a:t> </a:t>
                </a:r>
              </a:p>
            </p:txBody>
          </p:sp>
        </mc:Fallback>
      </mc:AlternateContent>
      <p:pic>
        <p:nvPicPr>
          <p:cNvPr id="4" name="图片 3"/>
          <p:cNvPicPr>
            <a:picLocks noChangeAspect="1"/>
          </p:cNvPicPr>
          <p:nvPr/>
        </p:nvPicPr>
        <p:blipFill>
          <a:blip r:embed="rId3"/>
          <a:stretch>
            <a:fillRect/>
          </a:stretch>
        </p:blipFill>
        <p:spPr>
          <a:xfrm>
            <a:off x="2076764" y="3931368"/>
            <a:ext cx="7525218" cy="2454684"/>
          </a:xfrm>
          <a:prstGeom prst="rect">
            <a:avLst/>
          </a:prstGeom>
        </p:spPr>
      </p:pic>
      <p:sp>
        <p:nvSpPr>
          <p:cNvPr id="5" name="灯片编号占位符 4"/>
          <p:cNvSpPr>
            <a:spLocks noGrp="1"/>
          </p:cNvSpPr>
          <p:nvPr>
            <p:ph type="sldNum" sz="quarter" idx="12"/>
          </p:nvPr>
        </p:nvSpPr>
        <p:spPr/>
        <p:txBody>
          <a:bodyPr/>
          <a:lstStyle/>
          <a:p>
            <a:fld id="{2EDFF2E6-C28C-4842-8DE4-56DB1F7D6CE8}" type="slidenum">
              <a:rPr lang="zh-CN" altLang="en-US" smtClean="0"/>
              <a:t>10</a:t>
            </a:fld>
            <a:endParaRPr lang="zh-CN" altLang="en-US"/>
          </a:p>
        </p:txBody>
      </p:sp>
    </p:spTree>
    <p:extLst>
      <p:ext uri="{BB962C8B-B14F-4D97-AF65-F5344CB8AC3E}">
        <p14:creationId xmlns:p14="http://schemas.microsoft.com/office/powerpoint/2010/main" val="250422933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a:t>Methods: Injecting Randomness</a:t>
            </a:r>
            <a:endParaRPr lang="zh-CN" altLang="en-US" dirty="0"/>
          </a:p>
        </p:txBody>
      </p:sp>
      <p:sp>
        <p:nvSpPr>
          <p:cNvPr id="3" name="内容占位符 2"/>
          <p:cNvSpPr>
            <a:spLocks noGrp="1"/>
          </p:cNvSpPr>
          <p:nvPr>
            <p:ph idx="1"/>
          </p:nvPr>
        </p:nvSpPr>
        <p:spPr/>
        <p:txBody>
          <a:bodyPr/>
          <a:lstStyle/>
          <a:p>
            <a:r>
              <a:rPr lang="en-US" altLang="zh-CN" dirty="0"/>
              <a:t>In the backpropagation </a:t>
            </a:r>
            <a:r>
              <a:rPr lang="en-US" altLang="zh-CN" dirty="0" smtClean="0"/>
              <a:t>algorithm, the </a:t>
            </a:r>
            <a:r>
              <a:rPr lang="en-US" altLang="zh-CN" dirty="0"/>
              <a:t>initial weights of the network are set </a:t>
            </a:r>
            <a:r>
              <a:rPr lang="en-US" altLang="zh-CN" dirty="0" smtClean="0"/>
              <a:t>randomly</a:t>
            </a:r>
            <a:r>
              <a:rPr lang="en-US" altLang="zh-CN" dirty="0"/>
              <a:t> </a:t>
            </a:r>
            <a:r>
              <a:rPr lang="en-US" altLang="zh-CN" dirty="0" smtClean="0"/>
              <a:t>if </a:t>
            </a:r>
            <a:r>
              <a:rPr lang="en-US" altLang="zh-CN" dirty="0"/>
              <a:t>the algorithm is applied to the same training examples but with </a:t>
            </a:r>
            <a:r>
              <a:rPr lang="en-US" altLang="zh-CN" dirty="0" smtClean="0"/>
              <a:t>different initial weights, the </a:t>
            </a:r>
            <a:r>
              <a:rPr lang="en-US" altLang="zh-CN" dirty="0"/>
              <a:t>resulting </a:t>
            </a:r>
            <a:r>
              <a:rPr lang="en-US" altLang="zh-CN" dirty="0" smtClean="0"/>
              <a:t>classifier </a:t>
            </a:r>
            <a:r>
              <a:rPr lang="en-US" altLang="zh-CN" dirty="0"/>
              <a:t>can be quite </a:t>
            </a:r>
            <a:r>
              <a:rPr lang="en-US" altLang="zh-CN" dirty="0" smtClean="0"/>
              <a:t>different.</a:t>
            </a:r>
          </a:p>
          <a:p>
            <a:r>
              <a:rPr lang="en-US" altLang="zh-CN" dirty="0" smtClean="0"/>
              <a:t>It also works with decision trees (e.g. </a:t>
            </a:r>
            <a:r>
              <a:rPr lang="en-US" altLang="zh-CN" dirty="0"/>
              <a:t>C4.5): chooses randomly among the top </a:t>
            </a:r>
            <a:r>
              <a:rPr lang="en-US" altLang="zh-CN" dirty="0" smtClean="0"/>
              <a:t>best tests </a:t>
            </a:r>
            <a:r>
              <a:rPr lang="en-US" altLang="zh-CN" dirty="0"/>
              <a:t>instead </a:t>
            </a:r>
            <a:r>
              <a:rPr lang="en-US" altLang="zh-CN" dirty="0" smtClean="0"/>
              <a:t>of top-ranked feature-value </a:t>
            </a:r>
            <a:r>
              <a:rPr lang="en-US" altLang="zh-CN" dirty="0"/>
              <a:t>test during </a:t>
            </a:r>
            <a:r>
              <a:rPr lang="en-US" altLang="zh-CN" dirty="0" smtClean="0"/>
              <a:t>the key decision that choose a feature to test at each </a:t>
            </a:r>
            <a:r>
              <a:rPr lang="en-US" altLang="zh-CN" dirty="0"/>
              <a:t>i</a:t>
            </a:r>
            <a:r>
              <a:rPr lang="en-US" altLang="zh-CN" dirty="0" smtClean="0"/>
              <a:t>nternal node. </a:t>
            </a:r>
          </a:p>
          <a:p>
            <a:r>
              <a:rPr lang="en-US" altLang="zh-CN" dirty="0" smtClean="0"/>
              <a:t>Works with FOIL, bootstrap sampling and Markov chain Monte Carlo methods, where posterior probability should be introduced as voting </a:t>
            </a:r>
            <a:r>
              <a:rPr lang="en-US" altLang="zh-CN" smtClean="0"/>
              <a:t>weight instead of </a:t>
            </a:r>
            <a:r>
              <a:rPr lang="en-US" altLang="zh-CN" dirty="0" smtClean="0"/>
              <a:t>uniform vote.</a:t>
            </a:r>
            <a:endParaRPr lang="zh-CN" altLang="en-US" dirty="0"/>
          </a:p>
        </p:txBody>
      </p:sp>
      <p:sp>
        <p:nvSpPr>
          <p:cNvPr id="4" name="灯片编号占位符 3"/>
          <p:cNvSpPr>
            <a:spLocks noGrp="1"/>
          </p:cNvSpPr>
          <p:nvPr>
            <p:ph type="sldNum" sz="quarter" idx="12"/>
          </p:nvPr>
        </p:nvSpPr>
        <p:spPr/>
        <p:txBody>
          <a:bodyPr/>
          <a:lstStyle/>
          <a:p>
            <a:fld id="{2EDFF2E6-C28C-4842-8DE4-56DB1F7D6CE8}" type="slidenum">
              <a:rPr lang="zh-CN" altLang="en-US" smtClean="0"/>
              <a:t>11</a:t>
            </a:fld>
            <a:endParaRPr lang="zh-CN" altLang="en-US"/>
          </a:p>
        </p:txBody>
      </p:sp>
    </p:spTree>
    <p:extLst>
      <p:ext uri="{BB962C8B-B14F-4D97-AF65-F5344CB8AC3E}">
        <p14:creationId xmlns:p14="http://schemas.microsoft.com/office/powerpoint/2010/main" val="212538679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smtClean="0"/>
              <a:t>Comparison of different ensemble methods</a:t>
            </a:r>
            <a:endParaRPr lang="zh-CN" altLang="en-US" dirty="0"/>
          </a:p>
        </p:txBody>
      </p:sp>
      <p:pic>
        <p:nvPicPr>
          <p:cNvPr id="5" name="图片 4"/>
          <p:cNvPicPr>
            <a:picLocks noChangeAspect="1"/>
          </p:cNvPicPr>
          <p:nvPr/>
        </p:nvPicPr>
        <p:blipFill>
          <a:blip r:embed="rId3"/>
          <a:stretch>
            <a:fillRect/>
          </a:stretch>
        </p:blipFill>
        <p:spPr>
          <a:xfrm>
            <a:off x="1655641" y="1560154"/>
            <a:ext cx="8880717" cy="1831975"/>
          </a:xfrm>
          <a:prstGeom prst="rect">
            <a:avLst/>
          </a:prstGeom>
        </p:spPr>
      </p:pic>
      <p:pic>
        <p:nvPicPr>
          <p:cNvPr id="6" name="图片 5"/>
          <p:cNvPicPr>
            <a:picLocks noChangeAspect="1"/>
          </p:cNvPicPr>
          <p:nvPr/>
        </p:nvPicPr>
        <p:blipFill>
          <a:blip r:embed="rId4"/>
          <a:stretch>
            <a:fillRect/>
          </a:stretch>
        </p:blipFill>
        <p:spPr>
          <a:xfrm>
            <a:off x="1655641" y="4018937"/>
            <a:ext cx="8880717" cy="1705098"/>
          </a:xfrm>
          <a:prstGeom prst="rect">
            <a:avLst/>
          </a:prstGeom>
        </p:spPr>
      </p:pic>
      <p:sp>
        <p:nvSpPr>
          <p:cNvPr id="7" name="文本框 6"/>
          <p:cNvSpPr txBox="1"/>
          <p:nvPr/>
        </p:nvSpPr>
        <p:spPr>
          <a:xfrm>
            <a:off x="2846438" y="3392129"/>
            <a:ext cx="6238568" cy="369332"/>
          </a:xfrm>
          <a:prstGeom prst="rect">
            <a:avLst/>
          </a:prstGeom>
          <a:noFill/>
        </p:spPr>
        <p:txBody>
          <a:bodyPr wrap="square" rtlCol="0">
            <a:spAutoFit/>
          </a:bodyPr>
          <a:lstStyle/>
          <a:p>
            <a:pPr algn="ctr"/>
            <a:r>
              <a:rPr lang="en-US" altLang="zh-CN" dirty="0" smtClean="0"/>
              <a:t>Without noise</a:t>
            </a:r>
            <a:endParaRPr lang="zh-CN" altLang="en-US" dirty="0"/>
          </a:p>
        </p:txBody>
      </p:sp>
      <p:sp>
        <p:nvSpPr>
          <p:cNvPr id="8" name="文本框 7"/>
          <p:cNvSpPr txBox="1"/>
          <p:nvPr/>
        </p:nvSpPr>
        <p:spPr>
          <a:xfrm>
            <a:off x="2976715" y="5664109"/>
            <a:ext cx="6238568" cy="369332"/>
          </a:xfrm>
          <a:prstGeom prst="rect">
            <a:avLst/>
          </a:prstGeom>
          <a:noFill/>
        </p:spPr>
        <p:txBody>
          <a:bodyPr wrap="square" rtlCol="0">
            <a:spAutoFit/>
          </a:bodyPr>
          <a:lstStyle/>
          <a:p>
            <a:pPr algn="ctr"/>
            <a:r>
              <a:rPr lang="en-US" altLang="zh-CN" dirty="0" smtClean="0"/>
              <a:t>20% artificial noise</a:t>
            </a:r>
            <a:endParaRPr lang="zh-CN" altLang="en-US" dirty="0"/>
          </a:p>
        </p:txBody>
      </p:sp>
      <p:sp>
        <p:nvSpPr>
          <p:cNvPr id="3" name="灯片编号占位符 2"/>
          <p:cNvSpPr>
            <a:spLocks noGrp="1"/>
          </p:cNvSpPr>
          <p:nvPr>
            <p:ph type="sldNum" sz="quarter" idx="12"/>
          </p:nvPr>
        </p:nvSpPr>
        <p:spPr/>
        <p:txBody>
          <a:bodyPr/>
          <a:lstStyle/>
          <a:p>
            <a:fld id="{2EDFF2E6-C28C-4842-8DE4-56DB1F7D6CE8}" type="slidenum">
              <a:rPr lang="zh-CN" altLang="en-US" smtClean="0"/>
              <a:t>12</a:t>
            </a:fld>
            <a:endParaRPr lang="zh-CN" altLang="en-US"/>
          </a:p>
        </p:txBody>
      </p:sp>
    </p:spTree>
    <p:extLst>
      <p:ext uri="{BB962C8B-B14F-4D97-AF65-F5344CB8AC3E}">
        <p14:creationId xmlns:p14="http://schemas.microsoft.com/office/powerpoint/2010/main" val="113755441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smtClean="0"/>
              <a:t>Some explanation of the result</a:t>
            </a:r>
            <a:endParaRPr lang="zh-CN" altLang="en-US" dirty="0"/>
          </a:p>
        </p:txBody>
      </p:sp>
      <p:sp>
        <p:nvSpPr>
          <p:cNvPr id="3" name="内容占位符 2"/>
          <p:cNvSpPr>
            <a:spLocks noGrp="1"/>
          </p:cNvSpPr>
          <p:nvPr>
            <p:ph idx="1"/>
          </p:nvPr>
        </p:nvSpPr>
        <p:spPr/>
        <p:txBody>
          <a:bodyPr>
            <a:normAutofit/>
          </a:bodyPr>
          <a:lstStyle/>
          <a:p>
            <a:r>
              <a:rPr lang="en-US" altLang="zh-CN" dirty="0" smtClean="0"/>
              <a:t>Statistical: If large decision tree is needed, then large training dataset is needed, which can not be guaranteed.</a:t>
            </a:r>
          </a:p>
          <a:p>
            <a:r>
              <a:rPr lang="en-US" altLang="zh-CN" dirty="0" smtClean="0"/>
              <a:t>Computational: If a mistake is made while greedily searching the best (smallest) decision tree, then all subsequence are likely to be affected. So the C4.5 decision tree algorithm is not stable.</a:t>
            </a:r>
          </a:p>
          <a:p>
            <a:r>
              <a:rPr lang="en-US" altLang="zh-CN" dirty="0" smtClean="0"/>
              <a:t>Representational</a:t>
            </a:r>
            <a:r>
              <a:rPr lang="en-US" altLang="zh-CN" dirty="0"/>
              <a:t>: a voted combination of small decision </a:t>
            </a:r>
            <a:r>
              <a:rPr lang="en-US" altLang="zh-CN" dirty="0" smtClean="0"/>
              <a:t>trees is </a:t>
            </a:r>
            <a:r>
              <a:rPr lang="en-US" altLang="zh-CN" dirty="0"/>
              <a:t>equivalent to a much larger single </a:t>
            </a:r>
            <a:r>
              <a:rPr lang="en-US" altLang="zh-CN" dirty="0" smtClean="0"/>
              <a:t>tree so </a:t>
            </a:r>
            <a:r>
              <a:rPr lang="en-US" altLang="zh-CN" dirty="0"/>
              <a:t>an ensemble method </a:t>
            </a:r>
            <a:r>
              <a:rPr lang="en-US" altLang="zh-CN" dirty="0" smtClean="0"/>
              <a:t>can construct </a:t>
            </a:r>
            <a:r>
              <a:rPr lang="en-US" altLang="zh-CN" dirty="0"/>
              <a:t>a good approximation to a diagonal decision boundary using </a:t>
            </a:r>
            <a:r>
              <a:rPr lang="en-US" altLang="zh-CN" dirty="0" smtClean="0"/>
              <a:t>several small trees</a:t>
            </a:r>
            <a:endParaRPr lang="zh-CN" altLang="en-US" dirty="0"/>
          </a:p>
        </p:txBody>
      </p:sp>
      <p:pic>
        <p:nvPicPr>
          <p:cNvPr id="5" name="图片 4"/>
          <p:cNvPicPr>
            <a:picLocks noChangeAspect="1"/>
          </p:cNvPicPr>
          <p:nvPr/>
        </p:nvPicPr>
        <p:blipFill>
          <a:blip r:embed="rId3"/>
          <a:stretch>
            <a:fillRect/>
          </a:stretch>
        </p:blipFill>
        <p:spPr>
          <a:xfrm>
            <a:off x="1430132" y="1560155"/>
            <a:ext cx="9081589" cy="3812766"/>
          </a:xfrm>
          <a:prstGeom prst="rect">
            <a:avLst/>
          </a:prstGeom>
        </p:spPr>
      </p:pic>
      <p:sp>
        <p:nvSpPr>
          <p:cNvPr id="4" name="灯片编号占位符 3"/>
          <p:cNvSpPr>
            <a:spLocks noGrp="1"/>
          </p:cNvSpPr>
          <p:nvPr>
            <p:ph type="sldNum" sz="quarter" idx="12"/>
          </p:nvPr>
        </p:nvSpPr>
        <p:spPr/>
        <p:txBody>
          <a:bodyPr/>
          <a:lstStyle/>
          <a:p>
            <a:fld id="{2EDFF2E6-C28C-4842-8DE4-56DB1F7D6CE8}" type="slidenum">
              <a:rPr lang="zh-CN" altLang="en-US" smtClean="0"/>
              <a:t>13</a:t>
            </a:fld>
            <a:endParaRPr lang="zh-CN" altLang="en-US"/>
          </a:p>
        </p:txBody>
      </p:sp>
    </p:spTree>
    <p:extLst>
      <p:ext uri="{BB962C8B-B14F-4D97-AF65-F5344CB8AC3E}">
        <p14:creationId xmlns:p14="http://schemas.microsoft.com/office/powerpoint/2010/main" val="41961177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smtClean="0"/>
              <a:t>Further analysis</a:t>
            </a:r>
            <a:endParaRPr lang="zh-CN" altLang="en-US" dirty="0"/>
          </a:p>
        </p:txBody>
      </p:sp>
      <p:sp>
        <p:nvSpPr>
          <p:cNvPr id="3" name="内容占位符 2"/>
          <p:cNvSpPr>
            <a:spLocks noGrp="1"/>
          </p:cNvSpPr>
          <p:nvPr>
            <p:ph idx="1"/>
          </p:nvPr>
        </p:nvSpPr>
        <p:spPr/>
        <p:txBody>
          <a:bodyPr>
            <a:normAutofit lnSpcReduction="10000"/>
          </a:bodyPr>
          <a:lstStyle/>
          <a:p>
            <a:r>
              <a:rPr lang="en-US" altLang="zh-CN" smtClean="0"/>
              <a:t>Bagging </a:t>
            </a:r>
            <a:r>
              <a:rPr lang="en-US" altLang="zh-CN" dirty="0" smtClean="0"/>
              <a:t>randomized trees, these two methods are </a:t>
            </a:r>
            <a:r>
              <a:rPr lang="en-US" altLang="zh-CN" dirty="0"/>
              <a:t>acting somewhat like Bayesian </a:t>
            </a:r>
            <a:r>
              <a:rPr lang="en-US" altLang="zh-CN" dirty="0" smtClean="0"/>
              <a:t>voting: </a:t>
            </a:r>
            <a:r>
              <a:rPr lang="en-US" altLang="zh-CN" dirty="0"/>
              <a:t>they are sampling from the space </a:t>
            </a:r>
            <a:r>
              <a:rPr lang="en-US" altLang="zh-CN" dirty="0" smtClean="0"/>
              <a:t>of all </a:t>
            </a:r>
            <a:r>
              <a:rPr lang="en-US" altLang="zh-CN" dirty="0"/>
              <a:t>possible hypotheses with a bias toward hypotheses that give good </a:t>
            </a:r>
            <a:r>
              <a:rPr lang="en-US" altLang="zh-CN" dirty="0" smtClean="0"/>
              <a:t>accuracy on </a:t>
            </a:r>
            <a:r>
              <a:rPr lang="en-US" altLang="zh-CN" dirty="0"/>
              <a:t>the training </a:t>
            </a:r>
            <a:r>
              <a:rPr lang="en-US" altLang="zh-CN" dirty="0" smtClean="0"/>
              <a:t>data, so they could mainly deal with statistical problem and also computational problem in some sense, but not directly solve the representational one. </a:t>
            </a:r>
          </a:p>
          <a:p>
            <a:r>
              <a:rPr lang="en-US" altLang="zh-CN" dirty="0" smtClean="0"/>
              <a:t>However, </a:t>
            </a:r>
            <a:r>
              <a:rPr lang="en-US" altLang="zh-CN" dirty="0" err="1" smtClean="0"/>
              <a:t>Adaboost</a:t>
            </a:r>
            <a:r>
              <a:rPr lang="en-US" altLang="zh-CN" dirty="0" smtClean="0"/>
              <a:t> is directly </a:t>
            </a:r>
            <a:r>
              <a:rPr lang="en-US" altLang="zh-CN" dirty="0"/>
              <a:t>trying to optimize the </a:t>
            </a:r>
            <a:r>
              <a:rPr lang="en-US" altLang="zh-CN" dirty="0" smtClean="0"/>
              <a:t>weighted vote and deal with representational problem. </a:t>
            </a:r>
            <a:r>
              <a:rPr lang="en-US" altLang="zh-CN" dirty="0"/>
              <a:t>But directly optimizing an ensemble can increase the risk of </a:t>
            </a:r>
            <a:r>
              <a:rPr lang="en-US" altLang="zh-CN" dirty="0" smtClean="0"/>
              <a:t>overfitting</a:t>
            </a:r>
            <a:r>
              <a:rPr lang="en-US" altLang="zh-CN" dirty="0"/>
              <a:t> because </a:t>
            </a:r>
            <a:r>
              <a:rPr lang="en-US" altLang="zh-CN" dirty="0" smtClean="0"/>
              <a:t>the space </a:t>
            </a:r>
            <a:r>
              <a:rPr lang="en-US" altLang="zh-CN" dirty="0"/>
              <a:t>of ensembles is usually much larger than the hypothesis space of the </a:t>
            </a:r>
            <a:r>
              <a:rPr lang="en-US" altLang="zh-CN" dirty="0" smtClean="0"/>
              <a:t>original algorithm.</a:t>
            </a:r>
            <a:endParaRPr lang="zh-CN" altLang="en-US" dirty="0"/>
          </a:p>
        </p:txBody>
      </p:sp>
      <p:sp>
        <p:nvSpPr>
          <p:cNvPr id="4" name="灯片编号占位符 3"/>
          <p:cNvSpPr>
            <a:spLocks noGrp="1"/>
          </p:cNvSpPr>
          <p:nvPr>
            <p:ph type="sldNum" sz="quarter" idx="12"/>
          </p:nvPr>
        </p:nvSpPr>
        <p:spPr/>
        <p:txBody>
          <a:bodyPr/>
          <a:lstStyle/>
          <a:p>
            <a:fld id="{2EDFF2E6-C28C-4842-8DE4-56DB1F7D6CE8}" type="slidenum">
              <a:rPr lang="zh-CN" altLang="en-US" smtClean="0"/>
              <a:t>14</a:t>
            </a:fld>
            <a:endParaRPr lang="zh-CN" altLang="en-US"/>
          </a:p>
        </p:txBody>
      </p:sp>
    </p:spTree>
    <p:extLst>
      <p:ext uri="{BB962C8B-B14F-4D97-AF65-F5344CB8AC3E}">
        <p14:creationId xmlns:p14="http://schemas.microsoft.com/office/powerpoint/2010/main" val="347341914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smtClean="0"/>
              <a:t>Conclusions of previous results and analysis</a:t>
            </a:r>
            <a:endParaRPr lang="zh-CN" altLang="en-US" dirty="0"/>
          </a:p>
        </p:txBody>
      </p:sp>
      <p:sp>
        <p:nvSpPr>
          <p:cNvPr id="3" name="内容占位符 2"/>
          <p:cNvSpPr>
            <a:spLocks noGrp="1"/>
          </p:cNvSpPr>
          <p:nvPr>
            <p:ph idx="1"/>
          </p:nvPr>
        </p:nvSpPr>
        <p:spPr/>
        <p:txBody>
          <a:bodyPr/>
          <a:lstStyle/>
          <a:p>
            <a:r>
              <a:rPr lang="en-US" altLang="zh-CN" dirty="0" err="1" smtClean="0"/>
              <a:t>Adaboost</a:t>
            </a:r>
            <a:r>
              <a:rPr lang="en-US" altLang="zh-CN" dirty="0" smtClean="0"/>
              <a:t> is good with low-noise input, but put a large weight on mislabeled samples which leads to overfitting, while bagging and randomization do well with or without noise, since they could solve the statistical problem which noise could make it worse. </a:t>
            </a:r>
          </a:p>
          <a:p>
            <a:r>
              <a:rPr lang="en-US" altLang="zh-CN" dirty="0" smtClean="0"/>
              <a:t>For </a:t>
            </a:r>
            <a:r>
              <a:rPr lang="en-US" altLang="zh-CN" dirty="0"/>
              <a:t>large datasets, bootstrap </a:t>
            </a:r>
            <a:r>
              <a:rPr lang="en-US" altLang="zh-CN" dirty="0" smtClean="0"/>
              <a:t>replicates are similar to the whole training set itself and bagging method can no longer give out diverse decision trees. But randomization can create diverse, so it can do well.</a:t>
            </a:r>
            <a:endParaRPr lang="zh-CN" altLang="en-US" dirty="0"/>
          </a:p>
        </p:txBody>
      </p:sp>
      <p:sp>
        <p:nvSpPr>
          <p:cNvPr id="4" name="灯片编号占位符 3"/>
          <p:cNvSpPr>
            <a:spLocks noGrp="1"/>
          </p:cNvSpPr>
          <p:nvPr>
            <p:ph type="sldNum" sz="quarter" idx="12"/>
          </p:nvPr>
        </p:nvSpPr>
        <p:spPr/>
        <p:txBody>
          <a:bodyPr/>
          <a:lstStyle/>
          <a:p>
            <a:fld id="{2EDFF2E6-C28C-4842-8DE4-56DB1F7D6CE8}" type="slidenum">
              <a:rPr lang="zh-CN" altLang="en-US" smtClean="0"/>
              <a:t>15</a:t>
            </a:fld>
            <a:endParaRPr lang="zh-CN" altLang="en-US"/>
          </a:p>
        </p:txBody>
      </p:sp>
    </p:spTree>
    <p:extLst>
      <p:ext uri="{BB962C8B-B14F-4D97-AF65-F5344CB8AC3E}">
        <p14:creationId xmlns:p14="http://schemas.microsoft.com/office/powerpoint/2010/main" val="398075491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smtClean="0"/>
              <a:t>Discussion of </a:t>
            </a:r>
            <a:r>
              <a:rPr lang="en-US" altLang="zh-CN" dirty="0" err="1" smtClean="0"/>
              <a:t>Adaboost</a:t>
            </a:r>
            <a:r>
              <a:rPr lang="en-US" altLang="zh-CN" dirty="0" smtClean="0"/>
              <a:t> overfitting</a:t>
            </a:r>
            <a:endParaRPr lang="zh-CN" altLang="en-US" dirty="0"/>
          </a:p>
        </p:txBody>
      </p:sp>
      <p:sp>
        <p:nvSpPr>
          <p:cNvPr id="3" name="内容占位符 2"/>
          <p:cNvSpPr>
            <a:spLocks noGrp="1"/>
          </p:cNvSpPr>
          <p:nvPr>
            <p:ph idx="1"/>
          </p:nvPr>
        </p:nvSpPr>
        <p:spPr/>
        <p:txBody>
          <a:bodyPr/>
          <a:lstStyle/>
          <a:p>
            <a:r>
              <a:rPr lang="en-US" altLang="zh-CN" dirty="0" err="1"/>
              <a:t>AdaBoost</a:t>
            </a:r>
            <a:r>
              <a:rPr lang="en-US" altLang="zh-CN" dirty="0"/>
              <a:t> aggressively attempts to maximize the margins on the training set, so it seems that it will </a:t>
            </a:r>
            <a:r>
              <a:rPr lang="en-US" altLang="zh-CN" dirty="0" err="1"/>
              <a:t>overfit</a:t>
            </a:r>
            <a:r>
              <a:rPr lang="en-US" altLang="zh-CN" dirty="0"/>
              <a:t> more </a:t>
            </a:r>
            <a:r>
              <a:rPr lang="en-US" altLang="zh-CN" dirty="0" smtClean="0"/>
              <a:t>often, so why not?</a:t>
            </a:r>
            <a:endParaRPr lang="zh-CN" altLang="en-US" dirty="0"/>
          </a:p>
          <a:p>
            <a:r>
              <a:rPr lang="en-US" altLang="zh-CN" dirty="0" smtClean="0"/>
              <a:t>Stage-wise nature: </a:t>
            </a:r>
            <a:r>
              <a:rPr lang="en-US" altLang="zh-CN" dirty="0" err="1" smtClean="0"/>
              <a:t>adaboost</a:t>
            </a:r>
            <a:r>
              <a:rPr lang="en-US" altLang="zh-CN" dirty="0" smtClean="0"/>
              <a:t> keeps constructing new hypotheses and </a:t>
            </a:r>
            <a:r>
              <a:rPr lang="en-US" altLang="zh-CN" dirty="0" err="1" smtClean="0"/>
              <a:t>and</a:t>
            </a:r>
            <a:r>
              <a:rPr lang="en-US" altLang="zh-CN" dirty="0" smtClean="0"/>
              <a:t> weights doesn’t go back and modify previously decided ones</a:t>
            </a:r>
          </a:p>
          <a:p>
            <a:r>
              <a:rPr lang="en-US" altLang="zh-CN" dirty="0" smtClean="0"/>
              <a:t>An experiment is conducted of aggressive </a:t>
            </a:r>
            <a:r>
              <a:rPr lang="en-US" altLang="zh-CN" dirty="0" err="1" smtClean="0"/>
              <a:t>adaboost</a:t>
            </a:r>
            <a:r>
              <a:rPr lang="en-US" altLang="zh-CN" dirty="0" smtClean="0"/>
              <a:t>, which is a modified version of the original </a:t>
            </a:r>
            <a:r>
              <a:rPr lang="en-US" altLang="zh-CN" dirty="0" err="1" smtClean="0"/>
              <a:t>adaboost</a:t>
            </a:r>
            <a:r>
              <a:rPr lang="en-US" altLang="zh-CN" dirty="0" smtClean="0"/>
              <a:t>. Gradient descent search is performed after each hypotheses and their weights are decided.</a:t>
            </a:r>
            <a:endParaRPr lang="zh-CN" altLang="en-US" dirty="0"/>
          </a:p>
        </p:txBody>
      </p:sp>
      <p:pic>
        <p:nvPicPr>
          <p:cNvPr id="4" name="图片 3"/>
          <p:cNvPicPr>
            <a:picLocks noChangeAspect="1"/>
          </p:cNvPicPr>
          <p:nvPr/>
        </p:nvPicPr>
        <p:blipFill>
          <a:blip r:embed="rId3"/>
          <a:stretch>
            <a:fillRect/>
          </a:stretch>
        </p:blipFill>
        <p:spPr>
          <a:xfrm>
            <a:off x="2979174" y="1411752"/>
            <a:ext cx="6665980" cy="4863648"/>
          </a:xfrm>
          <a:prstGeom prst="rect">
            <a:avLst/>
          </a:prstGeom>
        </p:spPr>
      </p:pic>
      <p:sp>
        <p:nvSpPr>
          <p:cNvPr id="5" name="灯片编号占位符 4"/>
          <p:cNvSpPr>
            <a:spLocks noGrp="1"/>
          </p:cNvSpPr>
          <p:nvPr>
            <p:ph type="sldNum" sz="quarter" idx="12"/>
          </p:nvPr>
        </p:nvSpPr>
        <p:spPr/>
        <p:txBody>
          <a:bodyPr/>
          <a:lstStyle/>
          <a:p>
            <a:fld id="{2EDFF2E6-C28C-4842-8DE4-56DB1F7D6CE8}" type="slidenum">
              <a:rPr lang="zh-CN" altLang="en-US" smtClean="0"/>
              <a:t>16</a:t>
            </a:fld>
            <a:endParaRPr lang="zh-CN" altLang="en-US"/>
          </a:p>
        </p:txBody>
      </p:sp>
    </p:spTree>
    <p:extLst>
      <p:ext uri="{BB962C8B-B14F-4D97-AF65-F5344CB8AC3E}">
        <p14:creationId xmlns:p14="http://schemas.microsoft.com/office/powerpoint/2010/main" val="18797622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smtClean="0"/>
              <a:t>Advantages </a:t>
            </a:r>
            <a:r>
              <a:rPr lang="en-US" altLang="zh-CN" dirty="0"/>
              <a:t>of weak </a:t>
            </a:r>
            <a:r>
              <a:rPr lang="en-US" altLang="zh-CN" dirty="0" smtClean="0"/>
              <a:t>classifiers</a:t>
            </a:r>
            <a:endParaRPr lang="zh-CN" altLang="en-US" dirty="0"/>
          </a:p>
        </p:txBody>
      </p:sp>
      <p:sp>
        <p:nvSpPr>
          <p:cNvPr id="3" name="内容占位符 2"/>
          <p:cNvSpPr>
            <a:spLocks noGrp="1"/>
          </p:cNvSpPr>
          <p:nvPr>
            <p:ph idx="1"/>
          </p:nvPr>
        </p:nvSpPr>
        <p:spPr/>
        <p:txBody>
          <a:bodyPr/>
          <a:lstStyle/>
          <a:p>
            <a:r>
              <a:rPr lang="en-US" altLang="zh-CN" dirty="0" smtClean="0"/>
              <a:t>Boosting </a:t>
            </a:r>
            <a:r>
              <a:rPr lang="en-US" altLang="zh-CN" dirty="0"/>
              <a:t>with a large number of iterations has the potential to make a very weak </a:t>
            </a:r>
            <a:r>
              <a:rPr lang="en-US" altLang="zh-CN" dirty="0" smtClean="0"/>
              <a:t>learner almost </a:t>
            </a:r>
            <a:r>
              <a:rPr lang="en-US" altLang="zh-CN" dirty="0"/>
              <a:t>optimal when compared with the </a:t>
            </a:r>
            <a:r>
              <a:rPr lang="en-US" altLang="zh-CN" dirty="0" smtClean="0"/>
              <a:t>best</a:t>
            </a:r>
          </a:p>
          <a:p>
            <a:r>
              <a:rPr lang="en-US" altLang="zh-CN" dirty="0"/>
              <a:t>Provided that the learner is sufficiently weak, boosting always </a:t>
            </a:r>
            <a:r>
              <a:rPr lang="en-US" altLang="zh-CN" dirty="0" smtClean="0"/>
              <a:t>improves</a:t>
            </a:r>
          </a:p>
          <a:p>
            <a:r>
              <a:rPr lang="en-US" altLang="zh-CN" dirty="0" smtClean="0"/>
              <a:t>When </a:t>
            </a:r>
            <a:r>
              <a:rPr lang="en-US" altLang="zh-CN" dirty="0"/>
              <a:t>the initial </a:t>
            </a:r>
            <a:r>
              <a:rPr lang="en-US" altLang="zh-CN" dirty="0" smtClean="0"/>
              <a:t>learner </a:t>
            </a:r>
            <a:r>
              <a:rPr lang="en-US" altLang="zh-CN" dirty="0"/>
              <a:t>is too strong, boosting decreases performance due to </a:t>
            </a:r>
            <a:r>
              <a:rPr lang="en-US" altLang="zh-CN" dirty="0" smtClean="0"/>
              <a:t>overfitting</a:t>
            </a:r>
          </a:p>
          <a:p>
            <a:r>
              <a:rPr lang="en-US" altLang="zh-CN" dirty="0"/>
              <a:t>Boosting very weak learners is relatively safe, provided that the number of iterations is large</a:t>
            </a:r>
            <a:endParaRPr lang="zh-CN" altLang="en-US" dirty="0"/>
          </a:p>
        </p:txBody>
      </p:sp>
      <p:sp>
        <p:nvSpPr>
          <p:cNvPr id="4" name="灯片编号占位符 3"/>
          <p:cNvSpPr>
            <a:spLocks noGrp="1"/>
          </p:cNvSpPr>
          <p:nvPr>
            <p:ph type="sldNum" sz="quarter" idx="12"/>
          </p:nvPr>
        </p:nvSpPr>
        <p:spPr/>
        <p:txBody>
          <a:bodyPr/>
          <a:lstStyle/>
          <a:p>
            <a:fld id="{2EDFF2E6-C28C-4842-8DE4-56DB1F7D6CE8}" type="slidenum">
              <a:rPr lang="zh-CN" altLang="en-US" smtClean="0"/>
              <a:t>17</a:t>
            </a:fld>
            <a:endParaRPr lang="zh-CN" altLang="en-US"/>
          </a:p>
        </p:txBody>
      </p:sp>
    </p:spTree>
    <p:extLst>
      <p:ext uri="{BB962C8B-B14F-4D97-AF65-F5344CB8AC3E}">
        <p14:creationId xmlns:p14="http://schemas.microsoft.com/office/powerpoint/2010/main" val="77349419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en-US" altLang="zh-CN" sz="4000" dirty="0" smtClean="0"/>
              <a:t>Further discussion of boosting methods overfitting </a:t>
            </a:r>
            <a:endParaRPr lang="zh-CN" altLang="en-US" sz="4000" dirty="0"/>
          </a:p>
        </p:txBody>
      </p:sp>
      <p:sp>
        <p:nvSpPr>
          <p:cNvPr id="3" name="内容占位符 2"/>
          <p:cNvSpPr>
            <a:spLocks noGrp="1"/>
          </p:cNvSpPr>
          <p:nvPr>
            <p:ph idx="1"/>
          </p:nvPr>
        </p:nvSpPr>
        <p:spPr>
          <a:xfrm>
            <a:off x="838200" y="1515909"/>
            <a:ext cx="10515600" cy="4351338"/>
          </a:xfrm>
        </p:spPr>
        <p:txBody>
          <a:bodyPr>
            <a:normAutofit fontScale="92500"/>
          </a:bodyPr>
          <a:lstStyle/>
          <a:p>
            <a:r>
              <a:rPr lang="en-US" altLang="zh-CN" dirty="0" smtClean="0"/>
              <a:t>MSE is defined to be the sum of squared bias and variance of the boosting algorithm, and for weak classifiers, </a:t>
            </a:r>
            <a:r>
              <a:rPr lang="en-US" altLang="zh-CN" dirty="0"/>
              <a:t>squared bias decays exponentially </a:t>
            </a:r>
            <a:r>
              <a:rPr lang="en-US" altLang="zh-CN" dirty="0" smtClean="0"/>
              <a:t>fast </a:t>
            </a:r>
            <a:r>
              <a:rPr lang="en-US" altLang="zh-CN" dirty="0"/>
              <a:t>and variance exhibits exponentially small increase </a:t>
            </a:r>
            <a:r>
              <a:rPr lang="en-US" altLang="zh-CN" dirty="0" smtClean="0"/>
              <a:t>with increasing iterations, which means it </a:t>
            </a:r>
            <a:r>
              <a:rPr lang="en-US" altLang="zh-CN" dirty="0" err="1" smtClean="0"/>
              <a:t>overfits</a:t>
            </a:r>
            <a:r>
              <a:rPr lang="en-US" altLang="zh-CN" dirty="0" smtClean="0"/>
              <a:t> much slower than other methods.</a:t>
            </a:r>
          </a:p>
          <a:p>
            <a:r>
              <a:rPr lang="en-US" altLang="zh-CN" dirty="0" smtClean="0"/>
              <a:t>But apart from noisy data, there are still situations that boosting methods will easily </a:t>
            </a:r>
            <a:r>
              <a:rPr lang="en-US" altLang="zh-CN" dirty="0" err="1" smtClean="0"/>
              <a:t>overfit</a:t>
            </a:r>
            <a:r>
              <a:rPr lang="en-US" altLang="zh-CN" dirty="0" smtClean="0"/>
              <a:t>: for those dataset that has Bayes error rate far from 0, boosting methods try to reduce the error rate to 0 while in reality even the optimal classifier have a high error rate, so overfitting seems inevitable. </a:t>
            </a:r>
          </a:p>
          <a:p>
            <a:r>
              <a:rPr lang="en-US" altLang="zh-CN" dirty="0" smtClean="0"/>
              <a:t>Also, for data in high dimensional space which in general causes individual classifiers easier to </a:t>
            </a:r>
            <a:r>
              <a:rPr lang="en-US" altLang="zh-CN" dirty="0" err="1" smtClean="0"/>
              <a:t>overfit</a:t>
            </a:r>
            <a:r>
              <a:rPr lang="en-US" altLang="zh-CN" dirty="0" smtClean="0"/>
              <a:t>, </a:t>
            </a:r>
            <a:r>
              <a:rPr lang="en-US" altLang="zh-CN" dirty="0" err="1" smtClean="0"/>
              <a:t>adaboost</a:t>
            </a:r>
            <a:r>
              <a:rPr lang="en-US" altLang="zh-CN" dirty="0" smtClean="0"/>
              <a:t> will </a:t>
            </a:r>
            <a:r>
              <a:rPr lang="en-US" altLang="zh-CN" dirty="0" err="1" smtClean="0"/>
              <a:t>overfit</a:t>
            </a:r>
            <a:r>
              <a:rPr lang="en-US" altLang="zh-CN" dirty="0" smtClean="0"/>
              <a:t> too since it’s a linear combination of those </a:t>
            </a:r>
            <a:r>
              <a:rPr lang="en-US" altLang="zh-CN" dirty="0" err="1" smtClean="0"/>
              <a:t>overfitted</a:t>
            </a:r>
            <a:r>
              <a:rPr lang="en-US" altLang="zh-CN" dirty="0" smtClean="0"/>
              <a:t> classifiers. </a:t>
            </a:r>
            <a:endParaRPr lang="zh-CN" altLang="en-US" dirty="0"/>
          </a:p>
        </p:txBody>
      </p:sp>
      <p:sp>
        <p:nvSpPr>
          <p:cNvPr id="4" name="灯片编号占位符 3"/>
          <p:cNvSpPr>
            <a:spLocks noGrp="1"/>
          </p:cNvSpPr>
          <p:nvPr>
            <p:ph type="sldNum" sz="quarter" idx="12"/>
          </p:nvPr>
        </p:nvSpPr>
        <p:spPr/>
        <p:txBody>
          <a:bodyPr/>
          <a:lstStyle/>
          <a:p>
            <a:fld id="{2EDFF2E6-C28C-4842-8DE4-56DB1F7D6CE8}" type="slidenum">
              <a:rPr lang="zh-CN" altLang="en-US" smtClean="0"/>
              <a:t>18</a:t>
            </a:fld>
            <a:endParaRPr lang="zh-CN" altLang="en-US"/>
          </a:p>
        </p:txBody>
      </p:sp>
    </p:spTree>
    <p:extLst>
      <p:ext uri="{BB962C8B-B14F-4D97-AF65-F5344CB8AC3E}">
        <p14:creationId xmlns:p14="http://schemas.microsoft.com/office/powerpoint/2010/main" val="977365691"/>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smtClean="0"/>
              <a:t>Reference</a:t>
            </a:r>
            <a:endParaRPr lang="zh-CN" altLang="en-US" dirty="0"/>
          </a:p>
        </p:txBody>
      </p:sp>
      <p:sp>
        <p:nvSpPr>
          <p:cNvPr id="3" name="内容占位符 2"/>
          <p:cNvSpPr>
            <a:spLocks noGrp="1"/>
          </p:cNvSpPr>
          <p:nvPr>
            <p:ph idx="1"/>
          </p:nvPr>
        </p:nvSpPr>
        <p:spPr/>
        <p:txBody>
          <a:bodyPr>
            <a:normAutofit/>
          </a:bodyPr>
          <a:lstStyle/>
          <a:p>
            <a:r>
              <a:rPr lang="en-US" altLang="zh-CN" dirty="0"/>
              <a:t>Thomas </a:t>
            </a:r>
            <a:r>
              <a:rPr lang="en-US" altLang="zh-CN" dirty="0" smtClean="0"/>
              <a:t>G. </a:t>
            </a:r>
            <a:r>
              <a:rPr lang="en-US" altLang="zh-CN" dirty="0" err="1"/>
              <a:t>Dietterich</a:t>
            </a:r>
            <a:r>
              <a:rPr lang="en-US" altLang="zh-CN" dirty="0"/>
              <a:t> “Ensemble Methods in Machine </a:t>
            </a:r>
            <a:r>
              <a:rPr lang="en-US" altLang="zh-CN" dirty="0" smtClean="0"/>
              <a:t>Learning”</a:t>
            </a:r>
            <a:endParaRPr lang="en-US" altLang="zh-CN" dirty="0"/>
          </a:p>
          <a:p>
            <a:r>
              <a:rPr lang="en-US" altLang="zh-CN" dirty="0" err="1" smtClean="0"/>
              <a:t>Robi</a:t>
            </a:r>
            <a:r>
              <a:rPr lang="en-US" altLang="zh-CN" dirty="0" smtClean="0"/>
              <a:t> </a:t>
            </a:r>
            <a:r>
              <a:rPr lang="en-US" altLang="zh-CN" dirty="0" err="1" smtClean="0"/>
              <a:t>Polikar</a:t>
            </a:r>
            <a:r>
              <a:rPr lang="en-US" altLang="zh-CN" dirty="0" smtClean="0"/>
              <a:t> “Ensemble learning”</a:t>
            </a:r>
          </a:p>
          <a:p>
            <a:r>
              <a:rPr lang="en-US" altLang="zh-CN" dirty="0"/>
              <a:t>Peter </a:t>
            </a:r>
            <a:r>
              <a:rPr lang="en-US" altLang="zh-CN" dirty="0" err="1"/>
              <a:t>Buhlmann</a:t>
            </a:r>
            <a:r>
              <a:rPr lang="en-US" altLang="zh-CN" dirty="0"/>
              <a:t>, Bin Yu “Boosting with the L2-Loss: Regression and Classification </a:t>
            </a:r>
            <a:r>
              <a:rPr lang="en-US" altLang="zh-CN" dirty="0" smtClean="0"/>
              <a:t>”</a:t>
            </a:r>
          </a:p>
          <a:p>
            <a:r>
              <a:rPr lang="en-US" altLang="zh-CN" dirty="0">
                <a:hlinkClick r:id="rId2"/>
              </a:rPr>
              <a:t>https://en.wikipedia.org/wiki/Ensemble_learning</a:t>
            </a:r>
            <a:endParaRPr lang="en-US" altLang="zh-CN" dirty="0"/>
          </a:p>
          <a:p>
            <a:r>
              <a:rPr lang="en-US" altLang="zh-CN" dirty="0" smtClean="0">
                <a:hlinkClick r:id="rId3"/>
              </a:rPr>
              <a:t>https</a:t>
            </a:r>
            <a:r>
              <a:rPr lang="en-US" altLang="zh-CN" dirty="0">
                <a:hlinkClick r:id="rId3"/>
              </a:rPr>
              <a:t>://chrisjmccormick.wordpress.com/2013/12/13/adaboost-tutorial</a:t>
            </a:r>
            <a:r>
              <a:rPr lang="en-US" altLang="zh-CN" dirty="0" smtClean="0">
                <a:hlinkClick r:id="rId3"/>
              </a:rPr>
              <a:t>/</a:t>
            </a:r>
            <a:endParaRPr lang="en-US" altLang="zh-CN" dirty="0" smtClean="0"/>
          </a:p>
          <a:p>
            <a:r>
              <a:rPr lang="en-US" altLang="zh-CN" dirty="0">
                <a:hlinkClick r:id="rId4"/>
              </a:rPr>
              <a:t>http://</a:t>
            </a:r>
            <a:r>
              <a:rPr lang="en-US" altLang="zh-CN" dirty="0" smtClean="0">
                <a:hlinkClick r:id="rId4"/>
              </a:rPr>
              <a:t>stats.stackexchange.com/questions/20622/is-adaboost-less-or-more-prone-to-overfitting</a:t>
            </a:r>
            <a:endParaRPr lang="en-US" altLang="zh-CN" dirty="0" smtClean="0"/>
          </a:p>
          <a:p>
            <a:endParaRPr lang="en-US" altLang="zh-CN" dirty="0"/>
          </a:p>
          <a:p>
            <a:endParaRPr lang="zh-CN" altLang="en-US" dirty="0"/>
          </a:p>
        </p:txBody>
      </p:sp>
      <p:sp>
        <p:nvSpPr>
          <p:cNvPr id="4" name="灯片编号占位符 3"/>
          <p:cNvSpPr>
            <a:spLocks noGrp="1"/>
          </p:cNvSpPr>
          <p:nvPr>
            <p:ph type="sldNum" sz="quarter" idx="12"/>
          </p:nvPr>
        </p:nvSpPr>
        <p:spPr/>
        <p:txBody>
          <a:bodyPr/>
          <a:lstStyle/>
          <a:p>
            <a:fld id="{2EDFF2E6-C28C-4842-8DE4-56DB1F7D6CE8}" type="slidenum">
              <a:rPr lang="zh-CN" altLang="en-US" smtClean="0"/>
              <a:t>19</a:t>
            </a:fld>
            <a:endParaRPr lang="zh-CN" altLang="en-US"/>
          </a:p>
        </p:txBody>
      </p:sp>
    </p:spTree>
    <p:extLst>
      <p:ext uri="{BB962C8B-B14F-4D97-AF65-F5344CB8AC3E}">
        <p14:creationId xmlns:p14="http://schemas.microsoft.com/office/powerpoint/2010/main" val="374720095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smtClean="0"/>
              <a:t>Ensemble of classifiers</a:t>
            </a:r>
            <a:endParaRPr lang="zh-CN" altLang="en-US" dirty="0"/>
          </a:p>
        </p:txBody>
      </p:sp>
      <p:sp>
        <p:nvSpPr>
          <p:cNvPr id="3" name="内容占位符 2"/>
          <p:cNvSpPr>
            <a:spLocks noGrp="1"/>
          </p:cNvSpPr>
          <p:nvPr>
            <p:ph idx="1"/>
          </p:nvPr>
        </p:nvSpPr>
        <p:spPr/>
        <p:txBody>
          <a:bodyPr>
            <a:normAutofit/>
          </a:bodyPr>
          <a:lstStyle/>
          <a:p>
            <a:r>
              <a:rPr lang="en-US" altLang="zh-CN" dirty="0"/>
              <a:t>Given a set </a:t>
            </a:r>
            <a:r>
              <a:rPr lang="en-US" altLang="zh-CN" dirty="0" smtClean="0"/>
              <a:t>of </a:t>
            </a:r>
            <a:r>
              <a:rPr lang="en-US" altLang="zh-CN" dirty="0"/>
              <a:t>training </a:t>
            </a:r>
            <a:r>
              <a:rPr lang="en-US" altLang="zh-CN" dirty="0" smtClean="0"/>
              <a:t>examples, </a:t>
            </a:r>
            <a:r>
              <a:rPr lang="en-US" altLang="zh-CN" dirty="0"/>
              <a:t>a learning algorithm outputs a </a:t>
            </a:r>
            <a:r>
              <a:rPr lang="en-US" altLang="zh-CN" dirty="0" smtClean="0"/>
              <a:t>classifier which </a:t>
            </a:r>
            <a:r>
              <a:rPr lang="en-US" altLang="zh-CN" dirty="0"/>
              <a:t>is an hypothesis about the true </a:t>
            </a:r>
            <a:r>
              <a:rPr lang="en-US" altLang="zh-CN" dirty="0" smtClean="0"/>
              <a:t>function f that generate label values y from input training samples x. Given </a:t>
            </a:r>
            <a:r>
              <a:rPr lang="en-US" altLang="zh-CN" dirty="0"/>
              <a:t>new x </a:t>
            </a:r>
            <a:r>
              <a:rPr lang="en-US" altLang="zh-CN" dirty="0" smtClean="0"/>
              <a:t>values, the classifier predicts </a:t>
            </a:r>
            <a:r>
              <a:rPr lang="en-US" altLang="zh-CN" dirty="0"/>
              <a:t>the corresponding y </a:t>
            </a:r>
            <a:r>
              <a:rPr lang="en-US" altLang="zh-CN" dirty="0" smtClean="0"/>
              <a:t>values.</a:t>
            </a:r>
          </a:p>
          <a:p>
            <a:r>
              <a:rPr lang="en-US" altLang="zh-CN" dirty="0"/>
              <a:t>An ensemble of </a:t>
            </a:r>
            <a:r>
              <a:rPr lang="en-US" altLang="zh-CN" dirty="0" smtClean="0"/>
              <a:t>classifiers </a:t>
            </a:r>
            <a:r>
              <a:rPr lang="en-US" altLang="zh-CN" dirty="0"/>
              <a:t>is a set of </a:t>
            </a:r>
            <a:r>
              <a:rPr lang="en-US" altLang="zh-CN" dirty="0" smtClean="0"/>
              <a:t>classifiers </a:t>
            </a:r>
            <a:r>
              <a:rPr lang="en-US" altLang="zh-CN" dirty="0"/>
              <a:t>whose individual decisions </a:t>
            </a:r>
            <a:r>
              <a:rPr lang="en-US" altLang="zh-CN" dirty="0" smtClean="0"/>
              <a:t>are combined </a:t>
            </a:r>
            <a:r>
              <a:rPr lang="en-US" altLang="zh-CN" dirty="0"/>
              <a:t>in some way </a:t>
            </a:r>
            <a:r>
              <a:rPr lang="en-US" altLang="zh-CN" dirty="0" smtClean="0"/>
              <a:t>(typically </a:t>
            </a:r>
            <a:r>
              <a:rPr lang="en-US" altLang="zh-CN" dirty="0"/>
              <a:t>by weighted or unweighted </a:t>
            </a:r>
            <a:r>
              <a:rPr lang="en-US" altLang="zh-CN" dirty="0" smtClean="0"/>
              <a:t>voting) </a:t>
            </a:r>
            <a:r>
              <a:rPr lang="en-US" altLang="zh-CN" dirty="0"/>
              <a:t>to </a:t>
            </a:r>
            <a:r>
              <a:rPr lang="en-US" altLang="zh-CN" dirty="0" smtClean="0"/>
              <a:t>classify new examples.</a:t>
            </a:r>
          </a:p>
          <a:p>
            <a:r>
              <a:rPr lang="en-US" altLang="zh-CN" dirty="0" smtClean="0"/>
              <a:t>Main discovery from some researches shows </a:t>
            </a:r>
            <a:r>
              <a:rPr lang="en-US" altLang="zh-CN" dirty="0"/>
              <a:t>that ensembles are often much more accurate than the </a:t>
            </a:r>
            <a:r>
              <a:rPr lang="en-US" altLang="zh-CN" dirty="0" smtClean="0"/>
              <a:t>individual classifiers </a:t>
            </a:r>
            <a:r>
              <a:rPr lang="en-US" altLang="zh-CN" dirty="0"/>
              <a:t>that make them </a:t>
            </a:r>
            <a:r>
              <a:rPr lang="en-US" altLang="zh-CN" dirty="0" smtClean="0"/>
              <a:t>up.</a:t>
            </a:r>
            <a:endParaRPr lang="zh-CN" altLang="en-US" dirty="0"/>
          </a:p>
        </p:txBody>
      </p:sp>
      <p:sp>
        <p:nvSpPr>
          <p:cNvPr id="4" name="灯片编号占位符 3"/>
          <p:cNvSpPr>
            <a:spLocks noGrp="1"/>
          </p:cNvSpPr>
          <p:nvPr>
            <p:ph type="sldNum" sz="quarter" idx="12"/>
          </p:nvPr>
        </p:nvSpPr>
        <p:spPr/>
        <p:txBody>
          <a:bodyPr/>
          <a:lstStyle/>
          <a:p>
            <a:fld id="{2EDFF2E6-C28C-4842-8DE4-56DB1F7D6CE8}" type="slidenum">
              <a:rPr lang="zh-CN" altLang="en-US" smtClean="0"/>
              <a:t>2</a:t>
            </a:fld>
            <a:endParaRPr lang="zh-CN" altLang="en-US"/>
          </a:p>
        </p:txBody>
      </p:sp>
    </p:spTree>
    <p:extLst>
      <p:ext uri="{BB962C8B-B14F-4D97-AF65-F5344CB8AC3E}">
        <p14:creationId xmlns:p14="http://schemas.microsoft.com/office/powerpoint/2010/main" val="1591746192"/>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867696" y="1858297"/>
            <a:ext cx="10515600" cy="1985656"/>
          </a:xfrm>
        </p:spPr>
        <p:txBody>
          <a:bodyPr>
            <a:normAutofit/>
          </a:bodyPr>
          <a:lstStyle/>
          <a:p>
            <a:pPr algn="ctr"/>
            <a:r>
              <a:rPr lang="en-US" altLang="zh-CN" dirty="0" smtClean="0"/>
              <a:t>Thank you!</a:t>
            </a:r>
            <a:br>
              <a:rPr lang="en-US" altLang="zh-CN" dirty="0" smtClean="0"/>
            </a:br>
            <a:r>
              <a:rPr lang="en-US" altLang="zh-CN" dirty="0" smtClean="0"/>
              <a:t/>
            </a:r>
            <a:br>
              <a:rPr lang="en-US" altLang="zh-CN" dirty="0" smtClean="0"/>
            </a:br>
            <a:r>
              <a:rPr lang="en-US" altLang="zh-CN" dirty="0" smtClean="0"/>
              <a:t>Q&amp;A</a:t>
            </a:r>
            <a:endParaRPr lang="zh-CN" altLang="en-US" dirty="0"/>
          </a:p>
        </p:txBody>
      </p:sp>
      <p:sp>
        <p:nvSpPr>
          <p:cNvPr id="3" name="灯片编号占位符 2"/>
          <p:cNvSpPr>
            <a:spLocks noGrp="1"/>
          </p:cNvSpPr>
          <p:nvPr>
            <p:ph type="sldNum" sz="quarter" idx="12"/>
          </p:nvPr>
        </p:nvSpPr>
        <p:spPr/>
        <p:txBody>
          <a:bodyPr/>
          <a:lstStyle/>
          <a:p>
            <a:fld id="{2EDFF2E6-C28C-4842-8DE4-56DB1F7D6CE8}" type="slidenum">
              <a:rPr lang="zh-CN" altLang="en-US" smtClean="0"/>
              <a:t>20</a:t>
            </a:fld>
            <a:endParaRPr lang="zh-CN" altLang="en-US"/>
          </a:p>
        </p:txBody>
      </p:sp>
    </p:spTree>
    <p:extLst>
      <p:ext uri="{BB962C8B-B14F-4D97-AF65-F5344CB8AC3E}">
        <p14:creationId xmlns:p14="http://schemas.microsoft.com/office/powerpoint/2010/main" val="7722572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smtClean="0"/>
              <a:t>Make sure ensemble learning works</a:t>
            </a:r>
            <a:endParaRPr lang="zh-CN" altLang="en-US" dirty="0"/>
          </a:p>
        </p:txBody>
      </p:sp>
      <p:sp>
        <p:nvSpPr>
          <p:cNvPr id="3" name="内容占位符 2"/>
          <p:cNvSpPr>
            <a:spLocks noGrp="1"/>
          </p:cNvSpPr>
          <p:nvPr>
            <p:ph idx="1"/>
          </p:nvPr>
        </p:nvSpPr>
        <p:spPr/>
        <p:txBody>
          <a:bodyPr/>
          <a:lstStyle/>
          <a:p>
            <a:r>
              <a:rPr lang="en-US" altLang="zh-CN" dirty="0"/>
              <a:t>A necessary and </a:t>
            </a:r>
            <a:r>
              <a:rPr lang="en-US" altLang="zh-CN" dirty="0" smtClean="0"/>
              <a:t>sufficient </a:t>
            </a:r>
            <a:r>
              <a:rPr lang="en-US" altLang="zh-CN" dirty="0"/>
              <a:t>condition for an ensemble of </a:t>
            </a:r>
            <a:r>
              <a:rPr lang="en-US" altLang="zh-CN" dirty="0" smtClean="0"/>
              <a:t>classifiers is that the classifiers should be accurate and diverse. </a:t>
            </a:r>
          </a:p>
          <a:p>
            <a:r>
              <a:rPr lang="en-US" altLang="zh-CN" dirty="0"/>
              <a:t>Accurate means better than random guessing, </a:t>
            </a:r>
            <a:r>
              <a:rPr lang="zh-CN" altLang="en-US" dirty="0"/>
              <a:t> </a:t>
            </a:r>
            <a:r>
              <a:rPr lang="en-US" altLang="zh-CN" dirty="0"/>
              <a:t>diverse means make different errors on new data inputs, or make uncorrelated </a:t>
            </a:r>
            <a:r>
              <a:rPr lang="en-US" altLang="zh-CN" dirty="0" smtClean="0"/>
              <a:t>errors.</a:t>
            </a:r>
          </a:p>
          <a:p>
            <a:r>
              <a:rPr lang="en-US" altLang="zh-CN" dirty="0" smtClean="0"/>
              <a:t>In theory, with </a:t>
            </a:r>
            <a:r>
              <a:rPr lang="en-US" altLang="zh-CN" dirty="0"/>
              <a:t>hypothesis that are diverse and error rate over 0.5, error rate voting result of ensemble </a:t>
            </a:r>
            <a:r>
              <a:rPr lang="en-US" altLang="zh-CN" dirty="0" smtClean="0"/>
              <a:t>method </a:t>
            </a:r>
            <a:r>
              <a:rPr lang="en-US" altLang="zh-CN" dirty="0"/>
              <a:t>will increase</a:t>
            </a:r>
            <a:r>
              <a:rPr lang="en-US" altLang="zh-CN" dirty="0" smtClean="0"/>
              <a:t>. So the classifiers should be accurate.</a:t>
            </a:r>
            <a:endParaRPr lang="zh-CN" altLang="en-US" dirty="0"/>
          </a:p>
          <a:p>
            <a:r>
              <a:rPr lang="en-US" altLang="zh-CN" dirty="0" smtClean="0"/>
              <a:t>But there in some version of </a:t>
            </a:r>
            <a:r>
              <a:rPr lang="en-US" altLang="zh-CN" dirty="0" err="1" smtClean="0"/>
              <a:t>adaboost</a:t>
            </a:r>
            <a:r>
              <a:rPr lang="en-US" altLang="zh-CN" dirty="0" smtClean="0"/>
              <a:t> algorithm, negative weights are given to those classifiers with accuracy less that 0.5</a:t>
            </a:r>
            <a:endParaRPr lang="en-US" altLang="zh-CN" dirty="0"/>
          </a:p>
        </p:txBody>
      </p:sp>
      <p:sp>
        <p:nvSpPr>
          <p:cNvPr id="4" name="灯片编号占位符 3"/>
          <p:cNvSpPr>
            <a:spLocks noGrp="1"/>
          </p:cNvSpPr>
          <p:nvPr>
            <p:ph type="sldNum" sz="quarter" idx="12"/>
          </p:nvPr>
        </p:nvSpPr>
        <p:spPr/>
        <p:txBody>
          <a:bodyPr/>
          <a:lstStyle/>
          <a:p>
            <a:fld id="{2EDFF2E6-C28C-4842-8DE4-56DB1F7D6CE8}" type="slidenum">
              <a:rPr lang="zh-CN" altLang="en-US" smtClean="0"/>
              <a:t>3</a:t>
            </a:fld>
            <a:endParaRPr lang="zh-CN" altLang="en-US"/>
          </a:p>
        </p:txBody>
      </p:sp>
    </p:spTree>
    <p:extLst>
      <p:ext uri="{BB962C8B-B14F-4D97-AF65-F5344CB8AC3E}">
        <p14:creationId xmlns:p14="http://schemas.microsoft.com/office/powerpoint/2010/main" val="274759499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smtClean="0"/>
              <a:t>Why it works</a:t>
            </a:r>
            <a:endParaRPr lang="zh-CN" altLang="en-US" dirty="0"/>
          </a:p>
        </p:txBody>
      </p:sp>
      <p:sp>
        <p:nvSpPr>
          <p:cNvPr id="3" name="内容占位符 2"/>
          <p:cNvSpPr>
            <a:spLocks noGrp="1"/>
          </p:cNvSpPr>
          <p:nvPr>
            <p:ph idx="1"/>
          </p:nvPr>
        </p:nvSpPr>
        <p:spPr/>
        <p:txBody>
          <a:bodyPr/>
          <a:lstStyle/>
          <a:p>
            <a:r>
              <a:rPr lang="en-US" altLang="zh-CN" dirty="0" smtClean="0"/>
              <a:t>Three main reasons for why the ensemble method work: statistical, computational and representational reasons</a:t>
            </a:r>
          </a:p>
          <a:p>
            <a:r>
              <a:rPr lang="en-US" altLang="zh-CN" dirty="0" smtClean="0"/>
              <a:t>Statistical </a:t>
            </a:r>
            <a:r>
              <a:rPr lang="en-US" altLang="zh-CN" dirty="0"/>
              <a:t>reason: A learning algorithm can be viewed as </a:t>
            </a:r>
            <a:r>
              <a:rPr lang="en-US" altLang="zh-CN" dirty="0" smtClean="0"/>
              <a:t>searching </a:t>
            </a:r>
            <a:r>
              <a:rPr lang="en-US" altLang="zh-CN" dirty="0"/>
              <a:t>a space H of hypotheses to identify the best </a:t>
            </a:r>
            <a:r>
              <a:rPr lang="en-US" altLang="zh-CN" dirty="0" smtClean="0"/>
              <a:t>one </a:t>
            </a:r>
            <a:r>
              <a:rPr lang="en-US" altLang="zh-CN" dirty="0"/>
              <a:t>in the </a:t>
            </a:r>
            <a:r>
              <a:rPr lang="en-US" altLang="zh-CN" dirty="0" smtClean="0"/>
              <a:t>space. The number of training samples available is small comparing to the size of hypotheses space, and as a result the learning algorithm could find different hypotheses(classifier) that all give out same accuracy. So the ensemble of these classifiers could average their votes and reduce the risk of choosing the wrong classifier.</a:t>
            </a:r>
            <a:endParaRPr lang="zh-CN" altLang="en-US" dirty="0"/>
          </a:p>
        </p:txBody>
      </p:sp>
      <p:pic>
        <p:nvPicPr>
          <p:cNvPr id="4" name="图片 3"/>
          <p:cNvPicPr>
            <a:picLocks noChangeAspect="1"/>
          </p:cNvPicPr>
          <p:nvPr/>
        </p:nvPicPr>
        <p:blipFill>
          <a:blip r:embed="rId3"/>
          <a:stretch>
            <a:fillRect/>
          </a:stretch>
        </p:blipFill>
        <p:spPr>
          <a:xfrm>
            <a:off x="6461021" y="1377898"/>
            <a:ext cx="5101713" cy="4435656"/>
          </a:xfrm>
          <a:prstGeom prst="rect">
            <a:avLst/>
          </a:prstGeom>
        </p:spPr>
      </p:pic>
      <p:sp>
        <p:nvSpPr>
          <p:cNvPr id="5" name="灯片编号占位符 4"/>
          <p:cNvSpPr>
            <a:spLocks noGrp="1"/>
          </p:cNvSpPr>
          <p:nvPr>
            <p:ph type="sldNum" sz="quarter" idx="12"/>
          </p:nvPr>
        </p:nvSpPr>
        <p:spPr/>
        <p:txBody>
          <a:bodyPr/>
          <a:lstStyle/>
          <a:p>
            <a:fld id="{2EDFF2E6-C28C-4842-8DE4-56DB1F7D6CE8}" type="slidenum">
              <a:rPr lang="zh-CN" altLang="en-US" smtClean="0"/>
              <a:t>4</a:t>
            </a:fld>
            <a:endParaRPr lang="zh-CN" altLang="en-US"/>
          </a:p>
        </p:txBody>
      </p:sp>
    </p:spTree>
    <p:extLst>
      <p:ext uri="{BB962C8B-B14F-4D97-AF65-F5344CB8AC3E}">
        <p14:creationId xmlns:p14="http://schemas.microsoft.com/office/powerpoint/2010/main" val="32888914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smtClean="0"/>
              <a:t>Why it works</a:t>
            </a:r>
            <a:endParaRPr lang="zh-CN" altLang="en-US" dirty="0"/>
          </a:p>
        </p:txBody>
      </p:sp>
      <p:sp>
        <p:nvSpPr>
          <p:cNvPr id="3" name="内容占位符 2"/>
          <p:cNvSpPr>
            <a:spLocks noGrp="1"/>
          </p:cNvSpPr>
          <p:nvPr>
            <p:ph idx="1"/>
          </p:nvPr>
        </p:nvSpPr>
        <p:spPr>
          <a:xfrm>
            <a:off x="838199" y="1825625"/>
            <a:ext cx="10709787" cy="4351338"/>
          </a:xfrm>
        </p:spPr>
        <p:txBody>
          <a:bodyPr/>
          <a:lstStyle/>
          <a:p>
            <a:r>
              <a:rPr lang="en-US" altLang="zh-CN" dirty="0" smtClean="0"/>
              <a:t>Computational reason: Local search algorithms may be trapped in a local minima, and if there is enough training data, it is computationally hard to get the best hypotheses.  For ensemble learning the local search could start from different points and may provide a better approximation than any of the individual ones.</a:t>
            </a:r>
          </a:p>
          <a:p>
            <a:r>
              <a:rPr lang="en-US" altLang="zh-CN" dirty="0"/>
              <a:t>Representational reason: </a:t>
            </a:r>
            <a:r>
              <a:rPr lang="en-US" altLang="zh-CN" dirty="0" smtClean="0"/>
              <a:t>The </a:t>
            </a:r>
            <a:r>
              <a:rPr lang="en-US" altLang="zh-CN" dirty="0"/>
              <a:t>true function f cannot be represented by any of the hypotheses </a:t>
            </a:r>
            <a:r>
              <a:rPr lang="en-US" altLang="zh-CN" dirty="0" smtClean="0"/>
              <a:t>in the space in most machine learning applications, but weighted sum of hypotheses drawn from the space may expand the space of representation functions.</a:t>
            </a:r>
            <a:endParaRPr lang="zh-CN" altLang="en-US" dirty="0"/>
          </a:p>
        </p:txBody>
      </p:sp>
      <p:pic>
        <p:nvPicPr>
          <p:cNvPr id="4" name="图片 3"/>
          <p:cNvPicPr>
            <a:picLocks noChangeAspect="1"/>
          </p:cNvPicPr>
          <p:nvPr/>
        </p:nvPicPr>
        <p:blipFill>
          <a:blip r:embed="rId3"/>
          <a:stretch>
            <a:fillRect/>
          </a:stretch>
        </p:blipFill>
        <p:spPr>
          <a:xfrm>
            <a:off x="1666874" y="1180946"/>
            <a:ext cx="4800017" cy="4216964"/>
          </a:xfrm>
          <a:prstGeom prst="rect">
            <a:avLst/>
          </a:prstGeom>
        </p:spPr>
      </p:pic>
      <p:pic>
        <p:nvPicPr>
          <p:cNvPr id="5" name="图片 4"/>
          <p:cNvPicPr>
            <a:picLocks noChangeAspect="1"/>
          </p:cNvPicPr>
          <p:nvPr/>
        </p:nvPicPr>
        <p:blipFill>
          <a:blip r:embed="rId4"/>
          <a:stretch>
            <a:fillRect/>
          </a:stretch>
        </p:blipFill>
        <p:spPr>
          <a:xfrm>
            <a:off x="6466891" y="1180946"/>
            <a:ext cx="4523339" cy="4216964"/>
          </a:xfrm>
          <a:prstGeom prst="rect">
            <a:avLst/>
          </a:prstGeom>
        </p:spPr>
      </p:pic>
      <p:sp>
        <p:nvSpPr>
          <p:cNvPr id="6" name="灯片编号占位符 5"/>
          <p:cNvSpPr>
            <a:spLocks noGrp="1"/>
          </p:cNvSpPr>
          <p:nvPr>
            <p:ph type="sldNum" sz="quarter" idx="12"/>
          </p:nvPr>
        </p:nvSpPr>
        <p:spPr/>
        <p:txBody>
          <a:bodyPr/>
          <a:lstStyle/>
          <a:p>
            <a:fld id="{2EDFF2E6-C28C-4842-8DE4-56DB1F7D6CE8}" type="slidenum">
              <a:rPr lang="zh-CN" altLang="en-US" smtClean="0"/>
              <a:t>5</a:t>
            </a:fld>
            <a:endParaRPr lang="zh-CN" altLang="en-US"/>
          </a:p>
        </p:txBody>
      </p:sp>
    </p:spTree>
    <p:extLst>
      <p:ext uri="{BB962C8B-B14F-4D97-AF65-F5344CB8AC3E}">
        <p14:creationId xmlns:p14="http://schemas.microsoft.com/office/powerpoint/2010/main" val="8624601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xit" presetSubtype="0" fill="hold" nodeType="clickEffect">
                                  <p:stCondLst>
                                    <p:cond delay="0"/>
                                  </p:stCondLst>
                                  <p:childTnLst>
                                    <p:set>
                                      <p:cBhvr>
                                        <p:cTn id="10" dur="1" fill="hold">
                                          <p:stCondLst>
                                            <p:cond delay="0"/>
                                          </p:stCondLst>
                                        </p:cTn>
                                        <p:tgtEl>
                                          <p:spTgt spid="4"/>
                                        </p:tgtEl>
                                        <p:attrNameLst>
                                          <p:attrName>style.visibility</p:attrName>
                                        </p:attrNameLst>
                                      </p:cBhvr>
                                      <p:to>
                                        <p:strVal val="hidden"/>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smtClean="0"/>
              <a:t>Methods: Bayesian Voting</a:t>
            </a:r>
            <a:endParaRPr lang="zh-CN" altLang="en-US" dirty="0"/>
          </a:p>
        </p:txBody>
      </p:sp>
      <mc:AlternateContent xmlns:mc="http://schemas.openxmlformats.org/markup-compatibility/2006" xmlns:a14="http://schemas.microsoft.com/office/drawing/2010/main">
        <mc:Choice Requires="a14">
          <p:sp>
            <p:nvSpPr>
              <p:cNvPr id="3" name="内容占位符 2"/>
              <p:cNvSpPr>
                <a:spLocks noGrp="1"/>
              </p:cNvSpPr>
              <p:nvPr>
                <p:ph idx="1"/>
              </p:nvPr>
            </p:nvSpPr>
            <p:spPr>
              <a:xfrm>
                <a:off x="838200" y="1456916"/>
                <a:ext cx="10515600" cy="4351338"/>
              </a:xfrm>
            </p:spPr>
            <p:txBody>
              <a:bodyPr>
                <a:normAutofit fontScale="92500" lnSpcReduction="10000"/>
              </a:bodyPr>
              <a:lstStyle/>
              <a:p>
                <a:pPr marL="0" indent="0">
                  <a:buNone/>
                </a:pPr>
                <a:r>
                  <a:rPr lang="en-US" altLang="zh-CN" dirty="0"/>
                  <a:t>The Bayesian voting method satisfy</a:t>
                </a:r>
                <a:r>
                  <a:rPr lang="en-US" altLang="zh-CN" dirty="0" smtClean="0">
                    <a:latin typeface="Cambria Math" panose="02040503050406030204" pitchFamily="18" charset="0"/>
                  </a:rPr>
                  <a:t>:</a:t>
                </a:r>
              </a:p>
              <a:p>
                <a:pPr marL="0" indent="0" algn="ctr">
                  <a:buNone/>
                </a:pPr>
                <a14:m>
                  <m:oMath xmlns:m="http://schemas.openxmlformats.org/officeDocument/2006/math">
                    <m:r>
                      <a:rPr lang="en-US" altLang="zh-CN" i="1">
                        <a:latin typeface="Cambria Math" panose="02040503050406030204" pitchFamily="18" charset="0"/>
                      </a:rPr>
                      <m:t>𝑃</m:t>
                    </m:r>
                    <m:d>
                      <m:dPr>
                        <m:ctrlPr>
                          <a:rPr lang="en-US" altLang="zh-CN" i="1">
                            <a:latin typeface="Cambria Math" panose="02040503050406030204" pitchFamily="18" charset="0"/>
                          </a:rPr>
                        </m:ctrlPr>
                      </m:dPr>
                      <m:e>
                        <m:r>
                          <a:rPr lang="en-US" altLang="zh-CN" i="1">
                            <a:latin typeface="Cambria Math" panose="02040503050406030204" pitchFamily="18" charset="0"/>
                          </a:rPr>
                          <m:t>𝑓</m:t>
                        </m:r>
                        <m:d>
                          <m:dPr>
                            <m:ctrlPr>
                              <a:rPr lang="en-US" altLang="zh-CN" i="1">
                                <a:latin typeface="Cambria Math" panose="02040503050406030204" pitchFamily="18" charset="0"/>
                              </a:rPr>
                            </m:ctrlPr>
                          </m:dPr>
                          <m:e>
                            <m:r>
                              <a:rPr lang="en-US" altLang="zh-CN" b="1" i="1">
                                <a:latin typeface="Cambria Math" panose="02040503050406030204" pitchFamily="18" charset="0"/>
                              </a:rPr>
                              <m:t>𝒙</m:t>
                            </m:r>
                          </m:e>
                        </m:d>
                        <m:r>
                          <a:rPr lang="en-US" altLang="zh-CN" i="1">
                            <a:latin typeface="Cambria Math" panose="02040503050406030204" pitchFamily="18" charset="0"/>
                          </a:rPr>
                          <m:t>=</m:t>
                        </m:r>
                        <m:r>
                          <a:rPr lang="en-US" altLang="zh-CN" i="1">
                            <a:latin typeface="Cambria Math" panose="02040503050406030204" pitchFamily="18" charset="0"/>
                          </a:rPr>
                          <m:t>𝑦</m:t>
                        </m:r>
                      </m:e>
                      <m:e>
                        <m:r>
                          <a:rPr lang="en-US" altLang="zh-CN" i="1">
                            <a:latin typeface="Cambria Math" panose="02040503050406030204" pitchFamily="18" charset="0"/>
                          </a:rPr>
                          <m:t>𝑆</m:t>
                        </m:r>
                        <m:r>
                          <a:rPr lang="en-US" altLang="zh-CN" i="1">
                            <a:latin typeface="Cambria Math" panose="02040503050406030204" pitchFamily="18" charset="0"/>
                          </a:rPr>
                          <m:t>,</m:t>
                        </m:r>
                        <m:r>
                          <a:rPr lang="en-US" altLang="zh-CN" b="1" i="1">
                            <a:latin typeface="Cambria Math" panose="02040503050406030204" pitchFamily="18" charset="0"/>
                          </a:rPr>
                          <m:t>𝒙</m:t>
                        </m:r>
                      </m:e>
                    </m:d>
                    <m:r>
                      <a:rPr lang="en-US" altLang="zh-CN" i="1">
                        <a:latin typeface="Cambria Math" panose="02040503050406030204" pitchFamily="18" charset="0"/>
                      </a:rPr>
                      <m:t>=</m:t>
                    </m:r>
                    <m:nary>
                      <m:naryPr>
                        <m:chr m:val="∑"/>
                        <m:supHide m:val="on"/>
                        <m:ctrlPr>
                          <a:rPr lang="en-US" altLang="zh-CN" i="1" smtClean="0">
                            <a:latin typeface="Cambria Math" panose="02040503050406030204" pitchFamily="18" charset="0"/>
                          </a:rPr>
                        </m:ctrlPr>
                      </m:naryPr>
                      <m:sub>
                        <m:r>
                          <m:rPr>
                            <m:brk m:alnAt="7"/>
                          </m:rPr>
                          <a:rPr lang="en-US" altLang="zh-CN" i="1">
                            <a:latin typeface="Cambria Math" panose="02040503050406030204" pitchFamily="18" charset="0"/>
                          </a:rPr>
                          <m:t>h</m:t>
                        </m:r>
                        <m:r>
                          <a:rPr lang="en-US" altLang="zh-CN" i="1">
                            <a:latin typeface="Cambria Math" panose="02040503050406030204" pitchFamily="18" charset="0"/>
                            <a:ea typeface="Cambria Math" panose="02040503050406030204" pitchFamily="18" charset="0"/>
                          </a:rPr>
                          <m:t>∈</m:t>
                        </m:r>
                        <m:r>
                          <a:rPr lang="en-US" altLang="zh-CN" i="1">
                            <a:latin typeface="Cambria Math" panose="02040503050406030204" pitchFamily="18" charset="0"/>
                            <a:ea typeface="Cambria Math" panose="02040503050406030204" pitchFamily="18" charset="0"/>
                          </a:rPr>
                          <m:t>𝐻</m:t>
                        </m:r>
                      </m:sub>
                      <m:sup/>
                      <m:e>
                        <m:r>
                          <a:rPr lang="en-US" altLang="zh-CN" i="1">
                            <a:latin typeface="Cambria Math" panose="02040503050406030204" pitchFamily="18" charset="0"/>
                          </a:rPr>
                          <m:t>h</m:t>
                        </m:r>
                        <m:d>
                          <m:dPr>
                            <m:ctrlPr>
                              <a:rPr lang="en-US" altLang="zh-CN" i="1">
                                <a:latin typeface="Cambria Math" panose="02040503050406030204" pitchFamily="18" charset="0"/>
                              </a:rPr>
                            </m:ctrlPr>
                          </m:dPr>
                          <m:e>
                            <m:r>
                              <a:rPr lang="en-US" altLang="zh-CN" b="1" i="1">
                                <a:latin typeface="Cambria Math" panose="02040503050406030204" pitchFamily="18" charset="0"/>
                              </a:rPr>
                              <m:t>𝒙</m:t>
                            </m:r>
                          </m:e>
                        </m:d>
                        <m:r>
                          <a:rPr lang="en-US" altLang="zh-CN" i="1">
                            <a:latin typeface="Cambria Math" panose="02040503050406030204" pitchFamily="18" charset="0"/>
                          </a:rPr>
                          <m:t>𝑃</m:t>
                        </m:r>
                        <m:d>
                          <m:dPr>
                            <m:ctrlPr>
                              <a:rPr lang="en-US" altLang="zh-CN" i="1">
                                <a:latin typeface="Cambria Math" panose="02040503050406030204" pitchFamily="18" charset="0"/>
                              </a:rPr>
                            </m:ctrlPr>
                          </m:dPr>
                          <m:e>
                            <m:r>
                              <a:rPr lang="en-US" altLang="zh-CN" i="1">
                                <a:latin typeface="Cambria Math" panose="02040503050406030204" pitchFamily="18" charset="0"/>
                              </a:rPr>
                              <m:t>h</m:t>
                            </m:r>
                          </m:e>
                          <m:e>
                            <m:r>
                              <a:rPr lang="en-US" altLang="zh-CN" i="1">
                                <a:latin typeface="Cambria Math" panose="02040503050406030204" pitchFamily="18" charset="0"/>
                              </a:rPr>
                              <m:t>𝑆</m:t>
                            </m:r>
                          </m:e>
                        </m:d>
                      </m:e>
                    </m:nary>
                  </m:oMath>
                </a14:m>
                <a:r>
                  <a:rPr lang="en-US" altLang="zh-CN" dirty="0" smtClean="0"/>
                  <a:t> </a:t>
                </a:r>
              </a:p>
              <a:p>
                <a:pPr marL="0" indent="0">
                  <a:buNone/>
                </a:pPr>
                <a:r>
                  <a:rPr lang="en-US" altLang="zh-CN" dirty="0" smtClean="0"/>
                  <a:t>w</a:t>
                </a:r>
                <a:r>
                  <a:rPr lang="en-US" altLang="zh-CN" b="0" dirty="0" smtClean="0"/>
                  <a:t>here by Bayes rule </a:t>
                </a:r>
                <a14:m>
                  <m:oMath xmlns:m="http://schemas.openxmlformats.org/officeDocument/2006/math">
                    <m:r>
                      <a:rPr lang="en-US" altLang="zh-CN" b="0" i="1" smtClean="0">
                        <a:latin typeface="Cambria Math" panose="02040503050406030204" pitchFamily="18" charset="0"/>
                      </a:rPr>
                      <m:t>𝑃</m:t>
                    </m:r>
                    <m:r>
                      <a:rPr lang="en-US" altLang="zh-CN" b="0" i="1" smtClean="0">
                        <a:latin typeface="Cambria Math" panose="02040503050406030204" pitchFamily="18" charset="0"/>
                      </a:rPr>
                      <m:t>(</m:t>
                    </m:r>
                    <m:r>
                      <a:rPr lang="en-US" altLang="zh-CN" b="0" i="1" smtClean="0">
                        <a:latin typeface="Cambria Math" panose="02040503050406030204" pitchFamily="18" charset="0"/>
                      </a:rPr>
                      <m:t>h</m:t>
                    </m:r>
                    <m:r>
                      <a:rPr lang="en-US" altLang="zh-CN" b="0" i="1" smtClean="0">
                        <a:latin typeface="Cambria Math" panose="02040503050406030204" pitchFamily="18" charset="0"/>
                      </a:rPr>
                      <m:t>|</m:t>
                    </m:r>
                    <m:r>
                      <a:rPr lang="en-US" altLang="zh-CN" b="0" i="1" smtClean="0">
                        <a:latin typeface="Cambria Math" panose="02040503050406030204" pitchFamily="18" charset="0"/>
                      </a:rPr>
                      <m:t>𝑠</m:t>
                    </m:r>
                    <m:r>
                      <a:rPr lang="en-US" altLang="zh-CN" b="0" i="1" smtClean="0">
                        <a:latin typeface="Cambria Math" panose="02040503050406030204" pitchFamily="18" charset="0"/>
                      </a:rPr>
                      <m:t>)∝</m:t>
                    </m:r>
                    <m:r>
                      <a:rPr lang="en-US" altLang="zh-CN" b="0" i="1" smtClean="0">
                        <a:latin typeface="Cambria Math" panose="02040503050406030204" pitchFamily="18" charset="0"/>
                        <a:ea typeface="Cambria Math" panose="02040503050406030204" pitchFamily="18" charset="0"/>
                      </a:rPr>
                      <m:t>𝑃</m:t>
                    </m:r>
                    <m:d>
                      <m:dPr>
                        <m:ctrlPr>
                          <a:rPr lang="en-US" altLang="zh-CN" b="0" i="1" smtClean="0">
                            <a:latin typeface="Cambria Math" panose="02040503050406030204" pitchFamily="18" charset="0"/>
                            <a:ea typeface="Cambria Math" panose="02040503050406030204" pitchFamily="18" charset="0"/>
                          </a:rPr>
                        </m:ctrlPr>
                      </m:dPr>
                      <m:e>
                        <m:r>
                          <a:rPr lang="en-US" altLang="zh-CN" b="0" i="1" smtClean="0">
                            <a:latin typeface="Cambria Math" panose="02040503050406030204" pitchFamily="18" charset="0"/>
                            <a:ea typeface="Cambria Math" panose="02040503050406030204" pitchFamily="18" charset="0"/>
                          </a:rPr>
                          <m:t>𝑆</m:t>
                        </m:r>
                      </m:e>
                      <m:e>
                        <m:r>
                          <a:rPr lang="en-US" altLang="zh-CN" b="0" i="1" smtClean="0">
                            <a:latin typeface="Cambria Math" panose="02040503050406030204" pitchFamily="18" charset="0"/>
                            <a:ea typeface="Cambria Math" panose="02040503050406030204" pitchFamily="18" charset="0"/>
                          </a:rPr>
                          <m:t>h</m:t>
                        </m:r>
                      </m:e>
                    </m:d>
                    <m:r>
                      <a:rPr lang="en-US" altLang="zh-CN" b="0" i="1" smtClean="0">
                        <a:latin typeface="Cambria Math" panose="02040503050406030204" pitchFamily="18" charset="0"/>
                        <a:ea typeface="Cambria Math" panose="02040503050406030204" pitchFamily="18" charset="0"/>
                      </a:rPr>
                      <m:t>𝑃</m:t>
                    </m:r>
                    <m:r>
                      <a:rPr lang="en-US" altLang="zh-CN" b="0" i="1" smtClean="0">
                        <a:latin typeface="Cambria Math" panose="02040503050406030204" pitchFamily="18" charset="0"/>
                        <a:ea typeface="Cambria Math" panose="02040503050406030204" pitchFamily="18" charset="0"/>
                      </a:rPr>
                      <m:t>(</m:t>
                    </m:r>
                    <m:r>
                      <a:rPr lang="en-US" altLang="zh-CN" b="0" i="1" smtClean="0">
                        <a:latin typeface="Cambria Math" panose="02040503050406030204" pitchFamily="18" charset="0"/>
                        <a:ea typeface="Cambria Math" panose="02040503050406030204" pitchFamily="18" charset="0"/>
                      </a:rPr>
                      <m:t>h</m:t>
                    </m:r>
                    <m:r>
                      <a:rPr lang="en-US" altLang="zh-CN" b="0" i="1" smtClean="0">
                        <a:latin typeface="Cambria Math" panose="02040503050406030204" pitchFamily="18" charset="0"/>
                        <a:ea typeface="Cambria Math" panose="02040503050406030204" pitchFamily="18" charset="0"/>
                      </a:rPr>
                      <m:t>)</m:t>
                    </m:r>
                  </m:oMath>
                </a14:m>
                <a:endParaRPr lang="en-US" altLang="zh-CN" dirty="0" smtClean="0"/>
              </a:p>
              <a:p>
                <a:pPr marL="0" indent="0">
                  <a:buNone/>
                </a:pPr>
                <a:r>
                  <a:rPr lang="en-US" altLang="zh-CN" b="1" dirty="0" smtClean="0"/>
                  <a:t>x </a:t>
                </a:r>
                <a:r>
                  <a:rPr lang="en-US" altLang="zh-CN" dirty="0" smtClean="0"/>
                  <a:t>is a new point,  y is the predicted value, S is a training sample, h is the hypotheses that defines: </a:t>
                </a:r>
                <a14:m>
                  <m:oMath xmlns:m="http://schemas.openxmlformats.org/officeDocument/2006/math">
                    <m:r>
                      <a:rPr lang="en-US" altLang="zh-CN" sz="2400" i="1">
                        <a:latin typeface="Cambria Math" panose="02040503050406030204" pitchFamily="18" charset="0"/>
                      </a:rPr>
                      <m:t>h</m:t>
                    </m:r>
                    <m:d>
                      <m:dPr>
                        <m:ctrlPr>
                          <a:rPr lang="en-US" altLang="zh-CN" sz="2400" i="1">
                            <a:latin typeface="Cambria Math" panose="02040503050406030204" pitchFamily="18" charset="0"/>
                          </a:rPr>
                        </m:ctrlPr>
                      </m:dPr>
                      <m:e>
                        <m:r>
                          <a:rPr lang="en-US" altLang="zh-CN" sz="2400" b="1" i="1">
                            <a:latin typeface="Cambria Math" panose="02040503050406030204" pitchFamily="18" charset="0"/>
                          </a:rPr>
                          <m:t>𝒙</m:t>
                        </m:r>
                      </m:e>
                    </m:d>
                    <m:r>
                      <a:rPr lang="en-US" altLang="zh-CN" sz="2400" b="0" i="1" smtClean="0">
                        <a:latin typeface="Cambria Math" panose="02040503050406030204" pitchFamily="18" charset="0"/>
                      </a:rPr>
                      <m:t>=</m:t>
                    </m:r>
                    <m:r>
                      <a:rPr lang="en-US" altLang="zh-CN" sz="2400" b="0" i="1" smtClean="0">
                        <a:latin typeface="Cambria Math" panose="02040503050406030204" pitchFamily="18" charset="0"/>
                      </a:rPr>
                      <m:t>𝑃</m:t>
                    </m:r>
                    <m:d>
                      <m:dPr>
                        <m:ctrlPr>
                          <a:rPr lang="en-US" altLang="zh-CN" sz="2400" b="0" i="1" smtClean="0">
                            <a:latin typeface="Cambria Math" panose="02040503050406030204" pitchFamily="18" charset="0"/>
                          </a:rPr>
                        </m:ctrlPr>
                      </m:dPr>
                      <m:e>
                        <m:r>
                          <a:rPr lang="en-US" altLang="zh-CN" sz="2400" b="0" i="1" smtClean="0">
                            <a:latin typeface="Cambria Math" panose="02040503050406030204" pitchFamily="18" charset="0"/>
                          </a:rPr>
                          <m:t>𝑓</m:t>
                        </m:r>
                        <m:d>
                          <m:dPr>
                            <m:ctrlPr>
                              <a:rPr lang="en-US" altLang="zh-CN" sz="2400" b="0" i="1" smtClean="0">
                                <a:latin typeface="Cambria Math" panose="02040503050406030204" pitchFamily="18" charset="0"/>
                              </a:rPr>
                            </m:ctrlPr>
                          </m:dPr>
                          <m:e>
                            <m:r>
                              <a:rPr lang="en-US" altLang="zh-CN" sz="2400" b="1" i="1" smtClean="0">
                                <a:latin typeface="Cambria Math" panose="02040503050406030204" pitchFamily="18" charset="0"/>
                              </a:rPr>
                              <m:t>𝒙</m:t>
                            </m:r>
                          </m:e>
                        </m:d>
                        <m:r>
                          <a:rPr lang="en-US" altLang="zh-CN" sz="2400" b="0" i="1" smtClean="0">
                            <a:latin typeface="Cambria Math" panose="02040503050406030204" pitchFamily="18" charset="0"/>
                          </a:rPr>
                          <m:t>=</m:t>
                        </m:r>
                        <m:r>
                          <a:rPr lang="en-US" altLang="zh-CN" sz="2400" b="0" i="1" smtClean="0">
                            <a:latin typeface="Cambria Math" panose="02040503050406030204" pitchFamily="18" charset="0"/>
                          </a:rPr>
                          <m:t>𝑦</m:t>
                        </m:r>
                      </m:e>
                      <m:e>
                        <m:r>
                          <a:rPr lang="en-US" altLang="zh-CN" sz="2400" b="1" i="1" smtClean="0">
                            <a:latin typeface="Cambria Math" panose="02040503050406030204" pitchFamily="18" charset="0"/>
                          </a:rPr>
                          <m:t>𝒙</m:t>
                        </m:r>
                        <m:r>
                          <a:rPr lang="en-US" altLang="zh-CN" sz="2400" b="0" i="1" smtClean="0">
                            <a:latin typeface="Cambria Math" panose="02040503050406030204" pitchFamily="18" charset="0"/>
                          </a:rPr>
                          <m:t>,</m:t>
                        </m:r>
                        <m:r>
                          <a:rPr lang="en-US" altLang="zh-CN" sz="2400" b="0" i="1" smtClean="0">
                            <a:latin typeface="Cambria Math" panose="02040503050406030204" pitchFamily="18" charset="0"/>
                          </a:rPr>
                          <m:t>h</m:t>
                        </m:r>
                      </m:e>
                    </m:d>
                    <m:r>
                      <a:rPr lang="en-US" altLang="zh-CN" sz="2400" b="0" i="0" smtClean="0">
                        <a:latin typeface="Cambria Math" panose="02040503050406030204" pitchFamily="18" charset="0"/>
                      </a:rPr>
                      <m:t>, </m:t>
                    </m:r>
                  </m:oMath>
                </a14:m>
                <a:r>
                  <a:rPr lang="en-US" altLang="zh-CN" dirty="0" smtClean="0"/>
                  <a:t>and weight of the hypotheses is the posterior probability </a:t>
                </a:r>
                <a14:m>
                  <m:oMath xmlns:m="http://schemas.openxmlformats.org/officeDocument/2006/math">
                    <m:r>
                      <a:rPr lang="en-US" altLang="zh-CN" b="0" i="1" smtClean="0">
                        <a:latin typeface="Cambria Math" panose="02040503050406030204" pitchFamily="18" charset="0"/>
                      </a:rPr>
                      <m:t>𝑃</m:t>
                    </m:r>
                    <m:r>
                      <a:rPr lang="en-US" altLang="zh-CN" i="1">
                        <a:latin typeface="Cambria Math" panose="02040503050406030204" pitchFamily="18" charset="0"/>
                      </a:rPr>
                      <m:t>(</m:t>
                    </m:r>
                    <m:r>
                      <a:rPr lang="en-US" altLang="zh-CN" i="1">
                        <a:latin typeface="Cambria Math" panose="02040503050406030204" pitchFamily="18" charset="0"/>
                      </a:rPr>
                      <m:t>h</m:t>
                    </m:r>
                    <m:r>
                      <a:rPr lang="en-US" altLang="zh-CN" i="1">
                        <a:latin typeface="Cambria Math" panose="02040503050406030204" pitchFamily="18" charset="0"/>
                      </a:rPr>
                      <m:t>|</m:t>
                    </m:r>
                    <m:r>
                      <a:rPr lang="en-US" altLang="zh-CN" i="1">
                        <a:latin typeface="Cambria Math" panose="02040503050406030204" pitchFamily="18" charset="0"/>
                      </a:rPr>
                      <m:t>𝑆</m:t>
                    </m:r>
                    <m:r>
                      <a:rPr lang="en-US" altLang="zh-CN" i="1">
                        <a:latin typeface="Cambria Math" panose="02040503050406030204" pitchFamily="18" charset="0"/>
                      </a:rPr>
                      <m:t>)</m:t>
                    </m:r>
                  </m:oMath>
                </a14:m>
                <a:endParaRPr lang="en-US" altLang="zh-CN" dirty="0" smtClean="0"/>
              </a:p>
              <a:p>
                <a:pPr marL="0" indent="0">
                  <a:buNone/>
                </a:pPr>
                <a:endParaRPr lang="en-US" altLang="zh-CN" dirty="0"/>
              </a:p>
              <a:p>
                <a:pPr marL="0" indent="0">
                  <a:buNone/>
                </a:pPr>
                <a:r>
                  <a:rPr lang="en-US" altLang="zh-CN" dirty="0"/>
                  <a:t>So the in total the classifier can be expressed as follows:</a:t>
                </a:r>
              </a:p>
              <a:p>
                <a:pPr marL="0" indent="0">
                  <a:buNone/>
                </a:pPr>
                <a14:m>
                  <m:oMathPara xmlns:m="http://schemas.openxmlformats.org/officeDocument/2006/math">
                    <m:oMathParaPr>
                      <m:jc m:val="centerGroup"/>
                    </m:oMathParaPr>
                    <m:oMath xmlns:m="http://schemas.openxmlformats.org/officeDocument/2006/math">
                      <m:r>
                        <a:rPr lang="en-US" altLang="zh-CN" i="1">
                          <a:latin typeface="Cambria Math" panose="02040503050406030204" pitchFamily="18" charset="0"/>
                        </a:rPr>
                        <m:t>𝑦</m:t>
                      </m:r>
                      <m:r>
                        <a:rPr lang="en-US" altLang="zh-CN" i="1">
                          <a:latin typeface="Cambria Math" panose="02040503050406030204" pitchFamily="18" charset="0"/>
                        </a:rPr>
                        <m:t>=</m:t>
                      </m:r>
                      <m:r>
                        <a:rPr lang="en-US" altLang="zh-CN" i="1">
                          <a:latin typeface="Cambria Math" panose="02040503050406030204" pitchFamily="18" charset="0"/>
                        </a:rPr>
                        <m:t>𝑎𝑟𝑔𝑚𝑎𝑥</m:t>
                      </m:r>
                      <m:nary>
                        <m:naryPr>
                          <m:chr m:val="∑"/>
                          <m:supHide m:val="on"/>
                          <m:ctrlPr>
                            <a:rPr lang="en-US" altLang="zh-CN" i="1">
                              <a:latin typeface="Cambria Math" panose="02040503050406030204" pitchFamily="18" charset="0"/>
                            </a:rPr>
                          </m:ctrlPr>
                        </m:naryPr>
                        <m:sub>
                          <m:r>
                            <m:rPr>
                              <m:brk m:alnAt="7"/>
                            </m:rPr>
                            <a:rPr lang="en-US" altLang="zh-CN" i="1">
                              <a:latin typeface="Cambria Math" panose="02040503050406030204" pitchFamily="18" charset="0"/>
                            </a:rPr>
                            <m:t>h</m:t>
                          </m:r>
                          <m:r>
                            <a:rPr lang="en-US" altLang="zh-CN" i="1">
                              <a:latin typeface="Cambria Math" panose="02040503050406030204" pitchFamily="18" charset="0"/>
                              <a:ea typeface="Cambria Math" panose="02040503050406030204" pitchFamily="18" charset="0"/>
                            </a:rPr>
                            <m:t>∈</m:t>
                          </m:r>
                          <m:r>
                            <a:rPr lang="en-US" altLang="zh-CN" i="1">
                              <a:latin typeface="Cambria Math" panose="02040503050406030204" pitchFamily="18" charset="0"/>
                              <a:ea typeface="Cambria Math" panose="02040503050406030204" pitchFamily="18" charset="0"/>
                            </a:rPr>
                            <m:t>𝐻</m:t>
                          </m:r>
                        </m:sub>
                        <m:sup/>
                        <m:e>
                          <m:r>
                            <a:rPr lang="en-US" altLang="zh-CN" i="1">
                              <a:latin typeface="Cambria Math" panose="02040503050406030204" pitchFamily="18" charset="0"/>
                            </a:rPr>
                            <m:t>𝑃</m:t>
                          </m:r>
                          <m:d>
                            <m:dPr>
                              <m:ctrlPr>
                                <a:rPr lang="en-US" altLang="zh-CN" i="1">
                                  <a:latin typeface="Cambria Math" panose="02040503050406030204" pitchFamily="18" charset="0"/>
                                </a:rPr>
                              </m:ctrlPr>
                            </m:dPr>
                            <m:e>
                              <m:r>
                                <a:rPr lang="en-US" altLang="zh-CN" i="1">
                                  <a:latin typeface="Cambria Math" panose="02040503050406030204" pitchFamily="18" charset="0"/>
                                </a:rPr>
                                <m:t>𝑓</m:t>
                              </m:r>
                              <m:d>
                                <m:dPr>
                                  <m:ctrlPr>
                                    <a:rPr lang="en-US" altLang="zh-CN" i="1">
                                      <a:latin typeface="Cambria Math" panose="02040503050406030204" pitchFamily="18" charset="0"/>
                                    </a:rPr>
                                  </m:ctrlPr>
                                </m:dPr>
                                <m:e>
                                  <m:r>
                                    <a:rPr lang="en-US" altLang="zh-CN" b="1" i="1">
                                      <a:latin typeface="Cambria Math" panose="02040503050406030204" pitchFamily="18" charset="0"/>
                                    </a:rPr>
                                    <m:t>𝒙</m:t>
                                  </m:r>
                                </m:e>
                              </m:d>
                              <m:r>
                                <a:rPr lang="en-US" altLang="zh-CN" i="1">
                                  <a:latin typeface="Cambria Math" panose="02040503050406030204" pitchFamily="18" charset="0"/>
                                </a:rPr>
                                <m:t>=</m:t>
                              </m:r>
                              <m:r>
                                <a:rPr lang="en-US" altLang="zh-CN" i="1">
                                  <a:latin typeface="Cambria Math" panose="02040503050406030204" pitchFamily="18" charset="0"/>
                                </a:rPr>
                                <m:t>𝑦</m:t>
                              </m:r>
                            </m:e>
                            <m:e>
                              <m:r>
                                <a:rPr lang="en-US" altLang="zh-CN" b="1" i="1">
                                  <a:latin typeface="Cambria Math" panose="02040503050406030204" pitchFamily="18" charset="0"/>
                                </a:rPr>
                                <m:t>𝒙</m:t>
                              </m:r>
                              <m:r>
                                <a:rPr lang="en-US" altLang="zh-CN" i="1">
                                  <a:latin typeface="Cambria Math" panose="02040503050406030204" pitchFamily="18" charset="0"/>
                                </a:rPr>
                                <m:t>,</m:t>
                              </m:r>
                              <m:r>
                                <a:rPr lang="en-US" altLang="zh-CN" i="1">
                                  <a:latin typeface="Cambria Math" panose="02040503050406030204" pitchFamily="18" charset="0"/>
                                </a:rPr>
                                <m:t>h</m:t>
                              </m:r>
                            </m:e>
                          </m:d>
                          <m:r>
                            <a:rPr lang="en-US" altLang="zh-CN" i="1">
                              <a:latin typeface="Cambria Math" panose="02040503050406030204" pitchFamily="18" charset="0"/>
                            </a:rPr>
                            <m:t>𝑃</m:t>
                          </m:r>
                          <m:d>
                            <m:dPr>
                              <m:ctrlPr>
                                <a:rPr lang="en-US" altLang="zh-CN" i="1">
                                  <a:latin typeface="Cambria Math" panose="02040503050406030204" pitchFamily="18" charset="0"/>
                                </a:rPr>
                              </m:ctrlPr>
                            </m:dPr>
                            <m:e>
                              <m:r>
                                <a:rPr lang="en-US" altLang="zh-CN" i="1">
                                  <a:latin typeface="Cambria Math" panose="02040503050406030204" pitchFamily="18" charset="0"/>
                                </a:rPr>
                                <m:t>h</m:t>
                              </m:r>
                            </m:e>
                            <m:e>
                              <m:r>
                                <a:rPr lang="en-US" altLang="zh-CN" i="1">
                                  <a:latin typeface="Cambria Math" panose="02040503050406030204" pitchFamily="18" charset="0"/>
                                </a:rPr>
                                <m:t>𝑆</m:t>
                              </m:r>
                            </m:e>
                          </m:d>
                          <m:r>
                            <a:rPr lang="en-US" altLang="zh-CN" i="1">
                              <a:latin typeface="Cambria Math" panose="02040503050406030204" pitchFamily="18" charset="0"/>
                            </a:rPr>
                            <m:t>𝑃</m:t>
                          </m:r>
                          <m:r>
                            <a:rPr lang="en-US" altLang="zh-CN" i="1">
                              <a:latin typeface="Cambria Math" panose="02040503050406030204" pitchFamily="18" charset="0"/>
                            </a:rPr>
                            <m:t>(</m:t>
                          </m:r>
                          <m:r>
                            <a:rPr lang="en-US" altLang="zh-CN" i="1">
                              <a:latin typeface="Cambria Math" panose="02040503050406030204" pitchFamily="18" charset="0"/>
                            </a:rPr>
                            <m:t>h</m:t>
                          </m:r>
                          <m:r>
                            <a:rPr lang="en-US" altLang="zh-CN" i="1">
                              <a:latin typeface="Cambria Math" panose="02040503050406030204" pitchFamily="18" charset="0"/>
                            </a:rPr>
                            <m:t>)</m:t>
                          </m:r>
                        </m:e>
                      </m:nary>
                    </m:oMath>
                  </m:oMathPara>
                </a14:m>
                <a:endParaRPr lang="en-US" altLang="zh-CN" dirty="0" smtClean="0"/>
              </a:p>
            </p:txBody>
          </p:sp>
        </mc:Choice>
        <mc:Fallback xmlns="">
          <p:sp>
            <p:nvSpPr>
              <p:cNvPr id="3" name="内容占位符 2"/>
              <p:cNvSpPr>
                <a:spLocks noGrp="1" noRot="1" noChangeAspect="1" noMove="1" noResize="1" noEditPoints="1" noAdjustHandles="1" noChangeArrowheads="1" noChangeShapeType="1" noTextEdit="1"/>
              </p:cNvSpPr>
              <p:nvPr>
                <p:ph idx="1"/>
              </p:nvPr>
            </p:nvSpPr>
            <p:spPr>
              <a:xfrm>
                <a:off x="838200" y="1456916"/>
                <a:ext cx="10515600" cy="4351338"/>
              </a:xfrm>
              <a:blipFill rotWithShape="0">
                <a:blip r:embed="rId3"/>
                <a:stretch>
                  <a:fillRect l="-1043" t="-3221"/>
                </a:stretch>
              </a:blipFill>
            </p:spPr>
            <p:txBody>
              <a:bodyPr/>
              <a:lstStyle/>
              <a:p>
                <a:r>
                  <a:rPr lang="zh-CN" altLang="en-US">
                    <a:noFill/>
                  </a:rPr>
                  <a:t> </a:t>
                </a:r>
              </a:p>
            </p:txBody>
          </p:sp>
        </mc:Fallback>
      </mc:AlternateContent>
      <p:sp>
        <p:nvSpPr>
          <p:cNvPr id="4" name="灯片编号占位符 3"/>
          <p:cNvSpPr>
            <a:spLocks noGrp="1"/>
          </p:cNvSpPr>
          <p:nvPr>
            <p:ph type="sldNum" sz="quarter" idx="12"/>
          </p:nvPr>
        </p:nvSpPr>
        <p:spPr/>
        <p:txBody>
          <a:bodyPr/>
          <a:lstStyle/>
          <a:p>
            <a:fld id="{2EDFF2E6-C28C-4842-8DE4-56DB1F7D6CE8}" type="slidenum">
              <a:rPr lang="zh-CN" altLang="en-US" smtClean="0"/>
              <a:t>6</a:t>
            </a:fld>
            <a:endParaRPr lang="zh-CN" altLang="en-US"/>
          </a:p>
        </p:txBody>
      </p:sp>
    </p:spTree>
    <p:extLst>
      <p:ext uri="{BB962C8B-B14F-4D97-AF65-F5344CB8AC3E}">
        <p14:creationId xmlns:p14="http://schemas.microsoft.com/office/powerpoint/2010/main" val="426491524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smtClean="0"/>
              <a:t>Methods: Bayesian Voting</a:t>
            </a:r>
            <a:endParaRPr lang="zh-CN" altLang="en-US" dirty="0"/>
          </a:p>
        </p:txBody>
      </p:sp>
      <p:sp>
        <p:nvSpPr>
          <p:cNvPr id="3" name="内容占位符 2"/>
          <p:cNvSpPr>
            <a:spLocks noGrp="1"/>
          </p:cNvSpPr>
          <p:nvPr>
            <p:ph idx="1"/>
          </p:nvPr>
        </p:nvSpPr>
        <p:spPr/>
        <p:txBody>
          <a:bodyPr>
            <a:normAutofit/>
          </a:bodyPr>
          <a:lstStyle/>
          <a:p>
            <a:pPr marL="0" indent="0">
              <a:buNone/>
            </a:pPr>
            <a:r>
              <a:rPr lang="en-US" altLang="zh-CN" dirty="0" smtClean="0"/>
              <a:t>When </a:t>
            </a:r>
            <a:r>
              <a:rPr lang="en-US" altLang="zh-CN" dirty="0"/>
              <a:t>the training sample is small, many hypotheses will have significantly large posterior probabilities, and the voting process can average these to eliminate the remaining uncertainty. </a:t>
            </a:r>
          </a:p>
          <a:p>
            <a:pPr marL="0" indent="0">
              <a:buNone/>
            </a:pPr>
            <a:r>
              <a:rPr lang="en-US" altLang="zh-CN" dirty="0"/>
              <a:t>When the training sample is large, typically only one hypothesis has substantial posterior probability and the ensemble effectively shrinks to contain only a single hypothesis</a:t>
            </a:r>
            <a:r>
              <a:rPr lang="en-US" altLang="zh-CN" dirty="0" smtClean="0"/>
              <a:t>.</a:t>
            </a:r>
          </a:p>
          <a:p>
            <a:pPr marL="0" indent="0">
              <a:buNone/>
            </a:pPr>
            <a:r>
              <a:rPr lang="en-US" altLang="zh-CN" dirty="0"/>
              <a:t>Enumerating the hypotheses, could be optical theoretically, but not in practical, since the space H and prior belief P(h) are hard to decide</a:t>
            </a:r>
          </a:p>
          <a:p>
            <a:pPr marL="0" indent="0">
              <a:buNone/>
            </a:pPr>
            <a:endParaRPr lang="zh-CN" altLang="en-US" dirty="0"/>
          </a:p>
          <a:p>
            <a:pPr marL="0" indent="0">
              <a:buNone/>
            </a:pPr>
            <a:endParaRPr lang="zh-CN" altLang="en-US" dirty="0"/>
          </a:p>
        </p:txBody>
      </p:sp>
      <p:sp>
        <p:nvSpPr>
          <p:cNvPr id="4" name="灯片编号占位符 3"/>
          <p:cNvSpPr>
            <a:spLocks noGrp="1"/>
          </p:cNvSpPr>
          <p:nvPr>
            <p:ph type="sldNum" sz="quarter" idx="12"/>
          </p:nvPr>
        </p:nvSpPr>
        <p:spPr/>
        <p:txBody>
          <a:bodyPr/>
          <a:lstStyle/>
          <a:p>
            <a:fld id="{2EDFF2E6-C28C-4842-8DE4-56DB1F7D6CE8}" type="slidenum">
              <a:rPr lang="zh-CN" altLang="en-US" smtClean="0"/>
              <a:t>7</a:t>
            </a:fld>
            <a:endParaRPr lang="zh-CN" altLang="en-US"/>
          </a:p>
        </p:txBody>
      </p:sp>
    </p:spTree>
    <p:extLst>
      <p:ext uri="{BB962C8B-B14F-4D97-AF65-F5344CB8AC3E}">
        <p14:creationId xmlns:p14="http://schemas.microsoft.com/office/powerpoint/2010/main" val="59821507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a:t>Methods: Manipulating the Training Examples</a:t>
            </a:r>
            <a:endParaRPr lang="zh-CN" altLang="en-US" dirty="0"/>
          </a:p>
        </p:txBody>
      </p:sp>
      <p:sp>
        <p:nvSpPr>
          <p:cNvPr id="3" name="内容占位符 2"/>
          <p:cNvSpPr>
            <a:spLocks noGrp="1"/>
          </p:cNvSpPr>
          <p:nvPr>
            <p:ph idx="1"/>
          </p:nvPr>
        </p:nvSpPr>
        <p:spPr/>
        <p:txBody>
          <a:bodyPr/>
          <a:lstStyle/>
          <a:p>
            <a:pPr marL="0" indent="0">
              <a:buNone/>
            </a:pPr>
            <a:r>
              <a:rPr lang="en-US" altLang="zh-CN" dirty="0"/>
              <a:t>The learning algorithm is run several </a:t>
            </a:r>
            <a:r>
              <a:rPr lang="en-US" altLang="zh-CN" dirty="0" smtClean="0"/>
              <a:t>times, each </a:t>
            </a:r>
            <a:r>
              <a:rPr lang="en-US" altLang="zh-CN" dirty="0"/>
              <a:t>time with a </a:t>
            </a:r>
            <a:r>
              <a:rPr lang="en-US" altLang="zh-CN" dirty="0" smtClean="0"/>
              <a:t>different </a:t>
            </a:r>
            <a:r>
              <a:rPr lang="en-US" altLang="zh-CN" dirty="0"/>
              <a:t>subset of the training </a:t>
            </a:r>
            <a:r>
              <a:rPr lang="en-US" altLang="zh-CN" dirty="0" smtClean="0"/>
              <a:t>examples, which works especially well for unstable algorithms.</a:t>
            </a:r>
          </a:p>
          <a:p>
            <a:r>
              <a:rPr lang="en-US" altLang="zh-CN" dirty="0" smtClean="0"/>
              <a:t>Bagging: training set </a:t>
            </a:r>
            <a:r>
              <a:rPr lang="en-US" altLang="zh-CN" dirty="0"/>
              <a:t>is </a:t>
            </a:r>
            <a:r>
              <a:rPr lang="en-US" altLang="zh-CN" dirty="0" smtClean="0"/>
              <a:t>consisted of a </a:t>
            </a:r>
            <a:r>
              <a:rPr lang="en-US" altLang="zh-CN" dirty="0"/>
              <a:t>sample of m </a:t>
            </a:r>
            <a:r>
              <a:rPr lang="en-US" altLang="zh-CN" dirty="0" smtClean="0"/>
              <a:t>training examples </a:t>
            </a:r>
            <a:r>
              <a:rPr lang="en-US" altLang="zh-CN" dirty="0"/>
              <a:t>drawn randomly with </a:t>
            </a:r>
            <a:r>
              <a:rPr lang="en-US" altLang="zh-CN" dirty="0" smtClean="0"/>
              <a:t>replacement </a:t>
            </a:r>
            <a:r>
              <a:rPr lang="en-US" altLang="zh-CN" dirty="0"/>
              <a:t>from the original training set of m </a:t>
            </a:r>
            <a:r>
              <a:rPr lang="en-US" altLang="zh-CN" dirty="0" smtClean="0"/>
              <a:t>items, which </a:t>
            </a:r>
            <a:r>
              <a:rPr lang="en-US" altLang="zh-CN" dirty="0"/>
              <a:t>is called a bootstrap </a:t>
            </a:r>
            <a:r>
              <a:rPr lang="en-US" altLang="zh-CN" dirty="0" smtClean="0"/>
              <a:t>replicate of the original dataset.</a:t>
            </a:r>
          </a:p>
          <a:p>
            <a:r>
              <a:rPr lang="en-US" altLang="zh-CN" dirty="0" smtClean="0"/>
              <a:t>Cross-validated committees: divide the training set into k disjoint subsets, repeat dropping one of these k sets k times and get k overlapped training sets.</a:t>
            </a:r>
          </a:p>
        </p:txBody>
      </p:sp>
      <p:sp>
        <p:nvSpPr>
          <p:cNvPr id="4" name="灯片编号占位符 3"/>
          <p:cNvSpPr>
            <a:spLocks noGrp="1"/>
          </p:cNvSpPr>
          <p:nvPr>
            <p:ph type="sldNum" sz="quarter" idx="12"/>
          </p:nvPr>
        </p:nvSpPr>
        <p:spPr/>
        <p:txBody>
          <a:bodyPr/>
          <a:lstStyle/>
          <a:p>
            <a:fld id="{2EDFF2E6-C28C-4842-8DE4-56DB1F7D6CE8}" type="slidenum">
              <a:rPr lang="zh-CN" altLang="en-US" smtClean="0"/>
              <a:t>8</a:t>
            </a:fld>
            <a:endParaRPr lang="zh-CN" altLang="en-US"/>
          </a:p>
        </p:txBody>
      </p:sp>
    </p:spTree>
    <p:extLst>
      <p:ext uri="{BB962C8B-B14F-4D97-AF65-F5344CB8AC3E}">
        <p14:creationId xmlns:p14="http://schemas.microsoft.com/office/powerpoint/2010/main" val="228211692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a:t>Methods: Manipulating the Training Examples</a:t>
            </a:r>
            <a:endParaRPr lang="zh-CN" altLang="en-US" dirty="0"/>
          </a:p>
        </p:txBody>
      </p:sp>
      <p:sp>
        <p:nvSpPr>
          <p:cNvPr id="3" name="内容占位符 2"/>
          <p:cNvSpPr>
            <a:spLocks noGrp="1"/>
          </p:cNvSpPr>
          <p:nvPr>
            <p:ph idx="1"/>
          </p:nvPr>
        </p:nvSpPr>
        <p:spPr/>
        <p:txBody>
          <a:bodyPr/>
          <a:lstStyle/>
          <a:p>
            <a:r>
              <a:rPr lang="en-US" altLang="zh-CN" dirty="0" err="1" smtClean="0"/>
              <a:t>Adaboost</a:t>
            </a:r>
            <a:endParaRPr lang="zh-CN" altLang="en-US" dirty="0"/>
          </a:p>
        </p:txBody>
      </p:sp>
      <p:pic>
        <p:nvPicPr>
          <p:cNvPr id="4" name="图片 3"/>
          <p:cNvPicPr>
            <a:picLocks noChangeAspect="1"/>
          </p:cNvPicPr>
          <p:nvPr/>
        </p:nvPicPr>
        <p:blipFill>
          <a:blip r:embed="rId3"/>
          <a:stretch>
            <a:fillRect/>
          </a:stretch>
        </p:blipFill>
        <p:spPr>
          <a:xfrm>
            <a:off x="2821551" y="1690688"/>
            <a:ext cx="6094138" cy="4486275"/>
          </a:xfrm>
          <a:prstGeom prst="rect">
            <a:avLst/>
          </a:prstGeom>
        </p:spPr>
      </p:pic>
      <p:sp>
        <p:nvSpPr>
          <p:cNvPr id="5" name="灯片编号占位符 4"/>
          <p:cNvSpPr>
            <a:spLocks noGrp="1"/>
          </p:cNvSpPr>
          <p:nvPr>
            <p:ph type="sldNum" sz="quarter" idx="12"/>
          </p:nvPr>
        </p:nvSpPr>
        <p:spPr/>
        <p:txBody>
          <a:bodyPr/>
          <a:lstStyle/>
          <a:p>
            <a:fld id="{2EDFF2E6-C28C-4842-8DE4-56DB1F7D6CE8}" type="slidenum">
              <a:rPr lang="zh-CN" altLang="en-US" smtClean="0"/>
              <a:t>9</a:t>
            </a:fld>
            <a:endParaRPr lang="zh-CN" altLang="en-US"/>
          </a:p>
        </p:txBody>
      </p:sp>
    </p:spTree>
    <p:extLst>
      <p:ext uri="{BB962C8B-B14F-4D97-AF65-F5344CB8AC3E}">
        <p14:creationId xmlns:p14="http://schemas.microsoft.com/office/powerpoint/2010/main" val="3871077367"/>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809</TotalTime>
  <Words>1876</Words>
  <Application>Microsoft Office PowerPoint</Application>
  <PresentationFormat>宽屏</PresentationFormat>
  <Paragraphs>138</Paragraphs>
  <Slides>20</Slides>
  <Notes>14</Notes>
  <HiddenSlides>0</HiddenSlides>
  <MMClips>0</MMClips>
  <ScaleCrop>false</ScaleCrop>
  <HeadingPairs>
    <vt:vector size="6" baseType="variant">
      <vt:variant>
        <vt:lpstr>已用的字体</vt:lpstr>
      </vt:variant>
      <vt:variant>
        <vt:i4>5</vt:i4>
      </vt:variant>
      <vt:variant>
        <vt:lpstr>主题</vt:lpstr>
      </vt:variant>
      <vt:variant>
        <vt:i4>1</vt:i4>
      </vt:variant>
      <vt:variant>
        <vt:lpstr>幻灯片标题</vt:lpstr>
      </vt:variant>
      <vt:variant>
        <vt:i4>20</vt:i4>
      </vt:variant>
    </vt:vector>
  </HeadingPairs>
  <TitlesOfParts>
    <vt:vector size="26" baseType="lpstr">
      <vt:lpstr>宋体</vt:lpstr>
      <vt:lpstr>Arial</vt:lpstr>
      <vt:lpstr>Calibri</vt:lpstr>
      <vt:lpstr>Calibri Light</vt:lpstr>
      <vt:lpstr>Cambria Math</vt:lpstr>
      <vt:lpstr>Office 主题</vt:lpstr>
      <vt:lpstr>Ensemble Methods in Machine Learning</vt:lpstr>
      <vt:lpstr>Ensemble of classifiers</vt:lpstr>
      <vt:lpstr>Make sure ensemble learning works</vt:lpstr>
      <vt:lpstr>Why it works</vt:lpstr>
      <vt:lpstr>Why it works</vt:lpstr>
      <vt:lpstr>Methods: Bayesian Voting</vt:lpstr>
      <vt:lpstr>Methods: Bayesian Voting</vt:lpstr>
      <vt:lpstr>Methods: Manipulating the Training Examples</vt:lpstr>
      <vt:lpstr>Methods: Manipulating the Training Examples</vt:lpstr>
      <vt:lpstr>Methods: Manipulating the Output Targets</vt:lpstr>
      <vt:lpstr>Methods: Injecting Randomness</vt:lpstr>
      <vt:lpstr>Comparison of different ensemble methods</vt:lpstr>
      <vt:lpstr>Some explanation of the result</vt:lpstr>
      <vt:lpstr>Further analysis</vt:lpstr>
      <vt:lpstr>Conclusions of previous results and analysis</vt:lpstr>
      <vt:lpstr>Discussion of Adaboost overfitting</vt:lpstr>
      <vt:lpstr>Advantages of weak classifiers</vt:lpstr>
      <vt:lpstr>Further discussion of boosting methods overfitting </vt:lpstr>
      <vt:lpstr>Reference</vt:lpstr>
      <vt:lpstr>Thank you!  Q&amp;A</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Ensemble Methods in Machine Learning</dc:title>
  <dc:creator>Admin</dc:creator>
  <cp:lastModifiedBy>Admin</cp:lastModifiedBy>
  <cp:revision>70</cp:revision>
  <dcterms:created xsi:type="dcterms:W3CDTF">2015-11-19T18:03:29Z</dcterms:created>
  <dcterms:modified xsi:type="dcterms:W3CDTF">2015-11-20T16:33:42Z</dcterms:modified>
</cp:coreProperties>
</file>