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85" r:id="rId17"/>
    <p:sldId id="272" r:id="rId18"/>
    <p:sldId id="286" r:id="rId19"/>
    <p:sldId id="273" r:id="rId20"/>
    <p:sldId id="274" r:id="rId21"/>
    <p:sldId id="287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9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3A8CA-E025-1D4A-A975-D3E9E8607865}" type="datetimeFigureOut">
              <a:rPr lang="en-US" smtClean="0"/>
              <a:t>9/27/15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DA332-7DF1-C140-A363-2BD1BDF05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423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69CFC-CD6D-D94F-B7C8-8991D236D6C0}" type="datetimeFigureOut">
              <a:rPr lang="en-US" smtClean="0"/>
              <a:t>9/27/15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B1895-7DE2-5042-9947-228B971ED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780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1146-067A-834F-906F-6A609452CE3E}" type="datetime1">
              <a:rPr lang="x-none" smtClean="0"/>
              <a:t>9/27/15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376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AD97-4643-7643-9CF6-14C583F88888}" type="datetime1">
              <a:rPr lang="x-none" smtClean="0"/>
              <a:t>9/27/15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65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E7262-AA4A-734E-817B-F041A0406589}" type="datetime1">
              <a:rPr lang="x-none" smtClean="0"/>
              <a:t>9/27/15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7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CC97-0D7B-C843-A121-6FA1ADC42244}" type="datetime1">
              <a:rPr lang="x-none" smtClean="0"/>
              <a:t>9/27/15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78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BAC9E-CE5B-394C-9BB1-4779DD083A70}" type="datetime1">
              <a:rPr lang="x-none" smtClean="0"/>
              <a:t>9/27/15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081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7E0D-4F49-904D-A486-8976E21B70B5}" type="datetime1">
              <a:rPr lang="x-none" smtClean="0"/>
              <a:t>9/27/15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49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64A5-2892-4D4F-A4D6-C6F9703C45B4}" type="datetime1">
              <a:rPr lang="x-none" smtClean="0"/>
              <a:t>9/27/15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03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C7ED-0A16-BA4B-9E70-78CDC33EA47A}" type="datetime1">
              <a:rPr lang="x-none" smtClean="0"/>
              <a:t>9/27/15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1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C0ED9-DCFB-3847-861F-4186513EE0C6}" type="datetime1">
              <a:rPr lang="x-none" smtClean="0"/>
              <a:t>9/27/15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182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3ACE-59E8-6C45-9B67-C77C618E6582}" type="datetime1">
              <a:rPr lang="x-none" smtClean="0"/>
              <a:t>9/27/15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640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330D3-7565-4241-8D43-654D374C2BA6}" type="datetime1">
              <a:rPr lang="x-none" smtClean="0"/>
              <a:t>9/27/15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46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63A34-90AB-2947-895E-3F23214F340F}" type="datetime1">
              <a:rPr lang="x-none" smtClean="0"/>
              <a:t>9/27/15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F1DC9-5191-FB4E-944F-9ABC3E540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921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Relationship Id="rId3" Type="http://schemas.openxmlformats.org/officeDocument/2006/relationships/image" Target="../media/image29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Robust Kernel Density Estimation by Scaling and Projection in Hilbert Space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Presented by:</a:t>
            </a:r>
          </a:p>
          <a:p>
            <a:r>
              <a:rPr lang="en-US" dirty="0" smtClean="0"/>
              <a:t>Nacer Khalil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398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Nonparametric Contamination Models</a:t>
            </a:r>
            <a:br>
              <a:rPr lang="en-US" dirty="0" smtClean="0"/>
            </a:br>
            <a:r>
              <a:rPr lang="en-US" i="1" dirty="0" smtClean="0"/>
              <a:t>Proposed contamination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 descr="Screen Shot 2015-09-27 at 6.01.0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23534"/>
            <a:ext cx="8229600" cy="693478"/>
          </a:xfrm>
          <a:prstGeom prst="rect">
            <a:avLst/>
          </a:prstGeom>
        </p:spPr>
      </p:pic>
      <p:pic>
        <p:nvPicPr>
          <p:cNvPr id="5" name="Picture 4" descr="Screen Shot 2015-09-27 at 6.19.2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6784" y="2717012"/>
            <a:ext cx="3657600" cy="313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053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Decontamination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/>
              <a:buChar char="•"/>
            </a:pPr>
            <a:r>
              <a:rPr lang="en-US" dirty="0" smtClean="0"/>
              <a:t>To recover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tar</a:t>
            </a:r>
            <a:r>
              <a:rPr lang="en-US" dirty="0" smtClean="0"/>
              <a:t>, we need to scale f</a:t>
            </a:r>
            <a:r>
              <a:rPr lang="en-US" baseline="-25000" dirty="0" smtClean="0"/>
              <a:t>obs</a:t>
            </a:r>
            <a:r>
              <a:rPr lang="en-US" dirty="0" smtClean="0"/>
              <a:t> by β= 1/(1-ε)</a:t>
            </a:r>
          </a:p>
          <a:p>
            <a:pPr marL="342900" lvl="1" indent="-342900">
              <a:buFont typeface="Arial"/>
              <a:buChar char="•"/>
            </a:pPr>
            <a:endParaRPr lang="en-US" dirty="0"/>
          </a:p>
          <a:p>
            <a:pPr marL="342900" lvl="1" indent="-342900">
              <a:buFont typeface="Arial"/>
              <a:buChar char="•"/>
            </a:pPr>
            <a:endParaRPr lang="en-US" dirty="0" smtClean="0"/>
          </a:p>
          <a:p>
            <a:pPr marL="342900" lvl="1" indent="-342900">
              <a:buFont typeface="Arial"/>
              <a:buChar char="•"/>
            </a:pPr>
            <a:endParaRPr lang="en-US" dirty="0"/>
          </a:p>
          <a:p>
            <a:pPr marL="342900" lvl="1" indent="-342900">
              <a:buFont typeface="Arial"/>
              <a:buChar char="•"/>
            </a:pPr>
            <a:endParaRPr lang="en-US" dirty="0" smtClean="0"/>
          </a:p>
          <a:p>
            <a:pPr marL="457200" lvl="1" indent="-457200"/>
            <a:r>
              <a:rPr lang="en-US" dirty="0" smtClean="0"/>
              <a:t>Let </a:t>
            </a:r>
          </a:p>
          <a:p>
            <a:pPr marL="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 descr="Screen Shot 2015-09-27 at 6.13.5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17" y="2209800"/>
            <a:ext cx="6438900" cy="812800"/>
          </a:xfrm>
          <a:prstGeom prst="rect">
            <a:avLst/>
          </a:prstGeom>
        </p:spPr>
      </p:pic>
      <p:pic>
        <p:nvPicPr>
          <p:cNvPr id="6" name="Picture 5" descr="Screen Shot 2015-09-27 at 6.15.08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29"/>
          <a:stretch/>
        </p:blipFill>
        <p:spPr>
          <a:xfrm>
            <a:off x="1026584" y="3022600"/>
            <a:ext cx="4051300" cy="893233"/>
          </a:xfrm>
          <a:prstGeom prst="rect">
            <a:avLst/>
          </a:prstGeom>
        </p:spPr>
      </p:pic>
      <p:pic>
        <p:nvPicPr>
          <p:cNvPr id="7" name="Picture 6" descr="Screen Shot 2015-09-27 at 6.16.52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567" y="4182533"/>
            <a:ext cx="3581400" cy="482600"/>
          </a:xfrm>
          <a:prstGeom prst="rect">
            <a:avLst/>
          </a:prstGeom>
        </p:spPr>
      </p:pic>
      <p:pic>
        <p:nvPicPr>
          <p:cNvPr id="8" name="Picture 7" descr="Screen Shot 2015-09-27 at 6.18.02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17" y="5156200"/>
            <a:ext cx="7628466" cy="482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596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Decontamination procedure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 descr="Screen Shot 2015-09-27 at 6.32.0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38917"/>
            <a:ext cx="4775200" cy="457200"/>
          </a:xfrm>
          <a:prstGeom prst="rect">
            <a:avLst/>
          </a:prstGeom>
        </p:spPr>
      </p:pic>
      <p:pic>
        <p:nvPicPr>
          <p:cNvPr id="6" name="Picture 5" descr="Screen Shot 2015-09-27 at 6.32.0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96117"/>
            <a:ext cx="6692900" cy="736600"/>
          </a:xfrm>
          <a:prstGeom prst="rect">
            <a:avLst/>
          </a:prstGeom>
        </p:spPr>
      </p:pic>
      <p:pic>
        <p:nvPicPr>
          <p:cNvPr id="7" name="Picture 6" descr="Screen Shot 2015-09-27 at 6.32.59 PM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6" r="1128"/>
          <a:stretch/>
        </p:blipFill>
        <p:spPr>
          <a:xfrm>
            <a:off x="1035050" y="3852332"/>
            <a:ext cx="6680200" cy="2190751"/>
          </a:xfrm>
          <a:prstGeom prst="rect">
            <a:avLst/>
          </a:prstGeom>
        </p:spPr>
      </p:pic>
      <p:pic>
        <p:nvPicPr>
          <p:cNvPr id="10" name="Picture 9" descr="Screen Shot 2015-09-28 at 12.02.03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6727"/>
            <a:ext cx="69469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385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possible decontamination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anomaly detection and construct KDE from non-anomalous samples.</a:t>
            </a:r>
          </a:p>
          <a:p>
            <a:r>
              <a:rPr lang="en-US" dirty="0" smtClean="0"/>
              <a:t>Level set method: for a probability measure μ, this method finds the set S with smallest </a:t>
            </a:r>
            <a:r>
              <a:rPr lang="en-US" dirty="0" err="1"/>
              <a:t>L</a:t>
            </a:r>
            <a:r>
              <a:rPr lang="en-US" dirty="0" err="1" smtClean="0"/>
              <a:t>ebesque</a:t>
            </a:r>
            <a:r>
              <a:rPr lang="en-US" dirty="0" smtClean="0"/>
              <a:t> measure such that μ(S) &gt; t (threshold). The samples outside the sample are declared anomalous</a:t>
            </a:r>
          </a:p>
          <a:p>
            <a:r>
              <a:rPr lang="en-US" dirty="0" smtClean="0"/>
              <a:t>Find connected components and declare those that are as being anomalous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326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possible decontamination models</a:t>
            </a:r>
          </a:p>
        </p:txBody>
      </p:sp>
      <p:pic>
        <p:nvPicPr>
          <p:cNvPr id="5" name="Content Placeholder 4" descr="Screen Shot 2015-09-27 at 6.50.38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39" r="-827"/>
          <a:stretch/>
        </p:blipFill>
        <p:spPr>
          <a:xfrm>
            <a:off x="1674282" y="2181029"/>
            <a:ext cx="4878918" cy="285504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556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Scaled Projection Kernel Density Estimator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/>
              <a:buChar char="•"/>
            </a:pPr>
            <a:r>
              <a:rPr lang="en-US" dirty="0" smtClean="0"/>
              <a:t>Let’s consider approximating </a:t>
            </a:r>
            <a:r>
              <a:rPr lang="en-US" dirty="0" err="1" smtClean="0"/>
              <a:t>R</a:t>
            </a:r>
            <a:r>
              <a:rPr lang="en-US" baseline="30000" dirty="0" err="1" smtClean="0"/>
              <a:t>a</a:t>
            </a:r>
            <a:r>
              <a:rPr lang="en-US" baseline="-25000" dirty="0" err="1" smtClean="0"/>
              <a:t>ε</a:t>
            </a:r>
            <a:r>
              <a:rPr lang="en-US" baseline="-25000" dirty="0" smtClean="0"/>
              <a:t> </a:t>
            </a:r>
            <a:r>
              <a:rPr lang="en-US" dirty="0" smtClean="0"/>
              <a:t>in a finite sample situation. Let f in L</a:t>
            </a:r>
            <a:r>
              <a:rPr lang="en-US" baseline="30000" dirty="0" smtClean="0"/>
              <a:t>2</a:t>
            </a:r>
            <a:r>
              <a:rPr lang="en-US" dirty="0" smtClean="0"/>
              <a:t>(R</a:t>
            </a:r>
            <a:r>
              <a:rPr lang="en-US" baseline="30000" dirty="0" smtClean="0"/>
              <a:t>2</a:t>
            </a:r>
            <a:r>
              <a:rPr lang="en-US" dirty="0" smtClean="0"/>
              <a:t>) be a </a:t>
            </a:r>
            <a:r>
              <a:rPr lang="en-US" dirty="0" err="1" smtClean="0"/>
              <a:t>pdf</a:t>
            </a:r>
            <a:r>
              <a:rPr lang="en-US" dirty="0" smtClean="0"/>
              <a:t> and X</a:t>
            </a:r>
            <a:r>
              <a:rPr lang="en-US" baseline="-25000" dirty="0" smtClean="0"/>
              <a:t>1,</a:t>
            </a:r>
            <a:r>
              <a:rPr lang="en-US" dirty="0" smtClean="0"/>
              <a:t>…,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be samples from f. Let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σ</a:t>
            </a:r>
            <a:r>
              <a:rPr lang="en-US" dirty="0" smtClean="0"/>
              <a:t>(</a:t>
            </a:r>
            <a:r>
              <a:rPr lang="en-US" dirty="0" err="1" smtClean="0"/>
              <a:t>x,x</a:t>
            </a:r>
            <a:r>
              <a:rPr lang="en-US" dirty="0" smtClean="0"/>
              <a:t>’) be a smoothing kernel with bandwidth </a:t>
            </a:r>
            <a:r>
              <a:rPr lang="en-US" dirty="0" err="1" smtClean="0"/>
              <a:t>σ</a:t>
            </a:r>
            <a:r>
              <a:rPr lang="en-US" dirty="0" smtClean="0"/>
              <a:t>.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The classic density estimator is: 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Since we do not know </a:t>
            </a:r>
            <a:r>
              <a:rPr lang="en-US" dirty="0" err="1" smtClean="0"/>
              <a:t>ε</a:t>
            </a:r>
            <a:r>
              <a:rPr lang="en-US" dirty="0" smtClean="0"/>
              <a:t>, we will scale β &gt; 1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877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Classic kernel estimator</a:t>
            </a:r>
          </a:p>
          <a:p>
            <a:endParaRPr lang="en-US" dirty="0" smtClean="0"/>
          </a:p>
          <a:p>
            <a:r>
              <a:rPr lang="en-US" dirty="0" smtClean="0"/>
              <a:t>We define</a:t>
            </a:r>
          </a:p>
          <a:p>
            <a:endParaRPr lang="en-US" dirty="0"/>
          </a:p>
          <a:p>
            <a:r>
              <a:rPr lang="en-US" dirty="0" smtClean="0"/>
              <a:t>SPKDE is defined</a:t>
            </a:r>
          </a:p>
          <a:p>
            <a:endParaRPr lang="en-US" dirty="0"/>
          </a:p>
          <a:p>
            <a:r>
              <a:rPr lang="en-US" dirty="0" smtClean="0"/>
              <a:t>Can be represented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 descr="Screen Shot 2015-09-27 at 7.13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125" y="1600200"/>
            <a:ext cx="2895600" cy="745067"/>
          </a:xfrm>
          <a:prstGeom prst="rect">
            <a:avLst/>
          </a:prstGeom>
        </p:spPr>
      </p:pic>
      <p:pic>
        <p:nvPicPr>
          <p:cNvPr id="6" name="Picture 5" descr="Screen Shot 2015-09-27 at 7.28.5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700" y="2935104"/>
            <a:ext cx="3848100" cy="647700"/>
          </a:xfrm>
          <a:prstGeom prst="rect">
            <a:avLst/>
          </a:prstGeom>
        </p:spPr>
      </p:pic>
      <p:pic>
        <p:nvPicPr>
          <p:cNvPr id="7" name="Picture 6" descr="Screen Shot 2015-09-27 at 8.37.15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3836043"/>
            <a:ext cx="3886200" cy="774700"/>
          </a:xfrm>
          <a:prstGeom prst="rect">
            <a:avLst/>
          </a:prstGeom>
        </p:spPr>
      </p:pic>
      <p:pic>
        <p:nvPicPr>
          <p:cNvPr id="9" name="Picture 8" descr="Screen Shot 2015-09-28 at 12.14.29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125" y="4978793"/>
            <a:ext cx="28829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875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minimization is a quadratic program</a:t>
            </a:r>
          </a:p>
          <a:p>
            <a:endParaRPr lang="en-US" dirty="0"/>
          </a:p>
          <a:p>
            <a:r>
              <a:rPr lang="en-US" dirty="0" smtClean="0"/>
              <a:t>a = [a</a:t>
            </a:r>
            <a:r>
              <a:rPr lang="en-US" baseline="-25000" dirty="0" smtClean="0"/>
              <a:t>1,</a:t>
            </a:r>
            <a:r>
              <a:rPr lang="en-US" dirty="0" smtClean="0"/>
              <a:t>…,a</a:t>
            </a:r>
            <a:r>
              <a:rPr lang="en-US" baseline="-25000" dirty="0" smtClean="0"/>
              <a:t>n</a:t>
            </a:r>
            <a:r>
              <a:rPr lang="en-US" dirty="0" smtClean="0"/>
              <a:t>]</a:t>
            </a:r>
          </a:p>
          <a:p>
            <a:r>
              <a:rPr lang="en-US" dirty="0" smtClean="0"/>
              <a:t>G: Gram matrix of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σ</a:t>
            </a:r>
            <a:r>
              <a:rPr lang="en-US" dirty="0" smtClean="0"/>
              <a:t>(.,X</a:t>
            </a:r>
            <a:r>
              <a:rPr lang="en-US" baseline="-25000" dirty="0" smtClean="0"/>
              <a:t>1</a:t>
            </a:r>
            <a:r>
              <a:rPr lang="en-US" dirty="0" smtClean="0"/>
              <a:t>),…, </a:t>
            </a:r>
            <a:r>
              <a:rPr lang="en-US" dirty="0" err="1"/>
              <a:t>k</a:t>
            </a:r>
            <a:r>
              <a:rPr lang="en-US" baseline="-25000" dirty="0" err="1"/>
              <a:t>σ</a:t>
            </a:r>
            <a:r>
              <a:rPr lang="en-US" dirty="0"/>
              <a:t>(.,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)</a:t>
            </a:r>
          </a:p>
          <a:p>
            <a:r>
              <a:rPr lang="en-US" dirty="0" smtClean="0"/>
              <a:t>b: G 1 β/n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 descr="Screen Shot 2015-09-27 at 8.53.5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2146300"/>
            <a:ext cx="25146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050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infinite sample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SKPDE decontamination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17</a:t>
            </a:fld>
            <a:endParaRPr lang="en-US"/>
          </a:p>
        </p:txBody>
      </p:sp>
      <p:pic>
        <p:nvPicPr>
          <p:cNvPr id="6" name="Picture 5" descr="Screen Shot 2015-09-28 at 12.16.4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3569520"/>
            <a:ext cx="8229601" cy="506851"/>
          </a:xfrm>
          <a:prstGeom prst="rect">
            <a:avLst/>
          </a:prstGeom>
        </p:spPr>
      </p:pic>
      <p:pic>
        <p:nvPicPr>
          <p:cNvPr id="7" name="Picture 6" descr="Screen Shot 2015-09-28 at 12.17.35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5260136"/>
            <a:ext cx="8229600" cy="635736"/>
          </a:xfrm>
          <a:prstGeom prst="rect">
            <a:avLst/>
          </a:prstGeom>
        </p:spPr>
      </p:pic>
      <p:pic>
        <p:nvPicPr>
          <p:cNvPr id="8" name="Picture 7" descr="Screen Shot 2015-09-28 at 12.15.51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8386" y="1600200"/>
            <a:ext cx="3327400" cy="673100"/>
          </a:xfrm>
          <a:prstGeom prst="rect">
            <a:avLst/>
          </a:prstGeom>
        </p:spPr>
      </p:pic>
      <p:pic>
        <p:nvPicPr>
          <p:cNvPr id="9" name="Picture 8" descr="Screen Shot 2015-09-27 at 9.01.41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55120"/>
            <a:ext cx="8229600" cy="40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498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Experiment and conclusion</a:t>
            </a:r>
            <a:br>
              <a:rPr lang="en-US" dirty="0" smtClean="0"/>
            </a:br>
            <a:r>
              <a:rPr lang="en-US" i="1" dirty="0" smtClean="0"/>
              <a:t>Datasets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To show SPKDE properties:</a:t>
            </a:r>
          </a:p>
          <a:p>
            <a:pPr lvl="1"/>
            <a:r>
              <a:rPr lang="en-US" dirty="0" smtClean="0"/>
              <a:t>Used Synthetic data</a:t>
            </a:r>
          </a:p>
          <a:p>
            <a:pPr lvl="1"/>
            <a:r>
              <a:rPr lang="en-US" dirty="0" smtClean="0"/>
              <a:t>Idealized experiment where contamination is uniform</a:t>
            </a:r>
          </a:p>
          <a:p>
            <a:pPr lvl="1"/>
            <a:r>
              <a:rPr lang="en-US" dirty="0" smtClean="0"/>
              <a:t>Sample size of 500 and </a:t>
            </a:r>
            <a:r>
              <a:rPr lang="en-US" dirty="0" err="1" smtClean="0"/>
              <a:t>ε</a:t>
            </a:r>
            <a:r>
              <a:rPr lang="en-US" dirty="0" smtClean="0"/>
              <a:t> = 0.2 therefore β = 1.25</a:t>
            </a:r>
          </a:p>
          <a:p>
            <a:r>
              <a:rPr lang="en-US" dirty="0" smtClean="0"/>
              <a:t>For the remaining experiments:</a:t>
            </a:r>
          </a:p>
          <a:p>
            <a:pPr lvl="1"/>
            <a:r>
              <a:rPr lang="en-US" dirty="0" smtClean="0"/>
              <a:t>12 classification datasets</a:t>
            </a:r>
          </a:p>
          <a:p>
            <a:pPr lvl="1"/>
            <a:r>
              <a:rPr lang="en-US" dirty="0" err="1"/>
              <a:t>ε</a:t>
            </a:r>
            <a:r>
              <a:rPr lang="en-US" dirty="0"/>
              <a:t> = </a:t>
            </a:r>
            <a:r>
              <a:rPr lang="en-US" dirty="0" smtClean="0"/>
              <a:t>0, 0.05, 0.1, 0.2, 0.25, 0.3</a:t>
            </a:r>
          </a:p>
          <a:p>
            <a:pPr lvl="1"/>
            <a:r>
              <a:rPr lang="en-US" dirty="0" smtClean="0"/>
              <a:t>Each test is performed on 15 permutations of the dataset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70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arabicPeriod"/>
            </a:pPr>
            <a:r>
              <a:rPr lang="en-US" dirty="0" smtClean="0"/>
              <a:t>Introduction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Definition of robustness</a:t>
            </a:r>
          </a:p>
          <a:p>
            <a:pPr marL="971550" lvl="1" indent="-571500">
              <a:buFont typeface="+mj-lt"/>
              <a:buAutoNum type="arabicPeriod"/>
            </a:pPr>
            <a:r>
              <a:rPr lang="en-US" dirty="0" smtClean="0"/>
              <a:t>Robust Kernel Density Estimation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Nonparametric </a:t>
            </a:r>
            <a:r>
              <a:rPr lang="en-US" dirty="0"/>
              <a:t>Contamination </a:t>
            </a:r>
            <a:r>
              <a:rPr lang="en-US" dirty="0" smtClean="0"/>
              <a:t>Models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Scaled project Kernel Density Estimator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Experiment and conclusion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Case study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28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Experiment and conclusion</a:t>
            </a:r>
            <a:br>
              <a:rPr lang="en-US" dirty="0"/>
            </a:br>
            <a:r>
              <a:rPr lang="en-US" i="1" dirty="0" smtClean="0"/>
              <a:t>Performance criteria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Investigated </a:t>
            </a:r>
            <a:r>
              <a:rPr lang="en-US" dirty="0" err="1" smtClean="0"/>
              <a:t>Kullback</a:t>
            </a:r>
            <a:r>
              <a:rPr lang="en-US" dirty="0" smtClean="0"/>
              <a:t> </a:t>
            </a:r>
            <a:r>
              <a:rPr lang="en-US" dirty="0" err="1" smtClean="0"/>
              <a:t>Leibler</a:t>
            </a:r>
            <a:r>
              <a:rPr lang="en-US" dirty="0" smtClean="0"/>
              <a:t> (KL) divergence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Given performance metric and contamination amount, we compare the mean performance using the Wilcoxon signed test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19</a:t>
            </a:fld>
            <a:endParaRPr lang="en-US"/>
          </a:p>
        </p:txBody>
      </p:sp>
      <p:pic>
        <p:nvPicPr>
          <p:cNvPr id="5" name="Picture 4" descr="Screen Shot 2015-09-27 at 10.42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917" y="2338917"/>
            <a:ext cx="5588000" cy="100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918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Kullback</a:t>
            </a:r>
            <a:r>
              <a:rPr lang="en-US" dirty="0"/>
              <a:t> </a:t>
            </a:r>
            <a:r>
              <a:rPr lang="en-US" dirty="0" err="1"/>
              <a:t>Leibler</a:t>
            </a:r>
            <a:r>
              <a:rPr lang="en-US" dirty="0"/>
              <a:t> (KL) divergence</a:t>
            </a:r>
          </a:p>
        </p:txBody>
      </p:sp>
      <p:pic>
        <p:nvPicPr>
          <p:cNvPr id="5" name="Content Placeholder 4" descr="Screen Shot 2015-09-28 at 12.28.15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513" r="-37513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36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Experiment and conclusion</a:t>
            </a:r>
            <a:br>
              <a:rPr lang="en-US" dirty="0"/>
            </a:br>
            <a:r>
              <a:rPr lang="en-US" i="1" dirty="0" smtClean="0"/>
              <a:t>Methods</a:t>
            </a:r>
            <a:endParaRPr lang="en-US" dirty="0"/>
          </a:p>
        </p:txBody>
      </p:sp>
      <p:pic>
        <p:nvPicPr>
          <p:cNvPr id="5" name="Content Placeholder 4" descr="Screen Shot 2015-09-27 at 11.11.58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449" b="-40449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50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Experiment and </a:t>
            </a:r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SPKDE is effective at compensating for contamination using the DKL metric</a:t>
            </a:r>
          </a:p>
          <a:p>
            <a:r>
              <a:rPr lang="en-US" dirty="0" smtClean="0"/>
              <a:t>SPKDE outperforms RKDE</a:t>
            </a:r>
          </a:p>
          <a:p>
            <a:r>
              <a:rPr lang="en-US" dirty="0" err="1" smtClean="0"/>
              <a:t>RejKDE</a:t>
            </a:r>
            <a:r>
              <a:rPr lang="en-US" dirty="0" smtClean="0"/>
              <a:t> is significantly worse than SPKE</a:t>
            </a:r>
          </a:p>
          <a:p>
            <a:r>
              <a:rPr lang="en-US" dirty="0" smtClean="0"/>
              <a:t>SPKDE also outperforms KDE when no contamination takes place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736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 SPKDE to the old faithful dataset</a:t>
            </a:r>
          </a:p>
          <a:p>
            <a:r>
              <a:rPr lang="en-US" dirty="0" smtClean="0"/>
              <a:t>We generate a new contaminated dataset using a Gaussian</a:t>
            </a:r>
          </a:p>
          <a:p>
            <a:r>
              <a:rPr lang="en-US" dirty="0" smtClean="0"/>
              <a:t>We mix the clean and contaminated dataset and apply SPKDE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08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Old faithful density</a:t>
            </a:r>
            <a:br>
              <a:rPr lang="en-US" dirty="0" smtClean="0"/>
            </a:br>
            <a:r>
              <a:rPr lang="en-US" dirty="0" smtClean="0"/>
              <a:t>clean data</a:t>
            </a:r>
            <a:endParaRPr lang="en-US" dirty="0"/>
          </a:p>
        </p:txBody>
      </p:sp>
      <p:pic>
        <p:nvPicPr>
          <p:cNvPr id="5" name="Content Placeholder 4" descr="Screen Shot 2015-09-28 at 10.15.51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66" r="-4166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081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Old faithful density</a:t>
            </a:r>
            <a:br>
              <a:rPr lang="en-US" dirty="0"/>
            </a:br>
            <a:r>
              <a:rPr lang="en-US" dirty="0" smtClean="0"/>
              <a:t>contaminated data, </a:t>
            </a:r>
            <a:r>
              <a:rPr lang="en-US" dirty="0" err="1" smtClean="0"/>
              <a:t>ε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0.15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25</a:t>
            </a:fld>
            <a:endParaRPr lang="en-US"/>
          </a:p>
        </p:txBody>
      </p:sp>
      <p:pic>
        <p:nvPicPr>
          <p:cNvPr id="7" name="Content Placeholder 6" descr="Screen Shot 2015-09-28 at 10.39.57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27" r="-262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82436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SPKDE</a:t>
            </a:r>
            <a:br>
              <a:rPr lang="en-US" dirty="0" smtClean="0"/>
            </a:br>
            <a:r>
              <a:rPr lang="en-US" dirty="0" smtClean="0"/>
              <a:t>Scaling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8083" y="6126163"/>
            <a:ext cx="7990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multiply the density by β = 1/(1-ε) </a:t>
            </a:r>
          </a:p>
        </p:txBody>
      </p:sp>
      <p:pic>
        <p:nvPicPr>
          <p:cNvPr id="9" name="Content Placeholder 8" descr="Screen Shot 2015-09-28 at 10.38.51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99" r="-289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85226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Search for uniform function that has matches highest number of points in distribution</a:t>
            </a:r>
          </a:p>
          <a:p>
            <a:r>
              <a:rPr lang="en-US" dirty="0" smtClean="0"/>
              <a:t>Slice the uniform function from the distribution</a:t>
            </a:r>
          </a:p>
          <a:p>
            <a:pPr lvl="1"/>
            <a:r>
              <a:rPr lang="en-US" dirty="0" smtClean="0"/>
              <a:t>Start with threshold and count how many points are close</a:t>
            </a:r>
          </a:p>
          <a:p>
            <a:pPr lvl="1"/>
            <a:r>
              <a:rPr lang="en-US" dirty="0" smtClean="0"/>
              <a:t>Increase threshold until number of points decreases</a:t>
            </a:r>
          </a:p>
          <a:p>
            <a:pPr lvl="1"/>
            <a:r>
              <a:rPr lang="en-US" dirty="0" smtClean="0"/>
              <a:t>Slice those points from distribution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226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28</a:t>
            </a:fld>
            <a:endParaRPr lang="en-US"/>
          </a:p>
        </p:txBody>
      </p:sp>
      <p:pic>
        <p:nvPicPr>
          <p:cNvPr id="7" name="Content Placeholder 6" descr="Screen Shot 2015-09-28 at 12.26.27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662" r="-666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93346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</a:t>
            </a:r>
            <a:br>
              <a:rPr lang="en-US" dirty="0" smtClean="0"/>
            </a:br>
            <a:r>
              <a:rPr lang="en-US" dirty="0" smtClean="0"/>
              <a:t>What is robustness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robustness is the ability of a computer </a:t>
            </a:r>
            <a:r>
              <a:rPr lang="en-US" dirty="0" smtClean="0"/>
              <a:t>system to </a:t>
            </a:r>
            <a:r>
              <a:rPr lang="en-US" dirty="0"/>
              <a:t>cope with errors during </a:t>
            </a:r>
            <a:r>
              <a:rPr lang="en-US" dirty="0" smtClean="0"/>
              <a:t>execution (</a:t>
            </a:r>
            <a:r>
              <a:rPr lang="en-US" i="1" dirty="0" err="1" smtClean="0"/>
              <a:t>wikipedia</a:t>
            </a:r>
            <a:r>
              <a:rPr lang="en-US" dirty="0" smtClean="0"/>
              <a:t>) </a:t>
            </a:r>
          </a:p>
          <a:p>
            <a:r>
              <a:rPr lang="en-US" dirty="0" smtClean="0"/>
              <a:t>Robustness:</a:t>
            </a:r>
          </a:p>
          <a:p>
            <a:pPr lvl="1"/>
            <a:r>
              <a:rPr lang="en-US" dirty="0" smtClean="0"/>
              <a:t>Reliability</a:t>
            </a:r>
          </a:p>
          <a:p>
            <a:pPr lvl="1"/>
            <a:r>
              <a:rPr lang="en-US" dirty="0" smtClean="0"/>
              <a:t>Availability</a:t>
            </a:r>
          </a:p>
          <a:p>
            <a:pPr lvl="1"/>
            <a:r>
              <a:rPr lang="en-US" dirty="0" smtClean="0"/>
              <a:t>Resilience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51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29</a:t>
            </a:fld>
            <a:endParaRPr lang="en-US"/>
          </a:p>
        </p:txBody>
      </p:sp>
      <p:pic>
        <p:nvPicPr>
          <p:cNvPr id="7" name="Picture 6" descr="Screen Shot 2015-09-28 at 10.15.5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33" y="2582333"/>
            <a:ext cx="4229100" cy="2519610"/>
          </a:xfrm>
          <a:prstGeom prst="rect">
            <a:avLst/>
          </a:prstGeom>
        </p:spPr>
      </p:pic>
      <p:pic>
        <p:nvPicPr>
          <p:cNvPr id="8" name="Picture 7" descr="Screen Shot 2015-09-28 at 12.26.2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031" y="2582334"/>
            <a:ext cx="4042764" cy="2519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650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Paper presents a way to construct a robust kernel density estimation</a:t>
            </a:r>
          </a:p>
          <a:p>
            <a:r>
              <a:rPr lang="en-US" dirty="0" smtClean="0"/>
              <a:t>Makes a number of assumptions</a:t>
            </a:r>
          </a:p>
          <a:p>
            <a:pPr lvl="1"/>
            <a:r>
              <a:rPr lang="en-US" dirty="0" smtClean="0"/>
              <a:t>Contamination rate is known</a:t>
            </a:r>
          </a:p>
          <a:p>
            <a:pPr lvl="1"/>
            <a:r>
              <a:rPr lang="en-US" dirty="0" smtClean="0"/>
              <a:t>The contamination is uniform (Shape of distribution does not change)</a:t>
            </a:r>
          </a:p>
          <a:p>
            <a:r>
              <a:rPr lang="en-US" dirty="0" smtClean="0"/>
              <a:t>You need more information about the contamination</a:t>
            </a:r>
          </a:p>
          <a:p>
            <a:pPr lvl="1"/>
            <a:r>
              <a:rPr lang="en-US" dirty="0" smtClean="0"/>
              <a:t>Distribution and contamination rate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03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</a:t>
            </a:r>
            <a:br>
              <a:rPr lang="en-US" dirty="0" smtClean="0"/>
            </a:br>
            <a:r>
              <a:rPr lang="en-US" dirty="0" smtClean="0"/>
              <a:t>What is robustness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Robustness in machine learning is:</a:t>
            </a:r>
          </a:p>
          <a:p>
            <a:pPr lvl="1"/>
            <a:r>
              <a:rPr lang="en-US" dirty="0" smtClean="0"/>
              <a:t>The extend to which testing errors is consistent with training errors</a:t>
            </a:r>
          </a:p>
          <a:p>
            <a:pPr lvl="1"/>
            <a:r>
              <a:rPr lang="en-US" dirty="0" smtClean="0"/>
              <a:t>The extent to which the performance of the algorithm resists to noise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336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</a:t>
            </a:r>
            <a:br>
              <a:rPr lang="en-US" dirty="0" smtClean="0"/>
            </a:br>
            <a:r>
              <a:rPr lang="en-US" dirty="0" smtClean="0"/>
              <a:t>Robust kernel density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Density Estimation</a:t>
            </a:r>
          </a:p>
          <a:p>
            <a:pPr lvl="1"/>
            <a:r>
              <a:rPr lang="en-US" dirty="0" smtClean="0"/>
              <a:t>Parametric</a:t>
            </a:r>
          </a:p>
          <a:p>
            <a:pPr lvl="1"/>
            <a:r>
              <a:rPr lang="en-US" dirty="0" smtClean="0"/>
              <a:t>Nonparametric</a:t>
            </a:r>
          </a:p>
          <a:p>
            <a:r>
              <a:rPr lang="en-US" dirty="0" smtClean="0"/>
              <a:t>Non parametric density estimation:</a:t>
            </a:r>
          </a:p>
          <a:p>
            <a:pPr lvl="1"/>
            <a:r>
              <a:rPr lang="en-US" dirty="0" smtClean="0"/>
              <a:t>Enables working under more general assumptions, but not robust</a:t>
            </a:r>
          </a:p>
          <a:p>
            <a:pPr lvl="1"/>
            <a:r>
              <a:rPr lang="en-US" dirty="0" smtClean="0"/>
              <a:t>Difficulty in making it robust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746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</a:t>
            </a:r>
            <a:br>
              <a:rPr lang="en-US" dirty="0" smtClean="0"/>
            </a:br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make non parametric kernel density estimation robust?</a:t>
            </a:r>
          </a:p>
          <a:p>
            <a:r>
              <a:rPr lang="en-US" dirty="0" smtClean="0"/>
              <a:t>We consider the situation where most observations come from a target density </a:t>
            </a:r>
            <a:r>
              <a:rPr lang="en-US" dirty="0" err="1" smtClean="0"/>
              <a:t>f</a:t>
            </a:r>
            <a:r>
              <a:rPr lang="en-US" sz="2400" baseline="-25000" dirty="0" err="1" smtClean="0"/>
              <a:t>tar</a:t>
            </a:r>
            <a:r>
              <a:rPr lang="en-US" sz="2400" dirty="0" smtClean="0"/>
              <a:t> </a:t>
            </a:r>
            <a:r>
              <a:rPr lang="en-US" dirty="0" smtClean="0"/>
              <a:t>but some are drawn from contaminating function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con</a:t>
            </a:r>
            <a:endParaRPr lang="en-US" baseline="-250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creen Shot 2015-09-27 at 4.12.1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67" y="4857750"/>
            <a:ext cx="4254500" cy="47625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357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</a:t>
            </a:r>
            <a:br>
              <a:rPr lang="en-US" dirty="0" smtClean="0"/>
            </a:br>
            <a:r>
              <a:rPr lang="en-US" dirty="0" smtClean="0"/>
              <a:t>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authors introduce </a:t>
            </a:r>
            <a:r>
              <a:rPr lang="en-US" dirty="0" smtClean="0"/>
              <a:t>a new formalism to describe transformations that “decontaminates” f</a:t>
            </a:r>
            <a:r>
              <a:rPr lang="en-US" baseline="-25000" dirty="0" smtClean="0"/>
              <a:t>obs</a:t>
            </a:r>
            <a:endParaRPr lang="en-US" dirty="0" smtClean="0"/>
          </a:p>
          <a:p>
            <a:r>
              <a:rPr lang="en-US" dirty="0" smtClean="0"/>
              <a:t>The process of decontamination is:</a:t>
            </a:r>
          </a:p>
          <a:p>
            <a:pPr lvl="1"/>
            <a:r>
              <a:rPr lang="en-US" dirty="0" smtClean="0"/>
              <a:t>Scaling: Multiply </a:t>
            </a:r>
            <a:r>
              <a:rPr lang="en-US" dirty="0" smtClean="0"/>
              <a:t>the KDE by a real number to scale</a:t>
            </a:r>
          </a:p>
          <a:p>
            <a:pPr lvl="1"/>
            <a:r>
              <a:rPr lang="en-US" dirty="0" smtClean="0"/>
              <a:t>Shifting: Find </a:t>
            </a:r>
            <a:r>
              <a:rPr lang="en-US" dirty="0" smtClean="0"/>
              <a:t>closest </a:t>
            </a:r>
            <a:r>
              <a:rPr lang="en-US" dirty="0" err="1" smtClean="0"/>
              <a:t>pdf</a:t>
            </a:r>
            <a:r>
              <a:rPr lang="en-US" dirty="0" smtClean="0"/>
              <a:t> to the scaled KDE in the L</a:t>
            </a:r>
            <a:r>
              <a:rPr lang="en-US" baseline="30000" dirty="0" smtClean="0"/>
              <a:t>2</a:t>
            </a:r>
            <a:r>
              <a:rPr lang="en-US" dirty="0" smtClean="0"/>
              <a:t> norm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598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Nonparametric Contamination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Problem setting:</a:t>
            </a:r>
          </a:p>
          <a:p>
            <a:r>
              <a:rPr lang="en-US" dirty="0" smtClean="0"/>
              <a:t>We know: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ε</a:t>
            </a:r>
            <a:endParaRPr lang="en-US" dirty="0" smtClean="0"/>
          </a:p>
          <a:p>
            <a:r>
              <a:rPr lang="en-US" dirty="0" smtClean="0"/>
              <a:t>We do not know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tar</a:t>
            </a:r>
            <a:r>
              <a:rPr lang="en-US" dirty="0" smtClean="0"/>
              <a:t> and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con</a:t>
            </a:r>
            <a:endParaRPr lang="en-US" baseline="-250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 descr="Screen Shot 2015-09-27 at 4.12.1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700" y="2804582"/>
            <a:ext cx="425450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611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Nonparametric Contamination Models</a:t>
            </a:r>
            <a:br>
              <a:rPr lang="en-US" dirty="0" smtClean="0"/>
            </a:br>
            <a:r>
              <a:rPr lang="en-US" i="1" dirty="0" smtClean="0"/>
              <a:t>New formalism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D be the set of all </a:t>
            </a:r>
            <a:r>
              <a:rPr lang="en-US" dirty="0" err="1" smtClean="0"/>
              <a:t>pdfs</a:t>
            </a:r>
            <a:r>
              <a:rPr lang="en-US" dirty="0" smtClean="0"/>
              <a:t> in R</a:t>
            </a:r>
            <a:r>
              <a:rPr lang="en-US" baseline="30000" dirty="0" smtClean="0"/>
              <a:t>d</a:t>
            </a:r>
            <a:endParaRPr lang="en-US" dirty="0" smtClean="0"/>
          </a:p>
          <a:p>
            <a:r>
              <a:rPr lang="en-US" dirty="0" smtClean="0"/>
              <a:t>Let the term contamination model refers to any subset V in D x D. i.e. (</a:t>
            </a:r>
            <a:r>
              <a:rPr lang="en-US" dirty="0" err="1" smtClean="0"/>
              <a:t>f</a:t>
            </a:r>
            <a:r>
              <a:rPr lang="en-US" baseline="-25000" dirty="0" err="1" smtClean="0"/>
              <a:t>tar</a:t>
            </a:r>
            <a:r>
              <a:rPr lang="en-US" dirty="0" err="1" smtClean="0"/>
              <a:t>,f</a:t>
            </a:r>
            <a:r>
              <a:rPr lang="en-US" baseline="-25000" dirty="0" err="1" smtClean="0"/>
              <a:t>con</a:t>
            </a:r>
            <a:r>
              <a:rPr lang="en-US" dirty="0" smtClean="0"/>
              <a:t>)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Let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ε</a:t>
            </a:r>
            <a:r>
              <a:rPr lang="en-US" dirty="0" smtClean="0"/>
              <a:t>: D -&gt; D be a set of transformations on D indexed by </a:t>
            </a:r>
            <a:r>
              <a:rPr lang="en-US" dirty="0" err="1" smtClean="0"/>
              <a:t>ε</a:t>
            </a:r>
            <a:r>
              <a:rPr lang="en-US" dirty="0" smtClean="0"/>
              <a:t> in [0,1)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We say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ε</a:t>
            </a:r>
            <a:r>
              <a:rPr lang="en-US" dirty="0" smtClean="0"/>
              <a:t> decontaminates V for all (</a:t>
            </a:r>
            <a:r>
              <a:rPr lang="en-US" dirty="0" err="1" smtClean="0"/>
              <a:t>f</a:t>
            </a:r>
            <a:r>
              <a:rPr lang="en-US" baseline="-25000" dirty="0" err="1" smtClean="0"/>
              <a:t>tar</a:t>
            </a:r>
            <a:r>
              <a:rPr lang="en-US" dirty="0" err="1" smtClean="0"/>
              <a:t>,f</a:t>
            </a:r>
            <a:r>
              <a:rPr lang="en-US" baseline="-25000" dirty="0" err="1" smtClean="0"/>
              <a:t>con</a:t>
            </a:r>
            <a:r>
              <a:rPr lang="en-US" dirty="0" smtClean="0"/>
              <a:t>) in V </a:t>
            </a:r>
            <a:r>
              <a:rPr lang="en-US" dirty="0" err="1" smtClean="0"/>
              <a:t>ε</a:t>
            </a:r>
            <a:r>
              <a:rPr lang="en-US" dirty="0" smtClean="0"/>
              <a:t> in [0,1) we have: </a:t>
            </a:r>
          </a:p>
          <a:p>
            <a:pPr marL="342900" lvl="1" indent="-342900">
              <a:buFont typeface="Arial"/>
              <a:buChar char="•"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1DC9-5191-FB4E-944F-9ABC3E54088C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 descr="Screen Shot 2015-09-27 at 5.48.1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50" y="5429250"/>
            <a:ext cx="3924300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885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817</Words>
  <Application>Microsoft Macintosh PowerPoint</Application>
  <PresentationFormat>On-screen Show (4:3)</PresentationFormat>
  <Paragraphs>166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Robust Kernel Density Estimation by Scaling and Projection in Hilbert Space </vt:lpstr>
      <vt:lpstr>Table of content</vt:lpstr>
      <vt:lpstr>Introduction What is robustness</vt:lpstr>
      <vt:lpstr>Introduction What is robustness</vt:lpstr>
      <vt:lpstr>Introduction Robust kernel density estimation</vt:lpstr>
      <vt:lpstr>Introduction Problem statement</vt:lpstr>
      <vt:lpstr>Introduction Contribution</vt:lpstr>
      <vt:lpstr>2. Nonparametric Contamination Models</vt:lpstr>
      <vt:lpstr>Nonparametric Contamination Models New formalism</vt:lpstr>
      <vt:lpstr>Nonparametric Contamination Models Proposed contamination method</vt:lpstr>
      <vt:lpstr>Decontamination procedure</vt:lpstr>
      <vt:lpstr>Decontamination procedure</vt:lpstr>
      <vt:lpstr>Other possible decontamination models</vt:lpstr>
      <vt:lpstr>Other possible decontamination models</vt:lpstr>
      <vt:lpstr>Scaled Projection Kernel Density Estimator </vt:lpstr>
      <vt:lpstr>PowerPoint Presentation</vt:lpstr>
      <vt:lpstr>PowerPoint Presentation</vt:lpstr>
      <vt:lpstr>PowerPoint Presentation</vt:lpstr>
      <vt:lpstr>Experiment and conclusion Datasets</vt:lpstr>
      <vt:lpstr>Experiment and conclusion Performance criteria</vt:lpstr>
      <vt:lpstr>Kullback Leibler (KL) divergence</vt:lpstr>
      <vt:lpstr>Experiment and conclusion Methods</vt:lpstr>
      <vt:lpstr>Experiment and conclusion</vt:lpstr>
      <vt:lpstr>Mini case study</vt:lpstr>
      <vt:lpstr>Old faithful density clean data</vt:lpstr>
      <vt:lpstr>Old faithful density contaminated data, ε = 0.15 </vt:lpstr>
      <vt:lpstr>SPKDE Scaling</vt:lpstr>
      <vt:lpstr>Shifting</vt:lpstr>
      <vt:lpstr>Shifting</vt:lpstr>
      <vt:lpstr>PowerPoint Presentation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Robust Kernel Density Estimation by Scaling and Projection in Hilbert Space </dc:title>
  <dc:creator>Nacer Khalil</dc:creator>
  <cp:lastModifiedBy>Nacer Khalil</cp:lastModifiedBy>
  <cp:revision>39</cp:revision>
  <dcterms:created xsi:type="dcterms:W3CDTF">2015-09-27T20:03:43Z</dcterms:created>
  <dcterms:modified xsi:type="dcterms:W3CDTF">2015-09-28T20:46:13Z</dcterms:modified>
</cp:coreProperties>
</file>