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82444" autoAdjust="0"/>
  </p:normalViewPr>
  <p:slideViewPr>
    <p:cSldViewPr>
      <p:cViewPr varScale="1">
        <p:scale>
          <a:sx n="93" d="100"/>
          <a:sy n="93" d="100"/>
        </p:scale>
        <p:origin x="20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F0457-9C74-4612-9870-80AFF9EE5939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B016C-26C6-4DF4-BFD6-4D573F38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is the class indicator.</a:t>
            </a:r>
            <a:r>
              <a:rPr lang="en-US" baseline="0" dirty="0" smtClean="0"/>
              <a:t> 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016C-26C6-4DF4-BFD6-4D573F3855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B00BF43-68A4-40D5-9B18-4B423649F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C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B00BF43-68A4-40D5-9B18-4B423649F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ACBC-4F9C-465E-A6F3-4AF515599047}" type="datetime1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1D65F-94F1-4444-8139-849E10083004}" type="datetime1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C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38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7512"/>
            <a:ext cx="4040188" cy="4332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CF67DB-94C4-4BA8-892B-334228A7D110}" type="datetime1">
              <a:rPr lang="en-US" smtClean="0"/>
              <a:t>11/09/2015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C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5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F7277-C1B8-42AF-9210-178101C13995}" type="datetime1">
              <a:rPr lang="en-US" smtClean="0"/>
              <a:t>11/09/2015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5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54152F-832C-4E72-BC54-AE858E0D7B88}" type="datetime1">
              <a:rPr lang="en-US" smtClean="0"/>
              <a:t>11/09/2015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3966B-5642-4D83-B023-71948F810978}" type="datetime1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346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A5C900-0712-4C8D-AD48-640454A226A7}" type="datetime1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</p:spPr>
        <p:txBody>
          <a:bodyPr/>
          <a:lstStyle/>
          <a:p>
            <a:fld id="{BB00BF43-68A4-40D5-9B18-4B423649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33944"/>
            <a:ext cx="9144000" cy="42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6463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1EE731C-4ECB-4C33-A161-D71C1CC16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dennis\Dropbox\CBL-Sysadmin\Media\Logos\UH_CBL_Banner_2ft_v2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" y="6363627"/>
            <a:ext cx="8435163" cy="5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tral_clustering" TargetMode="External"/><Relationship Id="rId2" Type="http://schemas.openxmlformats.org/officeDocument/2006/relationships/hyperlink" Target="https://en.wikipedia.org/wiki/Dynamic_time_war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-zhou.com/tc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027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Temporal Clustering of Human </a:t>
            </a:r>
            <a:r>
              <a:rPr lang="en-US" sz="4800" dirty="0" smtClean="0"/>
              <a:t>Behavior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458200" cy="28956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Authors: Zhou F., De la Torre F. and Hodgins J.</a:t>
            </a:r>
            <a:endParaRPr lang="el-GR" sz="3000" dirty="0" smtClean="0"/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Presenter: Nikolaos </a:t>
            </a:r>
            <a:r>
              <a:rPr lang="en-US" dirty="0" err="1" smtClean="0"/>
              <a:t>Sarafianos</a:t>
            </a:r>
            <a:endParaRPr lang="en-US" dirty="0" smtClean="0"/>
          </a:p>
          <a:p>
            <a:pPr algn="l"/>
            <a:r>
              <a:rPr lang="en-US" dirty="0" smtClean="0"/>
              <a:t>Advanced Machine Learning, 11.09.2015</a:t>
            </a:r>
          </a:p>
          <a:p>
            <a:pPr algn="l"/>
            <a:r>
              <a:rPr lang="en-US" dirty="0" smtClean="0"/>
              <a:t>Prof: Dr. </a:t>
            </a:r>
            <a:r>
              <a:rPr lang="en-US" dirty="0" err="1" smtClean="0"/>
              <a:t>Eick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</a:t>
            </a:r>
            <a:r>
              <a:rPr lang="en-US" dirty="0" smtClean="0"/>
              <a:t>k-means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KKM </a:t>
            </a:r>
            <a:r>
              <a:rPr lang="en-US" dirty="0" smtClean="0"/>
              <a:t>assigns the sample to the closest cluster mean computed in the previous step: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6" y="2665753"/>
            <a:ext cx="7877175" cy="986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6956" y="4038600"/>
                <a:ext cx="7981244" cy="198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</a:t>
                </a:r>
                <a:r>
                  <a:rPr lang="en-US" sz="3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KKM </a:t>
                </a:r>
                <a:r>
                  <a:rPr lang="en-US" sz="3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mean cannot be computed explicitly as in k-means but there’s no need since the kernel matrix calculates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𝑑𝑖𝑠𝑡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𝜑</m:t>
                        </m:r>
                      </m:sub>
                      <m:sup>
                        <m:r>
                          <a:rPr lang="el-GR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l-GR" sz="30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6" y="4038600"/>
                <a:ext cx="7981244" cy="1989391"/>
              </a:xfrm>
              <a:prstGeom prst="rect">
                <a:avLst/>
              </a:prstGeom>
              <a:blipFill rotWithShape="0">
                <a:blip r:embed="rId3"/>
                <a:stretch>
                  <a:fillRect l="-1527" t="-3988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Kernel Matrix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Χ</m:t>
                    </m:r>
                    <m:r>
                      <a:rPr lang="el-G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n-US" dirty="0" smtClean="0"/>
                  <a:t>X a multidimensional time series of length n</a:t>
                </a:r>
              </a:p>
              <a:p>
                <a:r>
                  <a:rPr lang="en-US" dirty="0" smtClean="0"/>
                  <a:t>Each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defines the similarity between 2 frames by means of a Gaussian kernel function: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for </a:t>
                </a:r>
                <a:r>
                  <a:rPr lang="el-GR" dirty="0" smtClean="0"/>
                  <a:t>σ-&gt;0 </a:t>
                </a:r>
                <a:r>
                  <a:rPr lang="en-US" dirty="0" smtClean="0"/>
                  <a:t>we get the binary frame kernel matrix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446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Kernel </a:t>
            </a:r>
            <a:r>
              <a:rPr lang="en-US" dirty="0" smtClean="0"/>
              <a:t>Matrix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163653" cy="41566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Problem: </a:t>
            </a:r>
            <a:r>
              <a:rPr lang="en-US" sz="2000" b="1" dirty="0"/>
              <a:t>Period ambiguity</a:t>
            </a:r>
            <a:r>
              <a:rPr lang="en-US" sz="2000" dirty="0"/>
              <a:t>: </a:t>
            </a:r>
            <a:r>
              <a:rPr lang="en-US" sz="2000" dirty="0" smtClean="0"/>
              <a:t>2 </a:t>
            </a:r>
            <a:r>
              <a:rPr lang="en-US" sz="2000" dirty="0"/>
              <a:t>different but valid decompositions of the same time series at 2 different temporal </a:t>
            </a:r>
            <a:r>
              <a:rPr lang="en-US" sz="2000" dirty="0" smtClean="0"/>
              <a:t>scales.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Solution: </a:t>
            </a:r>
            <a:r>
              <a:rPr lang="en-US" sz="2000" dirty="0"/>
              <a:t>Constrain the length of the segments (2 and 4) </a:t>
            </a:r>
          </a:p>
        </p:txBody>
      </p:sp>
    </p:spTree>
    <p:extLst>
      <p:ext uri="{BB962C8B-B14F-4D97-AF65-F5344CB8AC3E}">
        <p14:creationId xmlns:p14="http://schemas.microsoft.com/office/powerpoint/2010/main" val="1843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Alignment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DTW </a:t>
            </a:r>
          </a:p>
          <a:p>
            <a:r>
              <a:rPr lang="en-US" dirty="0" smtClean="0"/>
              <a:t>Computes the similarity of 2 time sequences using Dynamic Programming</a:t>
            </a:r>
          </a:p>
          <a:p>
            <a:r>
              <a:rPr lang="en-US" dirty="0" smtClean="0"/>
              <a:t>Uses the cumulative kernel </a:t>
            </a:r>
            <a:r>
              <a:rPr lang="en-US" dirty="0" smtClean="0"/>
              <a:t>matrix </a:t>
            </a:r>
            <a:r>
              <a:rPr lang="en-US" dirty="0" smtClean="0"/>
              <a:t>U: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1" y="3276600"/>
            <a:ext cx="6548437" cy="27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Dynamic Time Alignment </a:t>
            </a:r>
            <a:r>
              <a:rPr lang="en-US" sz="4000" dirty="0" smtClean="0"/>
              <a:t>Kernel (2)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104054" cy="3594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448382"/>
                <a:ext cx="8256454" cy="187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𝑎𝑛𝑑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𝑗</m:t>
                    </m:r>
                  </m:oMath>
                </a14:m>
                <a:r>
                  <a:rPr lang="en-US" sz="24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for some c (i.e. for every one of the steps we have 2 indexes that encode the correspondence between the 2 time series)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48382"/>
                <a:ext cx="8256454" cy="1878206"/>
              </a:xfrm>
              <a:prstGeom prst="rect">
                <a:avLst/>
              </a:prstGeom>
              <a:blipFill rotWithShape="0"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Function for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Given a sequence X with n samples ACA decomposes X into m disjoint segments each of which corresponds to one of k classes. 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77" y="2366224"/>
            <a:ext cx="4953000" cy="4001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294576" y="4566249"/>
                <a:ext cx="2620823" cy="135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Encodes </a:t>
                </a:r>
                <a:r>
                  <a:rPr lang="en-US" sz="1600" dirty="0"/>
                  <a:t>the correspondence between samples and segments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sample belongs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 smtClean="0"/>
                  <a:t>segment </a:t>
                </a:r>
                <a:endParaRPr lang="en-US" sz="1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576" y="4566249"/>
                <a:ext cx="2620823" cy="1352101"/>
              </a:xfrm>
              <a:prstGeom prst="rect">
                <a:avLst/>
              </a:prstGeom>
              <a:blipFill rotWithShape="0">
                <a:blip r:embed="rId4"/>
                <a:stretch>
                  <a:fillRect l="-1399" t="-1351" r="-2797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6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Function for </a:t>
            </a:r>
            <a:r>
              <a:rPr lang="en-US" dirty="0" smtClean="0"/>
              <a:t>ACA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</a:t>
            </a:r>
            <a:r>
              <a:rPr lang="en-US" dirty="0" smtClean="0"/>
              <a:t>KKM </a:t>
            </a:r>
            <a:r>
              <a:rPr lang="en-US" dirty="0" smtClean="0"/>
              <a:t>and Spectral Clustering with DTAK to achieve temporal clustering.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2133600"/>
            <a:ext cx="6162675" cy="2227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800600"/>
                <a:ext cx="8610600" cy="69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 squared distance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segment</m:t>
                    </m:r>
                  </m:oMath>
                </a14:m>
                <a:r>
                  <a:rPr lang="en-US" dirty="0" smtClean="0"/>
                  <a:t> and the center of the class c in the feature space defined by the non-linear mapping </a:t>
                </a:r>
                <a:r>
                  <a:rPr lang="el-GR" dirty="0" smtClean="0"/>
                  <a:t>ψ().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610600" cy="696794"/>
              </a:xfrm>
              <a:prstGeom prst="rect">
                <a:avLst/>
              </a:prstGeom>
              <a:blipFill rotWithShape="0">
                <a:blip r:embed="rId4"/>
                <a:stretch>
                  <a:fillRect l="-425" t="-2632" r="-991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Function for ACA </a:t>
            </a:r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Defines 2 kernel matrices: </a:t>
                </a:r>
              </a:p>
              <a:p>
                <a:pPr lvl="1"/>
                <a:r>
                  <a:rPr lang="en-US" dirty="0" smtClean="0"/>
                  <a:t>The segment kernel matrix (kernel between segments). Each element is the DTAK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segments.</a:t>
                </a:r>
              </a:p>
              <a:p>
                <a:pPr lvl="1"/>
                <a:r>
                  <a:rPr lang="en-US" dirty="0" smtClean="0"/>
                  <a:t>The frame kernel matrix (kernel between frames)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Descent Optimization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442" y="838200"/>
            <a:ext cx="6571115" cy="33396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8600" y="4085911"/>
                <a:ext cx="8610600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/>
                  <a:t>Forward Step: </a:t>
                </a:r>
                <a:r>
                  <a:rPr lang="en-US" sz="1700" dirty="0" smtClean="0"/>
                  <a:t>Scan from the beginning (v=1) to the end (v=n) of the sequence. For each v compute J(v) according to</a:t>
                </a:r>
                <a:endParaRPr lang="en-US" sz="17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=⁡</m:t>
                      </m:r>
                      <m:limLow>
                        <m:limLow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lim>
                      </m:limLow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𝑑𝑖𝑠𝑡</m:t>
                              </m:r>
                            </m:e>
                            <m:sub>
                              <m:r>
                                <a:rPr lang="el-GR" sz="17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l-GR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700" dirty="0" smtClean="0"/>
              </a:p>
              <a:p>
                <a:r>
                  <a:rPr lang="en-US" sz="1700" dirty="0" smtClean="0"/>
                  <a:t>That is for every position compute DTAK between the 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700" dirty="0" smtClean="0"/>
                  <a:t> and each of the segments for each of the classes</a:t>
                </a:r>
              </a:p>
              <a:p>
                <a:r>
                  <a:rPr lang="en-US" sz="1700" b="1" dirty="0" smtClean="0"/>
                  <a:t>Backward Step: </a:t>
                </a:r>
                <a:r>
                  <a:rPr lang="en-US" sz="1700" dirty="0" smtClean="0"/>
                  <a:t>Trace back from the end of sequence and cut off the segment whose head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acc>
                  </m:oMath>
                </a14:m>
                <a:endParaRPr lang="en-US" sz="17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85911"/>
                <a:ext cx="8610600" cy="2428101"/>
              </a:xfrm>
              <a:prstGeom prst="rect">
                <a:avLst/>
              </a:prstGeom>
              <a:blipFill rotWithShape="0">
                <a:blip r:embed="rId4"/>
                <a:stretch>
                  <a:fillRect l="-496" t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3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Aligned Cluster Analysis (ACA)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characteristics: </a:t>
            </a:r>
          </a:p>
          <a:p>
            <a:pPr lvl="1"/>
            <a:r>
              <a:rPr lang="en-US" dirty="0" smtClean="0"/>
              <a:t>Finds </a:t>
            </a:r>
            <a:r>
              <a:rPr lang="en-US" dirty="0"/>
              <a:t>a partition of a given multi-dimensional time series into m disjoint segments, such that each segment belongs to one of k clusters.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ombines</a:t>
            </a:r>
            <a:r>
              <a:rPr lang="en-US" dirty="0"/>
              <a:t> </a:t>
            </a:r>
            <a:r>
              <a:rPr lang="en-US" i="1" dirty="0"/>
              <a:t>kernel k-means</a:t>
            </a:r>
            <a:r>
              <a:rPr lang="en-US" dirty="0"/>
              <a:t> with the </a:t>
            </a:r>
            <a:r>
              <a:rPr lang="en-US" i="1" dirty="0"/>
              <a:t>dynamic time alignment kernel</a:t>
            </a:r>
            <a:r>
              <a:rPr lang="en-US" dirty="0"/>
              <a:t> to cluster time series. </a:t>
            </a:r>
            <a:endParaRPr lang="en-US" dirty="0" smtClean="0"/>
          </a:p>
          <a:p>
            <a:pPr lvl="1"/>
            <a:r>
              <a:rPr lang="en-US" dirty="0" smtClean="0"/>
              <a:t>Provides a </a:t>
            </a:r>
            <a:r>
              <a:rPr lang="en-US" dirty="0"/>
              <a:t>natural framework to find a low-dimensional embedding for time series. </a:t>
            </a:r>
            <a:endParaRPr lang="en-US" dirty="0" smtClean="0"/>
          </a:p>
          <a:p>
            <a:pPr lvl="1"/>
            <a:r>
              <a:rPr lang="en-US" dirty="0" smtClean="0"/>
              <a:t>Efficiently </a:t>
            </a:r>
            <a:r>
              <a:rPr lang="en-US" dirty="0"/>
              <a:t>optimized with a </a:t>
            </a:r>
            <a:r>
              <a:rPr lang="en-US" i="1" dirty="0"/>
              <a:t>coordinate descent strategy</a:t>
            </a:r>
            <a:r>
              <a:rPr lang="en-US" dirty="0"/>
              <a:t> and </a:t>
            </a:r>
            <a:r>
              <a:rPr lang="en-US" i="1" dirty="0"/>
              <a:t>dynamic programming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Prerequisites (DTW)</a:t>
            </a:r>
          </a:p>
          <a:p>
            <a:r>
              <a:rPr lang="en-US" dirty="0" smtClean="0"/>
              <a:t>Goal of the temporal clustering for human motion analysis</a:t>
            </a:r>
          </a:p>
          <a:p>
            <a:r>
              <a:rPr lang="en-US" dirty="0" smtClean="0"/>
              <a:t>K-means and Kernel k-means</a:t>
            </a:r>
          </a:p>
          <a:p>
            <a:r>
              <a:rPr lang="en-US" dirty="0" smtClean="0"/>
              <a:t>Frame Kernel Matrix</a:t>
            </a:r>
          </a:p>
          <a:p>
            <a:r>
              <a:rPr lang="en-US" dirty="0" smtClean="0"/>
              <a:t>Dynamic Time Alignment Kernel</a:t>
            </a:r>
          </a:p>
          <a:p>
            <a:r>
              <a:rPr lang="en-US" dirty="0" smtClean="0"/>
              <a:t>Aligned Cluster Analysis</a:t>
            </a:r>
          </a:p>
          <a:p>
            <a:r>
              <a:rPr lang="en-US" dirty="0" smtClean="0"/>
              <a:t>Results in Motion Capture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</a:t>
            </a:r>
            <a:r>
              <a:rPr lang="en-US" dirty="0" err="1" smtClean="0"/>
              <a:t>MoCap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76227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on </a:t>
            </a:r>
            <a:r>
              <a:rPr lang="en-US" dirty="0" err="1"/>
              <a:t>MoCap</a:t>
            </a:r>
            <a:r>
              <a:rPr lang="en-US" dirty="0"/>
              <a:t> </a:t>
            </a:r>
            <a:r>
              <a:rPr lang="en-US" dirty="0" smtClean="0"/>
              <a:t>data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779396" cy="33270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on </a:t>
            </a:r>
            <a:r>
              <a:rPr lang="en-US" dirty="0" err="1"/>
              <a:t>MoCap</a:t>
            </a:r>
            <a:r>
              <a:rPr lang="en-US" dirty="0"/>
              <a:t> data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38" y="1676400"/>
            <a:ext cx="4835324" cy="3715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Hierarchical Aligned Cluster Analysis for Temporal Clustering of Human </a:t>
            </a:r>
            <a:r>
              <a:rPr lang="en-US" sz="2200" dirty="0" smtClean="0"/>
              <a:t>Motion IEEE </a:t>
            </a:r>
            <a:r>
              <a:rPr lang="en-US" sz="2200" dirty="0"/>
              <a:t>Transactions on Pattern Analysis and Machine Intelligence (PAMI), vol. 35, no. 3, pp. 582-596, 2013</a:t>
            </a:r>
            <a:br>
              <a:rPr lang="en-US" sz="2200" dirty="0"/>
            </a:br>
            <a:r>
              <a:rPr lang="en-US" sz="2200" dirty="0"/>
              <a:t>F. Zhou, F. De la Torre and J. K. Hodgins</a:t>
            </a:r>
          </a:p>
          <a:p>
            <a:r>
              <a:rPr lang="en-US" sz="2200" dirty="0"/>
              <a:t>Aligned Cluster Analysis for Temporal Segmentation of Human </a:t>
            </a:r>
            <a:r>
              <a:rPr lang="en-US" sz="2200" dirty="0" smtClean="0"/>
              <a:t>Motion International </a:t>
            </a:r>
            <a:r>
              <a:rPr lang="en-US" sz="2200" dirty="0"/>
              <a:t>Conference on Automatic Face and Gesture Recognition (FG), 2008</a:t>
            </a:r>
            <a:br>
              <a:rPr lang="en-US" sz="2200" dirty="0"/>
            </a:br>
            <a:r>
              <a:rPr lang="en-US" sz="2200" dirty="0"/>
              <a:t>F. Zhou, F. De la Torre and J. K. </a:t>
            </a:r>
            <a:r>
              <a:rPr lang="en-US" sz="2200" dirty="0" smtClean="0"/>
              <a:t>Hodgins</a:t>
            </a:r>
          </a:p>
          <a:p>
            <a:r>
              <a:rPr lang="en-US" sz="2200" dirty="0"/>
              <a:t>Segmenting Motion Capture Data into Distinct Behaviors Graphics Interface (GI), 2004. J. </a:t>
            </a:r>
            <a:r>
              <a:rPr lang="en-US" sz="2200" dirty="0" err="1"/>
              <a:t>Barbic</a:t>
            </a:r>
            <a:r>
              <a:rPr lang="en-US" sz="2200" dirty="0"/>
              <a:t>, A. </a:t>
            </a:r>
            <a:r>
              <a:rPr lang="en-US" sz="2200" dirty="0" err="1"/>
              <a:t>Safonova</a:t>
            </a:r>
            <a:r>
              <a:rPr lang="en-US" sz="2200" dirty="0"/>
              <a:t>, J.-Y. Pan, C. </a:t>
            </a:r>
            <a:r>
              <a:rPr lang="en-US" sz="2200" dirty="0" err="1"/>
              <a:t>Faloutsos</a:t>
            </a:r>
            <a:r>
              <a:rPr lang="en-US" sz="2200" dirty="0"/>
              <a:t>, J. K. Hodgins and N. S. Pollard</a:t>
            </a:r>
            <a:endParaRPr lang="en-US" sz="2200" dirty="0" smtClean="0"/>
          </a:p>
          <a:p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en.wikipedia.org/wiki/Dynamic_time_warping</a:t>
            </a:r>
            <a:endParaRPr lang="en-US" sz="2200" dirty="0" smtClean="0"/>
          </a:p>
          <a:p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en.wikipedia.org/wiki/Spectral_clustering</a:t>
            </a:r>
            <a:endParaRPr lang="en-US" sz="2200" dirty="0"/>
          </a:p>
          <a:p>
            <a:r>
              <a:rPr lang="en-US" sz="2200" dirty="0"/>
              <a:t>Available Code: </a:t>
            </a: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www.f-zhou.com/tc.html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mocap_02_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281113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489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Time Warping (DTW):</a:t>
            </a:r>
          </a:p>
          <a:p>
            <a:pPr lvl="1"/>
            <a:r>
              <a:rPr lang="en-US" dirty="0" smtClean="0"/>
              <a:t>Measures similarity </a:t>
            </a:r>
            <a:r>
              <a:rPr lang="en-US" dirty="0"/>
              <a:t>between two temporal sequences which may vary in time or </a:t>
            </a:r>
            <a:r>
              <a:rPr lang="en-US" dirty="0" smtClean="0"/>
              <a:t>speed.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instance, similarities in walking patterns could be detected using DTW, even if one person </a:t>
            </a:r>
            <a:r>
              <a:rPr lang="en-US" dirty="0" smtClean="0"/>
              <a:t>is walking </a:t>
            </a:r>
            <a:r>
              <a:rPr lang="en-US" dirty="0"/>
              <a:t>faster than the </a:t>
            </a:r>
            <a:r>
              <a:rPr lang="en-US" dirty="0" smtClean="0"/>
              <a:t>other.</a:t>
            </a:r>
          </a:p>
          <a:p>
            <a:pPr lvl="1"/>
            <a:r>
              <a:rPr lang="en-US" dirty="0"/>
              <a:t>Calculates an optimal match between two given sequences (e.g. time series) with certain restrictions.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Time Warping (DTW):</a:t>
            </a:r>
          </a:p>
          <a:p>
            <a:pPr lvl="1"/>
            <a:r>
              <a:rPr lang="en-US" dirty="0" smtClean="0"/>
              <a:t>Limitation: It </a:t>
            </a:r>
            <a:r>
              <a:rPr lang="en-US" dirty="0"/>
              <a:t>doesn't guarantee the triangle inequality to hold.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5169436" cy="26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5" name="video_wei_fea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3335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Variability </a:t>
            </a:r>
            <a:r>
              <a:rPr lang="en-US" dirty="0"/>
              <a:t>in the temporal scale of human </a:t>
            </a:r>
            <a:r>
              <a:rPr lang="en-US" dirty="0" smtClean="0"/>
              <a:t>actions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complexity of representing articulated </a:t>
            </a:r>
            <a:r>
              <a:rPr lang="en-US" dirty="0" smtClean="0"/>
              <a:t>motion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exponential nature of all possible movement </a:t>
            </a:r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881141"/>
            <a:ext cx="8229600" cy="1890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181426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Finds the partition of the data that is local optima of the following energy function: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9600" y="3957992"/>
                <a:ext cx="8077200" cy="269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a vector representing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data point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geometric centroid of the data points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{0,1}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the binary indicator matrix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if the sample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belongs to cluster c and 0 otherwise </a:t>
                </a:r>
              </a:p>
              <a:p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57992"/>
                <a:ext cx="8077200" cy="2693558"/>
              </a:xfrm>
              <a:prstGeom prst="rect">
                <a:avLst/>
              </a:prstGeom>
              <a:blipFill rotWithShape="0">
                <a:blip r:embed="rId4"/>
                <a:stretch>
                  <a:fillRect t="-2262" r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6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Performs coordinate descent in the energy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Limitation: Optimal only for spherical clusters</a:t>
                </a:r>
              </a:p>
              <a:p>
                <a:r>
                  <a:rPr lang="en-US" dirty="0" smtClean="0"/>
                  <a:t>Solution: Kernel k-means (</a:t>
                </a:r>
                <a:r>
                  <a:rPr lang="en-US" dirty="0" smtClean="0"/>
                  <a:t>KKM</a:t>
                </a:r>
                <a:r>
                  <a:rPr lang="en-US" dirty="0" smtClean="0"/>
                  <a:t>) which maps the data to a higher dimensional space using kernels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6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43-68A4-40D5-9B18-4B423649FB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24639"/>
            <a:ext cx="6781800" cy="173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61987"/>
            <a:ext cx="7086600" cy="1017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455120"/>
                <a:ext cx="8382000" cy="16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𝑑𝑖𝑠𝑡</m:t>
                        </m:r>
                      </m:e>
                      <m:sub>
                        <m:r>
                          <a:rPr lang="el-GR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𝜑</m:t>
                        </m:r>
                      </m:sub>
                      <m:sup>
                        <m:r>
                          <a:rPr lang="el-GR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l-GR" sz="23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l-GR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 squared distance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3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sample and the center of the class c in the feature space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 number of samples that belong to class 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3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κ </a:t>
                </a:r>
                <a:r>
                  <a:rPr lang="en-US" sz="23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the kernel function 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l-GR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𝑖𝑗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l-GR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𝜑</m:t>
                        </m:r>
                        <m:r>
                          <a:rPr lang="el-GR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sz="23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sup>
                    </m:sSup>
                    <m:r>
                      <a:rPr lang="el-GR" sz="23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𝜑</m:t>
                    </m:r>
                    <m:r>
                      <a:rPr lang="el-GR" sz="23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l-GR" sz="23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2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55120"/>
                <a:ext cx="8382000" cy="1623971"/>
              </a:xfrm>
              <a:prstGeom prst="rect">
                <a:avLst/>
              </a:prstGeom>
              <a:blipFill rotWithShape="0">
                <a:blip r:embed="rId4"/>
                <a:stretch>
                  <a:fillRect l="-873" t="-3383" b="-26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560</Words>
  <Application>Microsoft Office PowerPoint</Application>
  <PresentationFormat>On-screen Show (4:3)</PresentationFormat>
  <Paragraphs>120</Paragraphs>
  <Slides>24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Tahoma</vt:lpstr>
      <vt:lpstr>Wingdings</vt:lpstr>
      <vt:lpstr>Office Theme</vt:lpstr>
      <vt:lpstr>Temporal Clustering of Human Behavior</vt:lpstr>
      <vt:lpstr>Contents</vt:lpstr>
      <vt:lpstr>Prerequisites </vt:lpstr>
      <vt:lpstr>Prerequisites (2)</vt:lpstr>
      <vt:lpstr>Goal</vt:lpstr>
      <vt:lpstr>Challenges</vt:lpstr>
      <vt:lpstr>k-means</vt:lpstr>
      <vt:lpstr>k-means (2)</vt:lpstr>
      <vt:lpstr>Kernel k-means</vt:lpstr>
      <vt:lpstr>Kernel k-means (2)</vt:lpstr>
      <vt:lpstr>Frame Kernel Matrix</vt:lpstr>
      <vt:lpstr>Frame Kernel Matrix (2)</vt:lpstr>
      <vt:lpstr>Dynamic Time Alignment Kernel</vt:lpstr>
      <vt:lpstr>Dynamic Time Alignment Kernel (2)</vt:lpstr>
      <vt:lpstr>Energy Function for ACA</vt:lpstr>
      <vt:lpstr>Energy Function for ACA (2)</vt:lpstr>
      <vt:lpstr>Energy Function for ACA (3)</vt:lpstr>
      <vt:lpstr>Coordinate Descent Optimization</vt:lpstr>
      <vt:lpstr>Aligned Cluster Analysis (ACA)</vt:lpstr>
      <vt:lpstr>Experiments on MoCap data</vt:lpstr>
      <vt:lpstr>Experiments on MoCap data (2)</vt:lpstr>
      <vt:lpstr>Experiments on MoCap data (3)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dchu</dc:creator>
  <cp:lastModifiedBy>Nsarafianos</cp:lastModifiedBy>
  <cp:revision>140</cp:revision>
  <dcterms:created xsi:type="dcterms:W3CDTF">2011-02-02T17:11:54Z</dcterms:created>
  <dcterms:modified xsi:type="dcterms:W3CDTF">2015-11-09T18:44:27Z</dcterms:modified>
</cp:coreProperties>
</file>