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46" r:id="rId2"/>
    <p:sldId id="343" r:id="rId3"/>
    <p:sldId id="338" r:id="rId4"/>
    <p:sldId id="344" r:id="rId5"/>
    <p:sldId id="345" r:id="rId6"/>
  </p:sldIdLst>
  <p:sldSz cx="9144000" cy="6858000" type="screen4x3"/>
  <p:notesSz cx="6997700" cy="92837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3333FF"/>
    <a:srgbClr val="FF0000"/>
    <a:srgbClr val="009900"/>
    <a:srgbClr val="C0C0C0"/>
    <a:srgbClr val="CC00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>
        <p:scale>
          <a:sx n="70" d="100"/>
          <a:sy n="70" d="100"/>
        </p:scale>
        <p:origin x="-1278" y="-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96" tIns="46348" rIns="92696" bIns="46348" numCol="1" anchor="t" anchorCtr="0" compatLnSpc="1">
            <a:prstTxWarp prst="textNoShape">
              <a:avLst/>
            </a:prstTxWarp>
          </a:bodyPr>
          <a:lstStyle>
            <a:lvl1pPr algn="l" defTabSz="927100">
              <a:defRPr sz="1200"/>
            </a:lvl1pPr>
          </a:lstStyle>
          <a:p>
            <a:endParaRPr lang="en-US" altLang="en-US"/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96" tIns="46348" rIns="92696" bIns="46348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endParaRPr lang="en-US" altLang="en-US"/>
          </a:p>
        </p:txBody>
      </p:sp>
      <p:sp>
        <p:nvSpPr>
          <p:cNvPr id="159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6975"/>
            <a:ext cx="303212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96" tIns="46348" rIns="92696" bIns="46348" numCol="1" anchor="b" anchorCtr="0" compatLnSpc="1">
            <a:prstTxWarp prst="textNoShape">
              <a:avLst/>
            </a:prstTxWarp>
          </a:bodyPr>
          <a:lstStyle>
            <a:lvl1pPr algn="l" defTabSz="927100">
              <a:defRPr sz="1200"/>
            </a:lvl1pPr>
          </a:lstStyle>
          <a:p>
            <a:endParaRPr lang="en-US" altLang="en-US"/>
          </a:p>
        </p:txBody>
      </p:sp>
      <p:sp>
        <p:nvSpPr>
          <p:cNvPr id="159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6975"/>
            <a:ext cx="303212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96" tIns="46348" rIns="92696" bIns="46348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fld id="{9999ED30-FFD5-46B1-961A-F6203329F1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81334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96" tIns="46348" rIns="92696" bIns="46348" numCol="1" anchor="t" anchorCtr="0" compatLnSpc="1">
            <a:prstTxWarp prst="textNoShape">
              <a:avLst/>
            </a:prstTxWarp>
          </a:bodyPr>
          <a:lstStyle>
            <a:lvl1pPr algn="l" defTabSz="927100">
              <a:defRPr sz="1200"/>
            </a:lvl1pPr>
          </a:lstStyle>
          <a:p>
            <a:endParaRPr lang="en-US" altLang="en-US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96" tIns="46348" rIns="92696" bIns="46348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endParaRPr lang="en-US" altLang="en-US"/>
          </a:p>
        </p:txBody>
      </p:sp>
      <p:sp>
        <p:nvSpPr>
          <p:cNvPr id="993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93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96" tIns="46348" rIns="92696" bIns="463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6975"/>
            <a:ext cx="303212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96" tIns="46348" rIns="92696" bIns="46348" numCol="1" anchor="b" anchorCtr="0" compatLnSpc="1">
            <a:prstTxWarp prst="textNoShape">
              <a:avLst/>
            </a:prstTxWarp>
          </a:bodyPr>
          <a:lstStyle>
            <a:lvl1pPr algn="l" defTabSz="927100">
              <a:defRPr sz="1200"/>
            </a:lvl1pPr>
          </a:lstStyle>
          <a:p>
            <a:endParaRPr lang="en-US" altLang="en-US"/>
          </a:p>
        </p:txBody>
      </p:sp>
      <p:sp>
        <p:nvSpPr>
          <p:cNvPr id="993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6975"/>
            <a:ext cx="303212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96" tIns="46348" rIns="92696" bIns="46348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fld id="{868C9950-4320-4DEB-9B22-E739350C40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78124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E97AC9-6FF0-484C-A91D-1D773020C7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3917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CD7D49-7279-4675-9E94-65E218CADC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9047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457200"/>
            <a:ext cx="2247900" cy="5364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457200"/>
            <a:ext cx="6591300" cy="5364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0C435B-444C-4C2C-A98F-CB694CEB07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6838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68E64A-71E0-43D1-934D-4ED1680E5E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6264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7665C1-40AD-4095-8A0F-2A4836CEFB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0830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2954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12954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DE8737-B874-4FD9-92A8-233D1B15AC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3838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623212-14B2-4400-B3AB-B7067B940D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9866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E2B808-78F9-4965-BAB2-166F504B76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3594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474EA6-1B83-41B0-AB06-7366A3CDE8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9794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7D5274-7074-4E60-8A77-D4DBE89F43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5191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DC5728-807C-4BDA-9F3E-9EDD8599A5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7740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457200"/>
            <a:ext cx="8229600" cy="64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2954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C82746B-AC7C-4DD9-9FF0-95C03382E36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361950" y="1125538"/>
            <a:ext cx="84248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1033" name="Picture 9" descr="cslogo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0"/>
            <a:ext cx="1187450" cy="26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7239000" y="6629400"/>
            <a:ext cx="1905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 sz="1200" b="1" dirty="0" err="1">
                <a:solidFill>
                  <a:srgbClr val="FF0000"/>
                </a:solidFill>
              </a:rPr>
              <a:t>Eick</a:t>
            </a:r>
            <a:r>
              <a:rPr lang="en-US" altLang="en-US" sz="1200" b="1" dirty="0">
                <a:solidFill>
                  <a:srgbClr val="FF0000"/>
                </a:solidFill>
              </a:rPr>
              <a:t> : </a:t>
            </a:r>
            <a:r>
              <a:rPr lang="en-US" altLang="en-US" sz="1200" b="1" dirty="0" smtClean="0">
                <a:solidFill>
                  <a:srgbClr val="FF0000"/>
                </a:solidFill>
              </a:rPr>
              <a:t>Fourth </a:t>
            </a:r>
            <a:r>
              <a:rPr lang="en-US" altLang="en-US" sz="1200" b="1" dirty="0">
                <a:solidFill>
                  <a:srgbClr val="FF0000"/>
                </a:solidFill>
              </a:rPr>
              <a:t>Lecture</a:t>
            </a: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0" y="6669088"/>
            <a:ext cx="4248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 sz="1000" b="1">
                <a:solidFill>
                  <a:srgbClr val="3333FF"/>
                </a:solidFill>
              </a:rPr>
              <a:t>COSC </a:t>
            </a:r>
            <a:r>
              <a:rPr lang="en-US" altLang="en-US" sz="1000" b="1" smtClean="0">
                <a:solidFill>
                  <a:srgbClr val="3333FF"/>
                </a:solidFill>
              </a:rPr>
              <a:t>7362</a:t>
            </a:r>
            <a:endParaRPr lang="en-US" altLang="en-US" sz="1000" b="1" dirty="0">
              <a:solidFill>
                <a:srgbClr val="FF0000"/>
              </a:solidFill>
            </a:endParaRPr>
          </a:p>
        </p:txBody>
      </p:sp>
      <p:pic>
        <p:nvPicPr>
          <p:cNvPr id="1037" name="Picture 13" descr="20156247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00"/>
            <a:ext cx="1524000" cy="984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152400" y="609600"/>
            <a:ext cx="1143000" cy="1524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s.indiana.edu/how.2b/how.2b.community.html" TargetMode="External"/><Relationship Id="rId3" Type="http://schemas.openxmlformats.org/officeDocument/2006/relationships/hyperlink" Target="http://violentmetaphors.com/2013/08/25/how-to-read-and-understand-a-scientific-paper-2/" TargetMode="External"/><Relationship Id="rId7" Type="http://schemas.openxmlformats.org/officeDocument/2006/relationships/hyperlink" Target="http://www.cs.indiana.edu/HTMLit/how.2b/how.2b.html" TargetMode="External"/><Relationship Id="rId2" Type="http://schemas.openxmlformats.org/officeDocument/2006/relationships/hyperlink" Target="http://www.wikihow.com/Read-a-Scientific-Pape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s.cmu.edu/~jrs/sins.html" TargetMode="External"/><Relationship Id="rId5" Type="http://schemas.openxmlformats.org/officeDocument/2006/relationships/hyperlink" Target="http://web.stanford.edu/~siegelr/readingsci.htm" TargetMode="External"/><Relationship Id="rId4" Type="http://schemas.openxmlformats.org/officeDocument/2006/relationships/hyperlink" Target="http://www.huffingtonpost.com/jennifer-raff/how-to-read-and-understand-a-scientific-paper_b_5501628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users.ece.cmu.edu/~koopman/essays/abstract.html" TargetMode="External"/><Relationship Id="rId3" Type="http://schemas.openxmlformats.org/officeDocument/2006/relationships/hyperlink" Target="http://www.itu.dk/people/bardram/pmwiki/uploads/Main/Writing.Paper.pdf" TargetMode="External"/><Relationship Id="rId7" Type="http://schemas.openxmlformats.org/officeDocument/2006/relationships/hyperlink" Target="http://writingcenter.unc.edu/handouts/conclusions/" TargetMode="External"/><Relationship Id="rId2" Type="http://schemas.openxmlformats.org/officeDocument/2006/relationships/hyperlink" Target="https://www.colby.edu/biology/BI17x/writing_papers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riting2.richmond.edu/writing/wweb/intros.html" TargetMode="External"/><Relationship Id="rId5" Type="http://schemas.openxmlformats.org/officeDocument/2006/relationships/hyperlink" Target="http://writing.wisc.edu/Handbook/Introductions.html" TargetMode="External"/><Relationship Id="rId4" Type="http://schemas.openxmlformats.org/officeDocument/2006/relationships/hyperlink" Target="http://www.ruf.rice.edu/~bioslabs/tools/report/reportform.html" TargetMode="External"/><Relationship Id="rId9" Type="http://schemas.openxmlformats.org/officeDocument/2006/relationships/hyperlink" Target="http://www.wikihow.com/Write-a-Scientific-Abstrac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60350"/>
            <a:ext cx="8915400" cy="882650"/>
          </a:xfrm>
        </p:spPr>
        <p:txBody>
          <a:bodyPr/>
          <a:lstStyle/>
          <a:p>
            <a:r>
              <a:rPr lang="en-US" altLang="en-US" sz="3200" dirty="0" smtClean="0"/>
              <a:t>Today / </a:t>
            </a:r>
            <a:r>
              <a:rPr lang="en-US" altLang="en-US" sz="3200" dirty="0" smtClean="0">
                <a:solidFill>
                  <a:srgbClr val="A50021"/>
                </a:solidFill>
              </a:rPr>
              <a:t>October 19</a:t>
            </a:r>
            <a:endParaRPr lang="en-US" altLang="en-US" sz="3200" dirty="0">
              <a:solidFill>
                <a:srgbClr val="A50021"/>
              </a:solidFill>
            </a:endParaRP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8839200"/>
          </a:xfrm>
        </p:spPr>
        <p:txBody>
          <a:bodyPr/>
          <a:lstStyle/>
          <a:p>
            <a:pPr marL="406400" indent="-406400"/>
            <a:r>
              <a:rPr lang="en-US" altLang="en-US" sz="2400" dirty="0" err="1" smtClean="0"/>
              <a:t>Nacer’s</a:t>
            </a:r>
            <a:r>
              <a:rPr lang="en-US" altLang="en-US" sz="2400" dirty="0" smtClean="0"/>
              <a:t> Follow up on the NIPS NPDE paper (first 10 minutes)</a:t>
            </a:r>
          </a:p>
          <a:p>
            <a:pPr marL="406400" indent="-406400"/>
            <a:r>
              <a:rPr lang="en-US" altLang="en-US" sz="2400" dirty="0" smtClean="0"/>
              <a:t>Evaluation and Review Questions about the DL Techniques Survey Paper (last 15 minutes)</a:t>
            </a:r>
          </a:p>
          <a:p>
            <a:pPr marL="406400" indent="-406400"/>
            <a:r>
              <a:rPr lang="en-US" altLang="en-US" sz="2400" dirty="0" smtClean="0"/>
              <a:t>Continue Lecture on </a:t>
            </a:r>
            <a:r>
              <a:rPr lang="en-US" altLang="en-US" sz="2400" i="1" dirty="0" smtClean="0"/>
              <a:t>how to write a scientific paper (40 minutes)</a:t>
            </a:r>
          </a:p>
          <a:p>
            <a:pPr marL="406400" indent="-406400"/>
            <a:r>
              <a:rPr lang="en-US" altLang="en-US" sz="2400" dirty="0" smtClean="0"/>
              <a:t>Short Discussion of Quiz1</a:t>
            </a:r>
          </a:p>
          <a:p>
            <a:pPr marL="406400" indent="-406400"/>
            <a:r>
              <a:rPr lang="en-US" altLang="en-US" sz="2400" dirty="0" smtClean="0"/>
              <a:t>Teaching Plan for the Remainder of </a:t>
            </a:r>
            <a:r>
              <a:rPr lang="en-US" altLang="en-US" sz="2400" smtClean="0"/>
              <a:t>the Semester</a:t>
            </a:r>
            <a:endParaRPr lang="en-US" altLang="en-US" sz="2400" dirty="0" smtClean="0"/>
          </a:p>
          <a:p>
            <a:pPr marL="406400" indent="-406400"/>
            <a:r>
              <a:rPr lang="en-US" altLang="en-US" sz="2400" dirty="0" smtClean="0"/>
              <a:t>Short Discussion of Homework1</a:t>
            </a:r>
          </a:p>
          <a:p>
            <a:pPr marL="406400" indent="-406400"/>
            <a:r>
              <a:rPr lang="en-US" altLang="en-US" sz="2400" dirty="0" smtClean="0">
                <a:solidFill>
                  <a:srgbClr val="A50021"/>
                </a:solidFill>
              </a:rPr>
              <a:t>Start Lecture on how to </a:t>
            </a:r>
            <a:r>
              <a:rPr lang="en-US" altLang="en-US" sz="2400" i="1" dirty="0" smtClean="0">
                <a:solidFill>
                  <a:srgbClr val="A50021"/>
                </a:solidFill>
              </a:rPr>
              <a:t>review a scientific paper </a:t>
            </a:r>
          </a:p>
          <a:p>
            <a:pPr marL="406400" indent="-406400"/>
            <a:r>
              <a:rPr lang="en-US" altLang="en-US" sz="2400" dirty="0" smtClean="0">
                <a:solidFill>
                  <a:srgbClr val="A50021"/>
                </a:solidFill>
              </a:rPr>
              <a:t>Short Discussion of Homework2</a:t>
            </a:r>
            <a:endParaRPr lang="en-US" altLang="en-US" sz="2400" dirty="0">
              <a:solidFill>
                <a:srgbClr val="A50021"/>
              </a:solidFill>
            </a:endParaRPr>
          </a:p>
          <a:p>
            <a:pPr marL="0" indent="0">
              <a:buNone/>
            </a:pPr>
            <a:endParaRPr lang="en-US" altLang="en-US" sz="2400" i="1" dirty="0"/>
          </a:p>
          <a:p>
            <a:pPr marL="406400" indent="-406400"/>
            <a:endParaRPr lang="de-DE" alt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14479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941158" y="404664"/>
            <a:ext cx="8229600" cy="1106488"/>
          </a:xfrm>
        </p:spPr>
        <p:txBody>
          <a:bodyPr/>
          <a:lstStyle/>
          <a:p>
            <a:r>
              <a:rPr lang="en-US" altLang="en-US" dirty="0"/>
              <a:t>About Reading </a:t>
            </a:r>
            <a:r>
              <a:rPr lang="en-US" altLang="en-US" dirty="0" smtClean="0"/>
              <a:t>and </a:t>
            </a:r>
            <a:br>
              <a:rPr lang="en-US" altLang="en-US" dirty="0" smtClean="0"/>
            </a:br>
            <a:r>
              <a:rPr lang="en-US" altLang="en-US" dirty="0" smtClean="0"/>
              <a:t>Writing Scientific </a:t>
            </a:r>
            <a:r>
              <a:rPr lang="en-US" altLang="en-US" dirty="0"/>
              <a:t>Papers</a:t>
            </a:r>
            <a:endParaRPr lang="de-DE" altLang="en-US" dirty="0"/>
          </a:p>
        </p:txBody>
      </p:sp>
      <p:pic>
        <p:nvPicPr>
          <p:cNvPr id="258058" name="Picture 10" descr="2015624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828800"/>
            <a:ext cx="6477000" cy="4183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8059" name="Rectangle 11"/>
          <p:cNvSpPr>
            <a:spLocks noChangeArrowheads="1"/>
          </p:cNvSpPr>
          <p:nvPr/>
        </p:nvSpPr>
        <p:spPr bwMode="auto">
          <a:xfrm>
            <a:off x="3124200" y="4343400"/>
            <a:ext cx="3200400" cy="5334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60350"/>
            <a:ext cx="8915400" cy="882650"/>
          </a:xfrm>
        </p:spPr>
        <p:txBody>
          <a:bodyPr/>
          <a:lstStyle/>
          <a:p>
            <a:r>
              <a:rPr lang="en-US" altLang="en-US" sz="3200"/>
              <a:t>Teaching Material on </a:t>
            </a:r>
            <a:r>
              <a:rPr lang="en-US" altLang="en-US" sz="3200" i="1"/>
              <a:t>Paper Reading</a:t>
            </a:r>
            <a:endParaRPr lang="en-US" altLang="en-US" sz="3200"/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8839200"/>
          </a:xfrm>
        </p:spPr>
        <p:txBody>
          <a:bodyPr/>
          <a:lstStyle/>
          <a:p>
            <a:pPr marL="406400" indent="-406400"/>
            <a:r>
              <a:rPr lang="en-US" altLang="en-US" sz="1600" dirty="0">
                <a:hlinkClick r:id="rId2"/>
              </a:rPr>
              <a:t>http://</a:t>
            </a:r>
            <a:r>
              <a:rPr lang="en-US" altLang="en-US" sz="1600" dirty="0" smtClean="0">
                <a:hlinkClick r:id="rId2"/>
              </a:rPr>
              <a:t>www.wikihow.com/Read-a-Scientific-Paper</a:t>
            </a:r>
            <a:r>
              <a:rPr lang="en-US" altLang="en-US" sz="1600" dirty="0"/>
              <a:t> http://mindfulconstruct.com/2008/12/27/15-tips-for-reading-a-scientific-research-paper/</a:t>
            </a:r>
            <a:r>
              <a:rPr lang="en-US" altLang="en-US" sz="1600" dirty="0" smtClean="0">
                <a:hlinkClick r:id="rId3"/>
              </a:rPr>
              <a:t>http</a:t>
            </a:r>
            <a:r>
              <a:rPr lang="en-US" altLang="en-US" sz="1600" dirty="0">
                <a:hlinkClick r:id="rId3"/>
              </a:rPr>
              <a:t>://violentmetaphors.com/2013/08/25/how-to-read-and-understand-a-scientific-paper-2</a:t>
            </a:r>
            <a:r>
              <a:rPr lang="en-US" altLang="en-US" sz="1600" dirty="0" smtClean="0">
                <a:hlinkClick r:id="rId3"/>
              </a:rPr>
              <a:t>/</a:t>
            </a:r>
            <a:r>
              <a:rPr lang="en-US" altLang="en-US" sz="1600" dirty="0"/>
              <a:t>  </a:t>
            </a:r>
            <a:r>
              <a:rPr lang="en-US" altLang="en-US" sz="1600" dirty="0">
                <a:hlinkClick r:id="rId4"/>
              </a:rPr>
              <a:t>http://</a:t>
            </a:r>
            <a:r>
              <a:rPr lang="en-US" altLang="en-US" sz="1600" dirty="0" smtClean="0">
                <a:hlinkClick r:id="rId4"/>
              </a:rPr>
              <a:t>www.huffingtonpost.com/jennifer-raff/how-to-read-and-understand-a-scientific-paper_b_5501628.html</a:t>
            </a:r>
            <a:r>
              <a:rPr lang="en-US" altLang="en-US" sz="1600" dirty="0"/>
              <a:t>  </a:t>
            </a:r>
            <a:r>
              <a:rPr lang="en-US" altLang="en-US" sz="1600" dirty="0">
                <a:hlinkClick r:id="rId5"/>
              </a:rPr>
              <a:t>http://web.stanford.edu/~</a:t>
            </a:r>
            <a:r>
              <a:rPr lang="en-US" altLang="en-US" sz="1600" dirty="0" smtClean="0">
                <a:hlinkClick r:id="rId5"/>
              </a:rPr>
              <a:t>siegelr/readingsci.htm</a:t>
            </a:r>
            <a:r>
              <a:rPr lang="en-US" altLang="en-US" sz="1600" dirty="0" smtClean="0"/>
              <a:t> </a:t>
            </a:r>
          </a:p>
          <a:p>
            <a:pPr marL="406400" indent="-406400"/>
            <a:r>
              <a:rPr lang="en-US" altLang="en-US" sz="2400" dirty="0" smtClean="0"/>
              <a:t>Rice </a:t>
            </a:r>
            <a:r>
              <a:rPr lang="en-US" altLang="en-US" sz="2400" dirty="0"/>
              <a:t>University Suggestions on how to read a </a:t>
            </a:r>
            <a:r>
              <a:rPr lang="en-US" altLang="en-US" sz="2400" dirty="0" smtClean="0"/>
              <a:t>paper: </a:t>
            </a:r>
            <a:endParaRPr lang="en-US" altLang="en-US" sz="2400" dirty="0"/>
          </a:p>
          <a:p>
            <a:pPr marL="406400" indent="-406400">
              <a:buFontTx/>
              <a:buNone/>
            </a:pPr>
            <a:r>
              <a:rPr lang="en-US" altLang="en-US" sz="2400" dirty="0"/>
              <a:t>More general, although related issues: </a:t>
            </a:r>
          </a:p>
          <a:p>
            <a:pPr marL="406400" indent="-406400"/>
            <a:r>
              <a:rPr lang="en-US" altLang="en-US" sz="2400" dirty="0">
                <a:hlinkClick r:id="rId6"/>
              </a:rPr>
              <a:t>http://www.cs.cmu.edu/~jrs/sins.html</a:t>
            </a:r>
            <a:r>
              <a:rPr lang="en-US" altLang="en-US" sz="2400" dirty="0"/>
              <a:t> (3 sins COSC/MATH)</a:t>
            </a:r>
          </a:p>
          <a:p>
            <a:pPr marL="406400" indent="-406400"/>
            <a:r>
              <a:rPr lang="en-US" altLang="en-US" sz="2400" dirty="0"/>
              <a:t>Faking a paper </a:t>
            </a:r>
          </a:p>
          <a:p>
            <a:pPr marL="406400" indent="-406400"/>
            <a:r>
              <a:rPr lang="en-US" altLang="en-US" sz="2400" dirty="0">
                <a:hlinkClick r:id="rId7"/>
              </a:rPr>
              <a:t>http://www.cs.indiana.edu/HTMLit/how.2b/how.2b.html</a:t>
            </a:r>
            <a:r>
              <a:rPr lang="en-US" altLang="en-US" sz="2400" dirty="0"/>
              <a:t> (How to be a good gradate student) </a:t>
            </a:r>
          </a:p>
          <a:p>
            <a:pPr marL="406400" indent="-406400"/>
            <a:r>
              <a:rPr lang="en-US" altLang="en-US" sz="2400" dirty="0">
                <a:hlinkClick r:id="rId8"/>
              </a:rPr>
              <a:t>http://www.cs.indiana.edu/how.2b/how.2b.community.html</a:t>
            </a:r>
            <a:r>
              <a:rPr lang="en-US" altLang="en-US" sz="2400" dirty="0"/>
              <a:t> (Becoming a part of the research community)</a:t>
            </a:r>
          </a:p>
          <a:p>
            <a:pPr marL="406400" indent="-406400"/>
            <a:endParaRPr lang="en-US" altLang="en-US" sz="2400" dirty="0"/>
          </a:p>
          <a:p>
            <a:pPr marL="406400" indent="-406400"/>
            <a:endParaRPr lang="en-US" altLang="en-US" sz="2400" dirty="0"/>
          </a:p>
          <a:p>
            <a:pPr marL="406400" indent="-406400"/>
            <a:endParaRPr lang="de-DE" altLang="en-US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Questions to ask!!</a:t>
            </a:r>
            <a:endParaRPr lang="de-DE" altLang="en-US"/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143000"/>
            <a:ext cx="8991600" cy="498316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AutoNum type="arabicPeriod"/>
            </a:pPr>
            <a:r>
              <a:rPr lang="de-DE" altLang="en-US" dirty="0">
                <a:latin typeface="Bookman" pitchFamily="18" charset="0"/>
              </a:rPr>
              <a:t>What is the research paradigm that the author is using? If the paper is part of a well established field, you should describe the field and its current state.</a:t>
            </a:r>
            <a:endParaRPr lang="en-US" altLang="en-US" dirty="0">
              <a:latin typeface="Bookman" pitchFamily="18" charset="0"/>
            </a:endParaRPr>
          </a:p>
          <a:p>
            <a:pPr>
              <a:lnSpc>
                <a:spcPct val="90000"/>
              </a:lnSpc>
              <a:buFontTx/>
              <a:buAutoNum type="arabicPeriod"/>
            </a:pPr>
            <a:r>
              <a:rPr lang="de-DE" altLang="en-US" dirty="0">
                <a:latin typeface="Bookman" pitchFamily="18" charset="0"/>
              </a:rPr>
              <a:t>What is the problem area with which the paper is concerned?  </a:t>
            </a:r>
            <a:endParaRPr lang="en-US" altLang="en-US" dirty="0">
              <a:latin typeface="Bookman" pitchFamily="18" charset="0"/>
            </a:endParaRPr>
          </a:p>
          <a:p>
            <a:pPr>
              <a:lnSpc>
                <a:spcPct val="90000"/>
              </a:lnSpc>
              <a:buFontTx/>
              <a:buAutoNum type="arabicPeriod"/>
            </a:pPr>
            <a:r>
              <a:rPr lang="de-DE" altLang="en-US" dirty="0">
                <a:latin typeface="Bookman" pitchFamily="18" charset="0"/>
              </a:rPr>
              <a:t>What is the author's thesis?  That is, what is he/she trying to convince</a:t>
            </a:r>
            <a:r>
              <a:rPr lang="en-US" altLang="en-US" dirty="0">
                <a:latin typeface="Bookman" pitchFamily="18" charset="0"/>
              </a:rPr>
              <a:t> </a:t>
            </a:r>
            <a:r>
              <a:rPr lang="de-DE" altLang="en-US" dirty="0">
                <a:latin typeface="Bookman" pitchFamily="18" charset="0"/>
              </a:rPr>
              <a:t>you of?</a:t>
            </a:r>
            <a:endParaRPr lang="en-US" altLang="en-US" dirty="0">
              <a:latin typeface="Bookman" pitchFamily="18" charset="0"/>
            </a:endParaRPr>
          </a:p>
          <a:p>
            <a:pPr>
              <a:lnSpc>
                <a:spcPct val="90000"/>
              </a:lnSpc>
              <a:buFontTx/>
              <a:buAutoNum type="arabicPeriod"/>
            </a:pPr>
            <a:r>
              <a:rPr lang="de-DE" altLang="en-US" dirty="0">
                <a:latin typeface="Bookman" pitchFamily="18" charset="0"/>
              </a:rPr>
              <a:t>Summarize the author's argument.  That is, how does the author go about</a:t>
            </a:r>
            <a:r>
              <a:rPr lang="en-US" altLang="en-US" dirty="0">
                <a:latin typeface="Bookman" pitchFamily="18" charset="0"/>
              </a:rPr>
              <a:t> </a:t>
            </a:r>
            <a:r>
              <a:rPr lang="de-DE" altLang="en-US" dirty="0">
                <a:latin typeface="Bookman" pitchFamily="18" charset="0"/>
              </a:rPr>
              <a:t>trying to convince you of the thesis?</a:t>
            </a:r>
            <a:endParaRPr lang="en-US" altLang="en-US" dirty="0">
              <a:latin typeface="Bookman" pitchFamily="18" charset="0"/>
            </a:endParaRPr>
          </a:p>
          <a:p>
            <a:pPr>
              <a:lnSpc>
                <a:spcPct val="90000"/>
              </a:lnSpc>
              <a:buFontTx/>
              <a:buAutoNum type="arabicPeriod"/>
            </a:pPr>
            <a:r>
              <a:rPr lang="de-DE" altLang="en-US" dirty="0">
                <a:latin typeface="Bookman" pitchFamily="18" charset="0"/>
              </a:rPr>
              <a:t>Does the author describe other work in the field?  If so, how does th</a:t>
            </a:r>
            <a:r>
              <a:rPr lang="en-US" altLang="en-US" dirty="0">
                <a:latin typeface="Bookman" pitchFamily="18" charset="0"/>
              </a:rPr>
              <a:t>e</a:t>
            </a:r>
            <a:r>
              <a:rPr lang="de-DE" altLang="en-US" dirty="0">
                <a:latin typeface="Bookman" pitchFamily="18" charset="0"/>
              </a:rPr>
              <a:t> research described in the paper differ from the other work?</a:t>
            </a:r>
            <a:endParaRPr lang="en-US" altLang="en-US" dirty="0">
              <a:latin typeface="Bookman" pitchFamily="18" charset="0"/>
            </a:endParaRPr>
          </a:p>
          <a:p>
            <a:pPr>
              <a:lnSpc>
                <a:spcPct val="90000"/>
              </a:lnSpc>
              <a:buFontTx/>
              <a:buAutoNum type="arabicPeriod"/>
            </a:pPr>
            <a:r>
              <a:rPr lang="de-DE" altLang="en-US" dirty="0">
                <a:latin typeface="Bookman" pitchFamily="18" charset="0"/>
              </a:rPr>
              <a:t> Does the paper succeed?  Are you convinced of the thesis by the time that</a:t>
            </a:r>
            <a:r>
              <a:rPr lang="en-US" altLang="en-US" dirty="0">
                <a:latin typeface="Bookman" pitchFamily="18" charset="0"/>
              </a:rPr>
              <a:t> </a:t>
            </a:r>
            <a:r>
              <a:rPr lang="de-DE" altLang="en-US" dirty="0">
                <a:latin typeface="Bookman" pitchFamily="18" charset="0"/>
              </a:rPr>
              <a:t>you have finished reading the paper?</a:t>
            </a:r>
            <a:endParaRPr lang="en-US" altLang="en-US" dirty="0">
              <a:latin typeface="Bookman" pitchFamily="18" charset="0"/>
            </a:endParaRPr>
          </a:p>
          <a:p>
            <a:pPr>
              <a:lnSpc>
                <a:spcPct val="90000"/>
              </a:lnSpc>
              <a:buFontTx/>
              <a:buAutoNum type="arabicPeriod"/>
            </a:pPr>
            <a:r>
              <a:rPr lang="de-DE" altLang="en-US" dirty="0">
                <a:latin typeface="Bookman" pitchFamily="18" charset="0"/>
              </a:rPr>
              <a:t>Does the author indicate how the work should be followed up on?  Does the paper generate new ideas</a:t>
            </a:r>
            <a:r>
              <a:rPr lang="en-US" altLang="en-US" dirty="0">
                <a:latin typeface="Bookman" pitchFamily="18" charset="0"/>
              </a:rPr>
              <a:t>?</a:t>
            </a:r>
          </a:p>
          <a:p>
            <a:pPr>
              <a:lnSpc>
                <a:spcPct val="90000"/>
              </a:lnSpc>
              <a:buFontTx/>
              <a:buAutoNum type="arabicPeriod"/>
            </a:pPr>
            <a:r>
              <a:rPr lang="de-DE" altLang="en-US" dirty="0">
                <a:latin typeface="Bookman" pitchFamily="18" charset="0"/>
              </a:rPr>
              <a:t>Some papers implicitly or explicitly provide a new way of doing things or</a:t>
            </a:r>
            <a:r>
              <a:rPr lang="en-US" altLang="en-US" dirty="0">
                <a:latin typeface="Bookman" pitchFamily="18" charset="0"/>
              </a:rPr>
              <a:t> </a:t>
            </a:r>
            <a:r>
              <a:rPr lang="de-DE" altLang="en-US" dirty="0">
                <a:latin typeface="Bookman" pitchFamily="18" charset="0"/>
              </a:rPr>
              <a:t>of thinking about problems.  If your paper does so, describe the approach.</a:t>
            </a:r>
            <a:endParaRPr lang="en-US" altLang="en-US" dirty="0">
              <a:latin typeface="Bookman" pitchFamily="18" charset="0"/>
            </a:endParaRPr>
          </a:p>
          <a:p>
            <a:pPr>
              <a:lnSpc>
                <a:spcPct val="90000"/>
              </a:lnSpc>
              <a:buFontTx/>
              <a:buAutoNum type="arabicPeriod"/>
            </a:pPr>
            <a:r>
              <a:rPr lang="en-US" altLang="en-US" dirty="0">
                <a:latin typeface="Bookman" pitchFamily="18" charset="0"/>
              </a:rPr>
              <a:t>Can the paper be trusted? Are there any indications that the authors are flagrantly lying? Does the paper contain unusual inconsistencies? </a:t>
            </a:r>
          </a:p>
          <a:p>
            <a:pPr>
              <a:lnSpc>
                <a:spcPct val="90000"/>
              </a:lnSpc>
              <a:buFontTx/>
              <a:buAutoNum type="arabicPeriod"/>
            </a:pPr>
            <a:r>
              <a:rPr lang="en-US" altLang="en-US" dirty="0">
                <a:latin typeface="Bookman" pitchFamily="18" charset="0"/>
              </a:rPr>
              <a:t>What other things did you learn when reading the paper?</a:t>
            </a:r>
          </a:p>
          <a:p>
            <a:pPr>
              <a:lnSpc>
                <a:spcPct val="90000"/>
              </a:lnSpc>
              <a:buFontTx/>
              <a:buAutoNum type="arabicPeriod"/>
            </a:pPr>
            <a:r>
              <a:rPr lang="en-US" altLang="en-US" dirty="0">
                <a:latin typeface="Bookman" pitchFamily="18" charset="0"/>
              </a:rPr>
              <a:t> What is the educational value of the paper?</a:t>
            </a:r>
          </a:p>
          <a:p>
            <a:pPr>
              <a:lnSpc>
                <a:spcPct val="90000"/>
              </a:lnSpc>
              <a:buFontTx/>
              <a:buAutoNum type="arabicPeriod"/>
            </a:pPr>
            <a:endParaRPr lang="en-US" altLang="en-US" dirty="0">
              <a:latin typeface="Bookman" pitchFamily="18" charset="0"/>
            </a:endParaRPr>
          </a:p>
          <a:p>
            <a:pPr>
              <a:lnSpc>
                <a:spcPct val="90000"/>
              </a:lnSpc>
              <a:buFontTx/>
              <a:buAutoNum type="arabicPeriod"/>
            </a:pPr>
            <a:endParaRPr lang="de-DE" altLang="en-US" sz="1600" dirty="0">
              <a:latin typeface="Book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60350"/>
            <a:ext cx="8915400" cy="882650"/>
          </a:xfrm>
        </p:spPr>
        <p:txBody>
          <a:bodyPr/>
          <a:lstStyle/>
          <a:p>
            <a:r>
              <a:rPr lang="en-US" altLang="en-US" sz="3200" dirty="0" smtClean="0"/>
              <a:t>Writing Scientific Papers</a:t>
            </a:r>
            <a:endParaRPr lang="en-US" altLang="en-US" sz="3200" dirty="0"/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24744"/>
            <a:ext cx="9144000" cy="5733256"/>
          </a:xfrm>
        </p:spPr>
        <p:txBody>
          <a:bodyPr/>
          <a:lstStyle/>
          <a:p>
            <a:pPr marL="406400" indent="-406400"/>
            <a:r>
              <a:rPr lang="en-US" altLang="en-US" sz="1900" dirty="0" smtClean="0"/>
              <a:t>Structure of a scientific paper</a:t>
            </a:r>
          </a:p>
          <a:p>
            <a:pPr marL="806450" lvl="1" indent="-406400"/>
            <a:r>
              <a:rPr lang="en-US" altLang="en-US" sz="1900" dirty="0">
                <a:hlinkClick r:id="rId2"/>
              </a:rPr>
              <a:t>https://www.colby.edu/biology/BI17x/writing_papers.html</a:t>
            </a:r>
            <a:r>
              <a:rPr lang="en-US" altLang="en-US" sz="1900" dirty="0"/>
              <a:t> </a:t>
            </a:r>
            <a:r>
              <a:rPr lang="en-US" altLang="en-US" sz="1900" dirty="0" smtClean="0"/>
              <a:t> </a:t>
            </a:r>
            <a:endParaRPr lang="en-US" altLang="en-US" sz="1900" dirty="0" smtClean="0">
              <a:hlinkClick r:id="rId3"/>
            </a:endParaRPr>
          </a:p>
          <a:p>
            <a:pPr marL="806450" lvl="1" indent="-406400"/>
            <a:r>
              <a:rPr lang="en-US" altLang="en-US" sz="1900" dirty="0">
                <a:hlinkClick r:id="rId4"/>
              </a:rPr>
              <a:t>http://www.ruf.rice.edu/~</a:t>
            </a:r>
            <a:r>
              <a:rPr lang="en-US" altLang="en-US" sz="1900" dirty="0" smtClean="0">
                <a:hlinkClick r:id="rId4"/>
              </a:rPr>
              <a:t>bioslabs/tools/report/reportform.html</a:t>
            </a:r>
            <a:endParaRPr lang="en-US" altLang="en-US" sz="1900" dirty="0" smtClean="0"/>
          </a:p>
          <a:p>
            <a:pPr marL="406400" indent="-406400"/>
            <a:r>
              <a:rPr lang="en-US" altLang="en-US" sz="1900" dirty="0" smtClean="0"/>
              <a:t>Writing introductions </a:t>
            </a:r>
          </a:p>
          <a:p>
            <a:pPr marL="806450" lvl="1" indent="-406400"/>
            <a:r>
              <a:rPr lang="en-US" altLang="en-US" sz="1900" dirty="0">
                <a:hlinkClick r:id="rId5"/>
              </a:rPr>
              <a:t>http://</a:t>
            </a:r>
            <a:r>
              <a:rPr lang="en-US" altLang="en-US" sz="1900" dirty="0" smtClean="0">
                <a:hlinkClick r:id="rId5"/>
              </a:rPr>
              <a:t>writing.wisc.edu/Handbook/Introductions.html</a:t>
            </a:r>
            <a:r>
              <a:rPr lang="en-US" altLang="en-US" sz="1900" dirty="0" smtClean="0"/>
              <a:t> </a:t>
            </a:r>
          </a:p>
          <a:p>
            <a:pPr marL="806450" lvl="1" indent="-406400"/>
            <a:r>
              <a:rPr lang="en-US" altLang="en-US" sz="1900" dirty="0">
                <a:hlinkClick r:id="rId6"/>
              </a:rPr>
              <a:t>http://</a:t>
            </a:r>
            <a:r>
              <a:rPr lang="en-US" altLang="en-US" sz="1900" dirty="0" smtClean="0">
                <a:hlinkClick r:id="rId6"/>
              </a:rPr>
              <a:t>writing2.richmond.edu/writing/wweb/intros.html</a:t>
            </a:r>
            <a:r>
              <a:rPr lang="en-US" altLang="en-US" sz="1900" dirty="0" smtClean="0"/>
              <a:t> </a:t>
            </a:r>
          </a:p>
          <a:p>
            <a:pPr marL="406400" indent="-406400"/>
            <a:r>
              <a:rPr lang="en-US" altLang="en-US" sz="1900" dirty="0" smtClean="0"/>
              <a:t>Writing conclusions </a:t>
            </a:r>
          </a:p>
          <a:p>
            <a:pPr marL="806450" lvl="1" indent="-406400"/>
            <a:r>
              <a:rPr lang="en-US" altLang="en-US" sz="1900" dirty="0">
                <a:hlinkClick r:id="rId3"/>
              </a:rPr>
              <a:t>http://</a:t>
            </a:r>
            <a:r>
              <a:rPr lang="en-US" altLang="en-US" sz="1900" dirty="0" smtClean="0">
                <a:hlinkClick r:id="rId3"/>
              </a:rPr>
              <a:t>leo.stcloudstate.edu/acadwrite/conclude.html</a:t>
            </a:r>
          </a:p>
          <a:p>
            <a:pPr marL="806450" lvl="1" indent="-406400"/>
            <a:r>
              <a:rPr lang="en-US" altLang="en-US" sz="1900" dirty="0">
                <a:hlinkClick r:id="rId7"/>
              </a:rPr>
              <a:t>http://writingcenter.unc.edu/handouts/conclusions</a:t>
            </a:r>
            <a:r>
              <a:rPr lang="en-US" altLang="en-US" sz="1900" dirty="0" smtClean="0">
                <a:hlinkClick r:id="rId7"/>
              </a:rPr>
              <a:t>/</a:t>
            </a:r>
            <a:endParaRPr lang="en-US" altLang="en-US" sz="1900" dirty="0" smtClean="0"/>
          </a:p>
          <a:p>
            <a:pPr marL="406400" indent="-406400"/>
            <a:r>
              <a:rPr lang="en-US" altLang="en-US" sz="1900" dirty="0" smtClean="0"/>
              <a:t>How </a:t>
            </a:r>
            <a:r>
              <a:rPr lang="en-US" altLang="en-US" sz="1900" dirty="0" smtClean="0"/>
              <a:t>to write an abstract </a:t>
            </a:r>
          </a:p>
          <a:p>
            <a:pPr marL="806450" lvl="1" indent="-406400"/>
            <a:r>
              <a:rPr lang="en-US" altLang="en-US" sz="1900" dirty="0">
                <a:hlinkClick r:id="rId8"/>
              </a:rPr>
              <a:t>http://users.ece.cmu.edu/~</a:t>
            </a:r>
            <a:r>
              <a:rPr lang="en-US" altLang="en-US" sz="1900" dirty="0" smtClean="0">
                <a:hlinkClick r:id="rId8"/>
              </a:rPr>
              <a:t>koopman/essays/abstract.html</a:t>
            </a:r>
            <a:r>
              <a:rPr lang="en-US" altLang="en-US" sz="1900" dirty="0" smtClean="0"/>
              <a:t> </a:t>
            </a:r>
          </a:p>
          <a:p>
            <a:pPr marL="806450" lvl="1" indent="-406400"/>
            <a:r>
              <a:rPr lang="en-US" altLang="en-US" sz="1900" dirty="0">
                <a:hlinkClick r:id="rId9"/>
              </a:rPr>
              <a:t>http://</a:t>
            </a:r>
            <a:r>
              <a:rPr lang="en-US" altLang="en-US" sz="1900" dirty="0" smtClean="0">
                <a:hlinkClick r:id="rId9"/>
              </a:rPr>
              <a:t>www.wikihow.com/Write-a-Scientific-Abstract</a:t>
            </a:r>
            <a:r>
              <a:rPr lang="en-US" altLang="en-US" sz="1900" dirty="0" smtClean="0"/>
              <a:t> </a:t>
            </a:r>
            <a:endParaRPr lang="en-US" altLang="en-US" sz="1900" dirty="0"/>
          </a:p>
          <a:p>
            <a:pPr marL="406400" indent="-406400"/>
            <a:endParaRPr lang="en-US" altLang="en-US" sz="2400" dirty="0"/>
          </a:p>
          <a:p>
            <a:pPr marL="406400" indent="-406400"/>
            <a:endParaRPr lang="en-US" altLang="en-US" sz="2400" dirty="0"/>
          </a:p>
          <a:p>
            <a:pPr marL="406400" indent="-406400"/>
            <a:endParaRPr lang="de-DE" alt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138736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5262</TotalTime>
  <Words>431</Words>
  <Application>Microsoft Office PowerPoint</Application>
  <PresentationFormat>On-screen Show (4:3)</PresentationFormat>
  <Paragraphs>45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Design</vt:lpstr>
      <vt:lpstr>Today / October 19</vt:lpstr>
      <vt:lpstr>About Reading and  Writing Scientific Papers</vt:lpstr>
      <vt:lpstr>Teaching Material on Paper Reading</vt:lpstr>
      <vt:lpstr>Questions to ask!!</vt:lpstr>
      <vt:lpstr>Writing Scientific Papers</vt:lpstr>
    </vt:vector>
  </TitlesOfParts>
  <Company>University of Oxford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Nearest Neighbour</dc:title>
  <dc:creator>David Claus</dc:creator>
  <cp:lastModifiedBy>C. Eick</cp:lastModifiedBy>
  <cp:revision>176</cp:revision>
  <dcterms:created xsi:type="dcterms:W3CDTF">2004-02-17T10:26:15Z</dcterms:created>
  <dcterms:modified xsi:type="dcterms:W3CDTF">2015-10-14T14:42:08Z</dcterms:modified>
</cp:coreProperties>
</file>