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257" r:id="rId2"/>
    <p:sldId id="282" r:id="rId3"/>
    <p:sldId id="284" r:id="rId4"/>
    <p:sldId id="280" r:id="rId5"/>
    <p:sldId id="281" r:id="rId6"/>
    <p:sldId id="278" r:id="rId7"/>
    <p:sldId id="27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9819" autoAdjust="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E3F389-B20F-42DB-ACD1-7A0AEE80BFD9}" type="datetimeFigureOut">
              <a:rPr lang="tr-TR" smtClean="0"/>
              <a:pPr/>
              <a:t>19.10.2015</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9BA3EF-C626-4252-93EC-129408899E40}" type="slidenum">
              <a:rPr lang="tr-TR" smtClean="0"/>
              <a:pPr/>
              <a:t>‹#›</a:t>
            </a:fld>
            <a:endParaRPr lang="tr-TR"/>
          </a:p>
        </p:txBody>
      </p:sp>
    </p:spTree>
    <p:extLst>
      <p:ext uri="{BB962C8B-B14F-4D97-AF65-F5344CB8AC3E}">
        <p14:creationId xmlns:p14="http://schemas.microsoft.com/office/powerpoint/2010/main" val="69769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CC98FC3-3522-4953-9B9B-8C9922C44466}" type="datetime1">
              <a:rPr lang="tr-TR" smtClean="0"/>
              <a:pPr/>
              <a:t>19.10.2015</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B16CB7FB-CCD6-43B2-81B1-17ABB0A809B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A598F7-1CEF-485B-B0BC-F95EEF7C9A6B}" type="datetime1">
              <a:rPr lang="tr-TR" smtClean="0"/>
              <a:pPr/>
              <a:t>19.10.2015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6CB7FB-CCD6-43B2-81B1-17ABB0A809B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73FD1A-64E9-463C-927C-C859F7088050}" type="datetime1">
              <a:rPr lang="tr-TR" smtClean="0"/>
              <a:pPr/>
              <a:t>19.10.2015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6CB7FB-CCD6-43B2-81B1-17ABB0A809B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7442527-9807-417A-BC0E-24FEBA5D99B7}" type="datetime1">
              <a:rPr lang="tr-TR" smtClean="0"/>
              <a:pPr/>
              <a:t>19.10.2015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6CB7FB-CCD6-43B2-81B1-17ABB0A809B6}" type="slidenum">
              <a:rPr lang="tr-TR" smtClean="0"/>
              <a:pPr/>
              <a:t>‹#›</a:t>
            </a:fld>
            <a:endParaRPr lang="tr-TR"/>
          </a:p>
        </p:txBody>
      </p:sp>
      <p:sp>
        <p:nvSpPr>
          <p:cNvPr id="7" name="TextBox 6"/>
          <p:cNvSpPr txBox="1"/>
          <p:nvPr userDrawn="1"/>
        </p:nvSpPr>
        <p:spPr>
          <a:xfrm>
            <a:off x="8071061" y="10277"/>
            <a:ext cx="920445" cy="338554"/>
          </a:xfrm>
          <a:prstGeom prst="rect">
            <a:avLst/>
          </a:prstGeom>
          <a:noFill/>
        </p:spPr>
        <p:txBody>
          <a:bodyPr wrap="none" rtlCol="0">
            <a:spAutoFit/>
          </a:bodyPr>
          <a:lstStyle/>
          <a:p>
            <a:r>
              <a:rPr lang="en-US" sz="1600" dirty="0" smtClean="0">
                <a:solidFill>
                  <a:srgbClr val="FF0000"/>
                </a:solidFill>
              </a:rPr>
              <a:t>Ch.</a:t>
            </a:r>
            <a:r>
              <a:rPr lang="en-US" sz="1600" baseline="0" dirty="0" smtClean="0">
                <a:solidFill>
                  <a:srgbClr val="FF0000"/>
                </a:solidFill>
              </a:rPr>
              <a:t> </a:t>
            </a:r>
            <a:r>
              <a:rPr lang="en-US" sz="1600" baseline="0" dirty="0" err="1" smtClean="0">
                <a:solidFill>
                  <a:srgbClr val="FF0000"/>
                </a:solidFill>
              </a:rPr>
              <a:t>Eick</a:t>
            </a:r>
            <a:endParaRPr lang="en-US" sz="1600" dirty="0">
              <a:solidFill>
                <a:srgbClr val="FF0000"/>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2DC72DF-44A5-4647-9E0A-37B48251D5F4}" type="datetime1">
              <a:rPr lang="tr-TR" smtClean="0"/>
              <a:pPr/>
              <a:t>19.10.2015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6CB7FB-CCD6-43B2-81B1-17ABB0A809B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3A33EEF-E835-4FF8-AF6E-D1B1B02E9F45}" type="datetime1">
              <a:rPr lang="tr-TR" smtClean="0"/>
              <a:pPr/>
              <a:t>19.10.2015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6CB7FB-CCD6-43B2-81B1-17ABB0A809B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EB793C-9846-47EC-A157-3A6FD555CB18}" type="datetime1">
              <a:rPr lang="tr-TR" smtClean="0"/>
              <a:pPr/>
              <a:t>19.10.2015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6CB7FB-CCD6-43B2-81B1-17ABB0A809B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BE7E87-E0F1-40AA-8EB5-B0F948388A94}" type="datetime1">
              <a:rPr lang="tr-TR" smtClean="0"/>
              <a:pPr/>
              <a:t>19.10.2015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6CB7FB-CCD6-43B2-81B1-17ABB0A809B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1BB79-CD96-4BEF-BCB6-A9DD5FF2B27F}" type="datetime1">
              <a:rPr lang="tr-TR" smtClean="0"/>
              <a:pPr/>
              <a:t>19.10.2015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6CB7FB-CCD6-43B2-81B1-17ABB0A809B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7ADD2B3-00A1-4BF9-952D-D562F7F447DC}" type="datetime1">
              <a:rPr lang="tr-TR" smtClean="0"/>
              <a:pPr/>
              <a:t>19.10.2015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6CB7FB-CCD6-43B2-81B1-17ABB0A809B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348DC6-1879-4292-8F18-F9E8881DCCF8}" type="datetime1">
              <a:rPr lang="tr-TR" smtClean="0"/>
              <a:pPr/>
              <a:t>19.10.2015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B16CB7FB-CCD6-43B2-81B1-17ABB0A809B6}"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4705432-8971-4AC5-83D2-48BA9361E09E}" type="datetime1">
              <a:rPr lang="tr-TR" smtClean="0"/>
              <a:pPr/>
              <a:t>19.10.2015</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6CB7FB-CCD6-43B2-81B1-17ABB0A809B6}"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
        <p:nvSpPr>
          <p:cNvPr id="14" name="TextBox 13"/>
          <p:cNvSpPr txBox="1"/>
          <p:nvPr userDrawn="1"/>
        </p:nvSpPr>
        <p:spPr>
          <a:xfrm>
            <a:off x="8071061" y="10277"/>
            <a:ext cx="920445" cy="338554"/>
          </a:xfrm>
          <a:prstGeom prst="rect">
            <a:avLst/>
          </a:prstGeom>
          <a:noFill/>
        </p:spPr>
        <p:txBody>
          <a:bodyPr wrap="none" rtlCol="0">
            <a:spAutoFit/>
          </a:bodyPr>
          <a:lstStyle/>
          <a:p>
            <a:r>
              <a:rPr lang="en-US" sz="1600" dirty="0" smtClean="0">
                <a:solidFill>
                  <a:srgbClr val="FF0000"/>
                </a:solidFill>
              </a:rPr>
              <a:t>Ch.</a:t>
            </a:r>
            <a:r>
              <a:rPr lang="en-US" sz="1600" baseline="0" dirty="0" smtClean="0">
                <a:solidFill>
                  <a:srgbClr val="FF0000"/>
                </a:solidFill>
              </a:rPr>
              <a:t> </a:t>
            </a:r>
            <a:r>
              <a:rPr lang="en-US" sz="1600" baseline="0" dirty="0" err="1" smtClean="0">
                <a:solidFill>
                  <a:srgbClr val="FF0000"/>
                </a:solidFill>
              </a:rPr>
              <a:t>Eick</a:t>
            </a:r>
            <a:endParaRPr lang="en-US" sz="1600" dirty="0">
              <a:solidFill>
                <a:srgbClr val="FF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ctrTitle"/>
          </p:nvPr>
        </p:nvSpPr>
        <p:spPr>
          <a:xfrm>
            <a:off x="683568" y="1484784"/>
            <a:ext cx="7851648" cy="1828800"/>
          </a:xfrm>
        </p:spPr>
        <p:txBody>
          <a:bodyPr>
            <a:noAutofit/>
          </a:bodyPr>
          <a:lstStyle/>
          <a:p>
            <a:pPr algn="ctr"/>
            <a:r>
              <a:rPr lang="en-US" sz="4000" dirty="0" smtClean="0">
                <a:solidFill>
                  <a:srgbClr val="FFC000"/>
                </a:solidFill>
              </a:rPr>
              <a:t>COSC 7362</a:t>
            </a:r>
            <a:br>
              <a:rPr lang="en-US" sz="4000" dirty="0" smtClean="0">
                <a:solidFill>
                  <a:srgbClr val="FFC000"/>
                </a:solidFill>
              </a:rPr>
            </a:br>
            <a:r>
              <a:rPr lang="en-US" sz="4000" dirty="0" smtClean="0">
                <a:solidFill>
                  <a:srgbClr val="FFC000"/>
                </a:solidFill>
              </a:rPr>
              <a:t>Fall 2015</a:t>
            </a:r>
            <a:br>
              <a:rPr lang="en-US" sz="4000" dirty="0" smtClean="0">
                <a:solidFill>
                  <a:srgbClr val="FFC000"/>
                </a:solidFill>
              </a:rPr>
            </a:br>
            <a:r>
              <a:rPr lang="en-US" sz="4000" dirty="0" smtClean="0"/>
              <a:t>Reviewing of ML/DM Papers</a:t>
            </a:r>
            <a:endParaRPr lang="en-GB" sz="4000" dirty="0"/>
          </a:p>
        </p:txBody>
      </p:sp>
      <p:sp>
        <p:nvSpPr>
          <p:cNvPr id="4" name="Rectangle 3"/>
          <p:cNvSpPr/>
          <p:nvPr/>
        </p:nvSpPr>
        <p:spPr>
          <a:xfrm>
            <a:off x="2843807" y="4653136"/>
            <a:ext cx="3983655" cy="769441"/>
          </a:xfrm>
          <a:prstGeom prst="rect">
            <a:avLst/>
          </a:prstGeom>
        </p:spPr>
        <p:txBody>
          <a:bodyPr wrap="none">
            <a:spAutoFit/>
          </a:bodyPr>
          <a:lstStyle/>
          <a:p>
            <a:pPr algn="ctr"/>
            <a:r>
              <a:rPr lang="en-US" sz="4400" b="1" dirty="0" err="1" smtClean="0">
                <a:solidFill>
                  <a:srgbClr val="FF0000"/>
                </a:solidFill>
                <a:effectLst>
                  <a:outerShdw blurRad="38100" dist="25400" dir="5400000" algn="tl" rotWithShape="0">
                    <a:srgbClr val="000000">
                      <a:alpha val="43000"/>
                    </a:srgbClr>
                  </a:outerShdw>
                </a:effectLst>
                <a:latin typeface="Calibri"/>
                <a:ea typeface="+mj-ea"/>
                <a:cs typeface="+mj-cs"/>
              </a:rPr>
              <a:t>Christoph</a:t>
            </a:r>
            <a:r>
              <a:rPr lang="en-US" sz="4400" b="1" dirty="0" smtClean="0">
                <a:solidFill>
                  <a:srgbClr val="FF0000"/>
                </a:solidFill>
                <a:effectLst>
                  <a:outerShdw blurRad="38100" dist="25400" dir="5400000" algn="tl" rotWithShape="0">
                    <a:srgbClr val="000000">
                      <a:alpha val="43000"/>
                    </a:srgbClr>
                  </a:outerShdw>
                </a:effectLst>
                <a:latin typeface="Calibri"/>
                <a:ea typeface="+mj-ea"/>
                <a:cs typeface="+mj-cs"/>
              </a:rPr>
              <a:t> F. </a:t>
            </a:r>
            <a:r>
              <a:rPr lang="en-US" sz="4400" b="1" dirty="0" err="1" smtClean="0">
                <a:solidFill>
                  <a:srgbClr val="FF0000"/>
                </a:solidFill>
                <a:effectLst>
                  <a:outerShdw blurRad="38100" dist="25400" dir="5400000" algn="tl" rotWithShape="0">
                    <a:srgbClr val="000000">
                      <a:alpha val="43000"/>
                    </a:srgbClr>
                  </a:outerShdw>
                </a:effectLst>
                <a:latin typeface="Calibri"/>
                <a:ea typeface="+mj-ea"/>
                <a:cs typeface="+mj-cs"/>
              </a:rPr>
              <a:t>Eick</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864096"/>
          </a:xfrm>
        </p:spPr>
        <p:txBody>
          <a:bodyPr>
            <a:normAutofit/>
          </a:bodyPr>
          <a:lstStyle/>
          <a:p>
            <a:r>
              <a:rPr lang="en-US" dirty="0" smtClean="0"/>
              <a:t>On Reviewing</a:t>
            </a:r>
            <a:endParaRPr lang="tr-TR" dirty="0"/>
          </a:p>
        </p:txBody>
      </p:sp>
      <p:sp>
        <p:nvSpPr>
          <p:cNvPr id="3" name="Content Placeholder 2"/>
          <p:cNvSpPr>
            <a:spLocks noGrp="1"/>
          </p:cNvSpPr>
          <p:nvPr>
            <p:ph idx="1"/>
          </p:nvPr>
        </p:nvSpPr>
        <p:spPr>
          <a:xfrm>
            <a:off x="7842" y="980728"/>
            <a:ext cx="9136158" cy="5877272"/>
          </a:xfrm>
        </p:spPr>
        <p:txBody>
          <a:bodyPr>
            <a:normAutofit lnSpcReduction="10000"/>
          </a:bodyPr>
          <a:lstStyle/>
          <a:p>
            <a:pPr marL="0" indent="0">
              <a:buNone/>
            </a:pPr>
            <a:r>
              <a:rPr lang="en-US" dirty="0" smtClean="0">
                <a:solidFill>
                  <a:schemeClr val="tx2"/>
                </a:solidFill>
                <a:latin typeface="+mj-lt"/>
              </a:rPr>
              <a:t>Reviewing has many roles in our society: </a:t>
            </a:r>
          </a:p>
          <a:p>
            <a:r>
              <a:rPr lang="en-US" dirty="0" smtClean="0">
                <a:solidFill>
                  <a:schemeClr val="tx2"/>
                </a:solidFill>
                <a:latin typeface="+mj-lt"/>
              </a:rPr>
              <a:t>To help people to make selections</a:t>
            </a:r>
          </a:p>
          <a:p>
            <a:r>
              <a:rPr lang="en-US" dirty="0" smtClean="0">
                <a:solidFill>
                  <a:schemeClr val="tx2"/>
                </a:solidFill>
                <a:latin typeface="+mj-lt"/>
              </a:rPr>
              <a:t>To determine which research is most valuable/worth publishing</a:t>
            </a:r>
          </a:p>
          <a:p>
            <a:r>
              <a:rPr lang="en-US" dirty="0" smtClean="0">
                <a:solidFill>
                  <a:schemeClr val="tx2"/>
                </a:solidFill>
                <a:latin typeface="+mj-lt"/>
              </a:rPr>
              <a:t>To determine which research gets funded and how to distribute research funds and other resources</a:t>
            </a:r>
          </a:p>
          <a:p>
            <a:r>
              <a:rPr lang="en-US" dirty="0" smtClean="0">
                <a:solidFill>
                  <a:schemeClr val="tx2"/>
                </a:solidFill>
                <a:latin typeface="+mj-lt"/>
              </a:rPr>
              <a:t>…</a:t>
            </a:r>
          </a:p>
          <a:p>
            <a:r>
              <a:rPr lang="en-US" dirty="0" smtClean="0">
                <a:solidFill>
                  <a:schemeClr val="tx2"/>
                </a:solidFill>
                <a:latin typeface="+mj-lt"/>
              </a:rPr>
              <a:t>Reviewing is also important of your everyday life:</a:t>
            </a:r>
          </a:p>
          <a:p>
            <a:pPr lvl="1"/>
            <a:r>
              <a:rPr lang="en-US" dirty="0" smtClean="0">
                <a:solidFill>
                  <a:schemeClr val="tx2"/>
                </a:solidFill>
                <a:latin typeface="+mj-lt"/>
              </a:rPr>
              <a:t>To choose the best methods and products </a:t>
            </a:r>
          </a:p>
          <a:p>
            <a:pPr lvl="1"/>
            <a:r>
              <a:rPr lang="en-US" dirty="0" smtClean="0">
                <a:solidFill>
                  <a:schemeClr val="tx2"/>
                </a:solidFill>
                <a:latin typeface="+mj-lt"/>
              </a:rPr>
              <a:t>To choose what to allocate your resources on </a:t>
            </a:r>
          </a:p>
          <a:p>
            <a:r>
              <a:rPr lang="en-US" dirty="0">
                <a:solidFill>
                  <a:schemeClr val="tx2"/>
                </a:solidFill>
                <a:latin typeface="+mj-lt"/>
              </a:rPr>
              <a:t>In order to be successful in your research and </a:t>
            </a:r>
            <a:r>
              <a:rPr lang="en-US" dirty="0" smtClean="0">
                <a:solidFill>
                  <a:schemeClr val="tx2"/>
                </a:solidFill>
                <a:latin typeface="+mj-lt"/>
              </a:rPr>
              <a:t>professional </a:t>
            </a:r>
            <a:r>
              <a:rPr lang="en-US" dirty="0">
                <a:solidFill>
                  <a:schemeClr val="tx2"/>
                </a:solidFill>
                <a:latin typeface="+mj-lt"/>
              </a:rPr>
              <a:t>life you need to be a good reviewer</a:t>
            </a:r>
            <a:r>
              <a:rPr lang="en-US" dirty="0" smtClean="0">
                <a:solidFill>
                  <a:schemeClr val="tx2"/>
                </a:solidFill>
                <a:latin typeface="+mj-lt"/>
              </a:rPr>
              <a:t>!</a:t>
            </a:r>
          </a:p>
          <a:p>
            <a:r>
              <a:rPr lang="en-US" dirty="0" smtClean="0">
                <a:solidFill>
                  <a:schemeClr val="tx2"/>
                </a:solidFill>
                <a:latin typeface="+mj-lt"/>
              </a:rPr>
              <a:t>Challenge: Reviewing requires you to form an opinion about something, and students are usually not often asked about their opinion about something</a:t>
            </a:r>
            <a:endParaRPr lang="en-US" dirty="0">
              <a:solidFill>
                <a:schemeClr val="tx2"/>
              </a:solidFill>
              <a:latin typeface="+mj-lt"/>
            </a:endParaRPr>
          </a:p>
          <a:p>
            <a:endParaRPr lang="en-US" dirty="0" smtClean="0">
              <a:solidFill>
                <a:schemeClr val="tx2"/>
              </a:solidFill>
              <a:latin typeface="+mj-lt"/>
            </a:endParaRPr>
          </a:p>
          <a:p>
            <a:pPr lvl="1"/>
            <a:endParaRPr lang="en-US" dirty="0" smtClean="0">
              <a:solidFill>
                <a:schemeClr val="tx2"/>
              </a:solidFill>
              <a:latin typeface="+mj-lt"/>
            </a:endParaRPr>
          </a:p>
        </p:txBody>
      </p:sp>
      <p:sp>
        <p:nvSpPr>
          <p:cNvPr id="4" name="Slide Number Placeholder 3"/>
          <p:cNvSpPr>
            <a:spLocks noGrp="1"/>
          </p:cNvSpPr>
          <p:nvPr>
            <p:ph type="sldNum" sz="quarter" idx="12"/>
          </p:nvPr>
        </p:nvSpPr>
        <p:spPr/>
        <p:txBody>
          <a:bodyPr/>
          <a:lstStyle/>
          <a:p>
            <a:fld id="{B16CB7FB-CCD6-43B2-81B1-17ABB0A809B6}" type="slidenum">
              <a:rPr lang="tr-TR" smtClean="0">
                <a:latin typeface="+mj-lt"/>
              </a:rPr>
              <a:pPr/>
              <a:t>2</a:t>
            </a:fld>
            <a:endParaRPr lang="tr-TR" dirty="0">
              <a:latin typeface="+mj-lt"/>
            </a:endParaRPr>
          </a:p>
        </p:txBody>
      </p:sp>
      <p:sp>
        <p:nvSpPr>
          <p:cNvPr id="5" name="TextBox 4"/>
          <p:cNvSpPr txBox="1"/>
          <p:nvPr/>
        </p:nvSpPr>
        <p:spPr>
          <a:xfrm>
            <a:off x="0" y="11857"/>
            <a:ext cx="1330814" cy="261610"/>
          </a:xfrm>
          <a:prstGeom prst="rect">
            <a:avLst/>
          </a:prstGeom>
          <a:noFill/>
        </p:spPr>
        <p:txBody>
          <a:bodyPr wrap="none" rtlCol="0">
            <a:spAutoFit/>
          </a:bodyPr>
          <a:lstStyle/>
          <a:p>
            <a:r>
              <a:rPr lang="en-US" sz="1100" dirty="0" smtClean="0"/>
              <a:t>November 26, 2013</a:t>
            </a:r>
            <a:endParaRPr lang="en-US" sz="1100" dirty="0"/>
          </a:p>
        </p:txBody>
      </p:sp>
    </p:spTree>
    <p:extLst>
      <p:ext uri="{BB962C8B-B14F-4D97-AF65-F5344CB8AC3E}">
        <p14:creationId xmlns:p14="http://schemas.microsoft.com/office/powerpoint/2010/main" val="1487384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69332"/>
            <a:ext cx="8229600" cy="611396"/>
          </a:xfrm>
        </p:spPr>
        <p:txBody>
          <a:bodyPr>
            <a:normAutofit fontScale="90000"/>
          </a:bodyPr>
          <a:lstStyle/>
          <a:p>
            <a:r>
              <a:rPr lang="en-US" dirty="0" smtClean="0"/>
              <a:t>Some Hints on Reading Papers</a:t>
            </a:r>
            <a:endParaRPr lang="tr-TR" dirty="0"/>
          </a:p>
        </p:txBody>
      </p:sp>
      <p:sp>
        <p:nvSpPr>
          <p:cNvPr id="3" name="Content Placeholder 2"/>
          <p:cNvSpPr>
            <a:spLocks noGrp="1"/>
          </p:cNvSpPr>
          <p:nvPr>
            <p:ph idx="1"/>
          </p:nvPr>
        </p:nvSpPr>
        <p:spPr>
          <a:xfrm>
            <a:off x="7842" y="1052736"/>
            <a:ext cx="9136158" cy="5805264"/>
          </a:xfrm>
        </p:spPr>
        <p:txBody>
          <a:bodyPr>
            <a:normAutofit fontScale="92500" lnSpcReduction="20000"/>
          </a:bodyPr>
          <a:lstStyle/>
          <a:p>
            <a:r>
              <a:rPr lang="en-US" dirty="0" smtClean="0">
                <a:solidFill>
                  <a:schemeClr val="tx2"/>
                </a:solidFill>
              </a:rPr>
              <a:t>In general, reading, understanding and reviewing conference papers is challenging. </a:t>
            </a:r>
          </a:p>
          <a:p>
            <a:r>
              <a:rPr lang="en-US" dirty="0" smtClean="0">
                <a:solidFill>
                  <a:schemeClr val="tx2"/>
                </a:solidFill>
              </a:rPr>
              <a:t>If you understand 60% of the paper you have to review, you should be happy!</a:t>
            </a:r>
          </a:p>
          <a:p>
            <a:r>
              <a:rPr lang="en-US" dirty="0" smtClean="0">
                <a:solidFill>
                  <a:schemeClr val="tx2"/>
                </a:solidFill>
              </a:rPr>
              <a:t>Misconceptions and misunderstanding pose another challenge for understanding papers</a:t>
            </a:r>
          </a:p>
          <a:p>
            <a:r>
              <a:rPr lang="en-US" dirty="0" smtClean="0">
                <a:solidFill>
                  <a:schemeClr val="tx2"/>
                </a:solidFill>
              </a:rPr>
              <a:t>Discussing the paper with others (e.g. your team mate) helps!</a:t>
            </a:r>
          </a:p>
          <a:p>
            <a:r>
              <a:rPr lang="en-US" dirty="0" smtClean="0">
                <a:solidFill>
                  <a:schemeClr val="tx2"/>
                </a:solidFill>
              </a:rPr>
              <a:t>If you read a paper and do not understand a term, look it up, e.g. in Wikipedia. </a:t>
            </a:r>
          </a:p>
          <a:p>
            <a:r>
              <a:rPr lang="en-US" dirty="0" smtClean="0">
                <a:solidFill>
                  <a:schemeClr val="tx2"/>
                </a:solidFill>
              </a:rPr>
              <a:t>As you might be lost understanding the paper; I suggest that you initially scan through the paper, and then do some </a:t>
            </a:r>
            <a:r>
              <a:rPr lang="en-US" dirty="0" err="1" smtClean="0">
                <a:solidFill>
                  <a:schemeClr val="tx2"/>
                </a:solidFill>
              </a:rPr>
              <a:t>websearch</a:t>
            </a:r>
            <a:r>
              <a:rPr lang="en-US" dirty="0">
                <a:solidFill>
                  <a:schemeClr val="tx2"/>
                </a:solidFill>
              </a:rPr>
              <a:t> </a:t>
            </a:r>
            <a:r>
              <a:rPr lang="en-US" dirty="0" smtClean="0">
                <a:solidFill>
                  <a:schemeClr val="tx2"/>
                </a:solidFill>
              </a:rPr>
              <a:t>and do some reading of background material, and then read the paper again, discuss it with your teammate and continue this loop… </a:t>
            </a:r>
          </a:p>
          <a:p>
            <a:r>
              <a:rPr lang="en-US" dirty="0" smtClean="0">
                <a:solidFill>
                  <a:schemeClr val="tx2"/>
                </a:solidFill>
              </a:rPr>
              <a:t>Lack of Math knowledge might be another challenge.</a:t>
            </a:r>
          </a:p>
          <a:p>
            <a:r>
              <a:rPr lang="en-US" dirty="0" smtClean="0">
                <a:solidFill>
                  <a:schemeClr val="tx2"/>
                </a:solidFill>
              </a:rPr>
              <a:t>Do get frustrated initially—things will likely improve as the project evolves</a:t>
            </a:r>
          </a:p>
        </p:txBody>
      </p:sp>
      <p:sp>
        <p:nvSpPr>
          <p:cNvPr id="4" name="Slide Number Placeholder 3"/>
          <p:cNvSpPr>
            <a:spLocks noGrp="1"/>
          </p:cNvSpPr>
          <p:nvPr>
            <p:ph type="sldNum" sz="quarter" idx="12"/>
          </p:nvPr>
        </p:nvSpPr>
        <p:spPr/>
        <p:txBody>
          <a:bodyPr/>
          <a:lstStyle/>
          <a:p>
            <a:fld id="{B16CB7FB-CCD6-43B2-81B1-17ABB0A809B6}" type="slidenum">
              <a:rPr lang="tr-TR" smtClean="0">
                <a:latin typeface="+mj-lt"/>
              </a:rPr>
              <a:pPr/>
              <a:t>3</a:t>
            </a:fld>
            <a:endParaRPr lang="tr-TR" dirty="0">
              <a:latin typeface="+mj-lt"/>
            </a:endParaRPr>
          </a:p>
        </p:txBody>
      </p:sp>
    </p:spTree>
    <p:extLst>
      <p:ext uri="{BB962C8B-B14F-4D97-AF65-F5344CB8AC3E}">
        <p14:creationId xmlns:p14="http://schemas.microsoft.com/office/powerpoint/2010/main" val="67579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pPr algn="ctr"/>
            <a:r>
              <a:rPr lang="en-US" sz="2700" b="1" dirty="0"/>
              <a:t>KDD 2012 Reviewing Criteria: Research Track</a:t>
            </a:r>
            <a:r>
              <a:rPr lang="en-US" b="1" dirty="0"/>
              <a:t/>
            </a:r>
            <a:br>
              <a:rPr lang="en-US" b="1" dirty="0"/>
            </a:br>
            <a:endParaRPr lang="en-US" dirty="0"/>
          </a:p>
        </p:txBody>
      </p:sp>
      <p:sp>
        <p:nvSpPr>
          <p:cNvPr id="3" name="Content Placeholder 2"/>
          <p:cNvSpPr>
            <a:spLocks noGrp="1"/>
          </p:cNvSpPr>
          <p:nvPr>
            <p:ph idx="1"/>
          </p:nvPr>
        </p:nvSpPr>
        <p:spPr>
          <a:xfrm>
            <a:off x="107504" y="692696"/>
            <a:ext cx="9036496" cy="6264696"/>
          </a:xfrm>
        </p:spPr>
        <p:txBody>
          <a:bodyPr>
            <a:normAutofit fontScale="25000" lnSpcReduction="20000"/>
          </a:bodyPr>
          <a:lstStyle/>
          <a:p>
            <a:pPr marL="0" indent="0">
              <a:buNone/>
            </a:pPr>
            <a:r>
              <a:rPr lang="en-US" sz="6400" b="1" dirty="0"/>
              <a:t>KDD 2012 Reviewing Criteria: Research Track</a:t>
            </a:r>
          </a:p>
          <a:p>
            <a:pPr marL="0" indent="0">
              <a:buNone/>
            </a:pPr>
            <a:r>
              <a:rPr lang="en-US" dirty="0"/>
              <a:t>Below we have provided some guidelines to reviewers on how to write reviews, both the content of reviews and also how the numerical scoring system works. Many of the suggestions below have been liberally borrowed from other conferences - so thanks to the many folks who have contributed to writing these types of "guidance" pages in the past.</a:t>
            </a:r>
          </a:p>
          <a:p>
            <a:pPr marL="0" indent="0">
              <a:buNone/>
            </a:pPr>
            <a:r>
              <a:rPr lang="en-US" sz="6400" b="1" dirty="0"/>
              <a:t>Writing Reviews: </a:t>
            </a:r>
            <a:r>
              <a:rPr lang="en-US" sz="6400" b="1" dirty="0" smtClean="0"/>
              <a:t>Content </a:t>
            </a:r>
            <a:r>
              <a:rPr lang="en-US" sz="6400" dirty="0" smtClean="0"/>
              <a:t>(Edited by Ch. </a:t>
            </a:r>
            <a:r>
              <a:rPr lang="en-US" sz="6400" dirty="0" err="1" smtClean="0"/>
              <a:t>Eick</a:t>
            </a:r>
            <a:r>
              <a:rPr lang="en-US" sz="6400" dirty="0" smtClean="0"/>
              <a:t>)</a:t>
            </a:r>
            <a:endParaRPr lang="en-US" sz="6400" b="1" dirty="0"/>
          </a:p>
          <a:p>
            <a:pPr marL="0" indent="0">
              <a:buNone/>
            </a:pPr>
            <a:r>
              <a:rPr lang="en-US" sz="5100" dirty="0"/>
              <a:t>For each paper you will provide written comments under each of the headings below. Your review should address </a:t>
            </a:r>
            <a:r>
              <a:rPr lang="en-US" sz="5100" b="1" dirty="0"/>
              <a:t>both the strengths and weaknesses of the paper</a:t>
            </a:r>
            <a:r>
              <a:rPr lang="en-US" sz="5100" dirty="0"/>
              <a:t> - identify the areas where you believe the paper is particularly strong and particularly weak - this will be very valuable to the PC Chairs and the SPC.</a:t>
            </a:r>
          </a:p>
          <a:p>
            <a:r>
              <a:rPr lang="en-US" sz="5100" b="1" dirty="0"/>
              <a:t>Novelty</a:t>
            </a:r>
            <a:r>
              <a:rPr lang="en-US" sz="5100" dirty="0"/>
              <a:t>: This is arguably the single most important criterion for selecting papers for the conference. Reviewers should reward papers that propose genuinely new ideas or novel adaptations/applications of existing methods. It is not the duty of the reviewer to infer what aspects of a paper are novel - the authors should explicitly point out how their work is novel relative to prior work. Assessment of novelty is obviously a subjective process, but as a reviewer you should try to assess whether the ideas are truly new, or area novel combinations or adaptations or extensions of existing ideas, or minor extensions of existing ideas, and so on.</a:t>
            </a:r>
          </a:p>
          <a:p>
            <a:r>
              <a:rPr lang="en-US" sz="5100" b="1" dirty="0"/>
              <a:t>Technical Quality</a:t>
            </a:r>
            <a:r>
              <a:rPr lang="en-US" sz="5100" dirty="0"/>
              <a:t>: Are the results sound? Are there obvious flaws in the conceptual approach? Did the authors ignore (or appear unaware of) highly relevant prior work? Are the experiments well thought out and convincing? Are there obvious experiments that were not carried out? Will it be possible for later researchers to replicate these results? Are the data sets and/or code publicly available? Did the authors discuss sensitivity of their algorithm/method/procedure to parameter settings? Did the authors clearly assess both the strengths and weaknesses of their approach?</a:t>
            </a:r>
          </a:p>
          <a:p>
            <a:r>
              <a:rPr lang="en-US" sz="5100" b="1" dirty="0"/>
              <a:t>Potential Impact and Significance</a:t>
            </a:r>
            <a:r>
              <a:rPr lang="en-US" sz="5100" dirty="0"/>
              <a:t>: Is this really a significant advance in the state of the art? Is this a paper that people are likely to read and cite in later years? Does the paper address an important problem (e.g., one that people outside </a:t>
            </a:r>
            <a:r>
              <a:rPr lang="en-US" sz="5100" dirty="0" smtClean="0"/>
              <a:t>machine learning and data mining </a:t>
            </a:r>
            <a:r>
              <a:rPr lang="en-US" sz="5100" dirty="0"/>
              <a:t>are aware of) or just a problem that only a few </a:t>
            </a:r>
            <a:r>
              <a:rPr lang="en-US" sz="5100" dirty="0" smtClean="0"/>
              <a:t>researchers </a:t>
            </a:r>
            <a:r>
              <a:rPr lang="en-US" sz="5100" dirty="0"/>
              <a:t>are interested in and that wont have any lasting impact? Is this a paper that researchers and/or practitioners might find useful 5 or 10 years from now? Is this work that can be built on by other researchers?</a:t>
            </a:r>
          </a:p>
          <a:p>
            <a:r>
              <a:rPr lang="en-US" sz="5100" b="1" dirty="0"/>
              <a:t>Clarity of Writing</a:t>
            </a:r>
            <a:r>
              <a:rPr lang="en-US" sz="5100" dirty="0"/>
              <a:t>: Please make full use of the range of scores for this category so that we can identify poorly-written papers early in the process. Is the paper clearly written? Is there a good use of examples and figures? Is it well organized? Are there problems with style and grammar? Are there issues with typos, formatting, references, </a:t>
            </a:r>
            <a:r>
              <a:rPr lang="en-US" sz="5100" dirty="0" err="1"/>
              <a:t>etc</a:t>
            </a:r>
            <a:r>
              <a:rPr lang="en-US" sz="5100" dirty="0"/>
              <a:t>? It is the responsibility of the authors of a paper to write clearly, rather than it being the duty of the reviewers to try to extract information from a poorly written paper. Do not assume that the authors will fix problems before a final camera-ready version is published - unlike journal publications, there will not be time to carefully check that accepted papers are properly written. Think of future readers trying to extract information from the paper - it may be better to advise the authors to revise a paper and submit to a later conference, than to accept and publish a poorly-written version.</a:t>
            </a:r>
          </a:p>
          <a:p>
            <a:r>
              <a:rPr lang="en-US" sz="5100" b="1" dirty="0"/>
              <a:t>Additional Points (optional)</a:t>
            </a:r>
            <a:r>
              <a:rPr lang="en-US" sz="5100" dirty="0"/>
              <a:t>: this is an optional section on the review form can be used to add additional comments for the authors that </a:t>
            </a:r>
            <a:r>
              <a:rPr lang="en-US" sz="5100" dirty="0" smtClean="0"/>
              <a:t>don’t </a:t>
            </a:r>
            <a:r>
              <a:rPr lang="en-US" sz="5100" dirty="0"/>
              <a:t>naturally fit into any of the areas above.</a:t>
            </a:r>
          </a:p>
          <a:p>
            <a:r>
              <a:rPr lang="en-US" sz="5100" b="1" dirty="0"/>
              <a:t>Comments that are only for the SPC and PC (optional)</a:t>
            </a:r>
            <a:r>
              <a:rPr lang="en-US" sz="5100" dirty="0"/>
              <a:t>: again this is another optional section. If there are any comments that you would like to communicate to the SPC and PC chairs, but that wish not to be seen by the authors, they can go in </a:t>
            </a:r>
            <a:r>
              <a:rPr lang="en-US" sz="5100" dirty="0" smtClean="0"/>
              <a:t>this </a:t>
            </a:r>
            <a:r>
              <a:rPr lang="en-US" sz="5100" dirty="0"/>
              <a:t>section</a:t>
            </a:r>
            <a:r>
              <a:rPr lang="en-US" sz="5100" dirty="0" smtClean="0"/>
              <a:t>. </a:t>
            </a:r>
            <a:r>
              <a:rPr lang="en-US" sz="5100" dirty="0" smtClean="0">
                <a:solidFill>
                  <a:srgbClr val="FF0000"/>
                </a:solidFill>
              </a:rPr>
              <a:t>Report plagiarism, cheating, and other unethical practices!</a:t>
            </a:r>
            <a:r>
              <a:rPr lang="en-US" sz="5100" dirty="0" smtClean="0"/>
              <a:t> </a:t>
            </a:r>
            <a:endParaRPr lang="en-US" sz="5100" dirty="0"/>
          </a:p>
        </p:txBody>
      </p:sp>
      <p:sp>
        <p:nvSpPr>
          <p:cNvPr id="4" name="Slide Number Placeholder 3"/>
          <p:cNvSpPr>
            <a:spLocks noGrp="1"/>
          </p:cNvSpPr>
          <p:nvPr>
            <p:ph type="sldNum" sz="quarter" idx="12"/>
          </p:nvPr>
        </p:nvSpPr>
        <p:spPr/>
        <p:txBody>
          <a:bodyPr/>
          <a:lstStyle/>
          <a:p>
            <a:fld id="{B16CB7FB-CCD6-43B2-81B1-17ABB0A809B6}" type="slidenum">
              <a:rPr lang="tr-TR" smtClean="0"/>
              <a:pPr/>
              <a:t>4</a:t>
            </a:fld>
            <a:endParaRPr lang="tr-TR"/>
          </a:p>
        </p:txBody>
      </p:sp>
    </p:spTree>
    <p:extLst>
      <p:ext uri="{BB962C8B-B14F-4D97-AF65-F5344CB8AC3E}">
        <p14:creationId xmlns:p14="http://schemas.microsoft.com/office/powerpoint/2010/main" val="3632513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fontScale="90000"/>
          </a:bodyPr>
          <a:lstStyle/>
          <a:p>
            <a:pPr algn="ctr"/>
            <a:r>
              <a:rPr lang="en-US" sz="4400" b="1" dirty="0"/>
              <a:t>KDD 2012 </a:t>
            </a:r>
            <a:r>
              <a:rPr lang="en-US" sz="4400" b="1" dirty="0" smtClean="0"/>
              <a:t>Numerical Paper Evaluation</a:t>
            </a:r>
            <a:r>
              <a:rPr lang="en-US" b="1" dirty="0"/>
              <a:t/>
            </a:r>
            <a:br>
              <a:rPr lang="en-US" b="1" dirty="0"/>
            </a:br>
            <a:endParaRPr lang="en-US" dirty="0"/>
          </a:p>
        </p:txBody>
      </p:sp>
      <p:sp>
        <p:nvSpPr>
          <p:cNvPr id="3" name="Content Placeholder 2"/>
          <p:cNvSpPr>
            <a:spLocks noGrp="1"/>
          </p:cNvSpPr>
          <p:nvPr>
            <p:ph idx="1"/>
          </p:nvPr>
        </p:nvSpPr>
        <p:spPr>
          <a:xfrm>
            <a:off x="0" y="1196752"/>
            <a:ext cx="9144000" cy="5127848"/>
          </a:xfrm>
        </p:spPr>
        <p:txBody>
          <a:bodyPr>
            <a:normAutofit fontScale="32500" lnSpcReduction="20000"/>
          </a:bodyPr>
          <a:lstStyle/>
          <a:p>
            <a:pPr marL="0" indent="0">
              <a:buNone/>
            </a:pPr>
            <a:r>
              <a:rPr lang="en-US" sz="3700" b="1" dirty="0" smtClean="0"/>
              <a:t>General </a:t>
            </a:r>
            <a:r>
              <a:rPr lang="en-US" sz="3700" b="1" dirty="0"/>
              <a:t>Advice on Review Writing</a:t>
            </a:r>
            <a:r>
              <a:rPr lang="en-US" sz="3700" dirty="0"/>
              <a:t>: please be as precise as you can in your comments to the authors and avoid vague statements. Your criticism should be constructive where possible - if you are giving a low score to a paper then try to be clear in explaining to the authors the types of actions they could take to improve their paper in the future. For example, if you think that this work is incremental relative to prior work, please cite the specific relevant prior work you are referring to. Or if you think the experiments are not very realistic or useful, let the author(s) know what they could do to improve them (e.g., more realistic data sets, larger data sets, sensitivity analyses, </a:t>
            </a:r>
            <a:r>
              <a:rPr lang="en-US" sz="3700" dirty="0" err="1"/>
              <a:t>etc</a:t>
            </a:r>
            <a:r>
              <a:rPr lang="en-US" sz="3700" dirty="0" smtClean="0"/>
              <a:t>).</a:t>
            </a:r>
          </a:p>
          <a:p>
            <a:pPr marL="0" indent="0">
              <a:buNone/>
            </a:pPr>
            <a:endParaRPr lang="en-US" sz="3000" dirty="0"/>
          </a:p>
          <a:p>
            <a:pPr marL="0" indent="0">
              <a:buNone/>
            </a:pPr>
            <a:r>
              <a:rPr lang="en-US" sz="5500" b="1" dirty="0"/>
              <a:t>Writing Reviews: Numerical Scoring</a:t>
            </a:r>
          </a:p>
          <a:p>
            <a:pPr marL="0" indent="0">
              <a:buNone/>
            </a:pPr>
            <a:r>
              <a:rPr lang="en-US" sz="4600" dirty="0"/>
              <a:t>For KDD-2012 we are using a 7-point scoring system. We strongly encourage you to use the full range of scores, if appropriate for your papers. Try not to put all of your papers in a narrow range of scores in the middle of the scale, e.g., 3s, 4s, and 5s. </a:t>
            </a:r>
            <a:r>
              <a:rPr lang="en-US" sz="4600" dirty="0" smtClean="0"/>
              <a:t>Don’t </a:t>
            </a:r>
            <a:r>
              <a:rPr lang="en-US" sz="4600" dirty="0"/>
              <a:t>be afraid to assign 1s/2s, or 6s/7s, if papers deserve them. If you are new to the KDD conference (or have not attended for a number of years) you may find it useful to take a look at online proceedings from recent KDD conferences to help calibrate your scores. The scoring system is as follows:</a:t>
            </a:r>
          </a:p>
          <a:p>
            <a:pPr lvl="0"/>
            <a:r>
              <a:rPr lang="en-US" sz="4600" dirty="0"/>
              <a:t>7: An excellent paper, a very strong accept. I will fight for acceptance, this is potentially best-paper material.</a:t>
            </a:r>
          </a:p>
          <a:p>
            <a:pPr lvl="0"/>
            <a:r>
              <a:rPr lang="en-US" sz="4600" dirty="0"/>
              <a:t>6: A very good paper, should be accepted. I vote and argue for acceptance, clearly belongs in the conference.</a:t>
            </a:r>
          </a:p>
          <a:p>
            <a:pPr lvl="0"/>
            <a:r>
              <a:rPr lang="en-US" sz="4600" dirty="0"/>
              <a:t>5: A good paper overall, accept if possible. I vote for acceptance, although would not be upset if it were rejected because of the low acceptance rate.</a:t>
            </a:r>
          </a:p>
          <a:p>
            <a:pPr lvl="0"/>
            <a:r>
              <a:rPr lang="en-US" sz="4600" dirty="0"/>
              <a:t>4: Decent paper, but may be below KDD threshold I tend to vote for rejecting it, but could be persuaded otherwise.</a:t>
            </a:r>
          </a:p>
          <a:p>
            <a:pPr lvl="0"/>
            <a:r>
              <a:rPr lang="en-US" sz="4600" dirty="0"/>
              <a:t>3: An OK paper, but not good enough. A rejection. I vote for rejecting it, although would not be upset if it were accepted.</a:t>
            </a:r>
          </a:p>
          <a:p>
            <a:pPr lvl="0"/>
            <a:r>
              <a:rPr lang="en-US" sz="4600" dirty="0"/>
              <a:t>2: A clear rejection. I vote and argue for rejection. Clearly below the standards for the conference.</a:t>
            </a:r>
          </a:p>
          <a:p>
            <a:pPr lvl="0"/>
            <a:r>
              <a:rPr lang="en-US" sz="4600" dirty="0"/>
              <a:t>1: A strong rejection. I'm surprised it was submitted to this conference. I will actively fight for rejection.</a:t>
            </a:r>
          </a:p>
          <a:p>
            <a:endParaRPr lang="en-US" dirty="0"/>
          </a:p>
        </p:txBody>
      </p:sp>
      <p:sp>
        <p:nvSpPr>
          <p:cNvPr id="4" name="Slide Number Placeholder 3"/>
          <p:cNvSpPr>
            <a:spLocks noGrp="1"/>
          </p:cNvSpPr>
          <p:nvPr>
            <p:ph type="sldNum" sz="quarter" idx="12"/>
          </p:nvPr>
        </p:nvSpPr>
        <p:spPr/>
        <p:txBody>
          <a:bodyPr/>
          <a:lstStyle/>
          <a:p>
            <a:fld id="{B16CB7FB-CCD6-43B2-81B1-17ABB0A809B6}" type="slidenum">
              <a:rPr lang="tr-TR" smtClean="0"/>
              <a:pPr/>
              <a:t>5</a:t>
            </a:fld>
            <a:endParaRPr lang="tr-TR" dirty="0"/>
          </a:p>
        </p:txBody>
      </p:sp>
    </p:spTree>
    <p:extLst>
      <p:ext uri="{BB962C8B-B14F-4D97-AF65-F5344CB8AC3E}">
        <p14:creationId xmlns:p14="http://schemas.microsoft.com/office/powerpoint/2010/main" val="2886319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04088"/>
            <a:ext cx="8229600" cy="653210"/>
          </a:xfrm>
        </p:spPr>
        <p:txBody>
          <a:bodyPr>
            <a:noAutofit/>
          </a:bodyPr>
          <a:lstStyle/>
          <a:p>
            <a:pPr algn="ctr"/>
            <a:r>
              <a:rPr lang="en-US" sz="4000" dirty="0" smtClean="0"/>
              <a:t>COSC 7362 Homework2 </a:t>
            </a:r>
            <a:br>
              <a:rPr lang="en-US" sz="4000" dirty="0" smtClean="0"/>
            </a:br>
            <a:r>
              <a:rPr lang="en-US" sz="4000" dirty="0" smtClean="0"/>
              <a:t>Review Format</a:t>
            </a:r>
            <a:endParaRPr lang="tr-TR" sz="4000" dirty="0"/>
          </a:p>
        </p:txBody>
      </p:sp>
      <p:sp>
        <p:nvSpPr>
          <p:cNvPr id="7" name="Content Placeholder 6"/>
          <p:cNvSpPr>
            <a:spLocks noGrp="1"/>
          </p:cNvSpPr>
          <p:nvPr>
            <p:ph idx="1"/>
          </p:nvPr>
        </p:nvSpPr>
        <p:spPr>
          <a:xfrm>
            <a:off x="0" y="1412776"/>
            <a:ext cx="9144000" cy="4911824"/>
          </a:xfrm>
        </p:spPr>
        <p:txBody>
          <a:bodyPr>
            <a:normAutofit fontScale="92500" lnSpcReduction="10000"/>
          </a:bodyPr>
          <a:lstStyle/>
          <a:p>
            <a:pPr marL="457200" indent="-457200">
              <a:buFont typeface="+mj-lt"/>
              <a:buAutoNum type="arabicPeriod"/>
            </a:pPr>
            <a:r>
              <a:rPr lang="en-US" sz="2500" dirty="0" smtClean="0">
                <a:solidFill>
                  <a:schemeClr val="tx2"/>
                </a:solidFill>
              </a:rPr>
              <a:t>Summarize what the research area and the topic of the paper is and what its contributions are</a:t>
            </a:r>
            <a:r>
              <a:rPr lang="en-US" sz="2500" dirty="0" smtClean="0">
                <a:solidFill>
                  <a:schemeClr val="accent2"/>
                </a:solidFill>
              </a:rPr>
              <a:t> </a:t>
            </a:r>
            <a:r>
              <a:rPr lang="en-US" sz="2500" dirty="0" smtClean="0">
                <a:solidFill>
                  <a:srgbClr val="7030A0"/>
                </a:solidFill>
              </a:rPr>
              <a:t>2-4 paragraphs</a:t>
            </a:r>
            <a:r>
              <a:rPr lang="en-US" sz="2500" dirty="0" smtClean="0">
                <a:solidFill>
                  <a:schemeClr val="accent1"/>
                </a:solidFill>
              </a:rPr>
              <a:t>); </a:t>
            </a:r>
            <a:r>
              <a:rPr lang="en-US" sz="2500" i="1" dirty="0" smtClean="0">
                <a:solidFill>
                  <a:schemeClr val="tx2"/>
                </a:solidFill>
              </a:rPr>
              <a:t>write in a neutral or positive tone no matter how bad the paper is</a:t>
            </a:r>
            <a:r>
              <a:rPr lang="en-US" sz="2500" dirty="0" smtClean="0">
                <a:solidFill>
                  <a:schemeClr val="tx2"/>
                </a:solidFill>
              </a:rPr>
              <a:t>!</a:t>
            </a:r>
            <a:endParaRPr lang="tr-TR" sz="2500" dirty="0" smtClean="0">
              <a:solidFill>
                <a:schemeClr val="tx2"/>
              </a:solidFill>
            </a:endParaRPr>
          </a:p>
          <a:p>
            <a:pPr marL="457200" indent="-457200">
              <a:buFont typeface="+mj-lt"/>
              <a:buAutoNum type="arabicPeriod"/>
            </a:pPr>
            <a:r>
              <a:rPr lang="en-US" sz="2500" dirty="0" smtClean="0">
                <a:solidFill>
                  <a:schemeClr val="tx2"/>
                </a:solidFill>
              </a:rPr>
              <a:t>Assess the contributions of the </a:t>
            </a:r>
            <a:r>
              <a:rPr lang="en-US" sz="2500" dirty="0" smtClean="0">
                <a:solidFill>
                  <a:schemeClr val="tx2"/>
                </a:solidFill>
              </a:rPr>
              <a:t>paper; </a:t>
            </a:r>
            <a:r>
              <a:rPr lang="en-US" sz="2500" dirty="0" smtClean="0">
                <a:solidFill>
                  <a:schemeClr val="tx2"/>
                </a:solidFill>
              </a:rPr>
              <a:t>follow the </a:t>
            </a:r>
            <a:r>
              <a:rPr lang="en-US" sz="2500" dirty="0" err="1" smtClean="0">
                <a:solidFill>
                  <a:schemeClr val="tx2"/>
                </a:solidFill>
              </a:rPr>
              <a:t>the</a:t>
            </a:r>
            <a:r>
              <a:rPr lang="en-US" sz="2500" dirty="0" smtClean="0">
                <a:solidFill>
                  <a:schemeClr val="tx2"/>
                </a:solidFill>
              </a:rPr>
              <a:t> KDD 2012 Reviewing Criteria (at the end of this slideshow). In particular, assess the </a:t>
            </a:r>
            <a:r>
              <a:rPr lang="en-US" sz="2500" b="1" dirty="0" smtClean="0">
                <a:solidFill>
                  <a:schemeClr val="tx2"/>
                </a:solidFill>
              </a:rPr>
              <a:t>novelty</a:t>
            </a:r>
            <a:r>
              <a:rPr lang="en-US" sz="2500" dirty="0" smtClean="0">
                <a:solidFill>
                  <a:schemeClr val="tx2"/>
                </a:solidFill>
              </a:rPr>
              <a:t>, </a:t>
            </a:r>
            <a:r>
              <a:rPr lang="en-US" sz="2500" b="1" dirty="0" smtClean="0">
                <a:solidFill>
                  <a:schemeClr val="tx2"/>
                </a:solidFill>
              </a:rPr>
              <a:t>technical quality</a:t>
            </a:r>
            <a:r>
              <a:rPr lang="en-US" sz="2500" dirty="0" smtClean="0">
                <a:solidFill>
                  <a:schemeClr val="tx2"/>
                </a:solidFill>
              </a:rPr>
              <a:t>, </a:t>
            </a:r>
            <a:r>
              <a:rPr lang="en-US" sz="2500" b="1" dirty="0" smtClean="0">
                <a:solidFill>
                  <a:schemeClr val="tx2"/>
                </a:solidFill>
              </a:rPr>
              <a:t>significance and impact</a:t>
            </a:r>
            <a:r>
              <a:rPr lang="en-US" sz="2500" dirty="0" smtClean="0">
                <a:solidFill>
                  <a:schemeClr val="tx2"/>
                </a:solidFill>
              </a:rPr>
              <a:t>, and </a:t>
            </a:r>
            <a:r>
              <a:rPr lang="en-US" sz="2500" b="1" dirty="0" smtClean="0">
                <a:solidFill>
                  <a:schemeClr val="tx2"/>
                </a:solidFill>
              </a:rPr>
              <a:t>clarity of writing of the </a:t>
            </a:r>
            <a:r>
              <a:rPr lang="en-US" sz="2500" b="1" dirty="0" smtClean="0">
                <a:solidFill>
                  <a:schemeClr val="tx2"/>
                </a:solidFill>
              </a:rPr>
              <a:t>paper </a:t>
            </a:r>
            <a:r>
              <a:rPr lang="en-US" sz="2500" dirty="0" smtClean="0">
                <a:solidFill>
                  <a:schemeClr val="tx2"/>
                </a:solidFill>
              </a:rPr>
              <a:t>(2-6 sentences for each </a:t>
            </a:r>
            <a:r>
              <a:rPr lang="en-US" sz="2500" dirty="0" err="1" smtClean="0">
                <a:solidFill>
                  <a:schemeClr val="tx2"/>
                </a:solidFill>
              </a:rPr>
              <a:t>criterium</a:t>
            </a:r>
            <a:r>
              <a:rPr lang="en-US" sz="2500" dirty="0" smtClean="0">
                <a:solidFill>
                  <a:schemeClr val="tx2"/>
                </a:solidFill>
              </a:rPr>
              <a:t>). </a:t>
            </a:r>
            <a:r>
              <a:rPr lang="en-US" sz="2500" dirty="0" smtClean="0">
                <a:solidFill>
                  <a:schemeClr val="tx2"/>
                </a:solidFill>
              </a:rPr>
              <a:t>If the paper makes contributions that do not fit into these 4 criteria, summarize those in an optional “</a:t>
            </a:r>
            <a:r>
              <a:rPr lang="en-US" sz="2500" i="1" dirty="0" smtClean="0">
                <a:solidFill>
                  <a:schemeClr val="tx2"/>
                </a:solidFill>
              </a:rPr>
              <a:t>other contributions” paragraph</a:t>
            </a:r>
            <a:r>
              <a:rPr lang="en-US" sz="2500" dirty="0" smtClean="0">
                <a:solidFill>
                  <a:schemeClr val="tx2"/>
                </a:solidFill>
              </a:rPr>
              <a:t>)</a:t>
            </a:r>
          </a:p>
          <a:p>
            <a:pPr marL="457200" indent="-457200">
              <a:buFont typeface="+mj-lt"/>
              <a:buAutoNum type="arabicPeriod"/>
            </a:pPr>
            <a:r>
              <a:rPr lang="en-US" sz="2500" dirty="0" smtClean="0">
                <a:solidFill>
                  <a:schemeClr val="tx2"/>
                </a:solidFill>
              </a:rPr>
              <a:t>What are the 3 strongest points of the paper (just one sentence for each point)?</a:t>
            </a:r>
          </a:p>
          <a:p>
            <a:pPr marL="457200" indent="-457200">
              <a:buFont typeface="+mj-lt"/>
              <a:buAutoNum type="arabicPeriod"/>
            </a:pPr>
            <a:r>
              <a:rPr lang="en-US" sz="2500" dirty="0" smtClean="0">
                <a:solidFill>
                  <a:schemeClr val="tx2"/>
                </a:solidFill>
              </a:rPr>
              <a:t>What are the 1-3 weakest points of the paper (just </a:t>
            </a:r>
            <a:r>
              <a:rPr lang="en-US" sz="2500" dirty="0">
                <a:solidFill>
                  <a:schemeClr val="tx2"/>
                </a:solidFill>
              </a:rPr>
              <a:t>one sentence for each point)?</a:t>
            </a:r>
          </a:p>
          <a:p>
            <a:pPr marL="457200" indent="-457200">
              <a:buFont typeface="+mj-lt"/>
              <a:buAutoNum type="arabicPeriod"/>
            </a:pPr>
            <a:endParaRPr lang="tr-TR" dirty="0">
              <a:solidFill>
                <a:schemeClr val="tx2"/>
              </a:solidFill>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32656"/>
            <a:ext cx="8229600" cy="792088"/>
          </a:xfrm>
        </p:spPr>
        <p:txBody>
          <a:bodyPr>
            <a:normAutofit fontScale="90000"/>
          </a:bodyPr>
          <a:lstStyle/>
          <a:p>
            <a:pPr algn="ctr"/>
            <a:r>
              <a:rPr lang="en-US" sz="5400" dirty="0" smtClean="0"/>
              <a:t>COSC 7362</a:t>
            </a:r>
            <a:r>
              <a:rPr lang="en-US" dirty="0" smtClean="0"/>
              <a:t> Review Format2</a:t>
            </a:r>
            <a:endParaRPr lang="tr-TR" dirty="0"/>
          </a:p>
        </p:txBody>
      </p:sp>
      <p:sp>
        <p:nvSpPr>
          <p:cNvPr id="7" name="Content Placeholder 6"/>
          <p:cNvSpPr>
            <a:spLocks noGrp="1"/>
          </p:cNvSpPr>
          <p:nvPr>
            <p:ph idx="1"/>
          </p:nvPr>
        </p:nvSpPr>
        <p:spPr>
          <a:xfrm>
            <a:off x="0" y="1124744"/>
            <a:ext cx="9144000" cy="5733256"/>
          </a:xfrm>
        </p:spPr>
        <p:txBody>
          <a:bodyPr>
            <a:normAutofit fontScale="77500" lnSpcReduction="20000"/>
          </a:bodyPr>
          <a:lstStyle/>
          <a:p>
            <a:pPr marL="457200" indent="-457200">
              <a:buFont typeface="+mj-lt"/>
              <a:buAutoNum type="arabicPeriod" startAt="5"/>
            </a:pPr>
            <a:r>
              <a:rPr lang="en-US" sz="2500" dirty="0" smtClean="0">
                <a:solidFill>
                  <a:srgbClr val="7030A0"/>
                </a:solidFill>
              </a:rPr>
              <a:t>Assess the educational value of the paper for graduate students</a:t>
            </a:r>
            <a:r>
              <a:rPr lang="en-US" sz="2500" dirty="0">
                <a:solidFill>
                  <a:schemeClr val="tx2"/>
                </a:solidFill>
              </a:rPr>
              <a:t> </a:t>
            </a:r>
            <a:r>
              <a:rPr lang="en-US" sz="2500" dirty="0" smtClean="0">
                <a:solidFill>
                  <a:schemeClr val="tx2"/>
                </a:solidFill>
              </a:rPr>
              <a:t>(1-3 paragraphs)! Is the paper a good starting point to do work/research in the area? Does the paper do a good job in introducing the goals and objectives and the methods of the field of research? Does the paper do a good job in getting graduate students excited about working in the research field? What did you learn from reading the paper?</a:t>
            </a:r>
            <a:endParaRPr lang="tr-TR" sz="2500" dirty="0" smtClean="0">
              <a:solidFill>
                <a:srgbClr val="7030A0"/>
              </a:solidFill>
            </a:endParaRPr>
          </a:p>
          <a:p>
            <a:pPr marL="457200" indent="-457200">
              <a:buFont typeface="+mj-lt"/>
              <a:buAutoNum type="arabicPeriod" startAt="5"/>
            </a:pPr>
            <a:r>
              <a:rPr lang="en-US" sz="2500" dirty="0" smtClean="0">
                <a:solidFill>
                  <a:schemeClr val="tx2"/>
                </a:solidFill>
              </a:rPr>
              <a:t>Numbered List of Specific Comments and Questions (e.g. </a:t>
            </a:r>
            <a:r>
              <a:rPr lang="en-US" sz="2500" i="1" dirty="0" smtClean="0">
                <a:solidFill>
                  <a:schemeClr val="tx2"/>
                </a:solidFill>
              </a:rPr>
              <a:t>the claim stated in the second paragraph is not clear; I do not agree with the conclusion in the third paragraph…, symbol x was never defined, it is not clear to me what the purpose of Section 4.3.2 is; the author introduced formulas 2.4 that are never used in the remainder of the paper</a:t>
            </a:r>
            <a:r>
              <a:rPr lang="en-US" sz="2500" dirty="0" smtClean="0">
                <a:solidFill>
                  <a:schemeClr val="tx2"/>
                </a:solidFill>
              </a:rPr>
              <a:t>, I do not understand what the term x means,…). </a:t>
            </a:r>
            <a:r>
              <a:rPr lang="en-US" sz="2500" dirty="0" smtClean="0">
                <a:solidFill>
                  <a:srgbClr val="FF0000"/>
                </a:solidFill>
              </a:rPr>
              <a:t>Each review should have 3-7 specific questions/comments! </a:t>
            </a:r>
            <a:endParaRPr lang="en-US" sz="2500" dirty="0" smtClean="0">
              <a:solidFill>
                <a:schemeClr val="tx2"/>
              </a:solidFill>
            </a:endParaRPr>
          </a:p>
          <a:p>
            <a:pPr marL="457200" indent="-457200">
              <a:buFont typeface="+mj-lt"/>
              <a:buAutoNum type="arabicPeriod" startAt="5"/>
            </a:pPr>
            <a:r>
              <a:rPr lang="en-US" sz="2500" dirty="0" smtClean="0">
                <a:solidFill>
                  <a:srgbClr val="7030A0"/>
                </a:solidFill>
              </a:rPr>
              <a:t>Broader Impact (1-2 paragraphs); what real world applications will arise from this work? Assess how the paper will help society to make earth a better place! Does the paper foster new research/new approaches that could be investigated in future research? Does it establish new connections between different, originally disconnected research communities? </a:t>
            </a:r>
          </a:p>
          <a:p>
            <a:pPr marL="457200" indent="-457200">
              <a:buFont typeface="+mj-lt"/>
              <a:buAutoNum type="arabicPeriod" startAt="5"/>
            </a:pPr>
            <a:r>
              <a:rPr lang="en-US" sz="2500" dirty="0" smtClean="0">
                <a:solidFill>
                  <a:schemeClr val="tx2"/>
                </a:solidFill>
              </a:rPr>
              <a:t>Give the paper a numerical score (1-7) using the KDD-2012 Criteria; 7 scores (add scores for educational value, broader impact and overall score!)!</a:t>
            </a:r>
          </a:p>
          <a:p>
            <a:pPr marL="457200" indent="-457200">
              <a:buFont typeface="+mj-lt"/>
              <a:buAutoNum type="arabicPeriod" startAt="5"/>
            </a:pPr>
            <a:r>
              <a:rPr lang="en-US" sz="2500" dirty="0" smtClean="0">
                <a:solidFill>
                  <a:schemeClr val="tx2"/>
                </a:solidFill>
              </a:rPr>
              <a:t>Assess the usefulness of Homework2 (1 paragraph)!</a:t>
            </a:r>
            <a:endParaRPr lang="en-US" sz="2500" dirty="0">
              <a:solidFill>
                <a:schemeClr val="tx2"/>
              </a:solidFill>
            </a:endParaRPr>
          </a:p>
          <a:p>
            <a:pPr marL="457200" indent="-457200">
              <a:buFont typeface="+mj-lt"/>
              <a:buAutoNum type="arabicPeriod" startAt="5"/>
            </a:pPr>
            <a:endParaRPr lang="tr-TR" dirty="0">
              <a:solidFill>
                <a:schemeClr val="tx2"/>
              </a:solidFill>
              <a:latin typeface="+mj-lt"/>
            </a:endParaRPr>
          </a:p>
        </p:txBody>
      </p:sp>
    </p:spTree>
    <p:extLst>
      <p:ext uri="{BB962C8B-B14F-4D97-AF65-F5344CB8AC3E}">
        <p14:creationId xmlns:p14="http://schemas.microsoft.com/office/powerpoint/2010/main" val="42403110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956</TotalTime>
  <Words>1870</Words>
  <Application>Microsoft Office PowerPoint</Application>
  <PresentationFormat>On-screen Show (4:3)</PresentationFormat>
  <Paragraphs>61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COSC 7362 Fall 2015 Reviewing of ML/DM Papers</vt:lpstr>
      <vt:lpstr>On Reviewing</vt:lpstr>
      <vt:lpstr>Some Hints on Reading Papers</vt:lpstr>
      <vt:lpstr>KDD 2012 Reviewing Criteria: Research Track </vt:lpstr>
      <vt:lpstr>KDD 2012 Numerical Paper Evaluation </vt:lpstr>
      <vt:lpstr>COSC 7362 Homework2  Review Format</vt:lpstr>
      <vt:lpstr>COSC 7362 Review Format2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Machine Learning 2nd Edition</dc:title>
  <dc:creator>ethem alpaydın</dc:creator>
  <cp:lastModifiedBy>C. Eick</cp:lastModifiedBy>
  <cp:revision>121</cp:revision>
  <dcterms:created xsi:type="dcterms:W3CDTF">2010-02-24T14:37:12Z</dcterms:created>
  <dcterms:modified xsi:type="dcterms:W3CDTF">2015-10-19T14:44:30Z</dcterms:modified>
</cp:coreProperties>
</file>