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r>
              <a:t>by setting different input parameters, interpret the results and direct the algorithm towards meaningful solution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The optimal partitioning of a trajectory is a tradeoff between preciseness and conciseness.</a:t>
            </a:r>
          </a:p>
          <a:p>
            <a:pPr/>
            <a:r>
              <a:t>Preciseness means that the difference between a trajectory and a set of its trajectory partitions should be as small as possible.</a:t>
            </a:r>
          </a:p>
          <a:p>
            <a:pPr/>
            <a:r>
              <a:t>Conciseness means that the number of trajectory partitions should be as small as possible.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r>
              <a:t>MDL is widely used in information theory for data compression.</a:t>
            </a:r>
          </a:p>
          <a:p>
            <a:pPr/>
            <a:r>
              <a:t>Due to the triangle inequality, L(H) increases as the number of trajectory partitions.</a:t>
            </a:r>
          </a:p>
          <a:p>
            <a:pPr/>
            <a:r>
              <a:t>L(D|H) increases as a set of trajectory partitions deviates from the trajectory.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r>
              <a:t>ε-neighborhood in line segments is not a circle or a sphere but likely to be an ellipse or an ellipsoid. The shapes are affected by the direction and length of a core line segment and those of border line segments.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r>
              <a:t>If one of line segments is very short, angle distance is small regardless of the actual angle.</a:t>
            </a:r>
          </a:p>
          <a:p>
            <a:pPr/>
            <a:r>
              <a:t>The result in (a) is counter-intuitive since L1 and L3 are far apart</a:t>
            </a:r>
          </a:p>
          <a:p>
            <a:pPr/>
            <a:r>
              <a:t>To overcome this problem,  segments can be made longer at the cost of preciseness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While sweeping a vertical line across line segments in the direction of the major axis of a cluster, we count the number of the line segments hitting the sweep line. This number changes only when the sweep line passes a starting point or an ending point. If this number is equal to or greater than MinLns, we compute the average coordinate of those line segments with respect to the major axis and insert the average into the representative trajectory; otherwise, we skip the current point (e.g., the 5th and 6th positions in Figure 13). Besides, if a previous point is located too close (e.g., the 3rd position in Figure 13), we skip the current point to smooth the representative trajectory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A meaningful cluster will have skewed structure and small entropy.</a:t>
            </a:r>
          </a:p>
          <a:p>
            <a:pPr/>
            <a:r>
              <a:t>This is natural since MinLns should be greater than avg|Nε(L)| to discover meaningful clusters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The result in Figure 18 is quite reasonable. We know that</a:t>
            </a:r>
          </a:p>
          <a:p>
            <a:pPr/>
            <a:r>
              <a:t>some hurricanes move along a curve, changing their direction from east-to-west to south-to-north, and then to west- to-east. On the other hand, some hurricanes move along a straight east-to-west line or a straight west-to-east line. The lower horizontal cluster represents the east-to-west movements, the upper horizontal one the west-to-east movements, and the vertical ones the south-to-north movements.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Brief introduction of OPTICS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Same distance function: common destination. Different parameters</a:t>
            </a:r>
          </a:p>
          <a:p>
            <a:pPr/>
          </a:p>
          <a:p>
            <a:pPr/>
            <a:r>
              <a:t>It is usually difficult for density-based clustering technique to detect uneven density dataset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A great part of them are very short trajectories within the center.</a:t>
            </a:r>
          </a:p>
          <a:p>
            <a:pPr/>
            <a:r>
              <a:t>1074 trajectories, i.e. 63% of 1781, have been classified as “noise”, which means the absence of frequent routes among them.</a:t>
            </a:r>
          </a:p>
          <a:p>
            <a:pPr/>
          </a:p>
          <a:p>
            <a:pPr/>
            <a:r>
              <a:t>In most cases when trajectories have close starts and close ends are short. Only 127 trajectories (2%)  are long.</a:t>
            </a:r>
          </a:p>
          <a:p>
            <a:pPr/>
            <a:r>
              <a:t>Clusters where the starts are close to the ends include 1439 trajectories, or 23% of all (75% have been regarded as “noise”; they are shown in grey).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Local and round trips are excluded (25%).</a:t>
            </a:r>
          </a:p>
          <a:p>
            <a:pPr/>
            <a:r>
              <a:t>The biggest cluster (bright green lines in the middle image) consists of 66 trajectories.</a:t>
            </a:r>
          </a:p>
          <a:p>
            <a:pPr/>
            <a:r>
              <a:t>In different experiments, from 77 to 90% of the trajectories are treated as “noise”, i.e. no frequent routes are found among them.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Notice that a trajectory can belong to multiple clusters since a trajectory is partitioned into multiple line segments, and clustering is performed over these line segments.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2, Ankerst, M., Breunig, M. M., Kriegel, H.P., and Sander, J., “OPTICS: Ordering Points to Identify the Clustering Structure,” In Proc. 1999 ACM SIGMOD Int’l Conf. on Management of Data, Philadelphia, Pennsylvania, pp. 49–60, June 1999.</a:t>
            </a:r>
          </a:p>
          <a:p>
            <a:pPr/>
            <a:r>
              <a:t>6, Ester, M., Kriegel, H.-P., Sander, J., and Xu, X., “A Density-Based Algorithm for Discovering Clusters in Large Spatial Databases with Noise,” In Proc. 2nd Int’l Conf. on Knowledge Discovery and Data Mining, Portland, Oregon, pp. 226–231, Aug. 1996.</a:t>
            </a:r>
          </a:p>
          <a:p>
            <a:pPr/>
            <a:r>
              <a:t>11,Han, J. and Kamber, M., Data Mining: Concepts and Techniques, 2nd ed., Morgan Kaufmann, 2006.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r>
              <a:t>The parallel distance is designed to be robust to detection errors, especially broken line segments. If we use MAX instead of MIN, the parallel distance could be significantly distorted by broken line segments.</a:t>
            </a:r>
          </a:p>
          <a:p>
            <a:pPr/>
            <a:r>
              <a:t>The angle distance is designed for trajectories with directions. If we handle trajectories without directions, the angle distance is defined as simply L×sin(θ)</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r>
              <a:t>Symmetry is important to avoid ambiguity of the clustering result. If a distance function is asymmetric, a different clustering result can be obtained depending on the order of processing.</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5.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Trajectory Clustering</a:t>
            </a:r>
          </a:p>
        </p:txBody>
      </p:sp>
      <p:sp>
        <p:nvSpPr>
          <p:cNvPr id="120" name="Shape 120"/>
          <p:cNvSpPr/>
          <p:nvPr>
            <p:ph type="subTitle" sz="quarter" idx="1"/>
          </p:nvPr>
        </p:nvSpPr>
        <p:spPr>
          <a:prstGeom prst="rect">
            <a:avLst/>
          </a:prstGeom>
        </p:spPr>
        <p:txBody>
          <a:bodyPr/>
          <a:lstStyle/>
          <a:p>
            <a:pPr/>
            <a:r>
              <a:t>Tianxiao Jiang, Biomedical Engineering Department, University of Houston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prstGeom prst="rect">
            <a:avLst/>
          </a:prstGeom>
        </p:spPr>
        <p:txBody>
          <a:bodyPr/>
          <a:lstStyle/>
          <a:p>
            <a:pPr/>
            <a:r>
              <a:t>Micro clustering 2</a:t>
            </a:r>
          </a:p>
        </p:txBody>
      </p:sp>
      <p:sp>
        <p:nvSpPr>
          <p:cNvPr id="186" name="Shape 186"/>
          <p:cNvSpPr/>
          <p:nvPr>
            <p:ph type="body" idx="1"/>
          </p:nvPr>
        </p:nvSpPr>
        <p:spPr>
          <a:prstGeom prst="rect">
            <a:avLst/>
          </a:prstGeom>
        </p:spPr>
        <p:txBody>
          <a:bodyPr/>
          <a:lstStyle/>
          <a:p>
            <a:pPr/>
            <a:r>
              <a:t>Segments of different trajectories within a given rectangle are grouped together if they occur in similar time intervals</a:t>
            </a:r>
          </a:p>
          <a:p>
            <a:pPr/>
            <a:r>
              <a:t>Determine the maximal group size and temporal dimension within the threshold rectangle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prstGeom prst="rect">
            <a:avLst/>
          </a:prstGeom>
        </p:spPr>
        <p:txBody>
          <a:bodyPr/>
          <a:lstStyle/>
          <a:p>
            <a:pPr defTabSz="420624">
              <a:defRPr sz="5760"/>
            </a:pPr>
            <a:r>
              <a:t>Micro clustering 3</a:t>
            </a:r>
          </a:p>
          <a:p>
            <a:pPr defTabSz="420624">
              <a:defRPr sz="5760"/>
            </a:pPr>
            <a:r>
              <a:t>A Partition-and-Group Framework</a:t>
            </a:r>
          </a:p>
        </p:txBody>
      </p:sp>
      <p:sp>
        <p:nvSpPr>
          <p:cNvPr id="189" name="Shape 189"/>
          <p:cNvSpPr/>
          <p:nvPr>
            <p:ph type="body" idx="1"/>
          </p:nvPr>
        </p:nvSpPr>
        <p:spPr>
          <a:prstGeom prst="rect">
            <a:avLst/>
          </a:prstGeom>
        </p:spPr>
        <p:txBody>
          <a:bodyPr/>
          <a:lstStyle/>
          <a:p>
            <a:pPr/>
            <a:r>
              <a:t>Partition trajectory into sub-trajectories using minimum description length (MDL) principle</a:t>
            </a:r>
          </a:p>
          <a:p>
            <a:pPr/>
            <a:r>
              <a:t>Group similar segments using a density based clustering algorithm</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prstGeom prst="rect">
            <a:avLst/>
          </a:prstGeom>
        </p:spPr>
        <p:txBody>
          <a:bodyPr/>
          <a:lstStyle>
            <a:lvl1pPr defTabSz="490727">
              <a:defRPr sz="6719"/>
            </a:lvl1pPr>
          </a:lstStyle>
          <a:p>
            <a:pPr/>
            <a:r>
              <a:t>Partition and group framework</a:t>
            </a:r>
          </a:p>
        </p:txBody>
      </p:sp>
      <p:pic>
        <p:nvPicPr>
          <p:cNvPr id="194" name="Screen Shot 2015-11-01 at 10.57.37 PM.png"/>
          <p:cNvPicPr>
            <a:picLocks noChangeAspect="1"/>
          </p:cNvPicPr>
          <p:nvPr/>
        </p:nvPicPr>
        <p:blipFill>
          <a:blip r:embed="rId2">
            <a:extLst/>
          </a:blip>
          <a:stretch>
            <a:fillRect/>
          </a:stretch>
        </p:blipFill>
        <p:spPr>
          <a:xfrm>
            <a:off x="1701800" y="2559385"/>
            <a:ext cx="9601201" cy="6731001"/>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prstGeom prst="rect">
            <a:avLst/>
          </a:prstGeom>
        </p:spPr>
        <p:txBody>
          <a:bodyPr/>
          <a:lstStyle>
            <a:lvl1pPr defTabSz="274574">
              <a:defRPr sz="3759"/>
            </a:lvl1pPr>
          </a:lstStyle>
          <a:p>
            <a:pPr/>
            <a:r>
              <a:t>Q: Why not prune the ‘useless’ part of the trajectory so that we can use traditional clustering algorithm on the ‘interesting’ part of the trajectory ?</a:t>
            </a:r>
          </a:p>
        </p:txBody>
      </p:sp>
      <p:sp>
        <p:nvSpPr>
          <p:cNvPr id="197" name="Shape 197"/>
          <p:cNvSpPr/>
          <p:nvPr>
            <p:ph type="body" idx="1"/>
          </p:nvPr>
        </p:nvSpPr>
        <p:spPr>
          <a:prstGeom prst="rect">
            <a:avLst/>
          </a:prstGeom>
        </p:spPr>
        <p:txBody>
          <a:bodyPr/>
          <a:lstStyle/>
          <a:p>
            <a:pPr/>
            <a:r>
              <a:t>It is tricky to determine which part is ‘useless’ and which part is ‘important’.</a:t>
            </a:r>
          </a:p>
          <a:p>
            <a:pPr/>
            <a:r>
              <a:t>‘Pruning’ forbids us from discovering unexpected clustering results.</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lvl1pPr defTabSz="490727">
              <a:defRPr sz="6719"/>
            </a:lvl1pPr>
          </a:lstStyle>
          <a:p>
            <a:pPr/>
            <a:r>
              <a:t>Q: Why density-based clustering ?</a:t>
            </a:r>
          </a:p>
        </p:txBody>
      </p:sp>
      <p:sp>
        <p:nvSpPr>
          <p:cNvPr id="200" name="Shape 200"/>
          <p:cNvSpPr/>
          <p:nvPr>
            <p:ph type="body" idx="1"/>
          </p:nvPr>
        </p:nvSpPr>
        <p:spPr>
          <a:prstGeom prst="rect">
            <a:avLst/>
          </a:prstGeom>
        </p:spPr>
        <p:txBody>
          <a:bodyPr/>
          <a:lstStyle/>
          <a:p>
            <a:pPr/>
            <a:r>
              <a:t>Trajectory is often of arbitrary shapes and noisy</a:t>
            </a:r>
          </a:p>
          <a:p>
            <a:pPr/>
            <a:r>
              <a:t>Density-based clustering methods [2, 6] are the most suitable for line segments because they can discover clusters of arbitrary shape and can filter out noises [11].</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4" name="Screen Shot 2015-11-01 at 11.07.53 PM.png"/>
          <p:cNvPicPr>
            <a:picLocks noChangeAspect="1"/>
          </p:cNvPicPr>
          <p:nvPr/>
        </p:nvPicPr>
        <p:blipFill>
          <a:blip r:embed="rId3">
            <a:extLst/>
          </a:blip>
          <a:stretch>
            <a:fillRect/>
          </a:stretch>
        </p:blipFill>
        <p:spPr>
          <a:xfrm>
            <a:off x="123868" y="8583877"/>
            <a:ext cx="6461921" cy="910856"/>
          </a:xfrm>
          <a:prstGeom prst="rect">
            <a:avLst/>
          </a:prstGeom>
          <a:ln w="12700">
            <a:miter lim="400000"/>
          </a:ln>
        </p:spPr>
      </p:pic>
      <p:pic>
        <p:nvPicPr>
          <p:cNvPr id="205" name="Screen Shot 2015-11-01 at 11.15.47 PM.png"/>
          <p:cNvPicPr>
            <a:picLocks noChangeAspect="1"/>
          </p:cNvPicPr>
          <p:nvPr/>
        </p:nvPicPr>
        <p:blipFill>
          <a:blip r:embed="rId4">
            <a:extLst/>
          </a:blip>
          <a:stretch>
            <a:fillRect/>
          </a:stretch>
        </p:blipFill>
        <p:spPr>
          <a:xfrm>
            <a:off x="-16205" y="4504980"/>
            <a:ext cx="9448801" cy="3429001"/>
          </a:xfrm>
          <a:prstGeom prst="rect">
            <a:avLst/>
          </a:prstGeom>
          <a:ln w="12700">
            <a:miter lim="400000"/>
          </a:ln>
        </p:spPr>
      </p:pic>
      <p:sp>
        <p:nvSpPr>
          <p:cNvPr id="206" name="Shape 206"/>
          <p:cNvSpPr/>
          <p:nvPr/>
        </p:nvSpPr>
        <p:spPr>
          <a:xfrm>
            <a:off x="343646" y="2806959"/>
            <a:ext cx="11535458" cy="17478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93888" indent="-493888" algn="l">
              <a:buSzPct val="75000"/>
              <a:buChar char="•"/>
              <a:defRPr sz="3500"/>
            </a:pPr>
            <a:r>
              <a:t>Perpendicular distance (d⊥, Lehmer mean of order 2)</a:t>
            </a:r>
          </a:p>
          <a:p>
            <a:pPr marL="493888" indent="-493888" algn="l">
              <a:buSzPct val="75000"/>
              <a:buChar char="•"/>
              <a:defRPr sz="3500"/>
            </a:pPr>
            <a:r>
              <a:t>Parallel distance (d||)</a:t>
            </a:r>
          </a:p>
          <a:p>
            <a:pPr marL="493888" indent="-493888" algn="l">
              <a:buSzPct val="75000"/>
              <a:buChar char="•"/>
              <a:defRPr sz="3500"/>
            </a:pPr>
            <a:r>
              <a:t>Angle distance dθ</a:t>
            </a:r>
          </a:p>
        </p:txBody>
      </p:sp>
      <p:sp>
        <p:nvSpPr>
          <p:cNvPr id="207" name="Shape 207"/>
          <p:cNvSpPr/>
          <p:nvPr>
            <p:ph type="title"/>
          </p:nvPr>
        </p:nvSpPr>
        <p:spPr>
          <a:prstGeom prst="rect">
            <a:avLst/>
          </a:prstGeom>
        </p:spPr>
        <p:txBody>
          <a:bodyPr/>
          <a:lstStyle>
            <a:lvl1pPr>
              <a:spcBef>
                <a:spcPts val="4200"/>
              </a:spcBef>
            </a:lvl1pPr>
          </a:lstStyle>
          <a:p>
            <a:pPr/>
            <a:r>
              <a:t>Distance function</a:t>
            </a:r>
          </a:p>
        </p:txBody>
      </p:sp>
      <p:pic>
        <p:nvPicPr>
          <p:cNvPr id="208" name="Screen Shot 2015-11-01 at 11.28.25 PM.png"/>
          <p:cNvPicPr>
            <a:picLocks noChangeAspect="1"/>
          </p:cNvPicPr>
          <p:nvPr/>
        </p:nvPicPr>
        <p:blipFill>
          <a:blip r:embed="rId5">
            <a:extLst/>
          </a:blip>
          <a:srcRect l="0" t="0" r="2253" b="0"/>
          <a:stretch>
            <a:fillRect/>
          </a:stretch>
        </p:blipFill>
        <p:spPr>
          <a:xfrm>
            <a:off x="6605516" y="6519871"/>
            <a:ext cx="6400801" cy="1335112"/>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prstGeom prst="rect">
            <a:avLst/>
          </a:prstGeom>
        </p:spPr>
        <p:txBody>
          <a:bodyPr/>
          <a:lstStyle>
            <a:lvl1pPr>
              <a:spcBef>
                <a:spcPts val="4200"/>
              </a:spcBef>
            </a:lvl1pPr>
          </a:lstStyle>
          <a:p>
            <a:pPr/>
            <a:r>
              <a:t>Distance function</a:t>
            </a:r>
          </a:p>
        </p:txBody>
      </p:sp>
      <p:sp>
        <p:nvSpPr>
          <p:cNvPr id="213" name="Shape 213"/>
          <p:cNvSpPr/>
          <p:nvPr>
            <p:ph type="body" idx="1"/>
          </p:nvPr>
        </p:nvSpPr>
        <p:spPr>
          <a:xfrm>
            <a:off x="546820" y="2609849"/>
            <a:ext cx="11911160" cy="6286501"/>
          </a:xfrm>
          <a:prstGeom prst="rect">
            <a:avLst/>
          </a:prstGeom>
        </p:spPr>
        <p:txBody>
          <a:bodyPr/>
          <a:lstStyle/>
          <a:p>
            <a:pPr/>
            <a:r>
              <a:t>dist(Li,Lj) = w1*d⊥(Li,Lj)+w2 *d||(Li,Lj)+ w3*dθ(Li,Lj). </a:t>
            </a:r>
          </a:p>
          <a:p>
            <a:pPr/>
            <a:r>
              <a:t>The weights w1, w2 and w3 are determined depending on applications. Equal weights generally works well in many applications.</a:t>
            </a:r>
          </a:p>
          <a:p>
            <a:pPr/>
            <a:r>
              <a:t>Symmetric: dist(Li,Lj) = dist(Lj,Li)</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p:nvPr>
        </p:nvSpPr>
        <p:spPr>
          <a:prstGeom prst="rect">
            <a:avLst/>
          </a:prstGeom>
        </p:spPr>
        <p:txBody>
          <a:bodyPr/>
          <a:lstStyle/>
          <a:p>
            <a:pPr/>
            <a:r>
              <a:t>Phase-1: Partition</a:t>
            </a:r>
          </a:p>
        </p:txBody>
      </p:sp>
      <p:pic>
        <p:nvPicPr>
          <p:cNvPr id="218" name="Screen Shot 2015-11-01 at 11.36.14 PM.png"/>
          <p:cNvPicPr>
            <a:picLocks noChangeAspect="1"/>
          </p:cNvPicPr>
          <p:nvPr/>
        </p:nvPicPr>
        <p:blipFill>
          <a:blip r:embed="rId3">
            <a:extLst/>
          </a:blip>
          <a:stretch>
            <a:fillRect/>
          </a:stretch>
        </p:blipFill>
        <p:spPr>
          <a:xfrm>
            <a:off x="1587500" y="3831174"/>
            <a:ext cx="9829801" cy="4267201"/>
          </a:xfrm>
          <a:prstGeom prst="rect">
            <a:avLst/>
          </a:prstGeom>
          <a:ln w="12700">
            <a:miter lim="400000"/>
          </a:ln>
        </p:spPr>
      </p:pic>
      <p:sp>
        <p:nvSpPr>
          <p:cNvPr id="219" name="Shape 219"/>
          <p:cNvSpPr/>
          <p:nvPr/>
        </p:nvSpPr>
        <p:spPr>
          <a:xfrm>
            <a:off x="175546" y="2586848"/>
            <a:ext cx="12920930"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vl1pPr>
          </a:lstStyle>
          <a:p>
            <a:pPr/>
            <a:r>
              <a:t>Characteristic points: points where the behavior of a trajectory changes rapidly.</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prstGeom prst="rect">
            <a:avLst/>
          </a:prstGeom>
        </p:spPr>
        <p:txBody>
          <a:bodyPr/>
          <a:lstStyle>
            <a:lvl1pPr defTabSz="490727">
              <a:defRPr sz="6719"/>
            </a:lvl1pPr>
          </a:lstStyle>
          <a:p>
            <a:pPr/>
            <a:r>
              <a:t>Minimum description length (MDL)</a:t>
            </a:r>
          </a:p>
        </p:txBody>
      </p:sp>
      <p:sp>
        <p:nvSpPr>
          <p:cNvPr id="224" name="Shape 224"/>
          <p:cNvSpPr/>
          <p:nvPr/>
        </p:nvSpPr>
        <p:spPr>
          <a:xfrm>
            <a:off x="2095677" y="8197850"/>
            <a:ext cx="8813446"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L(H) measures the degree of conciseness</a:t>
            </a:r>
          </a:p>
          <a:p>
            <a:pPr algn="l"/>
            <a:r>
              <a:t>L(D|H) that of preciseness.</a:t>
            </a:r>
          </a:p>
        </p:txBody>
      </p:sp>
      <p:pic>
        <p:nvPicPr>
          <p:cNvPr id="225" name="Screen Shot 2015-11-01 at 11.56.10 PM.png"/>
          <p:cNvPicPr>
            <a:picLocks noChangeAspect="1"/>
          </p:cNvPicPr>
          <p:nvPr/>
        </p:nvPicPr>
        <p:blipFill>
          <a:blip r:embed="rId3">
            <a:extLst/>
          </a:blip>
          <a:stretch>
            <a:fillRect/>
          </a:stretch>
        </p:blipFill>
        <p:spPr>
          <a:xfrm>
            <a:off x="1663700" y="3365499"/>
            <a:ext cx="9677401" cy="4775201"/>
          </a:xfrm>
          <a:prstGeom prst="rect">
            <a:avLst/>
          </a:prstGeom>
          <a:ln w="12700">
            <a:miter lim="400000"/>
          </a:ln>
        </p:spPr>
      </p:pic>
      <p:sp>
        <p:nvSpPr>
          <p:cNvPr id="226" name="Shape 226"/>
          <p:cNvSpPr/>
          <p:nvPr/>
        </p:nvSpPr>
        <p:spPr>
          <a:xfrm>
            <a:off x="2971155" y="2660650"/>
            <a:ext cx="70624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Objective: Minimize L(H)+L(D|H)</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p>
            <a:pPr defTabSz="408940">
              <a:defRPr sz="5600"/>
            </a:pPr>
            <a:r>
              <a:t>Phase-2: Line segments clustering</a:t>
            </a:r>
          </a:p>
          <a:p>
            <a:pPr defTabSz="408940">
              <a:defRPr sz="5600"/>
            </a:pPr>
            <a:r>
              <a:t>(DBSCAN)</a:t>
            </a:r>
          </a:p>
        </p:txBody>
      </p:sp>
      <p:pic>
        <p:nvPicPr>
          <p:cNvPr id="231" name="Screen Shot 2015-11-02 at 12.15.56 AM.png"/>
          <p:cNvPicPr>
            <a:picLocks noChangeAspect="1"/>
          </p:cNvPicPr>
          <p:nvPr/>
        </p:nvPicPr>
        <p:blipFill>
          <a:blip r:embed="rId3">
            <a:extLst/>
          </a:blip>
          <a:stretch>
            <a:fillRect/>
          </a:stretch>
        </p:blipFill>
        <p:spPr>
          <a:xfrm>
            <a:off x="2387600" y="2716451"/>
            <a:ext cx="8229601" cy="6914561"/>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p>
            <a:pPr/>
            <a:r>
              <a:t>Visual aided approach</a:t>
            </a:r>
          </a:p>
        </p:txBody>
      </p:sp>
      <p:sp>
        <p:nvSpPr>
          <p:cNvPr id="123" name="Shape 123"/>
          <p:cNvSpPr/>
          <p:nvPr>
            <p:ph type="body" idx="1"/>
          </p:nvPr>
        </p:nvSpPr>
        <p:spPr>
          <a:xfrm>
            <a:off x="952500" y="2590800"/>
            <a:ext cx="11099800" cy="6286500"/>
          </a:xfrm>
          <a:prstGeom prst="rect">
            <a:avLst/>
          </a:prstGeom>
        </p:spPr>
        <p:txBody>
          <a:bodyPr/>
          <a:lstStyle/>
          <a:p>
            <a:pPr/>
            <a:r>
              <a:t>Automatic method may discover movement patterns that are interesting but trivial.</a:t>
            </a:r>
          </a:p>
          <a:p>
            <a:pPr/>
            <a:r>
              <a:t>Visual analytics can control the computational process.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p:nvPr>
        </p:nvSpPr>
        <p:spPr>
          <a:prstGeom prst="rect">
            <a:avLst/>
          </a:prstGeom>
        </p:spPr>
        <p:txBody>
          <a:bodyPr/>
          <a:lstStyle>
            <a:lvl1pPr defTabSz="490727">
              <a:defRPr sz="6719"/>
            </a:lvl1pPr>
          </a:lstStyle>
          <a:p>
            <a:pPr/>
            <a:r>
              <a:t>Short segments induce over-clustering</a:t>
            </a:r>
          </a:p>
        </p:txBody>
      </p:sp>
      <p:pic>
        <p:nvPicPr>
          <p:cNvPr id="236" name="Screen Shot 2015-11-02 at 12.23.14 AM.png"/>
          <p:cNvPicPr>
            <a:picLocks noChangeAspect="1"/>
          </p:cNvPicPr>
          <p:nvPr/>
        </p:nvPicPr>
        <p:blipFill>
          <a:blip r:embed="rId3">
            <a:extLst/>
          </a:blip>
          <a:stretch>
            <a:fillRect/>
          </a:stretch>
        </p:blipFill>
        <p:spPr>
          <a:xfrm>
            <a:off x="1225596" y="3533492"/>
            <a:ext cx="10553608" cy="4439216"/>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p:nvPr>
        </p:nvSpPr>
        <p:spPr>
          <a:prstGeom prst="rect">
            <a:avLst/>
          </a:prstGeom>
        </p:spPr>
        <p:txBody>
          <a:bodyPr/>
          <a:lstStyle>
            <a:lvl1pPr defTabSz="490727">
              <a:defRPr sz="6719"/>
            </a:lvl1pPr>
          </a:lstStyle>
          <a:p>
            <a:pPr/>
            <a:r>
              <a:t>Representative Trajectory of a Cluster</a:t>
            </a:r>
          </a:p>
        </p:txBody>
      </p:sp>
      <p:pic>
        <p:nvPicPr>
          <p:cNvPr id="241" name="Screen Shot 2015-11-02 at 12.32.24 AM.png"/>
          <p:cNvPicPr>
            <a:picLocks noChangeAspect="1"/>
          </p:cNvPicPr>
          <p:nvPr/>
        </p:nvPicPr>
        <p:blipFill>
          <a:blip r:embed="rId3">
            <a:extLst/>
          </a:blip>
          <a:stretch>
            <a:fillRect/>
          </a:stretch>
        </p:blipFill>
        <p:spPr>
          <a:xfrm>
            <a:off x="1511300" y="2489200"/>
            <a:ext cx="9982200" cy="4775200"/>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p:nvPr>
        </p:nvSpPr>
        <p:spPr>
          <a:prstGeom prst="rect">
            <a:avLst/>
          </a:prstGeom>
        </p:spPr>
        <p:txBody>
          <a:bodyPr/>
          <a:lstStyle>
            <a:lvl1pPr defTabSz="490727">
              <a:defRPr sz="6719"/>
            </a:lvl1pPr>
          </a:lstStyle>
          <a:p>
            <a:pPr/>
            <a:r>
              <a:t>Heuristic Parameter Selection</a:t>
            </a:r>
          </a:p>
        </p:txBody>
      </p:sp>
      <p:pic>
        <p:nvPicPr>
          <p:cNvPr id="246" name="Screen Shot 2015-11-02 at 12.44.05 AM.png"/>
          <p:cNvPicPr>
            <a:picLocks noChangeAspect="1"/>
          </p:cNvPicPr>
          <p:nvPr/>
        </p:nvPicPr>
        <p:blipFill>
          <a:blip r:embed="rId3">
            <a:extLst/>
          </a:blip>
          <a:stretch>
            <a:fillRect/>
          </a:stretch>
        </p:blipFill>
        <p:spPr>
          <a:xfrm>
            <a:off x="282669" y="3594100"/>
            <a:ext cx="5486401" cy="1644292"/>
          </a:xfrm>
          <a:prstGeom prst="rect">
            <a:avLst/>
          </a:prstGeom>
          <a:ln w="12700">
            <a:miter lim="400000"/>
          </a:ln>
        </p:spPr>
      </p:pic>
      <p:pic>
        <p:nvPicPr>
          <p:cNvPr id="247" name="images.png"/>
          <p:cNvPicPr>
            <a:picLocks noChangeAspect="1"/>
          </p:cNvPicPr>
          <p:nvPr/>
        </p:nvPicPr>
        <p:blipFill>
          <a:blip r:embed="rId4">
            <a:extLst/>
          </a:blip>
          <a:stretch>
            <a:fillRect/>
          </a:stretch>
        </p:blipFill>
        <p:spPr>
          <a:xfrm>
            <a:off x="9396553" y="5257322"/>
            <a:ext cx="3289301" cy="2463801"/>
          </a:xfrm>
          <a:prstGeom prst="rect">
            <a:avLst/>
          </a:prstGeom>
          <a:ln w="12700">
            <a:miter lim="400000"/>
          </a:ln>
        </p:spPr>
      </p:pic>
      <p:sp>
        <p:nvSpPr>
          <p:cNvPr id="248" name="Shape 248"/>
          <p:cNvSpPr/>
          <p:nvPr/>
        </p:nvSpPr>
        <p:spPr>
          <a:xfrm>
            <a:off x="9083016" y="3333511"/>
            <a:ext cx="3916376"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Maximum Entropy</a:t>
            </a:r>
          </a:p>
          <a:p>
            <a:pPr/>
            <a:r>
              <a:t>Carbon crystal !</a:t>
            </a:r>
          </a:p>
        </p:txBody>
      </p:sp>
      <p:sp>
        <p:nvSpPr>
          <p:cNvPr id="249" name="Shape 249"/>
          <p:cNvSpPr/>
          <p:nvPr/>
        </p:nvSpPr>
        <p:spPr>
          <a:xfrm>
            <a:off x="150583" y="6228992"/>
            <a:ext cx="5750573" cy="65684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MinLns:  avg|Nε(L)| + 1 ∼ 3.</a:t>
            </a:r>
          </a:p>
        </p:txBody>
      </p:sp>
      <p:sp>
        <p:nvSpPr>
          <p:cNvPr id="250" name="Shape 250"/>
          <p:cNvSpPr/>
          <p:nvPr/>
        </p:nvSpPr>
        <p:spPr>
          <a:xfrm>
            <a:off x="171025" y="2774950"/>
            <a:ext cx="40709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ε: Minimize entropy</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p:nvPr>
        </p:nvSpPr>
        <p:spPr>
          <a:prstGeom prst="rect">
            <a:avLst/>
          </a:prstGeom>
        </p:spPr>
        <p:txBody>
          <a:bodyPr/>
          <a:lstStyle/>
          <a:p>
            <a:pPr/>
            <a:r>
              <a:t>Hurricane track</a:t>
            </a:r>
          </a:p>
        </p:txBody>
      </p:sp>
      <p:pic>
        <p:nvPicPr>
          <p:cNvPr id="255" name="Screen Shot 2015-11-02 at 12.55.04 AM.png"/>
          <p:cNvPicPr>
            <a:picLocks noChangeAspect="1"/>
          </p:cNvPicPr>
          <p:nvPr/>
        </p:nvPicPr>
        <p:blipFill>
          <a:blip r:embed="rId3">
            <a:extLst/>
          </a:blip>
          <a:srcRect l="0" t="0" r="55642" b="0"/>
          <a:stretch>
            <a:fillRect/>
          </a:stretch>
        </p:blipFill>
        <p:spPr>
          <a:xfrm>
            <a:off x="0" y="2151092"/>
            <a:ext cx="5768592" cy="3867663"/>
          </a:xfrm>
          <a:prstGeom prst="rect">
            <a:avLst/>
          </a:prstGeom>
          <a:ln w="12700">
            <a:miter lim="400000"/>
          </a:ln>
        </p:spPr>
      </p:pic>
      <p:pic>
        <p:nvPicPr>
          <p:cNvPr id="256" name="Screen Shot 2015-11-02 at 12.57.29 AM.png"/>
          <p:cNvPicPr>
            <a:picLocks noChangeAspect="1"/>
          </p:cNvPicPr>
          <p:nvPr/>
        </p:nvPicPr>
        <p:blipFill>
          <a:blip r:embed="rId4">
            <a:extLst/>
          </a:blip>
          <a:stretch>
            <a:fillRect/>
          </a:stretch>
        </p:blipFill>
        <p:spPr>
          <a:xfrm>
            <a:off x="5751138" y="2745524"/>
            <a:ext cx="7315201" cy="6015152"/>
          </a:xfrm>
          <a:prstGeom prst="rect">
            <a:avLst/>
          </a:prstGeom>
          <a:ln w="12700">
            <a:miter lim="400000"/>
          </a:ln>
        </p:spPr>
      </p:pic>
      <p:pic>
        <p:nvPicPr>
          <p:cNvPr id="257" name="Screen Shot 2015-11-02 at 12.55.04 AM.png"/>
          <p:cNvPicPr>
            <a:picLocks noChangeAspect="1"/>
          </p:cNvPicPr>
          <p:nvPr/>
        </p:nvPicPr>
        <p:blipFill>
          <a:blip r:embed="rId3">
            <a:extLst/>
          </a:blip>
          <a:srcRect l="54649" t="0" r="4855" b="0"/>
          <a:stretch>
            <a:fillRect/>
          </a:stretch>
        </p:blipFill>
        <p:spPr>
          <a:xfrm>
            <a:off x="396944" y="5947764"/>
            <a:ext cx="5266200" cy="3867662"/>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title"/>
          </p:nvPr>
        </p:nvSpPr>
        <p:spPr>
          <a:prstGeom prst="rect">
            <a:avLst/>
          </a:prstGeom>
        </p:spPr>
        <p:txBody>
          <a:bodyPr/>
          <a:lstStyle/>
          <a:p>
            <a:pPr/>
            <a:r>
              <a:t>Flocks and Convoy</a:t>
            </a:r>
          </a:p>
        </p:txBody>
      </p:sp>
      <p:sp>
        <p:nvSpPr>
          <p:cNvPr id="262" name="Shape 262"/>
          <p:cNvSpPr/>
          <p:nvPr>
            <p:ph type="body" idx="1"/>
          </p:nvPr>
        </p:nvSpPr>
        <p:spPr>
          <a:prstGeom prst="rect">
            <a:avLst/>
          </a:prstGeom>
        </p:spPr>
        <p:txBody>
          <a:bodyPr/>
          <a:lstStyle/>
          <a:p>
            <a:pPr/>
            <a:r>
              <a:t>Discovering group of objects that </a:t>
            </a:r>
            <a:r>
              <a:rPr b="1">
                <a:latin typeface="Helvetica"/>
                <a:ea typeface="Helvetica"/>
                <a:cs typeface="Helvetica"/>
                <a:sym typeface="Helvetica"/>
              </a:rPr>
              <a:t>move together</a:t>
            </a:r>
            <a:r>
              <a:t> during a </a:t>
            </a:r>
            <a:r>
              <a:rPr b="1">
                <a:latin typeface="Helvetica"/>
                <a:ea typeface="Helvetica"/>
                <a:cs typeface="Helvetica"/>
                <a:sym typeface="Helvetica"/>
              </a:rPr>
              <a:t>given period of time</a:t>
            </a:r>
            <a:r>
              <a:t>. For example, migrating animals, flocks of birds or convoys of vehicles</a:t>
            </a:r>
          </a:p>
          <a:p>
            <a:pPr/>
            <a:r>
              <a:t>e.g. propose moving clusters to describe the problem of discovery of sequence of clusters in which objects may leave or enter the cluster during some time interval but having the portion of common objects higher than a predefined threshold…</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title"/>
          </p:nvPr>
        </p:nvSpPr>
        <p:spPr>
          <a:prstGeom prst="rect">
            <a:avLst/>
          </a:prstGeom>
        </p:spPr>
        <p:txBody>
          <a:bodyPr/>
          <a:lstStyle/>
          <a:p>
            <a:pPr/>
            <a:r>
              <a:t>The End</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prstGeom prst="rect">
            <a:avLst/>
          </a:prstGeom>
        </p:spPr>
        <p:txBody>
          <a:bodyPr/>
          <a:lstStyle>
            <a:lvl1pPr defTabSz="490727">
              <a:defRPr sz="6719"/>
            </a:lvl1pPr>
          </a:lstStyle>
          <a:p>
            <a:pPr/>
            <a:r>
              <a:t>A density based clustering method: OPTICS</a:t>
            </a:r>
          </a:p>
        </p:txBody>
      </p:sp>
      <p:sp>
        <p:nvSpPr>
          <p:cNvPr id="128" name="Shape 128"/>
          <p:cNvSpPr/>
          <p:nvPr>
            <p:ph type="body" sz="half" idx="1"/>
          </p:nvPr>
        </p:nvSpPr>
        <p:spPr>
          <a:xfrm>
            <a:off x="93572" y="2609849"/>
            <a:ext cx="4454072" cy="6993551"/>
          </a:xfrm>
          <a:prstGeom prst="rect">
            <a:avLst/>
          </a:prstGeom>
        </p:spPr>
        <p:txBody>
          <a:bodyPr/>
          <a:lstStyle/>
          <a:p>
            <a:pPr marL="306704" indent="-306704" defTabSz="403097">
              <a:spcBef>
                <a:spcPts val="2800"/>
              </a:spcBef>
              <a:defRPr sz="2484"/>
            </a:pPr>
            <a:r>
              <a:t>Definition 1 (Core Object): Let p be an object in a dataset D, Eps a distance threshold, MinNbs (minimum number of neighbors), p is a core object if NEps(p) &gt;= MinNbs.</a:t>
            </a:r>
          </a:p>
          <a:p>
            <a:pPr marL="306704" indent="-306704" defTabSz="403097">
              <a:spcBef>
                <a:spcPts val="2800"/>
              </a:spcBef>
              <a:defRPr sz="2484"/>
            </a:pPr>
            <a:r>
              <a:t>Definition 2 (Reachability Distance): The reachability distance of p with respect to o is essentially the distance between the two objects except for the case when p is too close. In this case, the distance is normalized to the core distance.</a:t>
            </a:r>
          </a:p>
        </p:txBody>
      </p:sp>
      <p:pic>
        <p:nvPicPr>
          <p:cNvPr id="129" name="Screen Shot 2015-11-01 at 10.51.27 PM.png"/>
          <p:cNvPicPr>
            <a:picLocks noChangeAspect="1"/>
          </p:cNvPicPr>
          <p:nvPr/>
        </p:nvPicPr>
        <p:blipFill>
          <a:blip r:embed="rId3">
            <a:extLst/>
          </a:blip>
          <a:stretch>
            <a:fillRect/>
          </a:stretch>
        </p:blipFill>
        <p:spPr>
          <a:xfrm>
            <a:off x="6156095" y="3201307"/>
            <a:ext cx="5384801" cy="4597401"/>
          </a:xfrm>
          <a:prstGeom prst="rect">
            <a:avLst/>
          </a:prstGeom>
          <a:ln w="12700">
            <a:miter lim="400000"/>
          </a:ln>
        </p:spPr>
      </p:pic>
      <p:sp>
        <p:nvSpPr>
          <p:cNvPr id="130" name="Shape 130"/>
          <p:cNvSpPr/>
          <p:nvPr/>
        </p:nvSpPr>
        <p:spPr>
          <a:xfrm>
            <a:off x="4670070" y="7995979"/>
            <a:ext cx="8356850"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lgn="l">
              <a:spcBef>
                <a:spcPts val="4200"/>
              </a:spcBef>
              <a:buSzPct val="75000"/>
              <a:buChar char="•"/>
              <a:defRPr b="1" sz="2000">
                <a:latin typeface="Helvetica"/>
                <a:ea typeface="Helvetica"/>
                <a:cs typeface="Helvetica"/>
                <a:sym typeface="Helvetica"/>
              </a:defRPr>
            </a:lvl1pPr>
          </a:lstStyle>
          <a:p>
            <a:pPr/>
            <a:r>
              <a:t>Initially a random object p0 is chosen. Then, at each iteration i, the next object pi chosen from D is the object with the smallest reachability distance with respect to all already visited core objects. The process is repeated until all objects in D have been considered.</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p>
            <a:pPr/>
            <a:r>
              <a:t>Progressive Clustering</a:t>
            </a:r>
          </a:p>
        </p:txBody>
      </p:sp>
      <p:sp>
        <p:nvSpPr>
          <p:cNvPr id="135" name="Shape 135"/>
          <p:cNvSpPr/>
          <p:nvPr>
            <p:ph type="body" idx="1"/>
          </p:nvPr>
        </p:nvSpPr>
        <p:spPr>
          <a:prstGeom prst="rect">
            <a:avLst/>
          </a:prstGeom>
        </p:spPr>
        <p:txBody>
          <a:bodyPr/>
          <a:lstStyle/>
          <a:p>
            <a:pPr marL="413384" indent="-413384" defTabSz="543305">
              <a:spcBef>
                <a:spcPts val="3900"/>
              </a:spcBef>
              <a:defRPr sz="3348"/>
            </a:pPr>
            <a:r>
              <a:t>A large value MinNbs (decide core object) is applied</a:t>
            </a:r>
          </a:p>
          <a:p>
            <a:pPr marL="413384" indent="-413384" defTabSz="543305">
              <a:spcBef>
                <a:spcPts val="3900"/>
              </a:spcBef>
              <a:defRPr sz="3348"/>
            </a:pPr>
            <a:r>
              <a:t>Analyst play with parameters (Eps, MinNbs) until getting a few clusters that are spatially coherent and well interpretable</a:t>
            </a:r>
          </a:p>
          <a:p>
            <a:pPr marL="413384" indent="-413384" defTabSz="543305">
              <a:spcBef>
                <a:spcPts val="3900"/>
              </a:spcBef>
              <a:defRPr sz="3348"/>
            </a:pPr>
            <a:r>
              <a:t>After examining, describing, and explaining the most significant clusters, the analyst excludes their members from the further analysis and applies clustering with smaller MinNbs to the remaining data</a:t>
            </a:r>
          </a:p>
          <a:p>
            <a:pPr marL="413384" indent="-413384" defTabSz="543305">
              <a:spcBef>
                <a:spcPts val="3900"/>
              </a:spcBef>
              <a:defRPr sz="3348"/>
            </a:pPr>
            <a:r>
              <a:t>Repeat the process (Go to the second step)</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prstGeom prst="rect">
            <a:avLst/>
          </a:prstGeom>
        </p:spPr>
        <p:txBody>
          <a:bodyPr/>
          <a:lstStyle/>
          <a:p>
            <a:pPr/>
            <a:r>
              <a:t>Common Destination</a:t>
            </a:r>
          </a:p>
        </p:txBody>
      </p:sp>
      <p:pic>
        <p:nvPicPr>
          <p:cNvPr id="138" name="Screen Shot 2015-11-01 at 6.23.45 PM.png"/>
          <p:cNvPicPr>
            <a:picLocks noChangeAspect="1"/>
          </p:cNvPicPr>
          <p:nvPr/>
        </p:nvPicPr>
        <p:blipFill>
          <a:blip r:embed="rId3">
            <a:extLst/>
          </a:blip>
          <a:stretch>
            <a:fillRect/>
          </a:stretch>
        </p:blipFill>
        <p:spPr>
          <a:xfrm>
            <a:off x="43642" y="3629232"/>
            <a:ext cx="3657601" cy="4139739"/>
          </a:xfrm>
          <a:prstGeom prst="rect">
            <a:avLst/>
          </a:prstGeom>
          <a:ln w="12700">
            <a:miter lim="400000"/>
          </a:ln>
        </p:spPr>
      </p:pic>
      <p:pic>
        <p:nvPicPr>
          <p:cNvPr id="139" name="Screen Shot 2015-11-01 at 6.24.11 PM.png"/>
          <p:cNvPicPr>
            <a:picLocks noChangeAspect="1"/>
          </p:cNvPicPr>
          <p:nvPr/>
        </p:nvPicPr>
        <p:blipFill>
          <a:blip r:embed="rId4">
            <a:extLst/>
          </a:blip>
          <a:stretch>
            <a:fillRect/>
          </a:stretch>
        </p:blipFill>
        <p:spPr>
          <a:xfrm>
            <a:off x="4673599" y="3602848"/>
            <a:ext cx="3657601" cy="4230682"/>
          </a:xfrm>
          <a:prstGeom prst="rect">
            <a:avLst/>
          </a:prstGeom>
          <a:ln w="12700">
            <a:miter lim="400000"/>
          </a:ln>
        </p:spPr>
      </p:pic>
      <p:pic>
        <p:nvPicPr>
          <p:cNvPr id="140" name="Screen Shot 2015-11-01 at 6.24.22 PM.png"/>
          <p:cNvPicPr>
            <a:picLocks noChangeAspect="1"/>
          </p:cNvPicPr>
          <p:nvPr/>
        </p:nvPicPr>
        <p:blipFill>
          <a:blip r:embed="rId5">
            <a:extLst/>
          </a:blip>
          <a:stretch>
            <a:fillRect/>
          </a:stretch>
        </p:blipFill>
        <p:spPr>
          <a:xfrm>
            <a:off x="9303557" y="3619914"/>
            <a:ext cx="3657601" cy="4272899"/>
          </a:xfrm>
          <a:prstGeom prst="rect">
            <a:avLst/>
          </a:prstGeom>
          <a:ln w="12700">
            <a:miter lim="400000"/>
          </a:ln>
        </p:spPr>
      </p:pic>
      <p:sp>
        <p:nvSpPr>
          <p:cNvPr id="141" name="Shape 141"/>
          <p:cNvSpPr/>
          <p:nvPr/>
        </p:nvSpPr>
        <p:spPr>
          <a:xfrm>
            <a:off x="1145875" y="7916688"/>
            <a:ext cx="1439165"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pPr>
            <a:r>
              <a:t>Eps=500m</a:t>
            </a:r>
          </a:p>
          <a:p>
            <a:pPr>
              <a:defRPr sz="2000"/>
            </a:pPr>
            <a:r>
              <a:t>MinNbs=15</a:t>
            </a:r>
          </a:p>
        </p:txBody>
      </p:sp>
      <p:sp>
        <p:nvSpPr>
          <p:cNvPr id="142" name="Shape 142"/>
          <p:cNvSpPr/>
          <p:nvPr/>
        </p:nvSpPr>
        <p:spPr>
          <a:xfrm>
            <a:off x="5782817" y="7954863"/>
            <a:ext cx="1439165"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pPr>
            <a:r>
              <a:t>Eps=500m</a:t>
            </a:r>
          </a:p>
          <a:p>
            <a:pPr>
              <a:defRPr sz="2000"/>
            </a:pPr>
            <a:r>
              <a:t>MinNbs=10</a:t>
            </a:r>
          </a:p>
        </p:txBody>
      </p:sp>
      <p:sp>
        <p:nvSpPr>
          <p:cNvPr id="143" name="Shape 143"/>
          <p:cNvSpPr/>
          <p:nvPr/>
        </p:nvSpPr>
        <p:spPr>
          <a:xfrm>
            <a:off x="10419760" y="7954863"/>
            <a:ext cx="1425195"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a:pPr>
            <a:r>
              <a:t>Eps=500m</a:t>
            </a:r>
          </a:p>
          <a:p>
            <a:pPr>
              <a:defRPr sz="2000"/>
            </a:pPr>
            <a:r>
              <a:t>MinNbs=5</a:t>
            </a:r>
          </a:p>
        </p:txBody>
      </p:sp>
      <p:sp>
        <p:nvSpPr>
          <p:cNvPr id="144" name="Shape 144"/>
          <p:cNvSpPr/>
          <p:nvPr/>
        </p:nvSpPr>
        <p:spPr>
          <a:xfrm>
            <a:off x="3672362" y="5353057"/>
            <a:ext cx="1023880" cy="806613"/>
          </a:xfrm>
          <a:prstGeom prst="rightArrow">
            <a:avLst>
              <a:gd name="adj1" fmla="val 32000"/>
              <a:gd name="adj2" fmla="val 81239"/>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5" name="Shape 145"/>
          <p:cNvSpPr/>
          <p:nvPr/>
        </p:nvSpPr>
        <p:spPr>
          <a:xfrm>
            <a:off x="8342135" y="5353057"/>
            <a:ext cx="1023879" cy="806613"/>
          </a:xfrm>
          <a:prstGeom prst="rightArrow">
            <a:avLst>
              <a:gd name="adj1" fmla="val 32000"/>
              <a:gd name="adj2" fmla="val 81239"/>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6" name="Shape 146"/>
          <p:cNvSpPr/>
          <p:nvPr/>
        </p:nvSpPr>
        <p:spPr>
          <a:xfrm>
            <a:off x="3671508" y="4864472"/>
            <a:ext cx="103182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000">
                <a:latin typeface="Helvetica"/>
                <a:ea typeface="Helvetica"/>
                <a:cs typeface="Helvetica"/>
                <a:sym typeface="Helvetica"/>
              </a:defRPr>
            </a:lvl1pPr>
          </a:lstStyle>
          <a:p>
            <a:pPr/>
            <a:r>
              <a:t>Reduce</a:t>
            </a:r>
          </a:p>
        </p:txBody>
      </p:sp>
      <p:sp>
        <p:nvSpPr>
          <p:cNvPr id="147" name="Shape 147"/>
          <p:cNvSpPr/>
          <p:nvPr/>
        </p:nvSpPr>
        <p:spPr>
          <a:xfrm>
            <a:off x="8338161" y="4864472"/>
            <a:ext cx="103182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000">
                <a:latin typeface="Helvetica"/>
                <a:ea typeface="Helvetica"/>
                <a:cs typeface="Helvetica"/>
                <a:sym typeface="Helvetica"/>
              </a:defRPr>
            </a:lvl1pPr>
          </a:lstStyle>
          <a:p>
            <a:pPr/>
            <a:r>
              <a:t>Reduce</a:t>
            </a:r>
          </a:p>
        </p:txBody>
      </p:sp>
      <p:sp>
        <p:nvSpPr>
          <p:cNvPr id="148" name="Shape 148"/>
          <p:cNvSpPr/>
          <p:nvPr/>
        </p:nvSpPr>
        <p:spPr>
          <a:xfrm>
            <a:off x="209150" y="8909227"/>
            <a:ext cx="12586500" cy="4363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71638" indent="-271638" algn="l" defTabSz="457200">
              <a:lnSpc>
                <a:spcPct val="117999"/>
              </a:lnSpc>
              <a:buSzPct val="75000"/>
              <a:buChar char="•"/>
              <a:defRPr b="1" sz="2200">
                <a:latin typeface="Helvetica Neue"/>
                <a:ea typeface="Helvetica Neue"/>
                <a:cs typeface="Helvetica Neue"/>
                <a:sym typeface="Helvetica Neue"/>
              </a:defRPr>
            </a:lvl1pPr>
          </a:lstStyle>
          <a:p>
            <a:pPr/>
            <a:r>
              <a:t>It is usually difficult for density-based clustering technique to detect uneven density dataset</a:t>
            </a:r>
          </a:p>
        </p:txBody>
      </p:sp>
      <p:sp>
        <p:nvSpPr>
          <p:cNvPr id="149" name="Shape 149"/>
          <p:cNvSpPr/>
          <p:nvPr>
            <p:ph type="body" sz="quarter" idx="1"/>
          </p:nvPr>
        </p:nvSpPr>
        <p:spPr>
          <a:xfrm>
            <a:off x="150834" y="2077033"/>
            <a:ext cx="11099801" cy="1480832"/>
          </a:xfrm>
          <a:prstGeom prst="rect">
            <a:avLst/>
          </a:prstGeom>
        </p:spPr>
        <p:txBody>
          <a:bodyPr/>
          <a:lstStyle/>
          <a:p>
            <a:pPr marL="271638" indent="-271638" defTabSz="457200">
              <a:lnSpc>
                <a:spcPct val="117999"/>
              </a:lnSpc>
              <a:spcBef>
                <a:spcPts val="0"/>
              </a:spcBef>
              <a:defRPr sz="2000">
                <a:latin typeface="Helvetica Neue"/>
                <a:ea typeface="Helvetica Neue"/>
                <a:cs typeface="Helvetica Neue"/>
                <a:sym typeface="Helvetica Neue"/>
              </a:defRPr>
            </a:pPr>
            <a:r>
              <a:t>GPS-tracking of 17241 cars in Milan.</a:t>
            </a:r>
          </a:p>
          <a:p>
            <a:pPr marL="271638" indent="-271638" defTabSz="457200">
              <a:lnSpc>
                <a:spcPct val="117999"/>
              </a:lnSpc>
              <a:spcBef>
                <a:spcPts val="0"/>
              </a:spcBef>
              <a:defRPr sz="2000">
                <a:latin typeface="Helvetica Neue"/>
                <a:ea typeface="Helvetica Neue"/>
                <a:cs typeface="Helvetica Neue"/>
                <a:sym typeface="Helvetica Neue"/>
              </a:defRPr>
            </a:pPr>
            <a:r>
              <a:t>A subset of 6187 trajectories on Wednesday from 6:00 AM to 10:00 AM were analyzed</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prstGeom prst="rect">
            <a:avLst/>
          </a:prstGeom>
        </p:spPr>
        <p:txBody>
          <a:bodyPr/>
          <a:lstStyle>
            <a:lvl1pPr defTabSz="490727">
              <a:defRPr sz="6719"/>
            </a:lvl1pPr>
          </a:lstStyle>
          <a:p>
            <a:pPr/>
            <a:r>
              <a:t>Route similarity  &amp; Common source and destination</a:t>
            </a:r>
          </a:p>
        </p:txBody>
      </p:sp>
      <p:pic>
        <p:nvPicPr>
          <p:cNvPr id="154" name="Screen Shot 2015-11-01 at 6.43.43 PM.png"/>
          <p:cNvPicPr>
            <a:picLocks noChangeAspect="1"/>
          </p:cNvPicPr>
          <p:nvPr/>
        </p:nvPicPr>
        <p:blipFill>
          <a:blip r:embed="rId3">
            <a:extLst/>
          </a:blip>
          <a:stretch>
            <a:fillRect/>
          </a:stretch>
        </p:blipFill>
        <p:spPr>
          <a:xfrm>
            <a:off x="30718" y="2720196"/>
            <a:ext cx="3657601" cy="4313208"/>
          </a:xfrm>
          <a:prstGeom prst="rect">
            <a:avLst/>
          </a:prstGeom>
          <a:ln w="12700">
            <a:miter lim="400000"/>
          </a:ln>
        </p:spPr>
      </p:pic>
      <p:pic>
        <p:nvPicPr>
          <p:cNvPr id="155" name="Screen Shot 2015-11-01 at 6.43.53 PM.png"/>
          <p:cNvPicPr>
            <a:picLocks noChangeAspect="1"/>
          </p:cNvPicPr>
          <p:nvPr/>
        </p:nvPicPr>
        <p:blipFill>
          <a:blip r:embed="rId4">
            <a:extLst/>
          </a:blip>
          <a:stretch>
            <a:fillRect/>
          </a:stretch>
        </p:blipFill>
        <p:spPr>
          <a:xfrm>
            <a:off x="4673600" y="2711569"/>
            <a:ext cx="3657601" cy="4330462"/>
          </a:xfrm>
          <a:prstGeom prst="rect">
            <a:avLst/>
          </a:prstGeom>
          <a:ln w="12700">
            <a:miter lim="400000"/>
          </a:ln>
        </p:spPr>
      </p:pic>
      <p:pic>
        <p:nvPicPr>
          <p:cNvPr id="156" name="Screen Shot 2015-11-01 at 6.44.02 PM.png"/>
          <p:cNvPicPr>
            <a:picLocks noChangeAspect="1"/>
          </p:cNvPicPr>
          <p:nvPr/>
        </p:nvPicPr>
        <p:blipFill>
          <a:blip r:embed="rId5">
            <a:extLst/>
          </a:blip>
          <a:stretch>
            <a:fillRect/>
          </a:stretch>
        </p:blipFill>
        <p:spPr>
          <a:xfrm>
            <a:off x="9316481" y="2768599"/>
            <a:ext cx="3657601" cy="4216401"/>
          </a:xfrm>
          <a:prstGeom prst="rect">
            <a:avLst/>
          </a:prstGeom>
          <a:ln w="12700">
            <a:miter lim="400000"/>
          </a:ln>
        </p:spPr>
      </p:pic>
      <p:sp>
        <p:nvSpPr>
          <p:cNvPr id="157" name="Shape 157"/>
          <p:cNvSpPr/>
          <p:nvPr/>
        </p:nvSpPr>
        <p:spPr>
          <a:xfrm>
            <a:off x="529627" y="7141473"/>
            <a:ext cx="3270576"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08680" indent="-308680">
              <a:buSzPct val="75000"/>
              <a:buChar char="•"/>
              <a:defRPr sz="2000"/>
            </a:pPr>
            <a:r>
              <a:t>On center of Milan (red)</a:t>
            </a:r>
          </a:p>
          <a:p>
            <a:pPr marL="308680" indent="-308680">
              <a:buSzPct val="75000"/>
              <a:buChar char="•"/>
              <a:defRPr sz="2000"/>
            </a:pPr>
            <a:r>
              <a:t>Route similarity</a:t>
            </a:r>
          </a:p>
          <a:p>
            <a:pPr marL="308680" indent="-308680">
              <a:buSzPct val="75000"/>
              <a:buChar char="•"/>
              <a:defRPr sz="2000"/>
            </a:pPr>
            <a:r>
              <a:t>Eps =1000m, MinNbs=5</a:t>
            </a:r>
          </a:p>
          <a:p>
            <a:pPr marL="308680" indent="-308680">
              <a:buSzPct val="75000"/>
              <a:buChar char="•"/>
              <a:defRPr sz="2000"/>
            </a:pPr>
            <a:r>
              <a:t>512 trajectories (29%)</a:t>
            </a:r>
          </a:p>
        </p:txBody>
      </p:sp>
      <p:sp>
        <p:nvSpPr>
          <p:cNvPr id="158" name="Shape 158"/>
          <p:cNvSpPr/>
          <p:nvPr/>
        </p:nvSpPr>
        <p:spPr>
          <a:xfrm>
            <a:off x="4867112" y="7141473"/>
            <a:ext cx="3270576"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08680" indent="-308680">
              <a:buSzPct val="75000"/>
              <a:buChar char="•"/>
              <a:defRPr sz="2000"/>
            </a:pPr>
            <a:r>
              <a:t>On center of Milan (red)</a:t>
            </a:r>
          </a:p>
          <a:p>
            <a:pPr marL="308680" indent="-308680">
              <a:buSzPct val="75000"/>
              <a:buChar char="•"/>
              <a:defRPr sz="2000"/>
            </a:pPr>
            <a:r>
              <a:t>Route similarity</a:t>
            </a:r>
          </a:p>
          <a:p>
            <a:pPr marL="308680" indent="-308680">
              <a:buSzPct val="75000"/>
              <a:buChar char="•"/>
              <a:defRPr sz="2000"/>
            </a:pPr>
            <a:r>
              <a:t>Eps =1000m, MinNbs=5</a:t>
            </a:r>
          </a:p>
          <a:p>
            <a:pPr marL="308680" indent="-308680">
              <a:buSzPct val="75000"/>
              <a:buChar char="•"/>
              <a:defRPr sz="2000"/>
            </a:pPr>
            <a:r>
              <a:t>Cluster size 29%</a:t>
            </a:r>
          </a:p>
          <a:p>
            <a:pPr marL="308680" indent="-308680">
              <a:buSzPct val="75000"/>
              <a:buChar char="•"/>
              <a:defRPr sz="2000"/>
            </a:pPr>
            <a:r>
              <a:t>11 to 28 trajectories</a:t>
            </a:r>
          </a:p>
        </p:txBody>
      </p:sp>
      <p:sp>
        <p:nvSpPr>
          <p:cNvPr id="159" name="Shape 159"/>
          <p:cNvSpPr/>
          <p:nvPr/>
        </p:nvSpPr>
        <p:spPr>
          <a:xfrm>
            <a:off x="8746127" y="7141473"/>
            <a:ext cx="4187516"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08680" indent="-308680">
              <a:buSzPct val="75000"/>
              <a:buChar char="•"/>
              <a:defRPr sz="2000"/>
            </a:pPr>
            <a:r>
              <a:t>Whole data set</a:t>
            </a:r>
          </a:p>
          <a:p>
            <a:pPr marL="308680" indent="-308680">
              <a:buSzPct val="75000"/>
              <a:buChar char="•"/>
              <a:defRPr sz="2000"/>
            </a:pPr>
            <a:r>
              <a:t>Common source and destination</a:t>
            </a:r>
          </a:p>
          <a:p>
            <a:pPr marL="308680" indent="-308680">
              <a:buSzPct val="75000"/>
              <a:buChar char="•"/>
              <a:defRPr sz="2000"/>
            </a:pPr>
            <a:r>
              <a:t>Eps =800, MinNbs=8</a:t>
            </a:r>
          </a:p>
          <a:p>
            <a:pPr marL="308680" indent="-308680">
              <a:buSzPct val="75000"/>
              <a:buChar char="•"/>
              <a:defRPr sz="2000"/>
            </a:pPr>
            <a:r>
              <a:t>Cluster size 29%</a:t>
            </a:r>
          </a:p>
          <a:p>
            <a:pPr marL="308680" indent="-308680">
              <a:buSzPct val="75000"/>
              <a:buChar char="•"/>
              <a:defRPr sz="2000"/>
            </a:pPr>
            <a:r>
              <a:t>11 to 28 trajectories</a:t>
            </a:r>
          </a:p>
        </p:txBody>
      </p:sp>
      <p:sp>
        <p:nvSpPr>
          <p:cNvPr id="160" name="Shape 160"/>
          <p:cNvSpPr/>
          <p:nvPr/>
        </p:nvSpPr>
        <p:spPr>
          <a:xfrm>
            <a:off x="3672362" y="4341431"/>
            <a:ext cx="1023880" cy="806613"/>
          </a:xfrm>
          <a:prstGeom prst="rightArrow">
            <a:avLst>
              <a:gd name="adj1" fmla="val 32000"/>
              <a:gd name="adj2" fmla="val 81239"/>
            </a:avLst>
          </a:prstGeom>
          <a:blipFill>
            <a:blip r:embed="rId6"/>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61" name="Shape 161"/>
          <p:cNvSpPr/>
          <p:nvPr/>
        </p:nvSpPr>
        <p:spPr>
          <a:xfrm>
            <a:off x="3671508" y="3852846"/>
            <a:ext cx="103182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000">
                <a:latin typeface="Helvetica"/>
                <a:ea typeface="Helvetica"/>
                <a:cs typeface="Helvetica"/>
                <a:sym typeface="Helvetica"/>
              </a:defRPr>
            </a:lvl1pPr>
          </a:lstStyle>
          <a:p>
            <a:pPr/>
            <a:r>
              <a:t>Reduce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prstGeom prst="rect">
            <a:avLst/>
          </a:prstGeom>
        </p:spPr>
        <p:txBody>
          <a:bodyPr/>
          <a:lstStyle>
            <a:lvl1pPr defTabSz="490727">
              <a:defRPr sz="6719"/>
            </a:lvl1pPr>
          </a:lstStyle>
          <a:p>
            <a:pPr/>
            <a:r>
              <a:t>Frequently taken route (Route similarity)</a:t>
            </a:r>
          </a:p>
        </p:txBody>
      </p:sp>
      <p:pic>
        <p:nvPicPr>
          <p:cNvPr id="166" name="Screen Shot 2015-11-01 at 7.01.15 PM.png"/>
          <p:cNvPicPr>
            <a:picLocks noChangeAspect="1"/>
          </p:cNvPicPr>
          <p:nvPr/>
        </p:nvPicPr>
        <p:blipFill>
          <a:blip r:embed="rId3">
            <a:extLst/>
          </a:blip>
          <a:stretch>
            <a:fillRect/>
          </a:stretch>
        </p:blipFill>
        <p:spPr>
          <a:xfrm>
            <a:off x="8897008" y="3291909"/>
            <a:ext cx="3657601" cy="4272898"/>
          </a:xfrm>
          <a:prstGeom prst="rect">
            <a:avLst/>
          </a:prstGeom>
          <a:ln w="12700">
            <a:miter lim="400000"/>
          </a:ln>
        </p:spPr>
      </p:pic>
      <p:sp>
        <p:nvSpPr>
          <p:cNvPr id="167" name="Shape 167"/>
          <p:cNvSpPr/>
          <p:nvPr/>
        </p:nvSpPr>
        <p:spPr>
          <a:xfrm>
            <a:off x="507672" y="7790440"/>
            <a:ext cx="3199963"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08680" indent="-308680">
              <a:buSzPct val="75000"/>
              <a:buChar char="•"/>
              <a:defRPr sz="2000"/>
            </a:pPr>
            <a:r>
              <a:t>Long trajectories</a:t>
            </a:r>
          </a:p>
          <a:p>
            <a:pPr marL="308680" indent="-308680">
              <a:buSzPct val="75000"/>
              <a:buChar char="•"/>
              <a:defRPr sz="2000"/>
            </a:pPr>
            <a:r>
              <a:t>Route similarity</a:t>
            </a:r>
          </a:p>
          <a:p>
            <a:pPr marL="308680" indent="-308680">
              <a:buSzPct val="75000"/>
              <a:buChar char="•"/>
              <a:defRPr sz="2000"/>
            </a:pPr>
            <a:r>
              <a:t>Eps =800 m, MinNbs=5</a:t>
            </a:r>
          </a:p>
          <a:p>
            <a:pPr>
              <a:defRPr sz="2000"/>
            </a:pPr>
          </a:p>
        </p:txBody>
      </p:sp>
      <p:sp>
        <p:nvSpPr>
          <p:cNvPr id="168" name="Shape 168"/>
          <p:cNvSpPr/>
          <p:nvPr/>
        </p:nvSpPr>
        <p:spPr>
          <a:xfrm>
            <a:off x="792890" y="2555210"/>
            <a:ext cx="297220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000">
                <a:latin typeface="Helvetica"/>
                <a:ea typeface="Helvetica"/>
                <a:cs typeface="Helvetica"/>
                <a:sym typeface="Helvetica"/>
              </a:defRPr>
            </a:lvl1pPr>
          </a:lstStyle>
          <a:p>
            <a:pPr/>
            <a:r>
              <a:t>peripheral routes using the belt around the city</a:t>
            </a:r>
          </a:p>
        </p:txBody>
      </p:sp>
      <p:pic>
        <p:nvPicPr>
          <p:cNvPr id="169" name="Screen Shot 2015-11-01 at 7.01.00 PM.png"/>
          <p:cNvPicPr>
            <a:picLocks noChangeAspect="1"/>
          </p:cNvPicPr>
          <p:nvPr/>
        </p:nvPicPr>
        <p:blipFill>
          <a:blip r:embed="rId4">
            <a:extLst/>
          </a:blip>
          <a:stretch>
            <a:fillRect/>
          </a:stretch>
        </p:blipFill>
        <p:spPr>
          <a:xfrm>
            <a:off x="450191" y="3304590"/>
            <a:ext cx="3657601" cy="4247536"/>
          </a:xfrm>
          <a:prstGeom prst="rect">
            <a:avLst/>
          </a:prstGeom>
          <a:ln w="12700">
            <a:miter lim="400000"/>
          </a:ln>
        </p:spPr>
      </p:pic>
      <p:pic>
        <p:nvPicPr>
          <p:cNvPr id="170" name="Screen Shot 2015-11-01 at 7.01.07 PM.png"/>
          <p:cNvPicPr>
            <a:picLocks noChangeAspect="1"/>
          </p:cNvPicPr>
          <p:nvPr/>
        </p:nvPicPr>
        <p:blipFill>
          <a:blip r:embed="rId5">
            <a:extLst/>
          </a:blip>
          <a:stretch>
            <a:fillRect/>
          </a:stretch>
        </p:blipFill>
        <p:spPr>
          <a:xfrm>
            <a:off x="4673600" y="3300455"/>
            <a:ext cx="3657601" cy="4255807"/>
          </a:xfrm>
          <a:prstGeom prst="rect">
            <a:avLst/>
          </a:prstGeom>
          <a:ln w="12700">
            <a:miter lim="400000"/>
          </a:ln>
        </p:spPr>
      </p:pic>
      <p:sp>
        <p:nvSpPr>
          <p:cNvPr id="171" name="Shape 171"/>
          <p:cNvSpPr/>
          <p:nvPr/>
        </p:nvSpPr>
        <p:spPr>
          <a:xfrm>
            <a:off x="4471356" y="2555210"/>
            <a:ext cx="4062088"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000">
                <a:latin typeface="Helvetica"/>
                <a:ea typeface="Helvetica"/>
                <a:cs typeface="Helvetica"/>
                <a:sym typeface="Helvetica"/>
              </a:defRPr>
            </a:lvl1pPr>
          </a:lstStyle>
          <a:p>
            <a:pPr/>
            <a:r>
              <a:t>radial routes from the periphery towards the inner city</a:t>
            </a:r>
          </a:p>
        </p:txBody>
      </p:sp>
      <p:sp>
        <p:nvSpPr>
          <p:cNvPr id="172" name="Shape 172"/>
          <p:cNvSpPr/>
          <p:nvPr/>
        </p:nvSpPr>
        <p:spPr>
          <a:xfrm>
            <a:off x="8694765" y="2555210"/>
            <a:ext cx="4062087"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000">
                <a:latin typeface="Helvetica"/>
                <a:ea typeface="Helvetica"/>
                <a:cs typeface="Helvetica"/>
                <a:sym typeface="Helvetica"/>
              </a:defRPr>
            </a:lvl1pPr>
          </a:lstStyle>
          <a:p>
            <a:pPr/>
            <a:r>
              <a:t>radial routes from the inner city towards the periphery</a:t>
            </a:r>
          </a:p>
        </p:txBody>
      </p:sp>
      <p:sp>
        <p:nvSpPr>
          <p:cNvPr id="173" name="Shape 173"/>
          <p:cNvSpPr/>
          <p:nvPr/>
        </p:nvSpPr>
        <p:spPr>
          <a:xfrm>
            <a:off x="4902418" y="7790440"/>
            <a:ext cx="3199964"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08680" indent="-308680">
              <a:buSzPct val="75000"/>
              <a:buChar char="•"/>
              <a:defRPr sz="2000"/>
            </a:pPr>
            <a:r>
              <a:t>Long trajectories</a:t>
            </a:r>
          </a:p>
          <a:p>
            <a:pPr marL="308680" indent="-308680">
              <a:buSzPct val="75000"/>
              <a:buChar char="•"/>
              <a:defRPr sz="2000"/>
            </a:pPr>
            <a:r>
              <a:t>Route similarity</a:t>
            </a:r>
          </a:p>
          <a:p>
            <a:pPr marL="308680" indent="-308680">
              <a:buSzPct val="75000"/>
              <a:buChar char="•"/>
              <a:defRPr sz="2000"/>
            </a:pPr>
            <a:r>
              <a:t>Eps =800 m, MinNbs=5</a:t>
            </a:r>
          </a:p>
          <a:p>
            <a:pPr>
              <a:defRPr sz="2000"/>
            </a:pPr>
          </a:p>
        </p:txBody>
      </p:sp>
      <p:sp>
        <p:nvSpPr>
          <p:cNvPr id="174" name="Shape 174"/>
          <p:cNvSpPr/>
          <p:nvPr/>
        </p:nvSpPr>
        <p:spPr>
          <a:xfrm>
            <a:off x="9125827" y="7790440"/>
            <a:ext cx="3199963"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08680" indent="-308680">
              <a:buSzPct val="75000"/>
              <a:buChar char="•"/>
              <a:defRPr sz="2000"/>
            </a:pPr>
            <a:r>
              <a:t>Long trajectories</a:t>
            </a:r>
          </a:p>
          <a:p>
            <a:pPr marL="308680" indent="-308680">
              <a:buSzPct val="75000"/>
              <a:buChar char="•"/>
              <a:defRPr sz="2000"/>
            </a:pPr>
            <a:r>
              <a:t>Route similarity</a:t>
            </a:r>
          </a:p>
          <a:p>
            <a:pPr marL="308680" indent="-308680">
              <a:buSzPct val="75000"/>
              <a:buChar char="•"/>
              <a:defRPr sz="2000"/>
            </a:pPr>
            <a:r>
              <a:t>Eps =800 m, MinNbs=5</a:t>
            </a:r>
          </a:p>
          <a:p>
            <a:pPr>
              <a:defRPr sz="2000"/>
            </a:pP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prstGeom prst="rect">
            <a:avLst/>
          </a:prstGeom>
        </p:spPr>
        <p:txBody>
          <a:bodyPr/>
          <a:lstStyle/>
          <a:p>
            <a:pPr/>
            <a:r>
              <a:t>Micro-clustering</a:t>
            </a:r>
          </a:p>
        </p:txBody>
      </p:sp>
      <p:sp>
        <p:nvSpPr>
          <p:cNvPr id="179" name="Shape 179"/>
          <p:cNvSpPr/>
          <p:nvPr/>
        </p:nvSpPr>
        <p:spPr>
          <a:xfrm>
            <a:off x="0" y="7060114"/>
            <a:ext cx="13004801" cy="18176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71638" indent="-271638" algn="l" defTabSz="457200">
              <a:lnSpc>
                <a:spcPct val="117999"/>
              </a:lnSpc>
              <a:buSzPct val="75000"/>
              <a:buChar char="•"/>
              <a:defRPr sz="2500">
                <a:latin typeface="Helvetica Neue"/>
                <a:ea typeface="Helvetica Neue"/>
                <a:cs typeface="Helvetica Neue"/>
                <a:sym typeface="Helvetica Neue"/>
              </a:defRPr>
            </a:pPr>
            <a:r>
              <a:t>Traditional trajectory clustering algorithm group similar trajectory as a whole, sometimes it can miss common sub-trajectory.</a:t>
            </a:r>
          </a:p>
          <a:p>
            <a:pPr marL="271638" indent="-271638" algn="l" defTabSz="457200">
              <a:lnSpc>
                <a:spcPct val="117999"/>
              </a:lnSpc>
              <a:buSzPct val="75000"/>
              <a:buChar char="•"/>
              <a:defRPr sz="2500">
                <a:latin typeface="Helvetica Neue"/>
                <a:ea typeface="Helvetica Neue"/>
                <a:cs typeface="Helvetica Neue"/>
                <a:sym typeface="Helvetica Neue"/>
              </a:defRPr>
            </a:pPr>
            <a:r>
              <a:t>Trajectory might have different lengths</a:t>
            </a:r>
          </a:p>
          <a:p>
            <a:pPr marL="271638" indent="-271638" algn="l" defTabSz="457200">
              <a:lnSpc>
                <a:spcPct val="117999"/>
              </a:lnSpc>
              <a:buSzPct val="75000"/>
              <a:buChar char="•"/>
              <a:defRPr sz="2500">
                <a:latin typeface="Helvetica Neue"/>
                <a:ea typeface="Helvetica Neue"/>
                <a:cs typeface="Helvetica Neue"/>
                <a:sym typeface="Helvetica Neue"/>
              </a:defRPr>
            </a:pPr>
            <a:r>
              <a:t>Discovering common sub-trajectory is very useful in some applications.</a:t>
            </a:r>
          </a:p>
        </p:txBody>
      </p:sp>
      <p:pic>
        <p:nvPicPr>
          <p:cNvPr id="180" name="Screen Shot 2015-11-01 at 10.11.54 PM.png"/>
          <p:cNvPicPr>
            <a:picLocks noChangeAspect="1"/>
          </p:cNvPicPr>
          <p:nvPr/>
        </p:nvPicPr>
        <p:blipFill>
          <a:blip r:embed="rId2">
            <a:extLst/>
          </a:blip>
          <a:stretch>
            <a:fillRect/>
          </a:stretch>
        </p:blipFill>
        <p:spPr>
          <a:xfrm>
            <a:off x="1663700" y="3035300"/>
            <a:ext cx="9677400" cy="3683000"/>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lstStyle/>
          <a:p>
            <a:pPr/>
            <a:r>
              <a:t>Micro clustering 1</a:t>
            </a:r>
          </a:p>
        </p:txBody>
      </p:sp>
      <p:sp>
        <p:nvSpPr>
          <p:cNvPr id="183" name="Shape 183"/>
          <p:cNvSpPr/>
          <p:nvPr>
            <p:ph type="body" idx="1"/>
          </p:nvPr>
        </p:nvSpPr>
        <p:spPr>
          <a:xfrm>
            <a:off x="952500" y="2590800"/>
            <a:ext cx="11099800" cy="6286500"/>
          </a:xfrm>
          <a:prstGeom prst="rect">
            <a:avLst/>
          </a:prstGeom>
        </p:spPr>
        <p:txBody>
          <a:bodyPr/>
          <a:lstStyle/>
          <a:p>
            <a:pPr/>
            <a:r>
              <a:t>Represent trajectory as piece-wise segments (possibly with missing intervals)</a:t>
            </a:r>
          </a:p>
          <a:p>
            <a:pPr/>
            <a:r>
              <a:t>Find a maximal segment where all trajectories are pair-wise close to each other</a:t>
            </a:r>
          </a:p>
          <a:p>
            <a:pPr/>
            <a:r>
              <a:t>The similarity of trajectories is based on the time length of close segments</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