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1560" y="-10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5908914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prstGeom prst="rect">
            <a:avLst/>
          </a:prstGeom>
        </p:spPr>
        <p:txBody>
          <a:bodyPr/>
          <a:lstStyle/>
          <a:p>
            <a:endParaRPr/>
          </a:p>
        </p:txBody>
      </p:sp>
      <p:sp>
        <p:nvSpPr>
          <p:cNvPr id="160" name="Shape 160"/>
          <p:cNvSpPr>
            <a:spLocks noGrp="1"/>
          </p:cNvSpPr>
          <p:nvPr>
            <p:ph type="body" sz="quarter" idx="1"/>
          </p:nvPr>
        </p:nvSpPr>
        <p:spPr>
          <a:prstGeom prst="rect">
            <a:avLst/>
          </a:prstGeom>
        </p:spPr>
        <p:txBody>
          <a:bodyPr/>
          <a:lstStyle/>
          <a:p>
            <a:r>
              <a:t>Increasing the number of data sample vectors results in a decrease in the difference, However, this same effect may be realized by the proper choice of d(x, .), without the added cost of more samples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prstGeom prst="rect">
            <a:avLst/>
          </a:prstGeom>
        </p:spPr>
        <p:txBody>
          <a:bodyPr/>
          <a:lstStyle/>
          <a:p>
            <a:endParaRPr/>
          </a:p>
        </p:txBody>
      </p:sp>
      <p:sp>
        <p:nvSpPr>
          <p:cNvPr id="171" name="Shape 171"/>
          <p:cNvSpPr>
            <a:spLocks noGrp="1"/>
          </p:cNvSpPr>
          <p:nvPr>
            <p:ph type="body" sz="quarter" idx="1"/>
          </p:nvPr>
        </p:nvSpPr>
        <p:spPr>
          <a:prstGeom prst="rect">
            <a:avLst/>
          </a:prstGeom>
        </p:spPr>
        <p:txBody>
          <a:bodyPr/>
          <a:lstStyle/>
          <a:p>
            <a:r>
              <a:t>The optimal distance function should find the XNN that minimize the difference. If choose the mentioned distance function, it is guaranteed that the difference will be the minimal among local regions of x0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prstGeom prst="rect">
            <a:avLst/>
          </a:prstGeom>
        </p:spPr>
        <p:txBody>
          <a:bodyPr/>
          <a:lstStyle/>
          <a:p>
            <a:endParaRPr/>
          </a:p>
        </p:txBody>
      </p:sp>
      <p:sp>
        <p:nvSpPr>
          <p:cNvPr id="181" name="Shape 181"/>
          <p:cNvSpPr>
            <a:spLocks noGrp="1"/>
          </p:cNvSpPr>
          <p:nvPr>
            <p:ph type="body" sz="quarter" idx="1"/>
          </p:nvPr>
        </p:nvSpPr>
        <p:spPr>
          <a:prstGeom prst="rect">
            <a:avLst/>
          </a:prstGeom>
        </p:spPr>
        <p:txBody>
          <a:bodyPr/>
          <a:lstStyle/>
          <a:p>
            <a:r>
              <a:t>Why min on c, it is meaningless if you take a summation of all possible 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prstGeom prst="rect">
            <a:avLst/>
          </a:prstGeom>
        </p:spPr>
        <p:txBody>
          <a:bodyPr/>
          <a:lstStyle/>
          <a:p>
            <a:endParaRPr/>
          </a:p>
        </p:txBody>
      </p:sp>
      <p:sp>
        <p:nvSpPr>
          <p:cNvPr id="206" name="Shape 206"/>
          <p:cNvSpPr>
            <a:spLocks noGrp="1"/>
          </p:cNvSpPr>
          <p:nvPr>
            <p:ph type="body" sz="quarter" idx="1"/>
          </p:nvPr>
        </p:nvSpPr>
        <p:spPr>
          <a:prstGeom prst="rect">
            <a:avLst/>
          </a:prstGeom>
        </p:spPr>
        <p:txBody>
          <a:bodyPr/>
          <a:lstStyle/>
          <a:p>
            <a:r>
              <a:t>Should be Ec, by taylor approximation, either increase N or design a distance function can decrease the error function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prstGeom prst="rect">
            <a:avLst/>
          </a:prstGeom>
        </p:spPr>
        <p:txBody>
          <a:bodyPr/>
          <a:lstStyle/>
          <a:p>
            <a:endParaRPr/>
          </a:p>
        </p:txBody>
      </p:sp>
      <p:sp>
        <p:nvSpPr>
          <p:cNvPr id="259" name="Shape 259"/>
          <p:cNvSpPr>
            <a:spLocks noGrp="1"/>
          </p:cNvSpPr>
          <p:nvPr>
            <p:ph type="body" sz="quarter" idx="1"/>
          </p:nvPr>
        </p:nvSpPr>
        <p:spPr>
          <a:prstGeom prst="rect">
            <a:avLst/>
          </a:prstGeom>
        </p:spPr>
        <p:txBody>
          <a:bodyPr/>
          <a:lstStyle/>
          <a:p>
            <a:r>
              <a:t>For instance, the sample marked with red star s1 is misclassified by the first classifier as shown in Fig. 2.a, but correctly classified by the second classifier as shown in Fig. 2.b.  In addition, the feature of the sample marked with blue star s2 is correctly classified by the first classifier as shown in Fig. 2.a, but misclassified by the second classifier as shown in Fig. 2.b.</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noRot="1" noChangeAspect="1"/>
          </p:cNvSpPr>
          <p:nvPr>
            <p:ph type="sldImg"/>
          </p:nvPr>
        </p:nvSpPr>
        <p:spPr>
          <a:prstGeom prst="rect">
            <a:avLst/>
          </a:prstGeom>
        </p:spPr>
        <p:txBody>
          <a:bodyPr/>
          <a:lstStyle/>
          <a:p>
            <a:endParaRPr/>
          </a:p>
        </p:txBody>
      </p:sp>
      <p:sp>
        <p:nvSpPr>
          <p:cNvPr id="263" name="Shape 263"/>
          <p:cNvSpPr>
            <a:spLocks noGrp="1"/>
          </p:cNvSpPr>
          <p:nvPr>
            <p:ph type="body" sz="quarter" idx="1"/>
          </p:nvPr>
        </p:nvSpPr>
        <p:spPr>
          <a:prstGeom prst="rect">
            <a:avLst/>
          </a:prstGeom>
        </p:spPr>
        <p:txBody>
          <a:bodyPr/>
          <a:lstStyle/>
          <a:p>
            <a:r>
              <a:t>The concatenation operation creates a 4 (2×2) dimensional fusion space at the meta-layer input feature space, i.e. fusion space.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a:spLocks noGrp="1" noRot="1" noChangeAspect="1"/>
          </p:cNvSpPr>
          <p:nvPr>
            <p:ph type="sldImg"/>
          </p:nvPr>
        </p:nvSpPr>
        <p:spPr>
          <a:prstGeom prst="rect">
            <a:avLst/>
          </a:prstGeom>
        </p:spPr>
        <p:txBody>
          <a:bodyPr/>
          <a:lstStyle/>
          <a:p>
            <a:endParaRPr/>
          </a:p>
        </p:txBody>
      </p:sp>
      <p:sp>
        <p:nvSpPr>
          <p:cNvPr id="268" name="Shape 268"/>
          <p:cNvSpPr>
            <a:spLocks noGrp="1"/>
          </p:cNvSpPr>
          <p:nvPr>
            <p:ph type="body" sz="quarter" idx="1"/>
          </p:nvPr>
        </p:nvSpPr>
        <p:spPr>
          <a:prstGeom prst="rect">
            <a:avLst/>
          </a:prstGeom>
        </p:spPr>
        <p:txBody>
          <a:bodyPr/>
          <a:lstStyle/>
          <a:p>
            <a:r>
              <a:t> Due to dimensionality curse, the performance gain of FSG compared to the classification performances of the aforementioned algorithms decreases as A increases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1.png"/><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 Id="rId3"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 Id="rId3"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a:prstGeom prst="rect">
            <a:avLst/>
          </a:prstGeom>
        </p:spPr>
        <p:txBody>
          <a:bodyPr>
            <a:normAutofit fontScale="90000"/>
          </a:bodyPr>
          <a:lstStyle>
            <a:lvl1pPr defTabSz="443991">
              <a:defRPr sz="6080"/>
            </a:lvl1pPr>
          </a:lstStyle>
          <a:p>
            <a:r>
              <a:t>A New Fuzzy Stacked Generalization Technique and Analysis of its Performance</a:t>
            </a:r>
          </a:p>
        </p:txBody>
      </p:sp>
      <p:sp>
        <p:nvSpPr>
          <p:cNvPr id="120" name="Shape 120"/>
          <p:cNvSpPr>
            <a:spLocks noGrp="1"/>
          </p:cNvSpPr>
          <p:nvPr>
            <p:ph type="subTitle" sz="quarter" idx="1"/>
          </p:nvPr>
        </p:nvSpPr>
        <p:spPr>
          <a:prstGeom prst="rect">
            <a:avLst/>
          </a:prstGeom>
        </p:spPr>
        <p:txBody>
          <a:bodyPr/>
          <a:lstStyle/>
          <a:p>
            <a:r>
              <a:t>Mete Ozay, Fatos T. Yarman Vural</a:t>
            </a:r>
          </a:p>
          <a:p>
            <a:r>
              <a:t>—Presented by Tianxiao Jiang</a:t>
            </a: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title"/>
          </p:nvPr>
        </p:nvSpPr>
        <p:spPr>
          <a:prstGeom prst="rect">
            <a:avLst/>
          </a:prstGeom>
        </p:spPr>
        <p:txBody>
          <a:bodyPr/>
          <a:lstStyle>
            <a:lvl1pPr defTabSz="490727">
              <a:defRPr sz="6719"/>
            </a:lvl1pPr>
          </a:lstStyle>
          <a:p>
            <a:r>
              <a:t>N-sample and large-sample classification errors of NN</a:t>
            </a:r>
          </a:p>
        </p:txBody>
      </p:sp>
      <p:sp>
        <p:nvSpPr>
          <p:cNvPr id="174" name="Shape 174"/>
          <p:cNvSpPr/>
          <p:nvPr/>
        </p:nvSpPr>
        <p:spPr>
          <a:xfrm>
            <a:off x="325628" y="3211460"/>
            <a:ext cx="1235354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The classification error rate of Bayes classifier is defined as </a:t>
            </a:r>
          </a:p>
        </p:txBody>
      </p:sp>
      <p:pic>
        <p:nvPicPr>
          <p:cNvPr id="175" name="Screen Shot 2015-11-20 at 12.29.59 AM.png"/>
          <p:cNvPicPr>
            <a:picLocks noChangeAspect="1"/>
          </p:cNvPicPr>
          <p:nvPr/>
        </p:nvPicPr>
        <p:blipFill>
          <a:blip r:embed="rId3">
            <a:extLst/>
          </a:blip>
          <a:stretch>
            <a:fillRect/>
          </a:stretch>
        </p:blipFill>
        <p:spPr>
          <a:xfrm>
            <a:off x="2604000" y="4262165"/>
            <a:ext cx="6959601" cy="1422401"/>
          </a:xfrm>
          <a:prstGeom prst="rect">
            <a:avLst/>
          </a:prstGeom>
          <a:ln w="12700">
            <a:miter lim="400000"/>
          </a:ln>
        </p:spPr>
      </p:pic>
      <p:sp>
        <p:nvSpPr>
          <p:cNvPr id="176" name="Shape 176"/>
          <p:cNvSpPr/>
          <p:nvPr/>
        </p:nvSpPr>
        <p:spPr>
          <a:xfrm>
            <a:off x="236060" y="5977344"/>
            <a:ext cx="12532679"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a:defRPr sz="2000" b="1" i="1">
                <a:latin typeface="Helvetica"/>
                <a:ea typeface="Helvetica"/>
                <a:cs typeface="Helvetica"/>
                <a:sym typeface="Helvetica"/>
              </a:defRPr>
            </a:lvl1pPr>
          </a:lstStyle>
          <a:p>
            <a:r>
              <a:t>s is sample; xj is a feature vector representation of s; Wc is the class label; L is the loss function</a:t>
            </a:r>
          </a:p>
        </p:txBody>
      </p:sp>
      <p:pic>
        <p:nvPicPr>
          <p:cNvPr id="177" name="Screen Shot 2015-11-20 at 12.35.25 AM.png"/>
          <p:cNvPicPr>
            <a:picLocks noChangeAspect="1"/>
          </p:cNvPicPr>
          <p:nvPr/>
        </p:nvPicPr>
        <p:blipFill>
          <a:blip r:embed="rId4">
            <a:extLst/>
          </a:blip>
          <a:stretch>
            <a:fillRect/>
          </a:stretch>
        </p:blipFill>
        <p:spPr>
          <a:xfrm>
            <a:off x="4293100" y="8015335"/>
            <a:ext cx="3581401" cy="889001"/>
          </a:xfrm>
          <a:prstGeom prst="rect">
            <a:avLst/>
          </a:prstGeom>
          <a:ln w="12700">
            <a:miter lim="400000"/>
          </a:ln>
        </p:spPr>
      </p:pic>
      <p:sp>
        <p:nvSpPr>
          <p:cNvPr id="178" name="Shape 178"/>
          <p:cNvSpPr/>
          <p:nvPr/>
        </p:nvSpPr>
        <p:spPr>
          <a:xfrm>
            <a:off x="2942787" y="7139583"/>
            <a:ext cx="589879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Expected error is defined as</a:t>
            </a:r>
          </a:p>
        </p:txBody>
      </p:sp>
      <p:sp>
        <p:nvSpPr>
          <p:cNvPr id="179" name="Shape 179"/>
          <p:cNvSpPr/>
          <p:nvPr/>
        </p:nvSpPr>
        <p:spPr>
          <a:xfrm>
            <a:off x="4219955" y="4323768"/>
            <a:ext cx="39357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FF2600"/>
                </a:solidFill>
                <a:latin typeface="Helvetica"/>
                <a:ea typeface="Helvetica"/>
                <a:cs typeface="Helvetica"/>
                <a:sym typeface="Helvetica"/>
              </a:defRPr>
            </a:lvl1pPr>
          </a:lstStyle>
          <a:p>
            <a:r>
              <a:t>?</a:t>
            </a:r>
          </a:p>
        </p:txBody>
      </p:sp>
    </p:spTree>
  </p:cSld>
  <p:clrMapOvr>
    <a:masterClrMapping/>
  </p:clrMapOvr>
  <p:transition xmlns:p14="http://schemas.microsoft.com/office/powerpoint/2010/mai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lvl1pPr defTabSz="490727">
              <a:defRPr sz="6719"/>
            </a:lvl1pPr>
          </a:lstStyle>
          <a:p>
            <a:r>
              <a:t>N-sample and large-sample classification errors of NN</a:t>
            </a:r>
          </a:p>
        </p:txBody>
      </p:sp>
      <p:sp>
        <p:nvSpPr>
          <p:cNvPr id="184" name="Shape 184"/>
          <p:cNvSpPr/>
          <p:nvPr/>
        </p:nvSpPr>
        <p:spPr>
          <a:xfrm>
            <a:off x="331996" y="2962360"/>
            <a:ext cx="721141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The probability of error is given by </a:t>
            </a:r>
          </a:p>
        </p:txBody>
      </p:sp>
      <p:pic>
        <p:nvPicPr>
          <p:cNvPr id="185" name="Screen Shot 2015-11-20 at 12.43.48 AM.png"/>
          <p:cNvPicPr>
            <a:picLocks noChangeAspect="1"/>
          </p:cNvPicPr>
          <p:nvPr/>
        </p:nvPicPr>
        <p:blipFill>
          <a:blip r:embed="rId2">
            <a:extLst/>
          </a:blip>
          <a:stretch>
            <a:fillRect/>
          </a:stretch>
        </p:blipFill>
        <p:spPr>
          <a:xfrm>
            <a:off x="3062539" y="3968920"/>
            <a:ext cx="6502401" cy="1219201"/>
          </a:xfrm>
          <a:prstGeom prst="rect">
            <a:avLst/>
          </a:prstGeom>
          <a:ln w="12700">
            <a:miter lim="400000"/>
          </a:ln>
        </p:spPr>
      </p:pic>
      <p:pic>
        <p:nvPicPr>
          <p:cNvPr id="186" name="Screen Shot 2015-11-20 at 12.46.19 AM.png"/>
          <p:cNvPicPr>
            <a:picLocks noChangeAspect="1"/>
          </p:cNvPicPr>
          <p:nvPr/>
        </p:nvPicPr>
        <p:blipFill>
          <a:blip r:embed="rId3">
            <a:extLst/>
          </a:blip>
          <a:stretch>
            <a:fillRect/>
          </a:stretch>
        </p:blipFill>
        <p:spPr>
          <a:xfrm>
            <a:off x="0" y="5479314"/>
            <a:ext cx="13004801" cy="547572"/>
          </a:xfrm>
          <a:prstGeom prst="rect">
            <a:avLst/>
          </a:prstGeom>
          <a:ln w="12700">
            <a:miter lim="400000"/>
          </a:ln>
        </p:spPr>
      </p:pic>
      <p:pic>
        <p:nvPicPr>
          <p:cNvPr id="187" name="Screen Shot 2015-11-20 at 12.54.12 AM.png"/>
          <p:cNvPicPr>
            <a:picLocks noChangeAspect="1"/>
          </p:cNvPicPr>
          <p:nvPr/>
        </p:nvPicPr>
        <p:blipFill>
          <a:blip r:embed="rId4">
            <a:extLst/>
          </a:blip>
          <a:stretch>
            <a:fillRect/>
          </a:stretch>
        </p:blipFill>
        <p:spPr>
          <a:xfrm>
            <a:off x="4319839" y="7696943"/>
            <a:ext cx="3987801" cy="1219201"/>
          </a:xfrm>
          <a:prstGeom prst="rect">
            <a:avLst/>
          </a:prstGeom>
          <a:ln w="12700">
            <a:miter lim="400000"/>
          </a:ln>
        </p:spPr>
      </p:pic>
      <p:sp>
        <p:nvSpPr>
          <p:cNvPr id="188" name="Shape 188"/>
          <p:cNvSpPr/>
          <p:nvPr/>
        </p:nvSpPr>
        <p:spPr>
          <a:xfrm>
            <a:off x="568654" y="6940836"/>
            <a:ext cx="432374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The asymptotic error</a:t>
            </a:r>
          </a:p>
        </p:txBody>
      </p:sp>
    </p:spTree>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p:cNvSpPr>
          <p:nvPr>
            <p:ph type="title"/>
          </p:nvPr>
        </p:nvSpPr>
        <p:spPr>
          <a:prstGeom prst="rect">
            <a:avLst/>
          </a:prstGeom>
        </p:spPr>
        <p:txBody>
          <a:bodyPr/>
          <a:lstStyle>
            <a:lvl1pPr defTabSz="490727">
              <a:defRPr sz="6719"/>
            </a:lvl1pPr>
          </a:lstStyle>
          <a:p>
            <a:r>
              <a:t>N-sample and large-sample classification errors of NN</a:t>
            </a:r>
          </a:p>
        </p:txBody>
      </p:sp>
      <p:grpSp>
        <p:nvGrpSpPr>
          <p:cNvPr id="196" name="Group 196"/>
          <p:cNvGrpSpPr/>
          <p:nvPr/>
        </p:nvGrpSpPr>
        <p:grpSpPr>
          <a:xfrm>
            <a:off x="2420117" y="3114202"/>
            <a:ext cx="7693857" cy="2018151"/>
            <a:chOff x="0" y="0"/>
            <a:chExt cx="7693855" cy="2018149"/>
          </a:xfrm>
        </p:grpSpPr>
        <p:pic>
          <p:nvPicPr>
            <p:cNvPr id="191" name="Screen Shot 2015-11-20 at 12.58.07 AM.png"/>
            <p:cNvPicPr>
              <a:picLocks noChangeAspect="1"/>
            </p:cNvPicPr>
            <p:nvPr/>
          </p:nvPicPr>
          <p:blipFill>
            <a:blip r:embed="rId2">
              <a:extLst/>
            </a:blip>
            <a:stretch>
              <a:fillRect/>
            </a:stretch>
          </p:blipFill>
          <p:spPr>
            <a:xfrm>
              <a:off x="707706" y="443171"/>
              <a:ext cx="6985001" cy="990601"/>
            </a:xfrm>
            <a:prstGeom prst="rect">
              <a:avLst/>
            </a:prstGeom>
            <a:ln w="12700" cap="flat">
              <a:noFill/>
              <a:miter lim="400000"/>
            </a:ln>
            <a:effectLst/>
          </p:spPr>
        </p:pic>
        <p:sp>
          <p:nvSpPr>
            <p:cNvPr id="192" name="Shape 192"/>
            <p:cNvSpPr/>
            <p:nvPr/>
          </p:nvSpPr>
          <p:spPr>
            <a:xfrm>
              <a:off x="-1" y="0"/>
              <a:ext cx="1526308"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000" b="1">
                  <a:latin typeface="Helvetica"/>
                  <a:ea typeface="Helvetica"/>
                  <a:cs typeface="Helvetica"/>
                  <a:sym typeface="Helvetica"/>
                </a:defRPr>
              </a:lvl1pPr>
            </a:lstStyle>
            <a:p>
              <a:r>
                <a:t>Bayes error</a:t>
              </a:r>
            </a:p>
          </p:txBody>
        </p:sp>
        <p:sp>
          <p:nvSpPr>
            <p:cNvPr id="193" name="Shape 193"/>
            <p:cNvSpPr/>
            <p:nvPr/>
          </p:nvSpPr>
          <p:spPr>
            <a:xfrm>
              <a:off x="1553389" y="1611749"/>
              <a:ext cx="2160936"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000" b="1">
                  <a:latin typeface="Helvetica"/>
                  <a:ea typeface="Helvetica"/>
                  <a:cs typeface="Helvetica"/>
                  <a:sym typeface="Helvetica"/>
                </a:defRPr>
              </a:lvl1pPr>
            </a:lstStyle>
            <a:p>
              <a:r>
                <a:t>Asymptotic error</a:t>
              </a:r>
            </a:p>
          </p:txBody>
        </p:sp>
        <p:sp>
          <p:nvSpPr>
            <p:cNvPr id="194" name="Shape 194"/>
            <p:cNvSpPr/>
            <p:nvPr/>
          </p:nvSpPr>
          <p:spPr>
            <a:xfrm>
              <a:off x="4336656" y="0"/>
              <a:ext cx="1370534"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000" b="1">
                  <a:latin typeface="Helvetica"/>
                  <a:ea typeface="Helvetica"/>
                  <a:cs typeface="Helvetica"/>
                  <a:sym typeface="Helvetica"/>
                </a:defRPr>
              </a:lvl1pPr>
            </a:lstStyle>
            <a:p>
              <a:r>
                <a:t>k-NN error</a:t>
              </a:r>
            </a:p>
          </p:txBody>
        </p:sp>
        <p:sp>
          <p:nvSpPr>
            <p:cNvPr id="195" name="Shape 195"/>
            <p:cNvSpPr/>
            <p:nvPr/>
          </p:nvSpPr>
          <p:spPr>
            <a:xfrm>
              <a:off x="6168044" y="1611749"/>
              <a:ext cx="1525812"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000" b="1">
                  <a:latin typeface="Helvetica"/>
                  <a:ea typeface="Helvetica"/>
                  <a:cs typeface="Helvetica"/>
                  <a:sym typeface="Helvetica"/>
                </a:defRPr>
              </a:lvl1pPr>
            </a:lstStyle>
            <a:p>
              <a:r>
                <a:t>Or 2e(1-e) ?</a:t>
              </a:r>
            </a:p>
          </p:txBody>
        </p:sp>
      </p:grpSp>
      <p:pic>
        <p:nvPicPr>
          <p:cNvPr id="197" name="Screen Shot 2015-11-20 at 1.00.34 AM.png"/>
          <p:cNvPicPr>
            <a:picLocks noChangeAspect="1"/>
          </p:cNvPicPr>
          <p:nvPr/>
        </p:nvPicPr>
        <p:blipFill>
          <a:blip r:embed="rId3">
            <a:extLst/>
          </a:blip>
          <a:stretch>
            <a:fillRect/>
          </a:stretch>
        </p:blipFill>
        <p:spPr>
          <a:xfrm>
            <a:off x="843163" y="7097588"/>
            <a:ext cx="12014201" cy="1574801"/>
          </a:xfrm>
          <a:prstGeom prst="rect">
            <a:avLst/>
          </a:prstGeom>
          <a:ln w="12700">
            <a:miter lim="400000"/>
          </a:ln>
        </p:spPr>
      </p:pic>
      <p:sp>
        <p:nvSpPr>
          <p:cNvPr id="198" name="Shape 198"/>
          <p:cNvSpPr/>
          <p:nvPr/>
        </p:nvSpPr>
        <p:spPr>
          <a:xfrm>
            <a:off x="1421015" y="6352033"/>
            <a:ext cx="969206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r>
              <a:t>Main goal is to minimize the error difference</a:t>
            </a:r>
          </a:p>
        </p:txBody>
      </p:sp>
    </p:spTree>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title"/>
          </p:nvPr>
        </p:nvSpPr>
        <p:spPr>
          <a:prstGeom prst="rect">
            <a:avLst/>
          </a:prstGeom>
        </p:spPr>
        <p:txBody>
          <a:bodyPr/>
          <a:lstStyle>
            <a:lvl1pPr defTabSz="490727">
              <a:defRPr sz="6719"/>
            </a:lvl1pPr>
          </a:lstStyle>
          <a:p>
            <a:r>
              <a:t>N-sample and large-sample classification errors of NN</a:t>
            </a:r>
          </a:p>
        </p:txBody>
      </p:sp>
      <p:pic>
        <p:nvPicPr>
          <p:cNvPr id="201" name="Screen Shot 2015-11-20 at 1.08.24 AM.png"/>
          <p:cNvPicPr>
            <a:picLocks noChangeAspect="1"/>
          </p:cNvPicPr>
          <p:nvPr/>
        </p:nvPicPr>
        <p:blipFill>
          <a:blip r:embed="rId3">
            <a:extLst/>
          </a:blip>
          <a:srcRect/>
          <a:stretch>
            <a:fillRect/>
          </a:stretch>
        </p:blipFill>
        <p:spPr>
          <a:xfrm>
            <a:off x="804786" y="3269481"/>
            <a:ext cx="11099970" cy="2809042"/>
          </a:xfrm>
          <a:prstGeom prst="rect">
            <a:avLst/>
          </a:prstGeom>
          <a:ln w="12700">
            <a:miter lim="400000"/>
          </a:ln>
        </p:spPr>
      </p:pic>
      <p:sp>
        <p:nvSpPr>
          <p:cNvPr id="202" name="Shape 202"/>
          <p:cNvSpPr/>
          <p:nvPr/>
        </p:nvSpPr>
        <p:spPr>
          <a:xfrm>
            <a:off x="11081808" y="5051908"/>
            <a:ext cx="107937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FF2600"/>
                </a:solidFill>
                <a:latin typeface="Helvetica"/>
                <a:ea typeface="Helvetica"/>
                <a:cs typeface="Helvetica"/>
                <a:sym typeface="Helvetica"/>
              </a:defRPr>
            </a:lvl1pPr>
          </a:lstStyle>
          <a:p>
            <a:r>
              <a:t>typo</a:t>
            </a:r>
          </a:p>
        </p:txBody>
      </p:sp>
      <p:pic>
        <p:nvPicPr>
          <p:cNvPr id="203" name="Screen Shot 2015-11-20 at 1.10.29 AM.png"/>
          <p:cNvPicPr>
            <a:picLocks noChangeAspect="1"/>
          </p:cNvPicPr>
          <p:nvPr/>
        </p:nvPicPr>
        <p:blipFill>
          <a:blip r:embed="rId4">
            <a:extLst/>
          </a:blip>
          <a:stretch>
            <a:fillRect/>
          </a:stretch>
        </p:blipFill>
        <p:spPr>
          <a:xfrm>
            <a:off x="7042355" y="6591250"/>
            <a:ext cx="4458113" cy="624812"/>
          </a:xfrm>
          <a:prstGeom prst="rect">
            <a:avLst/>
          </a:prstGeom>
          <a:ln w="12700">
            <a:miter lim="400000"/>
          </a:ln>
        </p:spPr>
      </p:pic>
      <p:sp>
        <p:nvSpPr>
          <p:cNvPr id="204" name="Shape 204"/>
          <p:cNvSpPr/>
          <p:nvPr/>
        </p:nvSpPr>
        <p:spPr>
          <a:xfrm>
            <a:off x="638637" y="8269332"/>
            <a:ext cx="11432097" cy="4873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r>
              <a:rPr sz="2500" dirty="0"/>
              <a:t>Minimizing the error difference is equivalent to minimize the error function</a:t>
            </a:r>
          </a:p>
        </p:txBody>
      </p:sp>
    </p:spTree>
  </p:cSld>
  <p:clrMapOvr>
    <a:masterClrMapping/>
  </p:clrMapOvr>
  <p:transition xmlns:p14="http://schemas.microsoft.com/office/powerpoint/2010/mai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prstGeom prst="rect">
            <a:avLst/>
          </a:prstGeom>
        </p:spPr>
        <p:txBody>
          <a:bodyPr/>
          <a:lstStyle>
            <a:lvl1pPr defTabSz="531622">
              <a:defRPr sz="7280"/>
            </a:lvl1pPr>
          </a:lstStyle>
          <a:p>
            <a:r>
              <a:t>A proper distance function</a:t>
            </a:r>
          </a:p>
        </p:txBody>
      </p:sp>
      <p:pic>
        <p:nvPicPr>
          <p:cNvPr id="209" name="Screen Shot 2015-11-20 at 1.15.53 AM.png"/>
          <p:cNvPicPr>
            <a:picLocks noChangeAspect="1"/>
          </p:cNvPicPr>
          <p:nvPr/>
        </p:nvPicPr>
        <p:blipFill>
          <a:blip r:embed="rId2">
            <a:extLst/>
          </a:blip>
          <a:stretch>
            <a:fillRect/>
          </a:stretch>
        </p:blipFill>
        <p:spPr>
          <a:xfrm>
            <a:off x="2370500" y="2622597"/>
            <a:ext cx="7924801" cy="1193801"/>
          </a:xfrm>
          <a:prstGeom prst="rect">
            <a:avLst/>
          </a:prstGeom>
          <a:ln w="12700">
            <a:miter lim="400000"/>
          </a:ln>
        </p:spPr>
      </p:pic>
      <p:pic>
        <p:nvPicPr>
          <p:cNvPr id="210" name="Screen Shot 2015-11-20 at 1.17.28 AM.png"/>
          <p:cNvPicPr>
            <a:picLocks noChangeAspect="1"/>
          </p:cNvPicPr>
          <p:nvPr/>
        </p:nvPicPr>
        <p:blipFill>
          <a:blip r:embed="rId3">
            <a:extLst/>
          </a:blip>
          <a:stretch>
            <a:fillRect/>
          </a:stretch>
        </p:blipFill>
        <p:spPr>
          <a:xfrm>
            <a:off x="1150577" y="5803071"/>
            <a:ext cx="11125201" cy="2286001"/>
          </a:xfrm>
          <a:prstGeom prst="rect">
            <a:avLst/>
          </a:prstGeom>
          <a:ln w="12700">
            <a:miter lim="400000"/>
          </a:ln>
        </p:spPr>
      </p:pic>
      <p:sp>
        <p:nvSpPr>
          <p:cNvPr id="211" name="Shape 211"/>
          <p:cNvSpPr/>
          <p:nvPr/>
        </p:nvSpPr>
        <p:spPr>
          <a:xfrm>
            <a:off x="959174" y="4552950"/>
            <a:ext cx="151157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r>
              <a:t>Where</a:t>
            </a:r>
          </a:p>
        </p:txBody>
      </p:sp>
    </p:spTree>
  </p:cSld>
  <p:clrMapOvr>
    <a:masterClrMapping/>
  </p:clrMapOvr>
  <p:transition xmlns:p14="http://schemas.microsoft.com/office/powerpoint/2010/mai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p:cNvSpPr>
          <p:nvPr>
            <p:ph type="title"/>
          </p:nvPr>
        </p:nvSpPr>
        <p:spPr>
          <a:prstGeom prst="rect">
            <a:avLst/>
          </a:prstGeom>
        </p:spPr>
        <p:txBody>
          <a:bodyPr/>
          <a:lstStyle/>
          <a:p>
            <a:r>
              <a:rPr dirty="0"/>
              <a:t>Averaged error</a:t>
            </a:r>
          </a:p>
        </p:txBody>
      </p:sp>
      <p:sp>
        <p:nvSpPr>
          <p:cNvPr id="214" name="Shape 214"/>
          <p:cNvSpPr/>
          <p:nvPr/>
        </p:nvSpPr>
        <p:spPr>
          <a:xfrm>
            <a:off x="157762" y="3042703"/>
            <a:ext cx="12689276" cy="4103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sz="2000" dirty="0"/>
              <a:t>Each feature dimension will have a classifier, an </a:t>
            </a:r>
            <a:r>
              <a:rPr sz="2000" b="1" dirty="0">
                <a:latin typeface="Helvetica"/>
                <a:ea typeface="Helvetica"/>
                <a:cs typeface="Helvetica"/>
                <a:sym typeface="Helvetica"/>
              </a:rPr>
              <a:t>averaged error</a:t>
            </a:r>
            <a:r>
              <a:rPr sz="2000" dirty="0"/>
              <a:t> over an ensemble of classifiers is defined as:  </a:t>
            </a:r>
          </a:p>
        </p:txBody>
      </p:sp>
      <p:pic>
        <p:nvPicPr>
          <p:cNvPr id="215" name="Screen Shot 2015-11-20 at 1.25.31 AM.png"/>
          <p:cNvPicPr>
            <a:picLocks noChangeAspect="1"/>
          </p:cNvPicPr>
          <p:nvPr/>
        </p:nvPicPr>
        <p:blipFill>
          <a:blip r:embed="rId2">
            <a:extLst/>
          </a:blip>
          <a:stretch>
            <a:fillRect/>
          </a:stretch>
        </p:blipFill>
        <p:spPr>
          <a:xfrm>
            <a:off x="622300" y="4109052"/>
            <a:ext cx="11760200" cy="1803401"/>
          </a:xfrm>
          <a:prstGeom prst="rect">
            <a:avLst/>
          </a:prstGeom>
          <a:ln w="12700">
            <a:miter lim="400000"/>
          </a:ln>
        </p:spPr>
      </p:pic>
      <p:pic>
        <p:nvPicPr>
          <p:cNvPr id="216" name="Screen Shot 2015-11-20 at 1.26.53 AM.png"/>
          <p:cNvPicPr>
            <a:picLocks noChangeAspect="1"/>
          </p:cNvPicPr>
          <p:nvPr/>
        </p:nvPicPr>
        <p:blipFill>
          <a:blip r:embed="rId3">
            <a:extLst/>
          </a:blip>
          <a:stretch>
            <a:fillRect/>
          </a:stretch>
        </p:blipFill>
        <p:spPr>
          <a:xfrm>
            <a:off x="3239625" y="7418004"/>
            <a:ext cx="9093201" cy="1803401"/>
          </a:xfrm>
          <a:prstGeom prst="rect">
            <a:avLst/>
          </a:prstGeom>
          <a:ln w="12700">
            <a:miter lim="400000"/>
          </a:ln>
        </p:spPr>
      </p:pic>
      <p:sp>
        <p:nvSpPr>
          <p:cNvPr id="217" name="Shape 217"/>
          <p:cNvSpPr/>
          <p:nvPr/>
        </p:nvSpPr>
        <p:spPr>
          <a:xfrm rot="16200000">
            <a:off x="5442785" y="6030228"/>
            <a:ext cx="1397001" cy="1270001"/>
          </a:xfrm>
          <a:prstGeom prst="leftRightArrow">
            <a:avLst>
              <a:gd name="adj1" fmla="val 32000"/>
              <a:gd name="adj2" fmla="val 44000"/>
            </a:avLst>
          </a:prstGeom>
          <a:blipFill>
            <a:blip r:embed="rId4"/>
          </a:blip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218" name="Shape 218"/>
          <p:cNvSpPr/>
          <p:nvPr/>
        </p:nvSpPr>
        <p:spPr>
          <a:xfrm>
            <a:off x="1056731" y="7995854"/>
            <a:ext cx="204460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Minimize:</a:t>
            </a:r>
          </a:p>
        </p:txBody>
      </p:sp>
    </p:spTree>
  </p:cSld>
  <p:clrMapOvr>
    <a:masterClrMapping/>
  </p:clrMapOvr>
  <p:transition xmlns:p14="http://schemas.microsoft.com/office/powerpoint/2010/mai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p:cNvSpPr>
          <p:nvPr>
            <p:ph type="title"/>
          </p:nvPr>
        </p:nvSpPr>
        <p:spPr>
          <a:prstGeom prst="rect">
            <a:avLst/>
          </a:prstGeom>
        </p:spPr>
        <p:txBody>
          <a:bodyPr/>
          <a:lstStyle/>
          <a:p>
            <a:pPr defTabSz="490727">
              <a:defRPr sz="6719"/>
            </a:pPr>
            <a:r>
              <a:t>Hierarchical decision</a:t>
            </a:r>
          </a:p>
          <a:p>
            <a:pPr defTabSz="490727">
              <a:defRPr sz="6719"/>
            </a:pPr>
            <a:r>
              <a:t>fusion algorithm</a:t>
            </a:r>
          </a:p>
        </p:txBody>
      </p:sp>
      <p:sp>
        <p:nvSpPr>
          <p:cNvPr id="221" name="Shape 221"/>
          <p:cNvSpPr/>
          <p:nvPr/>
        </p:nvSpPr>
        <p:spPr>
          <a:xfrm>
            <a:off x="153445" y="3377880"/>
            <a:ext cx="12697911" cy="4873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500"/>
            </a:lvl1pPr>
          </a:lstStyle>
          <a:p>
            <a:r>
              <a:rPr sz="2500" dirty="0"/>
              <a:t>Estimate posterior probability                      using individual k-NN as base-layer classifier</a:t>
            </a:r>
          </a:p>
        </p:txBody>
      </p:sp>
      <p:pic>
        <p:nvPicPr>
          <p:cNvPr id="222" name="Screen Shot 2015-11-20 at 1.29.47 AM.png"/>
          <p:cNvPicPr>
            <a:picLocks noChangeAspect="1"/>
          </p:cNvPicPr>
          <p:nvPr/>
        </p:nvPicPr>
        <p:blipFill>
          <a:blip r:embed="rId2">
            <a:extLst/>
          </a:blip>
          <a:srcRect t="16618"/>
          <a:stretch>
            <a:fillRect/>
          </a:stretch>
        </p:blipFill>
        <p:spPr>
          <a:xfrm>
            <a:off x="4414620" y="3406374"/>
            <a:ext cx="1930401" cy="593014"/>
          </a:xfrm>
          <a:prstGeom prst="rect">
            <a:avLst/>
          </a:prstGeom>
          <a:ln w="12700" cap="flat">
            <a:noFill/>
            <a:miter lim="400000"/>
          </a:ln>
          <a:effectLst/>
        </p:spPr>
      </p:pic>
      <p:sp>
        <p:nvSpPr>
          <p:cNvPr id="224" name="Shape 224"/>
          <p:cNvSpPr/>
          <p:nvPr/>
        </p:nvSpPr>
        <p:spPr>
          <a:xfrm rot="16200000">
            <a:off x="6034849" y="4532444"/>
            <a:ext cx="935102" cy="392910"/>
          </a:xfrm>
          <a:prstGeom prst="leftRightArrow">
            <a:avLst>
              <a:gd name="adj1" fmla="val 32000"/>
              <a:gd name="adj2" fmla="val 95198"/>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225" name="Shape 225"/>
          <p:cNvSpPr/>
          <p:nvPr/>
        </p:nvSpPr>
        <p:spPr>
          <a:xfrm>
            <a:off x="713997" y="5592603"/>
            <a:ext cx="11576806" cy="4873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r>
              <a:rPr sz="2500" dirty="0"/>
              <a:t>Concatenate probability estimate vector from each classifier (feature dimension)</a:t>
            </a:r>
          </a:p>
        </p:txBody>
      </p:sp>
      <p:pic>
        <p:nvPicPr>
          <p:cNvPr id="226" name="Screen Shot 2015-11-20 at 1.37.08 AM.png"/>
          <p:cNvPicPr>
            <a:picLocks noChangeAspect="1"/>
          </p:cNvPicPr>
          <p:nvPr/>
        </p:nvPicPr>
        <p:blipFill>
          <a:blip r:embed="rId4">
            <a:extLst/>
          </a:blip>
          <a:stretch>
            <a:fillRect/>
          </a:stretch>
        </p:blipFill>
        <p:spPr>
          <a:xfrm>
            <a:off x="981960" y="6476069"/>
            <a:ext cx="4752063" cy="535261"/>
          </a:xfrm>
          <a:prstGeom prst="rect">
            <a:avLst/>
          </a:prstGeom>
          <a:ln w="12700">
            <a:miter lim="400000"/>
          </a:ln>
        </p:spPr>
      </p:pic>
      <p:pic>
        <p:nvPicPr>
          <p:cNvPr id="227" name="Screen Shot 2015-11-20 at 1.37.41 AM.png"/>
          <p:cNvPicPr>
            <a:picLocks noChangeAspect="1"/>
          </p:cNvPicPr>
          <p:nvPr/>
        </p:nvPicPr>
        <p:blipFill>
          <a:blip r:embed="rId5">
            <a:extLst/>
          </a:blip>
          <a:stretch>
            <a:fillRect/>
          </a:stretch>
        </p:blipFill>
        <p:spPr>
          <a:xfrm>
            <a:off x="7473664" y="6476069"/>
            <a:ext cx="4438864" cy="572347"/>
          </a:xfrm>
          <a:prstGeom prst="rect">
            <a:avLst/>
          </a:prstGeom>
          <a:ln w="12700">
            <a:miter lim="400000"/>
          </a:ln>
        </p:spPr>
      </p:pic>
      <p:sp>
        <p:nvSpPr>
          <p:cNvPr id="228" name="Shape 228"/>
          <p:cNvSpPr/>
          <p:nvPr/>
        </p:nvSpPr>
        <p:spPr>
          <a:xfrm rot="16200000">
            <a:off x="6034849" y="7437873"/>
            <a:ext cx="935102" cy="392909"/>
          </a:xfrm>
          <a:prstGeom prst="leftRightArrow">
            <a:avLst>
              <a:gd name="adj1" fmla="val 32000"/>
              <a:gd name="adj2" fmla="val 95198"/>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229" name="Shape 229"/>
          <p:cNvSpPr/>
          <p:nvPr/>
        </p:nvSpPr>
        <p:spPr>
          <a:xfrm>
            <a:off x="371062" y="8347541"/>
            <a:ext cx="4214814"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r>
              <a:t>One k-NN based on </a:t>
            </a:r>
          </a:p>
        </p:txBody>
      </p:sp>
      <p:pic>
        <p:nvPicPr>
          <p:cNvPr id="230" name="Screen Shot 2015-11-20 at 1.41.40 AM.png"/>
          <p:cNvPicPr>
            <a:picLocks noChangeAspect="1"/>
          </p:cNvPicPr>
          <p:nvPr/>
        </p:nvPicPr>
        <p:blipFill>
          <a:blip r:embed="rId6">
            <a:extLst/>
          </a:blip>
          <a:stretch>
            <a:fillRect/>
          </a:stretch>
        </p:blipFill>
        <p:spPr>
          <a:xfrm>
            <a:off x="4774827" y="8272666"/>
            <a:ext cx="4586433" cy="784752"/>
          </a:xfrm>
          <a:prstGeom prst="rect">
            <a:avLst/>
          </a:prstGeom>
          <a:ln w="12700">
            <a:miter lim="400000"/>
          </a:ln>
        </p:spPr>
      </p:pic>
      <p:sp>
        <p:nvSpPr>
          <p:cNvPr id="231" name="Shape 231"/>
          <p:cNvSpPr/>
          <p:nvPr/>
        </p:nvSpPr>
        <p:spPr>
          <a:xfrm>
            <a:off x="10100033" y="8347541"/>
            <a:ext cx="2387030"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r>
              <a:t>is used as  </a:t>
            </a:r>
          </a:p>
        </p:txBody>
      </p:sp>
      <p:sp>
        <p:nvSpPr>
          <p:cNvPr id="232" name="Shape 232"/>
          <p:cNvSpPr/>
          <p:nvPr/>
        </p:nvSpPr>
        <p:spPr>
          <a:xfrm>
            <a:off x="4395216" y="9069019"/>
            <a:ext cx="4214369"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r>
              <a:t>Meta-layer classifier </a:t>
            </a:r>
          </a:p>
        </p:txBody>
      </p:sp>
    </p:spTree>
  </p:cSld>
  <p:clrMapOvr>
    <a:masterClrMapping/>
  </p:clrMapOvr>
  <p:transition xmlns:p14="http://schemas.microsoft.com/office/powerpoint/2010/mai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p:cNvSpPr>
          <p:nvPr>
            <p:ph type="title"/>
          </p:nvPr>
        </p:nvSpPr>
        <p:spPr>
          <a:prstGeom prst="rect">
            <a:avLst/>
          </a:prstGeom>
        </p:spPr>
        <p:txBody>
          <a:bodyPr/>
          <a:lstStyle/>
          <a:p>
            <a:r>
              <a:t>Fuzzy k-NN</a:t>
            </a:r>
          </a:p>
        </p:txBody>
      </p:sp>
      <p:sp>
        <p:nvSpPr>
          <p:cNvPr id="235" name="Shape 235"/>
          <p:cNvSpPr>
            <a:spLocks noGrp="1"/>
          </p:cNvSpPr>
          <p:nvPr>
            <p:ph type="body" idx="1"/>
          </p:nvPr>
        </p:nvSpPr>
        <p:spPr>
          <a:prstGeom prst="rect">
            <a:avLst/>
          </a:prstGeom>
        </p:spPr>
        <p:txBody>
          <a:bodyPr/>
          <a:lstStyle/>
          <a:p>
            <a:r>
              <a:t>The classification algorithms that implement fuzzy rules usually outperforms the algorithms that implement crisp rules. However, the effect of the employment of fuzzy rules to the classification performance of SG is given as an open problem</a:t>
            </a:r>
          </a:p>
        </p:txBody>
      </p:sp>
    </p:spTree>
  </p:cSld>
  <p:clrMapOvr>
    <a:masterClrMapping/>
  </p:clrMapOvr>
  <p:transition xmlns:p14="http://schemas.microsoft.com/office/powerpoint/2010/mai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p:cNvSpPr>
          <p:nvPr>
            <p:ph type="title"/>
          </p:nvPr>
        </p:nvSpPr>
        <p:spPr>
          <a:prstGeom prst="rect">
            <a:avLst/>
          </a:prstGeom>
        </p:spPr>
        <p:txBody>
          <a:bodyPr/>
          <a:lstStyle>
            <a:lvl1pPr defTabSz="490727">
              <a:defRPr sz="6719"/>
            </a:lvl1pPr>
          </a:lstStyle>
          <a:p>
            <a:r>
              <a:t>Estimate posterior probability in fuzzy k-NN</a:t>
            </a:r>
          </a:p>
        </p:txBody>
      </p:sp>
      <p:pic>
        <p:nvPicPr>
          <p:cNvPr id="238" name="Screen Shot 2015-11-20 at 1.47.18 AM.png"/>
          <p:cNvPicPr>
            <a:picLocks noChangeAspect="1"/>
          </p:cNvPicPr>
          <p:nvPr/>
        </p:nvPicPr>
        <p:blipFill>
          <a:blip r:embed="rId2">
            <a:extLst/>
          </a:blip>
          <a:srcRect t="11059"/>
          <a:stretch>
            <a:fillRect/>
          </a:stretch>
        </p:blipFill>
        <p:spPr>
          <a:xfrm>
            <a:off x="1358900" y="4298257"/>
            <a:ext cx="10287000" cy="2349462"/>
          </a:xfrm>
          <a:prstGeom prst="rect">
            <a:avLst/>
          </a:prstGeom>
          <a:ln w="12700">
            <a:miter lim="400000"/>
          </a:ln>
        </p:spPr>
      </p:pic>
      <p:pic>
        <p:nvPicPr>
          <p:cNvPr id="239" name="Screen Shot 2015-11-20 at 1.48.09 AM.png"/>
          <p:cNvPicPr>
            <a:picLocks noChangeAspect="1"/>
          </p:cNvPicPr>
          <p:nvPr/>
        </p:nvPicPr>
        <p:blipFill>
          <a:blip r:embed="rId3">
            <a:extLst/>
          </a:blip>
          <a:srcRect b="22674"/>
          <a:stretch>
            <a:fillRect/>
          </a:stretch>
        </p:blipFill>
        <p:spPr>
          <a:xfrm>
            <a:off x="149754" y="7195055"/>
            <a:ext cx="13004801" cy="311334"/>
          </a:xfrm>
          <a:prstGeom prst="rect">
            <a:avLst/>
          </a:prstGeom>
          <a:ln w="12700">
            <a:miter lim="400000"/>
          </a:ln>
        </p:spPr>
      </p:pic>
      <p:sp>
        <p:nvSpPr>
          <p:cNvPr id="240" name="Shape 240"/>
          <p:cNvSpPr/>
          <p:nvPr/>
        </p:nvSpPr>
        <p:spPr>
          <a:xfrm>
            <a:off x="11327397" y="7494744"/>
            <a:ext cx="1526879"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b="1">
                <a:latin typeface="Helvetica"/>
                <a:ea typeface="Helvetica"/>
                <a:cs typeface="Helvetica"/>
                <a:sym typeface="Helvetica"/>
              </a:defRPr>
            </a:lvl1pPr>
          </a:lstStyle>
          <a:p>
            <a:r>
              <a:t>parameter</a:t>
            </a:r>
          </a:p>
        </p:txBody>
      </p:sp>
    </p:spTree>
  </p:cSld>
  <p:clrMapOvr>
    <a:masterClrMapping/>
  </p:clrMapOvr>
  <p:transition xmlns:p14="http://schemas.microsoft.com/office/powerpoint/2010/mai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p:cNvSpPr>
          <p:nvPr>
            <p:ph type="title"/>
          </p:nvPr>
        </p:nvSpPr>
        <p:spPr>
          <a:prstGeom prst="rect">
            <a:avLst/>
          </a:prstGeom>
        </p:spPr>
        <p:txBody>
          <a:bodyPr/>
          <a:lstStyle/>
          <a:p>
            <a:r>
              <a:t>Benefit</a:t>
            </a:r>
          </a:p>
        </p:txBody>
      </p:sp>
      <p:sp>
        <p:nvSpPr>
          <p:cNvPr id="243" name="Shape 243"/>
          <p:cNvSpPr>
            <a:spLocks noGrp="1"/>
          </p:cNvSpPr>
          <p:nvPr>
            <p:ph type="body" idx="1"/>
          </p:nvPr>
        </p:nvSpPr>
        <p:spPr>
          <a:prstGeom prst="rect">
            <a:avLst/>
          </a:prstGeom>
        </p:spPr>
        <p:txBody>
          <a:bodyPr/>
          <a:lstStyle/>
          <a:p>
            <a:pPr marL="324485" indent="-324485" defTabSz="426466">
              <a:spcBef>
                <a:spcPts val="3000"/>
              </a:spcBef>
              <a:defRPr sz="2628"/>
            </a:pPr>
            <a:r>
              <a:t>Split the feature and assign individual classifier may increase the diversity the classifier</a:t>
            </a:r>
          </a:p>
          <a:p>
            <a:pPr marL="324485" indent="-324485" defTabSz="426466">
              <a:spcBef>
                <a:spcPts val="3000"/>
              </a:spcBef>
              <a:defRPr sz="2628"/>
            </a:pPr>
            <a:r>
              <a:t>Concatenating on the fusion space may improve the overall performing at the cost of dimensionality boosting (CJ).If C is too large, this will affect its performance.</a:t>
            </a:r>
          </a:p>
          <a:p>
            <a:pPr marL="324485" indent="-324485" defTabSz="426466">
              <a:spcBef>
                <a:spcPts val="3000"/>
              </a:spcBef>
              <a:defRPr sz="2628"/>
            </a:pPr>
            <a:r>
              <a:t>Too many parameters, no generalized framework</a:t>
            </a:r>
          </a:p>
          <a:p>
            <a:pPr marL="324485" indent="-324485" defTabSz="426466">
              <a:spcBef>
                <a:spcPts val="3000"/>
              </a:spcBef>
              <a:defRPr sz="2628"/>
            </a:pPr>
            <a:r>
              <a:t>FSG establish the balance between dimensionality curse and the information deficiency by using individual feature and classifier rather than concatenating all the features and do feature selection or normalization in a single classifier. And no matter how high the dimension of the base-layer classifier, the fusion space dimension of will always be CJ. This can be a partial solution to dimensionality curse.</a:t>
            </a:r>
          </a:p>
        </p:txBody>
      </p:sp>
    </p:spTree>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prstGeom prst="rect">
            <a:avLst/>
          </a:prstGeom>
        </p:spPr>
        <p:txBody>
          <a:bodyPr/>
          <a:lstStyle/>
          <a:p>
            <a:r>
              <a:t>Stacked Generalization</a:t>
            </a:r>
          </a:p>
        </p:txBody>
      </p:sp>
      <p:pic>
        <p:nvPicPr>
          <p:cNvPr id="123" name="Stacked_generalization.jpg"/>
          <p:cNvPicPr>
            <a:picLocks noChangeAspect="1"/>
          </p:cNvPicPr>
          <p:nvPr/>
        </p:nvPicPr>
        <p:blipFill>
          <a:blip r:embed="rId2">
            <a:extLst/>
          </a:blip>
          <a:srcRect t="13837" b="24408"/>
          <a:stretch>
            <a:fillRect/>
          </a:stretch>
        </p:blipFill>
        <p:spPr>
          <a:xfrm>
            <a:off x="667611" y="2755621"/>
            <a:ext cx="12192001" cy="5646763"/>
          </a:xfrm>
          <a:prstGeom prst="rect">
            <a:avLst/>
          </a:prstGeom>
          <a:ln w="12700">
            <a:miter lim="400000"/>
          </a:ln>
        </p:spPr>
      </p:pic>
      <p:sp>
        <p:nvSpPr>
          <p:cNvPr id="124" name="Shape 124"/>
          <p:cNvSpPr/>
          <p:nvPr/>
        </p:nvSpPr>
        <p:spPr>
          <a:xfrm>
            <a:off x="860323" y="8775506"/>
            <a:ext cx="1128415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http://www.scholarpedia.org/article/Ensemble_learning</a:t>
            </a:r>
          </a:p>
        </p:txBody>
      </p:sp>
    </p:spTree>
  </p:cSld>
  <p:clrMapOvr>
    <a:masterClrMapping/>
  </p:clrMapOvr>
  <p:transition xmlns:p14="http://schemas.microsoft.com/office/powerpoint/2010/mai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Screen Shot 2015-11-20 at 2.04.58 AM.png"/>
          <p:cNvPicPr>
            <a:picLocks noChangeAspect="1"/>
          </p:cNvPicPr>
          <p:nvPr/>
        </p:nvPicPr>
        <p:blipFill>
          <a:blip r:embed="rId2">
            <a:extLst/>
          </a:blip>
          <a:stretch>
            <a:fillRect/>
          </a:stretch>
        </p:blipFill>
        <p:spPr>
          <a:xfrm>
            <a:off x="-1" y="3685780"/>
            <a:ext cx="13004801" cy="5223024"/>
          </a:xfrm>
          <a:prstGeom prst="rect">
            <a:avLst/>
          </a:prstGeom>
          <a:ln w="12700">
            <a:miter lim="400000"/>
          </a:ln>
        </p:spPr>
      </p:pic>
      <p:sp>
        <p:nvSpPr>
          <p:cNvPr id="246" name="Shape 246"/>
          <p:cNvSpPr>
            <a:spLocks noGrp="1"/>
          </p:cNvSpPr>
          <p:nvPr>
            <p:ph type="title"/>
          </p:nvPr>
        </p:nvSpPr>
        <p:spPr>
          <a:prstGeom prst="rect">
            <a:avLst/>
          </a:prstGeom>
        </p:spPr>
        <p:txBody>
          <a:bodyPr/>
          <a:lstStyle>
            <a:lvl1pPr defTabSz="490727">
              <a:defRPr sz="6719"/>
            </a:lvl1pPr>
          </a:lstStyle>
          <a:p>
            <a:r>
              <a:t>Performance on artificial dataset</a:t>
            </a:r>
          </a:p>
        </p:txBody>
      </p:sp>
      <p:sp>
        <p:nvSpPr>
          <p:cNvPr id="247" name="Shape 247"/>
          <p:cNvSpPr/>
          <p:nvPr/>
        </p:nvSpPr>
        <p:spPr>
          <a:xfrm>
            <a:off x="0" y="2636640"/>
            <a:ext cx="13004801"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000" b="1">
                <a:latin typeface="Helvetica"/>
                <a:ea typeface="Helvetica"/>
                <a:cs typeface="Helvetica"/>
                <a:sym typeface="Helvetica"/>
              </a:defRPr>
            </a:lvl1pPr>
          </a:lstStyle>
          <a:p>
            <a:r>
              <a:t>Datasets are constructed in such a way that each sample is correctly recognized by at least one of the base-layer classifiers</a:t>
            </a:r>
          </a:p>
        </p:txBody>
      </p:sp>
    </p:spTree>
  </p:cSld>
  <p:clrMapOvr>
    <a:masterClrMapping/>
  </p:clrMapOvr>
  <p:transition xmlns:p14="http://schemas.microsoft.com/office/powerpoint/2010/mai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Screen Shot 2015-11-20 at 2.06.34 AM.png"/>
          <p:cNvPicPr>
            <a:picLocks noChangeAspect="1"/>
          </p:cNvPicPr>
          <p:nvPr/>
        </p:nvPicPr>
        <p:blipFill>
          <a:blip r:embed="rId2">
            <a:extLst/>
          </a:blip>
          <a:stretch>
            <a:fillRect/>
          </a:stretch>
        </p:blipFill>
        <p:spPr>
          <a:xfrm>
            <a:off x="0" y="4205470"/>
            <a:ext cx="13004801" cy="5246629"/>
          </a:xfrm>
          <a:prstGeom prst="rect">
            <a:avLst/>
          </a:prstGeom>
          <a:ln w="12700">
            <a:miter lim="400000"/>
          </a:ln>
        </p:spPr>
      </p:pic>
      <p:sp>
        <p:nvSpPr>
          <p:cNvPr id="250" name="Shape 250"/>
          <p:cNvSpPr>
            <a:spLocks noGrp="1"/>
          </p:cNvSpPr>
          <p:nvPr>
            <p:ph type="title"/>
          </p:nvPr>
        </p:nvSpPr>
        <p:spPr>
          <a:prstGeom prst="rect">
            <a:avLst/>
          </a:prstGeom>
        </p:spPr>
        <p:txBody>
          <a:bodyPr/>
          <a:lstStyle>
            <a:lvl1pPr defTabSz="490727">
              <a:defRPr sz="6719"/>
            </a:lvl1pPr>
          </a:lstStyle>
          <a:p>
            <a:r>
              <a:t>Performance on artificial dataset</a:t>
            </a:r>
          </a:p>
        </p:txBody>
      </p:sp>
      <p:sp>
        <p:nvSpPr>
          <p:cNvPr id="251" name="Shape 251"/>
          <p:cNvSpPr/>
          <p:nvPr/>
        </p:nvSpPr>
        <p:spPr>
          <a:xfrm>
            <a:off x="1031929" y="2902835"/>
            <a:ext cx="10940942"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000" b="1">
                <a:latin typeface="Helvetica"/>
                <a:ea typeface="Helvetica"/>
                <a:cs typeface="Helvetica"/>
                <a:sym typeface="Helvetica"/>
              </a:defRPr>
            </a:lvl1pPr>
          </a:lstStyle>
          <a:p>
            <a:r>
              <a:t>90% of the samples are correctly classified by at least one of the base-layer classifiers</a:t>
            </a:r>
          </a:p>
        </p:txBody>
      </p:sp>
    </p:spTree>
  </p:cSld>
  <p:clrMapOvr>
    <a:masterClrMapping/>
  </p:clrMapOvr>
  <p:transition xmlns:p14="http://schemas.microsoft.com/office/powerpoint/2010/mai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 name="Screen Shot 2015-11-20 at 2.12.05 AM.png"/>
          <p:cNvPicPr>
            <a:picLocks noChangeAspect="1"/>
          </p:cNvPicPr>
          <p:nvPr/>
        </p:nvPicPr>
        <p:blipFill>
          <a:blip r:embed="rId2">
            <a:extLst/>
          </a:blip>
          <a:stretch>
            <a:fillRect/>
          </a:stretch>
        </p:blipFill>
        <p:spPr>
          <a:xfrm>
            <a:off x="1016000" y="4856423"/>
            <a:ext cx="10972800" cy="4626008"/>
          </a:xfrm>
          <a:prstGeom prst="rect">
            <a:avLst/>
          </a:prstGeom>
          <a:ln w="12700">
            <a:miter lim="400000"/>
          </a:ln>
        </p:spPr>
      </p:pic>
      <p:pic>
        <p:nvPicPr>
          <p:cNvPr id="254" name="Screen Shot 2015-11-20 at 2.12.34 AM.png"/>
          <p:cNvPicPr>
            <a:picLocks noChangeAspect="1"/>
          </p:cNvPicPr>
          <p:nvPr/>
        </p:nvPicPr>
        <p:blipFill>
          <a:blip r:embed="rId3">
            <a:extLst/>
          </a:blip>
          <a:stretch>
            <a:fillRect/>
          </a:stretch>
        </p:blipFill>
        <p:spPr>
          <a:xfrm>
            <a:off x="1016000" y="142712"/>
            <a:ext cx="10972800" cy="4527396"/>
          </a:xfrm>
          <a:prstGeom prst="rect">
            <a:avLst/>
          </a:prstGeom>
          <a:ln w="12700">
            <a:miter lim="400000"/>
          </a:ln>
        </p:spPr>
      </p:pic>
    </p:spTree>
  </p:cSld>
  <p:clrMapOvr>
    <a:masterClrMapping/>
  </p:clrMapOvr>
  <p:transition xmlns:p14="http://schemas.microsoft.com/office/powerpoint/2010/mai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 name="Screen Shot 2015-11-20 at 2.16.03 AM.png"/>
          <p:cNvPicPr>
            <a:picLocks noChangeAspect="1"/>
          </p:cNvPicPr>
          <p:nvPr/>
        </p:nvPicPr>
        <p:blipFill>
          <a:blip r:embed="rId3">
            <a:extLst/>
          </a:blip>
          <a:stretch>
            <a:fillRect/>
          </a:stretch>
        </p:blipFill>
        <p:spPr>
          <a:xfrm>
            <a:off x="2113977" y="154997"/>
            <a:ext cx="9144001" cy="5138929"/>
          </a:xfrm>
          <a:prstGeom prst="rect">
            <a:avLst/>
          </a:prstGeom>
          <a:ln w="12700">
            <a:miter lim="400000"/>
          </a:ln>
        </p:spPr>
      </p:pic>
      <p:pic>
        <p:nvPicPr>
          <p:cNvPr id="257" name="Screen Shot 2015-11-20 at 2.20.10 AM.png"/>
          <p:cNvPicPr>
            <a:picLocks noChangeAspect="1"/>
          </p:cNvPicPr>
          <p:nvPr/>
        </p:nvPicPr>
        <p:blipFill>
          <a:blip r:embed="rId4">
            <a:extLst/>
          </a:blip>
          <a:stretch>
            <a:fillRect/>
          </a:stretch>
        </p:blipFill>
        <p:spPr>
          <a:xfrm>
            <a:off x="2113977" y="5336307"/>
            <a:ext cx="9144001" cy="4445810"/>
          </a:xfrm>
          <a:prstGeom prst="rect">
            <a:avLst/>
          </a:prstGeom>
          <a:ln w="12700">
            <a:miter lim="400000"/>
          </a:ln>
        </p:spPr>
      </p:pic>
    </p:spTree>
  </p:cSld>
  <p:clrMapOvr>
    <a:masterClrMapping/>
  </p:clrMapOvr>
  <p:transition xmlns:p14="http://schemas.microsoft.com/office/powerpoint/2010/mai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 name="Screen Shot 2015-11-20 at 2.22.38 AM.png"/>
          <p:cNvPicPr>
            <a:picLocks noChangeAspect="1"/>
          </p:cNvPicPr>
          <p:nvPr/>
        </p:nvPicPr>
        <p:blipFill>
          <a:blip r:embed="rId3">
            <a:extLst/>
          </a:blip>
          <a:stretch>
            <a:fillRect/>
          </a:stretch>
        </p:blipFill>
        <p:spPr>
          <a:xfrm>
            <a:off x="862407" y="0"/>
            <a:ext cx="11279986" cy="9753600"/>
          </a:xfrm>
          <a:prstGeom prst="rect">
            <a:avLst/>
          </a:prstGeom>
          <a:ln w="12700">
            <a:miter lim="400000"/>
          </a:ln>
        </p:spPr>
      </p:pic>
    </p:spTree>
  </p:cSld>
  <p:clrMapOvr>
    <a:masterClrMapping/>
  </p:clrMapOvr>
  <p:transition xmlns:p14="http://schemas.microsoft.com/office/powerpoint/2010/mai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 name="Screen Shot 2015-11-20 at 2.26.28 AM.png"/>
          <p:cNvPicPr>
            <a:picLocks noChangeAspect="1"/>
          </p:cNvPicPr>
          <p:nvPr/>
        </p:nvPicPr>
        <p:blipFill>
          <a:blip r:embed="rId3">
            <a:extLst/>
          </a:blip>
          <a:stretch>
            <a:fillRect/>
          </a:stretch>
        </p:blipFill>
        <p:spPr>
          <a:xfrm>
            <a:off x="0" y="2937308"/>
            <a:ext cx="13004800" cy="3878984"/>
          </a:xfrm>
          <a:prstGeom prst="rect">
            <a:avLst/>
          </a:prstGeom>
          <a:ln w="12700">
            <a:miter lim="400000"/>
          </a:ln>
        </p:spPr>
      </p:pic>
      <p:sp>
        <p:nvSpPr>
          <p:cNvPr id="266" name="Shape 266"/>
          <p:cNvSpPr>
            <a:spLocks noGrp="1"/>
          </p:cNvSpPr>
          <p:nvPr>
            <p:ph type="title"/>
          </p:nvPr>
        </p:nvSpPr>
        <p:spPr>
          <a:prstGeom prst="rect">
            <a:avLst/>
          </a:prstGeom>
        </p:spPr>
        <p:txBody>
          <a:bodyPr/>
          <a:lstStyle>
            <a:lvl1pPr defTabSz="490727">
              <a:defRPr sz="6719"/>
            </a:lvl1pPr>
          </a:lstStyle>
          <a:p>
            <a:r>
              <a:t> Experiments on multi-attribute datasets</a:t>
            </a:r>
          </a:p>
        </p:txBody>
      </p:sp>
    </p:spTree>
  </p:cSld>
  <p:clrMapOvr>
    <a:masterClrMapping/>
  </p:clrMapOvr>
  <p:transition xmlns:p14="http://schemas.microsoft.com/office/powerpoint/2010/mai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p:cNvSpPr>
          <p:nvPr>
            <p:ph type="title"/>
          </p:nvPr>
        </p:nvSpPr>
        <p:spPr>
          <a:prstGeom prst="rect">
            <a:avLst/>
          </a:prstGeom>
        </p:spPr>
        <p:txBody>
          <a:bodyPr/>
          <a:lstStyle>
            <a:lvl1pPr defTabSz="490727">
              <a:defRPr sz="6719"/>
            </a:lvl1pPr>
          </a:lstStyle>
          <a:p>
            <a:r>
              <a:t> Experiments on multi-feature datasets</a:t>
            </a:r>
          </a:p>
        </p:txBody>
      </p:sp>
      <p:pic>
        <p:nvPicPr>
          <p:cNvPr id="271" name="Screen Shot 2015-11-20 at 2.29.24 AM.png"/>
          <p:cNvPicPr>
            <a:picLocks noChangeAspect="1"/>
          </p:cNvPicPr>
          <p:nvPr/>
        </p:nvPicPr>
        <p:blipFill>
          <a:blip r:embed="rId2">
            <a:extLst/>
          </a:blip>
          <a:stretch>
            <a:fillRect/>
          </a:stretch>
        </p:blipFill>
        <p:spPr>
          <a:xfrm>
            <a:off x="0" y="2965033"/>
            <a:ext cx="13004801" cy="5576134"/>
          </a:xfrm>
          <a:prstGeom prst="rect">
            <a:avLst/>
          </a:prstGeom>
          <a:ln w="12700">
            <a:miter lim="400000"/>
          </a:ln>
        </p:spPr>
      </p:pic>
    </p:spTree>
  </p:cSld>
  <p:clrMapOvr>
    <a:masterClrMapping/>
  </p:clrMapOvr>
  <p:transition xmlns:p14="http://schemas.microsoft.com/office/powerpoint/2010/mai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 name="Screen Shot 2015-11-20 at 2.33.33 AM.png"/>
          <p:cNvPicPr>
            <a:picLocks noChangeAspect="1"/>
          </p:cNvPicPr>
          <p:nvPr/>
        </p:nvPicPr>
        <p:blipFill>
          <a:blip r:embed="rId2">
            <a:extLst/>
          </a:blip>
          <a:stretch>
            <a:fillRect/>
          </a:stretch>
        </p:blipFill>
        <p:spPr>
          <a:xfrm>
            <a:off x="2643833" y="0"/>
            <a:ext cx="7717135" cy="9753600"/>
          </a:xfrm>
          <a:prstGeom prst="rect">
            <a:avLst/>
          </a:prstGeom>
          <a:ln w="12700">
            <a:miter lim="400000"/>
          </a:ln>
        </p:spPr>
      </p:pic>
    </p:spTree>
  </p:cSld>
  <p:clrMapOvr>
    <a:masterClrMapping/>
  </p:clrMapOvr>
  <p:transition xmlns:p14="http://schemas.microsoft.com/office/powerpoint/2010/mai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p:cNvSpPr>
          <p:nvPr>
            <p:ph type="title"/>
          </p:nvPr>
        </p:nvSpPr>
        <p:spPr>
          <a:prstGeom prst="rect">
            <a:avLst/>
          </a:prstGeom>
        </p:spPr>
        <p:txBody>
          <a:bodyPr/>
          <a:lstStyle/>
          <a:p>
            <a:r>
              <a:t>The End</a:t>
            </a:r>
          </a:p>
        </p:txBody>
      </p:sp>
    </p:spTree>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p:nvPr>
        </p:nvSpPr>
        <p:spPr>
          <a:prstGeom prst="rect">
            <a:avLst/>
          </a:prstGeom>
        </p:spPr>
        <p:txBody>
          <a:bodyPr/>
          <a:lstStyle/>
          <a:p>
            <a:r>
              <a:t>Black art problem</a:t>
            </a:r>
          </a:p>
        </p:txBody>
      </p:sp>
      <p:sp>
        <p:nvSpPr>
          <p:cNvPr id="127" name="Shape 127"/>
          <p:cNvSpPr>
            <a:spLocks noGrp="1"/>
          </p:cNvSpPr>
          <p:nvPr>
            <p:ph type="body" idx="1"/>
          </p:nvPr>
        </p:nvSpPr>
        <p:spPr>
          <a:prstGeom prst="rect">
            <a:avLst/>
          </a:prstGeom>
        </p:spPr>
        <p:txBody>
          <a:bodyPr/>
          <a:lstStyle/>
          <a:p>
            <a:r>
              <a:t>SG usually boosts the classification result.</a:t>
            </a:r>
          </a:p>
          <a:p>
            <a:r>
              <a:t>SG may get worse than that of the individual classifiers in some other cases.</a:t>
            </a:r>
          </a:p>
          <a:p>
            <a:r>
              <a:t>Selection of the parameters of the SG, and designing classifiers and feature spaces have been considered as a </a:t>
            </a:r>
            <a:r>
              <a:rPr b="1">
                <a:latin typeface="Helvetica"/>
                <a:ea typeface="Helvetica"/>
                <a:cs typeface="Helvetica"/>
                <a:sym typeface="Helvetica"/>
              </a:rPr>
              <a:t>black art</a:t>
            </a:r>
            <a:r>
              <a:t>.</a:t>
            </a:r>
          </a:p>
        </p:txBody>
      </p:sp>
    </p:spTree>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prstGeom prst="rect">
            <a:avLst/>
          </a:prstGeom>
        </p:spPr>
        <p:txBody>
          <a:bodyPr/>
          <a:lstStyle/>
          <a:p>
            <a:r>
              <a:t>Main idea</a:t>
            </a:r>
          </a:p>
        </p:txBody>
      </p:sp>
      <p:sp>
        <p:nvSpPr>
          <p:cNvPr id="130" name="Shape 130"/>
          <p:cNvSpPr>
            <a:spLocks noGrp="1"/>
          </p:cNvSpPr>
          <p:nvPr>
            <p:ph type="body" idx="1"/>
          </p:nvPr>
        </p:nvSpPr>
        <p:spPr>
          <a:prstGeom prst="rect">
            <a:avLst/>
          </a:prstGeom>
        </p:spPr>
        <p:txBody>
          <a:bodyPr/>
          <a:lstStyle/>
          <a:p>
            <a:r>
              <a:t>Fuzzy Stacked Generalization (FSG) technique was introduced to resolve the black art problem for the minimization of classification error of the nearest neighbor rule.</a:t>
            </a:r>
          </a:p>
        </p:txBody>
      </p:sp>
    </p:spTree>
  </p:cSld>
  <p:clrMapOvr>
    <a:masterClrMapping/>
  </p:clrMapOvr>
  <p:transition xmlns:p14="http://schemas.microsoft.com/office/powerpoint/2010/mai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prstGeom prst="rect">
            <a:avLst/>
          </a:prstGeom>
        </p:spPr>
        <p:txBody>
          <a:bodyPr/>
          <a:lstStyle>
            <a:lvl1pPr defTabSz="490727">
              <a:defRPr sz="6719"/>
            </a:lvl1pPr>
          </a:lstStyle>
          <a:p>
            <a:r>
              <a:t>Highlights of ‘hierarchical distance learning’</a:t>
            </a:r>
          </a:p>
        </p:txBody>
      </p:sp>
      <p:sp>
        <p:nvSpPr>
          <p:cNvPr id="133" name="Shape 133"/>
          <p:cNvSpPr>
            <a:spLocks noGrp="1"/>
          </p:cNvSpPr>
          <p:nvPr>
            <p:ph type="body" idx="1"/>
          </p:nvPr>
        </p:nvSpPr>
        <p:spPr>
          <a:prstGeom prst="rect">
            <a:avLst/>
          </a:prstGeom>
        </p:spPr>
        <p:txBody>
          <a:bodyPr/>
          <a:lstStyle/>
          <a:p>
            <a:r>
              <a:t>Minimize the error difference between N-sample and large-sample error rather than just minimize large-sample error.</a:t>
            </a:r>
          </a:p>
          <a:p>
            <a:r>
              <a:t>Use class posterior probabilities of the samples as feature vectors for meta-classifier input rather than a discriminative transformation</a:t>
            </a:r>
          </a:p>
          <a:p>
            <a:r>
              <a:t>Different feature space mappings can be employed in different classifiers in the ensemble</a:t>
            </a:r>
          </a:p>
        </p:txBody>
      </p:sp>
    </p:spTree>
  </p:cSld>
  <p:clrMapOvr>
    <a:masterClrMapping/>
  </p:clrMapOvr>
  <p:transition xmlns:p14="http://schemas.microsoft.com/office/powerpoint/2010/mai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prstGeom prst="rect">
            <a:avLst/>
          </a:prstGeom>
        </p:spPr>
        <p:txBody>
          <a:bodyPr/>
          <a:lstStyle>
            <a:lvl1pPr defTabSz="443991">
              <a:defRPr sz="6080"/>
            </a:lvl1pPr>
          </a:lstStyle>
          <a:p>
            <a:r>
              <a:t>Asymptotic convergence of nearest neighbor (NN) classifier</a:t>
            </a:r>
          </a:p>
        </p:txBody>
      </p:sp>
      <p:grpSp>
        <p:nvGrpSpPr>
          <p:cNvPr id="138" name="Group 138"/>
          <p:cNvGrpSpPr/>
          <p:nvPr/>
        </p:nvGrpSpPr>
        <p:grpSpPr>
          <a:xfrm>
            <a:off x="1033204" y="4173098"/>
            <a:ext cx="10938392" cy="1407404"/>
            <a:chOff x="0" y="0"/>
            <a:chExt cx="10938390" cy="1407403"/>
          </a:xfrm>
        </p:grpSpPr>
        <p:pic>
          <p:nvPicPr>
            <p:cNvPr id="136" name="Screen Shot 2015-11-19 at 11.58.38 PM.png"/>
            <p:cNvPicPr>
              <a:picLocks noChangeAspect="1"/>
            </p:cNvPicPr>
            <p:nvPr/>
          </p:nvPicPr>
          <p:blipFill>
            <a:blip r:embed="rId2">
              <a:extLst/>
            </a:blip>
            <a:stretch>
              <a:fillRect/>
            </a:stretch>
          </p:blipFill>
          <p:spPr>
            <a:xfrm>
              <a:off x="0" y="0"/>
              <a:ext cx="10938391" cy="566757"/>
            </a:xfrm>
            <a:prstGeom prst="rect">
              <a:avLst/>
            </a:prstGeom>
            <a:ln w="12700" cap="flat">
              <a:noFill/>
              <a:miter lim="400000"/>
            </a:ln>
            <a:effectLst/>
          </p:spPr>
        </p:pic>
        <p:pic>
          <p:nvPicPr>
            <p:cNvPr id="137" name="Screen Shot 2015-11-19 at 11.59.03 PM.png"/>
            <p:cNvPicPr>
              <a:picLocks noChangeAspect="1"/>
            </p:cNvPicPr>
            <p:nvPr/>
          </p:nvPicPr>
          <p:blipFill>
            <a:blip r:embed="rId3">
              <a:extLst/>
            </a:blip>
            <a:stretch>
              <a:fillRect/>
            </a:stretch>
          </p:blipFill>
          <p:spPr>
            <a:xfrm>
              <a:off x="1303538" y="840647"/>
              <a:ext cx="8331314" cy="566757"/>
            </a:xfrm>
            <a:prstGeom prst="rect">
              <a:avLst/>
            </a:prstGeom>
            <a:ln w="12700" cap="flat">
              <a:noFill/>
              <a:miter lim="400000"/>
            </a:ln>
            <a:effectLst/>
          </p:spPr>
        </p:pic>
      </p:grpSp>
    </p:spTree>
  </p:cSld>
  <p:clrMapOvr>
    <a:masterClrMapping/>
  </p:clrMapOvr>
  <p:transition xmlns:p14="http://schemas.microsoft.com/office/powerpoint/2010/mai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prstGeom prst="rect">
            <a:avLst/>
          </a:prstGeom>
        </p:spPr>
        <p:txBody>
          <a:bodyPr/>
          <a:lstStyle>
            <a:lvl1pPr defTabSz="473201">
              <a:defRPr sz="6480"/>
            </a:lvl1pPr>
          </a:lstStyle>
          <a:p>
            <a:r>
              <a:t>Optimal distance measure for nearest neighbor classifier</a:t>
            </a:r>
          </a:p>
        </p:txBody>
      </p:sp>
      <p:pic>
        <p:nvPicPr>
          <p:cNvPr id="141" name="Screen Shot 2015-11-19 at 11.34.42 PM.png"/>
          <p:cNvPicPr>
            <a:picLocks noChangeAspect="1"/>
          </p:cNvPicPr>
          <p:nvPr/>
        </p:nvPicPr>
        <p:blipFill>
          <a:blip r:embed="rId2">
            <a:extLst/>
          </a:blip>
          <a:stretch>
            <a:fillRect/>
          </a:stretch>
        </p:blipFill>
        <p:spPr>
          <a:xfrm>
            <a:off x="2069329" y="4323850"/>
            <a:ext cx="8102601" cy="3352801"/>
          </a:xfrm>
          <a:prstGeom prst="rect">
            <a:avLst/>
          </a:prstGeom>
          <a:ln w="12700">
            <a:miter lim="400000"/>
          </a:ln>
        </p:spPr>
      </p:pic>
      <p:sp>
        <p:nvSpPr>
          <p:cNvPr id="142" name="Shape 142"/>
          <p:cNvSpPr/>
          <p:nvPr/>
        </p:nvSpPr>
        <p:spPr>
          <a:xfrm>
            <a:off x="1211783" y="3016250"/>
            <a:ext cx="1058123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r>
              <a:t>Misclassifying probability for two-class problem</a:t>
            </a:r>
          </a:p>
        </p:txBody>
      </p:sp>
      <p:sp>
        <p:nvSpPr>
          <p:cNvPr id="143" name="Shape 143"/>
          <p:cNvSpPr/>
          <p:nvPr/>
        </p:nvSpPr>
        <p:spPr>
          <a:xfrm>
            <a:off x="135619" y="8336550"/>
            <a:ext cx="12733562"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b="1">
                <a:latin typeface="Helvetica"/>
                <a:ea typeface="Helvetica"/>
                <a:cs typeface="Helvetica"/>
                <a:sym typeface="Helvetica"/>
              </a:defRPr>
            </a:lvl1pPr>
          </a:lstStyle>
          <a:p>
            <a:r>
              <a:t>w1 and w0 denotes the class label, x0 is the new sample to be classified and Xnn is its nearest neighbor </a:t>
            </a:r>
          </a:p>
        </p:txBody>
      </p:sp>
    </p:spTree>
  </p:cSld>
  <p:clrMapOvr>
    <a:masterClrMapping/>
  </p:clrMapOvr>
  <p:transition xmlns:p14="http://schemas.microsoft.com/office/powerpoint/2010/mai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prstGeom prst="rect">
            <a:avLst/>
          </a:prstGeom>
        </p:spPr>
        <p:txBody>
          <a:bodyPr/>
          <a:lstStyle>
            <a:lvl1pPr defTabSz="473201">
              <a:defRPr sz="6480"/>
            </a:lvl1pPr>
          </a:lstStyle>
          <a:p>
            <a:r>
              <a:t>Optimal distance measure for nearest neighbor classifier</a:t>
            </a:r>
          </a:p>
        </p:txBody>
      </p:sp>
      <p:grpSp>
        <p:nvGrpSpPr>
          <p:cNvPr id="148" name="Group 148"/>
          <p:cNvGrpSpPr/>
          <p:nvPr/>
        </p:nvGrpSpPr>
        <p:grpSpPr>
          <a:xfrm>
            <a:off x="4113187" y="2971109"/>
            <a:ext cx="7897339" cy="1226458"/>
            <a:chOff x="0" y="0"/>
            <a:chExt cx="7897337" cy="1226456"/>
          </a:xfrm>
        </p:grpSpPr>
        <p:pic>
          <p:nvPicPr>
            <p:cNvPr id="146" name="Screen Shot 2015-11-19 at 11.40.36 PM.png"/>
            <p:cNvPicPr>
              <a:picLocks noChangeAspect="1"/>
            </p:cNvPicPr>
            <p:nvPr/>
          </p:nvPicPr>
          <p:blipFill>
            <a:blip r:embed="rId3">
              <a:extLst/>
            </a:blip>
            <a:stretch>
              <a:fillRect/>
            </a:stretch>
          </p:blipFill>
          <p:spPr>
            <a:xfrm>
              <a:off x="0" y="315225"/>
              <a:ext cx="7897338" cy="911232"/>
            </a:xfrm>
            <a:prstGeom prst="rect">
              <a:avLst/>
            </a:prstGeom>
            <a:ln w="12700" cap="flat">
              <a:noFill/>
              <a:miter lim="400000"/>
            </a:ln>
            <a:effectLst/>
          </p:spPr>
        </p:pic>
        <p:sp>
          <p:nvSpPr>
            <p:cNvPr id="147" name="Shape 147"/>
            <p:cNvSpPr/>
            <p:nvPr/>
          </p:nvSpPr>
          <p:spPr>
            <a:xfrm>
              <a:off x="1644291" y="0"/>
              <a:ext cx="1008430" cy="558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500" b="1">
                  <a:latin typeface="Helvetica"/>
                  <a:ea typeface="Helvetica"/>
                  <a:cs typeface="Helvetica"/>
                  <a:sym typeface="Helvetica"/>
                </a:defRPr>
              </a:lvl1pPr>
            </a:lstStyle>
            <a:p>
              <a:r>
                <a:t>N is large enough</a:t>
              </a:r>
            </a:p>
          </p:txBody>
        </p:sp>
      </p:grpSp>
      <p:sp>
        <p:nvSpPr>
          <p:cNvPr id="149" name="Shape 149"/>
          <p:cNvSpPr/>
          <p:nvPr/>
        </p:nvSpPr>
        <p:spPr>
          <a:xfrm>
            <a:off x="141666" y="3152537"/>
            <a:ext cx="3390574"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500" b="1">
                <a:latin typeface="Helvetica"/>
                <a:ea typeface="Helvetica"/>
                <a:cs typeface="Helvetica"/>
                <a:sym typeface="Helvetica"/>
              </a:defRPr>
            </a:lvl1pPr>
          </a:lstStyle>
          <a:p>
            <a:r>
              <a:t>Asymptotical misclassification rate</a:t>
            </a:r>
          </a:p>
        </p:txBody>
      </p:sp>
      <p:pic>
        <p:nvPicPr>
          <p:cNvPr id="150" name="Screen Shot 2015-11-19 at 11.46.11 PM.png"/>
          <p:cNvPicPr>
            <a:picLocks noChangeAspect="1"/>
          </p:cNvPicPr>
          <p:nvPr/>
        </p:nvPicPr>
        <p:blipFill>
          <a:blip r:embed="rId4">
            <a:extLst/>
          </a:blip>
          <a:stretch>
            <a:fillRect/>
          </a:stretch>
        </p:blipFill>
        <p:spPr>
          <a:xfrm>
            <a:off x="4033893" y="5463965"/>
            <a:ext cx="8991601" cy="1320801"/>
          </a:xfrm>
          <a:prstGeom prst="rect">
            <a:avLst/>
          </a:prstGeom>
          <a:ln w="12700">
            <a:miter lim="400000"/>
          </a:ln>
        </p:spPr>
      </p:pic>
      <p:sp>
        <p:nvSpPr>
          <p:cNvPr id="151" name="Shape 151"/>
          <p:cNvSpPr/>
          <p:nvPr/>
        </p:nvSpPr>
        <p:spPr>
          <a:xfrm>
            <a:off x="209283" y="5502065"/>
            <a:ext cx="3255340" cy="124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500" b="1">
                <a:latin typeface="Helvetica"/>
                <a:ea typeface="Helvetica"/>
                <a:cs typeface="Helvetica"/>
                <a:sym typeface="Helvetica"/>
              </a:defRPr>
            </a:lvl1pPr>
          </a:lstStyle>
          <a:p>
            <a:r>
              <a:t>Difference between N-sample and asymptotical </a:t>
            </a:r>
          </a:p>
        </p:txBody>
      </p:sp>
      <p:pic>
        <p:nvPicPr>
          <p:cNvPr id="152" name="Screen Shot 2015-11-19 at 11.49.28 PM.png"/>
          <p:cNvPicPr>
            <a:picLocks noChangeAspect="1"/>
          </p:cNvPicPr>
          <p:nvPr/>
        </p:nvPicPr>
        <p:blipFill>
          <a:blip r:embed="rId5">
            <a:extLst/>
          </a:blip>
          <a:stretch>
            <a:fillRect/>
          </a:stretch>
        </p:blipFill>
        <p:spPr>
          <a:xfrm>
            <a:off x="293260" y="7716994"/>
            <a:ext cx="7246188" cy="525750"/>
          </a:xfrm>
          <a:prstGeom prst="rect">
            <a:avLst/>
          </a:prstGeom>
          <a:ln w="12700">
            <a:miter lim="400000"/>
          </a:ln>
        </p:spPr>
      </p:pic>
      <p:sp>
        <p:nvSpPr>
          <p:cNvPr id="153" name="Shape 153"/>
          <p:cNvSpPr/>
          <p:nvPr/>
        </p:nvSpPr>
        <p:spPr>
          <a:xfrm>
            <a:off x="7996546" y="7738569"/>
            <a:ext cx="2091080"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b="1">
                <a:latin typeface="Helvetica"/>
                <a:ea typeface="Helvetica"/>
                <a:cs typeface="Helvetica"/>
                <a:sym typeface="Helvetica"/>
              </a:defRPr>
            </a:lvl1pPr>
          </a:lstStyle>
          <a:p>
            <a:r>
              <a:t>as x0 is fixed</a:t>
            </a:r>
          </a:p>
        </p:txBody>
      </p:sp>
      <p:sp>
        <p:nvSpPr>
          <p:cNvPr id="154" name="Shape 154"/>
          <p:cNvSpPr/>
          <p:nvPr/>
        </p:nvSpPr>
        <p:spPr>
          <a:xfrm>
            <a:off x="328807" y="8935144"/>
            <a:ext cx="1454994"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b="1">
                <a:latin typeface="Helvetica"/>
                <a:ea typeface="Helvetica"/>
                <a:cs typeface="Helvetica"/>
                <a:sym typeface="Helvetica"/>
              </a:defRPr>
            </a:lvl1pPr>
          </a:lstStyle>
          <a:p>
            <a:r>
              <a:t>Minimize</a:t>
            </a:r>
          </a:p>
        </p:txBody>
      </p:sp>
      <p:pic>
        <p:nvPicPr>
          <p:cNvPr id="155" name="Screen Shot 2015-11-19 at 11.50.45 PM.png"/>
          <p:cNvPicPr>
            <a:picLocks noChangeAspect="1"/>
          </p:cNvPicPr>
          <p:nvPr/>
        </p:nvPicPr>
        <p:blipFill>
          <a:blip r:embed="rId6">
            <a:extLst/>
          </a:blip>
          <a:stretch>
            <a:fillRect/>
          </a:stretch>
        </p:blipFill>
        <p:spPr>
          <a:xfrm>
            <a:off x="1757253" y="8897044"/>
            <a:ext cx="4775201" cy="558801"/>
          </a:xfrm>
          <a:prstGeom prst="rect">
            <a:avLst/>
          </a:prstGeom>
          <a:ln w="12700">
            <a:miter lim="400000"/>
          </a:ln>
        </p:spPr>
      </p:pic>
      <p:pic>
        <p:nvPicPr>
          <p:cNvPr id="156" name="Screen Shot 2015-11-19 at 11.52.12 PM.png"/>
          <p:cNvPicPr>
            <a:picLocks noChangeAspect="1"/>
          </p:cNvPicPr>
          <p:nvPr/>
        </p:nvPicPr>
        <p:blipFill>
          <a:blip r:embed="rId7">
            <a:extLst/>
          </a:blip>
          <a:stretch>
            <a:fillRect/>
          </a:stretch>
        </p:blipFill>
        <p:spPr>
          <a:xfrm>
            <a:off x="9645501" y="8757344"/>
            <a:ext cx="3276601" cy="838201"/>
          </a:xfrm>
          <a:prstGeom prst="rect">
            <a:avLst/>
          </a:prstGeom>
          <a:ln w="12700">
            <a:miter lim="400000"/>
          </a:ln>
        </p:spPr>
      </p:pic>
      <p:sp>
        <p:nvSpPr>
          <p:cNvPr id="157" name="Shape 157"/>
          <p:cNvSpPr/>
          <p:nvPr/>
        </p:nvSpPr>
        <p:spPr>
          <a:xfrm>
            <a:off x="6627094" y="8935144"/>
            <a:ext cx="1397001" cy="482601"/>
          </a:xfrm>
          <a:prstGeom prst="leftRightArrow">
            <a:avLst>
              <a:gd name="adj1" fmla="val 32000"/>
              <a:gd name="adj2" fmla="val 115789"/>
            </a:avLst>
          </a:prstGeom>
          <a:blipFill>
            <a:blip r:embed="rId8"/>
          </a:blip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58" name="Shape 158"/>
          <p:cNvSpPr/>
          <p:nvPr/>
        </p:nvSpPr>
        <p:spPr>
          <a:xfrm>
            <a:off x="8118736" y="8935144"/>
            <a:ext cx="1454994"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b="1">
                <a:latin typeface="Helvetica"/>
                <a:ea typeface="Helvetica"/>
                <a:cs typeface="Helvetica"/>
                <a:sym typeface="Helvetica"/>
              </a:defRPr>
            </a:lvl1pPr>
          </a:lstStyle>
          <a:p>
            <a:r>
              <a:t>Minimize</a:t>
            </a:r>
          </a:p>
        </p:txBody>
      </p:sp>
    </p:spTree>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p:nvPr>
        </p:nvSpPr>
        <p:spPr>
          <a:prstGeom prst="rect">
            <a:avLst/>
          </a:prstGeom>
        </p:spPr>
        <p:txBody>
          <a:bodyPr/>
          <a:lstStyle>
            <a:lvl1pPr defTabSz="473201">
              <a:defRPr sz="6480"/>
            </a:lvl1pPr>
          </a:lstStyle>
          <a:p>
            <a:r>
              <a:t>Optimal distance measure for nearest neighbor classifier</a:t>
            </a:r>
          </a:p>
        </p:txBody>
      </p:sp>
      <p:sp>
        <p:nvSpPr>
          <p:cNvPr id="163" name="Shape 163"/>
          <p:cNvSpPr/>
          <p:nvPr/>
        </p:nvSpPr>
        <p:spPr>
          <a:xfrm>
            <a:off x="1126728" y="3004094"/>
            <a:ext cx="1075134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Helvetica"/>
                <a:ea typeface="Helvetica"/>
                <a:cs typeface="Helvetica"/>
                <a:sym typeface="Helvetica"/>
              </a:defRPr>
            </a:pPr>
            <a:r>
              <a:t>Taylor series approximation on </a:t>
            </a:r>
            <a:r>
              <a:rPr i="1" u="sng">
                <a:solidFill>
                  <a:srgbClr val="FF2600"/>
                </a:solidFill>
              </a:rPr>
              <a:t>local</a:t>
            </a:r>
            <a:r>
              <a:t> region of x0</a:t>
            </a:r>
          </a:p>
        </p:txBody>
      </p:sp>
      <p:pic>
        <p:nvPicPr>
          <p:cNvPr id="164" name="Screen Shot 2015-11-20 at 12.03.31 AM.png"/>
          <p:cNvPicPr>
            <a:picLocks noChangeAspect="1"/>
          </p:cNvPicPr>
          <p:nvPr/>
        </p:nvPicPr>
        <p:blipFill>
          <a:blip r:embed="rId3">
            <a:extLst/>
          </a:blip>
          <a:stretch>
            <a:fillRect/>
          </a:stretch>
        </p:blipFill>
        <p:spPr>
          <a:xfrm>
            <a:off x="1714500" y="4240873"/>
            <a:ext cx="9575800" cy="685801"/>
          </a:xfrm>
          <a:prstGeom prst="rect">
            <a:avLst/>
          </a:prstGeom>
          <a:ln w="12700">
            <a:miter lim="400000"/>
          </a:ln>
        </p:spPr>
      </p:pic>
      <p:pic>
        <p:nvPicPr>
          <p:cNvPr id="165" name="Screen Shot 2015-11-20 at 12.04.45 AM.png"/>
          <p:cNvPicPr>
            <a:picLocks noChangeAspect="1"/>
          </p:cNvPicPr>
          <p:nvPr/>
        </p:nvPicPr>
        <p:blipFill>
          <a:blip r:embed="rId4">
            <a:extLst/>
          </a:blip>
          <a:stretch>
            <a:fillRect/>
          </a:stretch>
        </p:blipFill>
        <p:spPr>
          <a:xfrm>
            <a:off x="543974" y="6083463"/>
            <a:ext cx="2540001" cy="558801"/>
          </a:xfrm>
          <a:prstGeom prst="rect">
            <a:avLst/>
          </a:prstGeom>
          <a:ln w="12700">
            <a:miter lim="400000"/>
          </a:ln>
        </p:spPr>
      </p:pic>
      <p:pic>
        <p:nvPicPr>
          <p:cNvPr id="166" name="Screen Shot 2015-11-20 at 12.05.03 AM.png"/>
          <p:cNvPicPr>
            <a:picLocks noChangeAspect="1"/>
          </p:cNvPicPr>
          <p:nvPr/>
        </p:nvPicPr>
        <p:blipFill>
          <a:blip r:embed="rId5">
            <a:extLst/>
          </a:blip>
          <a:srcRect t="13649"/>
          <a:stretch>
            <a:fillRect/>
          </a:stretch>
        </p:blipFill>
        <p:spPr>
          <a:xfrm>
            <a:off x="3055666" y="6077708"/>
            <a:ext cx="9626601" cy="570262"/>
          </a:xfrm>
          <a:prstGeom prst="rect">
            <a:avLst/>
          </a:prstGeom>
          <a:ln w="12700">
            <a:miter lim="400000"/>
          </a:ln>
        </p:spPr>
      </p:pic>
      <p:pic>
        <p:nvPicPr>
          <p:cNvPr id="167" name="Screen Shot 2015-11-20 at 12.06.13 AM.png"/>
          <p:cNvPicPr>
            <a:picLocks noChangeAspect="1"/>
          </p:cNvPicPr>
          <p:nvPr/>
        </p:nvPicPr>
        <p:blipFill>
          <a:blip r:embed="rId6">
            <a:extLst/>
          </a:blip>
          <a:stretch>
            <a:fillRect/>
          </a:stretch>
        </p:blipFill>
        <p:spPr>
          <a:xfrm>
            <a:off x="2743200" y="7210549"/>
            <a:ext cx="7518400" cy="889001"/>
          </a:xfrm>
          <a:prstGeom prst="rect">
            <a:avLst/>
          </a:prstGeom>
          <a:ln w="12700">
            <a:miter lim="400000"/>
          </a:ln>
        </p:spPr>
      </p:pic>
      <p:pic>
        <p:nvPicPr>
          <p:cNvPr id="168" name="Screen Shot 2015-11-20 at 12.08.09 AM.png"/>
          <p:cNvPicPr>
            <a:picLocks noChangeAspect="1"/>
          </p:cNvPicPr>
          <p:nvPr/>
        </p:nvPicPr>
        <p:blipFill>
          <a:blip r:embed="rId7">
            <a:extLst/>
          </a:blip>
          <a:stretch>
            <a:fillRect/>
          </a:stretch>
        </p:blipFill>
        <p:spPr>
          <a:xfrm>
            <a:off x="5178272" y="8685545"/>
            <a:ext cx="5867401" cy="736601"/>
          </a:xfrm>
          <a:prstGeom prst="rect">
            <a:avLst/>
          </a:prstGeom>
          <a:ln w="12700">
            <a:miter lim="400000"/>
          </a:ln>
        </p:spPr>
      </p:pic>
      <p:sp>
        <p:nvSpPr>
          <p:cNvPr id="169" name="Shape 169"/>
          <p:cNvSpPr/>
          <p:nvPr/>
        </p:nvSpPr>
        <p:spPr>
          <a:xfrm>
            <a:off x="116523" y="8812545"/>
            <a:ext cx="4384893"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b="1">
                <a:latin typeface="Helvetica"/>
                <a:ea typeface="Helvetica"/>
                <a:cs typeface="Helvetica"/>
                <a:sym typeface="Helvetica"/>
              </a:defRPr>
            </a:lvl1pPr>
          </a:lstStyle>
          <a:p>
            <a:r>
              <a:t>Best local distance measure</a:t>
            </a:r>
          </a:p>
        </p:txBody>
      </p:sp>
    </p:spTree>
  </p:cSld>
  <p:clrMapOvr>
    <a:masterClrMapping/>
  </p:clrMapOvr>
  <p:transition xmlns:p14="http://schemas.microsoft.com/office/powerpoint/2010/mai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953</Words>
  <Application>Microsoft Macintosh PowerPoint</Application>
  <PresentationFormat>Custom</PresentationFormat>
  <Paragraphs>81</Paragraphs>
  <Slides>28</Slides>
  <Notes>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White</vt:lpstr>
      <vt:lpstr>A New Fuzzy Stacked Generalization Technique and Analysis of its Performance</vt:lpstr>
      <vt:lpstr>Stacked Generalization</vt:lpstr>
      <vt:lpstr>Black art problem</vt:lpstr>
      <vt:lpstr>Main idea</vt:lpstr>
      <vt:lpstr>Highlights of ‘hierarchical distance learning’</vt:lpstr>
      <vt:lpstr>Asymptotic convergence of nearest neighbor (NN) classifier</vt:lpstr>
      <vt:lpstr>Optimal distance measure for nearest neighbor classifier</vt:lpstr>
      <vt:lpstr>Optimal distance measure for nearest neighbor classifier</vt:lpstr>
      <vt:lpstr>Optimal distance measure for nearest neighbor classifier</vt:lpstr>
      <vt:lpstr>N-sample and large-sample classification errors of NN</vt:lpstr>
      <vt:lpstr>N-sample and large-sample classification errors of NN</vt:lpstr>
      <vt:lpstr>N-sample and large-sample classification errors of NN</vt:lpstr>
      <vt:lpstr>N-sample and large-sample classification errors of NN</vt:lpstr>
      <vt:lpstr>A proper distance function</vt:lpstr>
      <vt:lpstr>Averaged error</vt:lpstr>
      <vt:lpstr>Hierarchical decision fusion algorithm</vt:lpstr>
      <vt:lpstr>Fuzzy k-NN</vt:lpstr>
      <vt:lpstr>Estimate posterior probability in fuzzy k-NN</vt:lpstr>
      <vt:lpstr>Benefit</vt:lpstr>
      <vt:lpstr>Performance on artificial dataset</vt:lpstr>
      <vt:lpstr>Performance on artificial dataset</vt:lpstr>
      <vt:lpstr>PowerPoint Presentation</vt:lpstr>
      <vt:lpstr>PowerPoint Presentation</vt:lpstr>
      <vt:lpstr>PowerPoint Presentation</vt:lpstr>
      <vt:lpstr> Experiments on multi-attribute datasets</vt:lpstr>
      <vt:lpstr> Experiments on multi-feature datasets</vt:lpstr>
      <vt:lpstr>PowerPoint Presentation</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Fuzzy Stacked Generalization Technique and Analysis of its Performance</dc:title>
  <cp:lastModifiedBy>Tianxiao Jiang</cp:lastModifiedBy>
  <cp:revision>2</cp:revision>
  <dcterms:modified xsi:type="dcterms:W3CDTF">2015-11-20T17:15:02Z</dcterms:modified>
</cp:coreProperties>
</file>