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710" r:id="rId2"/>
    <p:sldId id="256" r:id="rId3"/>
    <p:sldId id="702" r:id="rId4"/>
    <p:sldId id="257" r:id="rId5"/>
    <p:sldId id="258" r:id="rId6"/>
    <p:sldId id="260" r:id="rId7"/>
    <p:sldId id="261" r:id="rId8"/>
    <p:sldId id="262" r:id="rId9"/>
    <p:sldId id="263" r:id="rId10"/>
    <p:sldId id="709" r:id="rId11"/>
    <p:sldId id="267" r:id="rId12"/>
    <p:sldId id="268" r:id="rId13"/>
  </p:sldIdLst>
  <p:sldSz cx="9144000" cy="5143500" type="screen16x9"/>
  <p:notesSz cx="6858000" cy="9144000"/>
  <p:embeddedFontLst>
    <p:embeddedFont>
      <p:font typeface="Maven Pro" panose="020B0604020202020204" charset="0"/>
      <p:regular r:id="rId15"/>
      <p:bold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uters.com/technology/us-investors-have-plowed-billions-into-chinas-ai-sector-report-shows-2023-02-01/" TargetMode="External"/><Relationship Id="rId3" Type="http://schemas.openxmlformats.org/officeDocument/2006/relationships/hyperlink" Target="https://www.theguardian.com/world/2024/jan/09/in-the-race-for-ai-supremacy-china-and-the-us-are-travelling-on-entirely-different-tracks" TargetMode="External"/><Relationship Id="rId7" Type="http://schemas.openxmlformats.org/officeDocument/2006/relationships/hyperlink" Target="https://www2.deloitte.com/us/en/insights/focus/cognitive-technologies/ai-investment-by-country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euters.com/technology/us-commerce-updates-export-curbs-ai-chips-china-2024-03-29/" TargetMode="External"/><Relationship Id="rId11" Type="http://schemas.openxmlformats.org/officeDocument/2006/relationships/hyperlink" Target="http://www.bhpanel.org/china-or-the-us-who-has-the-better-education-system/" TargetMode="External"/><Relationship Id="rId5" Type="http://schemas.openxmlformats.org/officeDocument/2006/relationships/hyperlink" Target="https://www.axios.com/2023/06/29/us-china-chip-export-restrictions-ai-race" TargetMode="External"/><Relationship Id="rId10" Type="http://schemas.openxmlformats.org/officeDocument/2006/relationships/hyperlink" Target="https://macropolo.org/digital-projects/the-global-ai-talent-tracker/" TargetMode="External"/><Relationship Id="rId4" Type="http://schemas.openxmlformats.org/officeDocument/2006/relationships/hyperlink" Target="https://hbr.org/2021/02/is-china-emerging-as-the-global-leader-in-ai" TargetMode="External"/><Relationship Id="rId9" Type="http://schemas.openxmlformats.org/officeDocument/2006/relationships/hyperlink" Target="https://apnews.com/article/biden-china-investment-ai-national-security-dd6a5b138e6c7cba31468dc89f776e8d#:~:text=WASHINGTON%20(AP)%20%E2%80%94%20President%20Joe,the%20world's%20two%20biggest%20power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78AFE918-47EF-9683-7BCF-B20D03B47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ed0012c8c_1_0:notes">
            <a:extLst>
              <a:ext uri="{FF2B5EF4-FFF2-40B4-BE49-F238E27FC236}">
                <a16:creationId xmlns:a16="http://schemas.microsoft.com/office/drawing/2014/main" id="{97495ACF-4972-001F-D0B7-DCCAA1C54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ced0012c8c_1_0:notes">
            <a:extLst>
              <a:ext uri="{FF2B5EF4-FFF2-40B4-BE49-F238E27FC236}">
                <a16:creationId xmlns:a16="http://schemas.microsoft.com/office/drawing/2014/main" id="{D25BF9DD-F067-4A67-37B7-BD73991FB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24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c92d4d0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cc92d4d0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ed0012c8c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ed0012c8c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ed0012c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ced0012c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topic important? If the belief that AI will play a huge role in the previous categories mentioned, then there could potentially shift the powers of balance between nations.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f27e07d2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f27e07d24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f1a10d6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6f1a10d6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 Chou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f1beab18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6f1beab18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ed0012c8c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ced0012c8c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f1beab18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6f1beab18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Cao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https://www.theguardian.com/world/2024/jan/09/in-the-race-for-ai-supremacy-china-and-the-us-are-travelling-on-entirely-different-tracks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https://hbr.org/2021/02/is-china-emerging-as-the-global-leader-in-ai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https://www.axios.com/2023/06/29/us-china-chip-export-restrictions-ai-race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https://www.reuters.com/technology/us-commerce-updates-export-curbs-ai-chips-china-2024-03-29/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https://www2.deloitte.com/us/en/insights/focus/cognitive-technologies/ai-investment-by-country.html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https://www.reuters.com/technology/us-investors-have-plowed-billions-into-chinas-ai-sector-report-shows-2023-02-01/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https://apnews.com/article/biden-china-investment-ai-national-security-dd6a5b138e6c7cba31468dc89f776e8d#:~:text=WASHINGTON%20(AP)%20%E2%80%94%20President%20Joe,the%20world's%20two%20biggest%20powers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https://macropolo.org/digital-projects/the-global-ai-talent-tracker/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http://www.bhpanel.org/china-or-the-us-who-has-the-better-education-system/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96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technologyreviews.com/2023/12/05/the-ai-arms-race-how-global-powers-are-vying-for-dominance/" TargetMode="External"/><Relationship Id="rId2" Type="http://schemas.openxmlformats.org/officeDocument/2006/relationships/hyperlink" Target="https://www.newsweek.com/global-race-ai-dominance-can-us-maintain-its-edge-1828232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dw.com/en/the-big-reset-20-how-artificial-intelligence-is-changing-society/video-54792449" TargetMode="External"/><Relationship Id="rId4" Type="http://schemas.openxmlformats.org/officeDocument/2006/relationships/hyperlink" Target="https://www.zdnet.com/article/ai-arms-race-this-global-index-ranks-which-nations-are-dominating-ai-development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acropolo.org/digital-projects/the-global-ai-talent-tracker/" TargetMode="External"/><Relationship Id="rId3" Type="http://schemas.openxmlformats.org/officeDocument/2006/relationships/hyperlink" Target="https://www.reuters.com/technology/us-commerce-updates-export-curbs-ai-chips-china-2024-03-29/" TargetMode="External"/><Relationship Id="rId7" Type="http://schemas.openxmlformats.org/officeDocument/2006/relationships/hyperlink" Target="https://hbr.org/2021/02/is-china-emerging-as-the-global-leader-in-a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oomberg.com/news/articles/2024-03-13/regulate-ai-how-us-eu-and-china-are-going-about-it" TargetMode="External"/><Relationship Id="rId5" Type="http://schemas.openxmlformats.org/officeDocument/2006/relationships/hyperlink" Target="https://apnews.com/article/biden-china-investment-ai-national-security-dd6a5b138e6c7cba31468dc89f776e8d#:~:text=WASHINGTON%20(AP)%20%E2%80%94%20President%20Joe,the%20world's%20two%20biggest%20powers." TargetMode="External"/><Relationship Id="rId4" Type="http://schemas.openxmlformats.org/officeDocument/2006/relationships/hyperlink" Target="https://www.axios.com/2023/06/29/us-china-chip-export-restrictions-ai-race" TargetMode="External"/><Relationship Id="rId9" Type="http://schemas.openxmlformats.org/officeDocument/2006/relationships/hyperlink" Target="https://www.reuters.com/technology/germany-plans-double-ai-funding-race-with-china-us-2023-08-23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uters.com/technology/us-investors-have-plowed-billions-into-chinas-ai-sector-report-shows-2023-02-01/" TargetMode="External"/><Relationship Id="rId13" Type="http://schemas.openxmlformats.org/officeDocument/2006/relationships/hyperlink" Target="https://digichina.stanford.edu/work/full-translation-chinas-new-generation-artificial-intelligence-development-plan-2017/" TargetMode="External"/><Relationship Id="rId3" Type="http://schemas.openxmlformats.org/officeDocument/2006/relationships/hyperlink" Target="https://www.theguardian.com/world/2024/jan/09/in-the-race-for-ai-supremacy-china-and-the-us-are-travelling-on-entirely-different-tracks" TargetMode="External"/><Relationship Id="rId7" Type="http://schemas.openxmlformats.org/officeDocument/2006/relationships/hyperlink" Target="https://www2.deloitte.com/us/en/insights/focus/cognitive-technologies/ai-investment-by-country.html" TargetMode="External"/><Relationship Id="rId12" Type="http://schemas.openxmlformats.org/officeDocument/2006/relationships/hyperlink" Target="https://www.newsweek.com/global-race-ai-dominance-can-us-maintain-its-edge-182823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uters.com/technology/us-commerce-updates-export-curbs-ai-chips-china-2024-03-29/" TargetMode="External"/><Relationship Id="rId11" Type="http://schemas.openxmlformats.org/officeDocument/2006/relationships/hyperlink" Target="https://aitechnologyreviews.com/2023/12/05/the-ai-arms-race-how-global-powers-are-vying-for-dominance/" TargetMode="External"/><Relationship Id="rId5" Type="http://schemas.openxmlformats.org/officeDocument/2006/relationships/hyperlink" Target="https://www.axios.com/2023/06/29/us-china-chip-export-restrictions-ai-race" TargetMode="External"/><Relationship Id="rId10" Type="http://schemas.openxmlformats.org/officeDocument/2006/relationships/hyperlink" Target="https://macropolo.org/digital-projects/the-global-ai-talent-tracker/" TargetMode="External"/><Relationship Id="rId4" Type="http://schemas.openxmlformats.org/officeDocument/2006/relationships/hyperlink" Target="https://hbr.org/2021/02/is-china-emerging-as-the-global-leader-in-ai" TargetMode="External"/><Relationship Id="rId9" Type="http://schemas.openxmlformats.org/officeDocument/2006/relationships/hyperlink" Target="https://apnews.com/article/biden-china-investment-ai-national-security-dd6a5b138e6c7cba31468dc89f776e8d#:~:text=WASHINGTON%20(AP)%20%E2%80%94%20President%20Joe,the%20world's%20two%20biggest%20pow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legalinsights.com/practice-areas/ai-machine-learning-and-big-data-laws-and-regulations/france/#:~:text=As%20it%20is%2C%20the%20report,damage%20resulting%20from%20its%20use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ir.harvard.edu/a-race-to-extinction-how-great-power-competition-is-making-artificial-intelligence-existentially-dangerous/" TargetMode="External"/><Relationship Id="rId4" Type="http://schemas.openxmlformats.org/officeDocument/2006/relationships/hyperlink" Target="https://www.defenseone.com/technology/2023/07/us-losing-ai-edge-china-experts-tell-lawmakers/388671/?ref=hir.harvar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026EE677-6629-03A7-AD5B-0D3FC23D7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>
            <a:extLst>
              <a:ext uri="{FF2B5EF4-FFF2-40B4-BE49-F238E27FC236}">
                <a16:creationId xmlns:a16="http://schemas.microsoft.com/office/drawing/2014/main" id="{F92FB104-4E08-9FB3-CB18-DCB4C27458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News November 18, 2024</a:t>
            </a:r>
            <a:endParaRPr dirty="0"/>
          </a:p>
        </p:txBody>
      </p:sp>
      <p:sp>
        <p:nvSpPr>
          <p:cNvPr id="291" name="Google Shape;291;p15">
            <a:extLst>
              <a:ext uri="{FF2B5EF4-FFF2-40B4-BE49-F238E27FC236}">
                <a16:creationId xmlns:a16="http://schemas.microsoft.com/office/drawing/2014/main" id="{A74DD107-2F84-2F92-41B5-2F045A6CC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00950"/>
            <a:ext cx="89789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400" i="1" dirty="0"/>
              <a:t>We decided to drop Task6 and to extend the deadline to submit Task5 to Mo., Nov. 24.</a:t>
            </a:r>
            <a:endParaRPr sz="2400" i="1" dirty="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400" i="1" dirty="0"/>
              <a:t>Today’s Plan </a:t>
            </a:r>
            <a:endParaRPr sz="2400" i="1" dirty="0"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400" dirty="0"/>
              <a:t>AI Arms Race (was kind of cancelled on Oct. </a:t>
            </a:r>
            <a:r>
              <a:rPr lang="en-US" sz="2400"/>
              <a:t>28)</a:t>
            </a:r>
            <a:endParaRPr lang="en-US" sz="2400" dirty="0"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400" dirty="0"/>
              <a:t>European Regulations (GHC Presentation)</a:t>
            </a: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400" dirty="0"/>
              <a:t>Application of Reinforcement Learning (GHC Presentation)</a:t>
            </a: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400" dirty="0"/>
              <a:t>Continue the Discussion of Hidden Markov Models </a:t>
            </a:r>
          </a:p>
          <a:p>
            <a:pPr marL="6159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816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63CF-210A-9887-960A-ADCF6CC7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300"/>
            <a:ext cx="6858000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AI Arms Race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4671-4A7A-8990-5637-97BB91B2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The Global Race for AI Dominance: Can the US Maintain Its Edge? (newsweek.com)</a:t>
            </a:r>
            <a:endParaRPr lang="en-US" sz="1800" dirty="0"/>
          </a:p>
          <a:p>
            <a:r>
              <a:rPr lang="en-US" sz="1800" dirty="0">
                <a:hlinkClick r:id="rId3"/>
              </a:rPr>
              <a:t>The AI Arms Race: How Global Powers are Vying for Dominance - AI Technology Reviews</a:t>
            </a:r>
            <a:endParaRPr lang="en-US" sz="1800" dirty="0"/>
          </a:p>
          <a:p>
            <a:r>
              <a:rPr lang="en-US" sz="1800" dirty="0">
                <a:hlinkClick r:id="rId4"/>
              </a:rPr>
              <a:t>AI arms race: This global index ranks which nations dominate AI development | ZDNET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How artificial intelligence is changing society – DW –</a:t>
            </a:r>
            <a:r>
              <a:rPr lang="en-US" altLang="en-US" sz="1800" dirty="0">
                <a:sym typeface="Symbol" panose="05050102010706020507" pitchFamily="18" charset="2"/>
              </a:rPr>
              <a:t>28:10-36:00 (centering what is unique about AI in China centering on education) 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5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the U.S. stay on top?</a:t>
            </a:r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body" idx="1"/>
          </p:nvPr>
        </p:nvSpPr>
        <p:spPr>
          <a:xfrm>
            <a:off x="1303800" y="1306575"/>
            <a:ext cx="70305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Continue to block exports of AI chips, tools, and investments to China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Currently blocking export of </a:t>
            </a:r>
            <a:r>
              <a:rPr lang="en" u="sng">
                <a:solidFill>
                  <a:schemeClr val="hlink"/>
                </a:solidFill>
                <a:hlinkClick r:id="rId3"/>
              </a:rPr>
              <a:t>Nvidia’s AI chips</a:t>
            </a:r>
            <a:r>
              <a:rPr lang="en"/>
              <a:t> to China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Worked with the </a:t>
            </a:r>
            <a:r>
              <a:rPr lang="en" u="sng">
                <a:solidFill>
                  <a:schemeClr val="hlink"/>
                </a:solidFill>
                <a:hlinkClick r:id="rId4"/>
              </a:rPr>
              <a:t>Netherlands and Japan to block exports of chipmaking technology tools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Biden signed </a:t>
            </a:r>
            <a:r>
              <a:rPr lang="en" u="sng">
                <a:solidFill>
                  <a:schemeClr val="hlink"/>
                </a:solidFill>
                <a:hlinkClick r:id="rId5"/>
              </a:rPr>
              <a:t>an executive order blocking US investment into blacklisted Chinese AI companies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Promote an open policy regarding AI research for innovation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EU and China have been </a:t>
            </a: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stricter on regulating AI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China is less restrictive on </a:t>
            </a:r>
            <a:r>
              <a:rPr lang="en" u="sng">
                <a:solidFill>
                  <a:schemeClr val="hlink"/>
                </a:solidFill>
                <a:hlinkClick r:id="rId7"/>
              </a:rPr>
              <a:t>data privacy however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Increase efforts to pull more international talent into US-based AI research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chemeClr val="hlink"/>
                </a:solidFill>
                <a:hlinkClick r:id="rId8"/>
              </a:rPr>
              <a:t>38% of the top American researchers are Chinese-born whereas only 37% are American-born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Increase public funding for AI research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US currently relies on private AI spending to reach a total of </a:t>
            </a: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$47.4 billion</a:t>
            </a:r>
            <a:r>
              <a:rPr lang="en"/>
              <a:t> (2022)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China publicly funds $3 billion into research and </a:t>
            </a: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$13.4 billion in private AI spending</a:t>
            </a:r>
            <a:r>
              <a:rPr lang="en"/>
              <a:t> (2022)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Germany has more than </a:t>
            </a: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doubled their public funding to one billion Euros</a:t>
            </a:r>
            <a:r>
              <a:rPr lang="en"/>
              <a:t> (2023)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Improve the US education system to be more competitive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References </a:t>
            </a:r>
            <a:endParaRPr dirty="0"/>
          </a:p>
        </p:txBody>
      </p:sp>
      <p:sp>
        <p:nvSpPr>
          <p:cNvPr id="353" name="Google Shape;353;p25"/>
          <p:cNvSpPr txBox="1">
            <a:spLocks noGrp="1"/>
          </p:cNvSpPr>
          <p:nvPr>
            <p:ph type="body" idx="1"/>
          </p:nvPr>
        </p:nvSpPr>
        <p:spPr>
          <a:xfrm>
            <a:off x="1340100" y="14911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https://www.theguardian.com/world/2024/jan/09/in-the-race-for-ai-supremacy-china-and-the-us-are-travelling-on-entirely-different-tracks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https://hbr.org/2021/02/is-china-emerging-as-the-global-leader-in-ai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https://www.axios.com/2023/06/29/us-china-chip-export-restrictions-ai-race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2200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https://www.reuters.com/technology/us-commerce-updates-export-curbs-ai-chips-china-2024-03-29/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2200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https://www2.deloitte.com/us/en/insights/focus/cognitive-technologies/ai-investment-by-country.html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2200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https://www.reuters.com/technology/us-investors-have-plowed-billions-into-chinas-ai-sector-report-shows-2023-02-01/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2200C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https://apnews.com/article/biden-china-investment-ai-national-security-dd6a5b138e6c7cba31468dc89f776e8d#:~:text=WASHINGTON%20(AP)%20%E2%80%94%20President%20Joe,the%20world's%20two%20biggest%20powers</a:t>
            </a:r>
            <a:r>
              <a:rPr lang="en" sz="1100">
                <a:solidFill>
                  <a:schemeClr val="dk1"/>
                </a:solidFill>
              </a:rPr>
              <a:t>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2200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https://macropolo.org/digital-projects/the-global-ai-talent-tracker/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11"/>
              </a:rPr>
              <a:t>https://aitechnologyreviews.com/2023/12/05/the-ai-arms-race-how-global-powers-are-vying-for-dominance/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12"/>
              </a:rPr>
              <a:t>https://www.newsweek.com/global-race-ai-dominance-can-us-maintain-its-edge-1828232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13"/>
              </a:rPr>
              <a:t>https://digichina.stanford.edu/work/full-translation-chinas-new-generation-artificial-intelligence-development-plan-2017/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https://www.visualcapitalist.com/sp/global-ai-investment/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AI Arms Race (as of 2024)</a:t>
            </a:r>
            <a:endParaRPr dirty="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Nathan Cao, Rikki Casupanan, Alexander Catchings, Jusvin Charles, Tim Chou and Christoph F. Eick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46F961-FB73-48D6-8382-48BA3A20E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5" y="152400"/>
            <a:ext cx="6913144" cy="46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AI arms race?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AI arms race is the competitive struggle between nations, corporations, and other establishments to obtain superiority or dominance in artificial intelligence technology.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Competition is driven by the belief AI will play a huge role in future economic, military, and technological power.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Parties involved invest heavily in AI research and development in order to gain advantages that become integrated into various sectors such as national security, economic growth, and global influence.</a:t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500" y="85575"/>
            <a:ext cx="1884000" cy="18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Competition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National defense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AI-driven autonomous weapons, cyber warfare, and intelligence gathering.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Economics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Potential of automating processes, increase productivity, redefine industries like manufacturing, finance.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Social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Media outreach, education reforms, and cultural shifts.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Healthcare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AI-driven diagnosis, robot assisted surgery, and patient management.</a:t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725" y="201813"/>
            <a:ext cx="3076576" cy="17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5" name="Google Shape;3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197" y="0"/>
            <a:ext cx="339360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Factors Influencing AI Dominance </a:t>
            </a:r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400" b="1"/>
              <a:t>Government regulation</a:t>
            </a:r>
            <a:endParaRPr sz="64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Influences both the pace and direction of AI development </a:t>
            </a:r>
            <a:endParaRPr sz="5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Excessive regulation can stifle innovation</a:t>
            </a:r>
            <a:endParaRPr sz="5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Insufficient regulation may jeopardize individual rights </a:t>
            </a:r>
            <a:endParaRPr sz="5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-327025" algn="l" rtl="0">
              <a:spcBef>
                <a:spcPts val="1200"/>
              </a:spcBef>
              <a:spcAft>
                <a:spcPts val="0"/>
              </a:spcAft>
              <a:buSzPct val="110714"/>
              <a:buChar char="●"/>
            </a:pPr>
            <a:r>
              <a:rPr lang="en" sz="5600"/>
              <a:t> </a:t>
            </a:r>
            <a:r>
              <a:rPr lang="en" sz="6400" b="1"/>
              <a:t>Access to Resources</a:t>
            </a:r>
            <a:endParaRPr sz="64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Silicon chips a core component for AI microprocessors and semiconductors </a:t>
            </a:r>
            <a:endParaRPr sz="5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Computational power is needed to enable processing of AI’s complex data and Algorithms </a:t>
            </a:r>
            <a:endParaRPr sz="5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Funding for innovation is key for R&amp;D as well as bringing AI technologies to the market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6400" b="1"/>
              <a:t>Infrastructure Development</a:t>
            </a:r>
            <a:endParaRPr sz="64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Powerful computing infrastructure is necessary for advance algorithms that drive Ai</a:t>
            </a:r>
            <a:endParaRPr sz="5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Network reliability making sure constant connectivity for AI applications</a:t>
            </a:r>
            <a:endParaRPr sz="5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Education lays foundation for AI infrastructure by equipping individuals with skills to innovate and mange AI systems.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State</a:t>
            </a:r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1"/>
          </p:nvPr>
        </p:nvSpPr>
        <p:spPr>
          <a:xfrm>
            <a:off x="1056750" y="13009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4600" dirty="0"/>
              <a:t>China</a:t>
            </a:r>
            <a:endParaRPr sz="4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National AI strategy focuses on data collection and applied AI.</a:t>
            </a:r>
            <a:endParaRPr sz="4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Competing for supremacy through broad research and development initiatives and public-private partnership.</a:t>
            </a:r>
            <a:endParaRPr sz="4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Advanced in facial recognition, surveillance, and social control applications.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More government involvement 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China want to be number 1 in AI in 2030</a:t>
            </a:r>
            <a:endParaRPr sz="4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4600" dirty="0"/>
              <a:t>U.S.</a:t>
            </a:r>
            <a:endParaRPr sz="4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Focused on private sector innovation and academic research.</a:t>
            </a:r>
            <a:endParaRPr sz="4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Firm on AI research fundamentals, ethical considerations, and military uses.</a:t>
            </a:r>
            <a:endParaRPr sz="4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Innovative models and ideas seen show how advanced America is compared to other nations.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There is a concern, if AI companies should be given exclusive control over AI products</a:t>
            </a:r>
            <a:endParaRPr sz="4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4600" dirty="0"/>
              <a:t>European Union</a:t>
            </a:r>
            <a:endParaRPr sz="4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More balanced approach. Concentrates on regulation, ethical guidelines, and human-centric AI.</a:t>
            </a:r>
            <a:endParaRPr sz="4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4600" dirty="0"/>
              <a:t>Excel in AI for healthcare, public services, and sustainability.</a:t>
            </a:r>
          </a:p>
          <a:p>
            <a:pPr indent="-298450">
              <a:buSzPts val="1100"/>
              <a:buChar char="○"/>
            </a:pPr>
            <a:r>
              <a:rPr lang="en-US" sz="4600" dirty="0"/>
              <a:t>Countries are worried to use powerful AI tools from other cultures.</a:t>
            </a:r>
          </a:p>
          <a:p>
            <a:pPr indent="-298450">
              <a:buSzPts val="1100"/>
              <a:buChar char="○"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of the Future</a:t>
            </a:r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1303800" y="150020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Both China and US are highly invested into AI and likely be AI leaders in the future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EU have higher focused on regulatory/ethical practices (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France</a:t>
            </a:r>
            <a:r>
              <a:rPr lang="en" sz="105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National Consultative Ethics Committee for Health and Life Sciences)</a:t>
            </a:r>
            <a:r>
              <a:rPr lang="en" sz="1200" dirty="0"/>
              <a:t>   </a:t>
            </a:r>
            <a:endParaRPr sz="12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Currently, China has a lead on US in terms of academic citations and US is lagging behind in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militaristic funding of AI</a:t>
            </a:r>
            <a:r>
              <a:rPr lang="en" dirty="0"/>
              <a:t>, AI gaps are subject to change in the future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Both countries are purported to embrace regulatory practices but outcomes may appear in the forms of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treaties or regulatory frameworks</a:t>
            </a:r>
            <a:r>
              <a:rPr lang="en" dirty="0"/>
              <a:t>, however the ‘Arms Race’ will heighten tensions between countries.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1205</Words>
  <Application>Microsoft Office PowerPoint</Application>
  <PresentationFormat>On-screen Show (16:9)</PresentationFormat>
  <Paragraphs>123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Nunito</vt:lpstr>
      <vt:lpstr>Arial</vt:lpstr>
      <vt:lpstr>Symbol</vt:lpstr>
      <vt:lpstr>Maven Pro</vt:lpstr>
      <vt:lpstr>Momentum</vt:lpstr>
      <vt:lpstr>News November 18, 2024</vt:lpstr>
      <vt:lpstr>The AI Arms Race (as of 2024)</vt:lpstr>
      <vt:lpstr>PowerPoint Presentation</vt:lpstr>
      <vt:lpstr>What is the AI arms race?</vt:lpstr>
      <vt:lpstr>Areas of Competition</vt:lpstr>
      <vt:lpstr>PowerPoint Presentation</vt:lpstr>
      <vt:lpstr>Key Factors Influencing AI Dominance </vt:lpstr>
      <vt:lpstr>Current State</vt:lpstr>
      <vt:lpstr>State of the Future</vt:lpstr>
      <vt:lpstr>The AI Arms Race </vt:lpstr>
      <vt:lpstr>How can the U.S. stay on top?</vt:lpstr>
      <vt:lpstr>More 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ceick-admin</dc:creator>
  <cp:lastModifiedBy>Eick, Christoph F</cp:lastModifiedBy>
  <cp:revision>10</cp:revision>
  <dcterms:modified xsi:type="dcterms:W3CDTF">2025-11-18T16:15:05Z</dcterms:modified>
</cp:coreProperties>
</file>