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0"/>
  </p:notesMasterIdLst>
  <p:sldIdLst>
    <p:sldId id="256" r:id="rId2"/>
    <p:sldId id="267" r:id="rId3"/>
    <p:sldId id="268" r:id="rId4"/>
    <p:sldId id="275" r:id="rId5"/>
    <p:sldId id="276" r:id="rId6"/>
    <p:sldId id="377" r:id="rId7"/>
    <p:sldId id="378" r:id="rId8"/>
    <p:sldId id="379" r:id="rId9"/>
    <p:sldId id="380" r:id="rId10"/>
    <p:sldId id="381" r:id="rId11"/>
    <p:sldId id="382" r:id="rId12"/>
    <p:sldId id="383" r:id="rId13"/>
    <p:sldId id="384" r:id="rId14"/>
    <p:sldId id="385" r:id="rId15"/>
    <p:sldId id="386" r:id="rId16"/>
    <p:sldId id="411" r:id="rId17"/>
    <p:sldId id="412" r:id="rId18"/>
    <p:sldId id="410" r:id="rId19"/>
    <p:sldId id="387" r:id="rId20"/>
    <p:sldId id="388" r:id="rId21"/>
    <p:sldId id="390" r:id="rId22"/>
    <p:sldId id="389" r:id="rId23"/>
    <p:sldId id="391" r:id="rId24"/>
    <p:sldId id="392" r:id="rId25"/>
    <p:sldId id="393" r:id="rId26"/>
    <p:sldId id="394" r:id="rId27"/>
    <p:sldId id="413" r:id="rId28"/>
    <p:sldId id="396" r:id="rId29"/>
    <p:sldId id="397" r:id="rId30"/>
    <p:sldId id="399" r:id="rId31"/>
    <p:sldId id="414" r:id="rId32"/>
    <p:sldId id="400" r:id="rId33"/>
    <p:sldId id="401" r:id="rId34"/>
    <p:sldId id="402" r:id="rId35"/>
    <p:sldId id="403" r:id="rId36"/>
    <p:sldId id="279" r:id="rId37"/>
    <p:sldId id="404"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07" autoAdjust="0"/>
  </p:normalViewPr>
  <p:slideViewPr>
    <p:cSldViewPr snapToGrid="0">
      <p:cViewPr varScale="1">
        <p:scale>
          <a:sx n="69" d="100"/>
          <a:sy n="69" d="100"/>
        </p:scale>
        <p:origin x="120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B9120-1614-4D54-BD13-A48892B7454F}" type="datetimeFigureOut">
              <a:rPr lang="en-IN" smtClean="0"/>
              <a:t>01-04-2024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A124D-2D38-4FE1-B95F-3794883644CD}" type="slidenum">
              <a:rPr lang="en-IN" smtClean="0"/>
              <a:t>‹#›</a:t>
            </a:fld>
            <a:endParaRPr lang="en-IN"/>
          </a:p>
        </p:txBody>
      </p:sp>
    </p:spTree>
    <p:extLst>
      <p:ext uri="{BB962C8B-B14F-4D97-AF65-F5344CB8AC3E}">
        <p14:creationId xmlns:p14="http://schemas.microsoft.com/office/powerpoint/2010/main" val="351294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untbayesie.com/blog/2017/5/9/kullback-leibler-divergence-explaine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b="1" dirty="0"/>
              <a:t>Learning representations by back-propagating errors</a:t>
            </a:r>
            <a:r>
              <a:rPr lang="en-US" dirty="0"/>
              <a:t> (1986) by David </a:t>
            </a:r>
            <a:r>
              <a:rPr lang="en-US" dirty="0" err="1"/>
              <a:t>Rumelhart</a:t>
            </a:r>
            <a:r>
              <a:rPr lang="en-US" dirty="0"/>
              <a:t>, Geoffrey Hinton, and Ronald Williams: This paper introduced the backpropagation algorithm, which is a crucial technique for training neural networks.</a:t>
            </a:r>
          </a:p>
          <a:p>
            <a:pPr>
              <a:buFont typeface="+mj-lt"/>
              <a:buAutoNum type="arabicPeriod"/>
            </a:pPr>
            <a:r>
              <a:rPr lang="en-US" b="1" dirty="0"/>
              <a:t>Gradient-based learning applied to document recognition</a:t>
            </a:r>
            <a:r>
              <a:rPr lang="en-US" dirty="0"/>
              <a:t> (1998) by Yann </a:t>
            </a:r>
            <a:r>
              <a:rPr lang="en-US" dirty="0" err="1"/>
              <a:t>LeCun</a:t>
            </a:r>
            <a:r>
              <a:rPr lang="en-US" dirty="0"/>
              <a:t>, Léon </a:t>
            </a:r>
            <a:r>
              <a:rPr lang="en-US" dirty="0" err="1"/>
              <a:t>Bottou</a:t>
            </a:r>
            <a:r>
              <a:rPr lang="en-US" dirty="0"/>
              <a:t>, Yoshua </a:t>
            </a:r>
            <a:r>
              <a:rPr lang="en-US" dirty="0" err="1"/>
              <a:t>Bengio</a:t>
            </a:r>
            <a:r>
              <a:rPr lang="en-US" dirty="0"/>
              <a:t>, and Patrick Haffner: This paper demonstrated the effectiveness of deep learning for image recognition tasks.</a:t>
            </a:r>
          </a:p>
          <a:p>
            <a:pPr>
              <a:buFont typeface="+mj-lt"/>
              <a:buAutoNum type="arabicPeriod"/>
            </a:pPr>
            <a:r>
              <a:rPr lang="en-US" b="1" dirty="0"/>
              <a:t>Reducing the dimensionality of data with neural networks</a:t>
            </a:r>
            <a:r>
              <a:rPr lang="en-US" dirty="0"/>
              <a:t> (2006) by Geoffrey Hinton and Ruslan </a:t>
            </a:r>
            <a:r>
              <a:rPr lang="en-US" dirty="0" err="1"/>
              <a:t>Salakhutdinov</a:t>
            </a:r>
            <a:r>
              <a:rPr lang="en-US" dirty="0"/>
              <a:t>: This paper introduced the concept of autoencoders, which are neural networks that can learn to compress and reconstruct data.</a:t>
            </a:r>
          </a:p>
          <a:p>
            <a:pPr>
              <a:buFont typeface="+mj-lt"/>
              <a:buAutoNum type="arabicPeriod"/>
            </a:pPr>
            <a:r>
              <a:rPr lang="en-US" b="1" dirty="0"/>
              <a:t>Learning deep architectures for AI</a:t>
            </a:r>
            <a:r>
              <a:rPr lang="en-US" dirty="0"/>
              <a:t> (2007) by Yoshua </a:t>
            </a:r>
            <a:r>
              <a:rPr lang="en-US" dirty="0" err="1"/>
              <a:t>Bengio</a:t>
            </a:r>
            <a:r>
              <a:rPr lang="en-US" dirty="0"/>
              <a:t>: This paper provided a comprehensive overview of deep learning and its potential applications.</a:t>
            </a:r>
          </a:p>
          <a:p>
            <a:pPr>
              <a:buFont typeface="+mj-lt"/>
              <a:buAutoNum type="arabicPeriod"/>
            </a:pPr>
            <a:r>
              <a:rPr lang="en-US" b="1" dirty="0"/>
              <a:t>A fast learning algorithm for deep belief nets</a:t>
            </a:r>
            <a:r>
              <a:rPr lang="en-US" dirty="0"/>
              <a:t> (2006) by Geoffrey Hinton: This paper introduced the use of contrastive divergence for training deep belief nets, which are a type of neural network that can learn unsupervised features from data.</a:t>
            </a:r>
          </a:p>
          <a:p>
            <a:pPr>
              <a:buFont typeface="+mj-lt"/>
              <a:buAutoNum type="arabicPeriod"/>
            </a:pPr>
            <a:r>
              <a:rPr lang="en-US" b="1" dirty="0"/>
              <a:t>Deep residual learning for image recognition</a:t>
            </a:r>
            <a:r>
              <a:rPr lang="en-US" dirty="0"/>
              <a:t> (2015) by </a:t>
            </a:r>
            <a:r>
              <a:rPr lang="en-US" dirty="0" err="1"/>
              <a:t>Kaiming</a:t>
            </a:r>
            <a:r>
              <a:rPr lang="en-US" dirty="0"/>
              <a:t> He, </a:t>
            </a:r>
            <a:r>
              <a:rPr lang="en-US" dirty="0" err="1"/>
              <a:t>Xiangyu</a:t>
            </a:r>
            <a:r>
              <a:rPr lang="en-US" dirty="0"/>
              <a:t> Zhang, </a:t>
            </a:r>
            <a:r>
              <a:rPr lang="en-US" dirty="0" err="1"/>
              <a:t>Shaoqing</a:t>
            </a:r>
            <a:r>
              <a:rPr lang="en-US" dirty="0"/>
              <a:t> Ren, and Jian Sun: This paper introduced the concept of residual connections, which made it possible to train very deep neural networks for image recognition.</a:t>
            </a:r>
          </a:p>
          <a:p>
            <a:pPr>
              <a:buFont typeface="+mj-lt"/>
              <a:buAutoNum type="arabicPeriod"/>
            </a:pPr>
            <a:r>
              <a:rPr lang="en-US" b="1" dirty="0"/>
              <a:t>Attention is all you need</a:t>
            </a:r>
            <a:r>
              <a:rPr lang="en-US" dirty="0"/>
              <a:t> (2017) by Vaswani, Ashish, et al.: This paper introduced the transformer architecture, which is a type of neural network that is particularly well-suited for natural language processing tasks.</a:t>
            </a:r>
          </a:p>
          <a:p>
            <a:pPr>
              <a:buFont typeface="+mj-lt"/>
              <a:buAutoNum type="arabicPeriod"/>
            </a:pPr>
            <a:r>
              <a:rPr lang="en-US" b="1" dirty="0"/>
              <a:t>Generative adversarial networks</a:t>
            </a:r>
            <a:r>
              <a:rPr lang="en-US" dirty="0"/>
              <a:t> (2014) by Ian Goodfellow, Jean </a:t>
            </a:r>
            <a:r>
              <a:rPr lang="en-US" dirty="0" err="1"/>
              <a:t>Pouget</a:t>
            </a:r>
            <a:r>
              <a:rPr lang="en-US" dirty="0"/>
              <a:t>-Abadie, Mehdi Mirza, Bing Xu, David </a:t>
            </a:r>
            <a:r>
              <a:rPr lang="en-US" dirty="0" err="1"/>
              <a:t>Warde</a:t>
            </a:r>
            <a:r>
              <a:rPr lang="en-US" dirty="0"/>
              <a:t>-Farley, </a:t>
            </a:r>
            <a:r>
              <a:rPr lang="en-US" dirty="0" err="1"/>
              <a:t>Sherjil</a:t>
            </a:r>
            <a:r>
              <a:rPr lang="en-US" dirty="0"/>
              <a:t> Ahmed, and Aaron Courville: This paper introduced generative adversarial networks (GANs), which are a type of neural network that can be used to generate realistic images, videos, and other types of data.</a:t>
            </a:r>
          </a:p>
          <a:p>
            <a:endParaRPr lang="en-IN" dirty="0"/>
          </a:p>
        </p:txBody>
      </p:sp>
      <p:sp>
        <p:nvSpPr>
          <p:cNvPr id="4" name="Slide Number Placeholder 3"/>
          <p:cNvSpPr>
            <a:spLocks noGrp="1"/>
          </p:cNvSpPr>
          <p:nvPr>
            <p:ph type="sldNum" sz="quarter" idx="5"/>
          </p:nvPr>
        </p:nvSpPr>
        <p:spPr/>
        <p:txBody>
          <a:bodyPr/>
          <a:lstStyle/>
          <a:p>
            <a:fld id="{8A0A124D-2D38-4FE1-B95F-3794883644CD}" type="slidenum">
              <a:rPr lang="en-IN" smtClean="0"/>
              <a:t>3</a:t>
            </a:fld>
            <a:endParaRPr lang="en-IN"/>
          </a:p>
        </p:txBody>
      </p:sp>
    </p:spTree>
    <p:extLst>
      <p:ext uri="{BB962C8B-B14F-4D97-AF65-F5344CB8AC3E}">
        <p14:creationId xmlns:p14="http://schemas.microsoft.com/office/powerpoint/2010/main" val="26609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A124D-2D38-4FE1-B95F-3794883644CD}" type="slidenum">
              <a:rPr lang="en-IN" smtClean="0"/>
              <a:t>29</a:t>
            </a:fld>
            <a:endParaRPr lang="en-IN"/>
          </a:p>
        </p:txBody>
      </p:sp>
    </p:spTree>
    <p:extLst>
      <p:ext uri="{BB962C8B-B14F-4D97-AF65-F5344CB8AC3E}">
        <p14:creationId xmlns:p14="http://schemas.microsoft.com/office/powerpoint/2010/main" val="35345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A124D-2D38-4FE1-B95F-3794883644CD}" type="slidenum">
              <a:rPr lang="en-IN" smtClean="0"/>
              <a:t>31</a:t>
            </a:fld>
            <a:endParaRPr lang="en-IN"/>
          </a:p>
        </p:txBody>
      </p:sp>
    </p:spTree>
    <p:extLst>
      <p:ext uri="{BB962C8B-B14F-4D97-AF65-F5344CB8AC3E}">
        <p14:creationId xmlns:p14="http://schemas.microsoft.com/office/powerpoint/2010/main" val="79708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is now exposed to a certain degree of local variation by varying the encoding of one sample, resulting in smooth latent spaces on a local scale, that is, for similar samples. Ideally, we want overlap between samples that are not very similar too, in order to interpolate </a:t>
            </a:r>
            <a:r>
              <a:rPr lang="en-US" i="1" dirty="0"/>
              <a:t>between</a:t>
            </a:r>
            <a:r>
              <a:rPr lang="en-US" dirty="0"/>
              <a:t> classes. However, since there are</a:t>
            </a:r>
            <a:r>
              <a:rPr lang="en-US" i="1" dirty="0"/>
              <a:t> no limits</a:t>
            </a:r>
            <a:r>
              <a:rPr lang="en-US" b="1" dirty="0"/>
              <a:t> </a:t>
            </a:r>
            <a:r>
              <a:rPr lang="en-US" dirty="0"/>
              <a:t>on what values</a:t>
            </a:r>
            <a:r>
              <a:rPr lang="en-US" b="1" dirty="0"/>
              <a:t> </a:t>
            </a:r>
            <a:r>
              <a:rPr lang="en-US" dirty="0"/>
              <a:t>vectors </a:t>
            </a:r>
            <a:r>
              <a:rPr lang="en-US" b="1" dirty="0"/>
              <a:t>μ</a:t>
            </a:r>
            <a:r>
              <a:rPr lang="en-US" dirty="0"/>
              <a:t> and </a:t>
            </a:r>
            <a:r>
              <a:rPr lang="en-US" b="1" dirty="0"/>
              <a:t>σ</a:t>
            </a:r>
            <a:r>
              <a:rPr lang="en-US" dirty="0"/>
              <a:t> can take on, the encoder can learn to generate very different </a:t>
            </a:r>
            <a:r>
              <a:rPr lang="en-US" b="1" dirty="0"/>
              <a:t>μ</a:t>
            </a:r>
            <a:r>
              <a:rPr lang="en-US" dirty="0"/>
              <a:t> for different classes, clustering them apart, and minimize </a:t>
            </a:r>
            <a:r>
              <a:rPr lang="en-US" b="1" dirty="0"/>
              <a:t>σ</a:t>
            </a:r>
            <a:r>
              <a:rPr lang="en-US" dirty="0"/>
              <a:t>, making sure the encodings themselves don’t vary much for the same sample (that is, less uncertainty for the decoder). This allows the decoder to efficiently reconstruct the </a:t>
            </a:r>
            <a:r>
              <a:rPr lang="en-US" i="1" dirty="0"/>
              <a:t>training</a:t>
            </a:r>
            <a:r>
              <a:rPr lang="en-US" dirty="0"/>
              <a:t> data.</a:t>
            </a:r>
          </a:p>
          <a:p>
            <a:r>
              <a:rPr lang="en-US" dirty="0"/>
              <a:t>What we ideally want are encodings, </a:t>
            </a:r>
            <a:r>
              <a:rPr lang="en-US" i="1" dirty="0"/>
              <a:t>all</a:t>
            </a:r>
            <a:r>
              <a:rPr lang="en-US" dirty="0"/>
              <a:t> of which are as close as possible to each other while still being distinct, allowing smooth interpolation, and enabling the construction of </a:t>
            </a:r>
            <a:r>
              <a:rPr lang="en-US" i="1" dirty="0"/>
              <a:t>new </a:t>
            </a:r>
            <a:r>
              <a:rPr lang="en-US" dirty="0"/>
              <a:t>samples.</a:t>
            </a:r>
          </a:p>
          <a:p>
            <a:endParaRPr lang="en-IN" dirty="0"/>
          </a:p>
        </p:txBody>
      </p:sp>
      <p:sp>
        <p:nvSpPr>
          <p:cNvPr id="4" name="Slide Number Placeholder 3"/>
          <p:cNvSpPr>
            <a:spLocks noGrp="1"/>
          </p:cNvSpPr>
          <p:nvPr>
            <p:ph type="sldNum" sz="quarter" idx="5"/>
          </p:nvPr>
        </p:nvSpPr>
        <p:spPr/>
        <p:txBody>
          <a:bodyPr/>
          <a:lstStyle/>
          <a:p>
            <a:fld id="{8A0A124D-2D38-4FE1-B95F-3794883644CD}" type="slidenum">
              <a:rPr lang="en-IN" smtClean="0"/>
              <a:t>33</a:t>
            </a:fld>
            <a:endParaRPr lang="en-IN"/>
          </a:p>
        </p:txBody>
      </p:sp>
    </p:spTree>
    <p:extLst>
      <p:ext uri="{BB962C8B-B14F-4D97-AF65-F5344CB8AC3E}">
        <p14:creationId xmlns:p14="http://schemas.microsoft.com/office/powerpoint/2010/main" val="39929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force this, we introduce the </a:t>
            </a:r>
            <a:r>
              <a:rPr lang="en-US" dirty="0" err="1"/>
              <a:t>Kullback</a:t>
            </a:r>
            <a:r>
              <a:rPr lang="en-US" dirty="0"/>
              <a:t>–</a:t>
            </a:r>
            <a:r>
              <a:rPr lang="en-US" dirty="0" err="1"/>
              <a:t>Leibler</a:t>
            </a:r>
            <a:r>
              <a:rPr lang="en-US" dirty="0"/>
              <a:t> divergence (KL divergence</a:t>
            </a:r>
            <a:r>
              <a:rPr lang="en-US" dirty="0">
                <a:hlinkClick r:id="rId3"/>
              </a:rPr>
              <a:t>[2]</a:t>
            </a:r>
            <a:r>
              <a:rPr lang="en-US" dirty="0"/>
              <a:t>) into the loss function. The KL divergence between two probability distributions simply measures how much they </a:t>
            </a:r>
            <a:r>
              <a:rPr lang="en-US" i="1" dirty="0"/>
              <a:t>diverge</a:t>
            </a:r>
            <a:r>
              <a:rPr lang="en-US" dirty="0"/>
              <a:t> from each other. Minimizing the KL divergence here means optimizing the probability distribution parameters </a:t>
            </a:r>
            <a:r>
              <a:rPr lang="en-US" b="1" dirty="0"/>
              <a:t>(μ</a:t>
            </a:r>
            <a:r>
              <a:rPr lang="en-US" dirty="0"/>
              <a:t> and </a:t>
            </a:r>
            <a:r>
              <a:rPr lang="en-US" b="1" dirty="0"/>
              <a:t>σ) </a:t>
            </a:r>
            <a:r>
              <a:rPr lang="en-US" dirty="0"/>
              <a:t>to closely resemble that of the target distribution.</a:t>
            </a:r>
            <a:endParaRPr lang="en-IN" dirty="0"/>
          </a:p>
        </p:txBody>
      </p:sp>
      <p:sp>
        <p:nvSpPr>
          <p:cNvPr id="4" name="Slide Number Placeholder 3"/>
          <p:cNvSpPr>
            <a:spLocks noGrp="1"/>
          </p:cNvSpPr>
          <p:nvPr>
            <p:ph type="sldNum" sz="quarter" idx="5"/>
          </p:nvPr>
        </p:nvSpPr>
        <p:spPr/>
        <p:txBody>
          <a:bodyPr/>
          <a:lstStyle/>
          <a:p>
            <a:fld id="{8A0A124D-2D38-4FE1-B95F-3794883644CD}" type="slidenum">
              <a:rPr lang="en-IN" smtClean="0"/>
              <a:t>34</a:t>
            </a:fld>
            <a:endParaRPr lang="en-IN"/>
          </a:p>
        </p:txBody>
      </p:sp>
    </p:spTree>
    <p:extLst>
      <p:ext uri="{BB962C8B-B14F-4D97-AF65-F5344CB8AC3E}">
        <p14:creationId xmlns:p14="http://schemas.microsoft.com/office/powerpoint/2010/main" val="230850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 training-time variational </a:t>
            </a:r>
            <a:r>
              <a:rPr lang="en-CA" sz="1200" kern="1200" dirty="0" err="1">
                <a:solidFill>
                  <a:schemeClr val="tx1"/>
                </a:solidFill>
                <a:effectLst/>
                <a:latin typeface="+mn-lt"/>
                <a:ea typeface="+mn-ea"/>
                <a:cs typeface="+mn-cs"/>
              </a:rPr>
              <a:t>autoencoder</a:t>
            </a:r>
            <a:r>
              <a:rPr lang="en-CA" sz="1200" kern="1200" dirty="0">
                <a:solidFill>
                  <a:schemeClr val="tx1"/>
                </a:solidFill>
                <a:effectLst/>
                <a:latin typeface="+mn-lt"/>
                <a:ea typeface="+mn-ea"/>
                <a:cs typeface="+mn-cs"/>
              </a:rPr>
              <a:t> implemented as a feed-forward neural network, where </a:t>
            </a:r>
            <a:r>
              <a:rPr lang="en-CA" sz="1200" i="1" kern="1200" dirty="0">
                <a:solidFill>
                  <a:schemeClr val="tx1"/>
                </a:solidFill>
                <a:effectLst/>
                <a:latin typeface="+mn-lt"/>
                <a:ea typeface="+mn-ea"/>
                <a:cs typeface="+mn-cs"/>
              </a:rPr>
              <a:t>P</a:t>
            </a:r>
            <a:r>
              <a:rPr lang="en-CA" sz="1200" kern="1200" dirty="0">
                <a:solidFill>
                  <a:schemeClr val="tx1"/>
                </a:solidFill>
                <a:effectLst/>
                <a:latin typeface="+mn-lt"/>
                <a:ea typeface="+mn-ea"/>
                <a:cs typeface="+mn-cs"/>
              </a:rPr>
              <a:t>(</a:t>
            </a:r>
            <a:r>
              <a:rPr lang="en-CA" sz="1200" i="1" kern="1200" dirty="0" err="1">
                <a:solidFill>
                  <a:schemeClr val="tx1"/>
                </a:solidFill>
                <a:effectLst/>
                <a:latin typeface="+mn-lt"/>
                <a:ea typeface="+mn-ea"/>
                <a:cs typeface="+mn-cs"/>
              </a:rPr>
              <a:t>X</a:t>
            </a:r>
            <a:r>
              <a:rPr lang="en-CA" sz="1200" kern="1200" dirty="0" err="1">
                <a:solidFill>
                  <a:schemeClr val="tx1"/>
                </a:solidFill>
                <a:effectLst/>
                <a:latin typeface="+mn-lt"/>
                <a:ea typeface="+mn-ea"/>
                <a:cs typeface="+mn-cs"/>
              </a:rPr>
              <a:t>|</a:t>
            </a:r>
            <a:r>
              <a:rPr lang="en-CA" sz="1200" i="1" kern="1200" dirty="0" err="1">
                <a:solidFill>
                  <a:schemeClr val="tx1"/>
                </a:solidFill>
                <a:effectLst/>
                <a:latin typeface="+mn-lt"/>
                <a:ea typeface="+mn-ea"/>
                <a:cs typeface="+mn-cs"/>
              </a:rPr>
              <a:t>z</a:t>
            </a:r>
            <a:r>
              <a:rPr lang="en-CA" sz="1200" kern="1200" dirty="0">
                <a:solidFill>
                  <a:schemeClr val="tx1"/>
                </a:solidFill>
                <a:effectLst/>
                <a:latin typeface="+mn-lt"/>
                <a:ea typeface="+mn-ea"/>
                <a:cs typeface="+mn-cs"/>
              </a:rPr>
              <a:t>) is Gaussian. Left is without </a:t>
            </a:r>
            <a:r>
              <a:rPr lang="en-CA" sz="1200" kern="1200" dirty="0" err="1">
                <a:solidFill>
                  <a:schemeClr val="tx1"/>
                </a:solidFill>
                <a:effectLst/>
                <a:latin typeface="+mn-lt"/>
                <a:ea typeface="+mn-ea"/>
                <a:cs typeface="+mn-cs"/>
              </a:rPr>
              <a:t>the“reparameterization</a:t>
            </a:r>
            <a:r>
              <a:rPr lang="en-CA" sz="1200" kern="1200" dirty="0">
                <a:solidFill>
                  <a:schemeClr val="tx1"/>
                </a:solidFill>
                <a:effectLst/>
                <a:latin typeface="+mn-lt"/>
                <a:ea typeface="+mn-ea"/>
                <a:cs typeface="+mn-cs"/>
              </a:rPr>
              <a:t> trick”, and right is with it. Red shows sampling operations that are non-differentiable. Blue shows loss layers. The feedforward behavior of these networks is identical, but backpropagation can be applied only to the right network.</a:t>
            </a:r>
            <a:endParaRPr lang="en-CA" dirty="0"/>
          </a:p>
          <a:p>
            <a:r>
              <a:rPr lang="en-US" dirty="0"/>
              <a:t>The VAE predicts the parameters of a distribution which then is used to generate encoded embeddings. </a:t>
            </a:r>
            <a:r>
              <a:rPr lang="en-US" b="1" dirty="0"/>
              <a:t>This process of sampling from a distribution that is parameterized by our model is not differentiable.</a:t>
            </a:r>
            <a:r>
              <a:rPr lang="en-US" dirty="0"/>
              <a:t> If something is not differentiable that is a problem, at least for gradient-based approaches like ours. So we need some method of making our predictions separate from the stochastic sampling element.</a:t>
            </a:r>
          </a:p>
          <a:p>
            <a:r>
              <a:rPr lang="en-US" b="1" dirty="0"/>
              <a:t>3. The Solution: Reparameterization</a:t>
            </a:r>
          </a:p>
          <a:p>
            <a:r>
              <a:rPr lang="en-US" dirty="0"/>
              <a:t>We can solve this problem by applying the reparameterization trick to our embedding function. What does that mean? It means rewriting our implementation of how we parameterize our Gaussian sampling. </a:t>
            </a:r>
            <a:r>
              <a:rPr lang="en-US" b="1" dirty="0"/>
              <a:t>We now treat random sampling as a noise term.</a:t>
            </a:r>
            <a:endParaRPr lang="en-US" dirty="0"/>
          </a:p>
          <a:p>
            <a:r>
              <a:rPr lang="en-US" dirty="0"/>
              <a:t>In the case of a Gaussian distribution, we treat our noise as a standard normal distribution. That is, a Gaussian that has a mean and a variance of . This noise term is now independent of and not parameterized by our model.</a:t>
            </a:r>
          </a:p>
          <a:p>
            <a:r>
              <a:rPr lang="en-US" dirty="0"/>
              <a:t>A nice property of the Gaussian is that to change the mean and variance of a sample we can simply add the mean and multiply by the variance. This has the effect of scaling a sample from our noise distribution. The benefit is the prediction of mean and variance is now no longer tied to the stochastic sampling operation. This means that we can now differentiate with respect to our models’ parameters again.</a:t>
            </a:r>
          </a:p>
          <a:p>
            <a:endParaRPr lang="en-US" dirty="0"/>
          </a:p>
        </p:txBody>
      </p:sp>
      <p:sp>
        <p:nvSpPr>
          <p:cNvPr id="4" name="Slide Number Placeholder 3"/>
          <p:cNvSpPr>
            <a:spLocks noGrp="1"/>
          </p:cNvSpPr>
          <p:nvPr>
            <p:ph type="sldNum" sz="quarter" idx="10"/>
          </p:nvPr>
        </p:nvSpPr>
        <p:spPr/>
        <p:txBody>
          <a:bodyPr/>
          <a:lstStyle/>
          <a:p>
            <a:fld id="{91619F3F-370C-714D-ACD7-C8DBB51397E3}" type="slidenum">
              <a:rPr lang="en-US" smtClean="0"/>
              <a:t>36</a:t>
            </a:fld>
            <a:endParaRPr lang="en-US"/>
          </a:p>
        </p:txBody>
      </p:sp>
    </p:spTree>
    <p:extLst>
      <p:ext uri="{BB962C8B-B14F-4D97-AF65-F5344CB8AC3E}">
        <p14:creationId xmlns:p14="http://schemas.microsoft.com/office/powerpoint/2010/main" val="420778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36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6867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268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787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035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35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725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259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79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94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283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11086352" y="6176964"/>
            <a:ext cx="1105648" cy="681036"/>
          </a:xfrm>
          <a:prstGeom prst="rect">
            <a:avLst/>
          </a:prstGeom>
        </p:spPr>
        <p:txBody>
          <a:bodyPr vert="horz" lIns="91440" tIns="45720" rIns="91440" bIns="45720" rtlCol="0" anchor="ctr"/>
          <a:lstStyle>
            <a:lvl1pPr algn="r">
              <a:defRPr sz="4400">
                <a:solidFill>
                  <a:schemeClr val="tx1">
                    <a:tint val="75000"/>
                  </a:schemeClr>
                </a:solidFill>
              </a:defRPr>
            </a:lvl1pPr>
          </a:lstStyle>
          <a:p>
            <a:fld id="{B2DC25EE-239B-4C5F-AAD1-255A7D5F1EE2}" type="slidenum">
              <a:rPr lang="en-US" smtClean="0"/>
              <a:pPr/>
              <a:t>‹#›</a:t>
            </a:fld>
            <a:endParaRPr lang="en-US" dirty="0"/>
          </a:p>
        </p:txBody>
      </p:sp>
    </p:spTree>
    <p:extLst>
      <p:ext uri="{BB962C8B-B14F-4D97-AF65-F5344CB8AC3E}">
        <p14:creationId xmlns:p14="http://schemas.microsoft.com/office/powerpoint/2010/main" val="34759098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eople.idsia.ch/~juergen/deep-learning-history.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blogs.nvidia.com/blog/whats-difference-artificial-intelligence-machine-learning-deep-learning-a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kaggle.com/c/denoising-dirty-docum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owardsdatascience.com/intuitively-understanding-variational-autoencoders-1bfe67eb5da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rxiv.org/abs/1706.03762"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towardsdatascience.com/intuitively-understanding-variational-autoencoders-1bfe67eb5da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towardsdatascience.com/intuitively-understanding-variational-autoencoders-1bfe67eb5da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arxiv.org/pdf/1606.05908.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owardsdatascience.com/intuitively-understanding-variational-autoencoders-1bfe67eb5da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several credit cards&#10;&#10;Description automatically generated with low confidence">
            <a:extLst>
              <a:ext uri="{FF2B5EF4-FFF2-40B4-BE49-F238E27FC236}">
                <a16:creationId xmlns:a16="http://schemas.microsoft.com/office/drawing/2014/main" id="{F2216C1B-CCC0-15A5-FC8D-B18A98F380FD}"/>
              </a:ext>
            </a:extLst>
          </p:cNvPr>
          <p:cNvPicPr>
            <a:picLocks noChangeAspect="1"/>
          </p:cNvPicPr>
          <p:nvPr/>
        </p:nvPicPr>
        <p:blipFill rotWithShape="1">
          <a:blip r:embed="rId2"/>
          <a:srcRect l="5236" r="10391" b="-1"/>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75C4AE-B968-A999-94DD-6F157BF2625A}"/>
              </a:ext>
            </a:extLst>
          </p:cNvPr>
          <p:cNvSpPr>
            <a:spLocks noGrp="1"/>
          </p:cNvSpPr>
          <p:nvPr>
            <p:ph type="ctrTitle"/>
          </p:nvPr>
        </p:nvSpPr>
        <p:spPr>
          <a:xfrm>
            <a:off x="7848600" y="1122363"/>
            <a:ext cx="4023360" cy="3204134"/>
          </a:xfrm>
        </p:spPr>
        <p:txBody>
          <a:bodyPr anchor="b">
            <a:normAutofit/>
          </a:bodyPr>
          <a:lstStyle/>
          <a:p>
            <a:r>
              <a:rPr lang="en-IN" sz="3700" dirty="0" err="1"/>
              <a:t>Autoencoders</a:t>
            </a:r>
            <a:r>
              <a:rPr lang="en-IN" sz="3700" dirty="0"/>
              <a:t> and</a:t>
            </a:r>
            <a:br>
              <a:rPr lang="en-IN" sz="3700" dirty="0"/>
            </a:br>
            <a:r>
              <a:rPr lang="en-IN" sz="3700" dirty="0"/>
              <a:t>Variational Autoencoders</a:t>
            </a:r>
          </a:p>
        </p:txBody>
      </p:sp>
      <p:sp>
        <p:nvSpPr>
          <p:cNvPr id="3" name="Subtitle 2">
            <a:extLst>
              <a:ext uri="{FF2B5EF4-FFF2-40B4-BE49-F238E27FC236}">
                <a16:creationId xmlns:a16="http://schemas.microsoft.com/office/drawing/2014/main" id="{9106B3EF-5C90-4F79-3B58-81F6CC761DD1}"/>
              </a:ext>
            </a:extLst>
          </p:cNvPr>
          <p:cNvSpPr>
            <a:spLocks noGrp="1"/>
          </p:cNvSpPr>
          <p:nvPr>
            <p:ph type="subTitle" idx="1"/>
          </p:nvPr>
        </p:nvSpPr>
        <p:spPr>
          <a:xfrm>
            <a:off x="7848600" y="4872922"/>
            <a:ext cx="4023360" cy="1208141"/>
          </a:xfrm>
        </p:spPr>
        <p:txBody>
          <a:bodyPr>
            <a:normAutofit/>
          </a:bodyPr>
          <a:lstStyle/>
          <a:p>
            <a:pPr>
              <a:lnSpc>
                <a:spcPct val="100000"/>
              </a:lnSpc>
            </a:pPr>
            <a:r>
              <a:rPr lang="en-IN" sz="1700" dirty="0" err="1"/>
              <a:t>Md</a:t>
            </a:r>
            <a:r>
              <a:rPr lang="en-IN" sz="1700" dirty="0"/>
              <a:t> Mahin</a:t>
            </a:r>
          </a:p>
          <a:p>
            <a:pPr>
              <a:lnSpc>
                <a:spcPct val="100000"/>
              </a:lnSpc>
            </a:pPr>
            <a:r>
              <a:rPr lang="en-IN" sz="1700" dirty="0"/>
              <a:t>COSC 4368</a:t>
            </a:r>
          </a:p>
          <a:p>
            <a:pPr>
              <a:lnSpc>
                <a:spcPct val="100000"/>
              </a:lnSpc>
            </a:pPr>
            <a:r>
              <a:rPr lang="en-IN" sz="1700" dirty="0"/>
              <a:t>March 25, 2024</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561D120-15D3-6CE1-9AFD-22927369D0BA}"/>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26987622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3BE3-E229-314E-8028-260CA8872CE3}"/>
              </a:ext>
            </a:extLst>
          </p:cNvPr>
          <p:cNvSpPr>
            <a:spLocks noGrp="1"/>
          </p:cNvSpPr>
          <p:nvPr>
            <p:ph type="title"/>
          </p:nvPr>
        </p:nvSpPr>
        <p:spPr/>
        <p:txBody>
          <a:bodyPr/>
          <a:lstStyle/>
          <a:p>
            <a:r>
              <a:rPr lang="en-US" dirty="0"/>
              <a:t>Autoencoders:  applications</a:t>
            </a:r>
          </a:p>
        </p:txBody>
      </p:sp>
      <p:sp>
        <p:nvSpPr>
          <p:cNvPr id="3" name="Content Placeholder 2">
            <a:extLst>
              <a:ext uri="{FF2B5EF4-FFF2-40B4-BE49-F238E27FC236}">
                <a16:creationId xmlns:a16="http://schemas.microsoft.com/office/drawing/2014/main" id="{EBE3BA82-16EF-2841-8144-CED9757809D9}"/>
              </a:ext>
            </a:extLst>
          </p:cNvPr>
          <p:cNvSpPr>
            <a:spLocks noGrp="1"/>
          </p:cNvSpPr>
          <p:nvPr>
            <p:ph idx="1"/>
          </p:nvPr>
        </p:nvSpPr>
        <p:spPr/>
        <p:txBody>
          <a:bodyPr/>
          <a:lstStyle/>
          <a:p>
            <a:r>
              <a:rPr lang="en-US" dirty="0"/>
              <a:t>Denoising:  input clean image + noise and train to reproduce the clean image.</a:t>
            </a:r>
          </a:p>
        </p:txBody>
      </p:sp>
      <p:pic>
        <p:nvPicPr>
          <p:cNvPr id="5122" name="Picture 2" descr="Autoencoders Tutorial - Denoising image">
            <a:extLst>
              <a:ext uri="{FF2B5EF4-FFF2-40B4-BE49-F238E27FC236}">
                <a16:creationId xmlns:a16="http://schemas.microsoft.com/office/drawing/2014/main" id="{FDF52EE9-895D-AA44-8F3D-BBB0D4062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124" y="3373017"/>
            <a:ext cx="5828675" cy="28039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CC6CB0-8B50-5F4E-9043-EE1FB3626573}"/>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4" name="Slide Number Placeholder 3">
            <a:extLst>
              <a:ext uri="{FF2B5EF4-FFF2-40B4-BE49-F238E27FC236}">
                <a16:creationId xmlns:a16="http://schemas.microsoft.com/office/drawing/2014/main" id="{1F5B7DFE-DD57-30CE-8D52-9852A853DA2D}"/>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34255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F9E5-A8F1-4941-84AD-E078F30BF446}"/>
              </a:ext>
            </a:extLst>
          </p:cNvPr>
          <p:cNvSpPr>
            <a:spLocks noGrp="1"/>
          </p:cNvSpPr>
          <p:nvPr>
            <p:ph type="title"/>
          </p:nvPr>
        </p:nvSpPr>
        <p:spPr/>
        <p:txBody>
          <a:bodyPr/>
          <a:lstStyle/>
          <a:p>
            <a:r>
              <a:rPr lang="en-US" dirty="0"/>
              <a:t>Autoencoders:  Applications</a:t>
            </a:r>
          </a:p>
        </p:txBody>
      </p:sp>
      <p:sp>
        <p:nvSpPr>
          <p:cNvPr id="3" name="Content Placeholder 2">
            <a:extLst>
              <a:ext uri="{FF2B5EF4-FFF2-40B4-BE49-F238E27FC236}">
                <a16:creationId xmlns:a16="http://schemas.microsoft.com/office/drawing/2014/main" id="{A74AD493-A890-6246-9F42-E3D11DDF4F9D}"/>
              </a:ext>
            </a:extLst>
          </p:cNvPr>
          <p:cNvSpPr>
            <a:spLocks noGrp="1"/>
          </p:cNvSpPr>
          <p:nvPr>
            <p:ph idx="1"/>
          </p:nvPr>
        </p:nvSpPr>
        <p:spPr/>
        <p:txBody>
          <a:bodyPr/>
          <a:lstStyle/>
          <a:p>
            <a:r>
              <a:rPr lang="en-US" dirty="0"/>
              <a:t>Image colorization:  input black and white and train to produce color images</a:t>
            </a:r>
          </a:p>
        </p:txBody>
      </p:sp>
      <p:pic>
        <p:nvPicPr>
          <p:cNvPr id="6146" name="Picture 2" descr="Autoencoders Tutorial - Image Coloring">
            <a:extLst>
              <a:ext uri="{FF2B5EF4-FFF2-40B4-BE49-F238E27FC236}">
                <a16:creationId xmlns:a16="http://schemas.microsoft.com/office/drawing/2014/main" id="{F1558494-687B-A84B-965D-C6AB1F67D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66897"/>
            <a:ext cx="6705600" cy="2235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1F0591-33D8-0143-A2A9-F7F4B2CF79D1}"/>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4" name="Slide Number Placeholder 3">
            <a:extLst>
              <a:ext uri="{FF2B5EF4-FFF2-40B4-BE49-F238E27FC236}">
                <a16:creationId xmlns:a16="http://schemas.microsoft.com/office/drawing/2014/main" id="{BE07023F-990C-3C5E-48AC-AEDCAADDA170}"/>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348527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F9E5-A8F1-4941-84AD-E078F30BF446}"/>
              </a:ext>
            </a:extLst>
          </p:cNvPr>
          <p:cNvSpPr>
            <a:spLocks noGrp="1"/>
          </p:cNvSpPr>
          <p:nvPr>
            <p:ph type="title"/>
          </p:nvPr>
        </p:nvSpPr>
        <p:spPr/>
        <p:txBody>
          <a:bodyPr/>
          <a:lstStyle/>
          <a:p>
            <a:r>
              <a:rPr lang="en-US" dirty="0"/>
              <a:t>Autoencoders:  Applications</a:t>
            </a:r>
          </a:p>
        </p:txBody>
      </p:sp>
      <p:sp>
        <p:nvSpPr>
          <p:cNvPr id="3" name="Content Placeholder 2">
            <a:extLst>
              <a:ext uri="{FF2B5EF4-FFF2-40B4-BE49-F238E27FC236}">
                <a16:creationId xmlns:a16="http://schemas.microsoft.com/office/drawing/2014/main" id="{A74AD493-A890-6246-9F42-E3D11DDF4F9D}"/>
              </a:ext>
            </a:extLst>
          </p:cNvPr>
          <p:cNvSpPr>
            <a:spLocks noGrp="1"/>
          </p:cNvSpPr>
          <p:nvPr>
            <p:ph idx="1"/>
          </p:nvPr>
        </p:nvSpPr>
        <p:spPr/>
        <p:txBody>
          <a:bodyPr/>
          <a:lstStyle/>
          <a:p>
            <a:r>
              <a:rPr lang="en-US" dirty="0"/>
              <a:t>Watermark removal</a:t>
            </a:r>
          </a:p>
        </p:txBody>
      </p:sp>
      <p:pic>
        <p:nvPicPr>
          <p:cNvPr id="1026" name="Picture 2" descr="Autoencoders Tutorial - Watermark Removal">
            <a:extLst>
              <a:ext uri="{FF2B5EF4-FFF2-40B4-BE49-F238E27FC236}">
                <a16:creationId xmlns:a16="http://schemas.microsoft.com/office/drawing/2014/main" id="{C06257E3-A908-D74F-9FF5-8D058306A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056" y="2954676"/>
            <a:ext cx="6705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485AE0-AF99-7A4E-86FB-71C48A1DD376}"/>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4" name="Slide Number Placeholder 3">
            <a:extLst>
              <a:ext uri="{FF2B5EF4-FFF2-40B4-BE49-F238E27FC236}">
                <a16:creationId xmlns:a16="http://schemas.microsoft.com/office/drawing/2014/main" id="{3AEB5C24-7D7A-522B-AD32-B9E971F37684}"/>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53748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8732-DBA2-7743-BD1C-6F2FA9081CBF}"/>
              </a:ext>
            </a:extLst>
          </p:cNvPr>
          <p:cNvSpPr>
            <a:spLocks noGrp="1"/>
          </p:cNvSpPr>
          <p:nvPr>
            <p:ph type="title"/>
          </p:nvPr>
        </p:nvSpPr>
        <p:spPr/>
        <p:txBody>
          <a:bodyPr/>
          <a:lstStyle/>
          <a:p>
            <a:r>
              <a:rPr lang="en-US" dirty="0"/>
              <a:t>Properties of Autoencoders</a:t>
            </a:r>
          </a:p>
        </p:txBody>
      </p:sp>
      <p:sp>
        <p:nvSpPr>
          <p:cNvPr id="3" name="Content Placeholder 2">
            <a:extLst>
              <a:ext uri="{FF2B5EF4-FFF2-40B4-BE49-F238E27FC236}">
                <a16:creationId xmlns:a16="http://schemas.microsoft.com/office/drawing/2014/main" id="{EF337BDF-169E-F84E-961B-1D72BADBDB41}"/>
              </a:ext>
            </a:extLst>
          </p:cNvPr>
          <p:cNvSpPr>
            <a:spLocks noGrp="1"/>
          </p:cNvSpPr>
          <p:nvPr>
            <p:ph idx="1"/>
          </p:nvPr>
        </p:nvSpPr>
        <p:spPr/>
        <p:txBody>
          <a:bodyPr/>
          <a:lstStyle/>
          <a:p>
            <a:r>
              <a:rPr lang="en-US" b="1" dirty="0"/>
              <a:t>Data-specific</a:t>
            </a:r>
            <a:r>
              <a:rPr lang="en-US" dirty="0"/>
              <a:t>: Autoencoders are only able to compress data similar to what they have been trained on.</a:t>
            </a:r>
          </a:p>
          <a:p>
            <a:r>
              <a:rPr lang="en-US" b="1" dirty="0"/>
              <a:t>Lossy:</a:t>
            </a:r>
            <a:r>
              <a:rPr lang="en-US" dirty="0"/>
              <a:t> The decompressed outputs will be degraded compared to the original inputs.</a:t>
            </a:r>
          </a:p>
          <a:p>
            <a:r>
              <a:rPr lang="en-US" b="1" dirty="0"/>
              <a:t>Learned automatically from examples: </a:t>
            </a:r>
            <a:r>
              <a:rPr lang="en-US" dirty="0"/>
              <a:t>It is easy to train specialized instances of the algorithm that will perform well on a specific type of input.</a:t>
            </a:r>
          </a:p>
          <a:p>
            <a:endParaRPr lang="en-US" dirty="0"/>
          </a:p>
        </p:txBody>
      </p:sp>
      <p:sp>
        <p:nvSpPr>
          <p:cNvPr id="4" name="TextBox 3">
            <a:extLst>
              <a:ext uri="{FF2B5EF4-FFF2-40B4-BE49-F238E27FC236}">
                <a16:creationId xmlns:a16="http://schemas.microsoft.com/office/drawing/2014/main" id="{C86E6E27-4D89-3C48-86F2-B68ED95B771B}"/>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5" name="Slide Number Placeholder 4">
            <a:extLst>
              <a:ext uri="{FF2B5EF4-FFF2-40B4-BE49-F238E27FC236}">
                <a16:creationId xmlns:a16="http://schemas.microsoft.com/office/drawing/2014/main" id="{24825B62-689A-CC00-FAB4-7E57200C6D33}"/>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38863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BB90-FA66-9A40-9BF6-DAFD6C7652C0}"/>
              </a:ext>
            </a:extLst>
          </p:cNvPr>
          <p:cNvSpPr>
            <a:spLocks noGrp="1"/>
          </p:cNvSpPr>
          <p:nvPr>
            <p:ph type="title"/>
          </p:nvPr>
        </p:nvSpPr>
        <p:spPr/>
        <p:txBody>
          <a:bodyPr/>
          <a:lstStyle/>
          <a:p>
            <a:r>
              <a:rPr lang="en-US" dirty="0"/>
              <a:t>Capacity</a:t>
            </a:r>
          </a:p>
        </p:txBody>
      </p:sp>
      <p:sp>
        <p:nvSpPr>
          <p:cNvPr id="3" name="Content Placeholder 2">
            <a:extLst>
              <a:ext uri="{FF2B5EF4-FFF2-40B4-BE49-F238E27FC236}">
                <a16:creationId xmlns:a16="http://schemas.microsoft.com/office/drawing/2014/main" id="{B3F6C68F-736C-E445-80F3-0F11298E4547}"/>
              </a:ext>
            </a:extLst>
          </p:cNvPr>
          <p:cNvSpPr>
            <a:spLocks noGrp="1"/>
          </p:cNvSpPr>
          <p:nvPr>
            <p:ph idx="1"/>
          </p:nvPr>
        </p:nvSpPr>
        <p:spPr/>
        <p:txBody>
          <a:bodyPr/>
          <a:lstStyle/>
          <a:p>
            <a:r>
              <a:rPr lang="en-US" dirty="0"/>
              <a:t>As with other NNs, overfitting is a problem when capacity is too large for the data. </a:t>
            </a:r>
          </a:p>
          <a:p>
            <a:endParaRPr lang="en-US" dirty="0"/>
          </a:p>
          <a:p>
            <a:r>
              <a:rPr lang="en-US" dirty="0"/>
              <a:t>Autoencoders address this through some combination of:</a:t>
            </a:r>
          </a:p>
          <a:p>
            <a:pPr lvl="1"/>
            <a:r>
              <a:rPr lang="en-US" dirty="0"/>
              <a:t>Bottleneck layer – fewer degrees of freedom than in possible outputs.  </a:t>
            </a:r>
          </a:p>
          <a:p>
            <a:pPr lvl="1"/>
            <a:r>
              <a:rPr lang="en-US" dirty="0"/>
              <a:t>Training to denoise.</a:t>
            </a:r>
          </a:p>
          <a:p>
            <a:pPr lvl="1"/>
            <a:r>
              <a:rPr lang="en-US" dirty="0"/>
              <a:t>Sparsity through regularization.</a:t>
            </a:r>
          </a:p>
          <a:p>
            <a:pPr lvl="1"/>
            <a:r>
              <a:rPr lang="en-US" dirty="0"/>
              <a:t>Contractive penalty. </a:t>
            </a:r>
          </a:p>
        </p:txBody>
      </p:sp>
      <p:sp>
        <p:nvSpPr>
          <p:cNvPr id="4" name="Slide Number Placeholder 3">
            <a:extLst>
              <a:ext uri="{FF2B5EF4-FFF2-40B4-BE49-F238E27FC236}">
                <a16:creationId xmlns:a16="http://schemas.microsoft.com/office/drawing/2014/main" id="{993BEE13-6FD1-A89F-D7B8-4BC27D737CEA}"/>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103731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B60F-E2D3-1442-94D2-0372362456BE}"/>
              </a:ext>
            </a:extLst>
          </p:cNvPr>
          <p:cNvSpPr>
            <a:spLocks noGrp="1"/>
          </p:cNvSpPr>
          <p:nvPr>
            <p:ph type="title"/>
          </p:nvPr>
        </p:nvSpPr>
        <p:spPr/>
        <p:txBody>
          <a:bodyPr/>
          <a:lstStyle/>
          <a:p>
            <a:r>
              <a:rPr lang="en-US" dirty="0"/>
              <a:t>Bottleneck layer (undercomplete)</a:t>
            </a:r>
          </a:p>
        </p:txBody>
      </p:sp>
      <p:sp>
        <p:nvSpPr>
          <p:cNvPr id="3" name="Content Placeholder 2">
            <a:extLst>
              <a:ext uri="{FF2B5EF4-FFF2-40B4-BE49-F238E27FC236}">
                <a16:creationId xmlns:a16="http://schemas.microsoft.com/office/drawing/2014/main" id="{B155933A-AF8F-E848-A32F-2B095E8411F1}"/>
              </a:ext>
            </a:extLst>
          </p:cNvPr>
          <p:cNvSpPr>
            <a:spLocks noGrp="1"/>
          </p:cNvSpPr>
          <p:nvPr>
            <p:ph idx="1"/>
          </p:nvPr>
        </p:nvSpPr>
        <p:spPr/>
        <p:txBody>
          <a:bodyPr/>
          <a:lstStyle/>
          <a:p>
            <a:r>
              <a:rPr lang="en-US" dirty="0"/>
              <a:t>Suppose input images are </a:t>
            </a:r>
            <a:r>
              <a:rPr lang="en-US" dirty="0" err="1"/>
              <a:t>nxn</a:t>
            </a:r>
            <a:r>
              <a:rPr lang="en-US" dirty="0"/>
              <a:t> and the latent space is m &lt; </a:t>
            </a:r>
            <a:r>
              <a:rPr lang="en-US" dirty="0" err="1"/>
              <a:t>nxn</a:t>
            </a:r>
            <a:r>
              <a:rPr lang="en-US" dirty="0"/>
              <a:t>.  </a:t>
            </a:r>
          </a:p>
          <a:p>
            <a:r>
              <a:rPr lang="en-US" dirty="0"/>
              <a:t>Then the latent space is not sufficient to reproduce all images.  </a:t>
            </a:r>
          </a:p>
          <a:p>
            <a:r>
              <a:rPr lang="en-US" dirty="0"/>
              <a:t>Needs to learn an encoding that captures the important features in training data, sufficient for approximate reconstruction.  </a:t>
            </a:r>
          </a:p>
        </p:txBody>
      </p:sp>
      <p:pic>
        <p:nvPicPr>
          <p:cNvPr id="4" name="Picture 2" descr="Autoencoders Tutorial - Autoencoders">
            <a:extLst>
              <a:ext uri="{FF2B5EF4-FFF2-40B4-BE49-F238E27FC236}">
                <a16:creationId xmlns:a16="http://schemas.microsoft.com/office/drawing/2014/main" id="{D25C6E49-B643-5345-9355-FBA4370DC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622" y="4904973"/>
            <a:ext cx="5572018" cy="18678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87F72A4-012C-7A58-8BF6-E27B364B3132}"/>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34407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DC25EE-239B-4C5F-AAD1-255A7D5F1EE2}" type="slidenum">
              <a:rPr lang="en-US" smtClean="0"/>
              <a:t>16</a:t>
            </a:fld>
            <a:endParaRPr lang="en-US"/>
          </a:p>
        </p:txBody>
      </p:sp>
      <p:sp>
        <p:nvSpPr>
          <p:cNvPr id="14" name="Title 1"/>
          <p:cNvSpPr>
            <a:spLocks noGrp="1"/>
          </p:cNvSpPr>
          <p:nvPr>
            <p:ph type="title"/>
          </p:nvPr>
        </p:nvSpPr>
        <p:spPr>
          <a:xfrm>
            <a:off x="666153" y="419435"/>
            <a:ext cx="8911687" cy="1280890"/>
          </a:xfrm>
        </p:spPr>
        <p:txBody>
          <a:bodyPr/>
          <a:lstStyle/>
          <a:p>
            <a:r>
              <a:rPr lang="en-US" dirty="0"/>
              <a:t>How </a:t>
            </a:r>
            <a:r>
              <a:rPr lang="en-US" dirty="0" err="1"/>
              <a:t>Autoencoders</a:t>
            </a:r>
            <a:r>
              <a:rPr lang="en-US" dirty="0"/>
              <a:t> Works</a:t>
            </a:r>
          </a:p>
        </p:txBody>
      </p:sp>
      <mc:AlternateContent xmlns:mc="http://schemas.openxmlformats.org/markup-compatibility/2006" xmlns:a14="http://schemas.microsoft.com/office/drawing/2010/main">
        <mc:Choice Requires="a14">
          <p:sp>
            <p:nvSpPr>
              <p:cNvPr id="15" name="Content Placeholder 2"/>
              <p:cNvSpPr>
                <a:spLocks noGrp="1"/>
              </p:cNvSpPr>
              <p:nvPr>
                <p:ph sz="half" idx="1"/>
              </p:nvPr>
            </p:nvSpPr>
            <p:spPr>
              <a:xfrm>
                <a:off x="825725" y="2139526"/>
                <a:ext cx="5285281" cy="3777622"/>
              </a:xfrm>
            </p:spPr>
            <p:txBody>
              <a:bodyPr>
                <a:normAutofit fontScale="85000" lnSpcReduction="10000"/>
              </a:bodyPr>
              <a:lstStyle/>
              <a:p>
                <a:r>
                  <a:rPr lang="en-US" b="1" dirty="0"/>
                  <a:t>x</a:t>
                </a:r>
                <a:r>
                  <a:rPr lang="en-US" dirty="0"/>
                  <a:t>: Input vector or array</a:t>
                </a:r>
              </a:p>
              <a:p>
                <a14:m>
                  <m:oMath xmlns:m="http://schemas.openxmlformats.org/officeDocument/2006/math">
                    <m:acc>
                      <m:accPr>
                        <m:chr m:val="̂"/>
                        <m:ctrlPr>
                          <a:rPr lang="en-US" b="0" i="1" smtClean="0">
                            <a:latin typeface="Cambria Math" panose="02040503050406030204" pitchFamily="18" charset="0"/>
                          </a:rPr>
                        </m:ctrlPr>
                      </m:accPr>
                      <m:e>
                        <m:r>
                          <a:rPr lang="en-US" b="1" i="1" smtClean="0">
                            <a:latin typeface="Cambria Math" panose="02040503050406030204" pitchFamily="18" charset="0"/>
                          </a:rPr>
                          <m:t>𝒙</m:t>
                        </m:r>
                      </m:e>
                    </m:acc>
                    <m:r>
                      <a:rPr lang="en-US" b="0" i="0" smtClean="0">
                        <a:latin typeface="Cambria Math" panose="02040503050406030204" pitchFamily="18" charset="0"/>
                      </a:rPr>
                      <m:t>:</m:t>
                    </m:r>
                  </m:oMath>
                </a14:m>
                <a:r>
                  <a:rPr lang="en-US" dirty="0"/>
                  <a:t> Output vector or array</a:t>
                </a:r>
              </a:p>
              <a:p>
                <a:r>
                  <a:rPr lang="en-US" b="1" dirty="0"/>
                  <a:t>V</a:t>
                </a:r>
                <a:r>
                  <a:rPr lang="en-US" dirty="0"/>
                  <a:t>: A matrix of weights. For example if D has 3 neurons, K has 2 neuron, for every connection there will be a weight and it is a 3 * 2 weight matrix</a:t>
                </a:r>
              </a:p>
              <a:p>
                <a:r>
                  <a:rPr lang="en-US" b="1" dirty="0"/>
                  <a:t>U</a:t>
                </a:r>
                <a:r>
                  <a:rPr lang="en-US" dirty="0"/>
                  <a:t>: Another matrix of weights. For example if D has 3 neurons, K has 2 neuron, for every connection there will be a weight and it is a 2 * 3 weight matrix</a:t>
                </a:r>
              </a:p>
              <a:p>
                <a:endParaRPr lang="en-US" dirty="0"/>
              </a:p>
            </p:txBody>
          </p:sp>
        </mc:Choice>
        <mc:Fallback xmlns="">
          <p:sp>
            <p:nvSpPr>
              <p:cNvPr id="15" name="Content Placeholder 2"/>
              <p:cNvSpPr>
                <a:spLocks noGrp="1" noRot="1" noChangeAspect="1" noMove="1" noResize="1" noEditPoints="1" noAdjustHandles="1" noChangeArrowheads="1" noChangeShapeType="1" noTextEdit="1"/>
              </p:cNvSpPr>
              <p:nvPr>
                <p:ph sz="half" idx="1"/>
              </p:nvPr>
            </p:nvSpPr>
            <p:spPr>
              <a:xfrm>
                <a:off x="825725" y="2139526"/>
                <a:ext cx="5285281" cy="3777622"/>
              </a:xfrm>
              <a:blipFill>
                <a:blip r:embed="rId2"/>
                <a:stretch>
                  <a:fillRect l="-1038" t="-806" r="-2307"/>
                </a:stretch>
              </a:blipFill>
            </p:spPr>
            <p:txBody>
              <a:bodyPr/>
              <a:lstStyle/>
              <a:p>
                <a:r>
                  <a:rPr lang="en-US">
                    <a:noFill/>
                  </a:rPr>
                  <a:t> </a:t>
                </a:r>
              </a:p>
            </p:txBody>
          </p:sp>
        </mc:Fallback>
      </mc:AlternateContent>
      <p:pic>
        <p:nvPicPr>
          <p:cNvPr id="1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9177" y="901823"/>
            <a:ext cx="3010320" cy="302937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6609" y="4208909"/>
            <a:ext cx="3412888" cy="2354953"/>
          </a:xfrm>
          <a:prstGeom prst="rect">
            <a:avLst/>
          </a:prstGeom>
        </p:spPr>
      </p:pic>
    </p:spTree>
    <p:extLst>
      <p:ext uri="{BB962C8B-B14F-4D97-AF65-F5344CB8AC3E}">
        <p14:creationId xmlns:p14="http://schemas.microsoft.com/office/powerpoint/2010/main" val="119349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DC25EE-239B-4C5F-AAD1-255A7D5F1EE2}" type="slidenum">
              <a:rPr lang="en-US" smtClean="0"/>
              <a:t>17</a:t>
            </a:fld>
            <a:endParaRPr lang="en-US"/>
          </a:p>
        </p:txBody>
      </p:sp>
      <p:sp>
        <p:nvSpPr>
          <p:cNvPr id="5" name="Title 1"/>
          <p:cNvSpPr>
            <a:spLocks noGrp="1"/>
          </p:cNvSpPr>
          <p:nvPr>
            <p:ph type="title"/>
          </p:nvPr>
        </p:nvSpPr>
        <p:spPr>
          <a:xfrm>
            <a:off x="789325" y="436332"/>
            <a:ext cx="8911687" cy="1280890"/>
          </a:xfrm>
        </p:spPr>
        <p:txBody>
          <a:bodyPr/>
          <a:lstStyle/>
          <a:p>
            <a:r>
              <a:rPr lang="en-US" dirty="0"/>
              <a:t>How it works</a:t>
            </a:r>
          </a:p>
        </p:txBody>
      </p:sp>
      <mc:AlternateContent xmlns:mc="http://schemas.openxmlformats.org/markup-compatibility/2006" xmlns:a14="http://schemas.microsoft.com/office/drawing/2010/main">
        <mc:Choice Requires="a14">
          <p:sp>
            <p:nvSpPr>
              <p:cNvPr id="6" name="Content Placeholder 2"/>
              <p:cNvSpPr>
                <a:spLocks noGrp="1"/>
              </p:cNvSpPr>
              <p:nvPr>
                <p:ph sz="half" idx="1"/>
              </p:nvPr>
            </p:nvSpPr>
            <p:spPr>
              <a:xfrm>
                <a:off x="703262" y="2147975"/>
                <a:ext cx="5311914" cy="3777622"/>
              </a:xfrm>
            </p:spPr>
            <p:txBody>
              <a:bodyPr>
                <a:normAutofit fontScale="77500" lnSpcReduction="20000"/>
              </a:bodyPr>
              <a:lstStyle/>
              <a:p>
                <a:r>
                  <a:rPr lang="en-US" b="1" dirty="0"/>
                  <a:t>Vx</a:t>
                </a:r>
                <a:r>
                  <a:rPr lang="en-US" dirty="0"/>
                  <a:t>: A matrix multiplication project D dimensional x to k dimensional plane. Shown for 3 to 2. </a:t>
                </a:r>
                <a:r>
                  <a:rPr lang="en-US" b="1" dirty="0"/>
                  <a:t>Dimensionality Reduction</a:t>
                </a:r>
              </a:p>
              <a:p>
                <a:r>
                  <a:rPr lang="en-US" b="1" dirty="0" err="1"/>
                  <a:t>Ux</a:t>
                </a:r>
                <a:r>
                  <a:rPr lang="en-US" b="1" dirty="0"/>
                  <a:t> </a:t>
                </a:r>
                <a:r>
                  <a:rPr lang="en-US" dirty="0"/>
                  <a:t>: Project k dimensional hidden unit to D dimensional </a:t>
                </a:r>
                <a14:m>
                  <m:oMath xmlns:m="http://schemas.openxmlformats.org/officeDocument/2006/math">
                    <m:acc>
                      <m:accPr>
                        <m:chr m:val="̂"/>
                        <m:ctrlPr>
                          <a:rPr lang="en-US" i="1">
                            <a:latin typeface="Cambria Math" panose="02040503050406030204" pitchFamily="18" charset="0"/>
                          </a:rPr>
                        </m:ctrlPr>
                      </m:accPr>
                      <m:e>
                        <m:r>
                          <a:rPr lang="en-US" b="1" i="1">
                            <a:latin typeface="Cambria Math" panose="02040503050406030204" pitchFamily="18" charset="0"/>
                          </a:rPr>
                          <m:t>𝒙</m:t>
                        </m:r>
                      </m:e>
                    </m:acc>
                  </m:oMath>
                </a14:m>
                <a:endParaRPr lang="en-US" dirty="0"/>
              </a:p>
              <a:p>
                <a:r>
                  <a:rPr lang="en-US" dirty="0"/>
                  <a:t>Overall Output is: </a:t>
                </a:r>
                <a14:m>
                  <m:oMath xmlns:m="http://schemas.openxmlformats.org/officeDocument/2006/math">
                    <m:acc>
                      <m:accPr>
                        <m:chr m:val="̂"/>
                        <m:ctrlPr>
                          <a:rPr lang="en-US" i="1">
                            <a:latin typeface="Cambria Math" panose="02040503050406030204" pitchFamily="18" charset="0"/>
                          </a:rPr>
                        </m:ctrlPr>
                      </m:accPr>
                      <m:e>
                        <m:r>
                          <a:rPr lang="en-US" b="1" i="1">
                            <a:latin typeface="Cambria Math" panose="02040503050406030204" pitchFamily="18" charset="0"/>
                          </a:rPr>
                          <m:t>𝒙</m:t>
                        </m:r>
                      </m:e>
                    </m:acc>
                    <m:r>
                      <a:rPr lang="en-US" b="0" i="0" smtClean="0">
                        <a:latin typeface="Cambria Math" panose="02040503050406030204" pitchFamily="18" charset="0"/>
                      </a:rPr>
                      <m:t>=</m:t>
                    </m:r>
                    <m:r>
                      <m:rPr>
                        <m:sty m:val="p"/>
                      </m:rPr>
                      <a:rPr lang="en-US" b="0" i="0" smtClean="0">
                        <a:latin typeface="Cambria Math" panose="02040503050406030204" pitchFamily="18" charset="0"/>
                      </a:rPr>
                      <m:t>U</m:t>
                    </m:r>
                    <m:r>
                      <a:rPr lang="en-US" b="0" i="1" smtClean="0">
                        <a:latin typeface="Cambria Math" panose="02040503050406030204" pitchFamily="18" charset="0"/>
                      </a:rPr>
                      <m:t>𝑉</m:t>
                    </m:r>
                    <m:r>
                      <m:rPr>
                        <m:sty m:val="p"/>
                      </m:rPr>
                      <a:rPr lang="en-US" b="0" i="0" smtClean="0">
                        <a:latin typeface="Cambria Math" panose="02040503050406030204" pitchFamily="18" charset="0"/>
                      </a:rPr>
                      <m:t>x</m:t>
                    </m:r>
                  </m:oMath>
                </a14:m>
                <a:r>
                  <a:rPr lang="en-US" dirty="0"/>
                  <a:t> [A linear function]</a:t>
                </a:r>
              </a:p>
              <a:p>
                <a:r>
                  <a:rPr lang="en-US" dirty="0"/>
                  <a:t>How it learn:</a:t>
                </a:r>
              </a:p>
              <a:p>
                <a:pPr lvl="1"/>
                <a:r>
                  <a:rPr lang="en-US" dirty="0"/>
                  <a:t>Learn the U, V matrix or all weights so that we get minimum loss</a:t>
                </a:r>
              </a:p>
              <a:p>
                <a:pPr lvl="1"/>
                <a:r>
                  <a:rPr lang="en-US" dirty="0"/>
                  <a:t>L(x, </a:t>
                </a:r>
                <a14:m>
                  <m:oMath xmlns:m="http://schemas.openxmlformats.org/officeDocument/2006/math">
                    <m:acc>
                      <m:accPr>
                        <m:chr m:val="̂"/>
                        <m:ctrlPr>
                          <a:rPr lang="en-US" i="1">
                            <a:latin typeface="Cambria Math" panose="02040503050406030204" pitchFamily="18" charset="0"/>
                          </a:rPr>
                        </m:ctrlPr>
                      </m:accPr>
                      <m:e>
                        <m:r>
                          <a:rPr lang="en-US" b="1" i="1">
                            <a:latin typeface="Cambria Math" panose="02040503050406030204" pitchFamily="18" charset="0"/>
                          </a:rPr>
                          <m:t>𝒙</m:t>
                        </m:r>
                      </m:e>
                    </m:acc>
                    <m:r>
                      <a:rPr lang="en-US" b="1" i="1" smtClean="0">
                        <a:latin typeface="Cambria Math" panose="02040503050406030204" pitchFamily="18" charset="0"/>
                      </a:rPr>
                      <m:t>)</m:t>
                    </m:r>
                    <m:r>
                      <a:rPr lang="en-US"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1" i="1">
                                    <a:latin typeface="Cambria Math" panose="02040503050406030204" pitchFamily="18" charset="0"/>
                                  </a:rPr>
                                  <m:t>𝒙</m:t>
                                </m:r>
                              </m:e>
                            </m:acc>
                          </m:e>
                        </m:d>
                        <m:r>
                          <a:rPr lang="en-US" b="0" i="1" smtClean="0">
                            <a:latin typeface="Cambria Math" panose="02040503050406030204" pitchFamily="18" charset="0"/>
                          </a:rPr>
                          <m:t>|</m:t>
                        </m:r>
                      </m:e>
                      <m:sup>
                        <m:r>
                          <a:rPr lang="en-US" i="1" smtClean="0">
                            <a:latin typeface="Cambria Math" panose="02040503050406030204" pitchFamily="18" charset="0"/>
                          </a:rPr>
                          <m:t>2</m:t>
                        </m:r>
                      </m:sup>
                    </m:sSup>
                  </m:oMath>
                </a14:m>
                <a:endParaRPr lang="en-US" dirty="0"/>
              </a:p>
              <a:p>
                <a:pPr lvl="1"/>
                <a:r>
                  <a:rPr lang="en-US" dirty="0"/>
                  <a:t>We minimize L to learn U,V</a:t>
                </a:r>
              </a:p>
              <a:p>
                <a:endParaRPr lang="en-US" dirty="0"/>
              </a:p>
            </p:txBody>
          </p:sp>
        </mc:Choice>
        <mc:Fallback xmlns="">
          <p:sp>
            <p:nvSpPr>
              <p:cNvPr id="6" name="Content Placeholder 2"/>
              <p:cNvSpPr>
                <a:spLocks noGrp="1" noRot="1" noChangeAspect="1" noMove="1" noResize="1" noEditPoints="1" noAdjustHandles="1" noChangeArrowheads="1" noChangeShapeType="1" noTextEdit="1"/>
              </p:cNvSpPr>
              <p:nvPr>
                <p:ph sz="half" idx="1"/>
              </p:nvPr>
            </p:nvSpPr>
            <p:spPr>
              <a:xfrm>
                <a:off x="703262" y="2147975"/>
                <a:ext cx="5311914" cy="3777622"/>
              </a:xfrm>
              <a:blipFill>
                <a:blip r:embed="rId2"/>
                <a:stretch>
                  <a:fillRect l="-803" t="-1613" r="-1032"/>
                </a:stretch>
              </a:blipFill>
            </p:spPr>
            <p:txBody>
              <a:bodyPr/>
              <a:lstStyle/>
              <a:p>
                <a:r>
                  <a:rPr lang="en-US">
                    <a:noFill/>
                  </a:rPr>
                  <a:t> </a:t>
                </a:r>
              </a:p>
            </p:txBody>
          </p:sp>
        </mc:Fallback>
      </mc:AlternateContent>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159" y="2147975"/>
            <a:ext cx="3010320" cy="3341255"/>
          </a:xfrm>
          <a:prstGeom prst="rect">
            <a:avLst/>
          </a:prstGeom>
        </p:spPr>
      </p:pic>
    </p:spTree>
    <p:extLst>
      <p:ext uri="{BB962C8B-B14F-4D97-AF65-F5344CB8AC3E}">
        <p14:creationId xmlns:p14="http://schemas.microsoft.com/office/powerpoint/2010/main" val="232664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DC25EE-239B-4C5F-AAD1-255A7D5F1EE2}" type="slidenum">
              <a:rPr lang="en-US" smtClean="0"/>
              <a:t>18</a:t>
            </a:fld>
            <a:endParaRPr lang="en-US"/>
          </a:p>
        </p:txBody>
      </p:sp>
      <p:sp>
        <p:nvSpPr>
          <p:cNvPr id="5" name="Title 1"/>
          <p:cNvSpPr txBox="1">
            <a:spLocks/>
          </p:cNvSpPr>
          <p:nvPr/>
        </p:nvSpPr>
        <p:spPr>
          <a:xfrm>
            <a:off x="2592924" y="624110"/>
            <a:ext cx="8911687" cy="1280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a:t>Real Life Similarity</a:t>
            </a:r>
            <a:endParaRPr lang="en-US" dirty="0"/>
          </a:p>
        </p:txBody>
      </p:sp>
      <p:sp>
        <p:nvSpPr>
          <p:cNvPr id="6" name="Content Placeholder 2"/>
          <p:cNvSpPr txBox="1">
            <a:spLocks/>
          </p:cNvSpPr>
          <p:nvPr/>
        </p:nvSpPr>
        <p:spPr>
          <a:xfrm>
            <a:off x="1664504" y="2457589"/>
            <a:ext cx="4313864" cy="377762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take a picture (3D-&gt; 2D)</a:t>
            </a:r>
          </a:p>
          <a:p>
            <a:r>
              <a:rPr lang="en-US" dirty="0"/>
              <a:t>Create a 3D print from the 2D plot</a:t>
            </a:r>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246" y="2457589"/>
            <a:ext cx="4313238" cy="2300577"/>
          </a:xfrm>
          <a:prstGeom prst="rect">
            <a:avLst/>
          </a:prstGeom>
        </p:spPr>
      </p:pic>
    </p:spTree>
    <p:extLst>
      <p:ext uri="{BB962C8B-B14F-4D97-AF65-F5344CB8AC3E}">
        <p14:creationId xmlns:p14="http://schemas.microsoft.com/office/powerpoint/2010/main" val="289890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4C0D-661C-D340-A32E-A2268458AF61}"/>
              </a:ext>
            </a:extLst>
          </p:cNvPr>
          <p:cNvSpPr>
            <a:spLocks noGrp="1"/>
          </p:cNvSpPr>
          <p:nvPr>
            <p:ph type="title"/>
          </p:nvPr>
        </p:nvSpPr>
        <p:spPr/>
        <p:txBody>
          <a:bodyPr/>
          <a:lstStyle/>
          <a:p>
            <a:r>
              <a:rPr lang="en-US" dirty="0"/>
              <a:t>Simple bottleneck layer in </a:t>
            </a:r>
            <a:r>
              <a:rPr lang="en-US" dirty="0" err="1"/>
              <a:t>Keras</a:t>
            </a:r>
            <a:endParaRPr lang="en-US" dirty="0"/>
          </a:p>
        </p:txBody>
      </p:sp>
      <p:sp>
        <p:nvSpPr>
          <p:cNvPr id="3" name="Content Placeholder 2">
            <a:extLst>
              <a:ext uri="{FF2B5EF4-FFF2-40B4-BE49-F238E27FC236}">
                <a16:creationId xmlns:a16="http://schemas.microsoft.com/office/drawing/2014/main" id="{C12781E2-2674-494A-B0BC-66EA5AD02D39}"/>
              </a:ext>
            </a:extLst>
          </p:cNvPr>
          <p:cNvSpPr>
            <a:spLocks noGrp="1"/>
          </p:cNvSpPr>
          <p:nvPr>
            <p:ph idx="1"/>
          </p:nvPr>
        </p:nvSpPr>
        <p:spPr>
          <a:xfrm>
            <a:off x="2152650" y="1825625"/>
            <a:ext cx="8587269" cy="4351338"/>
          </a:xfrm>
        </p:spPr>
        <p:txBody>
          <a:bodyPr>
            <a:normAutofit/>
          </a:bodyPr>
          <a:lstStyle/>
          <a:p>
            <a:pPr lvl="1"/>
            <a:r>
              <a:rPr lang="en-US" dirty="0" err="1"/>
              <a:t>input_img</a:t>
            </a:r>
            <a:r>
              <a:rPr lang="en-US" dirty="0"/>
              <a:t> = Input(shape=(784,)) </a:t>
            </a:r>
          </a:p>
          <a:p>
            <a:pPr lvl="1"/>
            <a:r>
              <a:rPr lang="en-US" dirty="0" err="1"/>
              <a:t>encoding_dim</a:t>
            </a:r>
            <a:r>
              <a:rPr lang="en-US" dirty="0"/>
              <a:t> = 32 </a:t>
            </a:r>
          </a:p>
          <a:p>
            <a:pPr lvl="1"/>
            <a:r>
              <a:rPr lang="en-US" dirty="0"/>
              <a:t>encoded = Dense(</a:t>
            </a:r>
            <a:r>
              <a:rPr lang="en-US" dirty="0" err="1"/>
              <a:t>encoding_dim</a:t>
            </a:r>
            <a:r>
              <a:rPr lang="en-US" dirty="0"/>
              <a:t>, activation='</a:t>
            </a:r>
            <a:r>
              <a:rPr lang="en-US" dirty="0" err="1"/>
              <a:t>relu</a:t>
            </a:r>
            <a:r>
              <a:rPr lang="en-US" dirty="0"/>
              <a:t>')(</a:t>
            </a:r>
            <a:r>
              <a:rPr lang="en-US" dirty="0" err="1"/>
              <a:t>input_img</a:t>
            </a:r>
            <a:r>
              <a:rPr lang="en-US" dirty="0"/>
              <a:t>) </a:t>
            </a:r>
          </a:p>
          <a:p>
            <a:pPr lvl="1"/>
            <a:r>
              <a:rPr lang="en-US" dirty="0"/>
              <a:t>decoded = Dense(784, activation='sigmoid')(encoded) </a:t>
            </a:r>
          </a:p>
          <a:p>
            <a:pPr lvl="1"/>
            <a:r>
              <a:rPr lang="en-US" dirty="0"/>
              <a:t>autoencoder = Model(</a:t>
            </a:r>
            <a:r>
              <a:rPr lang="en-US" dirty="0" err="1"/>
              <a:t>input_img</a:t>
            </a:r>
            <a:r>
              <a:rPr lang="en-US" dirty="0"/>
              <a:t>, decoded)</a:t>
            </a:r>
          </a:p>
          <a:p>
            <a:r>
              <a:rPr lang="en-US" dirty="0"/>
              <a:t>Maps 28x28 images into a 32 dimensional vector.  </a:t>
            </a:r>
          </a:p>
          <a:p>
            <a:r>
              <a:rPr lang="en-US" dirty="0"/>
              <a:t>Can also use more layers and/or convolutions.  </a:t>
            </a:r>
          </a:p>
        </p:txBody>
      </p:sp>
      <p:pic>
        <p:nvPicPr>
          <p:cNvPr id="3074" name="Picture 2" descr="basic autoencoder">
            <a:extLst>
              <a:ext uri="{FF2B5EF4-FFF2-40B4-BE49-F238E27FC236}">
                <a16:creationId xmlns:a16="http://schemas.microsoft.com/office/drawing/2014/main" id="{E6ACDB49-6DB0-774F-8858-54DA57F0A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62499"/>
            <a:ext cx="7620000" cy="154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60F72D-4B57-2C46-A30C-4629A35EC693}"/>
              </a:ext>
            </a:extLst>
          </p:cNvPr>
          <p:cNvSpPr txBox="1"/>
          <p:nvPr/>
        </p:nvSpPr>
        <p:spPr>
          <a:xfrm>
            <a:off x="2152651" y="6533148"/>
            <a:ext cx="4262705" cy="276999"/>
          </a:xfrm>
          <a:prstGeom prst="rect">
            <a:avLst/>
          </a:prstGeom>
          <a:noFill/>
        </p:spPr>
        <p:txBody>
          <a:bodyPr wrap="none" rtlCol="0">
            <a:spAutoFit/>
          </a:bodyPr>
          <a:lstStyle/>
          <a:p>
            <a:r>
              <a:rPr lang="en-US" sz="1200" dirty="0"/>
              <a:t>https://</a:t>
            </a:r>
            <a:r>
              <a:rPr lang="en-US" sz="1200" dirty="0" err="1"/>
              <a:t>blog.keras.io</a:t>
            </a:r>
            <a:r>
              <a:rPr lang="en-US" sz="1200" dirty="0"/>
              <a:t>/building-autoencoders-in-</a:t>
            </a:r>
            <a:r>
              <a:rPr lang="en-US" sz="1200" dirty="0" err="1"/>
              <a:t>keras.html</a:t>
            </a:r>
            <a:endParaRPr lang="en-US" sz="1200" dirty="0"/>
          </a:p>
        </p:txBody>
      </p:sp>
      <p:sp>
        <p:nvSpPr>
          <p:cNvPr id="4" name="Slide Number Placeholder 3">
            <a:extLst>
              <a:ext uri="{FF2B5EF4-FFF2-40B4-BE49-F238E27FC236}">
                <a16:creationId xmlns:a16="http://schemas.microsoft.com/office/drawing/2014/main" id="{98AE25FB-693F-E28E-E61B-E9B7BC3A4FED}"/>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5785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2F539-FA56-FE0D-A877-7B69CE62A6D3}"/>
              </a:ext>
            </a:extLst>
          </p:cNvPr>
          <p:cNvSpPr>
            <a:spLocks noGrp="1"/>
          </p:cNvSpPr>
          <p:nvPr>
            <p:ph type="title"/>
          </p:nvPr>
        </p:nvSpPr>
        <p:spPr>
          <a:xfrm>
            <a:off x="429768" y="411480"/>
            <a:ext cx="11201400" cy="1106424"/>
          </a:xfrm>
        </p:spPr>
        <p:txBody>
          <a:bodyPr>
            <a:normAutofit/>
          </a:bodyPr>
          <a:lstStyle/>
          <a:p>
            <a:r>
              <a:rPr lang="en-IN" sz="3600"/>
              <a:t>Introduction</a:t>
            </a:r>
          </a:p>
        </p:txBody>
      </p:sp>
      <p:sp>
        <p:nvSpPr>
          <p:cNvPr id="17" name="Rectangle 1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A diagram of machine learning&#10;&#10;Description automatically generated">
            <a:extLst>
              <a:ext uri="{FF2B5EF4-FFF2-40B4-BE49-F238E27FC236}">
                <a16:creationId xmlns:a16="http://schemas.microsoft.com/office/drawing/2014/main" id="{1BD5EB4E-12A2-A190-7749-33A4DDA61A42}"/>
              </a:ext>
            </a:extLst>
          </p:cNvPr>
          <p:cNvPicPr>
            <a:picLocks noChangeAspect="1"/>
          </p:cNvPicPr>
          <p:nvPr/>
        </p:nvPicPr>
        <p:blipFill rotWithShape="1">
          <a:blip r:embed="rId2">
            <a:extLst>
              <a:ext uri="{28A0092B-C50C-407E-A947-70E740481C1C}">
                <a14:useLocalDpi xmlns:a14="http://schemas.microsoft.com/office/drawing/2010/main" val="0"/>
              </a:ext>
            </a:extLst>
          </a:blip>
          <a:srcRect l="4469" r="1181" b="-2"/>
          <a:stretch/>
        </p:blipFill>
        <p:spPr>
          <a:xfrm>
            <a:off x="429768" y="1721922"/>
            <a:ext cx="6704891" cy="4520559"/>
          </a:xfrm>
          <a:prstGeom prst="rect">
            <a:avLst/>
          </a:prstGeom>
        </p:spPr>
      </p:pic>
      <p:sp useBgFill="1">
        <p:nvSpPr>
          <p:cNvPr id="19" name="Rectangle 1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64EA78F1-2865-D3E5-F358-AB7C40C59628}"/>
              </a:ext>
            </a:extLst>
          </p:cNvPr>
          <p:cNvSpPr>
            <a:spLocks noGrp="1"/>
          </p:cNvSpPr>
          <p:nvPr>
            <p:ph idx="1"/>
          </p:nvPr>
        </p:nvSpPr>
        <p:spPr>
          <a:xfrm>
            <a:off x="7938752" y="2020824"/>
            <a:ext cx="3455097" cy="3959352"/>
          </a:xfrm>
        </p:spPr>
        <p:txBody>
          <a:bodyPr anchor="ctr">
            <a:normAutofit/>
          </a:bodyPr>
          <a:lstStyle/>
          <a:p>
            <a:r>
              <a:rPr lang="en-US" sz="1700" dirty="0"/>
              <a:t>Deep Dive:</a:t>
            </a:r>
          </a:p>
          <a:p>
            <a:pPr lvl="1"/>
            <a:r>
              <a:rPr lang="en-US" sz="1300" dirty="0">
                <a:hlinkClick r:id="rId3"/>
              </a:rPr>
              <a:t>https://people.idsia.ch/~juergen/deep-learning-history.html</a:t>
            </a:r>
            <a:endParaRPr lang="en-US" sz="1300" dirty="0"/>
          </a:p>
          <a:p>
            <a:r>
              <a:rPr lang="en-US" sz="1700" dirty="0"/>
              <a:t>Source:</a:t>
            </a:r>
          </a:p>
          <a:p>
            <a:pPr lvl="1"/>
            <a:r>
              <a:rPr lang="en-US" sz="1300" dirty="0"/>
              <a:t>Nvidia (2016) </a:t>
            </a:r>
            <a:r>
              <a:rPr lang="en-US" sz="1300" dirty="0">
                <a:hlinkClick r:id="rId4"/>
              </a:rPr>
              <a:t>https://blogs.nvidia.com/blog/whats-difference-artificial-intelligence-machine-learning-deep-learning-ai/</a:t>
            </a:r>
            <a:endParaRPr lang="en-US" sz="1300" dirty="0"/>
          </a:p>
        </p:txBody>
      </p:sp>
      <p:sp>
        <p:nvSpPr>
          <p:cNvPr id="4" name="Slide Number Placeholder 3">
            <a:extLst>
              <a:ext uri="{FF2B5EF4-FFF2-40B4-BE49-F238E27FC236}">
                <a16:creationId xmlns:a16="http://schemas.microsoft.com/office/drawing/2014/main" id="{4B226C94-155C-5B59-1F95-114DE03D8EA5}"/>
              </a:ext>
            </a:extLst>
          </p:cNvPr>
          <p:cNvSpPr>
            <a:spLocks noGrp="1"/>
          </p:cNvSpPr>
          <p:nvPr>
            <p:ph type="sldNum" sz="quarter" idx="12"/>
          </p:nvPr>
        </p:nvSpPr>
        <p:spPr>
          <a:xfrm>
            <a:off x="8595360" y="6356350"/>
            <a:ext cx="2743200" cy="365125"/>
          </a:xfrm>
        </p:spPr>
        <p:txBody>
          <a:bodyPr>
            <a:normAutofit/>
          </a:bodyPr>
          <a:lstStyle/>
          <a:p>
            <a:pPr>
              <a:lnSpc>
                <a:spcPct val="90000"/>
              </a:lnSpc>
              <a:spcAft>
                <a:spcPts val="600"/>
              </a:spcAft>
            </a:pPr>
            <a:fld id="{B2DC25EE-239B-4C5F-AAD1-255A7D5F1EE2}" type="slidenum">
              <a:rPr lang="en-US" sz="1800" smtClean="0"/>
              <a:pPr>
                <a:lnSpc>
                  <a:spcPct val="90000"/>
                </a:lnSpc>
                <a:spcAft>
                  <a:spcPts val="600"/>
                </a:spcAft>
              </a:pPr>
              <a:t>2</a:t>
            </a:fld>
            <a:endParaRPr lang="en-US" sz="1800"/>
          </a:p>
        </p:txBody>
      </p:sp>
    </p:spTree>
    <p:extLst>
      <p:ext uri="{BB962C8B-B14F-4D97-AF65-F5344CB8AC3E}">
        <p14:creationId xmlns:p14="http://schemas.microsoft.com/office/powerpoint/2010/main" val="229117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ECA0D-15F2-1C43-B0F0-0B95E0C478B7}"/>
              </a:ext>
            </a:extLst>
          </p:cNvPr>
          <p:cNvSpPr>
            <a:spLocks noGrp="1"/>
          </p:cNvSpPr>
          <p:nvPr>
            <p:ph type="title"/>
          </p:nvPr>
        </p:nvSpPr>
        <p:spPr/>
        <p:txBody>
          <a:bodyPr/>
          <a:lstStyle/>
          <a:p>
            <a:r>
              <a:rPr lang="en-US" dirty="0"/>
              <a:t>Denoising autoencoders</a:t>
            </a:r>
          </a:p>
        </p:txBody>
      </p:sp>
      <p:sp>
        <p:nvSpPr>
          <p:cNvPr id="3" name="Content Placeholder 2">
            <a:extLst>
              <a:ext uri="{FF2B5EF4-FFF2-40B4-BE49-F238E27FC236}">
                <a16:creationId xmlns:a16="http://schemas.microsoft.com/office/drawing/2014/main" id="{49CF44D0-519A-F241-9BD2-E046769345D3}"/>
              </a:ext>
            </a:extLst>
          </p:cNvPr>
          <p:cNvSpPr>
            <a:spLocks noGrp="1"/>
          </p:cNvSpPr>
          <p:nvPr>
            <p:ph idx="1"/>
          </p:nvPr>
        </p:nvSpPr>
        <p:spPr/>
        <p:txBody>
          <a:bodyPr/>
          <a:lstStyle/>
          <a:p>
            <a:r>
              <a:rPr lang="en-US" dirty="0"/>
              <a:t>Basic autoencoder trains to minimize the loss between x and the reconstruction g(f(x)).</a:t>
            </a:r>
          </a:p>
          <a:p>
            <a:r>
              <a:rPr lang="en-US" dirty="0"/>
              <a:t>Denoising autoencoders train to minimize the loss between x and g(f(</a:t>
            </a:r>
            <a:r>
              <a:rPr lang="en-US" dirty="0" err="1"/>
              <a:t>x+w</a:t>
            </a:r>
            <a:r>
              <a:rPr lang="en-US" dirty="0"/>
              <a:t>)), where w is random noise.  </a:t>
            </a:r>
          </a:p>
          <a:p>
            <a:r>
              <a:rPr lang="en-US" dirty="0"/>
              <a:t>Same possible architectures, different training data.  </a:t>
            </a:r>
          </a:p>
          <a:p>
            <a:r>
              <a:rPr lang="en-US" dirty="0">
                <a:hlinkClick r:id="rId2"/>
              </a:rPr>
              <a:t>Kaggle has a dataset on damaged documents.  </a:t>
            </a:r>
            <a:endParaRPr lang="en-US" dirty="0"/>
          </a:p>
        </p:txBody>
      </p:sp>
      <p:sp>
        <p:nvSpPr>
          <p:cNvPr id="4" name="TextBox 3">
            <a:extLst>
              <a:ext uri="{FF2B5EF4-FFF2-40B4-BE49-F238E27FC236}">
                <a16:creationId xmlns:a16="http://schemas.microsoft.com/office/drawing/2014/main" id="{EAF88FA6-5F4F-0241-A5A0-EE67F8220AF8}"/>
              </a:ext>
            </a:extLst>
          </p:cNvPr>
          <p:cNvSpPr txBox="1"/>
          <p:nvPr/>
        </p:nvSpPr>
        <p:spPr>
          <a:xfrm>
            <a:off x="2152651" y="6533148"/>
            <a:ext cx="4262705" cy="276999"/>
          </a:xfrm>
          <a:prstGeom prst="rect">
            <a:avLst/>
          </a:prstGeom>
          <a:noFill/>
        </p:spPr>
        <p:txBody>
          <a:bodyPr wrap="none" rtlCol="0">
            <a:spAutoFit/>
          </a:bodyPr>
          <a:lstStyle/>
          <a:p>
            <a:r>
              <a:rPr lang="en-US" sz="1200" dirty="0"/>
              <a:t>https://</a:t>
            </a:r>
            <a:r>
              <a:rPr lang="en-US" sz="1200" dirty="0" err="1"/>
              <a:t>blog.keras.io</a:t>
            </a:r>
            <a:r>
              <a:rPr lang="en-US" sz="1200" dirty="0"/>
              <a:t>/building-autoencoders-in-</a:t>
            </a:r>
            <a:r>
              <a:rPr lang="en-US" sz="1200" dirty="0" err="1"/>
              <a:t>keras.html</a:t>
            </a:r>
            <a:endParaRPr lang="en-US" sz="1200" dirty="0"/>
          </a:p>
        </p:txBody>
      </p:sp>
      <p:pic>
        <p:nvPicPr>
          <p:cNvPr id="4098" name="Picture 2" descr="denoised digits">
            <a:extLst>
              <a:ext uri="{FF2B5EF4-FFF2-40B4-BE49-F238E27FC236}">
                <a16:creationId xmlns:a16="http://schemas.microsoft.com/office/drawing/2014/main" id="{391AFEC3-2BFC-724E-B755-2303F6A35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75" y="5368871"/>
            <a:ext cx="4195856" cy="10629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CD44C84-E3A9-D204-CF58-9F3A7EF7CCC7}"/>
              </a:ext>
            </a:extLst>
          </p:cNvPr>
          <p:cNvSpPr>
            <a:spLocks noGrp="1"/>
          </p:cNvSpPr>
          <p:nvPr>
            <p:ph type="sldNum" sz="quarter" idx="12"/>
          </p:nvPr>
        </p:nvSpPr>
        <p:spPr/>
        <p:txBody>
          <a:bodyPr/>
          <a:lstStyle/>
          <a:p>
            <a:fld id="{B2DC25EE-239B-4C5F-AAD1-255A7D5F1EE2}" type="slidenum">
              <a:rPr lang="en-US" smtClean="0"/>
              <a:t>20</a:t>
            </a:fld>
            <a:endParaRPr lang="en-US"/>
          </a:p>
        </p:txBody>
      </p:sp>
    </p:spTree>
    <p:extLst>
      <p:ext uri="{BB962C8B-B14F-4D97-AF65-F5344CB8AC3E}">
        <p14:creationId xmlns:p14="http://schemas.microsoft.com/office/powerpoint/2010/main" val="2626928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A9C9-37AD-DD48-AF95-0E58D2F88CE7}"/>
              </a:ext>
            </a:extLst>
          </p:cNvPr>
          <p:cNvSpPr>
            <a:spLocks noGrp="1"/>
          </p:cNvSpPr>
          <p:nvPr>
            <p:ph type="title"/>
          </p:nvPr>
        </p:nvSpPr>
        <p:spPr/>
        <p:txBody>
          <a:bodyPr/>
          <a:lstStyle/>
          <a:p>
            <a:r>
              <a:rPr lang="en-US" dirty="0"/>
              <a:t>Denoising autoencoders</a:t>
            </a:r>
          </a:p>
        </p:txBody>
      </p:sp>
      <p:sp>
        <p:nvSpPr>
          <p:cNvPr id="3" name="Content Placeholder 2">
            <a:extLst>
              <a:ext uri="{FF2B5EF4-FFF2-40B4-BE49-F238E27FC236}">
                <a16:creationId xmlns:a16="http://schemas.microsoft.com/office/drawing/2014/main" id="{0F5E602B-BC3C-804B-B69F-41CDB42FCEB4}"/>
              </a:ext>
            </a:extLst>
          </p:cNvPr>
          <p:cNvSpPr>
            <a:spLocks noGrp="1"/>
          </p:cNvSpPr>
          <p:nvPr>
            <p:ph idx="1"/>
          </p:nvPr>
        </p:nvSpPr>
        <p:spPr/>
        <p:txBody>
          <a:bodyPr/>
          <a:lstStyle/>
          <a:p>
            <a:r>
              <a:rPr lang="en-US" dirty="0"/>
              <a:t>Denoising autoencoders can’t simply memorize the input output relationship.   </a:t>
            </a:r>
          </a:p>
          <a:p>
            <a:r>
              <a:rPr lang="en-US" dirty="0"/>
              <a:t>Intuitively, a denoising autoencoder learns a projection from a neighborhood of our training data back onto the training data.   </a:t>
            </a:r>
          </a:p>
        </p:txBody>
      </p:sp>
      <p:sp>
        <p:nvSpPr>
          <p:cNvPr id="5" name="TextBox 4">
            <a:extLst>
              <a:ext uri="{FF2B5EF4-FFF2-40B4-BE49-F238E27FC236}">
                <a16:creationId xmlns:a16="http://schemas.microsoft.com/office/drawing/2014/main" id="{65DEEC19-714C-0249-81F8-7A0C186AB4EB}"/>
              </a:ext>
            </a:extLst>
          </p:cNvPr>
          <p:cNvSpPr txBox="1"/>
          <p:nvPr/>
        </p:nvSpPr>
        <p:spPr>
          <a:xfrm>
            <a:off x="2152651" y="6533148"/>
            <a:ext cx="5161991" cy="276999"/>
          </a:xfrm>
          <a:prstGeom prst="rect">
            <a:avLst/>
          </a:prstGeom>
          <a:noFill/>
        </p:spPr>
        <p:txBody>
          <a:bodyPr wrap="none" rtlCol="0">
            <a:spAutoFit/>
          </a:bodyPr>
          <a:lstStyle/>
          <a:p>
            <a:r>
              <a:rPr lang="en-US" sz="1200" dirty="0"/>
              <a:t>https://ift6266h17.files.wordpress.com/2017/03/14_autoencoders.pdf</a:t>
            </a:r>
          </a:p>
        </p:txBody>
      </p:sp>
      <p:pic>
        <p:nvPicPr>
          <p:cNvPr id="6" name="Picture 5">
            <a:extLst>
              <a:ext uri="{FF2B5EF4-FFF2-40B4-BE49-F238E27FC236}">
                <a16:creationId xmlns:a16="http://schemas.microsoft.com/office/drawing/2014/main" id="{758F03DB-DF9B-DF48-8ED3-D441FA123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232" y="4344031"/>
            <a:ext cx="4513575" cy="2189117"/>
          </a:xfrm>
          <a:prstGeom prst="rect">
            <a:avLst/>
          </a:prstGeom>
        </p:spPr>
      </p:pic>
      <p:sp>
        <p:nvSpPr>
          <p:cNvPr id="4" name="Slide Number Placeholder 3">
            <a:extLst>
              <a:ext uri="{FF2B5EF4-FFF2-40B4-BE49-F238E27FC236}">
                <a16:creationId xmlns:a16="http://schemas.microsoft.com/office/drawing/2014/main" id="{45567443-6423-4C3D-BF00-ED0F88FC7CE8}"/>
              </a:ext>
            </a:extLst>
          </p:cNvPr>
          <p:cNvSpPr>
            <a:spLocks noGrp="1"/>
          </p:cNvSpPr>
          <p:nvPr>
            <p:ph type="sldNum" sz="quarter" idx="12"/>
          </p:nvPr>
        </p:nvSpPr>
        <p:spPr/>
        <p:txBody>
          <a:bodyPr/>
          <a:lstStyle/>
          <a:p>
            <a:fld id="{B2DC25EE-239B-4C5F-AAD1-255A7D5F1EE2}" type="slidenum">
              <a:rPr lang="en-US" smtClean="0"/>
              <a:t>21</a:t>
            </a:fld>
            <a:endParaRPr lang="en-US"/>
          </a:p>
        </p:txBody>
      </p:sp>
    </p:spTree>
    <p:extLst>
      <p:ext uri="{BB962C8B-B14F-4D97-AF65-F5344CB8AC3E}">
        <p14:creationId xmlns:p14="http://schemas.microsoft.com/office/powerpoint/2010/main" val="221973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D7A4-8BAE-584F-9A8E-97291FF191E1}"/>
              </a:ext>
            </a:extLst>
          </p:cNvPr>
          <p:cNvSpPr>
            <a:spLocks noGrp="1"/>
          </p:cNvSpPr>
          <p:nvPr>
            <p:ph type="title"/>
          </p:nvPr>
        </p:nvSpPr>
        <p:spPr/>
        <p:txBody>
          <a:bodyPr/>
          <a:lstStyle/>
          <a:p>
            <a:r>
              <a:rPr lang="en-US" dirty="0"/>
              <a:t>Sparse autoencoders</a:t>
            </a:r>
          </a:p>
        </p:txBody>
      </p:sp>
      <p:sp>
        <p:nvSpPr>
          <p:cNvPr id="3" name="Content Placeholder 2">
            <a:extLst>
              <a:ext uri="{FF2B5EF4-FFF2-40B4-BE49-F238E27FC236}">
                <a16:creationId xmlns:a16="http://schemas.microsoft.com/office/drawing/2014/main" id="{9C2CE22F-1F1A-4F4F-9D65-B193F9BBA982}"/>
              </a:ext>
            </a:extLst>
          </p:cNvPr>
          <p:cNvSpPr>
            <a:spLocks noGrp="1"/>
          </p:cNvSpPr>
          <p:nvPr>
            <p:ph idx="1"/>
          </p:nvPr>
        </p:nvSpPr>
        <p:spPr/>
        <p:txBody>
          <a:bodyPr>
            <a:normAutofit lnSpcReduction="10000"/>
          </a:bodyPr>
          <a:lstStyle/>
          <a:p>
            <a:r>
              <a:rPr lang="en-US" dirty="0"/>
              <a:t>Construct a loss function to penalize </a:t>
            </a:r>
            <a:r>
              <a:rPr lang="en-US" i="1" dirty="0"/>
              <a:t>activations</a:t>
            </a:r>
            <a:r>
              <a:rPr lang="en-US" dirty="0"/>
              <a:t> within a layer.</a:t>
            </a:r>
          </a:p>
          <a:p>
            <a:r>
              <a:rPr lang="en-US" dirty="0"/>
              <a:t>Usually regularize the </a:t>
            </a:r>
            <a:r>
              <a:rPr lang="en-US" i="1" dirty="0"/>
              <a:t>weights</a:t>
            </a:r>
            <a:r>
              <a:rPr lang="en-US" dirty="0"/>
              <a:t> of a network, not the activations. </a:t>
            </a:r>
          </a:p>
          <a:p>
            <a:r>
              <a:rPr lang="en-US" dirty="0"/>
              <a:t>Individual nodes of a trained model that activate are </a:t>
            </a:r>
            <a:r>
              <a:rPr lang="en-US" i="1" dirty="0"/>
              <a:t>data-dependent.</a:t>
            </a:r>
            <a:r>
              <a:rPr lang="en-US" dirty="0"/>
              <a:t> </a:t>
            </a:r>
          </a:p>
          <a:p>
            <a:pPr lvl="1"/>
            <a:r>
              <a:rPr lang="en-US" dirty="0"/>
              <a:t>Different inputs will result in activations of different nodes through the network.</a:t>
            </a:r>
          </a:p>
          <a:p>
            <a:r>
              <a:rPr lang="en-US" dirty="0"/>
              <a:t>Selectively activate regions of the network depending on the input data.</a:t>
            </a:r>
          </a:p>
          <a:p>
            <a:r>
              <a:rPr lang="en-US" dirty="0"/>
              <a:t>Good for learning features, learn specific feature by making the encoder sensitive for those features while insensitive for other features</a:t>
            </a:r>
          </a:p>
          <a:p>
            <a:r>
              <a:rPr lang="en-US" dirty="0"/>
              <a:t>Example use: outlier detection </a:t>
            </a:r>
          </a:p>
        </p:txBody>
      </p:sp>
      <p:sp>
        <p:nvSpPr>
          <p:cNvPr id="4" name="TextBox 3">
            <a:extLst>
              <a:ext uri="{FF2B5EF4-FFF2-40B4-BE49-F238E27FC236}">
                <a16:creationId xmlns:a16="http://schemas.microsoft.com/office/drawing/2014/main" id="{E920B3DB-AD58-F34A-84CD-686D595CF3D7}"/>
              </a:ext>
            </a:extLst>
          </p:cNvPr>
          <p:cNvSpPr txBox="1"/>
          <p:nvPr/>
        </p:nvSpPr>
        <p:spPr>
          <a:xfrm>
            <a:off x="2152650" y="6533148"/>
            <a:ext cx="3422732" cy="276999"/>
          </a:xfrm>
          <a:prstGeom prst="rect">
            <a:avLst/>
          </a:prstGeom>
          <a:noFill/>
        </p:spPr>
        <p:txBody>
          <a:bodyPr wrap="none" rtlCol="0">
            <a:spAutoFit/>
          </a:bodyPr>
          <a:lstStyle/>
          <a:p>
            <a:r>
              <a:rPr lang="en-US" sz="1200" dirty="0"/>
              <a:t>https://</a:t>
            </a:r>
            <a:r>
              <a:rPr lang="en-US" sz="1200" dirty="0" err="1"/>
              <a:t>www.jeremyjordan.me</a:t>
            </a:r>
            <a:r>
              <a:rPr lang="en-US" sz="1200" dirty="0"/>
              <a:t>/autoencoders/</a:t>
            </a:r>
          </a:p>
        </p:txBody>
      </p:sp>
      <p:sp>
        <p:nvSpPr>
          <p:cNvPr id="5" name="Slide Number Placeholder 4">
            <a:extLst>
              <a:ext uri="{FF2B5EF4-FFF2-40B4-BE49-F238E27FC236}">
                <a16:creationId xmlns:a16="http://schemas.microsoft.com/office/drawing/2014/main" id="{7275B588-9D4B-7A0C-7CF4-755BAFE43528}"/>
              </a:ext>
            </a:extLst>
          </p:cNvPr>
          <p:cNvSpPr>
            <a:spLocks noGrp="1"/>
          </p:cNvSpPr>
          <p:nvPr>
            <p:ph type="sldNum" sz="quarter" idx="12"/>
          </p:nvPr>
        </p:nvSpPr>
        <p:spPr/>
        <p:txBody>
          <a:bodyPr/>
          <a:lstStyle/>
          <a:p>
            <a:fld id="{B2DC25EE-239B-4C5F-AAD1-255A7D5F1EE2}" type="slidenum">
              <a:rPr lang="en-US" smtClean="0"/>
              <a:t>22</a:t>
            </a:fld>
            <a:endParaRPr lang="en-US"/>
          </a:p>
        </p:txBody>
      </p:sp>
    </p:spTree>
    <p:extLst>
      <p:ext uri="{BB962C8B-B14F-4D97-AF65-F5344CB8AC3E}">
        <p14:creationId xmlns:p14="http://schemas.microsoft.com/office/powerpoint/2010/main" val="108461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D7A4-8BAE-584F-9A8E-97291FF191E1}"/>
              </a:ext>
            </a:extLst>
          </p:cNvPr>
          <p:cNvSpPr>
            <a:spLocks noGrp="1"/>
          </p:cNvSpPr>
          <p:nvPr>
            <p:ph type="title"/>
          </p:nvPr>
        </p:nvSpPr>
        <p:spPr/>
        <p:txBody>
          <a:bodyPr/>
          <a:lstStyle/>
          <a:p>
            <a:r>
              <a:rPr lang="en-US" dirty="0"/>
              <a:t>Sparse autoencoders</a:t>
            </a:r>
          </a:p>
        </p:txBody>
      </p:sp>
      <p:sp>
        <p:nvSpPr>
          <p:cNvPr id="3" name="Content Placeholder 2">
            <a:extLst>
              <a:ext uri="{FF2B5EF4-FFF2-40B4-BE49-F238E27FC236}">
                <a16:creationId xmlns:a16="http://schemas.microsoft.com/office/drawing/2014/main" id="{9C2CE22F-1F1A-4F4F-9D65-B193F9BBA982}"/>
              </a:ext>
            </a:extLst>
          </p:cNvPr>
          <p:cNvSpPr>
            <a:spLocks noGrp="1"/>
          </p:cNvSpPr>
          <p:nvPr>
            <p:ph idx="1"/>
          </p:nvPr>
        </p:nvSpPr>
        <p:spPr>
          <a:xfrm>
            <a:off x="1115568" y="2478024"/>
            <a:ext cx="10014629" cy="3694176"/>
          </a:xfrm>
        </p:spPr>
        <p:txBody>
          <a:bodyPr/>
          <a:lstStyle/>
          <a:p>
            <a:r>
              <a:rPr lang="en-US" dirty="0"/>
              <a:t>Construct a loss function to penalize </a:t>
            </a:r>
            <a:r>
              <a:rPr lang="en-US" i="1" dirty="0"/>
              <a:t>activations</a:t>
            </a:r>
            <a:r>
              <a:rPr lang="en-US" dirty="0"/>
              <a:t> the network.</a:t>
            </a:r>
          </a:p>
          <a:p>
            <a:pPr lvl="1"/>
            <a:r>
              <a:rPr lang="en-US" b="1" dirty="0"/>
              <a:t>L1 Regularization</a:t>
            </a:r>
            <a:r>
              <a:rPr lang="en-US" dirty="0"/>
              <a:t>: Penalize the absolute value of the vector of activations </a:t>
            </a:r>
            <a:r>
              <a:rPr lang="en-US" i="1" dirty="0"/>
              <a:t>a</a:t>
            </a:r>
            <a:r>
              <a:rPr lang="en-US" dirty="0"/>
              <a:t> in layer </a:t>
            </a:r>
            <a:r>
              <a:rPr lang="en-US" i="1" dirty="0"/>
              <a:t>h</a:t>
            </a:r>
            <a:r>
              <a:rPr lang="en-US" dirty="0"/>
              <a:t> for observation </a:t>
            </a:r>
            <a:r>
              <a:rPr lang="en-US" i="1" dirty="0"/>
              <a:t>I</a:t>
            </a:r>
          </a:p>
          <a:p>
            <a:pPr lvl="1"/>
            <a:endParaRPr lang="en-US" i="1" dirty="0"/>
          </a:p>
          <a:p>
            <a:pPr lvl="1"/>
            <a:endParaRPr lang="en-US" i="1" dirty="0"/>
          </a:p>
          <a:p>
            <a:pPr lvl="1"/>
            <a:r>
              <a:rPr lang="en-US" b="1" dirty="0"/>
              <a:t>KL divergence: </a:t>
            </a:r>
            <a:r>
              <a:rPr lang="en-US" dirty="0"/>
              <a:t> Use cross-entropy between </a:t>
            </a:r>
          </a:p>
          <a:p>
            <a:pPr lvl="1"/>
            <a:r>
              <a:rPr lang="en-US" dirty="0"/>
              <a:t>average activation and desired activation</a:t>
            </a:r>
            <a:endParaRPr lang="en-US" b="1" dirty="0"/>
          </a:p>
        </p:txBody>
      </p:sp>
      <p:sp>
        <p:nvSpPr>
          <p:cNvPr id="4" name="TextBox 3">
            <a:extLst>
              <a:ext uri="{FF2B5EF4-FFF2-40B4-BE49-F238E27FC236}">
                <a16:creationId xmlns:a16="http://schemas.microsoft.com/office/drawing/2014/main" id="{E920B3DB-AD58-F34A-84CD-686D595CF3D7}"/>
              </a:ext>
            </a:extLst>
          </p:cNvPr>
          <p:cNvSpPr txBox="1"/>
          <p:nvPr/>
        </p:nvSpPr>
        <p:spPr>
          <a:xfrm>
            <a:off x="2152650" y="6533148"/>
            <a:ext cx="3422732" cy="276999"/>
          </a:xfrm>
          <a:prstGeom prst="rect">
            <a:avLst/>
          </a:prstGeom>
          <a:noFill/>
        </p:spPr>
        <p:txBody>
          <a:bodyPr wrap="none" rtlCol="0">
            <a:spAutoFit/>
          </a:bodyPr>
          <a:lstStyle/>
          <a:p>
            <a:r>
              <a:rPr lang="en-US" sz="1200" dirty="0"/>
              <a:t>https://</a:t>
            </a:r>
            <a:r>
              <a:rPr lang="en-US" sz="1200" dirty="0" err="1"/>
              <a:t>www.jeremyjordan.me</a:t>
            </a:r>
            <a:r>
              <a:rPr lang="en-US" sz="1200" dirty="0"/>
              <a:t>/autoencoders/</a:t>
            </a:r>
          </a:p>
        </p:txBody>
      </p:sp>
      <p:pic>
        <p:nvPicPr>
          <p:cNvPr id="7170" name="Picture 2" descr="Screen-Shot-2018-03-07-at-1.50.55-PM">
            <a:extLst>
              <a:ext uri="{FF2B5EF4-FFF2-40B4-BE49-F238E27FC236}">
                <a16:creationId xmlns:a16="http://schemas.microsoft.com/office/drawing/2014/main" id="{1B942CE2-61ED-FF43-8D2D-7C7DDB5CE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400" y="3429000"/>
            <a:ext cx="4715780" cy="3341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68F9463-5CD3-3A4B-9B9F-CFBDE690F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639" y="3713750"/>
            <a:ext cx="2344648" cy="749865"/>
          </a:xfrm>
          <a:prstGeom prst="rect">
            <a:avLst/>
          </a:prstGeom>
        </p:spPr>
      </p:pic>
      <p:pic>
        <p:nvPicPr>
          <p:cNvPr id="8" name="Picture 7">
            <a:extLst>
              <a:ext uri="{FF2B5EF4-FFF2-40B4-BE49-F238E27FC236}">
                <a16:creationId xmlns:a16="http://schemas.microsoft.com/office/drawing/2014/main" id="{BEBB7105-DC41-A845-9F61-99A422E2F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639" y="5417775"/>
            <a:ext cx="2717997" cy="754425"/>
          </a:xfrm>
          <a:prstGeom prst="rect">
            <a:avLst/>
          </a:prstGeom>
        </p:spPr>
      </p:pic>
      <p:sp>
        <p:nvSpPr>
          <p:cNvPr id="5" name="Slide Number Placeholder 4">
            <a:extLst>
              <a:ext uri="{FF2B5EF4-FFF2-40B4-BE49-F238E27FC236}">
                <a16:creationId xmlns:a16="http://schemas.microsoft.com/office/drawing/2014/main" id="{C3F5BA46-06EE-E001-B29B-F1CA36DBA01D}"/>
              </a:ext>
            </a:extLst>
          </p:cNvPr>
          <p:cNvSpPr>
            <a:spLocks noGrp="1"/>
          </p:cNvSpPr>
          <p:nvPr>
            <p:ph type="sldNum" sz="quarter" idx="12"/>
          </p:nvPr>
        </p:nvSpPr>
        <p:spPr/>
        <p:txBody>
          <a:bodyPr/>
          <a:lstStyle/>
          <a:p>
            <a:fld id="{B2DC25EE-239B-4C5F-AAD1-255A7D5F1EE2}" type="slidenum">
              <a:rPr lang="en-US" smtClean="0"/>
              <a:t>23</a:t>
            </a:fld>
            <a:endParaRPr lang="en-US"/>
          </a:p>
        </p:txBody>
      </p:sp>
    </p:spTree>
    <p:extLst>
      <p:ext uri="{BB962C8B-B14F-4D97-AF65-F5344CB8AC3E}">
        <p14:creationId xmlns:p14="http://schemas.microsoft.com/office/powerpoint/2010/main" val="155960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9DA9-F0F1-DA4E-90E2-1B7A479E9FBA}"/>
              </a:ext>
            </a:extLst>
          </p:cNvPr>
          <p:cNvSpPr>
            <a:spLocks noGrp="1"/>
          </p:cNvSpPr>
          <p:nvPr>
            <p:ph type="title"/>
          </p:nvPr>
        </p:nvSpPr>
        <p:spPr/>
        <p:txBody>
          <a:bodyPr/>
          <a:lstStyle/>
          <a:p>
            <a:r>
              <a:rPr lang="en-US" dirty="0"/>
              <a:t>Contractive autoencoders</a:t>
            </a:r>
          </a:p>
        </p:txBody>
      </p:sp>
      <p:sp>
        <p:nvSpPr>
          <p:cNvPr id="3" name="Content Placeholder 2">
            <a:extLst>
              <a:ext uri="{FF2B5EF4-FFF2-40B4-BE49-F238E27FC236}">
                <a16:creationId xmlns:a16="http://schemas.microsoft.com/office/drawing/2014/main" id="{3DF64640-2C47-4E41-9F68-61AD8D3712E8}"/>
              </a:ext>
            </a:extLst>
          </p:cNvPr>
          <p:cNvSpPr>
            <a:spLocks noGrp="1"/>
          </p:cNvSpPr>
          <p:nvPr>
            <p:ph idx="1"/>
          </p:nvPr>
        </p:nvSpPr>
        <p:spPr>
          <a:xfrm>
            <a:off x="538445" y="1728216"/>
            <a:ext cx="11146387" cy="4581144"/>
          </a:xfrm>
        </p:spPr>
        <p:txBody>
          <a:bodyPr>
            <a:normAutofit/>
          </a:bodyPr>
          <a:lstStyle/>
          <a:p>
            <a:r>
              <a:rPr lang="en-US" dirty="0"/>
              <a:t>Arrange for similar inputs to have similar activations.</a:t>
            </a:r>
          </a:p>
          <a:p>
            <a:pPr lvl="1"/>
            <a:r>
              <a:rPr lang="en-US" dirty="0"/>
              <a:t>I.e., the </a:t>
            </a:r>
            <a:r>
              <a:rPr lang="en-US" i="1" dirty="0"/>
              <a:t>derivative of the hidden layer activations are small</a:t>
            </a:r>
            <a:r>
              <a:rPr lang="en-US" dirty="0"/>
              <a:t> with respect to the input.</a:t>
            </a:r>
          </a:p>
          <a:p>
            <a:r>
              <a:rPr lang="en-US" dirty="0"/>
              <a:t>Denoising autoencoders make the </a:t>
            </a:r>
            <a:r>
              <a:rPr lang="en-US" i="1" dirty="0"/>
              <a:t>reconstruction function</a:t>
            </a:r>
            <a:r>
              <a:rPr lang="en-US" dirty="0"/>
              <a:t> (</a:t>
            </a:r>
            <a:r>
              <a:rPr lang="en-US" dirty="0" err="1"/>
              <a:t>encoder+decoder</a:t>
            </a:r>
            <a:r>
              <a:rPr lang="en-US" dirty="0"/>
              <a:t>) resist small perturbations of the input</a:t>
            </a:r>
          </a:p>
          <a:p>
            <a:r>
              <a:rPr lang="en-US" dirty="0"/>
              <a:t>Contractive autoencoders </a:t>
            </a:r>
          </a:p>
          <a:p>
            <a:pPr marL="0" indent="0">
              <a:buNone/>
            </a:pPr>
            <a:r>
              <a:rPr lang="en-US" dirty="0"/>
              <a:t>make the </a:t>
            </a:r>
            <a:r>
              <a:rPr lang="en-US" i="1" dirty="0"/>
              <a:t>feature extraction </a:t>
            </a:r>
          </a:p>
          <a:p>
            <a:pPr marL="0" indent="0">
              <a:buNone/>
            </a:pPr>
            <a:r>
              <a:rPr lang="en-US" i="1" dirty="0"/>
              <a:t>function</a:t>
            </a:r>
            <a:r>
              <a:rPr lang="en-US" dirty="0"/>
              <a:t> (</a:t>
            </a:r>
            <a:r>
              <a:rPr lang="en-US" dirty="0" err="1"/>
              <a:t>ie</a:t>
            </a:r>
            <a:r>
              <a:rPr lang="en-US" dirty="0"/>
              <a:t>. encoder) </a:t>
            </a:r>
          </a:p>
          <a:p>
            <a:pPr marL="0" indent="0">
              <a:buNone/>
            </a:pPr>
            <a:r>
              <a:rPr lang="en-US" dirty="0"/>
              <a:t>resist infinitesimal perturbations </a:t>
            </a:r>
          </a:p>
          <a:p>
            <a:pPr marL="0" indent="0">
              <a:buNone/>
            </a:pPr>
            <a:r>
              <a:rPr lang="en-US" dirty="0"/>
              <a:t>of the input.</a:t>
            </a:r>
          </a:p>
        </p:txBody>
      </p:sp>
      <p:sp>
        <p:nvSpPr>
          <p:cNvPr id="4" name="TextBox 3">
            <a:extLst>
              <a:ext uri="{FF2B5EF4-FFF2-40B4-BE49-F238E27FC236}">
                <a16:creationId xmlns:a16="http://schemas.microsoft.com/office/drawing/2014/main" id="{860ECCCA-1784-3140-925D-09DD0A4708AC}"/>
              </a:ext>
            </a:extLst>
          </p:cNvPr>
          <p:cNvSpPr txBox="1"/>
          <p:nvPr/>
        </p:nvSpPr>
        <p:spPr>
          <a:xfrm>
            <a:off x="2152650" y="6533148"/>
            <a:ext cx="3422732" cy="276999"/>
          </a:xfrm>
          <a:prstGeom prst="rect">
            <a:avLst/>
          </a:prstGeom>
          <a:noFill/>
        </p:spPr>
        <p:txBody>
          <a:bodyPr wrap="none" rtlCol="0">
            <a:spAutoFit/>
          </a:bodyPr>
          <a:lstStyle/>
          <a:p>
            <a:r>
              <a:rPr lang="en-US" sz="1200" dirty="0"/>
              <a:t>https://</a:t>
            </a:r>
            <a:r>
              <a:rPr lang="en-US" sz="1200" dirty="0" err="1"/>
              <a:t>www.jeremyjordan.me</a:t>
            </a:r>
            <a:r>
              <a:rPr lang="en-US" sz="1200" dirty="0"/>
              <a:t>/autoencoders/</a:t>
            </a:r>
          </a:p>
        </p:txBody>
      </p:sp>
      <p:pic>
        <p:nvPicPr>
          <p:cNvPr id="8194" name="Picture 2" descr="Screen-Shot-2018-03-10-at-12.25.43-PM">
            <a:extLst>
              <a:ext uri="{FF2B5EF4-FFF2-40B4-BE49-F238E27FC236}">
                <a16:creationId xmlns:a16="http://schemas.microsoft.com/office/drawing/2014/main" id="{C1008A65-EF67-1045-B9F1-A7F938816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479" y="3561878"/>
            <a:ext cx="6478495" cy="2915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D1ACDCE-3779-FA42-A02B-AAAD713CE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870" y="5813578"/>
            <a:ext cx="2516292" cy="607676"/>
          </a:xfrm>
          <a:prstGeom prst="rect">
            <a:avLst/>
          </a:prstGeom>
        </p:spPr>
      </p:pic>
      <p:sp>
        <p:nvSpPr>
          <p:cNvPr id="5" name="Slide Number Placeholder 4">
            <a:extLst>
              <a:ext uri="{FF2B5EF4-FFF2-40B4-BE49-F238E27FC236}">
                <a16:creationId xmlns:a16="http://schemas.microsoft.com/office/drawing/2014/main" id="{D72A3B17-52E6-6670-40D9-B2F48CCED555}"/>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1116084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827D-7F36-BE4F-BB97-34A27B356C8E}"/>
              </a:ext>
            </a:extLst>
          </p:cNvPr>
          <p:cNvSpPr>
            <a:spLocks noGrp="1"/>
          </p:cNvSpPr>
          <p:nvPr>
            <p:ph type="title"/>
          </p:nvPr>
        </p:nvSpPr>
        <p:spPr/>
        <p:txBody>
          <a:bodyPr/>
          <a:lstStyle/>
          <a:p>
            <a:r>
              <a:rPr lang="en-US" dirty="0"/>
              <a:t>Contractive autoencoders</a:t>
            </a:r>
          </a:p>
        </p:txBody>
      </p:sp>
      <p:sp>
        <p:nvSpPr>
          <p:cNvPr id="3" name="Content Placeholder 2">
            <a:extLst>
              <a:ext uri="{FF2B5EF4-FFF2-40B4-BE49-F238E27FC236}">
                <a16:creationId xmlns:a16="http://schemas.microsoft.com/office/drawing/2014/main" id="{02C1831C-E884-1C45-B6A8-8565F51811CA}"/>
              </a:ext>
            </a:extLst>
          </p:cNvPr>
          <p:cNvSpPr>
            <a:spLocks noGrp="1"/>
          </p:cNvSpPr>
          <p:nvPr>
            <p:ph idx="1"/>
          </p:nvPr>
        </p:nvSpPr>
        <p:spPr/>
        <p:txBody>
          <a:bodyPr/>
          <a:lstStyle/>
          <a:p>
            <a:r>
              <a:rPr lang="en-US" dirty="0"/>
              <a:t>Contractive autoencoders make the </a:t>
            </a:r>
            <a:r>
              <a:rPr lang="en-US" i="1" dirty="0"/>
              <a:t>feature extraction function</a:t>
            </a:r>
            <a:r>
              <a:rPr lang="en-US" dirty="0"/>
              <a:t> (</a:t>
            </a:r>
            <a:r>
              <a:rPr lang="en-US" dirty="0" err="1"/>
              <a:t>ie</a:t>
            </a:r>
            <a:r>
              <a:rPr lang="en-US" dirty="0"/>
              <a:t>. encoder) resist infinitesimal perturbations of the input.</a:t>
            </a:r>
          </a:p>
          <a:p>
            <a:endParaRPr lang="en-US" dirty="0"/>
          </a:p>
        </p:txBody>
      </p:sp>
      <p:pic>
        <p:nvPicPr>
          <p:cNvPr id="5" name="Picture 4">
            <a:extLst>
              <a:ext uri="{FF2B5EF4-FFF2-40B4-BE49-F238E27FC236}">
                <a16:creationId xmlns:a16="http://schemas.microsoft.com/office/drawing/2014/main" id="{89A9A653-C827-1242-B4DF-CF1B979E1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565" y="3459284"/>
            <a:ext cx="4520077" cy="2850076"/>
          </a:xfrm>
          <a:prstGeom prst="rect">
            <a:avLst/>
          </a:prstGeom>
        </p:spPr>
      </p:pic>
      <p:sp>
        <p:nvSpPr>
          <p:cNvPr id="6" name="TextBox 5">
            <a:extLst>
              <a:ext uri="{FF2B5EF4-FFF2-40B4-BE49-F238E27FC236}">
                <a16:creationId xmlns:a16="http://schemas.microsoft.com/office/drawing/2014/main" id="{605D99BA-53A2-B741-A6AC-16A326BA5548}"/>
              </a:ext>
            </a:extLst>
          </p:cNvPr>
          <p:cNvSpPr txBox="1"/>
          <p:nvPr/>
        </p:nvSpPr>
        <p:spPr>
          <a:xfrm>
            <a:off x="2152651" y="6533148"/>
            <a:ext cx="5161991" cy="276999"/>
          </a:xfrm>
          <a:prstGeom prst="rect">
            <a:avLst/>
          </a:prstGeom>
          <a:noFill/>
        </p:spPr>
        <p:txBody>
          <a:bodyPr wrap="none" rtlCol="0">
            <a:spAutoFit/>
          </a:bodyPr>
          <a:lstStyle/>
          <a:p>
            <a:r>
              <a:rPr lang="en-US" sz="1200" dirty="0"/>
              <a:t>https://ift6266h17.files.wordpress.com/2017/03/14_autoencoders.pdf</a:t>
            </a:r>
          </a:p>
        </p:txBody>
      </p:sp>
      <p:sp>
        <p:nvSpPr>
          <p:cNvPr id="4" name="Slide Number Placeholder 3">
            <a:extLst>
              <a:ext uri="{FF2B5EF4-FFF2-40B4-BE49-F238E27FC236}">
                <a16:creationId xmlns:a16="http://schemas.microsoft.com/office/drawing/2014/main" id="{0555241A-7E83-8462-E8A9-C2878DFA9019}"/>
              </a:ext>
            </a:extLst>
          </p:cNvPr>
          <p:cNvSpPr>
            <a:spLocks noGrp="1"/>
          </p:cNvSpPr>
          <p:nvPr>
            <p:ph type="sldNum" sz="quarter" idx="12"/>
          </p:nvPr>
        </p:nvSpPr>
        <p:spPr/>
        <p:txBody>
          <a:bodyPr/>
          <a:lstStyle/>
          <a:p>
            <a:fld id="{B2DC25EE-239B-4C5F-AAD1-255A7D5F1EE2}" type="slidenum">
              <a:rPr lang="en-US" smtClean="0"/>
              <a:t>25</a:t>
            </a:fld>
            <a:endParaRPr lang="en-US"/>
          </a:p>
        </p:txBody>
      </p:sp>
    </p:spTree>
    <p:extLst>
      <p:ext uri="{BB962C8B-B14F-4D97-AF65-F5344CB8AC3E}">
        <p14:creationId xmlns:p14="http://schemas.microsoft.com/office/powerpoint/2010/main" val="3721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CEA9-204B-554F-AF0B-8CA8FE16E90E}"/>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A91C30AC-27ED-1040-AE9B-74CE2C60430F}"/>
              </a:ext>
            </a:extLst>
          </p:cNvPr>
          <p:cNvSpPr>
            <a:spLocks noGrp="1"/>
          </p:cNvSpPr>
          <p:nvPr>
            <p:ph idx="1"/>
          </p:nvPr>
        </p:nvSpPr>
        <p:spPr/>
        <p:txBody>
          <a:bodyPr>
            <a:normAutofit lnSpcReduction="10000"/>
          </a:bodyPr>
          <a:lstStyle/>
          <a:p>
            <a:r>
              <a:rPr lang="en-US" dirty="0"/>
              <a:t>Both the denoising and contractive autoencoder can perform well</a:t>
            </a:r>
          </a:p>
          <a:p>
            <a:pPr lvl="1"/>
            <a:r>
              <a:rPr lang="en-US" dirty="0"/>
              <a:t>Advantage of denoising autoencoder : simpler to implement-requires adding one or two lines of code to regular autoencoder-no need to compute Jacobian of hidden layer</a:t>
            </a:r>
          </a:p>
          <a:p>
            <a:pPr lvl="1"/>
            <a:r>
              <a:rPr lang="en-US" dirty="0"/>
              <a:t>Advantage of contractive autoencoder : gradient is deterministic -can use second order optimizers (conjugate gradient, LBFGS, etc.)-might be more stable than denoising autoencoder, which uses a sampled gradient</a:t>
            </a:r>
          </a:p>
          <a:p>
            <a:r>
              <a:rPr lang="en-US" dirty="0"/>
              <a:t>To learn more on contractive autoencoders:</a:t>
            </a:r>
          </a:p>
          <a:p>
            <a:pPr lvl="1"/>
            <a:r>
              <a:rPr lang="en-US" dirty="0"/>
              <a:t>Contractive Auto-Encoders: Explicit Invariance During Feature Extraction. Salah Rifai, Pascal Vincent, Xavier Muller, Xavier </a:t>
            </a:r>
            <a:r>
              <a:rPr lang="en-US" dirty="0" err="1"/>
              <a:t>Glorot</a:t>
            </a:r>
            <a:r>
              <a:rPr lang="en-US" dirty="0"/>
              <a:t> et </a:t>
            </a:r>
            <a:r>
              <a:rPr lang="en-US" dirty="0" err="1"/>
              <a:t>Yoshua</a:t>
            </a:r>
            <a:r>
              <a:rPr lang="en-US" dirty="0"/>
              <a:t> </a:t>
            </a:r>
            <a:r>
              <a:rPr lang="en-US" dirty="0" err="1"/>
              <a:t>Bengio</a:t>
            </a:r>
            <a:r>
              <a:rPr lang="en-US" dirty="0"/>
              <a:t>, 2011.</a:t>
            </a:r>
          </a:p>
        </p:txBody>
      </p:sp>
      <p:sp>
        <p:nvSpPr>
          <p:cNvPr id="4" name="TextBox 3">
            <a:extLst>
              <a:ext uri="{FF2B5EF4-FFF2-40B4-BE49-F238E27FC236}">
                <a16:creationId xmlns:a16="http://schemas.microsoft.com/office/drawing/2014/main" id="{0465AF2B-EE1B-0441-B182-729AC885E7B4}"/>
              </a:ext>
            </a:extLst>
          </p:cNvPr>
          <p:cNvSpPr txBox="1"/>
          <p:nvPr/>
        </p:nvSpPr>
        <p:spPr>
          <a:xfrm>
            <a:off x="2152651" y="6533148"/>
            <a:ext cx="5161991" cy="276999"/>
          </a:xfrm>
          <a:prstGeom prst="rect">
            <a:avLst/>
          </a:prstGeom>
          <a:noFill/>
        </p:spPr>
        <p:txBody>
          <a:bodyPr wrap="none" rtlCol="0">
            <a:spAutoFit/>
          </a:bodyPr>
          <a:lstStyle/>
          <a:p>
            <a:r>
              <a:rPr lang="en-US" sz="1200" dirty="0"/>
              <a:t>https://ift6266h17.files.wordpress.com/2017/03/14_autoencoders.pdf</a:t>
            </a:r>
          </a:p>
        </p:txBody>
      </p:sp>
      <p:sp>
        <p:nvSpPr>
          <p:cNvPr id="5" name="Slide Number Placeholder 4">
            <a:extLst>
              <a:ext uri="{FF2B5EF4-FFF2-40B4-BE49-F238E27FC236}">
                <a16:creationId xmlns:a16="http://schemas.microsoft.com/office/drawing/2014/main" id="{350B2131-A2D0-C54C-DBD4-09C42073F6E9}"/>
              </a:ext>
            </a:extLst>
          </p:cNvPr>
          <p:cNvSpPr>
            <a:spLocks noGrp="1"/>
          </p:cNvSpPr>
          <p:nvPr>
            <p:ph type="sldNum" sz="quarter" idx="12"/>
          </p:nvPr>
        </p:nvSpPr>
        <p:spPr/>
        <p:txBody>
          <a:bodyPr/>
          <a:lstStyle/>
          <a:p>
            <a:fld id="{B2DC25EE-239B-4C5F-AAD1-255A7D5F1EE2}" type="slidenum">
              <a:rPr lang="en-US" smtClean="0"/>
              <a:t>26</a:t>
            </a:fld>
            <a:endParaRPr lang="en-US"/>
          </a:p>
        </p:txBody>
      </p:sp>
    </p:spTree>
    <p:extLst>
      <p:ext uri="{BB962C8B-B14F-4D97-AF65-F5344CB8AC3E}">
        <p14:creationId xmlns:p14="http://schemas.microsoft.com/office/powerpoint/2010/main" val="3897604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t>
            </a:r>
            <a:r>
              <a:rPr lang="en-US" dirty="0" err="1"/>
              <a:t>Autoencoders</a:t>
            </a:r>
            <a:r>
              <a:rPr lang="en-US" dirty="0"/>
              <a:t> Suffers</a:t>
            </a:r>
          </a:p>
        </p:txBody>
      </p:sp>
      <p:sp>
        <p:nvSpPr>
          <p:cNvPr id="3" name="Content Placeholder 2"/>
          <p:cNvSpPr>
            <a:spLocks noGrp="1"/>
          </p:cNvSpPr>
          <p:nvPr>
            <p:ph idx="1"/>
          </p:nvPr>
        </p:nvSpPr>
        <p:spPr/>
        <p:txBody>
          <a:bodyPr/>
          <a:lstStyle/>
          <a:p>
            <a:r>
              <a:rPr lang="en-US" dirty="0"/>
              <a:t>"collapsing problem" where the hidden layer representation becomes overly simplified. All inputs might map to a single point in the latent space, hindering the model's ability to capture diverse features.</a:t>
            </a:r>
          </a:p>
          <a:p>
            <a:r>
              <a:rPr lang="en-US" dirty="0"/>
              <a:t>Good at Reconstruction, Bad at Generation: Primarily focus on reconstruction, aiming to recreate the original input from the compressed code. As a result do not have generative capabilities. </a:t>
            </a:r>
          </a:p>
        </p:txBody>
      </p:sp>
      <p:sp>
        <p:nvSpPr>
          <p:cNvPr id="4" name="Slide Number Placeholder 3"/>
          <p:cNvSpPr>
            <a:spLocks noGrp="1"/>
          </p:cNvSpPr>
          <p:nvPr>
            <p:ph type="sldNum" sz="quarter" idx="12"/>
          </p:nvPr>
        </p:nvSpPr>
        <p:spPr/>
        <p:txBody>
          <a:bodyPr/>
          <a:lstStyle/>
          <a:p>
            <a:fld id="{B2DC25EE-239B-4C5F-AAD1-255A7D5F1EE2}" type="slidenum">
              <a:rPr lang="en-US" smtClean="0"/>
              <a:t>27</a:t>
            </a:fld>
            <a:endParaRPr lang="en-US"/>
          </a:p>
        </p:txBody>
      </p:sp>
    </p:spTree>
    <p:extLst>
      <p:ext uri="{BB962C8B-B14F-4D97-AF65-F5344CB8AC3E}">
        <p14:creationId xmlns:p14="http://schemas.microsoft.com/office/powerpoint/2010/main" val="341304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59C537-47F3-F3B2-DD85-05CD9F5E080F}"/>
              </a:ext>
            </a:extLst>
          </p:cNvPr>
          <p:cNvSpPr>
            <a:spLocks noGrp="1"/>
          </p:cNvSpPr>
          <p:nvPr>
            <p:ph type="sldNum" sz="quarter" idx="12"/>
          </p:nvPr>
        </p:nvSpPr>
        <p:spPr/>
        <p:txBody>
          <a:bodyPr/>
          <a:lstStyle/>
          <a:p>
            <a:fld id="{B2DC25EE-239B-4C5F-AAD1-255A7D5F1EE2}" type="slidenum">
              <a:rPr lang="en-US" smtClean="0"/>
              <a:t>28</a:t>
            </a:fld>
            <a:endParaRPr lang="en-US"/>
          </a:p>
        </p:txBody>
      </p:sp>
      <p:sp>
        <p:nvSpPr>
          <p:cNvPr id="8" name="Title 1">
            <a:extLst>
              <a:ext uri="{FF2B5EF4-FFF2-40B4-BE49-F238E27FC236}">
                <a16:creationId xmlns:a16="http://schemas.microsoft.com/office/drawing/2014/main" id="{BED14535-FA2D-42FA-979A-567843131C9B}"/>
              </a:ext>
            </a:extLst>
          </p:cNvPr>
          <p:cNvSpPr>
            <a:spLocks noGrp="1"/>
          </p:cNvSpPr>
          <p:nvPr>
            <p:ph type="title"/>
          </p:nvPr>
        </p:nvSpPr>
        <p:spPr>
          <a:xfrm>
            <a:off x="838200" y="365125"/>
            <a:ext cx="10515600" cy="1325563"/>
          </a:xfrm>
        </p:spPr>
        <p:txBody>
          <a:bodyPr/>
          <a:lstStyle/>
          <a:p>
            <a:r>
              <a:rPr lang="en-CA" dirty="0"/>
              <a:t>Variational </a:t>
            </a:r>
            <a:r>
              <a:rPr lang="en-CA" dirty="0" err="1"/>
              <a:t>Autoencoder</a:t>
            </a:r>
            <a:br>
              <a:rPr lang="en-CA" dirty="0"/>
            </a:br>
            <a:r>
              <a:rPr lang="en-CA" sz="3600" dirty="0"/>
              <a:t>(</a:t>
            </a:r>
            <a:r>
              <a:rPr lang="en-CA" sz="3600" dirty="0" err="1"/>
              <a:t>Kingma</a:t>
            </a:r>
            <a:r>
              <a:rPr lang="en-CA" sz="3600" dirty="0"/>
              <a:t> and Welling, 2013)</a:t>
            </a:r>
            <a:endParaRPr lang="en-US" dirty="0"/>
          </a:p>
        </p:txBody>
      </p:sp>
      <p:sp>
        <p:nvSpPr>
          <p:cNvPr id="9" name="Content Placeholder 2">
            <a:extLst>
              <a:ext uri="{FF2B5EF4-FFF2-40B4-BE49-F238E27FC236}">
                <a16:creationId xmlns:a16="http://schemas.microsoft.com/office/drawing/2014/main" id="{90A855C1-2E55-5B09-6CB3-0B2B43A7DE24}"/>
              </a:ext>
            </a:extLst>
          </p:cNvPr>
          <p:cNvSpPr>
            <a:spLocks noGrp="1"/>
          </p:cNvSpPr>
          <p:nvPr>
            <p:ph idx="1"/>
          </p:nvPr>
        </p:nvSpPr>
        <p:spPr>
          <a:xfrm>
            <a:off x="697425" y="1825625"/>
            <a:ext cx="6648772" cy="4351338"/>
          </a:xfrm>
        </p:spPr>
        <p:txBody>
          <a:bodyPr>
            <a:normAutofit lnSpcReduction="10000"/>
          </a:bodyPr>
          <a:lstStyle/>
          <a:p>
            <a:r>
              <a:rPr lang="en-CA" dirty="0"/>
              <a:t>The VAE latent space is continuous</a:t>
            </a:r>
          </a:p>
          <a:p>
            <a:r>
              <a:rPr lang="en-CA" dirty="0"/>
              <a:t>Allows easy random sampling and interpolation</a:t>
            </a:r>
          </a:p>
          <a:p>
            <a:r>
              <a:rPr lang="en-CA" dirty="0"/>
              <a:t>Instead of outputting a vector of size n, the encoder outputs two vectors:</a:t>
            </a:r>
          </a:p>
          <a:p>
            <a:pPr lvl="1"/>
            <a:r>
              <a:rPr lang="en-CA" dirty="0"/>
              <a:t>Vector 𝝁</a:t>
            </a:r>
            <a:r>
              <a:rPr lang="en-CA" i="1" dirty="0"/>
              <a:t>  </a:t>
            </a:r>
            <a:r>
              <a:rPr lang="en-CA" dirty="0"/>
              <a:t>of means (vector size n)</a:t>
            </a:r>
          </a:p>
          <a:p>
            <a:pPr lvl="1"/>
            <a:r>
              <a:rPr lang="en-CA" dirty="0"/>
              <a:t>Vector 𝝈 of standard deviations (vector size n)</a:t>
            </a:r>
          </a:p>
          <a:p>
            <a:r>
              <a:rPr lang="en-CA" dirty="0"/>
              <a:t>Output is an approximate posterior distribution q(</a:t>
            </a:r>
            <a:r>
              <a:rPr lang="en-CA" dirty="0" err="1"/>
              <a:t>z|x</a:t>
            </a:r>
            <a:r>
              <a:rPr lang="en-CA" dirty="0"/>
              <a:t>)</a:t>
            </a:r>
          </a:p>
          <a:p>
            <a:r>
              <a:rPr lang="en-CA" dirty="0"/>
              <a:t>Sample from this distribution to get z</a:t>
            </a:r>
          </a:p>
        </p:txBody>
      </p:sp>
      <p:pic>
        <p:nvPicPr>
          <p:cNvPr id="10" name="Picture 9">
            <a:extLst>
              <a:ext uri="{FF2B5EF4-FFF2-40B4-BE49-F238E27FC236}">
                <a16:creationId xmlns:a16="http://schemas.microsoft.com/office/drawing/2014/main" id="{7698112B-4314-E9ED-165B-6DEFCF235AFA}"/>
              </a:ext>
            </a:extLst>
          </p:cNvPr>
          <p:cNvPicPr>
            <a:picLocks noChangeAspect="1"/>
          </p:cNvPicPr>
          <p:nvPr/>
        </p:nvPicPr>
        <p:blipFill>
          <a:blip r:embed="rId2"/>
          <a:stretch>
            <a:fillRect/>
          </a:stretch>
        </p:blipFill>
        <p:spPr>
          <a:xfrm>
            <a:off x="7211232" y="661533"/>
            <a:ext cx="4495800" cy="4927600"/>
          </a:xfrm>
          <a:prstGeom prst="rect">
            <a:avLst/>
          </a:prstGeom>
        </p:spPr>
      </p:pic>
      <p:sp>
        <p:nvSpPr>
          <p:cNvPr id="11" name="TextBox 10">
            <a:extLst>
              <a:ext uri="{FF2B5EF4-FFF2-40B4-BE49-F238E27FC236}">
                <a16:creationId xmlns:a16="http://schemas.microsoft.com/office/drawing/2014/main" id="{B4737AB9-71F2-5444-111D-D76A54F68C4B}"/>
              </a:ext>
            </a:extLst>
          </p:cNvPr>
          <p:cNvSpPr txBox="1"/>
          <p:nvPr/>
        </p:nvSpPr>
        <p:spPr>
          <a:xfrm>
            <a:off x="7439186" y="5628615"/>
            <a:ext cx="4383940" cy="1200329"/>
          </a:xfrm>
          <a:prstGeom prst="rect">
            <a:avLst/>
          </a:prstGeom>
          <a:noFill/>
        </p:spPr>
        <p:txBody>
          <a:bodyPr wrap="square" rtlCol="0">
            <a:spAutoFit/>
          </a:bodyPr>
          <a:lstStyle/>
          <a:p>
            <a:r>
              <a:rPr lang="en-CA" dirty="0"/>
              <a:t>Image source: </a:t>
            </a:r>
            <a:r>
              <a:rPr lang="en-CA" dirty="0">
                <a:hlinkClick r:id="rId3"/>
              </a:rPr>
              <a:t>https://towardsdatascience.com/intuitively-understanding-variational-autoencoders-1bfe67eb5daf</a:t>
            </a:r>
            <a:r>
              <a:rPr lang="en-CA" dirty="0"/>
              <a:t> </a:t>
            </a:r>
            <a:endParaRPr lang="en-US" dirty="0"/>
          </a:p>
        </p:txBody>
      </p:sp>
    </p:spTree>
    <p:extLst>
      <p:ext uri="{BB962C8B-B14F-4D97-AF65-F5344CB8AC3E}">
        <p14:creationId xmlns:p14="http://schemas.microsoft.com/office/powerpoint/2010/main" val="3309193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1F6350-5659-B056-572F-11DA33C2FF8A}"/>
              </a:ext>
            </a:extLst>
          </p:cNvPr>
          <p:cNvSpPr>
            <a:spLocks noGrp="1"/>
          </p:cNvSpPr>
          <p:nvPr>
            <p:ph type="sldNum" sz="quarter" idx="12"/>
          </p:nvPr>
        </p:nvSpPr>
        <p:spPr/>
        <p:txBody>
          <a:bodyPr/>
          <a:lstStyle/>
          <a:p>
            <a:fld id="{B2DC25EE-239B-4C5F-AAD1-255A7D5F1EE2}" type="slidenum">
              <a:rPr lang="en-US" smtClean="0"/>
              <a:t>29</a:t>
            </a:fld>
            <a:endParaRPr lang="en-US"/>
          </a:p>
        </p:txBody>
      </p:sp>
      <p:sp>
        <p:nvSpPr>
          <p:cNvPr id="5" name="Title 1">
            <a:extLst>
              <a:ext uri="{FF2B5EF4-FFF2-40B4-BE49-F238E27FC236}">
                <a16:creationId xmlns:a16="http://schemas.microsoft.com/office/drawing/2014/main" id="{1E31537F-99BE-445D-8842-F58E10445CCA}"/>
              </a:ext>
            </a:extLst>
          </p:cNvPr>
          <p:cNvSpPr>
            <a:spLocks noGrp="1"/>
          </p:cNvSpPr>
          <p:nvPr>
            <p:ph type="title"/>
          </p:nvPr>
        </p:nvSpPr>
        <p:spPr>
          <a:xfrm>
            <a:off x="838200" y="365125"/>
            <a:ext cx="10515600" cy="1325563"/>
          </a:xfrm>
        </p:spPr>
        <p:txBody>
          <a:bodyPr/>
          <a:lstStyle/>
          <a:p>
            <a:r>
              <a:rPr lang="en-CA" dirty="0"/>
              <a:t>Variational </a:t>
            </a:r>
            <a:r>
              <a:rPr lang="en-CA" dirty="0" err="1"/>
              <a:t>Autoencoder</a:t>
            </a:r>
            <a:r>
              <a:rPr lang="en-CA" dirty="0"/>
              <a:t> (VAE)</a:t>
            </a:r>
            <a:endParaRPr lang="en-US" dirty="0"/>
          </a:p>
        </p:txBody>
      </p:sp>
      <p:sp>
        <p:nvSpPr>
          <p:cNvPr id="7" name="TextBox 6">
            <a:extLst>
              <a:ext uri="{FF2B5EF4-FFF2-40B4-BE49-F238E27FC236}">
                <a16:creationId xmlns:a16="http://schemas.microsoft.com/office/drawing/2014/main" id="{A4E4E7FA-EABC-7EBF-726B-8FEDEC7150BC}"/>
              </a:ext>
            </a:extLst>
          </p:cNvPr>
          <p:cNvSpPr txBox="1"/>
          <p:nvPr/>
        </p:nvSpPr>
        <p:spPr>
          <a:xfrm>
            <a:off x="686709" y="6356350"/>
            <a:ext cx="9161482" cy="369332"/>
          </a:xfrm>
          <a:prstGeom prst="rect">
            <a:avLst/>
          </a:prstGeom>
          <a:noFill/>
        </p:spPr>
        <p:txBody>
          <a:bodyPr wrap="none" rtlCol="0">
            <a:spAutoFit/>
          </a:bodyPr>
          <a:lstStyle/>
          <a:p>
            <a:r>
              <a:rPr lang="en-CA" dirty="0"/>
              <a:t>Source: https://medium.com/geekculture/variational-autoencoder-vae-9b8ce5475f68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93" y="2371649"/>
            <a:ext cx="10520442" cy="3237215"/>
          </a:xfrm>
          <a:prstGeom prst="rect">
            <a:avLst/>
          </a:prstGeom>
        </p:spPr>
      </p:pic>
    </p:spTree>
    <p:extLst>
      <p:ext uri="{BB962C8B-B14F-4D97-AF65-F5344CB8AC3E}">
        <p14:creationId xmlns:p14="http://schemas.microsoft.com/office/powerpoint/2010/main" val="420176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1C8102-A47F-37F8-D85F-F0F47F8EE019}"/>
              </a:ext>
            </a:extLst>
          </p:cNvPr>
          <p:cNvSpPr>
            <a:spLocks noGrp="1"/>
          </p:cNvSpPr>
          <p:nvPr>
            <p:ph type="title"/>
          </p:nvPr>
        </p:nvSpPr>
        <p:spPr>
          <a:xfrm>
            <a:off x="371094" y="1161288"/>
            <a:ext cx="3438144" cy="1239012"/>
          </a:xfrm>
        </p:spPr>
        <p:txBody>
          <a:bodyPr anchor="ctr">
            <a:normAutofit/>
          </a:bodyPr>
          <a:lstStyle/>
          <a:p>
            <a:r>
              <a:rPr lang="en-IN" sz="2600" dirty="0"/>
              <a:t>The Origins of Modern Deep Learning</a:t>
            </a:r>
          </a:p>
        </p:txBody>
      </p:sp>
      <p:sp>
        <p:nvSpPr>
          <p:cNvPr id="20"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85B33A1-E659-07B3-D49C-D34C8ED7D545}"/>
              </a:ext>
            </a:extLst>
          </p:cNvPr>
          <p:cNvSpPr>
            <a:spLocks noGrp="1"/>
          </p:cNvSpPr>
          <p:nvPr>
            <p:ph idx="1"/>
          </p:nvPr>
        </p:nvSpPr>
        <p:spPr>
          <a:xfrm>
            <a:off x="371094" y="2718054"/>
            <a:ext cx="3438906" cy="3207258"/>
          </a:xfrm>
        </p:spPr>
        <p:txBody>
          <a:bodyPr anchor="t">
            <a:normAutofit/>
          </a:bodyPr>
          <a:lstStyle/>
          <a:p>
            <a:r>
              <a:rPr lang="en-US" sz="1700" dirty="0"/>
              <a:t>Source: Wang &amp; Raj: On the Origin of Deep Learning (2017)</a:t>
            </a:r>
          </a:p>
          <a:p>
            <a:endParaRPr lang="en-US" sz="1700" dirty="0"/>
          </a:p>
          <a:p>
            <a:endParaRPr lang="en-IN" sz="1700" dirty="0"/>
          </a:p>
        </p:txBody>
      </p:sp>
      <p:pic>
        <p:nvPicPr>
          <p:cNvPr id="5" name="Google Shape;173;p25">
            <a:extLst>
              <a:ext uri="{FF2B5EF4-FFF2-40B4-BE49-F238E27FC236}">
                <a16:creationId xmlns:a16="http://schemas.microsoft.com/office/drawing/2014/main" id="{F31C3EE0-A9D5-951C-BFB2-682717A955BA}"/>
              </a:ext>
            </a:extLst>
          </p:cNvPr>
          <p:cNvPicPr preferRelativeResize="0"/>
          <p:nvPr/>
        </p:nvPicPr>
        <p:blipFill>
          <a:blip r:embed="rId3"/>
          <a:stretch>
            <a:fillRect/>
          </a:stretch>
        </p:blipFill>
        <p:spPr>
          <a:xfrm>
            <a:off x="4536831" y="136525"/>
            <a:ext cx="7259275" cy="6158767"/>
          </a:xfrm>
          <a:prstGeom prst="rect">
            <a:avLst/>
          </a:prstGeom>
          <a:noFill/>
        </p:spPr>
      </p:pic>
      <p:sp>
        <p:nvSpPr>
          <p:cNvPr id="4" name="Slide Number Placeholder 3">
            <a:extLst>
              <a:ext uri="{FF2B5EF4-FFF2-40B4-BE49-F238E27FC236}">
                <a16:creationId xmlns:a16="http://schemas.microsoft.com/office/drawing/2014/main" id="{66F11922-26E1-4A79-378F-90550391813B}"/>
              </a:ext>
            </a:extLst>
          </p:cNvPr>
          <p:cNvSpPr>
            <a:spLocks noGrp="1"/>
          </p:cNvSpPr>
          <p:nvPr>
            <p:ph type="sldNum" sz="quarter" idx="12"/>
          </p:nvPr>
        </p:nvSpPr>
        <p:spPr>
          <a:xfrm>
            <a:off x="9695688" y="6356350"/>
            <a:ext cx="2121408" cy="365125"/>
          </a:xfrm>
        </p:spPr>
        <p:txBody>
          <a:bodyPr>
            <a:normAutofit/>
          </a:bodyPr>
          <a:lstStyle/>
          <a:p>
            <a:pPr>
              <a:spcAft>
                <a:spcPts val="600"/>
              </a:spcAft>
            </a:pPr>
            <a:fld id="{B2DC25EE-239B-4C5F-AAD1-255A7D5F1EE2}" type="slidenum">
              <a:rPr lang="en-US" sz="1200">
                <a:solidFill>
                  <a:schemeClr val="tx2">
                    <a:lumMod val="50000"/>
                    <a:lumOff val="50000"/>
                  </a:schemeClr>
                </a:solidFill>
              </a:rPr>
              <a:pPr>
                <a:spcAft>
                  <a:spcPts val="600"/>
                </a:spcAft>
              </a:pPr>
              <a:t>3</a:t>
            </a:fld>
            <a:endParaRPr lang="en-US" sz="1200">
              <a:solidFill>
                <a:schemeClr val="tx2">
                  <a:lumMod val="50000"/>
                  <a:lumOff val="50000"/>
                </a:schemeClr>
              </a:solidFill>
            </a:endParaRPr>
          </a:p>
        </p:txBody>
      </p:sp>
      <p:sp>
        <p:nvSpPr>
          <p:cNvPr id="7" name="TextBox 6">
            <a:extLst>
              <a:ext uri="{FF2B5EF4-FFF2-40B4-BE49-F238E27FC236}">
                <a16:creationId xmlns:a16="http://schemas.microsoft.com/office/drawing/2014/main" id="{FD45CBA9-BC41-2A3B-B9B3-37289CB127B7}"/>
              </a:ext>
            </a:extLst>
          </p:cNvPr>
          <p:cNvSpPr txBox="1"/>
          <p:nvPr/>
        </p:nvSpPr>
        <p:spPr>
          <a:xfrm>
            <a:off x="280049" y="6071044"/>
            <a:ext cx="3757379" cy="646331"/>
          </a:xfrm>
          <a:prstGeom prst="rect">
            <a:avLst/>
          </a:prstGeom>
          <a:noFill/>
        </p:spPr>
        <p:txBody>
          <a:bodyPr wrap="square">
            <a:spAutoFit/>
          </a:bodyPr>
          <a:lstStyle/>
          <a:p>
            <a:r>
              <a:rPr lang="en-US" dirty="0"/>
              <a:t>2017 Google</a:t>
            </a:r>
            <a:r>
              <a:rPr lang="en-US" b="1" dirty="0"/>
              <a:t> Transformer </a:t>
            </a:r>
            <a:r>
              <a:rPr lang="en-US" dirty="0"/>
              <a:t>“</a:t>
            </a:r>
            <a:r>
              <a:rPr lang="en-US" dirty="0">
                <a:hlinkClick r:id="rId4"/>
              </a:rPr>
              <a:t>Attention is all you need</a:t>
            </a:r>
            <a:r>
              <a:rPr lang="en-US" dirty="0"/>
              <a:t>”.</a:t>
            </a:r>
            <a:endParaRPr lang="en-US" b="1" dirty="0"/>
          </a:p>
        </p:txBody>
      </p:sp>
      <p:sp>
        <p:nvSpPr>
          <p:cNvPr id="9" name="TextBox 8">
            <a:extLst>
              <a:ext uri="{FF2B5EF4-FFF2-40B4-BE49-F238E27FC236}">
                <a16:creationId xmlns:a16="http://schemas.microsoft.com/office/drawing/2014/main" id="{AC0ED099-F369-2C64-CF48-9EF3B57F8E37}"/>
              </a:ext>
            </a:extLst>
          </p:cNvPr>
          <p:cNvSpPr txBox="1"/>
          <p:nvPr/>
        </p:nvSpPr>
        <p:spPr>
          <a:xfrm>
            <a:off x="280049" y="4652599"/>
            <a:ext cx="4059779" cy="646331"/>
          </a:xfrm>
          <a:prstGeom prst="rect">
            <a:avLst/>
          </a:prstGeom>
          <a:noFill/>
        </p:spPr>
        <p:txBody>
          <a:bodyPr wrap="square">
            <a:spAutoFit/>
          </a:bodyPr>
          <a:lstStyle/>
          <a:p>
            <a:r>
              <a:rPr lang="en-US" dirty="0"/>
              <a:t>2014 Ian Goodfellow, et al </a:t>
            </a:r>
            <a:r>
              <a:rPr lang="en-US" b="1" dirty="0"/>
              <a:t>Generative adversarial networks</a:t>
            </a:r>
            <a:endParaRPr lang="en-US" dirty="0"/>
          </a:p>
        </p:txBody>
      </p:sp>
      <p:sp>
        <p:nvSpPr>
          <p:cNvPr id="13" name="TextBox 12">
            <a:extLst>
              <a:ext uri="{FF2B5EF4-FFF2-40B4-BE49-F238E27FC236}">
                <a16:creationId xmlns:a16="http://schemas.microsoft.com/office/drawing/2014/main" id="{F9C97DD3-E790-A781-3798-180D423F2711}"/>
              </a:ext>
            </a:extLst>
          </p:cNvPr>
          <p:cNvSpPr txBox="1"/>
          <p:nvPr/>
        </p:nvSpPr>
        <p:spPr>
          <a:xfrm>
            <a:off x="295621" y="5415506"/>
            <a:ext cx="4232067" cy="646331"/>
          </a:xfrm>
          <a:prstGeom prst="rect">
            <a:avLst/>
          </a:prstGeom>
          <a:noFill/>
        </p:spPr>
        <p:txBody>
          <a:bodyPr wrap="square">
            <a:spAutoFit/>
          </a:bodyPr>
          <a:lstStyle/>
          <a:p>
            <a:r>
              <a:rPr lang="en-US" dirty="0"/>
              <a:t>2015 </a:t>
            </a:r>
            <a:r>
              <a:rPr lang="en-US" dirty="0" err="1"/>
              <a:t>Kaiming</a:t>
            </a:r>
            <a:r>
              <a:rPr lang="en-US" dirty="0"/>
              <a:t> He et al. </a:t>
            </a:r>
            <a:r>
              <a:rPr lang="en-US" b="1" dirty="0"/>
              <a:t>Deep residual learning for image recognition</a:t>
            </a:r>
            <a:endParaRPr lang="en-IN" dirty="0"/>
          </a:p>
        </p:txBody>
      </p:sp>
      <p:sp>
        <p:nvSpPr>
          <p:cNvPr id="15" name="Rectangle 14">
            <a:extLst>
              <a:ext uri="{FF2B5EF4-FFF2-40B4-BE49-F238E27FC236}">
                <a16:creationId xmlns:a16="http://schemas.microsoft.com/office/drawing/2014/main" id="{DE9C84E2-25D8-E3A8-03D5-14DE22C445E1}"/>
              </a:ext>
            </a:extLst>
          </p:cNvPr>
          <p:cNvSpPr/>
          <p:nvPr/>
        </p:nvSpPr>
        <p:spPr>
          <a:xfrm>
            <a:off x="280049" y="4652599"/>
            <a:ext cx="4166480" cy="20448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Connector 21">
            <a:extLst>
              <a:ext uri="{FF2B5EF4-FFF2-40B4-BE49-F238E27FC236}">
                <a16:creationId xmlns:a16="http://schemas.microsoft.com/office/drawing/2014/main" id="{DF40383A-0237-0DBC-89A4-8679299215D0}"/>
              </a:ext>
            </a:extLst>
          </p:cNvPr>
          <p:cNvCxnSpPr/>
          <p:nvPr/>
        </p:nvCxnSpPr>
        <p:spPr>
          <a:xfrm>
            <a:off x="286478" y="5298930"/>
            <a:ext cx="4160051"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F9B7234-3F43-608E-5CE9-5BB412B25CFC}"/>
              </a:ext>
            </a:extLst>
          </p:cNvPr>
          <p:cNvCxnSpPr/>
          <p:nvPr/>
        </p:nvCxnSpPr>
        <p:spPr>
          <a:xfrm>
            <a:off x="280049" y="6061837"/>
            <a:ext cx="41600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1415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D98A-A369-A645-B767-5801DBC52FD3}"/>
              </a:ext>
            </a:extLst>
          </p:cNvPr>
          <p:cNvSpPr>
            <a:spLocks noGrp="1"/>
          </p:cNvSpPr>
          <p:nvPr>
            <p:ph type="title"/>
          </p:nvPr>
        </p:nvSpPr>
        <p:spPr/>
        <p:txBody>
          <a:bodyPr/>
          <a:lstStyle/>
          <a:p>
            <a:r>
              <a:rPr lang="en-CA" dirty="0"/>
              <a:t>Sampling example</a:t>
            </a:r>
            <a:endParaRPr lang="en-US" dirty="0"/>
          </a:p>
        </p:txBody>
      </p:sp>
      <p:pic>
        <p:nvPicPr>
          <p:cNvPr id="4" name="Picture 3">
            <a:extLst>
              <a:ext uri="{FF2B5EF4-FFF2-40B4-BE49-F238E27FC236}">
                <a16:creationId xmlns:a16="http://schemas.microsoft.com/office/drawing/2014/main" id="{FE0A9745-9EB5-A443-AAFD-7E915F80CFBB}"/>
              </a:ext>
            </a:extLst>
          </p:cNvPr>
          <p:cNvPicPr>
            <a:picLocks noChangeAspect="1"/>
          </p:cNvPicPr>
          <p:nvPr/>
        </p:nvPicPr>
        <p:blipFill>
          <a:blip r:embed="rId2"/>
          <a:stretch>
            <a:fillRect/>
          </a:stretch>
        </p:blipFill>
        <p:spPr>
          <a:xfrm>
            <a:off x="1724510" y="1825625"/>
            <a:ext cx="8339409" cy="4789299"/>
          </a:xfrm>
          <a:prstGeom prst="rect">
            <a:avLst/>
          </a:prstGeom>
        </p:spPr>
      </p:pic>
      <p:sp>
        <p:nvSpPr>
          <p:cNvPr id="5" name="TextBox 4">
            <a:extLst>
              <a:ext uri="{FF2B5EF4-FFF2-40B4-BE49-F238E27FC236}">
                <a16:creationId xmlns:a16="http://schemas.microsoft.com/office/drawing/2014/main" id="{5A5A21FE-607C-9A43-9F45-0F4D5A517BB8}"/>
              </a:ext>
            </a:extLst>
          </p:cNvPr>
          <p:cNvSpPr txBox="1"/>
          <p:nvPr/>
        </p:nvSpPr>
        <p:spPr>
          <a:xfrm>
            <a:off x="1110343" y="6498771"/>
            <a:ext cx="10219208" cy="369332"/>
          </a:xfrm>
          <a:prstGeom prst="rect">
            <a:avLst/>
          </a:prstGeom>
          <a:noFill/>
        </p:spPr>
        <p:txBody>
          <a:bodyPr wrap="none" rtlCol="0">
            <a:spAutoFit/>
          </a:bodyPr>
          <a:lstStyle/>
          <a:p>
            <a:r>
              <a:rPr lang="en-CA" dirty="0"/>
              <a:t>Source: </a:t>
            </a:r>
            <a:r>
              <a:rPr lang="en-CA" dirty="0">
                <a:hlinkClick r:id="rId3"/>
              </a:rPr>
              <a:t>https://towardsdatascience.com/intuitively-understanding-variational-autoencoders-1bfe67eb5daf</a:t>
            </a:r>
            <a:endParaRPr lang="en-CA" dirty="0"/>
          </a:p>
        </p:txBody>
      </p:sp>
      <p:sp>
        <p:nvSpPr>
          <p:cNvPr id="3" name="Slide Number Placeholder 2">
            <a:extLst>
              <a:ext uri="{FF2B5EF4-FFF2-40B4-BE49-F238E27FC236}">
                <a16:creationId xmlns:a16="http://schemas.microsoft.com/office/drawing/2014/main" id="{2B3BB69E-FBA6-444E-AD03-E4EA52E39489}"/>
              </a:ext>
            </a:extLst>
          </p:cNvPr>
          <p:cNvSpPr>
            <a:spLocks noGrp="1"/>
          </p:cNvSpPr>
          <p:nvPr>
            <p:ph type="sldNum" sz="quarter" idx="12"/>
          </p:nvPr>
        </p:nvSpPr>
        <p:spPr/>
        <p:txBody>
          <a:bodyPr/>
          <a:lstStyle/>
          <a:p>
            <a:fld id="{B2DC25EE-239B-4C5F-AAD1-255A7D5F1EE2}" type="slidenum">
              <a:rPr lang="en-US" smtClean="0"/>
              <a:t>30</a:t>
            </a:fld>
            <a:endParaRPr lang="en-US"/>
          </a:p>
        </p:txBody>
      </p:sp>
    </p:spTree>
    <p:extLst>
      <p:ext uri="{BB962C8B-B14F-4D97-AF65-F5344CB8AC3E}">
        <p14:creationId xmlns:p14="http://schemas.microsoft.com/office/powerpoint/2010/main" val="335007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a:t>
            </a:r>
            <a:r>
              <a:rPr lang="en-US" dirty="0" err="1"/>
              <a:t>Autoencoder</a:t>
            </a:r>
            <a:r>
              <a:rPr lang="en-US" dirty="0"/>
              <a:t> vs VAE</a:t>
            </a:r>
          </a:p>
        </p:txBody>
      </p:sp>
      <p:sp>
        <p:nvSpPr>
          <p:cNvPr id="4" name="Slide Number Placeholder 3"/>
          <p:cNvSpPr>
            <a:spLocks noGrp="1"/>
          </p:cNvSpPr>
          <p:nvPr>
            <p:ph type="sldNum" sz="quarter" idx="12"/>
          </p:nvPr>
        </p:nvSpPr>
        <p:spPr/>
        <p:txBody>
          <a:bodyPr/>
          <a:lstStyle/>
          <a:p>
            <a:fld id="{B2DC25EE-239B-4C5F-AAD1-255A7D5F1EE2}" type="slidenum">
              <a:rPr lang="en-US" smtClean="0"/>
              <a:t>31</a:t>
            </a:fld>
            <a:endParaRPr lang="en-US"/>
          </a:p>
        </p:txBody>
      </p:sp>
      <p:pic>
        <p:nvPicPr>
          <p:cNvPr id="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576189" y="2692868"/>
            <a:ext cx="4487029" cy="3299878"/>
          </a:xfrm>
          <a:prstGeom prst="rect">
            <a:avLst/>
          </a:prstGeom>
        </p:spPr>
      </p:pic>
      <p:pic>
        <p:nvPicPr>
          <p:cNvPr id="9" name="Content Placeholder 6"/>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6459034" y="2792767"/>
            <a:ext cx="4547148" cy="3194375"/>
          </a:xfrm>
          <a:prstGeom prst="rect">
            <a:avLst/>
          </a:prstGeom>
        </p:spPr>
      </p:pic>
    </p:spTree>
    <p:extLst>
      <p:ext uri="{BB962C8B-B14F-4D97-AF65-F5344CB8AC3E}">
        <p14:creationId xmlns:p14="http://schemas.microsoft.com/office/powerpoint/2010/main" val="22520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6A83D-A333-684D-8723-9D5BDBFB1DB9}"/>
              </a:ext>
            </a:extLst>
          </p:cNvPr>
          <p:cNvSpPr>
            <a:spLocks noGrp="1"/>
          </p:cNvSpPr>
          <p:nvPr>
            <p:ph type="title"/>
          </p:nvPr>
        </p:nvSpPr>
        <p:spPr/>
        <p:txBody>
          <a:bodyPr/>
          <a:lstStyle/>
          <a:p>
            <a:r>
              <a:rPr lang="en-CA" dirty="0"/>
              <a:t>VAE Latent Space and Sampling</a:t>
            </a:r>
            <a:endParaRPr lang="en-US" dirty="0"/>
          </a:p>
        </p:txBody>
      </p:sp>
      <p:sp>
        <p:nvSpPr>
          <p:cNvPr id="3" name="Content Placeholder 2">
            <a:extLst>
              <a:ext uri="{FF2B5EF4-FFF2-40B4-BE49-F238E27FC236}">
                <a16:creationId xmlns:a16="http://schemas.microsoft.com/office/drawing/2014/main" id="{DFF8649F-84F6-E44C-BEA8-770B485EF672}"/>
              </a:ext>
            </a:extLst>
          </p:cNvPr>
          <p:cNvSpPr>
            <a:spLocks noGrp="1"/>
          </p:cNvSpPr>
          <p:nvPr>
            <p:ph idx="1"/>
          </p:nvPr>
        </p:nvSpPr>
        <p:spPr/>
        <p:txBody>
          <a:bodyPr/>
          <a:lstStyle/>
          <a:p>
            <a:r>
              <a:rPr lang="en-CA" dirty="0"/>
              <a:t>While the mean and standard deviation are the same for one input, the results are different due to sampling</a:t>
            </a:r>
          </a:p>
          <a:p>
            <a:r>
              <a:rPr lang="en-CA" dirty="0"/>
              <a:t>The encoder can learn to:</a:t>
            </a:r>
          </a:p>
          <a:p>
            <a:pPr lvl="1"/>
            <a:r>
              <a:rPr lang="en-CA" dirty="0"/>
              <a:t>Generate different 𝝁 for different classes, clustering them apart</a:t>
            </a:r>
          </a:p>
          <a:p>
            <a:pPr lvl="1"/>
            <a:r>
              <a:rPr lang="en-CA" dirty="0"/>
              <a:t>Minimize 𝝈 to ensure that the encodings don’t vary too much</a:t>
            </a:r>
            <a:endParaRPr lang="en-US" dirty="0"/>
          </a:p>
        </p:txBody>
      </p:sp>
      <p:sp>
        <p:nvSpPr>
          <p:cNvPr id="4" name="Slide Number Placeholder 3">
            <a:extLst>
              <a:ext uri="{FF2B5EF4-FFF2-40B4-BE49-F238E27FC236}">
                <a16:creationId xmlns:a16="http://schemas.microsoft.com/office/drawing/2014/main" id="{E20859D1-D150-F03D-E72B-17982C453BA8}"/>
              </a:ext>
            </a:extLst>
          </p:cNvPr>
          <p:cNvSpPr>
            <a:spLocks noGrp="1"/>
          </p:cNvSpPr>
          <p:nvPr>
            <p:ph type="sldNum" sz="quarter" idx="12"/>
          </p:nvPr>
        </p:nvSpPr>
        <p:spPr/>
        <p:txBody>
          <a:bodyPr/>
          <a:lstStyle/>
          <a:p>
            <a:fld id="{B2DC25EE-239B-4C5F-AAD1-255A7D5F1EE2}" type="slidenum">
              <a:rPr lang="en-US" smtClean="0"/>
              <a:t>32</a:t>
            </a:fld>
            <a:endParaRPr lang="en-US"/>
          </a:p>
        </p:txBody>
      </p:sp>
    </p:spTree>
    <p:extLst>
      <p:ext uri="{BB962C8B-B14F-4D97-AF65-F5344CB8AC3E}">
        <p14:creationId xmlns:p14="http://schemas.microsoft.com/office/powerpoint/2010/main" val="3593701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ECBE-1D00-844A-90D4-451E5AF69D5A}"/>
              </a:ext>
            </a:extLst>
          </p:cNvPr>
          <p:cNvSpPr>
            <a:spLocks noGrp="1"/>
          </p:cNvSpPr>
          <p:nvPr>
            <p:ph type="title"/>
          </p:nvPr>
        </p:nvSpPr>
        <p:spPr/>
        <p:txBody>
          <a:bodyPr/>
          <a:lstStyle/>
          <a:p>
            <a:r>
              <a:rPr lang="en-CA" dirty="0"/>
              <a:t>But there is a problem...</a:t>
            </a:r>
            <a:endParaRPr lang="en-US" dirty="0"/>
          </a:p>
        </p:txBody>
      </p:sp>
      <p:pic>
        <p:nvPicPr>
          <p:cNvPr id="4" name="Picture 3">
            <a:extLst>
              <a:ext uri="{FF2B5EF4-FFF2-40B4-BE49-F238E27FC236}">
                <a16:creationId xmlns:a16="http://schemas.microsoft.com/office/drawing/2014/main" id="{8E280DA3-10BF-3941-8018-E6EFF729399C}"/>
              </a:ext>
            </a:extLst>
          </p:cNvPr>
          <p:cNvPicPr>
            <a:picLocks noChangeAspect="1"/>
          </p:cNvPicPr>
          <p:nvPr/>
        </p:nvPicPr>
        <p:blipFill>
          <a:blip r:embed="rId3"/>
          <a:stretch>
            <a:fillRect/>
          </a:stretch>
        </p:blipFill>
        <p:spPr>
          <a:xfrm>
            <a:off x="1473200" y="1825625"/>
            <a:ext cx="9245600" cy="4876800"/>
          </a:xfrm>
          <a:prstGeom prst="rect">
            <a:avLst/>
          </a:prstGeom>
        </p:spPr>
      </p:pic>
      <p:sp>
        <p:nvSpPr>
          <p:cNvPr id="5" name="TextBox 4">
            <a:extLst>
              <a:ext uri="{FF2B5EF4-FFF2-40B4-BE49-F238E27FC236}">
                <a16:creationId xmlns:a16="http://schemas.microsoft.com/office/drawing/2014/main" id="{20C88FEB-092C-744B-8C32-0AFD516043C5}"/>
              </a:ext>
            </a:extLst>
          </p:cNvPr>
          <p:cNvSpPr txBox="1"/>
          <p:nvPr/>
        </p:nvSpPr>
        <p:spPr>
          <a:xfrm>
            <a:off x="1110343" y="6498771"/>
            <a:ext cx="10336484" cy="338554"/>
          </a:xfrm>
          <a:prstGeom prst="rect">
            <a:avLst/>
          </a:prstGeom>
          <a:noFill/>
        </p:spPr>
        <p:txBody>
          <a:bodyPr wrap="none" rtlCol="0">
            <a:spAutoFit/>
          </a:bodyPr>
          <a:lstStyle/>
          <a:p>
            <a:r>
              <a:rPr lang="en-CA" sz="1600" dirty="0"/>
              <a:t>Source: </a:t>
            </a:r>
            <a:r>
              <a:rPr lang="en-CA" sz="1600" dirty="0">
                <a:hlinkClick r:id="rId4"/>
              </a:rPr>
              <a:t>https://towardsdatascience.com/intuitively-understanding-variational-autoencoders-1bfe67eb5daf</a:t>
            </a:r>
            <a:endParaRPr lang="en-CA" sz="1600" dirty="0"/>
          </a:p>
        </p:txBody>
      </p:sp>
      <p:sp>
        <p:nvSpPr>
          <p:cNvPr id="3" name="Slide Number Placeholder 2">
            <a:extLst>
              <a:ext uri="{FF2B5EF4-FFF2-40B4-BE49-F238E27FC236}">
                <a16:creationId xmlns:a16="http://schemas.microsoft.com/office/drawing/2014/main" id="{1C6C8A77-690D-B166-7ACF-08BD2DD60978}"/>
              </a:ext>
            </a:extLst>
          </p:cNvPr>
          <p:cNvSpPr>
            <a:spLocks noGrp="1"/>
          </p:cNvSpPr>
          <p:nvPr>
            <p:ph type="sldNum" sz="quarter" idx="12"/>
          </p:nvPr>
        </p:nvSpPr>
        <p:spPr/>
        <p:txBody>
          <a:bodyPr/>
          <a:lstStyle/>
          <a:p>
            <a:fld id="{B2DC25EE-239B-4C5F-AAD1-255A7D5F1EE2}" type="slidenum">
              <a:rPr lang="en-US" smtClean="0"/>
              <a:t>33</a:t>
            </a:fld>
            <a:endParaRPr lang="en-US"/>
          </a:p>
        </p:txBody>
      </p:sp>
    </p:spTree>
    <p:extLst>
      <p:ext uri="{BB962C8B-B14F-4D97-AF65-F5344CB8AC3E}">
        <p14:creationId xmlns:p14="http://schemas.microsoft.com/office/powerpoint/2010/main" val="326237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7ECD-3ED8-7E4F-844C-41DAE48EA6AF}"/>
              </a:ext>
            </a:extLst>
          </p:cNvPr>
          <p:cNvSpPr>
            <a:spLocks noGrp="1"/>
          </p:cNvSpPr>
          <p:nvPr>
            <p:ph type="title"/>
          </p:nvPr>
        </p:nvSpPr>
        <p:spPr/>
        <p:txBody>
          <a:bodyPr/>
          <a:lstStyle/>
          <a:p>
            <a:r>
              <a:rPr lang="en-CA" dirty="0"/>
              <a:t>Solution: </a:t>
            </a:r>
            <a:r>
              <a:rPr lang="en-CA" dirty="0" err="1"/>
              <a:t>Kullback-Leibler</a:t>
            </a:r>
            <a:r>
              <a:rPr lang="en-CA" dirty="0"/>
              <a:t> divergence</a:t>
            </a:r>
            <a:endParaRPr lang="en-US" dirty="0"/>
          </a:p>
        </p:txBody>
      </p:sp>
      <p:sp>
        <p:nvSpPr>
          <p:cNvPr id="3" name="Content Placeholder 2">
            <a:extLst>
              <a:ext uri="{FF2B5EF4-FFF2-40B4-BE49-F238E27FC236}">
                <a16:creationId xmlns:a16="http://schemas.microsoft.com/office/drawing/2014/main" id="{2BDEFF61-383E-9F4C-AB6F-63B7318E099F}"/>
              </a:ext>
            </a:extLst>
          </p:cNvPr>
          <p:cNvSpPr>
            <a:spLocks noGrp="1"/>
          </p:cNvSpPr>
          <p:nvPr>
            <p:ph idx="1"/>
          </p:nvPr>
        </p:nvSpPr>
        <p:spPr>
          <a:xfrm>
            <a:off x="838200" y="1825625"/>
            <a:ext cx="10515600" cy="4730158"/>
          </a:xfrm>
        </p:spPr>
        <p:txBody>
          <a:bodyPr>
            <a:normAutofit/>
          </a:bodyPr>
          <a:lstStyle/>
          <a:p>
            <a:r>
              <a:rPr lang="en-CA" dirty="0"/>
              <a:t>KL divergence is a measure of divergence between two distributions</a:t>
            </a:r>
          </a:p>
          <a:p>
            <a:r>
              <a:rPr lang="en-CA" dirty="0"/>
              <a:t>Minimizing KL divergence means:</a:t>
            </a:r>
          </a:p>
          <a:p>
            <a:pPr lvl="1"/>
            <a:r>
              <a:rPr lang="en-CA" dirty="0"/>
              <a:t>Optimizing 𝝁 and 𝝈 of one distribution to resemble 𝝁 and 𝝈 of the target distribution </a:t>
            </a:r>
          </a:p>
          <a:p>
            <a:r>
              <a:rPr lang="en-CA" dirty="0"/>
              <a:t>KL divergence is the sum of KL divergences between the </a:t>
            </a:r>
            <a:r>
              <a:rPr lang="en-CA" i="1" dirty="0"/>
              <a:t>component </a:t>
            </a:r>
            <a:r>
              <a:rPr lang="en-CA" dirty="0" err="1"/>
              <a:t>X</a:t>
            </a:r>
            <a:r>
              <a:rPr lang="en-CA" i="1" baseline="-25000" dirty="0" err="1"/>
              <a:t>j</a:t>
            </a:r>
            <a:r>
              <a:rPr lang="en-CA" dirty="0" err="1"/>
              <a:t>~</a:t>
            </a:r>
            <a:r>
              <a:rPr lang="en-CA" i="1" dirty="0" err="1"/>
              <a:t>N</a:t>
            </a:r>
            <a:r>
              <a:rPr lang="en-CA" dirty="0"/>
              <a:t>(</a:t>
            </a:r>
            <a:r>
              <a:rPr lang="el-GR" i="1" dirty="0"/>
              <a:t>μ</a:t>
            </a:r>
            <a:r>
              <a:rPr lang="en-CA" i="1" baseline="-25000" dirty="0"/>
              <a:t>j</a:t>
            </a:r>
            <a:r>
              <a:rPr lang="en-CA" dirty="0"/>
              <a:t>, </a:t>
            </a:r>
            <a:r>
              <a:rPr lang="el-GR" i="1" dirty="0"/>
              <a:t>σ</a:t>
            </a:r>
            <a:r>
              <a:rPr lang="en-CA" i="1" baseline="-25000" dirty="0"/>
              <a:t>j</a:t>
            </a:r>
            <a:r>
              <a:rPr lang="en-CA" dirty="0"/>
              <a:t>²) in </a:t>
            </a:r>
            <a:r>
              <a:rPr lang="en-CA" b="1" dirty="0"/>
              <a:t>X</a:t>
            </a:r>
            <a:r>
              <a:rPr lang="en-CA" dirty="0"/>
              <a:t>, and the standard normal</a:t>
            </a:r>
          </a:p>
        </p:txBody>
      </p:sp>
      <p:pic>
        <p:nvPicPr>
          <p:cNvPr id="6" name="Picture 5">
            <a:extLst>
              <a:ext uri="{FF2B5EF4-FFF2-40B4-BE49-F238E27FC236}">
                <a16:creationId xmlns:a16="http://schemas.microsoft.com/office/drawing/2014/main" id="{3A92CF65-E89D-894D-8E17-267F3B430B0C}"/>
              </a:ext>
            </a:extLst>
          </p:cNvPr>
          <p:cNvPicPr>
            <a:picLocks noChangeAspect="1"/>
          </p:cNvPicPr>
          <p:nvPr/>
        </p:nvPicPr>
        <p:blipFill>
          <a:blip r:embed="rId3"/>
          <a:stretch>
            <a:fillRect/>
          </a:stretch>
        </p:blipFill>
        <p:spPr>
          <a:xfrm>
            <a:off x="3020786" y="4696277"/>
            <a:ext cx="5502728" cy="1097539"/>
          </a:xfrm>
          <a:prstGeom prst="rect">
            <a:avLst/>
          </a:prstGeom>
        </p:spPr>
      </p:pic>
      <p:sp>
        <p:nvSpPr>
          <p:cNvPr id="4" name="Slide Number Placeholder 3">
            <a:extLst>
              <a:ext uri="{FF2B5EF4-FFF2-40B4-BE49-F238E27FC236}">
                <a16:creationId xmlns:a16="http://schemas.microsoft.com/office/drawing/2014/main" id="{3873BFA9-8099-B486-0DCE-0C8B4B49018D}"/>
              </a:ext>
            </a:extLst>
          </p:cNvPr>
          <p:cNvSpPr>
            <a:spLocks noGrp="1"/>
          </p:cNvSpPr>
          <p:nvPr>
            <p:ph type="sldNum" sz="quarter" idx="12"/>
          </p:nvPr>
        </p:nvSpPr>
        <p:spPr/>
        <p:txBody>
          <a:bodyPr/>
          <a:lstStyle/>
          <a:p>
            <a:fld id="{B2DC25EE-239B-4C5F-AAD1-255A7D5F1EE2}" type="slidenum">
              <a:rPr lang="en-US" smtClean="0"/>
              <a:t>34</a:t>
            </a:fld>
            <a:endParaRPr lang="en-US"/>
          </a:p>
        </p:txBody>
      </p:sp>
    </p:spTree>
    <p:extLst>
      <p:ext uri="{BB962C8B-B14F-4D97-AF65-F5344CB8AC3E}">
        <p14:creationId xmlns:p14="http://schemas.microsoft.com/office/powerpoint/2010/main" val="327021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01CD-F2CD-8A48-BAA0-701BC044A6BD}"/>
              </a:ext>
            </a:extLst>
          </p:cNvPr>
          <p:cNvSpPr>
            <a:spLocks noGrp="1"/>
          </p:cNvSpPr>
          <p:nvPr>
            <p:ph type="title"/>
          </p:nvPr>
        </p:nvSpPr>
        <p:spPr/>
        <p:txBody>
          <a:bodyPr/>
          <a:lstStyle/>
          <a:p>
            <a:r>
              <a:rPr lang="en-CA" dirty="0"/>
              <a:t>VAE loss</a:t>
            </a:r>
            <a:endParaRPr lang="en-US" dirty="0"/>
          </a:p>
        </p:txBody>
      </p:sp>
      <p:sp>
        <p:nvSpPr>
          <p:cNvPr id="3" name="Content Placeholder 2">
            <a:extLst>
              <a:ext uri="{FF2B5EF4-FFF2-40B4-BE49-F238E27FC236}">
                <a16:creationId xmlns:a16="http://schemas.microsoft.com/office/drawing/2014/main" id="{E2BD0713-FA88-2543-A65C-60AE87AAF1DB}"/>
              </a:ext>
            </a:extLst>
          </p:cNvPr>
          <p:cNvSpPr>
            <a:spLocks noGrp="1"/>
          </p:cNvSpPr>
          <p:nvPr>
            <p:ph idx="1"/>
          </p:nvPr>
        </p:nvSpPr>
        <p:spPr/>
        <p:txBody>
          <a:bodyPr/>
          <a:lstStyle/>
          <a:p>
            <a:r>
              <a:rPr lang="en-CA" dirty="0"/>
              <a:t>KL objective is to minimize the divergence between the approximate posterior q(</a:t>
            </a:r>
            <a:r>
              <a:rPr lang="en-CA" dirty="0" err="1"/>
              <a:t>z|x</a:t>
            </a:r>
            <a:r>
              <a:rPr lang="en-CA" dirty="0"/>
              <a:t>) and the prior p(z)~N(0,I)</a:t>
            </a:r>
          </a:p>
          <a:p>
            <a:r>
              <a:rPr lang="en-CA" dirty="0"/>
              <a:t>VAE total loss = Reconstruction loss (cross-entropy) + KL loss</a:t>
            </a:r>
          </a:p>
          <a:p>
            <a:endParaRPr lang="en-CA" dirty="0"/>
          </a:p>
          <a:p>
            <a:endParaRPr lang="en-CA" dirty="0"/>
          </a:p>
          <a:p>
            <a:pPr marL="0" indent="0">
              <a:buNone/>
            </a:pPr>
            <a:endParaRPr lang="en-CA" dirty="0"/>
          </a:p>
          <a:p>
            <a:r>
              <a:rPr lang="en-CA" dirty="0"/>
              <a:t>𝜃 – model parameters</a:t>
            </a:r>
            <a:endParaRPr lang="en-US" dirty="0"/>
          </a:p>
        </p:txBody>
      </p:sp>
      <p:pic>
        <p:nvPicPr>
          <p:cNvPr id="5" name="Picture 4">
            <a:extLst>
              <a:ext uri="{FF2B5EF4-FFF2-40B4-BE49-F238E27FC236}">
                <a16:creationId xmlns:a16="http://schemas.microsoft.com/office/drawing/2014/main" id="{0B3CC2B6-8814-CA4E-9284-A8C1BEB3C5AF}"/>
              </a:ext>
            </a:extLst>
          </p:cNvPr>
          <p:cNvPicPr>
            <a:picLocks noChangeAspect="1"/>
          </p:cNvPicPr>
          <p:nvPr/>
        </p:nvPicPr>
        <p:blipFill>
          <a:blip r:embed="rId2"/>
          <a:stretch>
            <a:fillRect/>
          </a:stretch>
        </p:blipFill>
        <p:spPr>
          <a:xfrm>
            <a:off x="1531287" y="4104602"/>
            <a:ext cx="8559800" cy="863600"/>
          </a:xfrm>
          <a:prstGeom prst="rect">
            <a:avLst/>
          </a:prstGeom>
        </p:spPr>
      </p:pic>
      <p:sp>
        <p:nvSpPr>
          <p:cNvPr id="4" name="Slide Number Placeholder 3">
            <a:extLst>
              <a:ext uri="{FF2B5EF4-FFF2-40B4-BE49-F238E27FC236}">
                <a16:creationId xmlns:a16="http://schemas.microsoft.com/office/drawing/2014/main" id="{CA19A6DF-E13E-2AFC-1081-5A44DDC63351}"/>
              </a:ext>
            </a:extLst>
          </p:cNvPr>
          <p:cNvSpPr>
            <a:spLocks noGrp="1"/>
          </p:cNvSpPr>
          <p:nvPr>
            <p:ph type="sldNum" sz="quarter" idx="12"/>
          </p:nvPr>
        </p:nvSpPr>
        <p:spPr/>
        <p:txBody>
          <a:bodyPr/>
          <a:lstStyle/>
          <a:p>
            <a:fld id="{B2DC25EE-239B-4C5F-AAD1-255A7D5F1EE2}" type="slidenum">
              <a:rPr lang="en-US" smtClean="0"/>
              <a:t>35</a:t>
            </a:fld>
            <a:endParaRPr lang="en-US"/>
          </a:p>
        </p:txBody>
      </p:sp>
    </p:spTree>
    <p:extLst>
      <p:ext uri="{BB962C8B-B14F-4D97-AF65-F5344CB8AC3E}">
        <p14:creationId xmlns:p14="http://schemas.microsoft.com/office/powerpoint/2010/main" val="1666739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474B-1CE3-CC42-B98D-972ED893A21B}"/>
              </a:ext>
            </a:extLst>
          </p:cNvPr>
          <p:cNvSpPr>
            <a:spLocks noGrp="1"/>
          </p:cNvSpPr>
          <p:nvPr>
            <p:ph type="title"/>
          </p:nvPr>
        </p:nvSpPr>
        <p:spPr/>
        <p:txBody>
          <a:bodyPr/>
          <a:lstStyle/>
          <a:p>
            <a:r>
              <a:rPr lang="en-CA" dirty="0" err="1"/>
              <a:t>Reparameterization</a:t>
            </a:r>
            <a:r>
              <a:rPr lang="en-CA" dirty="0"/>
              <a:t> trick</a:t>
            </a:r>
            <a:endParaRPr lang="en-US" dirty="0"/>
          </a:p>
        </p:txBody>
      </p:sp>
      <p:pic>
        <p:nvPicPr>
          <p:cNvPr id="4" name="Picture 3">
            <a:extLst>
              <a:ext uri="{FF2B5EF4-FFF2-40B4-BE49-F238E27FC236}">
                <a16:creationId xmlns:a16="http://schemas.microsoft.com/office/drawing/2014/main" id="{79FB66EB-362B-B449-8332-286570C2F2D7}"/>
              </a:ext>
            </a:extLst>
          </p:cNvPr>
          <p:cNvPicPr>
            <a:picLocks noChangeAspect="1"/>
          </p:cNvPicPr>
          <p:nvPr/>
        </p:nvPicPr>
        <p:blipFill>
          <a:blip r:embed="rId3"/>
          <a:stretch>
            <a:fillRect/>
          </a:stretch>
        </p:blipFill>
        <p:spPr>
          <a:xfrm>
            <a:off x="659754" y="2390992"/>
            <a:ext cx="8196039" cy="4329784"/>
          </a:xfrm>
          <a:prstGeom prst="rect">
            <a:avLst/>
          </a:prstGeom>
        </p:spPr>
      </p:pic>
      <p:sp>
        <p:nvSpPr>
          <p:cNvPr id="5" name="TextBox 4">
            <a:extLst>
              <a:ext uri="{FF2B5EF4-FFF2-40B4-BE49-F238E27FC236}">
                <a16:creationId xmlns:a16="http://schemas.microsoft.com/office/drawing/2014/main" id="{82252664-DD93-E449-98C7-B445FE212C9D}"/>
              </a:ext>
            </a:extLst>
          </p:cNvPr>
          <p:cNvSpPr txBox="1"/>
          <p:nvPr/>
        </p:nvSpPr>
        <p:spPr>
          <a:xfrm>
            <a:off x="1221969" y="6403535"/>
            <a:ext cx="9318385" cy="369332"/>
          </a:xfrm>
          <a:prstGeom prst="rect">
            <a:avLst/>
          </a:prstGeom>
          <a:noFill/>
        </p:spPr>
        <p:txBody>
          <a:bodyPr wrap="none" rtlCol="0">
            <a:spAutoFit/>
          </a:bodyPr>
          <a:lstStyle/>
          <a:p>
            <a:r>
              <a:rPr lang="en-CA" dirty="0"/>
              <a:t>Source: C. </a:t>
            </a:r>
            <a:r>
              <a:rPr lang="en-CA" dirty="0" err="1"/>
              <a:t>Doersch</a:t>
            </a:r>
            <a:r>
              <a:rPr lang="en-CA" dirty="0"/>
              <a:t> “Tutorial on Variational </a:t>
            </a:r>
            <a:r>
              <a:rPr lang="en-CA" dirty="0" err="1"/>
              <a:t>Autoencoders</a:t>
            </a:r>
            <a:r>
              <a:rPr lang="en-CA" dirty="0"/>
              <a:t>” (</a:t>
            </a:r>
            <a:r>
              <a:rPr lang="en-CA" dirty="0">
                <a:hlinkClick r:id="rId4"/>
              </a:rPr>
              <a:t>https://arxiv.org/pdf/1606.05908.pdf</a:t>
            </a:r>
            <a:r>
              <a:rPr lang="en-CA" dirty="0"/>
              <a:t>)</a:t>
            </a:r>
            <a:endParaRPr lang="en-US" dirty="0"/>
          </a:p>
        </p:txBody>
      </p:sp>
      <p:grpSp>
        <p:nvGrpSpPr>
          <p:cNvPr id="18" name="Group 17">
            <a:extLst>
              <a:ext uri="{FF2B5EF4-FFF2-40B4-BE49-F238E27FC236}">
                <a16:creationId xmlns:a16="http://schemas.microsoft.com/office/drawing/2014/main" id="{56E4A1F2-06CE-4E4D-BEBE-2C5D678FCBEC}"/>
              </a:ext>
            </a:extLst>
          </p:cNvPr>
          <p:cNvGrpSpPr/>
          <p:nvPr/>
        </p:nvGrpSpPr>
        <p:grpSpPr>
          <a:xfrm>
            <a:off x="5249056" y="2143594"/>
            <a:ext cx="5056682" cy="3271068"/>
            <a:chOff x="6096000" y="1005776"/>
            <a:chExt cx="6096000" cy="4154053"/>
          </a:xfrm>
        </p:grpSpPr>
        <p:pic>
          <p:nvPicPr>
            <p:cNvPr id="6" name="Picture 5">
              <a:extLst>
                <a:ext uri="{FF2B5EF4-FFF2-40B4-BE49-F238E27FC236}">
                  <a16:creationId xmlns:a16="http://schemas.microsoft.com/office/drawing/2014/main" id="{8C27D580-CB2B-5448-A969-4B71EE357A48}"/>
                </a:ext>
              </a:extLst>
            </p:cNvPr>
            <p:cNvPicPr>
              <a:picLocks noChangeAspect="1"/>
            </p:cNvPicPr>
            <p:nvPr/>
          </p:nvPicPr>
          <p:blipFill>
            <a:blip r:embed="rId5"/>
            <a:stretch>
              <a:fillRect/>
            </a:stretch>
          </p:blipFill>
          <p:spPr>
            <a:xfrm>
              <a:off x="6997700" y="1005776"/>
              <a:ext cx="5194300" cy="495300"/>
            </a:xfrm>
            <a:prstGeom prst="rect">
              <a:avLst/>
            </a:prstGeom>
            <a:solidFill>
              <a:srgbClr val="C00000"/>
            </a:solidFill>
            <a:ln w="38100">
              <a:solidFill>
                <a:srgbClr val="C00000"/>
              </a:solidFill>
            </a:ln>
          </p:spPr>
        </p:pic>
        <p:sp>
          <p:nvSpPr>
            <p:cNvPr id="7" name="Oval 6">
              <a:extLst>
                <a:ext uri="{FF2B5EF4-FFF2-40B4-BE49-F238E27FC236}">
                  <a16:creationId xmlns:a16="http://schemas.microsoft.com/office/drawing/2014/main" id="{E4A86308-BD6A-8A46-AA40-CF16C6A8782C}"/>
                </a:ext>
              </a:extLst>
            </p:cNvPr>
            <p:cNvSpPr/>
            <p:nvPr/>
          </p:nvSpPr>
          <p:spPr>
            <a:xfrm>
              <a:off x="6096000" y="3935186"/>
              <a:ext cx="3668486" cy="1224643"/>
            </a:xfrm>
            <a:prstGeom prst="ellipse">
              <a:avLst/>
            </a:prstGeom>
            <a:solidFill>
              <a:srgbClr val="C00000">
                <a:alpha val="6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a:extLst>
                <a:ext uri="{FF2B5EF4-FFF2-40B4-BE49-F238E27FC236}">
                  <a16:creationId xmlns:a16="http://schemas.microsoft.com/office/drawing/2014/main" id="{61474DA1-E71E-774A-A493-F6320551381C}"/>
                </a:ext>
              </a:extLst>
            </p:cNvPr>
            <p:cNvCxnSpPr/>
            <p:nvPr/>
          </p:nvCxnSpPr>
          <p:spPr>
            <a:xfrm rot="5400000" flipH="1" flipV="1">
              <a:off x="9131178" y="2134385"/>
              <a:ext cx="3046431" cy="1779814"/>
            </a:xfrm>
            <a:prstGeom prst="curvedConnector3">
              <a:avLst>
                <a:gd name="adj1" fmla="val 688"/>
              </a:avLst>
            </a:prstGeom>
            <a:ln w="3175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BEB35CA8-D572-71BC-1EC9-94FAC70BBCB1}"/>
              </a:ext>
            </a:extLst>
          </p:cNvPr>
          <p:cNvSpPr>
            <a:spLocks noGrp="1"/>
          </p:cNvSpPr>
          <p:nvPr>
            <p:ph type="sldNum" sz="quarter" idx="12"/>
          </p:nvPr>
        </p:nvSpPr>
        <p:spPr/>
        <p:txBody>
          <a:bodyPr/>
          <a:lstStyle/>
          <a:p>
            <a:fld id="{B2DC25EE-239B-4C5F-AAD1-255A7D5F1EE2}" type="slidenum">
              <a:rPr lang="en-US" smtClean="0"/>
              <a:t>36</a:t>
            </a:fld>
            <a:endParaRPr lang="en-US"/>
          </a:p>
        </p:txBody>
      </p:sp>
    </p:spTree>
    <p:extLst>
      <p:ext uri="{BB962C8B-B14F-4D97-AF65-F5344CB8AC3E}">
        <p14:creationId xmlns:p14="http://schemas.microsoft.com/office/powerpoint/2010/main" val="34195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5251F5-E45F-6244-859C-49694E9A4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4991" y="240450"/>
            <a:ext cx="5165267" cy="5551456"/>
          </a:xfrm>
        </p:spPr>
      </p:pic>
      <p:sp>
        <p:nvSpPr>
          <p:cNvPr id="6" name="Title 1">
            <a:extLst>
              <a:ext uri="{FF2B5EF4-FFF2-40B4-BE49-F238E27FC236}">
                <a16:creationId xmlns:a16="http://schemas.microsoft.com/office/drawing/2014/main" id="{4EBA52AA-8002-1E4D-ADC2-87E685CA7B21}"/>
              </a:ext>
            </a:extLst>
          </p:cNvPr>
          <p:cNvSpPr txBox="1">
            <a:spLocks/>
          </p:cNvSpPr>
          <p:nvPr/>
        </p:nvSpPr>
        <p:spPr>
          <a:xfrm>
            <a:off x="810612" y="365125"/>
            <a:ext cx="5510589" cy="203711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Visualizing the VAE latent space</a:t>
            </a:r>
            <a:endParaRPr lang="en-US" dirty="0"/>
          </a:p>
        </p:txBody>
      </p:sp>
      <p:sp>
        <p:nvSpPr>
          <p:cNvPr id="7" name="Content Placeholder 2">
            <a:extLst>
              <a:ext uri="{FF2B5EF4-FFF2-40B4-BE49-F238E27FC236}">
                <a16:creationId xmlns:a16="http://schemas.microsoft.com/office/drawing/2014/main" id="{A42D1D23-332A-C94E-9612-0AF8F7EA1477}"/>
              </a:ext>
            </a:extLst>
          </p:cNvPr>
          <p:cNvSpPr txBox="1">
            <a:spLocks/>
          </p:cNvSpPr>
          <p:nvPr/>
        </p:nvSpPr>
        <p:spPr>
          <a:xfrm>
            <a:off x="263472" y="2665707"/>
            <a:ext cx="5253926" cy="351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MNIST handwritten digit dataset</a:t>
            </a:r>
          </a:p>
          <a:p>
            <a:r>
              <a:rPr lang="en-CA" dirty="0"/>
              <a:t>Smooth interpolation between two points is possible</a:t>
            </a:r>
            <a:endParaRPr lang="en-US" dirty="0"/>
          </a:p>
        </p:txBody>
      </p:sp>
      <p:sp>
        <p:nvSpPr>
          <p:cNvPr id="8" name="TextBox 7">
            <a:extLst>
              <a:ext uri="{FF2B5EF4-FFF2-40B4-BE49-F238E27FC236}">
                <a16:creationId xmlns:a16="http://schemas.microsoft.com/office/drawing/2014/main" id="{0FF52673-208E-5546-BF9E-5B240DF1112D}"/>
              </a:ext>
            </a:extLst>
          </p:cNvPr>
          <p:cNvSpPr txBox="1"/>
          <p:nvPr/>
        </p:nvSpPr>
        <p:spPr>
          <a:xfrm>
            <a:off x="6544991" y="6053165"/>
            <a:ext cx="5647009" cy="523220"/>
          </a:xfrm>
          <a:prstGeom prst="rect">
            <a:avLst/>
          </a:prstGeom>
          <a:noFill/>
        </p:spPr>
        <p:txBody>
          <a:bodyPr wrap="square" rtlCol="0">
            <a:spAutoFit/>
          </a:bodyPr>
          <a:lstStyle/>
          <a:p>
            <a:r>
              <a:rPr lang="en-CA" sz="1400" dirty="0"/>
              <a:t>Image source: </a:t>
            </a:r>
            <a:r>
              <a:rPr lang="en-CA" sz="1400" dirty="0">
                <a:hlinkClick r:id="rId3"/>
              </a:rPr>
              <a:t>https://towardsdatascience.com/intuitively-understanding-variational-autoencoders-1bfe67eb5daf</a:t>
            </a:r>
            <a:r>
              <a:rPr lang="en-CA" sz="1400" dirty="0"/>
              <a:t> </a:t>
            </a:r>
            <a:endParaRPr lang="en-US" sz="1400" dirty="0"/>
          </a:p>
        </p:txBody>
      </p:sp>
      <p:sp>
        <p:nvSpPr>
          <p:cNvPr id="2" name="Slide Number Placeholder 1">
            <a:extLst>
              <a:ext uri="{FF2B5EF4-FFF2-40B4-BE49-F238E27FC236}">
                <a16:creationId xmlns:a16="http://schemas.microsoft.com/office/drawing/2014/main" id="{C4286BB9-CAD7-17C4-92AE-7EA4D2B6FD6E}"/>
              </a:ext>
            </a:extLst>
          </p:cNvPr>
          <p:cNvSpPr>
            <a:spLocks noGrp="1"/>
          </p:cNvSpPr>
          <p:nvPr>
            <p:ph type="sldNum" sz="quarter" idx="12"/>
          </p:nvPr>
        </p:nvSpPr>
        <p:spPr/>
        <p:txBody>
          <a:bodyPr/>
          <a:lstStyle/>
          <a:p>
            <a:fld id="{B2DC25EE-239B-4C5F-AAD1-255A7D5F1EE2}" type="slidenum">
              <a:rPr lang="en-US" smtClean="0"/>
              <a:t>37</a:t>
            </a:fld>
            <a:endParaRPr lang="en-US"/>
          </a:p>
        </p:txBody>
      </p:sp>
    </p:spTree>
    <p:extLst>
      <p:ext uri="{BB962C8B-B14F-4D97-AF65-F5344CB8AC3E}">
        <p14:creationId xmlns:p14="http://schemas.microsoft.com/office/powerpoint/2010/main" val="2285239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9EBE-5A43-F446-A271-EDC04E26417C}"/>
              </a:ext>
            </a:extLst>
          </p:cNvPr>
          <p:cNvSpPr>
            <a:spLocks noGrp="1"/>
          </p:cNvSpPr>
          <p:nvPr>
            <p:ph type="title"/>
          </p:nvPr>
        </p:nvSpPr>
        <p:spPr/>
        <p:txBody>
          <a:bodyPr/>
          <a:lstStyle/>
          <a:p>
            <a:r>
              <a:rPr lang="en-CA" dirty="0"/>
              <a:t>VAE optimization challenges</a:t>
            </a:r>
            <a:endParaRPr lang="en-US" dirty="0"/>
          </a:p>
        </p:txBody>
      </p:sp>
      <p:sp>
        <p:nvSpPr>
          <p:cNvPr id="3" name="Content Placeholder 2">
            <a:extLst>
              <a:ext uri="{FF2B5EF4-FFF2-40B4-BE49-F238E27FC236}">
                <a16:creationId xmlns:a16="http://schemas.microsoft.com/office/drawing/2014/main" id="{5AAF6E62-DD39-9A44-B236-C0A54CCFD597}"/>
              </a:ext>
            </a:extLst>
          </p:cNvPr>
          <p:cNvSpPr>
            <a:spLocks noGrp="1"/>
          </p:cNvSpPr>
          <p:nvPr>
            <p:ph idx="1"/>
          </p:nvPr>
        </p:nvSpPr>
        <p:spPr/>
        <p:txBody>
          <a:bodyPr/>
          <a:lstStyle/>
          <a:p>
            <a:r>
              <a:rPr lang="en-CA" dirty="0"/>
              <a:t>Successfully trained model should have:</a:t>
            </a:r>
          </a:p>
          <a:p>
            <a:pPr lvl="1"/>
            <a:r>
              <a:rPr lang="en-CA" dirty="0"/>
              <a:t>non-zero KL term</a:t>
            </a:r>
          </a:p>
          <a:p>
            <a:pPr lvl="1"/>
            <a:r>
              <a:rPr lang="en-CA" dirty="0"/>
              <a:t>small cross-entropy term</a:t>
            </a:r>
          </a:p>
          <a:p>
            <a:r>
              <a:rPr lang="en-CA" dirty="0"/>
              <a:t>Straightforward implementation fails to achieve this</a:t>
            </a:r>
          </a:p>
          <a:p>
            <a:r>
              <a:rPr lang="en-CA" dirty="0"/>
              <a:t>KL term drops to zero</a:t>
            </a:r>
          </a:p>
          <a:p>
            <a:r>
              <a:rPr lang="en-CA" dirty="0"/>
              <a:t>What are the consequences?</a:t>
            </a:r>
          </a:p>
        </p:txBody>
      </p:sp>
      <p:sp>
        <p:nvSpPr>
          <p:cNvPr id="4" name="Slide Number Placeholder 3">
            <a:extLst>
              <a:ext uri="{FF2B5EF4-FFF2-40B4-BE49-F238E27FC236}">
                <a16:creationId xmlns:a16="http://schemas.microsoft.com/office/drawing/2014/main" id="{70D0168A-A993-564B-AC29-7E091DE0308C}"/>
              </a:ext>
            </a:extLst>
          </p:cNvPr>
          <p:cNvSpPr>
            <a:spLocks noGrp="1"/>
          </p:cNvSpPr>
          <p:nvPr>
            <p:ph type="sldNum" sz="quarter" idx="12"/>
          </p:nvPr>
        </p:nvSpPr>
        <p:spPr/>
        <p:txBody>
          <a:bodyPr/>
          <a:lstStyle/>
          <a:p>
            <a:fld id="{B2DC25EE-239B-4C5F-AAD1-255A7D5F1EE2}" type="slidenum">
              <a:rPr lang="en-US" smtClean="0"/>
              <a:t>38</a:t>
            </a:fld>
            <a:endParaRPr lang="en-US"/>
          </a:p>
        </p:txBody>
      </p:sp>
    </p:spTree>
    <p:extLst>
      <p:ext uri="{BB962C8B-B14F-4D97-AF65-F5344CB8AC3E}">
        <p14:creationId xmlns:p14="http://schemas.microsoft.com/office/powerpoint/2010/main" val="9948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92DD-2EF9-B9AE-EFEE-35DE5F8AB423}"/>
              </a:ext>
            </a:extLst>
          </p:cNvPr>
          <p:cNvSpPr>
            <a:spLocks noGrp="1"/>
          </p:cNvSpPr>
          <p:nvPr>
            <p:ph type="title"/>
          </p:nvPr>
        </p:nvSpPr>
        <p:spPr/>
        <p:txBody>
          <a:bodyPr/>
          <a:lstStyle/>
          <a:p>
            <a:r>
              <a:rPr lang="en-IN" dirty="0"/>
              <a:t>ML vs DL</a:t>
            </a:r>
          </a:p>
        </p:txBody>
      </p:sp>
      <p:sp>
        <p:nvSpPr>
          <p:cNvPr id="4" name="Slide Number Placeholder 3">
            <a:extLst>
              <a:ext uri="{FF2B5EF4-FFF2-40B4-BE49-F238E27FC236}">
                <a16:creationId xmlns:a16="http://schemas.microsoft.com/office/drawing/2014/main" id="{D0FAFE0A-3502-7009-C977-87835B0D71FC}"/>
              </a:ext>
            </a:extLst>
          </p:cNvPr>
          <p:cNvSpPr>
            <a:spLocks noGrp="1"/>
          </p:cNvSpPr>
          <p:nvPr>
            <p:ph type="sldNum" sz="quarter" idx="12"/>
          </p:nvPr>
        </p:nvSpPr>
        <p:spPr/>
        <p:txBody>
          <a:bodyPr/>
          <a:lstStyle/>
          <a:p>
            <a:fld id="{B2DC25EE-239B-4C5F-AAD1-255A7D5F1EE2}" type="slidenum">
              <a:rPr lang="en-US" smtClean="0"/>
              <a:t>4</a:t>
            </a:fld>
            <a:endParaRPr lang="en-US"/>
          </a:p>
        </p:txBody>
      </p:sp>
      <p:sp>
        <p:nvSpPr>
          <p:cNvPr id="5" name="Content Placeholder 2">
            <a:extLst>
              <a:ext uri="{FF2B5EF4-FFF2-40B4-BE49-F238E27FC236}">
                <a16:creationId xmlns:a16="http://schemas.microsoft.com/office/drawing/2014/main" id="{5CE98C55-52A2-7C73-6368-8F75B802310A}"/>
              </a:ext>
            </a:extLst>
          </p:cNvPr>
          <p:cNvSpPr>
            <a:spLocks noGrp="1"/>
          </p:cNvSpPr>
          <p:nvPr>
            <p:ph idx="1"/>
          </p:nvPr>
        </p:nvSpPr>
        <p:spPr>
          <a:xfrm>
            <a:off x="763853" y="1490333"/>
            <a:ext cx="9584265" cy="5367667"/>
          </a:xfrm>
        </p:spPr>
        <p:txBody>
          <a:bodyPr/>
          <a:lstStyle/>
          <a:p>
            <a:r>
              <a:rPr lang="en-US" dirty="0"/>
              <a:t>Conventional machine learning methods rely on </a:t>
            </a:r>
            <a:r>
              <a:rPr lang="en-US" dirty="0">
                <a:solidFill>
                  <a:srgbClr val="FF0000"/>
                </a:solidFill>
              </a:rPr>
              <a:t>human-designed feature representations</a:t>
            </a:r>
          </a:p>
          <a:p>
            <a:pPr lvl="1"/>
            <a:r>
              <a:rPr lang="en-US" dirty="0"/>
              <a:t>ML becomes just optimizing weights to best make a final prediction</a:t>
            </a:r>
          </a:p>
          <a:p>
            <a:endParaRPr lang="en-US" dirty="0"/>
          </a:p>
        </p:txBody>
      </p:sp>
      <p:pic>
        <p:nvPicPr>
          <p:cNvPr id="6" name="Picture 5">
            <a:extLst>
              <a:ext uri="{FF2B5EF4-FFF2-40B4-BE49-F238E27FC236}">
                <a16:creationId xmlns:a16="http://schemas.microsoft.com/office/drawing/2014/main" id="{D0FCF48E-8403-6CC4-9BAA-0A1302E9C4EC}"/>
              </a:ext>
            </a:extLst>
          </p:cNvPr>
          <p:cNvPicPr>
            <a:picLocks noChangeAspect="1"/>
          </p:cNvPicPr>
          <p:nvPr/>
        </p:nvPicPr>
        <p:blipFill>
          <a:blip r:embed="rId2"/>
          <a:stretch>
            <a:fillRect/>
          </a:stretch>
        </p:blipFill>
        <p:spPr>
          <a:xfrm>
            <a:off x="3212124" y="2666292"/>
            <a:ext cx="4573686" cy="4147830"/>
          </a:xfrm>
          <a:prstGeom prst="rect">
            <a:avLst/>
          </a:prstGeom>
        </p:spPr>
      </p:pic>
    </p:spTree>
    <p:extLst>
      <p:ext uri="{BB962C8B-B14F-4D97-AF65-F5344CB8AC3E}">
        <p14:creationId xmlns:p14="http://schemas.microsoft.com/office/powerpoint/2010/main" val="257255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B3DF-32D0-FC9D-D45D-D9BCE6E599D0}"/>
              </a:ext>
            </a:extLst>
          </p:cNvPr>
          <p:cNvSpPr>
            <a:spLocks noGrp="1"/>
          </p:cNvSpPr>
          <p:nvPr>
            <p:ph type="title"/>
          </p:nvPr>
        </p:nvSpPr>
        <p:spPr/>
        <p:txBody>
          <a:bodyPr/>
          <a:lstStyle/>
          <a:p>
            <a:r>
              <a:rPr lang="en-IN" dirty="0"/>
              <a:t>ML vs DL</a:t>
            </a:r>
          </a:p>
        </p:txBody>
      </p:sp>
      <p:sp>
        <p:nvSpPr>
          <p:cNvPr id="4" name="Slide Number Placeholder 3">
            <a:extLst>
              <a:ext uri="{FF2B5EF4-FFF2-40B4-BE49-F238E27FC236}">
                <a16:creationId xmlns:a16="http://schemas.microsoft.com/office/drawing/2014/main" id="{5CB396A9-8AB2-38BA-110D-8DCB8B90567B}"/>
              </a:ext>
            </a:extLst>
          </p:cNvPr>
          <p:cNvSpPr>
            <a:spLocks noGrp="1"/>
          </p:cNvSpPr>
          <p:nvPr>
            <p:ph type="sldNum" sz="quarter" idx="12"/>
          </p:nvPr>
        </p:nvSpPr>
        <p:spPr/>
        <p:txBody>
          <a:bodyPr/>
          <a:lstStyle/>
          <a:p>
            <a:fld id="{B2DC25EE-239B-4C5F-AAD1-255A7D5F1EE2}" type="slidenum">
              <a:rPr lang="en-US" smtClean="0"/>
              <a:t>5</a:t>
            </a:fld>
            <a:endParaRPr lang="en-US"/>
          </a:p>
        </p:txBody>
      </p:sp>
      <p:sp>
        <p:nvSpPr>
          <p:cNvPr id="5" name="Content Placeholder 2">
            <a:extLst>
              <a:ext uri="{FF2B5EF4-FFF2-40B4-BE49-F238E27FC236}">
                <a16:creationId xmlns:a16="http://schemas.microsoft.com/office/drawing/2014/main" id="{BCCCD5CE-9139-BBFF-AC16-00AD19A5E6A0}"/>
              </a:ext>
            </a:extLst>
          </p:cNvPr>
          <p:cNvSpPr txBox="1">
            <a:spLocks/>
          </p:cNvSpPr>
          <p:nvPr/>
        </p:nvSpPr>
        <p:spPr>
          <a:xfrm>
            <a:off x="1115568" y="1641278"/>
            <a:ext cx="9584265" cy="536766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0070C0"/>
                </a:solidFill>
              </a:rPr>
              <a:t>Deep learning </a:t>
            </a:r>
            <a:r>
              <a:rPr lang="en-US" dirty="0"/>
              <a:t>(DL) is a machine learning subfield that uses multiple layers for learning data representations </a:t>
            </a:r>
          </a:p>
          <a:p>
            <a:pPr lvl="1"/>
            <a:r>
              <a:rPr lang="en-US" dirty="0"/>
              <a:t>DL is exceptionally effective at learning patterns</a:t>
            </a:r>
          </a:p>
        </p:txBody>
      </p:sp>
      <p:pic>
        <p:nvPicPr>
          <p:cNvPr id="6" name="Picture 5" descr="machine-learning-vs-deep-learning.png">
            <a:extLst>
              <a:ext uri="{FF2B5EF4-FFF2-40B4-BE49-F238E27FC236}">
                <a16:creationId xmlns:a16="http://schemas.microsoft.com/office/drawing/2014/main" id="{E607C614-D0F7-ACE0-9C35-9D4A3C63C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774" y="3089836"/>
            <a:ext cx="7207985" cy="3515582"/>
          </a:xfrm>
          <a:prstGeom prst="rect">
            <a:avLst/>
          </a:prstGeom>
        </p:spPr>
      </p:pic>
    </p:spTree>
    <p:extLst>
      <p:ext uri="{BB962C8B-B14F-4D97-AF65-F5344CB8AC3E}">
        <p14:creationId xmlns:p14="http://schemas.microsoft.com/office/powerpoint/2010/main" val="290239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9CF4-A68D-CD45-9538-4A86BE74CB60}"/>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F7336F1D-EC8F-404E-951E-B0662E2436CC}"/>
              </a:ext>
            </a:extLst>
          </p:cNvPr>
          <p:cNvSpPr>
            <a:spLocks noGrp="1"/>
          </p:cNvSpPr>
          <p:nvPr>
            <p:ph idx="1"/>
          </p:nvPr>
        </p:nvSpPr>
        <p:spPr/>
        <p:txBody>
          <a:bodyPr>
            <a:normAutofit fontScale="92500" lnSpcReduction="20000"/>
          </a:bodyPr>
          <a:lstStyle/>
          <a:p>
            <a:r>
              <a:rPr lang="en-US" dirty="0"/>
              <a:t>Supervised learning uses explicit labels/correct output in order to train a network.</a:t>
            </a:r>
          </a:p>
          <a:p>
            <a:pPr lvl="1"/>
            <a:r>
              <a:rPr lang="en-US" dirty="0"/>
              <a:t>E.g., classification of images.</a:t>
            </a:r>
          </a:p>
          <a:p>
            <a:endParaRPr lang="en-US" dirty="0"/>
          </a:p>
          <a:p>
            <a:r>
              <a:rPr lang="en-US" dirty="0"/>
              <a:t>Unsupervised learning relies on data only.</a:t>
            </a:r>
          </a:p>
          <a:p>
            <a:pPr lvl="1"/>
            <a:r>
              <a:rPr lang="en-US" dirty="0"/>
              <a:t>E.g., CBOW and skip-gram word embeddings:  the output is determined implicitly from word order in the input data.</a:t>
            </a:r>
          </a:p>
          <a:p>
            <a:pPr lvl="1"/>
            <a:r>
              <a:rPr lang="en-US" dirty="0"/>
              <a:t>Key point is to produce a useful embedding of words.</a:t>
            </a:r>
          </a:p>
          <a:p>
            <a:pPr lvl="1"/>
            <a:r>
              <a:rPr lang="en-US" dirty="0"/>
              <a:t>The embedding encodes structure such as word similarity and some relationships.</a:t>
            </a:r>
          </a:p>
          <a:p>
            <a:pPr lvl="1"/>
            <a:r>
              <a:rPr lang="en-US" dirty="0"/>
              <a:t>Still need to define a loss – this is an implicit supervision.</a:t>
            </a:r>
          </a:p>
        </p:txBody>
      </p:sp>
      <p:sp>
        <p:nvSpPr>
          <p:cNvPr id="4" name="Slide Number Placeholder 3">
            <a:extLst>
              <a:ext uri="{FF2B5EF4-FFF2-40B4-BE49-F238E27FC236}">
                <a16:creationId xmlns:a16="http://schemas.microsoft.com/office/drawing/2014/main" id="{1F9A8E4E-2300-8963-5635-C85392724D37}"/>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145527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5E3F-4179-6448-AA78-9B4499A5738C}"/>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CAF217CA-7A8F-B745-A104-6C822D75FABE}"/>
              </a:ext>
            </a:extLst>
          </p:cNvPr>
          <p:cNvSpPr>
            <a:spLocks noGrp="1"/>
          </p:cNvSpPr>
          <p:nvPr>
            <p:ph idx="1"/>
          </p:nvPr>
        </p:nvSpPr>
        <p:spPr>
          <a:xfrm>
            <a:off x="2152650" y="1825625"/>
            <a:ext cx="7886700" cy="4351338"/>
          </a:xfrm>
        </p:spPr>
        <p:txBody>
          <a:bodyPr/>
          <a:lstStyle/>
          <a:p>
            <a:r>
              <a:rPr lang="en-US" dirty="0"/>
              <a:t>Autoencoders are designed to reproduce their input, especially for images.  </a:t>
            </a:r>
          </a:p>
          <a:p>
            <a:pPr lvl="1"/>
            <a:r>
              <a:rPr lang="en-US" dirty="0"/>
              <a:t>Key point is to reproduce the input from a learned encoding.  </a:t>
            </a:r>
          </a:p>
        </p:txBody>
      </p:sp>
      <p:sp>
        <p:nvSpPr>
          <p:cNvPr id="4" name="TextBox 3">
            <a:extLst>
              <a:ext uri="{FF2B5EF4-FFF2-40B4-BE49-F238E27FC236}">
                <a16:creationId xmlns:a16="http://schemas.microsoft.com/office/drawing/2014/main" id="{EE4FE8DA-31EB-6040-88E6-E2FFE4941F7A}"/>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pic>
        <p:nvPicPr>
          <p:cNvPr id="2050" name="Picture 2" descr="Autoencoders Tutorial - Autoencoders">
            <a:extLst>
              <a:ext uri="{FF2B5EF4-FFF2-40B4-BE49-F238E27FC236}">
                <a16:creationId xmlns:a16="http://schemas.microsoft.com/office/drawing/2014/main" id="{D301272E-4057-3C4D-B6EF-536F915EA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683" y="3929063"/>
            <a:ext cx="6705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F3B5228-9E69-C11A-AD75-BCB43EA2B3D8}"/>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204395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8AE7-61C7-6A42-8CFB-271042155663}"/>
              </a:ext>
            </a:extLst>
          </p:cNvPr>
          <p:cNvSpPr>
            <a:spLocks noGrp="1"/>
          </p:cNvSpPr>
          <p:nvPr>
            <p:ph type="title"/>
          </p:nvPr>
        </p:nvSpPr>
        <p:spPr/>
        <p:txBody>
          <a:bodyPr/>
          <a:lstStyle/>
          <a:p>
            <a:r>
              <a:rPr lang="en-US" dirty="0"/>
              <a:t>Autoencoders</a:t>
            </a:r>
          </a:p>
        </p:txBody>
      </p:sp>
      <p:sp>
        <p:nvSpPr>
          <p:cNvPr id="3" name="Content Placeholder 2">
            <a:extLst>
              <a:ext uri="{FF2B5EF4-FFF2-40B4-BE49-F238E27FC236}">
                <a16:creationId xmlns:a16="http://schemas.microsoft.com/office/drawing/2014/main" id="{8FCC83B5-6142-F546-8A20-86DC55C7AD85}"/>
              </a:ext>
            </a:extLst>
          </p:cNvPr>
          <p:cNvSpPr>
            <a:spLocks noGrp="1"/>
          </p:cNvSpPr>
          <p:nvPr>
            <p:ph idx="1"/>
          </p:nvPr>
        </p:nvSpPr>
        <p:spPr/>
        <p:txBody>
          <a:bodyPr>
            <a:normAutofit fontScale="92500" lnSpcReduction="10000"/>
          </a:bodyPr>
          <a:lstStyle/>
          <a:p>
            <a:r>
              <a:rPr lang="en-US" dirty="0"/>
              <a:t>Compare PCA/SVD</a:t>
            </a:r>
          </a:p>
          <a:p>
            <a:pPr lvl="1"/>
            <a:r>
              <a:rPr lang="en-US" dirty="0"/>
              <a:t>PCA takes a collection of vectors (images) and produces a usually smaller set of vectors that can be used to approximate the input vectors via linear combination.  </a:t>
            </a:r>
          </a:p>
          <a:p>
            <a:pPr lvl="1"/>
            <a:r>
              <a:rPr lang="en-US" dirty="0"/>
              <a:t>Very efficient for certain applications.</a:t>
            </a:r>
          </a:p>
          <a:p>
            <a:pPr lvl="1"/>
            <a:r>
              <a:rPr lang="en-US" dirty="0"/>
              <a:t>Fourier and wavelet compression is similar.</a:t>
            </a:r>
          </a:p>
          <a:p>
            <a:pPr lvl="1"/>
            <a:endParaRPr lang="en-US" dirty="0"/>
          </a:p>
          <a:p>
            <a:r>
              <a:rPr lang="en-US" dirty="0"/>
              <a:t>Neural network autoencoders</a:t>
            </a:r>
          </a:p>
          <a:p>
            <a:pPr lvl="1"/>
            <a:r>
              <a:rPr lang="en-US" dirty="0"/>
              <a:t>Can learn nonlinear dependencies</a:t>
            </a:r>
          </a:p>
          <a:p>
            <a:pPr lvl="1"/>
            <a:r>
              <a:rPr lang="en-US" dirty="0"/>
              <a:t>Can use convolutional layers</a:t>
            </a:r>
          </a:p>
          <a:p>
            <a:pPr lvl="1"/>
            <a:r>
              <a:rPr lang="en-US" dirty="0"/>
              <a:t>Can use transfer learning</a:t>
            </a:r>
          </a:p>
          <a:p>
            <a:pPr lvl="1"/>
            <a:endParaRPr lang="en-US" dirty="0"/>
          </a:p>
          <a:p>
            <a:pPr lvl="1"/>
            <a:endParaRPr lang="en-US" dirty="0"/>
          </a:p>
        </p:txBody>
      </p:sp>
      <p:sp>
        <p:nvSpPr>
          <p:cNvPr id="4" name="TextBox 3">
            <a:extLst>
              <a:ext uri="{FF2B5EF4-FFF2-40B4-BE49-F238E27FC236}">
                <a16:creationId xmlns:a16="http://schemas.microsoft.com/office/drawing/2014/main" id="{D2709C67-4C6D-1C48-BD3A-43B64F17CD9A}"/>
              </a:ext>
            </a:extLst>
          </p:cNvPr>
          <p:cNvSpPr txBox="1"/>
          <p:nvPr/>
        </p:nvSpPr>
        <p:spPr>
          <a:xfrm>
            <a:off x="2152650" y="6533148"/>
            <a:ext cx="3969356"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sp>
        <p:nvSpPr>
          <p:cNvPr id="5" name="Slide Number Placeholder 4">
            <a:extLst>
              <a:ext uri="{FF2B5EF4-FFF2-40B4-BE49-F238E27FC236}">
                <a16:creationId xmlns:a16="http://schemas.microsoft.com/office/drawing/2014/main" id="{E49BD8D3-FDF4-4554-47E4-21525C6985FE}"/>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162423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83FD-35F4-BF45-A95F-60AE86861796}"/>
              </a:ext>
            </a:extLst>
          </p:cNvPr>
          <p:cNvSpPr>
            <a:spLocks noGrp="1"/>
          </p:cNvSpPr>
          <p:nvPr>
            <p:ph type="title"/>
          </p:nvPr>
        </p:nvSpPr>
        <p:spPr/>
        <p:txBody>
          <a:bodyPr/>
          <a:lstStyle/>
          <a:p>
            <a:r>
              <a:rPr lang="en-US" dirty="0"/>
              <a:t>Autoencoders: structure</a:t>
            </a:r>
          </a:p>
        </p:txBody>
      </p:sp>
      <p:sp>
        <p:nvSpPr>
          <p:cNvPr id="3" name="Content Placeholder 2">
            <a:extLst>
              <a:ext uri="{FF2B5EF4-FFF2-40B4-BE49-F238E27FC236}">
                <a16:creationId xmlns:a16="http://schemas.microsoft.com/office/drawing/2014/main" id="{32F523DF-3090-7C41-B7E6-11540945E298}"/>
              </a:ext>
            </a:extLst>
          </p:cNvPr>
          <p:cNvSpPr>
            <a:spLocks noGrp="1"/>
          </p:cNvSpPr>
          <p:nvPr>
            <p:ph idx="1"/>
          </p:nvPr>
        </p:nvSpPr>
        <p:spPr/>
        <p:txBody>
          <a:bodyPr/>
          <a:lstStyle/>
          <a:p>
            <a:r>
              <a:rPr lang="en-US" dirty="0"/>
              <a:t>Encoder:  compress input into a latent-space of usually smaller dimension.  h = f(x)</a:t>
            </a:r>
          </a:p>
          <a:p>
            <a:r>
              <a:rPr lang="en-US" dirty="0"/>
              <a:t>Decoder: reconstruct input from the latent space.   r = g(f(x)) with r as close to x as possible</a:t>
            </a:r>
          </a:p>
        </p:txBody>
      </p:sp>
      <p:sp>
        <p:nvSpPr>
          <p:cNvPr id="4" name="TextBox 3">
            <a:extLst>
              <a:ext uri="{FF2B5EF4-FFF2-40B4-BE49-F238E27FC236}">
                <a16:creationId xmlns:a16="http://schemas.microsoft.com/office/drawing/2014/main" id="{0D5CBBEA-FDD9-ED41-8F23-D741B07C252C}"/>
              </a:ext>
            </a:extLst>
          </p:cNvPr>
          <p:cNvSpPr txBox="1"/>
          <p:nvPr/>
        </p:nvSpPr>
        <p:spPr>
          <a:xfrm>
            <a:off x="2152651" y="6533148"/>
            <a:ext cx="5501827" cy="276999"/>
          </a:xfrm>
          <a:prstGeom prst="rect">
            <a:avLst/>
          </a:prstGeom>
          <a:noFill/>
        </p:spPr>
        <p:txBody>
          <a:bodyPr wrap="none" rtlCol="0">
            <a:spAutoFit/>
          </a:bodyPr>
          <a:lstStyle/>
          <a:p>
            <a:r>
              <a:rPr lang="en-US" sz="1200" dirty="0"/>
              <a:t>https://</a:t>
            </a:r>
            <a:r>
              <a:rPr lang="en-US" sz="1200" dirty="0" err="1"/>
              <a:t>towardsdatascience.com</a:t>
            </a:r>
            <a:r>
              <a:rPr lang="en-US" sz="1200" dirty="0"/>
              <a:t>/deep-inside-autoencoders-7e41f319999f</a:t>
            </a:r>
          </a:p>
        </p:txBody>
      </p:sp>
      <p:pic>
        <p:nvPicPr>
          <p:cNvPr id="4098" name="Picture 2" descr="https://cdn-images-1.medium.com/max/1600/1*V_YtxTFUqDrmmu2JqMZ-rA.png">
            <a:extLst>
              <a:ext uri="{FF2B5EF4-FFF2-40B4-BE49-F238E27FC236}">
                <a16:creationId xmlns:a16="http://schemas.microsoft.com/office/drawing/2014/main" id="{61CC0AA4-717F-6047-8CC4-75FDD643D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26" y="4328884"/>
            <a:ext cx="7812374" cy="19218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F8D7A66-BF84-622A-E153-10F1B45BA47A}"/>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1204706861"/>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13A21"/>
      </a:dk2>
      <a:lt2>
        <a:srgbClr val="E8E4E2"/>
      </a:lt2>
      <a:accent1>
        <a:srgbClr val="23ADE0"/>
      </a:accent1>
      <a:accent2>
        <a:srgbClr val="14B59D"/>
      </a:accent2>
      <a:accent3>
        <a:srgbClr val="20B762"/>
      </a:accent3>
      <a:accent4>
        <a:srgbClr val="14BB17"/>
      </a:accent4>
      <a:accent5>
        <a:srgbClr val="5DB620"/>
      </a:accent5>
      <a:accent6>
        <a:srgbClr val="90AC13"/>
      </a:accent6>
      <a:hlink>
        <a:srgbClr val="479130"/>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2794</Words>
  <Application>Microsoft Office PowerPoint</Application>
  <PresentationFormat>Widescreen</PresentationFormat>
  <Paragraphs>256</Paragraphs>
  <Slides>38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Cambria Math</vt:lpstr>
      <vt:lpstr>Neue Haas Grotesk Text Pro</vt:lpstr>
      <vt:lpstr>AccentBoxVTI</vt:lpstr>
      <vt:lpstr>Autoencoders and Variational Autoencoders</vt:lpstr>
      <vt:lpstr>Introduction</vt:lpstr>
      <vt:lpstr>The Origins of Modern Deep Learning</vt:lpstr>
      <vt:lpstr>ML vs DL</vt:lpstr>
      <vt:lpstr>ML vs DL</vt:lpstr>
      <vt:lpstr>Autoencoders</vt:lpstr>
      <vt:lpstr>Autoencoders</vt:lpstr>
      <vt:lpstr>Autoencoders</vt:lpstr>
      <vt:lpstr>Autoencoders: structure</vt:lpstr>
      <vt:lpstr>Autoencoders:  applications</vt:lpstr>
      <vt:lpstr>Autoencoders:  Applications</vt:lpstr>
      <vt:lpstr>Autoencoders:  Applications</vt:lpstr>
      <vt:lpstr>Properties of Autoencoders</vt:lpstr>
      <vt:lpstr>Capacity</vt:lpstr>
      <vt:lpstr>Bottleneck layer (undercomplete)</vt:lpstr>
      <vt:lpstr>How Autoencoders Works</vt:lpstr>
      <vt:lpstr>How it works</vt:lpstr>
      <vt:lpstr>PowerPoint Presentation</vt:lpstr>
      <vt:lpstr>Simple bottleneck layer in Keras</vt:lpstr>
      <vt:lpstr>Denoising autoencoders</vt:lpstr>
      <vt:lpstr>Denoising autoencoders</vt:lpstr>
      <vt:lpstr>Sparse autoencoders</vt:lpstr>
      <vt:lpstr>Sparse autoencoders</vt:lpstr>
      <vt:lpstr>Contractive autoencoders</vt:lpstr>
      <vt:lpstr>Contractive autoencoders</vt:lpstr>
      <vt:lpstr>Autoencoders</vt:lpstr>
      <vt:lpstr>Where Autoencoders Suffers</vt:lpstr>
      <vt:lpstr>Variational Autoencoder (Kingma and Welling, 2013)</vt:lpstr>
      <vt:lpstr>Variational Autoencoder (VAE)</vt:lpstr>
      <vt:lpstr>Sampling example</vt:lpstr>
      <vt:lpstr>Standard Autoencoder vs VAE</vt:lpstr>
      <vt:lpstr>VAE Latent Space and Sampling</vt:lpstr>
      <vt:lpstr>But there is a problem...</vt:lpstr>
      <vt:lpstr>Solution: Kullback-Leibler divergence</vt:lpstr>
      <vt:lpstr>VAE loss</vt:lpstr>
      <vt:lpstr>Reparameterization trick</vt:lpstr>
      <vt:lpstr>PowerPoint Presentation</vt:lpstr>
      <vt:lpstr>VAE optimization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Spatial Analysis and HotSpot Discovery in Python</dc:title>
  <dc:creator>Raunak Sarbajna</dc:creator>
  <cp:lastModifiedBy>Eick, Christoph F</cp:lastModifiedBy>
  <cp:revision>85</cp:revision>
  <dcterms:created xsi:type="dcterms:W3CDTF">2022-10-13T01:08:58Z</dcterms:created>
  <dcterms:modified xsi:type="dcterms:W3CDTF">2024-04-01T15:31:20Z</dcterms:modified>
</cp:coreProperties>
</file>