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56" r:id="rId5"/>
    <p:sldId id="273" r:id="rId6"/>
    <p:sldId id="274" r:id="rId7"/>
    <p:sldId id="275" r:id="rId8"/>
    <p:sldId id="257" r:id="rId9"/>
    <p:sldId id="280" r:id="rId10"/>
    <p:sldId id="259" r:id="rId11"/>
    <p:sldId id="260" r:id="rId12"/>
    <p:sldId id="261" r:id="rId13"/>
    <p:sldId id="263" r:id="rId14"/>
    <p:sldId id="276" r:id="rId15"/>
    <p:sldId id="277" r:id="rId16"/>
    <p:sldId id="265" r:id="rId17"/>
    <p:sldId id="266" r:id="rId18"/>
    <p:sldId id="267" r:id="rId19"/>
    <p:sldId id="278" r:id="rId20"/>
    <p:sldId id="268" r:id="rId21"/>
    <p:sldId id="269" r:id="rId22"/>
    <p:sldId id="272" r:id="rId23"/>
    <p:sldId id="279" r:id="rId24"/>
    <p:sldId id="281" r:id="rId25"/>
    <p:sldId id="282" r:id="rId2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94D2-6726-1241-A1CB-722E5A0B388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9B84E-3AD4-6642-8C8A-47250C3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7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505248"/>
            <a:ext cx="1625600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72" y="725356"/>
            <a:ext cx="8688893" cy="38333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3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505248"/>
            <a:ext cx="7298690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216355"/>
            <a:ext cx="8155305" cy="2334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pan@cougarnet.uh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gGzNbh3hie-qlOPVCmY9rwQwBUw1qrSe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1496" y="1195895"/>
            <a:ext cx="4488180" cy="10922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55625" marR="5080" indent="-543560">
              <a:lnSpc>
                <a:spcPct val="100000"/>
              </a:lnSpc>
              <a:spcBef>
                <a:spcPts val="100"/>
              </a:spcBef>
            </a:pPr>
            <a:r>
              <a:rPr sz="3500" b="1" spc="-10">
                <a:latin typeface="Arial"/>
                <a:cs typeface="Arial"/>
              </a:rPr>
              <a:t>Convolutional</a:t>
            </a:r>
            <a:r>
              <a:rPr sz="3500" b="1" spc="-175">
                <a:latin typeface="Arial"/>
                <a:cs typeface="Arial"/>
              </a:rPr>
              <a:t> </a:t>
            </a:r>
            <a:r>
              <a:rPr sz="3500" b="1" spc="-10">
                <a:latin typeface="Arial"/>
                <a:cs typeface="Arial"/>
              </a:rPr>
              <a:t>Neural </a:t>
            </a:r>
            <a:r>
              <a:rPr sz="3500" b="1">
                <a:latin typeface="Arial"/>
                <a:cs typeface="Arial"/>
              </a:rPr>
              <a:t>Networks</a:t>
            </a:r>
            <a:r>
              <a:rPr sz="3500" b="1" spc="-200">
                <a:latin typeface="Arial"/>
                <a:cs typeface="Arial"/>
              </a:rPr>
              <a:t> </a:t>
            </a:r>
            <a:r>
              <a:rPr sz="3500" b="1" spc="-10">
                <a:latin typeface="Arial"/>
                <a:cs typeface="Arial"/>
              </a:rPr>
              <a:t>(</a:t>
            </a:r>
            <a:r>
              <a:rPr lang="en-US" sz="3500" b="1" spc="-10">
                <a:latin typeface="Arial"/>
                <a:cs typeface="Arial"/>
              </a:rPr>
              <a:t>CNNs</a:t>
            </a:r>
            <a:r>
              <a:rPr sz="3500" b="1" spc="-10">
                <a:latin typeface="Arial"/>
                <a:cs typeface="Arial"/>
              </a:rPr>
              <a:t>)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5975" y="809136"/>
            <a:ext cx="3990600" cy="35252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1950" y="3709614"/>
            <a:ext cx="3535045" cy="784189"/>
          </a:xfrm>
          <a:prstGeom prst="rect">
            <a:avLst/>
          </a:prstGeom>
        </p:spPr>
        <p:txBody>
          <a:bodyPr vert="horz" wrap="square" lIns="0" tIns="65405" rIns="0" bIns="0" rtlCol="0" anchor="t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i="1" dirty="0">
                <a:solidFill>
                  <a:srgbClr val="595959"/>
                </a:solidFill>
                <a:latin typeface="Arial"/>
                <a:cs typeface="Arial"/>
              </a:rPr>
              <a:t>COSC</a:t>
            </a:r>
            <a:r>
              <a:rPr i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i="1" spc="-35" dirty="0">
                <a:solidFill>
                  <a:srgbClr val="595959"/>
                </a:solidFill>
                <a:latin typeface="Arial"/>
                <a:cs typeface="Arial"/>
              </a:rPr>
              <a:t>4368</a:t>
            </a:r>
            <a:r>
              <a:rPr lang="en-US" i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i="1">
                <a:solidFill>
                  <a:srgbClr val="595959"/>
                </a:solidFill>
                <a:latin typeface="Arial"/>
                <a:cs typeface="Arial"/>
              </a:rPr>
              <a:t>Fundamentals of AI</a:t>
            </a: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i="1" spc="-20">
                <a:solidFill>
                  <a:srgbClr val="595959"/>
                </a:solidFill>
                <a:latin typeface="Arial"/>
                <a:cs typeface="Arial"/>
              </a:rPr>
              <a:t>TA:</a:t>
            </a:r>
            <a:r>
              <a:rPr sz="1800" i="1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800" i="1" spc="-10">
                <a:solidFill>
                  <a:srgbClr val="595959"/>
                </a:solidFill>
                <a:latin typeface="Arial"/>
                <a:cs typeface="Arial"/>
              </a:rPr>
              <a:t>Natnael </a:t>
            </a:r>
            <a:r>
              <a:rPr lang="en-US" sz="1800" i="1" spc="-10" err="1">
                <a:solidFill>
                  <a:srgbClr val="595959"/>
                </a:solidFill>
                <a:latin typeface="Arial"/>
                <a:cs typeface="Arial"/>
              </a:rPr>
              <a:t>Sinshaw</a:t>
            </a:r>
            <a:endParaRPr lang="en-US" sz="1800">
              <a:latin typeface="Arial"/>
              <a:cs typeface="Arial"/>
            </a:endParaRPr>
          </a:p>
          <a:p>
            <a:pPr marL="12700">
              <a:lnSpc>
                <a:spcPts val="1739"/>
              </a:lnSpc>
            </a:pPr>
            <a:r>
              <a:rPr sz="1800" i="1">
                <a:solidFill>
                  <a:srgbClr val="595959"/>
                </a:solidFill>
                <a:latin typeface="Arial"/>
                <a:cs typeface="Arial"/>
              </a:rPr>
              <a:t>Email:</a:t>
            </a:r>
            <a:r>
              <a:rPr sz="1800" i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i="1" spc="-10" err="1">
                <a:solidFill>
                  <a:srgbClr val="595959"/>
                </a:solidFill>
                <a:latin typeface="Arial"/>
                <a:cs typeface="Arial"/>
              </a:rPr>
              <a:t>ntilahun</a:t>
            </a:r>
            <a:r>
              <a:rPr sz="1800" i="1" spc="-10" dirty="0" err="1">
                <a:solidFill>
                  <a:srgbClr val="595959"/>
                </a:solidFill>
                <a:latin typeface="Arial"/>
                <a:cs typeface="Arial"/>
                <a:hlinkClick r:id="rId3"/>
              </a:rPr>
              <a:t>@cougarnet.uh.edu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Convolution</a:t>
            </a:r>
            <a:r>
              <a:rPr spc="15"/>
              <a:t> </a:t>
            </a:r>
            <a:r>
              <a:t>Operation</a:t>
            </a:r>
            <a:r>
              <a:rPr spc="20"/>
              <a:t> </a:t>
            </a:r>
            <a:r>
              <a:t>–</a:t>
            </a:r>
            <a:r>
              <a:rPr spc="20"/>
              <a:t> </a:t>
            </a:r>
            <a:r>
              <a:rPr spc="-10"/>
              <a:t>Padding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676" y="1216355"/>
            <a:ext cx="3201035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sz="1800" b="1" spc="-25">
                <a:solidFill>
                  <a:schemeClr val="tx1"/>
                </a:solidFill>
                <a:latin typeface="Arial MT"/>
                <a:cs typeface="Arial MT"/>
              </a:rPr>
              <a:t>1</a:t>
            </a:r>
            <a:r>
              <a:rPr sz="1800" spc="-25">
                <a:solidFill>
                  <a:schemeClr val="tx1"/>
                </a:solidFill>
                <a:latin typeface="Arial MT"/>
                <a:cs typeface="Arial MT"/>
              </a:rPr>
              <a:t>.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1800" b="1" spc="-10">
                <a:solidFill>
                  <a:schemeClr val="tx1"/>
                </a:solidFill>
                <a:latin typeface="Arial"/>
                <a:cs typeface="Arial"/>
              </a:rPr>
              <a:t>Valid</a:t>
            </a:r>
            <a:r>
              <a:rPr sz="1800" b="1" spc="-4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chemeClr val="tx1"/>
                </a:solidFill>
                <a:latin typeface="Arial"/>
                <a:cs typeface="Arial"/>
              </a:rPr>
              <a:t>Padding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:</a:t>
            </a:r>
            <a:r>
              <a:rPr sz="1800" spc="-4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no</a:t>
            </a:r>
            <a:r>
              <a:rPr sz="1800" spc="-4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chemeClr val="tx1"/>
                </a:solidFill>
                <a:latin typeface="Arial MT"/>
                <a:cs typeface="Arial MT"/>
              </a:rPr>
              <a:t>padding</a:t>
            </a:r>
            <a:endParaRPr sz="180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932" y="1512520"/>
            <a:ext cx="997585" cy="274320"/>
          </a:xfrm>
          <a:prstGeom prst="rect">
            <a:avLst/>
          </a:prstGeom>
          <a:solidFill>
            <a:srgbClr val="EEFF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>
                <a:solidFill>
                  <a:srgbClr val="595959"/>
                </a:solidFill>
                <a:latin typeface="Times New Roman"/>
                <a:cs typeface="Times New Roman"/>
              </a:rPr>
              <a:t>1+(</a:t>
            </a:r>
            <a:r>
              <a:rPr sz="1800" b="1" i="1">
                <a:solidFill>
                  <a:srgbClr val="595959"/>
                </a:solidFill>
                <a:latin typeface="Times New Roman"/>
                <a:cs typeface="Times New Roman"/>
              </a:rPr>
              <a:t>n </a:t>
            </a:r>
            <a:r>
              <a:rPr sz="1800" b="1">
                <a:solidFill>
                  <a:srgbClr val="595959"/>
                </a:solidFill>
                <a:latin typeface="Times New Roman"/>
                <a:cs typeface="Times New Roman"/>
              </a:rPr>
              <a:t>− </a:t>
            </a:r>
            <a:r>
              <a:rPr sz="1800" b="1" i="1" spc="-20">
                <a:solidFill>
                  <a:srgbClr val="595959"/>
                </a:solidFill>
                <a:latin typeface="Times New Roman"/>
                <a:cs typeface="Times New Roman"/>
              </a:rPr>
              <a:t>f)/s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925" y="1490676"/>
            <a:ext cx="627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0135" algn="l"/>
              </a:tabLst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Output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size: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1800" b="1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r>
              <a:rPr sz="1800" b="1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where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n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size,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f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size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893" y="1779373"/>
            <a:ext cx="8113621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31800" indent="-419100">
              <a:spcBef>
                <a:spcPts val="100"/>
              </a:spcBef>
              <a:buFont typeface="Arial MT"/>
              <a:buAutoNum type="arabicPeriod" startAt="2"/>
              <a:tabLst>
                <a:tab pos="431800" algn="l"/>
              </a:tabLst>
            </a:pPr>
            <a:r>
              <a:rPr sz="1800" b="1">
                <a:solidFill>
                  <a:schemeClr val="tx1"/>
                </a:solidFill>
                <a:latin typeface="Arial"/>
                <a:cs typeface="Arial"/>
              </a:rPr>
              <a:t>Same</a:t>
            </a:r>
            <a:r>
              <a:rPr sz="1800" b="1" spc="-3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chemeClr val="tx1"/>
                </a:solidFill>
                <a:latin typeface="Arial"/>
                <a:cs typeface="Arial"/>
              </a:rPr>
              <a:t>Padding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 (Zero Padding)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:</a:t>
            </a:r>
            <a:r>
              <a:rPr sz="1800" spc="-2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preserve</a:t>
            </a:r>
            <a:r>
              <a:rPr sz="1800" spc="-2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the</a:t>
            </a:r>
            <a:r>
              <a:rPr sz="1800" spc="-2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same</a:t>
            </a:r>
            <a:r>
              <a:rPr sz="1800" spc="-20">
                <a:solidFill>
                  <a:schemeClr val="tx1"/>
                </a:solidFill>
                <a:latin typeface="Arial MT"/>
                <a:cs typeface="Arial MT"/>
              </a:rPr>
              <a:t> size</a:t>
            </a:r>
            <a:endParaRPr lang="en-US" sz="1800">
              <a:solidFill>
                <a:schemeClr val="tx1"/>
              </a:solidFill>
              <a:latin typeface="Arial MT"/>
              <a:cs typeface="Arial MT"/>
            </a:endParaRPr>
          </a:p>
          <a:p>
            <a:pPr marL="431800" indent="-419100">
              <a:lnSpc>
                <a:spcPct val="100000"/>
              </a:lnSpc>
              <a:buAutoNum type="arabicPeriod" startAt="2"/>
              <a:tabLst>
                <a:tab pos="431800" algn="l"/>
              </a:tabLst>
            </a:pPr>
            <a:r>
              <a:rPr sz="1800" b="1">
                <a:solidFill>
                  <a:schemeClr val="tx1"/>
                </a:solidFill>
                <a:latin typeface="Arial MT"/>
                <a:cs typeface="Arial MT"/>
              </a:rPr>
              <a:t>Padding</a:t>
            </a:r>
            <a:r>
              <a:rPr sz="1800" b="1" spc="-2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=</a:t>
            </a:r>
            <a:r>
              <a:rPr sz="1800" spc="-2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spc="-50">
                <a:solidFill>
                  <a:schemeClr val="tx1"/>
                </a:solidFill>
                <a:latin typeface="Arial MT"/>
                <a:cs typeface="Arial MT"/>
              </a:rPr>
              <a:t>1</a:t>
            </a:r>
            <a:endParaRPr sz="180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925" y="2335902"/>
            <a:ext cx="18296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Output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size: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7932" y="2335480"/>
            <a:ext cx="1473835" cy="274320"/>
          </a:xfrm>
          <a:prstGeom prst="rect">
            <a:avLst/>
          </a:prstGeom>
          <a:solidFill>
            <a:srgbClr val="EEFF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 i="1">
                <a:solidFill>
                  <a:srgbClr val="273138"/>
                </a:solidFill>
                <a:latin typeface="Times New Roman"/>
                <a:cs typeface="Times New Roman"/>
              </a:rPr>
              <a:t>1+(n</a:t>
            </a:r>
            <a:r>
              <a:rPr sz="1800" b="1" i="1" spc="-15">
                <a:solidFill>
                  <a:srgbClr val="273138"/>
                </a:solidFill>
                <a:latin typeface="Times New Roman"/>
                <a:cs typeface="Times New Roman"/>
              </a:rPr>
              <a:t> </a:t>
            </a:r>
            <a:r>
              <a:rPr sz="1800" b="1" i="1">
                <a:solidFill>
                  <a:srgbClr val="273138"/>
                </a:solidFill>
                <a:latin typeface="Times New Roman"/>
                <a:cs typeface="Times New Roman"/>
              </a:rPr>
              <a:t>+</a:t>
            </a:r>
            <a:r>
              <a:rPr sz="1800" b="1" i="1" spc="-5">
                <a:solidFill>
                  <a:srgbClr val="273138"/>
                </a:solidFill>
                <a:latin typeface="Times New Roman"/>
                <a:cs typeface="Times New Roman"/>
              </a:rPr>
              <a:t> </a:t>
            </a:r>
            <a:r>
              <a:rPr sz="1800" b="1" i="1">
                <a:solidFill>
                  <a:srgbClr val="980000"/>
                </a:solidFill>
                <a:latin typeface="Times New Roman"/>
                <a:cs typeface="Times New Roman"/>
              </a:rPr>
              <a:t>2p</a:t>
            </a:r>
            <a:r>
              <a:rPr sz="1800" b="1" i="1" spc="-5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1800" b="1" i="1">
                <a:solidFill>
                  <a:srgbClr val="273138"/>
                </a:solidFill>
                <a:latin typeface="Times New Roman"/>
                <a:cs typeface="Times New Roman"/>
              </a:rPr>
              <a:t>-</a:t>
            </a:r>
            <a:r>
              <a:rPr sz="1800" b="1" i="1" spc="-5">
                <a:solidFill>
                  <a:srgbClr val="273138"/>
                </a:solidFill>
                <a:latin typeface="Times New Roman"/>
                <a:cs typeface="Times New Roman"/>
              </a:rPr>
              <a:t> </a:t>
            </a:r>
            <a:r>
              <a:rPr sz="1800" b="1" i="1">
                <a:solidFill>
                  <a:srgbClr val="273138"/>
                </a:solidFill>
                <a:latin typeface="Times New Roman"/>
                <a:cs typeface="Times New Roman"/>
              </a:rPr>
              <a:t>f</a:t>
            </a:r>
            <a:r>
              <a:rPr sz="1800" b="1" i="1" spc="-5">
                <a:solidFill>
                  <a:srgbClr val="273138"/>
                </a:solidFill>
                <a:latin typeface="Times New Roman"/>
                <a:cs typeface="Times New Roman"/>
              </a:rPr>
              <a:t> </a:t>
            </a:r>
            <a:r>
              <a:rPr sz="1800" b="1" i="1" spc="-25">
                <a:solidFill>
                  <a:srgbClr val="273138"/>
                </a:solidFill>
                <a:latin typeface="Times New Roman"/>
                <a:cs typeface="Times New Roman"/>
              </a:rPr>
              <a:t>)/s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871" y="2802887"/>
            <a:ext cx="4506166" cy="193273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86450" y="3603506"/>
            <a:ext cx="240158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Output</a:t>
            </a:r>
            <a:r>
              <a:rPr sz="1800" spc="-3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4285F4"/>
                </a:solidFill>
                <a:latin typeface="Arial MT"/>
                <a:cs typeface="Arial MT"/>
              </a:rPr>
              <a:t>size</a:t>
            </a:r>
            <a:endParaRPr sz="1800">
              <a:latin typeface="Arial MT"/>
              <a:cs typeface="Arial MT"/>
            </a:endParaRPr>
          </a:p>
          <a:p>
            <a:pPr marL="12700"/>
            <a:r>
              <a:rPr lang="en-US">
                <a:solidFill>
                  <a:schemeClr val="tx1"/>
                </a:solidFill>
                <a:latin typeface="Arial MT"/>
                <a:cs typeface="Arial MT"/>
              </a:rPr>
              <a:t>1+(5</a:t>
            </a:r>
            <a:r>
              <a:rPr sz="1800" spc="-1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+</a:t>
            </a:r>
            <a:r>
              <a:rPr sz="1800" spc="-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2</a:t>
            </a:r>
            <a:r>
              <a:rPr sz="1800" spc="-1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x</a:t>
            </a:r>
            <a:r>
              <a:rPr sz="1800" spc="-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1</a:t>
            </a:r>
            <a:r>
              <a:rPr sz="1800" spc="-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-</a:t>
            </a:r>
            <a:r>
              <a:rPr sz="1800" spc="-10">
                <a:solidFill>
                  <a:schemeClr val="tx1"/>
                </a:solidFill>
                <a:latin typeface="Arial MT"/>
                <a:cs typeface="Arial MT"/>
              </a:rPr>
              <a:t> 3)/</a:t>
            </a:r>
            <a:r>
              <a:rPr lang="en-US" spc="-10">
                <a:solidFill>
                  <a:schemeClr val="tx1"/>
                </a:solidFill>
                <a:latin typeface="Arial MT"/>
                <a:cs typeface="Arial MT"/>
              </a:rPr>
              <a:t>1 </a:t>
            </a:r>
            <a:r>
              <a:rPr sz="1800">
                <a:solidFill>
                  <a:schemeClr val="tx1"/>
                </a:solidFill>
                <a:latin typeface="Arial MT"/>
                <a:cs typeface="Arial MT"/>
              </a:rPr>
              <a:t>=</a:t>
            </a:r>
            <a:r>
              <a:rPr sz="1800" spc="-5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spc="-50">
                <a:solidFill>
                  <a:schemeClr val="tx1"/>
                </a:solidFill>
                <a:latin typeface="Arial MT"/>
                <a:cs typeface="Arial MT"/>
              </a:rPr>
              <a:t>5</a:t>
            </a:r>
            <a:endParaRPr sz="180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0F3C29-FEF7-F92B-A856-A62A4B73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55ED5855-AED3-9993-14D7-D6C223204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569" y="505248"/>
            <a:ext cx="8241294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>
                <a:latin typeface="Arial"/>
                <a:cs typeface="Arial"/>
              </a:rPr>
              <a:t>Pooling</a:t>
            </a:r>
            <a:r>
              <a:rPr b="1" spc="-20">
                <a:latin typeface="Arial"/>
                <a:cs typeface="Arial"/>
              </a:rPr>
              <a:t> </a:t>
            </a:r>
            <a:r>
              <a:t>Operation</a:t>
            </a:r>
            <a:r>
              <a:rPr spc="-35"/>
              <a:t> </a:t>
            </a:r>
            <a:r>
              <a:t>(downsampling</a:t>
            </a:r>
            <a:r>
              <a:rPr spc="-30"/>
              <a:t> </a:t>
            </a:r>
            <a:r>
              <a:t>or</a:t>
            </a:r>
            <a:r>
              <a:rPr spc="-30"/>
              <a:t> </a:t>
            </a:r>
            <a:r>
              <a:rPr spc="-10"/>
              <a:t>subsampling)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301A28C-51CA-5232-1BAF-0BF71B9290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38" y="1217001"/>
            <a:ext cx="284633" cy="26789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33A1DE1-2227-D2EC-DBB4-199861BC7F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725" y="1216355"/>
            <a:ext cx="8155305" cy="105375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7180">
              <a:spcBef>
                <a:spcPts val="100"/>
              </a:spcBef>
            </a:pPr>
            <a:r>
              <a:rPr lang="en-US" b="1">
                <a:latin typeface="Arial"/>
                <a:cs typeface="Arial"/>
              </a:rPr>
              <a:t> </a:t>
            </a:r>
            <a:r>
              <a:rPr b="1">
                <a:latin typeface="Arial"/>
                <a:cs typeface="Arial"/>
              </a:rPr>
              <a:t>Purpose</a:t>
            </a:r>
            <a:r>
              <a:t>:</a:t>
            </a:r>
            <a:r>
              <a:rPr spc="-35"/>
              <a:t> </a:t>
            </a:r>
            <a:r>
              <a:t>to</a:t>
            </a:r>
            <a:r>
              <a:rPr spc="-20"/>
              <a:t> </a:t>
            </a:r>
            <a:r>
              <a:t>reduce</a:t>
            </a:r>
            <a:r>
              <a:rPr spc="-25"/>
              <a:t> </a:t>
            </a:r>
            <a:r>
              <a:t>the</a:t>
            </a:r>
            <a:r>
              <a:rPr spc="-20"/>
              <a:t> </a:t>
            </a:r>
            <a:r>
              <a:t>spatial</a:t>
            </a:r>
            <a:r>
              <a:rPr spc="-20"/>
              <a:t> </a:t>
            </a:r>
            <a:r>
              <a:t>dimensions</a:t>
            </a:r>
            <a:r>
              <a:rPr spc="-25"/>
              <a:t> </a:t>
            </a:r>
            <a:r>
              <a:t>of</a:t>
            </a:r>
            <a:r>
              <a:rPr spc="-20"/>
              <a:t> </a:t>
            </a:r>
            <a:r>
              <a:t>feature</a:t>
            </a:r>
            <a:r>
              <a:rPr spc="-20"/>
              <a:t> maps</a:t>
            </a: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t>Control</a:t>
            </a:r>
            <a:r>
              <a:rPr spc="-20"/>
              <a:t> </a:t>
            </a:r>
            <a:r>
              <a:t>the</a:t>
            </a:r>
            <a:r>
              <a:rPr spc="-15"/>
              <a:t> </a:t>
            </a:r>
            <a:r>
              <a:rPr>
                <a:solidFill>
                  <a:srgbClr val="FF0000"/>
                </a:solidFill>
              </a:rPr>
              <a:t>size</a:t>
            </a:r>
            <a:r>
              <a:rPr spc="-15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of</a:t>
            </a:r>
            <a:r>
              <a:rPr spc="-2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filter</a:t>
            </a:r>
            <a:r>
              <a:rPr spc="-10">
                <a:solidFill>
                  <a:srgbClr val="FF0000"/>
                </a:solidFill>
              </a:rPr>
              <a:t> </a:t>
            </a:r>
            <a:r>
              <a:t>and</a:t>
            </a:r>
            <a:r>
              <a:rPr spc="-15"/>
              <a:t> </a:t>
            </a:r>
            <a:r>
              <a:t>sliding</a:t>
            </a:r>
            <a:r>
              <a:rPr spc="-10"/>
              <a:t> </a:t>
            </a:r>
            <a:r>
              <a:rPr>
                <a:solidFill>
                  <a:srgbClr val="FF9900"/>
                </a:solidFill>
              </a:rPr>
              <a:t>stride</a:t>
            </a:r>
            <a:r>
              <a:rPr spc="-15">
                <a:solidFill>
                  <a:srgbClr val="FF9900"/>
                </a:solidFill>
              </a:rPr>
              <a:t> </a:t>
            </a:r>
            <a:r>
              <a:t>over</a:t>
            </a:r>
            <a:r>
              <a:rPr spc="-15"/>
              <a:t> </a:t>
            </a:r>
            <a:r>
              <a:t>each</a:t>
            </a:r>
            <a:r>
              <a:rPr spc="-20"/>
              <a:t> </a:t>
            </a:r>
            <a:r>
              <a:t>channel</a:t>
            </a:r>
            <a:r>
              <a:rPr spc="-20"/>
              <a:t> </a:t>
            </a:r>
            <a:r>
              <a:t>(depth)</a:t>
            </a:r>
            <a:r>
              <a:rPr spc="-15"/>
              <a:t> </a:t>
            </a:r>
            <a:r>
              <a:t>of</a:t>
            </a:r>
            <a:r>
              <a:rPr spc="-20"/>
              <a:t> </a:t>
            </a:r>
            <a:r>
              <a:t>the</a:t>
            </a:r>
            <a:r>
              <a:rPr spc="-15"/>
              <a:t> </a:t>
            </a:r>
            <a:r>
              <a:rPr spc="-10"/>
              <a:t>whole image.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E698033-C426-DCE1-5BB7-6B56B9E268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799" y="2480946"/>
            <a:ext cx="1857974" cy="1857974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72B23D4C-7016-490A-8945-D536C623FCD6}"/>
              </a:ext>
            </a:extLst>
          </p:cNvPr>
          <p:cNvGrpSpPr/>
          <p:nvPr/>
        </p:nvGrpSpPr>
        <p:grpSpPr>
          <a:xfrm>
            <a:off x="2721224" y="2471421"/>
            <a:ext cx="1867535" cy="1867535"/>
            <a:chOff x="2721224" y="2730213"/>
            <a:chExt cx="1867535" cy="18675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107A2C2-6214-FEB1-4335-F92BC28EBB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0750" y="2739738"/>
              <a:ext cx="1857974" cy="1857974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9CF52ED-63A8-D169-69A0-93687C534EAD}"/>
                </a:ext>
              </a:extLst>
            </p:cNvPr>
            <p:cNvSpPr/>
            <p:nvPr/>
          </p:nvSpPr>
          <p:spPr>
            <a:xfrm>
              <a:off x="2730749" y="2739738"/>
              <a:ext cx="675005" cy="572770"/>
            </a:xfrm>
            <a:custGeom>
              <a:avLst/>
              <a:gdLst/>
              <a:ahLst/>
              <a:cxnLst/>
              <a:rect l="l" t="t" r="r" b="b"/>
              <a:pathLst>
                <a:path w="675004" h="572770">
                  <a:moveTo>
                    <a:pt x="0" y="0"/>
                  </a:moveTo>
                  <a:lnTo>
                    <a:pt x="674399" y="0"/>
                  </a:lnTo>
                  <a:lnTo>
                    <a:pt x="674399" y="572699"/>
                  </a:lnTo>
                  <a:lnTo>
                    <a:pt x="0" y="5726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4675CC6-19DC-CA09-BA49-705DB5A1A4D1}"/>
                </a:ext>
              </a:extLst>
            </p:cNvPr>
            <p:cNvSpPr/>
            <p:nvPr/>
          </p:nvSpPr>
          <p:spPr>
            <a:xfrm>
              <a:off x="3405150" y="3023802"/>
              <a:ext cx="323850" cy="2540"/>
            </a:xfrm>
            <a:custGeom>
              <a:avLst/>
              <a:gdLst/>
              <a:ahLst/>
              <a:cxnLst/>
              <a:rect l="l" t="t" r="r" b="b"/>
              <a:pathLst>
                <a:path w="323850" h="2539">
                  <a:moveTo>
                    <a:pt x="0" y="2285"/>
                  </a:moveTo>
                  <a:lnTo>
                    <a:pt x="323705" y="0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D0F9B52-69FF-08B7-2426-9C1C61EFE8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9361" y="2941823"/>
              <a:ext cx="211441" cy="163958"/>
            </a:xfrm>
            <a:prstGeom prst="rect">
              <a:avLst/>
            </a:prstGeom>
          </p:spPr>
        </p:pic>
      </p:grpSp>
      <p:pic>
        <p:nvPicPr>
          <p:cNvPr id="11" name="object 11">
            <a:extLst>
              <a:ext uri="{FF2B5EF4-FFF2-40B4-BE49-F238E27FC236}">
                <a16:creationId xmlns:a16="http://schemas.microsoft.com/office/drawing/2014/main" id="{1687D011-2702-03EB-A793-2EB5CFA3A72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5223" y="2480947"/>
            <a:ext cx="1857974" cy="1857946"/>
          </a:xfrm>
          <a:prstGeom prst="rect">
            <a:avLst/>
          </a:prstGeom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056D4DA6-9C4A-CE78-38C7-48EC543F25C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9700" y="2480947"/>
            <a:ext cx="1857974" cy="1857974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DF0B0D76-EFA5-F8F8-9622-1A3DA49457B7}"/>
              </a:ext>
            </a:extLst>
          </p:cNvPr>
          <p:cNvSpPr txBox="1"/>
          <p:nvPr/>
        </p:nvSpPr>
        <p:spPr>
          <a:xfrm>
            <a:off x="3136549" y="4403818"/>
            <a:ext cx="951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FF0000"/>
                </a:solidFill>
                <a:latin typeface="Arial MT"/>
                <a:cs typeface="Arial MT"/>
              </a:rPr>
              <a:t>Channel</a:t>
            </a:r>
            <a:r>
              <a:rPr sz="16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F18600C-B5E9-0E19-E03E-DCDC229E1E6B}"/>
              </a:ext>
            </a:extLst>
          </p:cNvPr>
          <p:cNvSpPr txBox="1"/>
          <p:nvPr/>
        </p:nvSpPr>
        <p:spPr>
          <a:xfrm>
            <a:off x="5092325" y="4403830"/>
            <a:ext cx="951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00FF00"/>
                </a:solidFill>
                <a:latin typeface="Arial MT"/>
                <a:cs typeface="Arial MT"/>
              </a:rPr>
              <a:t>Channel</a:t>
            </a:r>
            <a:r>
              <a:rPr sz="1600" spc="-35">
                <a:solidFill>
                  <a:srgbClr val="00FF00"/>
                </a:solidFill>
                <a:latin typeface="Arial MT"/>
                <a:cs typeface="Arial MT"/>
              </a:rPr>
              <a:t> </a:t>
            </a:r>
            <a:r>
              <a:rPr sz="1600" spc="-50">
                <a:solidFill>
                  <a:srgbClr val="00FF00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121666C-7E81-55B3-F4D9-F2FB6264BFDC}"/>
              </a:ext>
            </a:extLst>
          </p:cNvPr>
          <p:cNvSpPr txBox="1"/>
          <p:nvPr/>
        </p:nvSpPr>
        <p:spPr>
          <a:xfrm>
            <a:off x="7048100" y="4403811"/>
            <a:ext cx="951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0000FF"/>
                </a:solidFill>
                <a:latin typeface="Arial MT"/>
                <a:cs typeface="Arial MT"/>
              </a:rPr>
              <a:t>Channel</a:t>
            </a:r>
            <a:r>
              <a:rPr sz="1600" spc="-3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600" spc="-50">
                <a:solidFill>
                  <a:srgbClr val="0000FF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53647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64469" y="555384"/>
            <a:ext cx="8734074" cy="2644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874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Spatial Downsampling</a:t>
            </a:r>
            <a:endParaRPr lang="en-US" sz="1200"/>
          </a:p>
        </p:txBody>
      </p:sp>
      <p:sp>
        <p:nvSpPr>
          <p:cNvPr id="5" name="Text 3"/>
          <p:cNvSpPr/>
          <p:nvPr/>
        </p:nvSpPr>
        <p:spPr>
          <a:xfrm>
            <a:off x="264469" y="872747"/>
            <a:ext cx="8681180" cy="185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00">
                <a:solidFill>
                  <a:srgbClr val="86868B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Reducing dimensions while preserving important information</a:t>
            </a:r>
            <a:endParaRPr lang="en-US" sz="1100">
              <a:latin typeface="Quattrocento San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60801" y="1310464"/>
            <a:ext cx="4231497" cy="2036408"/>
          </a:xfrm>
          <a:custGeom>
            <a:avLst/>
            <a:gdLst/>
            <a:ahLst/>
            <a:cxnLst/>
            <a:rect l="l" t="t" r="r" b="b"/>
            <a:pathLst>
              <a:path w="5641996" h="2715210">
                <a:moveTo>
                  <a:pt x="141055" y="0"/>
                </a:moveTo>
                <a:lnTo>
                  <a:pt x="5500940" y="0"/>
                </a:lnTo>
                <a:cubicBezTo>
                  <a:pt x="5578843" y="0"/>
                  <a:pt x="5641996" y="63153"/>
                  <a:pt x="5641996" y="141055"/>
                </a:cubicBezTo>
                <a:lnTo>
                  <a:pt x="5641996" y="2574155"/>
                </a:lnTo>
                <a:cubicBezTo>
                  <a:pt x="5641996" y="2652058"/>
                  <a:pt x="5578843" y="2715210"/>
                  <a:pt x="5500940" y="2715210"/>
                </a:cubicBezTo>
                <a:lnTo>
                  <a:pt x="141055" y="2715210"/>
                </a:lnTo>
                <a:cubicBezTo>
                  <a:pt x="63153" y="2715210"/>
                  <a:pt x="0" y="2652058"/>
                  <a:pt x="0" y="2574155"/>
                </a:cubicBezTo>
                <a:lnTo>
                  <a:pt x="0" y="141055"/>
                </a:lnTo>
                <a:cubicBezTo>
                  <a:pt x="0" y="63205"/>
                  <a:pt x="63205" y="0"/>
                  <a:pt x="14105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47" dist="8816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46134" y="1215884"/>
            <a:ext cx="4033145" cy="185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b="1">
                <a:solidFill>
                  <a:srgbClr val="1D1D1F"/>
                </a:solidFill>
                <a:latin typeface="Liter" pitchFamily="34" charset="0"/>
                <a:ea typeface="Liter"/>
                <a:cs typeface="Liter" pitchFamily="34" charset="-120"/>
              </a:rPr>
              <a:t>Pooling Operation</a:t>
            </a:r>
            <a:endParaRPr lang="en-US" sz="1100">
              <a:ea typeface="Liter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51703" y="1163662"/>
            <a:ext cx="4231497" cy="2036408"/>
          </a:xfrm>
          <a:custGeom>
            <a:avLst/>
            <a:gdLst/>
            <a:ahLst/>
            <a:cxnLst/>
            <a:rect l="l" t="t" r="r" b="b"/>
            <a:pathLst>
              <a:path w="5641996" h="2715210">
                <a:moveTo>
                  <a:pt x="141055" y="0"/>
                </a:moveTo>
                <a:lnTo>
                  <a:pt x="5500940" y="0"/>
                </a:lnTo>
                <a:cubicBezTo>
                  <a:pt x="5578843" y="0"/>
                  <a:pt x="5641996" y="63153"/>
                  <a:pt x="5641996" y="141055"/>
                </a:cubicBezTo>
                <a:lnTo>
                  <a:pt x="5641996" y="2574155"/>
                </a:lnTo>
                <a:cubicBezTo>
                  <a:pt x="5641996" y="2652058"/>
                  <a:pt x="5578843" y="2715210"/>
                  <a:pt x="5500940" y="2715210"/>
                </a:cubicBezTo>
                <a:lnTo>
                  <a:pt x="141055" y="2715210"/>
                </a:lnTo>
                <a:cubicBezTo>
                  <a:pt x="63153" y="2715210"/>
                  <a:pt x="0" y="2652058"/>
                  <a:pt x="0" y="2574155"/>
                </a:cubicBezTo>
                <a:lnTo>
                  <a:pt x="0" y="141055"/>
                </a:lnTo>
                <a:cubicBezTo>
                  <a:pt x="0" y="63205"/>
                  <a:pt x="63205" y="0"/>
                  <a:pt x="14105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47" dist="8816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783937" y="1295896"/>
            <a:ext cx="4033145" cy="185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Pooling?</a:t>
            </a:r>
            <a:endParaRPr lang="en-US" sz="1200"/>
          </a:p>
        </p:txBody>
      </p:sp>
      <p:sp>
        <p:nvSpPr>
          <p:cNvPr id="11" name="Shape 8"/>
          <p:cNvSpPr/>
          <p:nvPr/>
        </p:nvSpPr>
        <p:spPr>
          <a:xfrm>
            <a:off x="4800466" y="1586811"/>
            <a:ext cx="119011" cy="119011"/>
          </a:xfrm>
          <a:custGeom>
            <a:avLst/>
            <a:gdLst/>
            <a:ahLst/>
            <a:cxnLst/>
            <a:rect l="l" t="t" r="r" b="b"/>
            <a:pathLst>
              <a:path w="158681" h="158681">
                <a:moveTo>
                  <a:pt x="79341" y="158681"/>
                </a:moveTo>
                <a:cubicBezTo>
                  <a:pt x="123130" y="158681"/>
                  <a:pt x="158681" y="123130"/>
                  <a:pt x="158681" y="79341"/>
                </a:cubicBezTo>
                <a:cubicBezTo>
                  <a:pt x="158681" y="35551"/>
                  <a:pt x="123130" y="0"/>
                  <a:pt x="79341" y="0"/>
                </a:cubicBezTo>
                <a:cubicBezTo>
                  <a:pt x="35551" y="0"/>
                  <a:pt x="0" y="35551"/>
                  <a:pt x="0" y="79341"/>
                </a:cubicBezTo>
                <a:cubicBezTo>
                  <a:pt x="0" y="123130"/>
                  <a:pt x="35551" y="158681"/>
                  <a:pt x="79341" y="158681"/>
                </a:cubicBezTo>
                <a:close/>
                <a:moveTo>
                  <a:pt x="105498" y="65921"/>
                </a:moveTo>
                <a:lnTo>
                  <a:pt x="80704" y="105591"/>
                </a:lnTo>
                <a:cubicBezTo>
                  <a:pt x="79403" y="107668"/>
                  <a:pt x="77171" y="108969"/>
                  <a:pt x="74723" y="109093"/>
                </a:cubicBezTo>
                <a:cubicBezTo>
                  <a:pt x="72274" y="109217"/>
                  <a:pt x="69919" y="108102"/>
                  <a:pt x="68462" y="106118"/>
                </a:cubicBezTo>
                <a:lnTo>
                  <a:pt x="53586" y="86283"/>
                </a:lnTo>
                <a:cubicBezTo>
                  <a:pt x="51106" y="82998"/>
                  <a:pt x="51788" y="78349"/>
                  <a:pt x="55074" y="75869"/>
                </a:cubicBezTo>
                <a:cubicBezTo>
                  <a:pt x="58359" y="73390"/>
                  <a:pt x="63008" y="74072"/>
                  <a:pt x="65487" y="77357"/>
                </a:cubicBezTo>
                <a:lnTo>
                  <a:pt x="73855" y="88514"/>
                </a:lnTo>
                <a:lnTo>
                  <a:pt x="92884" y="58049"/>
                </a:lnTo>
                <a:cubicBezTo>
                  <a:pt x="95054" y="54578"/>
                  <a:pt x="99641" y="53493"/>
                  <a:pt x="103143" y="55693"/>
                </a:cubicBezTo>
                <a:cubicBezTo>
                  <a:pt x="106645" y="57894"/>
                  <a:pt x="107699" y="62450"/>
                  <a:pt x="105498" y="65952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012041" y="1560365"/>
            <a:ext cx="2783531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 Computation</a:t>
            </a:r>
            <a:endParaRPr lang="en-US" sz="1200"/>
          </a:p>
        </p:txBody>
      </p:sp>
      <p:sp>
        <p:nvSpPr>
          <p:cNvPr id="13" name="Text 10"/>
          <p:cNvSpPr/>
          <p:nvPr/>
        </p:nvSpPr>
        <p:spPr>
          <a:xfrm>
            <a:off x="5012041" y="1719046"/>
            <a:ext cx="2783531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Smaller feature maps = fewer parameters and faster training</a:t>
            </a:r>
            <a:endParaRPr lang="en-US" sz="1200"/>
          </a:p>
        </p:txBody>
      </p:sp>
      <p:sp>
        <p:nvSpPr>
          <p:cNvPr id="14" name="Shape 11"/>
          <p:cNvSpPr/>
          <p:nvPr/>
        </p:nvSpPr>
        <p:spPr>
          <a:xfrm>
            <a:off x="4800466" y="1983514"/>
            <a:ext cx="119011" cy="119011"/>
          </a:xfrm>
          <a:custGeom>
            <a:avLst/>
            <a:gdLst/>
            <a:ahLst/>
            <a:cxnLst/>
            <a:rect l="l" t="t" r="r" b="b"/>
            <a:pathLst>
              <a:path w="158681" h="158681">
                <a:moveTo>
                  <a:pt x="79341" y="158681"/>
                </a:moveTo>
                <a:cubicBezTo>
                  <a:pt x="123130" y="158681"/>
                  <a:pt x="158681" y="123130"/>
                  <a:pt x="158681" y="79341"/>
                </a:cubicBezTo>
                <a:cubicBezTo>
                  <a:pt x="158681" y="35551"/>
                  <a:pt x="123130" y="0"/>
                  <a:pt x="79341" y="0"/>
                </a:cubicBezTo>
                <a:cubicBezTo>
                  <a:pt x="35551" y="0"/>
                  <a:pt x="0" y="35551"/>
                  <a:pt x="0" y="79341"/>
                </a:cubicBezTo>
                <a:cubicBezTo>
                  <a:pt x="0" y="123130"/>
                  <a:pt x="35551" y="158681"/>
                  <a:pt x="79341" y="158681"/>
                </a:cubicBezTo>
                <a:close/>
                <a:moveTo>
                  <a:pt x="105498" y="65921"/>
                </a:moveTo>
                <a:lnTo>
                  <a:pt x="80704" y="105591"/>
                </a:lnTo>
                <a:cubicBezTo>
                  <a:pt x="79403" y="107668"/>
                  <a:pt x="77171" y="108969"/>
                  <a:pt x="74723" y="109093"/>
                </a:cubicBezTo>
                <a:cubicBezTo>
                  <a:pt x="72274" y="109217"/>
                  <a:pt x="69919" y="108102"/>
                  <a:pt x="68462" y="106118"/>
                </a:cubicBezTo>
                <a:lnTo>
                  <a:pt x="53586" y="86283"/>
                </a:lnTo>
                <a:cubicBezTo>
                  <a:pt x="51106" y="82998"/>
                  <a:pt x="51788" y="78349"/>
                  <a:pt x="55074" y="75869"/>
                </a:cubicBezTo>
                <a:cubicBezTo>
                  <a:pt x="58359" y="73390"/>
                  <a:pt x="63008" y="74072"/>
                  <a:pt x="65487" y="77357"/>
                </a:cubicBezTo>
                <a:lnTo>
                  <a:pt x="73855" y="88514"/>
                </a:lnTo>
                <a:lnTo>
                  <a:pt x="92884" y="58049"/>
                </a:lnTo>
                <a:cubicBezTo>
                  <a:pt x="95054" y="54578"/>
                  <a:pt x="99641" y="53493"/>
                  <a:pt x="103143" y="55693"/>
                </a:cubicBezTo>
                <a:cubicBezTo>
                  <a:pt x="106645" y="57894"/>
                  <a:pt x="107699" y="62450"/>
                  <a:pt x="105498" y="65952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012041" y="1957068"/>
            <a:ext cx="2638074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Translation Invariance</a:t>
            </a:r>
            <a:endParaRPr lang="en-US" sz="1200"/>
          </a:p>
        </p:txBody>
      </p:sp>
      <p:sp>
        <p:nvSpPr>
          <p:cNvPr id="16" name="Text 13"/>
          <p:cNvSpPr/>
          <p:nvPr/>
        </p:nvSpPr>
        <p:spPr>
          <a:xfrm>
            <a:off x="5012041" y="2115749"/>
            <a:ext cx="2638074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Small shifts in input don't change the output dramatically</a:t>
            </a:r>
            <a:endParaRPr lang="en-US" sz="1200"/>
          </a:p>
        </p:txBody>
      </p:sp>
      <p:sp>
        <p:nvSpPr>
          <p:cNvPr id="17" name="Shape 14"/>
          <p:cNvSpPr/>
          <p:nvPr/>
        </p:nvSpPr>
        <p:spPr>
          <a:xfrm>
            <a:off x="4800466" y="2380218"/>
            <a:ext cx="119011" cy="119011"/>
          </a:xfrm>
          <a:custGeom>
            <a:avLst/>
            <a:gdLst/>
            <a:ahLst/>
            <a:cxnLst/>
            <a:rect l="l" t="t" r="r" b="b"/>
            <a:pathLst>
              <a:path w="158681" h="158681">
                <a:moveTo>
                  <a:pt x="79341" y="158681"/>
                </a:moveTo>
                <a:cubicBezTo>
                  <a:pt x="123130" y="158681"/>
                  <a:pt x="158681" y="123130"/>
                  <a:pt x="158681" y="79341"/>
                </a:cubicBezTo>
                <a:cubicBezTo>
                  <a:pt x="158681" y="35551"/>
                  <a:pt x="123130" y="0"/>
                  <a:pt x="79341" y="0"/>
                </a:cubicBezTo>
                <a:cubicBezTo>
                  <a:pt x="35551" y="0"/>
                  <a:pt x="0" y="35551"/>
                  <a:pt x="0" y="79341"/>
                </a:cubicBezTo>
                <a:cubicBezTo>
                  <a:pt x="0" y="123130"/>
                  <a:pt x="35551" y="158681"/>
                  <a:pt x="79341" y="158681"/>
                </a:cubicBezTo>
                <a:close/>
                <a:moveTo>
                  <a:pt x="105498" y="65921"/>
                </a:moveTo>
                <a:lnTo>
                  <a:pt x="80704" y="105591"/>
                </a:lnTo>
                <a:cubicBezTo>
                  <a:pt x="79403" y="107668"/>
                  <a:pt x="77171" y="108969"/>
                  <a:pt x="74723" y="109093"/>
                </a:cubicBezTo>
                <a:cubicBezTo>
                  <a:pt x="72274" y="109217"/>
                  <a:pt x="69919" y="108102"/>
                  <a:pt x="68462" y="106118"/>
                </a:cubicBezTo>
                <a:lnTo>
                  <a:pt x="53586" y="86283"/>
                </a:lnTo>
                <a:cubicBezTo>
                  <a:pt x="51106" y="82998"/>
                  <a:pt x="51788" y="78349"/>
                  <a:pt x="55074" y="75869"/>
                </a:cubicBezTo>
                <a:cubicBezTo>
                  <a:pt x="58359" y="73390"/>
                  <a:pt x="63008" y="74072"/>
                  <a:pt x="65487" y="77357"/>
                </a:cubicBezTo>
                <a:lnTo>
                  <a:pt x="73855" y="88514"/>
                </a:lnTo>
                <a:lnTo>
                  <a:pt x="92884" y="58049"/>
                </a:lnTo>
                <a:cubicBezTo>
                  <a:pt x="95054" y="54578"/>
                  <a:pt x="99641" y="53493"/>
                  <a:pt x="103143" y="55693"/>
                </a:cubicBezTo>
                <a:cubicBezTo>
                  <a:pt x="106645" y="57894"/>
                  <a:pt x="107699" y="62450"/>
                  <a:pt x="105498" y="65952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012041" y="2353771"/>
            <a:ext cx="3054612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Prevent Overfitting</a:t>
            </a:r>
            <a:endParaRPr lang="en-US" sz="1200"/>
          </a:p>
        </p:txBody>
      </p:sp>
      <p:sp>
        <p:nvSpPr>
          <p:cNvPr id="19" name="Text 16"/>
          <p:cNvSpPr/>
          <p:nvPr/>
        </p:nvSpPr>
        <p:spPr>
          <a:xfrm>
            <a:off x="5012041" y="2512452"/>
            <a:ext cx="3054612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Reduces redundant information, forces learning of robust features</a:t>
            </a:r>
            <a:endParaRPr lang="en-US" sz="1200"/>
          </a:p>
        </p:txBody>
      </p:sp>
      <p:sp>
        <p:nvSpPr>
          <p:cNvPr id="20" name="Shape 17"/>
          <p:cNvSpPr/>
          <p:nvPr/>
        </p:nvSpPr>
        <p:spPr>
          <a:xfrm>
            <a:off x="4800466" y="2776920"/>
            <a:ext cx="119011" cy="119011"/>
          </a:xfrm>
          <a:custGeom>
            <a:avLst/>
            <a:gdLst/>
            <a:ahLst/>
            <a:cxnLst/>
            <a:rect l="l" t="t" r="r" b="b"/>
            <a:pathLst>
              <a:path w="158681" h="158681">
                <a:moveTo>
                  <a:pt x="79341" y="158681"/>
                </a:moveTo>
                <a:cubicBezTo>
                  <a:pt x="123130" y="158681"/>
                  <a:pt x="158681" y="123130"/>
                  <a:pt x="158681" y="79341"/>
                </a:cubicBezTo>
                <a:cubicBezTo>
                  <a:pt x="158681" y="35551"/>
                  <a:pt x="123130" y="0"/>
                  <a:pt x="79341" y="0"/>
                </a:cubicBezTo>
                <a:cubicBezTo>
                  <a:pt x="35551" y="0"/>
                  <a:pt x="0" y="35551"/>
                  <a:pt x="0" y="79341"/>
                </a:cubicBezTo>
                <a:cubicBezTo>
                  <a:pt x="0" y="123130"/>
                  <a:pt x="35551" y="158681"/>
                  <a:pt x="79341" y="158681"/>
                </a:cubicBezTo>
                <a:close/>
                <a:moveTo>
                  <a:pt x="105498" y="65921"/>
                </a:moveTo>
                <a:lnTo>
                  <a:pt x="80704" y="105591"/>
                </a:lnTo>
                <a:cubicBezTo>
                  <a:pt x="79403" y="107668"/>
                  <a:pt x="77171" y="108969"/>
                  <a:pt x="74723" y="109093"/>
                </a:cubicBezTo>
                <a:cubicBezTo>
                  <a:pt x="72274" y="109217"/>
                  <a:pt x="69919" y="108102"/>
                  <a:pt x="68462" y="106118"/>
                </a:cubicBezTo>
                <a:lnTo>
                  <a:pt x="53586" y="86283"/>
                </a:lnTo>
                <a:cubicBezTo>
                  <a:pt x="51106" y="82998"/>
                  <a:pt x="51788" y="78349"/>
                  <a:pt x="55074" y="75869"/>
                </a:cubicBezTo>
                <a:cubicBezTo>
                  <a:pt x="58359" y="73390"/>
                  <a:pt x="63008" y="74072"/>
                  <a:pt x="65487" y="77357"/>
                </a:cubicBezTo>
                <a:lnTo>
                  <a:pt x="73855" y="88514"/>
                </a:lnTo>
                <a:lnTo>
                  <a:pt x="92884" y="58049"/>
                </a:lnTo>
                <a:cubicBezTo>
                  <a:pt x="95054" y="54578"/>
                  <a:pt x="99641" y="53493"/>
                  <a:pt x="103143" y="55693"/>
                </a:cubicBezTo>
                <a:cubicBezTo>
                  <a:pt x="106645" y="57894"/>
                  <a:pt x="107699" y="62450"/>
                  <a:pt x="105498" y="65952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012041" y="2750473"/>
            <a:ext cx="2122360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 Model Size</a:t>
            </a:r>
            <a:endParaRPr lang="en-US" sz="1200"/>
          </a:p>
        </p:txBody>
      </p:sp>
      <p:sp>
        <p:nvSpPr>
          <p:cNvPr id="22" name="Text 19"/>
          <p:cNvSpPr/>
          <p:nvPr/>
        </p:nvSpPr>
        <p:spPr>
          <a:xfrm>
            <a:off x="5012041" y="2909155"/>
            <a:ext cx="2122360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Essential for deep networks with many layers</a:t>
            </a:r>
            <a:endParaRPr lang="en-US" sz="1200"/>
          </a:p>
        </p:txBody>
      </p:sp>
      <p:sp>
        <p:nvSpPr>
          <p:cNvPr id="23" name="Shape 20"/>
          <p:cNvSpPr/>
          <p:nvPr/>
        </p:nvSpPr>
        <p:spPr>
          <a:xfrm>
            <a:off x="257326" y="3355863"/>
            <a:ext cx="4231497" cy="1312007"/>
          </a:xfrm>
          <a:custGeom>
            <a:avLst/>
            <a:gdLst/>
            <a:ahLst/>
            <a:cxnLst/>
            <a:rect l="l" t="t" r="r" b="b"/>
            <a:pathLst>
              <a:path w="5641996" h="1816017">
                <a:moveTo>
                  <a:pt x="141050" y="0"/>
                </a:moveTo>
                <a:lnTo>
                  <a:pt x="5500946" y="0"/>
                </a:lnTo>
                <a:cubicBezTo>
                  <a:pt x="5578845" y="0"/>
                  <a:pt x="5641996" y="63150"/>
                  <a:pt x="5641996" y="141050"/>
                </a:cubicBezTo>
                <a:lnTo>
                  <a:pt x="5641996" y="1674967"/>
                </a:lnTo>
                <a:cubicBezTo>
                  <a:pt x="5641996" y="1752867"/>
                  <a:pt x="5578845" y="1816017"/>
                  <a:pt x="5500946" y="1816017"/>
                </a:cubicBezTo>
                <a:lnTo>
                  <a:pt x="141050" y="1816017"/>
                </a:lnTo>
                <a:cubicBezTo>
                  <a:pt x="63150" y="1816017"/>
                  <a:pt x="0" y="1752867"/>
                  <a:pt x="0" y="1674967"/>
                </a:cubicBezTo>
                <a:lnTo>
                  <a:pt x="0" y="141050"/>
                </a:lnTo>
                <a:cubicBezTo>
                  <a:pt x="0" y="63202"/>
                  <a:pt x="63202" y="0"/>
                  <a:pt x="1410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47" dist="8816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396703" y="3438091"/>
            <a:ext cx="264469" cy="264469"/>
          </a:xfrm>
          <a:custGeom>
            <a:avLst/>
            <a:gdLst/>
            <a:ahLst/>
            <a:cxnLst/>
            <a:rect l="l" t="t" r="r" b="b"/>
            <a:pathLst>
              <a:path w="352625" h="352625">
                <a:moveTo>
                  <a:pt x="70525" y="0"/>
                </a:moveTo>
                <a:lnTo>
                  <a:pt x="282100" y="0"/>
                </a:lnTo>
                <a:cubicBezTo>
                  <a:pt x="321050" y="0"/>
                  <a:pt x="352625" y="31575"/>
                  <a:pt x="352625" y="70525"/>
                </a:cubicBezTo>
                <a:lnTo>
                  <a:pt x="352625" y="282100"/>
                </a:lnTo>
                <a:cubicBezTo>
                  <a:pt x="352625" y="321050"/>
                  <a:pt x="321050" y="352625"/>
                  <a:pt x="282100" y="352625"/>
                </a:cubicBezTo>
                <a:lnTo>
                  <a:pt x="70525" y="352625"/>
                </a:lnTo>
                <a:cubicBezTo>
                  <a:pt x="31575" y="352625"/>
                  <a:pt x="0" y="321050"/>
                  <a:pt x="0" y="282100"/>
                </a:cubicBezTo>
                <a:lnTo>
                  <a:pt x="0" y="70525"/>
                </a:lnTo>
                <a:cubicBezTo>
                  <a:pt x="0" y="31601"/>
                  <a:pt x="31601" y="0"/>
                  <a:pt x="70525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485962" y="3510820"/>
            <a:ext cx="89258" cy="119011"/>
          </a:xfrm>
          <a:custGeom>
            <a:avLst/>
            <a:gdLst/>
            <a:ahLst/>
            <a:cxnLst/>
            <a:rect l="l" t="t" r="r" b="b"/>
            <a:pathLst>
              <a:path w="119011" h="158681">
                <a:moveTo>
                  <a:pt x="66510" y="5393"/>
                </a:moveTo>
                <a:cubicBezTo>
                  <a:pt x="62636" y="1519"/>
                  <a:pt x="56344" y="1519"/>
                  <a:pt x="52470" y="5393"/>
                </a:cubicBezTo>
                <a:lnTo>
                  <a:pt x="2882" y="54981"/>
                </a:lnTo>
                <a:cubicBezTo>
                  <a:pt x="-992" y="58855"/>
                  <a:pt x="-992" y="65146"/>
                  <a:pt x="2882" y="69020"/>
                </a:cubicBezTo>
                <a:cubicBezTo>
                  <a:pt x="6756" y="72894"/>
                  <a:pt x="13048" y="72894"/>
                  <a:pt x="16922" y="69020"/>
                </a:cubicBezTo>
                <a:lnTo>
                  <a:pt x="49588" y="36354"/>
                </a:lnTo>
                <a:lnTo>
                  <a:pt x="49588" y="151243"/>
                </a:lnTo>
                <a:cubicBezTo>
                  <a:pt x="49588" y="156729"/>
                  <a:pt x="54020" y="161161"/>
                  <a:pt x="59505" y="161161"/>
                </a:cubicBezTo>
                <a:cubicBezTo>
                  <a:pt x="64991" y="161161"/>
                  <a:pt x="69423" y="156729"/>
                  <a:pt x="69423" y="151243"/>
                </a:cubicBezTo>
                <a:lnTo>
                  <a:pt x="69423" y="36354"/>
                </a:lnTo>
                <a:lnTo>
                  <a:pt x="102089" y="69020"/>
                </a:lnTo>
                <a:cubicBezTo>
                  <a:pt x="105963" y="72894"/>
                  <a:pt x="112255" y="72894"/>
                  <a:pt x="116129" y="69020"/>
                </a:cubicBezTo>
                <a:cubicBezTo>
                  <a:pt x="120003" y="65146"/>
                  <a:pt x="120003" y="58855"/>
                  <a:pt x="116129" y="54981"/>
                </a:cubicBezTo>
                <a:lnTo>
                  <a:pt x="66541" y="5393"/>
                </a:ln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740512" y="3477762"/>
            <a:ext cx="780182" cy="185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Max Pooling</a:t>
            </a:r>
            <a:endParaRPr lang="en-US" sz="1200"/>
          </a:p>
        </p:txBody>
      </p:sp>
      <p:sp>
        <p:nvSpPr>
          <p:cNvPr id="27" name="Text 24"/>
          <p:cNvSpPr/>
          <p:nvPr/>
        </p:nvSpPr>
        <p:spPr>
          <a:xfrm>
            <a:off x="396703" y="3781900"/>
            <a:ext cx="4019922" cy="171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Takes the </a:t>
            </a:r>
            <a:r>
              <a:rPr lang="en-US" sz="833" b="1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maximum value</a:t>
            </a: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each window. Most commonly used.</a:t>
            </a:r>
            <a:endParaRPr lang="en-US" sz="1200"/>
          </a:p>
        </p:txBody>
      </p:sp>
      <p:sp>
        <p:nvSpPr>
          <p:cNvPr id="28" name="Shape 25"/>
          <p:cNvSpPr/>
          <p:nvPr/>
        </p:nvSpPr>
        <p:spPr>
          <a:xfrm>
            <a:off x="396703" y="4033146"/>
            <a:ext cx="3967028" cy="502490"/>
          </a:xfrm>
          <a:custGeom>
            <a:avLst/>
            <a:gdLst/>
            <a:ahLst/>
            <a:cxnLst/>
            <a:rect l="l" t="t" r="r" b="b"/>
            <a:pathLst>
              <a:path w="5289371" h="669987">
                <a:moveTo>
                  <a:pt x="105784" y="0"/>
                </a:moveTo>
                <a:lnTo>
                  <a:pt x="5183587" y="0"/>
                </a:lnTo>
                <a:cubicBezTo>
                  <a:pt x="5242010" y="0"/>
                  <a:pt x="5289371" y="47361"/>
                  <a:pt x="5289371" y="105784"/>
                </a:cubicBezTo>
                <a:lnTo>
                  <a:pt x="5289371" y="564203"/>
                </a:lnTo>
                <a:cubicBezTo>
                  <a:pt x="5289371" y="622626"/>
                  <a:pt x="5242010" y="669987"/>
                  <a:pt x="5183587" y="669987"/>
                </a:cubicBezTo>
                <a:lnTo>
                  <a:pt x="105784" y="669987"/>
                </a:lnTo>
                <a:cubicBezTo>
                  <a:pt x="47361" y="669987"/>
                  <a:pt x="0" y="622626"/>
                  <a:pt x="0" y="564203"/>
                </a:cubicBezTo>
                <a:lnTo>
                  <a:pt x="0" y="105784"/>
                </a:lnTo>
                <a:cubicBezTo>
                  <a:pt x="0" y="47400"/>
                  <a:pt x="47400" y="0"/>
                  <a:pt x="10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txBody>
          <a:bodyPr lIns="91440" tIns="45720" rIns="91440" bIns="45720" anchor="t"/>
          <a:lstStyle/>
          <a:p>
            <a:endParaRPr lang="en-US">
              <a:highlight>
                <a:srgbClr val="C0C0C0"/>
              </a:highlight>
            </a:endParaRPr>
          </a:p>
        </p:txBody>
      </p:sp>
      <p:sp>
        <p:nvSpPr>
          <p:cNvPr id="29" name="Text 26"/>
          <p:cNvSpPr/>
          <p:nvPr/>
        </p:nvSpPr>
        <p:spPr>
          <a:xfrm>
            <a:off x="476044" y="4112487"/>
            <a:ext cx="3861241" cy="1586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00" b="1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Pros:</a:t>
            </a:r>
            <a:r>
              <a:rPr lang="en-US" sz="800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 Preserves strongest activation, detects presence of features</a:t>
            </a:r>
            <a:endParaRPr lang="en-US" sz="800">
              <a:solidFill>
                <a:srgbClr val="000000"/>
              </a:solidFill>
              <a:latin typeface="Quattrocento Sans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476044" y="4297615"/>
            <a:ext cx="3861241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Common:</a:t>
            </a:r>
            <a:r>
              <a:rPr lang="en-US" sz="833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2×2 window, stride 2 (reduces size by 75%)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" name="Shape 28"/>
          <p:cNvSpPr/>
          <p:nvPr/>
        </p:nvSpPr>
        <p:spPr>
          <a:xfrm>
            <a:off x="4651703" y="3305857"/>
            <a:ext cx="4231497" cy="1362013"/>
          </a:xfrm>
          <a:custGeom>
            <a:avLst/>
            <a:gdLst/>
            <a:ahLst/>
            <a:cxnLst/>
            <a:rect l="l" t="t" r="r" b="b"/>
            <a:pathLst>
              <a:path w="5641996" h="1816017">
                <a:moveTo>
                  <a:pt x="141050" y="0"/>
                </a:moveTo>
                <a:lnTo>
                  <a:pt x="5500946" y="0"/>
                </a:lnTo>
                <a:cubicBezTo>
                  <a:pt x="5578845" y="0"/>
                  <a:pt x="5641996" y="63150"/>
                  <a:pt x="5641996" y="141050"/>
                </a:cubicBezTo>
                <a:lnTo>
                  <a:pt x="5641996" y="1674967"/>
                </a:lnTo>
                <a:cubicBezTo>
                  <a:pt x="5641996" y="1752867"/>
                  <a:pt x="5578845" y="1816017"/>
                  <a:pt x="5500946" y="1816017"/>
                </a:cubicBezTo>
                <a:lnTo>
                  <a:pt x="141050" y="1816017"/>
                </a:lnTo>
                <a:cubicBezTo>
                  <a:pt x="63150" y="1816017"/>
                  <a:pt x="0" y="1752867"/>
                  <a:pt x="0" y="1674967"/>
                </a:cubicBezTo>
                <a:lnTo>
                  <a:pt x="0" y="141050"/>
                </a:lnTo>
                <a:cubicBezTo>
                  <a:pt x="0" y="63202"/>
                  <a:pt x="63202" y="0"/>
                  <a:pt x="1410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47" dist="8816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4783937" y="3438091"/>
            <a:ext cx="264469" cy="264469"/>
          </a:xfrm>
          <a:custGeom>
            <a:avLst/>
            <a:gdLst/>
            <a:ahLst/>
            <a:cxnLst/>
            <a:rect l="l" t="t" r="r" b="b"/>
            <a:pathLst>
              <a:path w="352625" h="352625">
                <a:moveTo>
                  <a:pt x="70525" y="0"/>
                </a:moveTo>
                <a:lnTo>
                  <a:pt x="282100" y="0"/>
                </a:lnTo>
                <a:cubicBezTo>
                  <a:pt x="321050" y="0"/>
                  <a:pt x="352625" y="31575"/>
                  <a:pt x="352625" y="70525"/>
                </a:cubicBezTo>
                <a:lnTo>
                  <a:pt x="352625" y="282100"/>
                </a:lnTo>
                <a:cubicBezTo>
                  <a:pt x="352625" y="321050"/>
                  <a:pt x="321050" y="352625"/>
                  <a:pt x="282100" y="352625"/>
                </a:cubicBezTo>
                <a:lnTo>
                  <a:pt x="70525" y="352625"/>
                </a:lnTo>
                <a:cubicBezTo>
                  <a:pt x="31575" y="352625"/>
                  <a:pt x="0" y="321050"/>
                  <a:pt x="0" y="282100"/>
                </a:cubicBezTo>
                <a:lnTo>
                  <a:pt x="0" y="70525"/>
                </a:lnTo>
                <a:cubicBezTo>
                  <a:pt x="0" y="31601"/>
                  <a:pt x="31601" y="0"/>
                  <a:pt x="70525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30"/>
          <p:cNvSpPr/>
          <p:nvPr/>
        </p:nvSpPr>
        <p:spPr>
          <a:xfrm>
            <a:off x="4873195" y="3510820"/>
            <a:ext cx="89258" cy="119011"/>
          </a:xfrm>
          <a:custGeom>
            <a:avLst/>
            <a:gdLst/>
            <a:ahLst/>
            <a:cxnLst/>
            <a:rect l="l" t="t" r="r" b="b"/>
            <a:pathLst>
              <a:path w="119011" h="158681">
                <a:moveTo>
                  <a:pt x="19835" y="0"/>
                </a:moveTo>
                <a:cubicBezTo>
                  <a:pt x="8895" y="0"/>
                  <a:pt x="0" y="8895"/>
                  <a:pt x="0" y="19835"/>
                </a:cubicBezTo>
                <a:lnTo>
                  <a:pt x="0" y="138846"/>
                </a:lnTo>
                <a:cubicBezTo>
                  <a:pt x="0" y="149786"/>
                  <a:pt x="8895" y="158681"/>
                  <a:pt x="19835" y="158681"/>
                </a:cubicBezTo>
                <a:lnTo>
                  <a:pt x="99176" y="158681"/>
                </a:lnTo>
                <a:cubicBezTo>
                  <a:pt x="110116" y="158681"/>
                  <a:pt x="119011" y="149786"/>
                  <a:pt x="119011" y="138846"/>
                </a:cubicBezTo>
                <a:lnTo>
                  <a:pt x="119011" y="19835"/>
                </a:lnTo>
                <a:cubicBezTo>
                  <a:pt x="119011" y="8895"/>
                  <a:pt x="110116" y="0"/>
                  <a:pt x="99176" y="0"/>
                </a:cubicBezTo>
                <a:lnTo>
                  <a:pt x="19835" y="0"/>
                </a:lnTo>
                <a:close/>
                <a:moveTo>
                  <a:pt x="29753" y="19835"/>
                </a:moveTo>
                <a:lnTo>
                  <a:pt x="89258" y="19835"/>
                </a:lnTo>
                <a:cubicBezTo>
                  <a:pt x="94744" y="19835"/>
                  <a:pt x="99176" y="24267"/>
                  <a:pt x="99176" y="29753"/>
                </a:cubicBezTo>
                <a:lnTo>
                  <a:pt x="99176" y="39670"/>
                </a:lnTo>
                <a:cubicBezTo>
                  <a:pt x="99176" y="45156"/>
                  <a:pt x="94744" y="49588"/>
                  <a:pt x="89258" y="49588"/>
                </a:cubicBezTo>
                <a:lnTo>
                  <a:pt x="29753" y="49588"/>
                </a:lnTo>
                <a:cubicBezTo>
                  <a:pt x="24267" y="49588"/>
                  <a:pt x="19835" y="45156"/>
                  <a:pt x="19835" y="39670"/>
                </a:cubicBezTo>
                <a:lnTo>
                  <a:pt x="19835" y="29753"/>
                </a:lnTo>
                <a:cubicBezTo>
                  <a:pt x="19835" y="24267"/>
                  <a:pt x="24267" y="19835"/>
                  <a:pt x="29753" y="19835"/>
                </a:cubicBezTo>
                <a:close/>
                <a:moveTo>
                  <a:pt x="34711" y="71902"/>
                </a:moveTo>
                <a:cubicBezTo>
                  <a:pt x="34711" y="76008"/>
                  <a:pt x="31379" y="79341"/>
                  <a:pt x="27273" y="79341"/>
                </a:cubicBezTo>
                <a:cubicBezTo>
                  <a:pt x="23168" y="79341"/>
                  <a:pt x="19835" y="76008"/>
                  <a:pt x="19835" y="71902"/>
                </a:cubicBezTo>
                <a:cubicBezTo>
                  <a:pt x="19835" y="67797"/>
                  <a:pt x="23168" y="64464"/>
                  <a:pt x="27273" y="64464"/>
                </a:cubicBezTo>
                <a:cubicBezTo>
                  <a:pt x="31379" y="64464"/>
                  <a:pt x="34711" y="67797"/>
                  <a:pt x="34711" y="71902"/>
                </a:cubicBezTo>
                <a:close/>
                <a:moveTo>
                  <a:pt x="59505" y="79341"/>
                </a:moveTo>
                <a:cubicBezTo>
                  <a:pt x="55400" y="79341"/>
                  <a:pt x="52067" y="76008"/>
                  <a:pt x="52067" y="71902"/>
                </a:cubicBezTo>
                <a:cubicBezTo>
                  <a:pt x="52067" y="67797"/>
                  <a:pt x="55400" y="64464"/>
                  <a:pt x="59505" y="64464"/>
                </a:cubicBezTo>
                <a:cubicBezTo>
                  <a:pt x="63611" y="64464"/>
                  <a:pt x="66944" y="67797"/>
                  <a:pt x="66944" y="71902"/>
                </a:cubicBezTo>
                <a:cubicBezTo>
                  <a:pt x="66944" y="76008"/>
                  <a:pt x="63611" y="79341"/>
                  <a:pt x="59505" y="79341"/>
                </a:cubicBezTo>
                <a:close/>
                <a:moveTo>
                  <a:pt x="99176" y="71902"/>
                </a:moveTo>
                <a:cubicBezTo>
                  <a:pt x="99176" y="76008"/>
                  <a:pt x="95843" y="79341"/>
                  <a:pt x="91738" y="79341"/>
                </a:cubicBezTo>
                <a:cubicBezTo>
                  <a:pt x="87632" y="79341"/>
                  <a:pt x="84299" y="76008"/>
                  <a:pt x="84299" y="71902"/>
                </a:cubicBezTo>
                <a:cubicBezTo>
                  <a:pt x="84299" y="67797"/>
                  <a:pt x="87632" y="64464"/>
                  <a:pt x="91738" y="64464"/>
                </a:cubicBezTo>
                <a:cubicBezTo>
                  <a:pt x="95843" y="64464"/>
                  <a:pt x="99176" y="67797"/>
                  <a:pt x="99176" y="71902"/>
                </a:cubicBezTo>
                <a:close/>
                <a:moveTo>
                  <a:pt x="27273" y="109093"/>
                </a:moveTo>
                <a:cubicBezTo>
                  <a:pt x="23168" y="109093"/>
                  <a:pt x="19835" y="105760"/>
                  <a:pt x="19835" y="101655"/>
                </a:cubicBezTo>
                <a:cubicBezTo>
                  <a:pt x="19835" y="97550"/>
                  <a:pt x="23168" y="94217"/>
                  <a:pt x="27273" y="94217"/>
                </a:cubicBezTo>
                <a:cubicBezTo>
                  <a:pt x="31379" y="94217"/>
                  <a:pt x="34711" y="97550"/>
                  <a:pt x="34711" y="101655"/>
                </a:cubicBezTo>
                <a:cubicBezTo>
                  <a:pt x="34711" y="105760"/>
                  <a:pt x="31379" y="109093"/>
                  <a:pt x="27273" y="109093"/>
                </a:cubicBezTo>
                <a:close/>
                <a:moveTo>
                  <a:pt x="66944" y="101655"/>
                </a:moveTo>
                <a:cubicBezTo>
                  <a:pt x="66944" y="105760"/>
                  <a:pt x="63611" y="109093"/>
                  <a:pt x="59505" y="109093"/>
                </a:cubicBezTo>
                <a:cubicBezTo>
                  <a:pt x="55400" y="109093"/>
                  <a:pt x="52067" y="105760"/>
                  <a:pt x="52067" y="101655"/>
                </a:cubicBezTo>
                <a:cubicBezTo>
                  <a:pt x="52067" y="97550"/>
                  <a:pt x="55400" y="94217"/>
                  <a:pt x="59505" y="94217"/>
                </a:cubicBezTo>
                <a:cubicBezTo>
                  <a:pt x="63611" y="94217"/>
                  <a:pt x="66944" y="97550"/>
                  <a:pt x="66944" y="101655"/>
                </a:cubicBezTo>
                <a:close/>
                <a:moveTo>
                  <a:pt x="91738" y="109093"/>
                </a:moveTo>
                <a:cubicBezTo>
                  <a:pt x="87632" y="109093"/>
                  <a:pt x="84299" y="105760"/>
                  <a:pt x="84299" y="101655"/>
                </a:cubicBezTo>
                <a:cubicBezTo>
                  <a:pt x="84299" y="97550"/>
                  <a:pt x="87632" y="94217"/>
                  <a:pt x="91738" y="94217"/>
                </a:cubicBezTo>
                <a:cubicBezTo>
                  <a:pt x="95843" y="94217"/>
                  <a:pt x="99176" y="97550"/>
                  <a:pt x="99176" y="101655"/>
                </a:cubicBezTo>
                <a:cubicBezTo>
                  <a:pt x="99176" y="105760"/>
                  <a:pt x="95843" y="109093"/>
                  <a:pt x="91738" y="109093"/>
                </a:cubicBezTo>
                <a:close/>
                <a:moveTo>
                  <a:pt x="19835" y="131408"/>
                </a:moveTo>
                <a:cubicBezTo>
                  <a:pt x="19835" y="127286"/>
                  <a:pt x="23151" y="123970"/>
                  <a:pt x="27273" y="123970"/>
                </a:cubicBezTo>
                <a:lnTo>
                  <a:pt x="61985" y="123970"/>
                </a:lnTo>
                <a:cubicBezTo>
                  <a:pt x="66107" y="123970"/>
                  <a:pt x="69423" y="127286"/>
                  <a:pt x="69423" y="131408"/>
                </a:cubicBezTo>
                <a:cubicBezTo>
                  <a:pt x="69423" y="135530"/>
                  <a:pt x="66107" y="138846"/>
                  <a:pt x="61985" y="138846"/>
                </a:cubicBezTo>
                <a:lnTo>
                  <a:pt x="27273" y="138846"/>
                </a:lnTo>
                <a:cubicBezTo>
                  <a:pt x="23151" y="138846"/>
                  <a:pt x="19835" y="135530"/>
                  <a:pt x="19835" y="131408"/>
                </a:cubicBezTo>
                <a:close/>
                <a:moveTo>
                  <a:pt x="91738" y="123970"/>
                </a:moveTo>
                <a:cubicBezTo>
                  <a:pt x="95860" y="123970"/>
                  <a:pt x="99176" y="127286"/>
                  <a:pt x="99176" y="131408"/>
                </a:cubicBezTo>
                <a:cubicBezTo>
                  <a:pt x="99176" y="135530"/>
                  <a:pt x="95860" y="138846"/>
                  <a:pt x="91738" y="138846"/>
                </a:cubicBezTo>
                <a:cubicBezTo>
                  <a:pt x="87616" y="138846"/>
                  <a:pt x="84299" y="135530"/>
                  <a:pt x="84299" y="131408"/>
                </a:cubicBezTo>
                <a:cubicBezTo>
                  <a:pt x="84299" y="127286"/>
                  <a:pt x="87616" y="123970"/>
                  <a:pt x="91738" y="12397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5127746" y="3477762"/>
            <a:ext cx="1018204" cy="185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Average Pooling</a:t>
            </a:r>
            <a:endParaRPr lang="en-US" sz="1200"/>
          </a:p>
        </p:txBody>
      </p:sp>
      <p:sp>
        <p:nvSpPr>
          <p:cNvPr id="35" name="Text 32"/>
          <p:cNvSpPr/>
          <p:nvPr/>
        </p:nvSpPr>
        <p:spPr>
          <a:xfrm>
            <a:off x="4783937" y="3781900"/>
            <a:ext cx="4019922" cy="171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Takes the </a:t>
            </a:r>
            <a:r>
              <a:rPr lang="en-US" sz="833" b="1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average value</a:t>
            </a:r>
            <a:r>
              <a:rPr lang="en-US" sz="83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each window. Smoother downsampling.</a:t>
            </a:r>
            <a:endParaRPr lang="en-US" sz="1200"/>
          </a:p>
        </p:txBody>
      </p:sp>
      <p:sp>
        <p:nvSpPr>
          <p:cNvPr id="36" name="Shape 33"/>
          <p:cNvSpPr/>
          <p:nvPr/>
        </p:nvSpPr>
        <p:spPr>
          <a:xfrm>
            <a:off x="4783937" y="4033146"/>
            <a:ext cx="3967028" cy="502490"/>
          </a:xfrm>
          <a:custGeom>
            <a:avLst/>
            <a:gdLst/>
            <a:ahLst/>
            <a:cxnLst/>
            <a:rect l="l" t="t" r="r" b="b"/>
            <a:pathLst>
              <a:path w="5289371" h="669987">
                <a:moveTo>
                  <a:pt x="105784" y="0"/>
                </a:moveTo>
                <a:lnTo>
                  <a:pt x="5183587" y="0"/>
                </a:lnTo>
                <a:cubicBezTo>
                  <a:pt x="5242010" y="0"/>
                  <a:pt x="5289371" y="47361"/>
                  <a:pt x="5289371" y="105784"/>
                </a:cubicBezTo>
                <a:lnTo>
                  <a:pt x="5289371" y="564203"/>
                </a:lnTo>
                <a:cubicBezTo>
                  <a:pt x="5289371" y="622626"/>
                  <a:pt x="5242010" y="669987"/>
                  <a:pt x="5183587" y="669987"/>
                </a:cubicBezTo>
                <a:lnTo>
                  <a:pt x="105784" y="669987"/>
                </a:lnTo>
                <a:cubicBezTo>
                  <a:pt x="47361" y="669987"/>
                  <a:pt x="0" y="622626"/>
                  <a:pt x="0" y="564203"/>
                </a:cubicBezTo>
                <a:lnTo>
                  <a:pt x="0" y="105784"/>
                </a:lnTo>
                <a:cubicBezTo>
                  <a:pt x="0" y="47400"/>
                  <a:pt x="47400" y="0"/>
                  <a:pt x="10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4863277" y="4112487"/>
            <a:ext cx="3861241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Pros:</a:t>
            </a:r>
            <a:r>
              <a:rPr lang="en-US" sz="833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Preserves background info, smoother transitions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8" name="Text 35"/>
          <p:cNvSpPr/>
          <p:nvPr/>
        </p:nvSpPr>
        <p:spPr>
          <a:xfrm>
            <a:off x="4863277" y="4297615"/>
            <a:ext cx="3861241" cy="158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33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case:</a:t>
            </a:r>
            <a:r>
              <a:rPr lang="en-US" sz="833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Final layers, when you want to retain more context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1030" name="Picture 6" descr="What are some deep details about pooling layers in CNN?">
            <a:extLst>
              <a:ext uri="{FF2B5EF4-FFF2-40B4-BE49-F238E27FC236}">
                <a16:creationId xmlns:a16="http://schemas.microsoft.com/office/drawing/2014/main" id="{459B4238-47A0-EA93-8AD3-B23AE08C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-144" r="1644" b="375"/>
          <a:stretch>
            <a:fillRect/>
          </a:stretch>
        </p:blipFill>
        <p:spPr bwMode="auto">
          <a:xfrm>
            <a:off x="260801" y="1401621"/>
            <a:ext cx="4076781" cy="1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4724" y="505248"/>
            <a:ext cx="39586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/>
              <a:t>Examples </a:t>
            </a:r>
            <a:r>
              <a:t>of</a:t>
            </a:r>
            <a:r>
              <a:rPr spc="-75"/>
              <a:t> </a:t>
            </a:r>
            <a:r>
              <a:rPr spc="-10"/>
              <a:t>Pooling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7761" y="1580668"/>
          <a:ext cx="2565400" cy="208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560150" y="2265966"/>
            <a:ext cx="535305" cy="164465"/>
            <a:chOff x="3560150" y="2265966"/>
            <a:chExt cx="535305" cy="164465"/>
          </a:xfrm>
        </p:grpSpPr>
        <p:sp>
          <p:nvSpPr>
            <p:cNvPr id="5" name="object 5"/>
            <p:cNvSpPr/>
            <p:nvPr/>
          </p:nvSpPr>
          <p:spPr>
            <a:xfrm>
              <a:off x="3579200" y="2347946"/>
              <a:ext cx="323850" cy="2540"/>
            </a:xfrm>
            <a:custGeom>
              <a:avLst/>
              <a:gdLst/>
              <a:ahLst/>
              <a:cxnLst/>
              <a:rect l="l" t="t" r="r" b="b"/>
              <a:pathLst>
                <a:path w="323850" h="2539">
                  <a:moveTo>
                    <a:pt x="0" y="2285"/>
                  </a:moveTo>
                  <a:lnTo>
                    <a:pt x="323705" y="0"/>
                  </a:lnTo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411" y="2265966"/>
              <a:ext cx="211441" cy="163958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18887" y="1315662"/>
          <a:ext cx="1226820" cy="1083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90300" y="1187499"/>
            <a:ext cx="5937885" cy="165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Pooling</a:t>
            </a:r>
            <a:r>
              <a:rPr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filter</a:t>
            </a:r>
            <a:r>
              <a:rPr sz="18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25">
                <a:solidFill>
                  <a:srgbClr val="FF0000"/>
                </a:solidFill>
                <a:latin typeface="Arial MT"/>
                <a:cs typeface="Arial MT"/>
              </a:rPr>
              <a:t>2x2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>
              <a:latin typeface="Arial MT"/>
              <a:cs typeface="Arial MT"/>
            </a:endParaRPr>
          </a:p>
          <a:p>
            <a:pPr marL="648335" algn="ctr">
              <a:lnSpc>
                <a:spcPct val="100000"/>
              </a:lnSpc>
            </a:pPr>
            <a:r>
              <a:rPr sz="1800" b="1">
                <a:solidFill>
                  <a:srgbClr val="FFAB40"/>
                </a:solidFill>
                <a:latin typeface="Arial"/>
                <a:cs typeface="Arial"/>
              </a:rPr>
              <a:t>Stride</a:t>
            </a:r>
            <a:r>
              <a:rPr sz="1800" b="1" spc="-3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800" b="1" spc="-25">
                <a:solidFill>
                  <a:srgbClr val="FFAB40"/>
                </a:solidFill>
                <a:latin typeface="Arial"/>
                <a:cs typeface="Arial"/>
              </a:rPr>
              <a:t>2x2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>
                <a:latin typeface="Arial"/>
                <a:cs typeface="Arial"/>
              </a:rPr>
              <a:t>Average</a:t>
            </a:r>
            <a:r>
              <a:rPr sz="1800" b="1" spc="-114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Pooling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7399" y="3833846"/>
            <a:ext cx="1177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latin typeface="Arial MT"/>
                <a:cs typeface="Arial MT"/>
              </a:rPr>
              <a:t>Feature</a:t>
            </a:r>
            <a:r>
              <a:rPr sz="1600" spc="-35">
                <a:latin typeface="Arial MT"/>
                <a:cs typeface="Arial MT"/>
              </a:rPr>
              <a:t> </a:t>
            </a:r>
            <a:r>
              <a:rPr sz="1600" spc="-25">
                <a:latin typeface="Arial MT"/>
                <a:cs typeface="Arial MT"/>
              </a:rPr>
              <a:t>Map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4700" y="858318"/>
            <a:ext cx="137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latin typeface="Arial"/>
                <a:cs typeface="Arial"/>
              </a:rPr>
              <a:t>Max</a:t>
            </a:r>
            <a:r>
              <a:rPr sz="1800" b="1" spc="-15">
                <a:latin typeface="Arial"/>
                <a:cs typeface="Arial"/>
              </a:rPr>
              <a:t> </a:t>
            </a:r>
            <a:r>
              <a:rPr sz="1800" b="1" spc="-10">
                <a:latin typeface="Arial"/>
                <a:cs typeface="Arial"/>
              </a:rPr>
              <a:t>Pooling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18887" y="3057712"/>
          <a:ext cx="1226820" cy="1083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25">
                          <a:latin typeface="Arial MT"/>
                          <a:cs typeface="Arial MT"/>
                        </a:rPr>
                        <a:t>1/4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25">
                          <a:latin typeface="Arial MT"/>
                          <a:cs typeface="Arial MT"/>
                        </a:rPr>
                        <a:t>6/4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CE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680600" y="3417155"/>
            <a:ext cx="159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Output</a:t>
            </a:r>
            <a:r>
              <a:rPr sz="1800" spc="-3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4285F4"/>
                </a:solidFill>
                <a:latin typeface="Arial MT"/>
                <a:cs typeface="Arial MT"/>
              </a:rPr>
              <a:t>size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(4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-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2)/2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+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1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4285F4"/>
                </a:solidFill>
                <a:latin typeface="Arial MT"/>
                <a:cs typeface="Arial MT"/>
              </a:rPr>
              <a:t>=</a:t>
            </a:r>
            <a:r>
              <a:rPr sz="1800" spc="-1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sz="1800" spc="-50">
                <a:solidFill>
                  <a:srgbClr val="4285F4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156" y="4440299"/>
            <a:ext cx="3628497" cy="266898"/>
          </a:xfrm>
          <a:prstGeom prst="rect">
            <a:avLst/>
          </a:prstGeom>
          <a:solidFill>
            <a:srgbClr val="EEFF4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>
                <a:latin typeface="Arial MT"/>
                <a:cs typeface="Arial MT"/>
              </a:rPr>
              <a:t>Output</a:t>
            </a:r>
            <a:r>
              <a:rPr sz="1800" spc="-2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size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=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[(n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-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f)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/</a:t>
            </a:r>
            <a:r>
              <a:rPr sz="1800" spc="-20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stride]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>
                <a:latin typeface="Arial MT"/>
                <a:cs typeface="Arial MT"/>
              </a:rPr>
              <a:t>+</a:t>
            </a:r>
            <a:r>
              <a:rPr sz="1800" spc="-15">
                <a:latin typeface="Arial MT"/>
                <a:cs typeface="Arial MT"/>
              </a:rPr>
              <a:t> </a:t>
            </a:r>
            <a:r>
              <a:rPr sz="1800" spc="-5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Non-linearity</a:t>
            </a:r>
            <a:r>
              <a:rPr spc="-20"/>
              <a:t> </a:t>
            </a:r>
            <a:r>
              <a:t>in</a:t>
            </a:r>
            <a:r>
              <a:rPr spc="-15"/>
              <a:t> </a:t>
            </a:r>
            <a:r>
              <a:t>Classification</a:t>
            </a:r>
            <a:r>
              <a:rPr spc="-65"/>
              <a:t> </a:t>
            </a:r>
            <a:r>
              <a:rPr spc="-10"/>
              <a:t>Tasks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225" y="1081119"/>
            <a:ext cx="3823970" cy="17563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lang="en-US" sz="1800" err="1">
                <a:solidFill>
                  <a:srgbClr val="595959"/>
                </a:solidFill>
                <a:latin typeface="Arial MT"/>
                <a:cs typeface="Arial MT"/>
              </a:rPr>
              <a:t>ReLU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helps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models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learn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nonlinearity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because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breaks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linearity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>
                <a:solidFill>
                  <a:srgbClr val="595959"/>
                </a:solidFill>
                <a:latin typeface="Arial MT"/>
                <a:cs typeface="Arial MT"/>
              </a:rPr>
              <a:t>by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introducing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threshold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at</a:t>
            </a:r>
            <a:r>
              <a:rPr sz="1800" spc="-25">
                <a:solidFill>
                  <a:srgbClr val="595959"/>
                </a:solidFill>
                <a:latin typeface="Arial MT"/>
                <a:cs typeface="Arial MT"/>
              </a:rPr>
              <a:t> 0.</a:t>
            </a:r>
            <a:endParaRPr lang="en-US" sz="1800">
              <a:latin typeface="Arial MT"/>
              <a:cs typeface="Arial MT"/>
            </a:endParaRPr>
          </a:p>
          <a:p>
            <a:pPr marL="12700">
              <a:spcBef>
                <a:spcPts val="1525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ReLU(x)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=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max(x,</a:t>
            </a:r>
            <a:r>
              <a:rPr sz="1800" spc="-1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 spc="-25">
                <a:solidFill>
                  <a:srgbClr val="0000FF"/>
                </a:solidFill>
                <a:latin typeface="Arial MT"/>
                <a:cs typeface="Arial MT"/>
              </a:rPr>
              <a:t>0)</a:t>
            </a:r>
            <a:endParaRPr lang="en-US"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b="697"/>
          <a:stretch>
            <a:fillRect/>
          </a:stretch>
        </p:blipFill>
        <p:spPr>
          <a:xfrm>
            <a:off x="450859" y="1285397"/>
            <a:ext cx="4001789" cy="20379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432" y="2606849"/>
            <a:ext cx="3650318" cy="23516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Fully Connected</a:t>
            </a:r>
            <a:r>
              <a:rPr spc="5"/>
              <a:t> </a:t>
            </a:r>
            <a:r>
              <a:t>(Dense)</a:t>
            </a:r>
            <a:r>
              <a:rPr spc="5"/>
              <a:t> </a:t>
            </a:r>
            <a:r>
              <a:rPr spc="-10"/>
              <a:t>Layers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7225" y="1175208"/>
            <a:ext cx="3584416" cy="252030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marR="524510" indent="-285750">
              <a:lnSpc>
                <a:spcPct val="114999"/>
              </a:lnSpc>
              <a:spcBef>
                <a:spcPts val="100"/>
              </a:spcBef>
              <a:buFont typeface="Arial"/>
              <a:buChar char="•"/>
            </a:pPr>
            <a:r>
              <a:rPr lang="en-US" sz="1800" b="1">
                <a:solidFill>
                  <a:srgbClr val="595959"/>
                </a:solidFill>
                <a:latin typeface="Arial MT"/>
                <a:cs typeface="Arial MT"/>
              </a:rPr>
              <a:t>Purpose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4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capturing</a:t>
            </a:r>
            <a:r>
              <a:rPr sz="1800" spc="-4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global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patterns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relationships</a:t>
            </a:r>
            <a:endParaRPr lang="en-US" sz="1800">
              <a:latin typeface="Arial MT"/>
              <a:cs typeface="Arial MT"/>
            </a:endParaRPr>
          </a:p>
          <a:p>
            <a:pPr marL="298450" marR="5080" indent="-285750">
              <a:lnSpc>
                <a:spcPct val="114999"/>
              </a:lnSpc>
              <a:spcBef>
                <a:spcPts val="1200"/>
              </a:spcBef>
              <a:buFont typeface="Arial"/>
              <a:buChar char="•"/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Add</a:t>
            </a:r>
            <a:r>
              <a:rPr sz="1800" spc="-4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b="1">
                <a:solidFill>
                  <a:srgbClr val="595959"/>
                </a:solidFill>
                <a:latin typeface="Arial"/>
                <a:cs typeface="Arial"/>
              </a:rPr>
              <a:t>dropout</a:t>
            </a:r>
            <a:r>
              <a:rPr sz="1800" b="1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(deactivate</a:t>
            </a:r>
            <a:r>
              <a:rPr sz="1800" spc="-4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some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neuron)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prevent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overfitting</a:t>
            </a:r>
            <a:endParaRPr lang="en-US" sz="1800">
              <a:latin typeface="Arial MT"/>
              <a:cs typeface="Arial MT"/>
            </a:endParaRPr>
          </a:p>
          <a:p>
            <a:pPr marL="12700">
              <a:spcBef>
                <a:spcPts val="320"/>
              </a:spcBef>
            </a:pPr>
            <a:r>
              <a:rPr lang="en-US">
                <a:solidFill>
                  <a:srgbClr val="595959"/>
                </a:solidFill>
                <a:latin typeface="Arial MT"/>
                <a:cs typeface="Arial MT"/>
              </a:rPr>
              <a:t>  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→ usually</a:t>
            </a:r>
            <a:r>
              <a:rPr sz="1800" spc="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20-</a:t>
            </a:r>
            <a:r>
              <a:rPr sz="1800" spc="-25">
                <a:solidFill>
                  <a:srgbClr val="595959"/>
                </a:solidFill>
                <a:latin typeface="Arial MT"/>
                <a:cs typeface="Arial MT"/>
              </a:rPr>
              <a:t>50%</a:t>
            </a:r>
            <a:endParaRPr lang="en-US" sz="1800">
              <a:latin typeface="Arial MT"/>
              <a:cs typeface="Arial MT"/>
            </a:endParaRPr>
          </a:p>
          <a:p>
            <a:pPr marL="298450" marR="54610" indent="-285750">
              <a:lnSpc>
                <a:spcPct val="114999"/>
              </a:lnSpc>
              <a:spcBef>
                <a:spcPts val="1205"/>
              </a:spcBef>
              <a:buFont typeface="Arial"/>
              <a:buChar char="•"/>
            </a:pPr>
            <a:r>
              <a:rPr lang="en-US" sz="1800" err="1">
                <a:solidFill>
                  <a:srgbClr val="595959"/>
                </a:solidFill>
                <a:latin typeface="Arial MT"/>
                <a:cs typeface="Arial MT"/>
              </a:rPr>
              <a:t>Softmax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turn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into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probability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classification</a:t>
            </a:r>
            <a:endParaRPr lang="en-US"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r="524"/>
          <a:stretch>
            <a:fillRect/>
          </a:stretch>
        </p:blipFill>
        <p:spPr>
          <a:xfrm>
            <a:off x="291507" y="1595099"/>
            <a:ext cx="5022188" cy="2748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85750" y="285750"/>
            <a:ext cx="1378744" cy="228600"/>
          </a:xfrm>
          <a:custGeom>
            <a:avLst/>
            <a:gdLst/>
            <a:ahLst/>
            <a:cxnLst/>
            <a:rect l="l" t="t" r="r" b="b"/>
            <a:pathLst>
              <a:path w="1838325" h="304800">
                <a:moveTo>
                  <a:pt x="152400" y="0"/>
                </a:moveTo>
                <a:lnTo>
                  <a:pt x="1685925" y="0"/>
                </a:lnTo>
                <a:cubicBezTo>
                  <a:pt x="1770037" y="0"/>
                  <a:pt x="1838325" y="68288"/>
                  <a:pt x="1838325" y="152400"/>
                </a:cubicBezTo>
                <a:lnTo>
                  <a:pt x="1838325" y="152400"/>
                </a:lnTo>
                <a:cubicBezTo>
                  <a:pt x="1838325" y="236512"/>
                  <a:pt x="1770037" y="304800"/>
                  <a:pt x="1685925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85750" y="285750"/>
            <a:ext cx="1428750" cy="228600"/>
          </a:xfrm>
          <a:prstGeom prst="rect">
            <a:avLst/>
          </a:prstGeom>
          <a:noFill/>
          <a:ln/>
        </p:spPr>
        <p:txBody>
          <a:bodyPr wrap="square" lIns="114300" tIns="42863" rIns="114300" bIns="42863" rtlCol="0" anchor="ctr"/>
          <a:lstStyle/>
          <a:p>
            <a:pPr>
              <a:lnSpc>
                <a:spcPct val="120000"/>
              </a:lnSpc>
            </a:pPr>
            <a:r>
              <a:rPr lang="en-US" sz="750" b="1">
                <a:solidFill>
                  <a:srgbClr val="FFFFFF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Famous Architectures</a:t>
            </a:r>
            <a:endParaRPr lang="en-US" sz="750">
              <a:latin typeface="Quattrocento Sans"/>
            </a:endParaRPr>
          </a:p>
        </p:txBody>
      </p:sp>
      <p:sp>
        <p:nvSpPr>
          <p:cNvPr id="4" name="Text 2"/>
          <p:cNvSpPr/>
          <p:nvPr/>
        </p:nvSpPr>
        <p:spPr>
          <a:xfrm>
            <a:off x="285750" y="600075"/>
            <a:ext cx="870108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0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Evolution of CNNs</a:t>
            </a:r>
            <a:endParaRPr lang="en-US" sz="1200"/>
          </a:p>
        </p:txBody>
      </p:sp>
      <p:sp>
        <p:nvSpPr>
          <p:cNvPr id="5" name="Text 3"/>
          <p:cNvSpPr/>
          <p:nvPr/>
        </p:nvSpPr>
        <p:spPr>
          <a:xfrm>
            <a:off x="285750" y="942975"/>
            <a:ext cx="864393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Milestone architectures that shaped deep learning</a:t>
            </a:r>
            <a:endParaRPr lang="en-US" sz="1200"/>
          </a:p>
        </p:txBody>
      </p:sp>
      <p:sp>
        <p:nvSpPr>
          <p:cNvPr id="6" name="Shape 4"/>
          <p:cNvSpPr/>
          <p:nvPr/>
        </p:nvSpPr>
        <p:spPr>
          <a:xfrm>
            <a:off x="285750" y="1271587"/>
            <a:ext cx="2057400" cy="1643063"/>
          </a:xfrm>
          <a:custGeom>
            <a:avLst/>
            <a:gdLst/>
            <a:ahLst/>
            <a:cxnLst/>
            <a:rect l="l" t="t" r="r" b="b"/>
            <a:pathLst>
              <a:path w="2743200" h="21907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2038340"/>
                </a:lnTo>
                <a:cubicBezTo>
                  <a:pt x="2743200" y="2122514"/>
                  <a:pt x="2674964" y="2190750"/>
                  <a:pt x="2590790" y="2190750"/>
                </a:cubicBezTo>
                <a:lnTo>
                  <a:pt x="152410" y="2190750"/>
                </a:lnTo>
                <a:cubicBezTo>
                  <a:pt x="68236" y="2190750"/>
                  <a:pt x="0" y="2122514"/>
                  <a:pt x="0" y="20383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85750" y="1271588"/>
            <a:ext cx="2057400" cy="28575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51A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00051" y="1400175"/>
            <a:ext cx="59293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LeNet-5</a:t>
            </a:r>
            <a:endParaRPr lang="en-US" sz="1200"/>
          </a:p>
        </p:txBody>
      </p:sp>
      <p:sp>
        <p:nvSpPr>
          <p:cNvPr id="9" name="Shape 7"/>
          <p:cNvSpPr/>
          <p:nvPr/>
        </p:nvSpPr>
        <p:spPr>
          <a:xfrm>
            <a:off x="1944886" y="1414463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114300" y="0"/>
                </a:moveTo>
                <a:lnTo>
                  <a:pt x="266700" y="0"/>
                </a:lnTo>
                <a:cubicBezTo>
                  <a:pt x="329784" y="0"/>
                  <a:pt x="381000" y="51216"/>
                  <a:pt x="381000" y="114300"/>
                </a:cubicBezTo>
                <a:lnTo>
                  <a:pt x="381000" y="114300"/>
                </a:lnTo>
                <a:cubicBezTo>
                  <a:pt x="381000" y="177384"/>
                  <a:pt x="329784" y="228600"/>
                  <a:pt x="2667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944886" y="1414463"/>
            <a:ext cx="328613" cy="171450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ctr"/>
          <a:lstStyle/>
          <a:p>
            <a:pPr>
              <a:lnSpc>
                <a:spcPct val="110000"/>
              </a:lnSpc>
            </a:pPr>
            <a:r>
              <a:rPr lang="en-US" sz="675" b="1">
                <a:solidFill>
                  <a:srgbClr val="1447E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1998</a:t>
            </a:r>
            <a:endParaRPr lang="en-US" sz="1200"/>
          </a:p>
        </p:txBody>
      </p:sp>
      <p:sp>
        <p:nvSpPr>
          <p:cNvPr id="11" name="Text 9"/>
          <p:cNvSpPr/>
          <p:nvPr/>
        </p:nvSpPr>
        <p:spPr>
          <a:xfrm>
            <a:off x="400050" y="1657350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layers</a:t>
            </a:r>
            <a:endParaRPr lang="en-US" sz="1200"/>
          </a:p>
        </p:txBody>
      </p:sp>
      <p:sp>
        <p:nvSpPr>
          <p:cNvPr id="12" name="Text 10"/>
          <p:cNvSpPr/>
          <p:nvPr/>
        </p:nvSpPr>
        <p:spPr>
          <a:xfrm>
            <a:off x="400051" y="1828800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 Conv + 3 FC</a:t>
            </a:r>
            <a:endParaRPr lang="en-US" sz="1200"/>
          </a:p>
        </p:txBody>
      </p:sp>
      <p:sp>
        <p:nvSpPr>
          <p:cNvPr id="13" name="Text 11"/>
          <p:cNvSpPr/>
          <p:nvPr/>
        </p:nvSpPr>
        <p:spPr>
          <a:xfrm>
            <a:off x="400050" y="2028825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Pioneered by</a:t>
            </a:r>
            <a:endParaRPr lang="en-US" sz="1200"/>
          </a:p>
        </p:txBody>
      </p:sp>
      <p:sp>
        <p:nvSpPr>
          <p:cNvPr id="14" name="Text 12"/>
          <p:cNvSpPr/>
          <p:nvPr/>
        </p:nvSpPr>
        <p:spPr>
          <a:xfrm>
            <a:off x="400051" y="2200275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Yann LeCun</a:t>
            </a:r>
            <a:endParaRPr lang="en-US" sz="1200"/>
          </a:p>
        </p:txBody>
      </p:sp>
      <p:sp>
        <p:nvSpPr>
          <p:cNvPr id="15" name="Shape 13"/>
          <p:cNvSpPr/>
          <p:nvPr/>
        </p:nvSpPr>
        <p:spPr>
          <a:xfrm>
            <a:off x="400050" y="2400300"/>
            <a:ext cx="1828800" cy="40005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76202" y="0"/>
                </a:moveTo>
                <a:lnTo>
                  <a:pt x="2362198" y="0"/>
                </a:lnTo>
                <a:cubicBezTo>
                  <a:pt x="2404283" y="0"/>
                  <a:pt x="2438400" y="34117"/>
                  <a:pt x="2438400" y="76202"/>
                </a:cubicBezTo>
                <a:lnTo>
                  <a:pt x="2438400" y="457198"/>
                </a:lnTo>
                <a:cubicBezTo>
                  <a:pt x="2438400" y="499283"/>
                  <a:pt x="2404283" y="533400"/>
                  <a:pt x="2362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7201" y="2457450"/>
            <a:ext cx="17645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Use:</a:t>
            </a: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Handwritten digit recognition (MNIST)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" name="Shape 15"/>
          <p:cNvSpPr/>
          <p:nvPr/>
        </p:nvSpPr>
        <p:spPr>
          <a:xfrm>
            <a:off x="2457450" y="1271587"/>
            <a:ext cx="2057400" cy="1643063"/>
          </a:xfrm>
          <a:custGeom>
            <a:avLst/>
            <a:gdLst/>
            <a:ahLst/>
            <a:cxnLst/>
            <a:rect l="l" t="t" r="r" b="b"/>
            <a:pathLst>
              <a:path w="2743200" h="21907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2038340"/>
                </a:lnTo>
                <a:cubicBezTo>
                  <a:pt x="2743200" y="2122514"/>
                  <a:pt x="2674964" y="2190750"/>
                  <a:pt x="2590790" y="2190750"/>
                </a:cubicBezTo>
                <a:lnTo>
                  <a:pt x="152410" y="2190750"/>
                </a:lnTo>
                <a:cubicBezTo>
                  <a:pt x="68236" y="2190750"/>
                  <a:pt x="0" y="2122514"/>
                  <a:pt x="0" y="20383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457450" y="1271588"/>
            <a:ext cx="2057400" cy="28575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890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571750" y="1400175"/>
            <a:ext cx="57864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AlexNet</a:t>
            </a:r>
            <a:endParaRPr lang="en-US" sz="1200"/>
          </a:p>
        </p:txBody>
      </p:sp>
      <p:sp>
        <p:nvSpPr>
          <p:cNvPr id="20" name="Shape 18"/>
          <p:cNvSpPr/>
          <p:nvPr/>
        </p:nvSpPr>
        <p:spPr>
          <a:xfrm>
            <a:off x="4116140" y="1414463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114300" y="0"/>
                </a:moveTo>
                <a:lnTo>
                  <a:pt x="266700" y="0"/>
                </a:lnTo>
                <a:cubicBezTo>
                  <a:pt x="329784" y="0"/>
                  <a:pt x="381000" y="51216"/>
                  <a:pt x="381000" y="114300"/>
                </a:cubicBezTo>
                <a:lnTo>
                  <a:pt x="381000" y="114300"/>
                </a:lnTo>
                <a:cubicBezTo>
                  <a:pt x="381000" y="177384"/>
                  <a:pt x="329784" y="228600"/>
                  <a:pt x="2667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ED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116139" y="1414463"/>
            <a:ext cx="328613" cy="171450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ctr"/>
          <a:lstStyle/>
          <a:p>
            <a:pPr>
              <a:lnSpc>
                <a:spcPct val="110000"/>
              </a:lnSpc>
            </a:pPr>
            <a:r>
              <a:rPr lang="en-US" sz="675" b="1">
                <a:solidFill>
                  <a:srgbClr val="CA35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2012</a:t>
            </a:r>
            <a:endParaRPr lang="en-US" sz="1200"/>
          </a:p>
        </p:txBody>
      </p:sp>
      <p:sp>
        <p:nvSpPr>
          <p:cNvPr id="22" name="Text 20"/>
          <p:cNvSpPr/>
          <p:nvPr/>
        </p:nvSpPr>
        <p:spPr>
          <a:xfrm>
            <a:off x="2571750" y="1657350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 layers</a:t>
            </a:r>
            <a:endParaRPr lang="en-US" sz="1200"/>
          </a:p>
        </p:txBody>
      </p:sp>
      <p:sp>
        <p:nvSpPr>
          <p:cNvPr id="23" name="Text 21"/>
          <p:cNvSpPr/>
          <p:nvPr/>
        </p:nvSpPr>
        <p:spPr>
          <a:xfrm>
            <a:off x="2571751" y="1828800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Conv + 3 FC</a:t>
            </a:r>
            <a:endParaRPr lang="en-US" sz="1200"/>
          </a:p>
        </p:txBody>
      </p:sp>
      <p:sp>
        <p:nvSpPr>
          <p:cNvPr id="24" name="Text 22"/>
          <p:cNvSpPr/>
          <p:nvPr/>
        </p:nvSpPr>
        <p:spPr>
          <a:xfrm>
            <a:off x="2571750" y="2028825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Breakthrough</a:t>
            </a:r>
            <a:endParaRPr lang="en-US" sz="1200"/>
          </a:p>
        </p:txBody>
      </p:sp>
      <p:sp>
        <p:nvSpPr>
          <p:cNvPr id="25" name="Text 23"/>
          <p:cNvSpPr/>
          <p:nvPr/>
        </p:nvSpPr>
        <p:spPr>
          <a:xfrm>
            <a:off x="2571751" y="2200275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ImageNet winner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2571750" y="2400300"/>
            <a:ext cx="1828800" cy="40005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76202" y="0"/>
                </a:moveTo>
                <a:lnTo>
                  <a:pt x="2362198" y="0"/>
                </a:lnTo>
                <a:cubicBezTo>
                  <a:pt x="2404283" y="0"/>
                  <a:pt x="2438400" y="34117"/>
                  <a:pt x="2438400" y="76202"/>
                </a:cubicBezTo>
                <a:lnTo>
                  <a:pt x="2438400" y="457198"/>
                </a:lnTo>
                <a:cubicBezTo>
                  <a:pt x="2438400" y="499283"/>
                  <a:pt x="2404283" y="533400"/>
                  <a:pt x="2362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7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2628901" y="2457450"/>
            <a:ext cx="17645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50" b="1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Innovations:</a:t>
            </a:r>
            <a:r>
              <a:rPr lang="en-US" sz="750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750" err="1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ReLU</a:t>
            </a:r>
            <a:r>
              <a:rPr lang="en-US" sz="750">
                <a:solidFill>
                  <a:srgbClr val="00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, Dropout, GPU training</a:t>
            </a:r>
            <a:endParaRPr lang="en-US" sz="750">
              <a:solidFill>
                <a:srgbClr val="000000"/>
              </a:solidFill>
              <a:latin typeface="Quattrocento San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629150" y="1271587"/>
            <a:ext cx="2057400" cy="1643063"/>
          </a:xfrm>
          <a:custGeom>
            <a:avLst/>
            <a:gdLst/>
            <a:ahLst/>
            <a:cxnLst/>
            <a:rect l="l" t="t" r="r" b="b"/>
            <a:pathLst>
              <a:path w="2743200" h="21907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2038340"/>
                </a:lnTo>
                <a:cubicBezTo>
                  <a:pt x="2743200" y="2122514"/>
                  <a:pt x="2674964" y="2190750"/>
                  <a:pt x="2590790" y="2190750"/>
                </a:cubicBezTo>
                <a:lnTo>
                  <a:pt x="152410" y="2190750"/>
                </a:lnTo>
                <a:cubicBezTo>
                  <a:pt x="68236" y="2190750"/>
                  <a:pt x="0" y="2122514"/>
                  <a:pt x="0" y="20383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4629150" y="1271588"/>
            <a:ext cx="2057400" cy="28575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5DF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743451" y="1400175"/>
            <a:ext cx="56435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VGG-16</a:t>
            </a:r>
            <a:endParaRPr lang="en-US" sz="1200"/>
          </a:p>
        </p:txBody>
      </p:sp>
      <p:sp>
        <p:nvSpPr>
          <p:cNvPr id="31" name="Shape 29"/>
          <p:cNvSpPr/>
          <p:nvPr/>
        </p:nvSpPr>
        <p:spPr>
          <a:xfrm>
            <a:off x="6287951" y="1414463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114300" y="0"/>
                </a:moveTo>
                <a:lnTo>
                  <a:pt x="266700" y="0"/>
                </a:lnTo>
                <a:cubicBezTo>
                  <a:pt x="329784" y="0"/>
                  <a:pt x="381000" y="51216"/>
                  <a:pt x="381000" y="114300"/>
                </a:cubicBezTo>
                <a:lnTo>
                  <a:pt x="381000" y="114300"/>
                </a:lnTo>
                <a:cubicBezTo>
                  <a:pt x="381000" y="177384"/>
                  <a:pt x="329784" y="228600"/>
                  <a:pt x="2667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DCFC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6287951" y="1414463"/>
            <a:ext cx="328613" cy="171450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ctr"/>
          <a:lstStyle/>
          <a:p>
            <a:pPr>
              <a:lnSpc>
                <a:spcPct val="110000"/>
              </a:lnSpc>
            </a:pPr>
            <a:r>
              <a:rPr lang="en-US" sz="675" b="1">
                <a:solidFill>
                  <a:srgbClr val="0082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2014</a:t>
            </a:r>
            <a:endParaRPr lang="en-US" sz="1200"/>
          </a:p>
        </p:txBody>
      </p:sp>
      <p:sp>
        <p:nvSpPr>
          <p:cNvPr id="33" name="Text 31"/>
          <p:cNvSpPr/>
          <p:nvPr/>
        </p:nvSpPr>
        <p:spPr>
          <a:xfrm>
            <a:off x="4743450" y="1728788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16 layers</a:t>
            </a:r>
            <a:endParaRPr lang="en-US" sz="1200"/>
          </a:p>
        </p:txBody>
      </p:sp>
      <p:sp>
        <p:nvSpPr>
          <p:cNvPr id="34" name="Text 32"/>
          <p:cNvSpPr/>
          <p:nvPr/>
        </p:nvSpPr>
        <p:spPr>
          <a:xfrm>
            <a:off x="4743451" y="1900238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13 Conv + 3 FC</a:t>
            </a:r>
            <a:endParaRPr lang="en-US" sz="1200"/>
          </a:p>
        </p:txBody>
      </p:sp>
      <p:sp>
        <p:nvSpPr>
          <p:cNvPr id="35" name="Text 33"/>
          <p:cNvSpPr/>
          <p:nvPr/>
        </p:nvSpPr>
        <p:spPr>
          <a:xfrm>
            <a:off x="4743450" y="2100263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Simplicity</a:t>
            </a:r>
            <a:endParaRPr lang="en-US" sz="1200"/>
          </a:p>
        </p:txBody>
      </p:sp>
      <p:sp>
        <p:nvSpPr>
          <p:cNvPr id="36" name="Text 34"/>
          <p:cNvSpPr/>
          <p:nvPr/>
        </p:nvSpPr>
        <p:spPr>
          <a:xfrm>
            <a:off x="4743451" y="2271713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Uniform 3×3 filters</a:t>
            </a:r>
            <a:endParaRPr lang="en-US" sz="1200"/>
          </a:p>
        </p:txBody>
      </p:sp>
      <p:sp>
        <p:nvSpPr>
          <p:cNvPr id="37" name="Shape 35"/>
          <p:cNvSpPr/>
          <p:nvPr/>
        </p:nvSpPr>
        <p:spPr>
          <a:xfrm>
            <a:off x="4743450" y="2471738"/>
            <a:ext cx="1828800" cy="257175"/>
          </a:xfrm>
          <a:custGeom>
            <a:avLst/>
            <a:gdLst/>
            <a:ahLst/>
            <a:cxnLst/>
            <a:rect l="l" t="t" r="r" b="b"/>
            <a:pathLst>
              <a:path w="2438400" h="342900">
                <a:moveTo>
                  <a:pt x="76199" y="0"/>
                </a:moveTo>
                <a:lnTo>
                  <a:pt x="2362201" y="0"/>
                </a:lnTo>
                <a:cubicBezTo>
                  <a:pt x="2404284" y="0"/>
                  <a:pt x="2438400" y="34116"/>
                  <a:pt x="2438400" y="76199"/>
                </a:cubicBezTo>
                <a:lnTo>
                  <a:pt x="2438400" y="266701"/>
                </a:lnTo>
                <a:cubicBezTo>
                  <a:pt x="2438400" y="308784"/>
                  <a:pt x="2404284" y="342900"/>
                  <a:pt x="23622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0FD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800601" y="2528888"/>
            <a:ext cx="17645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Key:</a:t>
            </a: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Depth matters, small filters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800850" y="1271587"/>
            <a:ext cx="2057400" cy="1643063"/>
          </a:xfrm>
          <a:custGeom>
            <a:avLst/>
            <a:gdLst/>
            <a:ahLst/>
            <a:cxnLst/>
            <a:rect l="l" t="t" r="r" b="b"/>
            <a:pathLst>
              <a:path w="2743200" h="21907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2038340"/>
                </a:lnTo>
                <a:cubicBezTo>
                  <a:pt x="2743200" y="2122514"/>
                  <a:pt x="2674964" y="2190750"/>
                  <a:pt x="2590790" y="2190750"/>
                </a:cubicBezTo>
                <a:lnTo>
                  <a:pt x="152410" y="2190750"/>
                </a:lnTo>
                <a:cubicBezTo>
                  <a:pt x="68236" y="2190750"/>
                  <a:pt x="0" y="2122514"/>
                  <a:pt x="0" y="203834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6800850" y="1271588"/>
            <a:ext cx="2057400" cy="28575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27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6915151" y="1400175"/>
            <a:ext cx="53578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ResNet</a:t>
            </a:r>
            <a:endParaRPr lang="en-US" sz="1200"/>
          </a:p>
        </p:txBody>
      </p:sp>
      <p:sp>
        <p:nvSpPr>
          <p:cNvPr id="42" name="Shape 40"/>
          <p:cNvSpPr/>
          <p:nvPr/>
        </p:nvSpPr>
        <p:spPr>
          <a:xfrm>
            <a:off x="8457084" y="1414463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114300" y="0"/>
                </a:moveTo>
                <a:lnTo>
                  <a:pt x="266700" y="0"/>
                </a:lnTo>
                <a:cubicBezTo>
                  <a:pt x="329784" y="0"/>
                  <a:pt x="381000" y="51216"/>
                  <a:pt x="381000" y="114300"/>
                </a:cubicBezTo>
                <a:lnTo>
                  <a:pt x="381000" y="114300"/>
                </a:lnTo>
                <a:cubicBezTo>
                  <a:pt x="381000" y="177384"/>
                  <a:pt x="329784" y="228600"/>
                  <a:pt x="2667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3E8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8457084" y="1414463"/>
            <a:ext cx="328613" cy="171450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ctr"/>
          <a:lstStyle/>
          <a:p>
            <a:pPr>
              <a:lnSpc>
                <a:spcPct val="110000"/>
              </a:lnSpc>
            </a:pPr>
            <a:r>
              <a:rPr lang="en-US" sz="675" b="1">
                <a:solidFill>
                  <a:srgbClr val="8200D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2015</a:t>
            </a:r>
            <a:endParaRPr lang="en-US" sz="1200"/>
          </a:p>
        </p:txBody>
      </p:sp>
      <p:sp>
        <p:nvSpPr>
          <p:cNvPr id="44" name="Text 42"/>
          <p:cNvSpPr/>
          <p:nvPr/>
        </p:nvSpPr>
        <p:spPr>
          <a:xfrm>
            <a:off x="6915150" y="1728788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152+ layers</a:t>
            </a:r>
            <a:endParaRPr lang="en-US" sz="1200"/>
          </a:p>
        </p:txBody>
      </p:sp>
      <p:sp>
        <p:nvSpPr>
          <p:cNvPr id="45" name="Text 43"/>
          <p:cNvSpPr/>
          <p:nvPr/>
        </p:nvSpPr>
        <p:spPr>
          <a:xfrm>
            <a:off x="6915151" y="1900238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Very deep networks</a:t>
            </a:r>
            <a:endParaRPr lang="en-US" sz="1200"/>
          </a:p>
        </p:txBody>
      </p:sp>
      <p:sp>
        <p:nvSpPr>
          <p:cNvPr id="46" name="Text 44"/>
          <p:cNvSpPr/>
          <p:nvPr/>
        </p:nvSpPr>
        <p:spPr>
          <a:xfrm>
            <a:off x="6915150" y="2100263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Revolutionary</a:t>
            </a:r>
            <a:endParaRPr lang="en-US" sz="1200"/>
          </a:p>
        </p:txBody>
      </p:sp>
      <p:sp>
        <p:nvSpPr>
          <p:cNvPr id="47" name="Text 45"/>
          <p:cNvSpPr/>
          <p:nvPr/>
        </p:nvSpPr>
        <p:spPr>
          <a:xfrm>
            <a:off x="6915151" y="2271713"/>
            <a:ext cx="1878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Skip connections</a:t>
            </a:r>
            <a:endParaRPr lang="en-US" sz="1200"/>
          </a:p>
        </p:txBody>
      </p:sp>
      <p:sp>
        <p:nvSpPr>
          <p:cNvPr id="48" name="Shape 46"/>
          <p:cNvSpPr/>
          <p:nvPr/>
        </p:nvSpPr>
        <p:spPr>
          <a:xfrm>
            <a:off x="6915150" y="2471738"/>
            <a:ext cx="1828800" cy="257175"/>
          </a:xfrm>
          <a:custGeom>
            <a:avLst/>
            <a:gdLst/>
            <a:ahLst/>
            <a:cxnLst/>
            <a:rect l="l" t="t" r="r" b="b"/>
            <a:pathLst>
              <a:path w="2438400" h="342900">
                <a:moveTo>
                  <a:pt x="76199" y="0"/>
                </a:moveTo>
                <a:lnTo>
                  <a:pt x="2362201" y="0"/>
                </a:lnTo>
                <a:cubicBezTo>
                  <a:pt x="2404284" y="0"/>
                  <a:pt x="2438400" y="34116"/>
                  <a:pt x="2438400" y="76199"/>
                </a:cubicBezTo>
                <a:lnTo>
                  <a:pt x="2438400" y="266701"/>
                </a:lnTo>
                <a:cubicBezTo>
                  <a:pt x="2438400" y="308784"/>
                  <a:pt x="2404284" y="342900"/>
                  <a:pt x="23622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AF5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6972301" y="2528888"/>
            <a:ext cx="17645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88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Innovation:</a:t>
            </a: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Residual learning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" name="Shape 48"/>
          <p:cNvSpPr/>
          <p:nvPr/>
        </p:nvSpPr>
        <p:spPr>
          <a:xfrm>
            <a:off x="285750" y="3028950"/>
            <a:ext cx="8572500" cy="1428750"/>
          </a:xfrm>
          <a:custGeom>
            <a:avLst/>
            <a:gdLst/>
            <a:ahLst/>
            <a:cxnLst/>
            <a:rect l="l" t="t" r="r" b="b"/>
            <a:pathLst>
              <a:path w="11430000" h="1905000">
                <a:moveTo>
                  <a:pt x="152400" y="0"/>
                </a:moveTo>
                <a:lnTo>
                  <a:pt x="11277600" y="0"/>
                </a:lnTo>
                <a:cubicBezTo>
                  <a:pt x="11361712" y="0"/>
                  <a:pt x="11430000" y="68288"/>
                  <a:pt x="11430000" y="152400"/>
                </a:cubicBezTo>
                <a:lnTo>
                  <a:pt x="11430000" y="1752600"/>
                </a:lnTo>
                <a:cubicBezTo>
                  <a:pt x="11430000" y="1836712"/>
                  <a:pt x="11361712" y="1905000"/>
                  <a:pt x="11277600" y="1905000"/>
                </a:cubicBezTo>
                <a:lnTo>
                  <a:pt x="152400" y="1905000"/>
                </a:lnTo>
                <a:cubicBezTo>
                  <a:pt x="68288" y="1905000"/>
                  <a:pt x="0" y="1836712"/>
                  <a:pt x="0" y="1752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392906" y="3171825"/>
            <a:ext cx="83581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Evolution Timeline: Key Improvements</a:t>
            </a:r>
            <a:endParaRPr lang="en-US" sz="1200"/>
          </a:p>
        </p:txBody>
      </p:sp>
      <p:sp>
        <p:nvSpPr>
          <p:cNvPr id="52" name="Shape 50"/>
          <p:cNvSpPr/>
          <p:nvPr/>
        </p:nvSpPr>
        <p:spPr>
          <a:xfrm>
            <a:off x="1083171" y="3486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1226046" y="36290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155D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400051" y="4000500"/>
            <a:ext cx="18216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Depth</a:t>
            </a:r>
            <a:endParaRPr lang="en-US" sz="1200"/>
          </a:p>
        </p:txBody>
      </p:sp>
      <p:sp>
        <p:nvSpPr>
          <p:cNvPr id="55" name="Text 53"/>
          <p:cNvSpPr/>
          <p:nvPr/>
        </p:nvSpPr>
        <p:spPr>
          <a:xfrm>
            <a:off x="403622" y="4171950"/>
            <a:ext cx="18145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→ 152+ layers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6" name="Shape 54"/>
          <p:cNvSpPr/>
          <p:nvPr/>
        </p:nvSpPr>
        <p:spPr>
          <a:xfrm>
            <a:off x="2327077" y="38290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86868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3256657" y="3486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ED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3410248" y="36290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51269" y="-4420"/>
                </a:moveTo>
                <a:cubicBezTo>
                  <a:pt x="156582" y="-580"/>
                  <a:pt x="158547" y="6385"/>
                  <a:pt x="156136" y="12457"/>
                </a:cubicBezTo>
                <a:lnTo>
                  <a:pt x="121131" y="100013"/>
                </a:lnTo>
                <a:lnTo>
                  <a:pt x="185738" y="100013"/>
                </a:lnTo>
                <a:cubicBezTo>
                  <a:pt x="191765" y="100013"/>
                  <a:pt x="197123" y="103763"/>
                  <a:pt x="199177" y="109433"/>
                </a:cubicBezTo>
                <a:cubicBezTo>
                  <a:pt x="201231" y="115104"/>
                  <a:pt x="199489" y="121444"/>
                  <a:pt x="194890" y="125284"/>
                </a:cubicBezTo>
                <a:lnTo>
                  <a:pt x="66303" y="232440"/>
                </a:lnTo>
                <a:cubicBezTo>
                  <a:pt x="61258" y="236637"/>
                  <a:pt x="54069" y="236860"/>
                  <a:pt x="48756" y="233020"/>
                </a:cubicBezTo>
                <a:cubicBezTo>
                  <a:pt x="43443" y="229180"/>
                  <a:pt x="41478" y="222215"/>
                  <a:pt x="43889" y="216143"/>
                </a:cubicBezTo>
                <a:lnTo>
                  <a:pt x="78894" y="128588"/>
                </a:lnTo>
                <a:lnTo>
                  <a:pt x="14288" y="128588"/>
                </a:lnTo>
                <a:cubicBezTo>
                  <a:pt x="8260" y="128588"/>
                  <a:pt x="2902" y="124837"/>
                  <a:pt x="848" y="119167"/>
                </a:cubicBezTo>
                <a:cubicBezTo>
                  <a:pt x="-1206" y="113496"/>
                  <a:pt x="536" y="107156"/>
                  <a:pt x="5135" y="103316"/>
                </a:cubicBezTo>
                <a:lnTo>
                  <a:pt x="133722" y="-3840"/>
                </a:lnTo>
                <a:cubicBezTo>
                  <a:pt x="138767" y="-8037"/>
                  <a:pt x="145956" y="-8260"/>
                  <a:pt x="151269" y="-4420"/>
                </a:cubicBezTo>
                <a:close/>
              </a:path>
            </a:pathLst>
          </a:custGeom>
          <a:solidFill>
            <a:srgbClr val="F549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2573536" y="4000500"/>
            <a:ext cx="18216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Activation</a:t>
            </a:r>
            <a:endParaRPr lang="en-US" sz="1200"/>
          </a:p>
        </p:txBody>
      </p:sp>
      <p:sp>
        <p:nvSpPr>
          <p:cNvPr id="60" name="Text 58"/>
          <p:cNvSpPr/>
          <p:nvPr/>
        </p:nvSpPr>
        <p:spPr>
          <a:xfrm>
            <a:off x="2577108" y="4171950"/>
            <a:ext cx="18145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Sigmoid → ReLU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" name="Shape 59"/>
          <p:cNvSpPr/>
          <p:nvPr/>
        </p:nvSpPr>
        <p:spPr>
          <a:xfrm>
            <a:off x="4500563" y="38290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86868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5430143" y="3486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DCFC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5573018" y="36290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00A6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Text 62"/>
          <p:cNvSpPr/>
          <p:nvPr/>
        </p:nvSpPr>
        <p:spPr>
          <a:xfrm>
            <a:off x="4747023" y="4000500"/>
            <a:ext cx="18216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Regularization</a:t>
            </a:r>
            <a:endParaRPr lang="en-US" sz="1200"/>
          </a:p>
        </p:txBody>
      </p:sp>
      <p:sp>
        <p:nvSpPr>
          <p:cNvPr id="65" name="Text 63"/>
          <p:cNvSpPr/>
          <p:nvPr/>
        </p:nvSpPr>
        <p:spPr>
          <a:xfrm>
            <a:off x="4750594" y="4171950"/>
            <a:ext cx="18145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Dropout, BatchNorm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" name="Shape 64"/>
          <p:cNvSpPr/>
          <p:nvPr/>
        </p:nvSpPr>
        <p:spPr>
          <a:xfrm>
            <a:off x="6674048" y="38290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86868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7" name="Shape 65"/>
          <p:cNvSpPr/>
          <p:nvPr/>
        </p:nvSpPr>
        <p:spPr>
          <a:xfrm>
            <a:off x="7603629" y="3486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3E8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7746504" y="36290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35719"/>
                </a:moveTo>
                <a:cubicBezTo>
                  <a:pt x="0" y="23887"/>
                  <a:pt x="9599" y="14288"/>
                  <a:pt x="21431" y="14288"/>
                </a:cubicBezTo>
                <a:lnTo>
                  <a:pt x="64294" y="14288"/>
                </a:lnTo>
                <a:cubicBezTo>
                  <a:pt x="76126" y="14288"/>
                  <a:pt x="85725" y="23887"/>
                  <a:pt x="85725" y="35719"/>
                </a:cubicBezTo>
                <a:lnTo>
                  <a:pt x="85725" y="42863"/>
                </a:lnTo>
                <a:lnTo>
                  <a:pt x="142875" y="42863"/>
                </a:lnTo>
                <a:lnTo>
                  <a:pt x="142875" y="35719"/>
                </a:lnTo>
                <a:cubicBezTo>
                  <a:pt x="142875" y="23887"/>
                  <a:pt x="152474" y="14288"/>
                  <a:pt x="164306" y="14288"/>
                </a:cubicBezTo>
                <a:lnTo>
                  <a:pt x="207169" y="14288"/>
                </a:lnTo>
                <a:cubicBezTo>
                  <a:pt x="219001" y="14288"/>
                  <a:pt x="228600" y="23887"/>
                  <a:pt x="228600" y="35719"/>
                </a:cubicBezTo>
                <a:lnTo>
                  <a:pt x="228600" y="78581"/>
                </a:lnTo>
                <a:cubicBezTo>
                  <a:pt x="228600" y="90413"/>
                  <a:pt x="219001" y="100013"/>
                  <a:pt x="207169" y="100013"/>
                </a:cubicBezTo>
                <a:lnTo>
                  <a:pt x="164306" y="100013"/>
                </a:lnTo>
                <a:cubicBezTo>
                  <a:pt x="152474" y="100013"/>
                  <a:pt x="142875" y="90413"/>
                  <a:pt x="142875" y="78581"/>
                </a:cubicBezTo>
                <a:lnTo>
                  <a:pt x="142875" y="71438"/>
                </a:lnTo>
                <a:lnTo>
                  <a:pt x="85725" y="71438"/>
                </a:lnTo>
                <a:lnTo>
                  <a:pt x="85725" y="78581"/>
                </a:lnTo>
                <a:cubicBezTo>
                  <a:pt x="85725" y="81841"/>
                  <a:pt x="84966" y="84966"/>
                  <a:pt x="83671" y="87734"/>
                </a:cubicBezTo>
                <a:lnTo>
                  <a:pt x="114300" y="128588"/>
                </a:lnTo>
                <a:lnTo>
                  <a:pt x="150019" y="128588"/>
                </a:lnTo>
                <a:cubicBezTo>
                  <a:pt x="161851" y="128588"/>
                  <a:pt x="171450" y="138187"/>
                  <a:pt x="171450" y="150019"/>
                </a:cubicBezTo>
                <a:lnTo>
                  <a:pt x="171450" y="192881"/>
                </a:lnTo>
                <a:cubicBezTo>
                  <a:pt x="171450" y="204713"/>
                  <a:pt x="161851" y="214313"/>
                  <a:pt x="150019" y="214313"/>
                </a:cubicBezTo>
                <a:lnTo>
                  <a:pt x="107156" y="214313"/>
                </a:lnTo>
                <a:cubicBezTo>
                  <a:pt x="95324" y="214313"/>
                  <a:pt x="85725" y="204713"/>
                  <a:pt x="85725" y="192881"/>
                </a:cubicBezTo>
                <a:lnTo>
                  <a:pt x="85725" y="150019"/>
                </a:lnTo>
                <a:cubicBezTo>
                  <a:pt x="85725" y="146759"/>
                  <a:pt x="86484" y="143634"/>
                  <a:pt x="87779" y="140866"/>
                </a:cubicBezTo>
                <a:lnTo>
                  <a:pt x="57150" y="100013"/>
                </a:lnTo>
                <a:lnTo>
                  <a:pt x="21431" y="100013"/>
                </a:lnTo>
                <a:cubicBezTo>
                  <a:pt x="9599" y="100013"/>
                  <a:pt x="0" y="90413"/>
                  <a:pt x="0" y="78581"/>
                </a:cubicBezTo>
                <a:lnTo>
                  <a:pt x="0" y="35719"/>
                </a:lnTo>
                <a:close/>
              </a:path>
            </a:pathLst>
          </a:custGeom>
          <a:solidFill>
            <a:srgbClr val="9810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Text 67"/>
          <p:cNvSpPr/>
          <p:nvPr/>
        </p:nvSpPr>
        <p:spPr>
          <a:xfrm>
            <a:off x="6920509" y="4000500"/>
            <a:ext cx="18216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Connections</a:t>
            </a:r>
            <a:endParaRPr lang="en-US" sz="1200"/>
          </a:p>
        </p:txBody>
      </p:sp>
      <p:sp>
        <p:nvSpPr>
          <p:cNvPr id="70" name="Text 68"/>
          <p:cNvSpPr/>
          <p:nvPr/>
        </p:nvSpPr>
        <p:spPr>
          <a:xfrm>
            <a:off x="6924079" y="4171950"/>
            <a:ext cx="18145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788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Skip/Residual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" name="Shape 69"/>
          <p:cNvSpPr/>
          <p:nvPr/>
        </p:nvSpPr>
        <p:spPr>
          <a:xfrm>
            <a:off x="285750" y="4572000"/>
            <a:ext cx="8572500" cy="400050"/>
          </a:xfrm>
          <a:custGeom>
            <a:avLst/>
            <a:gdLst/>
            <a:ahLst/>
            <a:cxnLst/>
            <a:rect l="l" t="t" r="r" b="b"/>
            <a:pathLst>
              <a:path w="11430000" h="5334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419098"/>
                </a:lnTo>
                <a:cubicBezTo>
                  <a:pt x="11430000" y="482183"/>
                  <a:pt x="11378783" y="533400"/>
                  <a:pt x="113156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2" name="Shape 70"/>
          <p:cNvSpPr/>
          <p:nvPr/>
        </p:nvSpPr>
        <p:spPr>
          <a:xfrm>
            <a:off x="1482272" y="4711304"/>
            <a:ext cx="85725" cy="1143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Text 71"/>
          <p:cNvSpPr/>
          <p:nvPr/>
        </p:nvSpPr>
        <p:spPr>
          <a:xfrm>
            <a:off x="557212" y="4686300"/>
            <a:ext cx="821531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Insight:</a:t>
            </a:r>
            <a:r>
              <a:rPr lang="en-US" sz="900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Deeper networks with proper techniques (skip connections, batch normalization) achieve better performance!</a:t>
            </a: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4</a:t>
            </a:r>
            <a:r>
              <a:rPr spc="-40"/>
              <a:t> </a:t>
            </a:r>
            <a:r>
              <a:t>Things</a:t>
            </a:r>
            <a:r>
              <a:rPr spc="10"/>
              <a:t> </a:t>
            </a:r>
            <a:r>
              <a:t>U</a:t>
            </a:r>
            <a:r>
              <a:rPr spc="10"/>
              <a:t> </a:t>
            </a:r>
            <a:r>
              <a:t>must</a:t>
            </a:r>
            <a:r>
              <a:rPr spc="10"/>
              <a:t> </a:t>
            </a:r>
            <a:r>
              <a:t>know</a:t>
            </a:r>
            <a:r>
              <a:rPr spc="10"/>
              <a:t> </a:t>
            </a:r>
            <a:r>
              <a:t>about</a:t>
            </a:r>
            <a:r>
              <a:rPr spc="10"/>
              <a:t> </a:t>
            </a:r>
            <a:r>
              <a:rPr spc="-10"/>
              <a:t>CNN!!!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t>CNN</a:t>
            </a:r>
            <a:r>
              <a:rPr spc="-35"/>
              <a:t> </a:t>
            </a:r>
            <a:r>
              <a:t>can</a:t>
            </a:r>
            <a:r>
              <a:rPr spc="-25"/>
              <a:t> </a:t>
            </a:r>
            <a:r>
              <a:t>handle</a:t>
            </a:r>
            <a:r>
              <a:rPr spc="-15"/>
              <a:t> </a:t>
            </a:r>
            <a:r>
              <a:rPr>
                <a:solidFill>
                  <a:srgbClr val="FF0000"/>
                </a:solidFill>
              </a:rPr>
              <a:t>IMAGE</a:t>
            </a:r>
            <a:r>
              <a:rPr spc="-15">
                <a:solidFill>
                  <a:srgbClr val="FF0000"/>
                </a:solidFill>
              </a:rPr>
              <a:t> </a:t>
            </a:r>
            <a:r>
              <a:t>or</a:t>
            </a:r>
            <a:r>
              <a:rPr spc="-20"/>
              <a:t> </a:t>
            </a:r>
            <a:r>
              <a:rPr>
                <a:solidFill>
                  <a:srgbClr val="FF0000"/>
                </a:solidFill>
              </a:rPr>
              <a:t>VIDEO</a:t>
            </a:r>
            <a:r>
              <a:rPr spc="-15">
                <a:solidFill>
                  <a:srgbClr val="FF0000"/>
                </a:solidFill>
              </a:rPr>
              <a:t> </a:t>
            </a:r>
            <a:r>
              <a:rPr spc="-10"/>
              <a:t>data.</a:t>
            </a:r>
          </a:p>
          <a:p>
            <a:pPr marL="298450" indent="-28575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</a:pPr>
            <a:r>
              <a:t>CNN</a:t>
            </a:r>
            <a:r>
              <a:rPr spc="-35"/>
              <a:t> </a:t>
            </a:r>
            <a:r>
              <a:t>extract</a:t>
            </a:r>
            <a:r>
              <a:rPr spc="-30"/>
              <a:t> </a:t>
            </a:r>
            <a:r>
              <a:t>local</a:t>
            </a:r>
            <a:r>
              <a:rPr spc="-30"/>
              <a:t> </a:t>
            </a:r>
            <a:r>
              <a:t>features</a:t>
            </a:r>
            <a:r>
              <a:rPr spc="-30"/>
              <a:t> </a:t>
            </a:r>
            <a:r>
              <a:t>with</a:t>
            </a:r>
            <a:r>
              <a:rPr spc="-10"/>
              <a:t> </a:t>
            </a:r>
            <a:r>
              <a:rPr>
                <a:solidFill>
                  <a:srgbClr val="FF0000"/>
                </a:solidFill>
              </a:rPr>
              <a:t>kernels</a:t>
            </a:r>
            <a:r>
              <a:rPr spc="-25">
                <a:solidFill>
                  <a:srgbClr val="FF0000"/>
                </a:solidFill>
              </a:rPr>
              <a:t> </a:t>
            </a:r>
            <a:r>
              <a:t>to</a:t>
            </a:r>
            <a:r>
              <a:rPr spc="-30"/>
              <a:t> </a:t>
            </a:r>
            <a:r>
              <a:t>construct</a:t>
            </a:r>
            <a:r>
              <a:rPr spc="-15"/>
              <a:t> </a:t>
            </a:r>
            <a:r>
              <a:rPr>
                <a:solidFill>
                  <a:srgbClr val="FF0000"/>
                </a:solidFill>
              </a:rPr>
              <a:t>hierarchical</a:t>
            </a:r>
            <a:r>
              <a:rPr spc="-25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feature</a:t>
            </a:r>
            <a:r>
              <a:rPr spc="-30">
                <a:solidFill>
                  <a:srgbClr val="FF0000"/>
                </a:solidFill>
              </a:rPr>
              <a:t> </a:t>
            </a:r>
            <a:r>
              <a:rPr spc="-20">
                <a:solidFill>
                  <a:srgbClr val="FF0000"/>
                </a:solidFill>
              </a:rPr>
              <a:t>map</a:t>
            </a:r>
            <a:r>
              <a:rPr spc="-20"/>
              <a:t>.</a:t>
            </a:r>
          </a:p>
          <a:p>
            <a:pPr marL="298450" marR="715645" indent="-285750">
              <a:lnSpc>
                <a:spcPct val="114999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b="1" spc="-10">
                <a:latin typeface="Arial"/>
                <a:cs typeface="Arial"/>
              </a:rPr>
              <a:t>Convolution </a:t>
            </a:r>
            <a:r>
              <a:t>operation</a:t>
            </a:r>
            <a:r>
              <a:rPr spc="-20"/>
              <a:t> </a:t>
            </a:r>
            <a:r>
              <a:t>is</a:t>
            </a:r>
            <a:r>
              <a:rPr spc="-25"/>
              <a:t> </a:t>
            </a:r>
            <a:r>
              <a:t>to</a:t>
            </a:r>
            <a:r>
              <a:rPr spc="-10"/>
              <a:t> </a:t>
            </a:r>
            <a:r>
              <a:rPr>
                <a:solidFill>
                  <a:srgbClr val="FF0000"/>
                </a:solidFill>
              </a:rPr>
              <a:t>extract</a:t>
            </a:r>
            <a:r>
              <a:rPr spc="-25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features</a:t>
            </a:r>
            <a:r>
              <a:rPr spc="-5">
                <a:solidFill>
                  <a:srgbClr val="FF0000"/>
                </a:solidFill>
              </a:rPr>
              <a:t> </a:t>
            </a:r>
            <a:r>
              <a:t>and</a:t>
            </a:r>
            <a:r>
              <a:rPr spc="-20"/>
              <a:t> </a:t>
            </a:r>
            <a:r>
              <a:rPr>
                <a:solidFill>
                  <a:srgbClr val="FF0000"/>
                </a:solidFill>
              </a:rPr>
              <a:t>learn</a:t>
            </a:r>
            <a:r>
              <a:rPr spc="-25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which</a:t>
            </a:r>
            <a:r>
              <a:rPr spc="-2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features</a:t>
            </a:r>
            <a:r>
              <a:rPr spc="-20">
                <a:solidFill>
                  <a:srgbClr val="FF0000"/>
                </a:solidFill>
              </a:rPr>
              <a:t> </a:t>
            </a:r>
            <a:r>
              <a:rPr spc="-25">
                <a:solidFill>
                  <a:srgbClr val="FF0000"/>
                </a:solidFill>
              </a:rPr>
              <a:t>are </a:t>
            </a:r>
            <a:r>
              <a:rPr spc="-10">
                <a:solidFill>
                  <a:srgbClr val="FF0000"/>
                </a:solidFill>
              </a:rPr>
              <a:t>important</a:t>
            </a:r>
            <a:r>
              <a:rPr spc="-10"/>
              <a:t>.</a:t>
            </a:r>
          </a:p>
          <a:p>
            <a:pPr marL="298450" marR="5080" indent="-285750">
              <a:lnSpc>
                <a:spcPct val="114999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b="1">
                <a:latin typeface="Arial"/>
                <a:cs typeface="Arial"/>
              </a:rPr>
              <a:t>Pooling</a:t>
            </a:r>
            <a:r>
              <a:rPr b="1" spc="-30">
                <a:latin typeface="Arial"/>
                <a:cs typeface="Arial"/>
              </a:rPr>
              <a:t> </a:t>
            </a:r>
            <a:r>
              <a:t>operation</a:t>
            </a:r>
            <a:r>
              <a:rPr spc="-35"/>
              <a:t> </a:t>
            </a:r>
            <a:r>
              <a:t>is</a:t>
            </a:r>
            <a:r>
              <a:rPr spc="-35"/>
              <a:t> </a:t>
            </a:r>
            <a:r>
              <a:t>to</a:t>
            </a:r>
            <a:r>
              <a:rPr spc="-25"/>
              <a:t> </a:t>
            </a:r>
            <a:r>
              <a:rPr>
                <a:solidFill>
                  <a:srgbClr val="FF0000"/>
                </a:solidFill>
              </a:rPr>
              <a:t>reduce</a:t>
            </a:r>
            <a:r>
              <a:rPr spc="-4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spatial</a:t>
            </a:r>
            <a:r>
              <a:rPr spc="-35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dimension</a:t>
            </a:r>
            <a:r>
              <a:rPr spc="-25">
                <a:solidFill>
                  <a:srgbClr val="FF0000"/>
                </a:solidFill>
              </a:rPr>
              <a:t> </a:t>
            </a:r>
            <a:r>
              <a:t>to</a:t>
            </a:r>
            <a:r>
              <a:rPr spc="-35"/>
              <a:t> </a:t>
            </a:r>
            <a:r>
              <a:t>reduce</a:t>
            </a:r>
            <a:r>
              <a:rPr spc="-35"/>
              <a:t> </a:t>
            </a:r>
            <a:r>
              <a:t>computational</a:t>
            </a:r>
            <a:r>
              <a:rPr spc="-40"/>
              <a:t> </a:t>
            </a:r>
            <a:r>
              <a:t>cost</a:t>
            </a:r>
            <a:r>
              <a:rPr spc="-35"/>
              <a:t> </a:t>
            </a:r>
            <a:r>
              <a:rPr spc="-50"/>
              <a:t>&amp; </a:t>
            </a:r>
            <a:r>
              <a:t>redundant</a:t>
            </a:r>
            <a:r>
              <a:rPr spc="-45"/>
              <a:t> </a:t>
            </a:r>
            <a:r>
              <a:rPr spc="-10"/>
              <a:t>information.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>
                <a:solidFill>
                  <a:srgbClr val="B5CEA8"/>
                </a:solidFill>
              </a:rPr>
              <a:t>Implementation</a:t>
            </a:r>
            <a:r>
              <a:rPr spc="-30">
                <a:solidFill>
                  <a:srgbClr val="B5CEA8"/>
                </a:solidFill>
              </a:rPr>
              <a:t> </a:t>
            </a:r>
            <a:r>
              <a:rPr>
                <a:solidFill>
                  <a:srgbClr val="B5CEA8"/>
                </a:solidFill>
              </a:rPr>
              <a:t>–</a:t>
            </a:r>
            <a:r>
              <a:rPr spc="-70">
                <a:solidFill>
                  <a:srgbClr val="B5CEA8"/>
                </a:solidFill>
              </a:rPr>
              <a:t> </a:t>
            </a:r>
            <a:r>
              <a:rPr spc="-10">
                <a:solidFill>
                  <a:srgbClr val="B5CEA8"/>
                </a:solidFill>
              </a:rPr>
              <a:t>Tensorflow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1197305"/>
            <a:ext cx="2618105" cy="5397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50">
                <a:solidFill>
                  <a:srgbClr val="68A5D7"/>
                </a:solidFill>
                <a:latin typeface="Courier New"/>
                <a:cs typeface="Courier New"/>
              </a:rPr>
              <a:t>def</a:t>
            </a:r>
            <a:r>
              <a:rPr sz="950" spc="25">
                <a:solidFill>
                  <a:srgbClr val="68A5D7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CDCAA"/>
                </a:solidFill>
                <a:latin typeface="Courier New"/>
                <a:cs typeface="Courier New"/>
              </a:rPr>
              <a:t>create_cnn_model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()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:</a:t>
            </a:r>
            <a:endParaRPr sz="950">
              <a:latin typeface="Courier New"/>
              <a:cs typeface="Courier New"/>
            </a:endParaRPr>
          </a:p>
          <a:p>
            <a:pPr marL="308610">
              <a:lnSpc>
                <a:spcPct val="100000"/>
              </a:lnSpc>
              <a:spcBef>
                <a:spcPts val="204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model</a:t>
            </a:r>
            <a:r>
              <a:rPr sz="950" spc="15">
                <a:solidFill>
                  <a:srgbClr val="D4D4D4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=</a:t>
            </a:r>
            <a:r>
              <a:rPr sz="950" spc="15">
                <a:solidFill>
                  <a:srgbClr val="D4D4D4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models.Sequential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([</a:t>
            </a:r>
            <a:endParaRPr sz="950">
              <a:latin typeface="Courier New"/>
              <a:cs typeface="Courier New"/>
            </a:endParaRPr>
          </a:p>
          <a:p>
            <a:pPr marL="607060">
              <a:lnSpc>
                <a:spcPct val="100000"/>
              </a:lnSpc>
              <a:spcBef>
                <a:spcPts val="210"/>
              </a:spcBef>
            </a:pP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#</a:t>
            </a:r>
            <a:r>
              <a:rPr sz="950" spc="1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First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convolutional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82B76C"/>
                </a:solidFill>
                <a:latin typeface="Courier New"/>
                <a:cs typeface="Courier New"/>
              </a:rPr>
              <a:t>block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799" y="1711141"/>
            <a:ext cx="5228590" cy="368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layers.Conv2D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32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r>
              <a:rPr sz="950" spc="5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activation=</a:t>
            </a:r>
            <a:r>
              <a:rPr sz="950">
                <a:solidFill>
                  <a:srgbClr val="CE9178"/>
                </a:solidFill>
                <a:latin typeface="Courier New"/>
                <a:cs typeface="Courier New"/>
              </a:rPr>
              <a:t>'relu'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input_shape=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28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28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6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20">
                <a:solidFill>
                  <a:srgbClr val="B5CEA8"/>
                </a:solidFill>
                <a:latin typeface="Courier New"/>
                <a:cs typeface="Courier New"/>
              </a:rPr>
              <a:t>1</a:t>
            </a:r>
            <a:r>
              <a:rPr sz="950" spc="-20">
                <a:solidFill>
                  <a:srgbClr val="DCDCDC"/>
                </a:solidFill>
                <a:latin typeface="Courier New"/>
                <a:cs typeface="Courier New"/>
              </a:rPr>
              <a:t>)),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layers.MaxPooling2D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2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11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20">
                <a:solidFill>
                  <a:srgbClr val="B5CEA8"/>
                </a:solidFill>
                <a:latin typeface="Courier New"/>
                <a:cs typeface="Courier New"/>
              </a:rPr>
              <a:t>2</a:t>
            </a:r>
            <a:r>
              <a:rPr sz="950" spc="-20">
                <a:solidFill>
                  <a:srgbClr val="DCDCDC"/>
                </a:solidFill>
                <a:latin typeface="Courier New"/>
                <a:cs typeface="Courier New"/>
              </a:rPr>
              <a:t>)),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799" y="2224977"/>
            <a:ext cx="3371215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>
              <a:lnSpc>
                <a:spcPct val="118300"/>
              </a:lnSpc>
              <a:spcBef>
                <a:spcPts val="95"/>
              </a:spcBef>
            </a:pP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#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Second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convolutional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82B76C"/>
                </a:solidFill>
                <a:latin typeface="Courier New"/>
                <a:cs typeface="Courier New"/>
              </a:rPr>
              <a:t>block</a:t>
            </a:r>
            <a:r>
              <a:rPr sz="950" spc="50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layers.Conv2D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64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activation=</a:t>
            </a:r>
            <a:r>
              <a:rPr sz="950" spc="-10">
                <a:solidFill>
                  <a:srgbClr val="CE9178"/>
                </a:solidFill>
                <a:latin typeface="Courier New"/>
                <a:cs typeface="Courier New"/>
              </a:rPr>
              <a:t>'relu'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layers.MaxPooling2D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2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11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20">
                <a:solidFill>
                  <a:srgbClr val="B5CEA8"/>
                </a:solidFill>
                <a:latin typeface="Courier New"/>
                <a:cs typeface="Courier New"/>
              </a:rPr>
              <a:t>2</a:t>
            </a:r>
            <a:r>
              <a:rPr sz="950" spc="-20">
                <a:solidFill>
                  <a:srgbClr val="DCDCDC"/>
                </a:solidFill>
                <a:latin typeface="Courier New"/>
                <a:cs typeface="Courier New"/>
              </a:rPr>
              <a:t>)),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799" y="2910091"/>
            <a:ext cx="3371215" cy="3683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05"/>
              </a:spcBef>
            </a:pP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#</a:t>
            </a:r>
            <a:r>
              <a:rPr sz="950" spc="1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Third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convolutional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82B76C"/>
                </a:solidFill>
                <a:latin typeface="Courier New"/>
                <a:cs typeface="Courier New"/>
              </a:rPr>
              <a:t>block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layers.Conv2D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64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3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r>
              <a:rPr sz="950" spc="50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activation=</a:t>
            </a:r>
            <a:r>
              <a:rPr sz="950" spc="-10">
                <a:solidFill>
                  <a:srgbClr val="CE9178"/>
                </a:solidFill>
                <a:latin typeface="Courier New"/>
                <a:cs typeface="Courier New"/>
              </a:rPr>
              <a:t>'relu'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799" y="3423927"/>
            <a:ext cx="2702560" cy="710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5015" indent="1905">
              <a:lnSpc>
                <a:spcPct val="118300"/>
              </a:lnSpc>
              <a:spcBef>
                <a:spcPts val="95"/>
              </a:spcBef>
            </a:pP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#</a:t>
            </a:r>
            <a:r>
              <a:rPr sz="950" spc="1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Flatten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and</a:t>
            </a:r>
            <a:r>
              <a:rPr sz="950" spc="1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dense</a:t>
            </a:r>
            <a:r>
              <a:rPr sz="950" spc="2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82B76C"/>
                </a:solidFill>
                <a:latin typeface="Courier New"/>
                <a:cs typeface="Courier New"/>
              </a:rPr>
              <a:t>layers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layers.Flatten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(),</a:t>
            </a:r>
            <a:endParaRPr sz="950">
              <a:latin typeface="Courier New"/>
              <a:cs typeface="Courier New"/>
            </a:endParaRPr>
          </a:p>
          <a:p>
            <a:pPr marL="12700" marR="5080">
              <a:lnSpc>
                <a:spcPct val="118300"/>
              </a:lnSpc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layers.Dense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64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8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activation=</a:t>
            </a:r>
            <a:r>
              <a:rPr sz="950" spc="-10">
                <a:solidFill>
                  <a:srgbClr val="CE9178"/>
                </a:solidFill>
                <a:latin typeface="Courier New"/>
                <a:cs typeface="Courier New"/>
              </a:rPr>
              <a:t>'relu'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),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layers.Dropout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 spc="-10">
                <a:solidFill>
                  <a:srgbClr val="B5CEA8"/>
                </a:solidFill>
                <a:latin typeface="Courier New"/>
                <a:cs typeface="Courier New"/>
              </a:rPr>
              <a:t>0.5</a:t>
            </a:r>
            <a:r>
              <a:rPr sz="950" spc="-10">
                <a:solidFill>
                  <a:srgbClr val="DCDCDC"/>
                </a:solidFill>
                <a:latin typeface="Courier New"/>
                <a:cs typeface="Courier New"/>
              </a:rPr>
              <a:t>),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953" y="4109042"/>
            <a:ext cx="5515610" cy="5397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305"/>
              </a:spcBef>
            </a:pP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layers.Dense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(</a:t>
            </a:r>
            <a:r>
              <a:rPr sz="950">
                <a:solidFill>
                  <a:srgbClr val="B5CEA8"/>
                </a:solidFill>
                <a:latin typeface="Courier New"/>
                <a:cs typeface="Courier New"/>
              </a:rPr>
              <a:t>10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,</a:t>
            </a:r>
            <a:r>
              <a:rPr sz="950" spc="35">
                <a:solidFill>
                  <a:srgbClr val="DCDCD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D4D4D4"/>
                </a:solidFill>
                <a:latin typeface="Courier New"/>
                <a:cs typeface="Courier New"/>
              </a:rPr>
              <a:t>activation=</a:t>
            </a:r>
            <a:r>
              <a:rPr sz="950">
                <a:solidFill>
                  <a:srgbClr val="CE9178"/>
                </a:solidFill>
                <a:latin typeface="Courier New"/>
                <a:cs typeface="Courier New"/>
              </a:rPr>
              <a:t>'softmax'</a:t>
            </a:r>
            <a:r>
              <a:rPr sz="950">
                <a:solidFill>
                  <a:srgbClr val="DCDCDC"/>
                </a:solidFill>
                <a:latin typeface="Courier New"/>
                <a:cs typeface="Courier New"/>
              </a:rPr>
              <a:t>)</a:t>
            </a:r>
            <a:r>
              <a:rPr sz="950" spc="40">
                <a:solidFill>
                  <a:srgbClr val="DCDCDC"/>
                </a:solidFill>
                <a:latin typeface="Courier New"/>
                <a:cs typeface="Courier New"/>
              </a:rPr>
              <a:t> 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#</a:t>
            </a:r>
            <a:r>
              <a:rPr sz="950" spc="4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10</a:t>
            </a:r>
            <a:r>
              <a:rPr sz="950" spc="3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classes</a:t>
            </a:r>
            <a:r>
              <a:rPr sz="950" spc="40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for</a:t>
            </a:r>
            <a:r>
              <a:rPr sz="950" spc="35">
                <a:solidFill>
                  <a:srgbClr val="82B76C"/>
                </a:solidFill>
                <a:latin typeface="Courier New"/>
                <a:cs typeface="Courier New"/>
              </a:rPr>
              <a:t> </a:t>
            </a:r>
            <a:r>
              <a:rPr sz="950">
                <a:solidFill>
                  <a:srgbClr val="82B76C"/>
                </a:solidFill>
                <a:latin typeface="Courier New"/>
                <a:cs typeface="Courier New"/>
              </a:rPr>
              <a:t>Fashion-</a:t>
            </a:r>
            <a:r>
              <a:rPr sz="950" spc="-10">
                <a:solidFill>
                  <a:srgbClr val="82B76C"/>
                </a:solidFill>
                <a:latin typeface="Courier New"/>
                <a:cs typeface="Courier New"/>
              </a:rPr>
              <a:t>MNIST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50" spc="-25">
                <a:solidFill>
                  <a:srgbClr val="DCDCDC"/>
                </a:solidFill>
                <a:latin typeface="Courier New"/>
                <a:cs typeface="Courier New"/>
              </a:rPr>
              <a:t>])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950">
                <a:solidFill>
                  <a:srgbClr val="C99BC6"/>
                </a:solidFill>
                <a:latin typeface="Courier New"/>
                <a:cs typeface="Courier New"/>
              </a:rPr>
              <a:t>return</a:t>
            </a:r>
            <a:r>
              <a:rPr sz="950" spc="30">
                <a:solidFill>
                  <a:srgbClr val="C99BC6"/>
                </a:solidFill>
                <a:latin typeface="Courier New"/>
                <a:cs typeface="Courier New"/>
              </a:rPr>
              <a:t> </a:t>
            </a:r>
            <a:r>
              <a:rPr sz="950" spc="-10">
                <a:solidFill>
                  <a:srgbClr val="D4D4D4"/>
                </a:solidFill>
                <a:latin typeface="Courier New"/>
                <a:cs typeface="Courier New"/>
              </a:rPr>
              <a:t>model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8524" y="1082621"/>
            <a:ext cx="3715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we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set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32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kernels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with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the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size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of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3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in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 spc="-25">
                <a:solidFill>
                  <a:srgbClr val="EEEEEE"/>
                </a:solidFill>
                <a:latin typeface="Arial MT"/>
                <a:cs typeface="Arial MT"/>
              </a:rPr>
              <a:t>1st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convolution</a:t>
            </a:r>
            <a:r>
              <a:rPr sz="1600" spc="-5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 spc="-10">
                <a:solidFill>
                  <a:srgbClr val="EEEEEE"/>
                </a:solidFill>
                <a:latin typeface="Arial MT"/>
                <a:cs typeface="Arial MT"/>
              </a:rPr>
              <a:t>layer.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725" y="2647902"/>
            <a:ext cx="252946" cy="23806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45025" y="2620472"/>
            <a:ext cx="3740150" cy="10007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252095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solidFill>
                  <a:srgbClr val="EEEEEE"/>
                </a:solidFill>
                <a:latin typeface="Arial MT"/>
                <a:cs typeface="Arial MT"/>
              </a:rPr>
              <a:t>No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pooling</a:t>
            </a:r>
            <a:r>
              <a:rPr sz="1600" spc="-3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after</a:t>
            </a:r>
            <a:r>
              <a:rPr sz="1600" spc="-3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the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3rd</a:t>
            </a:r>
            <a:r>
              <a:rPr sz="1600" spc="-3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convolution</a:t>
            </a:r>
            <a:r>
              <a:rPr sz="1600" spc="-3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lang="en-US" sz="1600" spc="-25" err="1">
                <a:solidFill>
                  <a:srgbClr val="EEEEEE"/>
                </a:solidFill>
                <a:latin typeface="Arial MT"/>
                <a:cs typeface="Arial MT"/>
              </a:rPr>
              <a:t>bc</a:t>
            </a:r>
            <a:r>
              <a:rPr sz="1600" spc="-2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the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dimension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is</a:t>
            </a:r>
            <a:r>
              <a:rPr sz="1600" spc="-1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already</a:t>
            </a:r>
            <a:r>
              <a:rPr sz="1600" spc="-1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 spc="-10">
                <a:solidFill>
                  <a:srgbClr val="EEEEEE"/>
                </a:solidFill>
                <a:latin typeface="Arial MT"/>
                <a:cs typeface="Arial MT"/>
              </a:rPr>
              <a:t>small.</a:t>
            </a:r>
            <a:r>
              <a:rPr sz="1600" spc="-10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 spc="-10">
                <a:solidFill>
                  <a:srgbClr val="EEEEEE"/>
                </a:solidFill>
                <a:latin typeface="Arial MT"/>
                <a:cs typeface="Arial MT"/>
              </a:rPr>
              <a:t>Applying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one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more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pooling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could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discard</a:t>
            </a:r>
            <a:r>
              <a:rPr sz="1600" spc="-30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>
                <a:solidFill>
                  <a:srgbClr val="EEEEEE"/>
                </a:solidFill>
                <a:latin typeface="Arial MT"/>
                <a:cs typeface="Arial MT"/>
              </a:rPr>
              <a:t>too</a:t>
            </a:r>
            <a:r>
              <a:rPr sz="1600" spc="-35">
                <a:solidFill>
                  <a:srgbClr val="EEEEEE"/>
                </a:solidFill>
                <a:latin typeface="Arial MT"/>
                <a:cs typeface="Arial MT"/>
              </a:rPr>
              <a:t> </a:t>
            </a:r>
            <a:r>
              <a:rPr sz="1600" spc="-20">
                <a:solidFill>
                  <a:srgbClr val="EEEEEE"/>
                </a:solidFill>
                <a:latin typeface="Arial MT"/>
                <a:cs typeface="Arial MT"/>
              </a:rPr>
              <a:t>much info</a:t>
            </a:r>
            <a:endParaRPr lang="en-US"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51263" y="623827"/>
            <a:ext cx="7634200" cy="500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latin typeface="Times New Roman"/>
                <a:cs typeface="Times New Roman"/>
              </a:rPr>
              <a:t>Data</a:t>
            </a:r>
            <a:r>
              <a:rPr lang="en-US" sz="2800" kern="1200" spc="-15">
                <a:latin typeface="Times New Roman"/>
                <a:cs typeface="Times New Roman"/>
              </a:rPr>
              <a:t> </a:t>
            </a:r>
            <a:r>
              <a:rPr lang="en-US" sz="2800" kern="1200" spc="-10">
                <a:latin typeface="Times New Roman"/>
                <a:cs typeface="Times New Roman"/>
              </a:rPr>
              <a:t>Preprocessing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490" y="1253142"/>
            <a:ext cx="7634200" cy="4184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 algn="ctr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900" b="1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Data</a:t>
            </a:r>
            <a:r>
              <a:rPr lang="en-US" sz="1900" b="1" kern="1200" spc="-3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b="1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augmentation</a:t>
            </a:r>
            <a:r>
              <a:rPr lang="en-US" sz="19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:</a:t>
            </a:r>
            <a:r>
              <a:rPr lang="en-US" sz="1900" kern="1200" spc="-2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artificially</a:t>
            </a:r>
            <a:r>
              <a:rPr lang="en-US" sz="1900" kern="1200" spc="-15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increase</a:t>
            </a:r>
            <a:r>
              <a:rPr lang="en-US" sz="1900" kern="1200" spc="-2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the</a:t>
            </a:r>
            <a:r>
              <a:rPr lang="en-US" sz="1900" kern="1200" spc="-15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size</a:t>
            </a:r>
            <a:r>
              <a:rPr lang="en-US" sz="1900" kern="1200" spc="-2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and</a:t>
            </a:r>
            <a:r>
              <a:rPr lang="en-US" sz="1900" kern="1200" spc="-2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diversity</a:t>
            </a:r>
            <a:r>
              <a:rPr lang="en-US" sz="1900" kern="1200" spc="-15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of</a:t>
            </a:r>
            <a:r>
              <a:rPr lang="en-US" sz="1900" kern="1200" spc="-2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a</a:t>
            </a:r>
            <a:r>
              <a:rPr lang="en-US" sz="1900" kern="1200" spc="-15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900" kern="1200" spc="-1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dataset</a:t>
            </a:r>
            <a:endParaRPr lang="en-US" sz="1900" kern="12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5" name="Picture 4" descr="example of data augmentation">
            <a:extLst>
              <a:ext uri="{FF2B5EF4-FFF2-40B4-BE49-F238E27FC236}">
                <a16:creationId xmlns:a16="http://schemas.microsoft.com/office/drawing/2014/main" id="{F26F103C-E60B-A016-571E-9D51F8CE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70" y="1671004"/>
            <a:ext cx="5312800" cy="2987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5750" y="285750"/>
            <a:ext cx="8743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270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We'll Cover Today</a:t>
            </a:r>
            <a:endParaRPr lang="en-US" sz="1200"/>
          </a:p>
        </p:txBody>
      </p:sp>
      <p:sp>
        <p:nvSpPr>
          <p:cNvPr id="3" name="Shape 1"/>
          <p:cNvSpPr/>
          <p:nvPr/>
        </p:nvSpPr>
        <p:spPr>
          <a:xfrm>
            <a:off x="285750" y="714375"/>
            <a:ext cx="685800" cy="28575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85750" y="1028700"/>
            <a:ext cx="4171950" cy="1264444"/>
          </a:xfrm>
          <a:custGeom>
            <a:avLst/>
            <a:gdLst/>
            <a:ahLst/>
            <a:cxnLst/>
            <a:rect l="l" t="t" r="r" b="b"/>
            <a:pathLst>
              <a:path w="5562600" h="1685925">
                <a:moveTo>
                  <a:pt x="152408" y="0"/>
                </a:moveTo>
                <a:lnTo>
                  <a:pt x="5410192" y="0"/>
                </a:lnTo>
                <a:cubicBezTo>
                  <a:pt x="5494365" y="0"/>
                  <a:pt x="5562600" y="68235"/>
                  <a:pt x="5562600" y="152408"/>
                </a:cubicBezTo>
                <a:lnTo>
                  <a:pt x="5562600" y="1533517"/>
                </a:lnTo>
                <a:cubicBezTo>
                  <a:pt x="5562600" y="1617690"/>
                  <a:pt x="5494365" y="1685925"/>
                  <a:pt x="5410192" y="1685925"/>
                </a:cubicBezTo>
                <a:lnTo>
                  <a:pt x="152408" y="1685925"/>
                </a:lnTo>
                <a:cubicBezTo>
                  <a:pt x="68235" y="1685925"/>
                  <a:pt x="0" y="1617690"/>
                  <a:pt x="0" y="1533517"/>
                </a:cubicBezTo>
                <a:lnTo>
                  <a:pt x="0" y="152408"/>
                </a:lnTo>
                <a:cubicBezTo>
                  <a:pt x="0" y="68292"/>
                  <a:pt x="68292" y="0"/>
                  <a:pt x="1524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200150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14338" y="1200150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200"/>
          </a:p>
        </p:txBody>
      </p:sp>
      <p:sp>
        <p:nvSpPr>
          <p:cNvPr id="7" name="Text 5"/>
          <p:cNvSpPr/>
          <p:nvPr/>
        </p:nvSpPr>
        <p:spPr>
          <a:xfrm>
            <a:off x="1000125" y="1200150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CNN?</a:t>
            </a:r>
            <a:endParaRPr lang="en-US" sz="1200"/>
          </a:p>
        </p:txBody>
      </p:sp>
      <p:sp>
        <p:nvSpPr>
          <p:cNvPr id="8" name="Text 6"/>
          <p:cNvSpPr/>
          <p:nvPr/>
        </p:nvSpPr>
        <p:spPr>
          <a:xfrm>
            <a:off x="1000125" y="1485901"/>
            <a:ext cx="3350419" cy="4214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problem with regular neural networks for image recognition</a:t>
            </a:r>
            <a:endParaRPr lang="en-US" sz="1200"/>
          </a:p>
        </p:txBody>
      </p:sp>
      <p:sp>
        <p:nvSpPr>
          <p:cNvPr id="9" name="Shape 7"/>
          <p:cNvSpPr/>
          <p:nvPr/>
        </p:nvSpPr>
        <p:spPr>
          <a:xfrm>
            <a:off x="4686300" y="1028700"/>
            <a:ext cx="4171950" cy="1264444"/>
          </a:xfrm>
          <a:custGeom>
            <a:avLst/>
            <a:gdLst/>
            <a:ahLst/>
            <a:cxnLst/>
            <a:rect l="l" t="t" r="r" b="b"/>
            <a:pathLst>
              <a:path w="5562600" h="1685925">
                <a:moveTo>
                  <a:pt x="152408" y="0"/>
                </a:moveTo>
                <a:lnTo>
                  <a:pt x="5410192" y="0"/>
                </a:lnTo>
                <a:cubicBezTo>
                  <a:pt x="5494365" y="0"/>
                  <a:pt x="5562600" y="68235"/>
                  <a:pt x="5562600" y="152408"/>
                </a:cubicBezTo>
                <a:lnTo>
                  <a:pt x="5562600" y="1533517"/>
                </a:lnTo>
                <a:cubicBezTo>
                  <a:pt x="5562600" y="1617690"/>
                  <a:pt x="5494365" y="1685925"/>
                  <a:pt x="5410192" y="1685925"/>
                </a:cubicBezTo>
                <a:lnTo>
                  <a:pt x="152408" y="1685925"/>
                </a:lnTo>
                <a:cubicBezTo>
                  <a:pt x="68235" y="1685925"/>
                  <a:pt x="0" y="1617690"/>
                  <a:pt x="0" y="1533517"/>
                </a:cubicBezTo>
                <a:lnTo>
                  <a:pt x="0" y="152408"/>
                </a:lnTo>
                <a:cubicBezTo>
                  <a:pt x="0" y="68292"/>
                  <a:pt x="68292" y="0"/>
                  <a:pt x="1524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57750" y="1200150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814888" y="1200150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200"/>
          </a:p>
        </p:txBody>
      </p:sp>
      <p:sp>
        <p:nvSpPr>
          <p:cNvPr id="12" name="Text 10"/>
          <p:cNvSpPr/>
          <p:nvPr/>
        </p:nvSpPr>
        <p:spPr>
          <a:xfrm>
            <a:off x="5400675" y="1200150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Architecture Overview</a:t>
            </a:r>
            <a:endParaRPr lang="en-US" sz="1200"/>
          </a:p>
        </p:txBody>
      </p:sp>
      <p:sp>
        <p:nvSpPr>
          <p:cNvPr id="13" name="Text 11"/>
          <p:cNvSpPr/>
          <p:nvPr/>
        </p:nvSpPr>
        <p:spPr>
          <a:xfrm>
            <a:off x="5400675" y="1485900"/>
            <a:ext cx="3350419" cy="207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building blocks of CNNs</a:t>
            </a:r>
            <a:endParaRPr lang="en-US" sz="1200"/>
          </a:p>
        </p:txBody>
      </p:sp>
      <p:sp>
        <p:nvSpPr>
          <p:cNvPr id="14" name="Shape 12"/>
          <p:cNvSpPr/>
          <p:nvPr/>
        </p:nvSpPr>
        <p:spPr>
          <a:xfrm>
            <a:off x="285750" y="2520516"/>
            <a:ext cx="4171950" cy="1057275"/>
          </a:xfrm>
          <a:custGeom>
            <a:avLst/>
            <a:gdLst/>
            <a:ahLst/>
            <a:cxnLst/>
            <a:rect l="l" t="t" r="r" b="b"/>
            <a:pathLst>
              <a:path w="5562600" h="1409700">
                <a:moveTo>
                  <a:pt x="152403" y="0"/>
                </a:moveTo>
                <a:lnTo>
                  <a:pt x="5410197" y="0"/>
                </a:lnTo>
                <a:cubicBezTo>
                  <a:pt x="5494367" y="0"/>
                  <a:pt x="5562600" y="68233"/>
                  <a:pt x="5562600" y="152403"/>
                </a:cubicBezTo>
                <a:lnTo>
                  <a:pt x="5562600" y="1257297"/>
                </a:lnTo>
                <a:cubicBezTo>
                  <a:pt x="5562600" y="1341467"/>
                  <a:pt x="5494367" y="1409700"/>
                  <a:pt x="5410197" y="1409700"/>
                </a:cubicBezTo>
                <a:lnTo>
                  <a:pt x="152403" y="1409700"/>
                </a:lnTo>
                <a:cubicBezTo>
                  <a:pt x="68233" y="1409700"/>
                  <a:pt x="0" y="1341467"/>
                  <a:pt x="0" y="12572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57200" y="2691966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14338" y="2691966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200"/>
          </a:p>
        </p:txBody>
      </p:sp>
      <p:sp>
        <p:nvSpPr>
          <p:cNvPr id="17" name="Text 15"/>
          <p:cNvSpPr/>
          <p:nvPr/>
        </p:nvSpPr>
        <p:spPr>
          <a:xfrm>
            <a:off x="1000125" y="2691966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Convolution &amp; Pooling</a:t>
            </a:r>
            <a:endParaRPr lang="en-US" sz="1200"/>
          </a:p>
        </p:txBody>
      </p:sp>
      <p:sp>
        <p:nvSpPr>
          <p:cNvPr id="18" name="Text 16"/>
          <p:cNvSpPr/>
          <p:nvPr/>
        </p:nvSpPr>
        <p:spPr>
          <a:xfrm>
            <a:off x="1000125" y="2977716"/>
            <a:ext cx="3350419" cy="207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extraction and downsampling</a:t>
            </a:r>
            <a:endParaRPr lang="en-US" sz="1200"/>
          </a:p>
        </p:txBody>
      </p:sp>
      <p:sp>
        <p:nvSpPr>
          <p:cNvPr id="19" name="Shape 17"/>
          <p:cNvSpPr/>
          <p:nvPr/>
        </p:nvSpPr>
        <p:spPr>
          <a:xfrm>
            <a:off x="4686300" y="2520516"/>
            <a:ext cx="4171950" cy="1057275"/>
          </a:xfrm>
          <a:custGeom>
            <a:avLst/>
            <a:gdLst/>
            <a:ahLst/>
            <a:cxnLst/>
            <a:rect l="l" t="t" r="r" b="b"/>
            <a:pathLst>
              <a:path w="5562600" h="1409700">
                <a:moveTo>
                  <a:pt x="152403" y="0"/>
                </a:moveTo>
                <a:lnTo>
                  <a:pt x="5410197" y="0"/>
                </a:lnTo>
                <a:cubicBezTo>
                  <a:pt x="5494367" y="0"/>
                  <a:pt x="5562600" y="68233"/>
                  <a:pt x="5562600" y="152403"/>
                </a:cubicBezTo>
                <a:lnTo>
                  <a:pt x="5562600" y="1257297"/>
                </a:lnTo>
                <a:cubicBezTo>
                  <a:pt x="5562600" y="1341467"/>
                  <a:pt x="5494367" y="1409700"/>
                  <a:pt x="5410197" y="1409700"/>
                </a:cubicBezTo>
                <a:lnTo>
                  <a:pt x="152403" y="1409700"/>
                </a:lnTo>
                <a:cubicBezTo>
                  <a:pt x="68233" y="1409700"/>
                  <a:pt x="0" y="1341467"/>
                  <a:pt x="0" y="12572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857750" y="2691966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814888" y="2691966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200"/>
          </a:p>
        </p:txBody>
      </p:sp>
      <p:sp>
        <p:nvSpPr>
          <p:cNvPr id="22" name="Text 20"/>
          <p:cNvSpPr/>
          <p:nvPr/>
        </p:nvSpPr>
        <p:spPr>
          <a:xfrm>
            <a:off x="5400675" y="2691966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Complete Pipeline</a:t>
            </a:r>
            <a:endParaRPr lang="en-US" sz="1200"/>
          </a:p>
        </p:txBody>
      </p:sp>
      <p:sp>
        <p:nvSpPr>
          <p:cNvPr id="23" name="Text 21"/>
          <p:cNvSpPr/>
          <p:nvPr/>
        </p:nvSpPr>
        <p:spPr>
          <a:xfrm>
            <a:off x="5400675" y="2977716"/>
            <a:ext cx="3350419" cy="207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input to classification</a:t>
            </a:r>
            <a:endParaRPr lang="en-US" sz="1200"/>
          </a:p>
        </p:txBody>
      </p:sp>
      <p:sp>
        <p:nvSpPr>
          <p:cNvPr id="24" name="Shape 22"/>
          <p:cNvSpPr/>
          <p:nvPr/>
        </p:nvSpPr>
        <p:spPr>
          <a:xfrm>
            <a:off x="285750" y="3803433"/>
            <a:ext cx="4171950" cy="1057275"/>
          </a:xfrm>
          <a:custGeom>
            <a:avLst/>
            <a:gdLst/>
            <a:ahLst/>
            <a:cxnLst/>
            <a:rect l="l" t="t" r="r" b="b"/>
            <a:pathLst>
              <a:path w="5562600" h="1409700">
                <a:moveTo>
                  <a:pt x="152403" y="0"/>
                </a:moveTo>
                <a:lnTo>
                  <a:pt x="5410197" y="0"/>
                </a:lnTo>
                <a:cubicBezTo>
                  <a:pt x="5494367" y="0"/>
                  <a:pt x="5562600" y="68233"/>
                  <a:pt x="5562600" y="152403"/>
                </a:cubicBezTo>
                <a:lnTo>
                  <a:pt x="5562600" y="1257297"/>
                </a:lnTo>
                <a:cubicBezTo>
                  <a:pt x="5562600" y="1341467"/>
                  <a:pt x="5494367" y="1409700"/>
                  <a:pt x="5410197" y="1409700"/>
                </a:cubicBezTo>
                <a:lnTo>
                  <a:pt x="152403" y="1409700"/>
                </a:lnTo>
                <a:cubicBezTo>
                  <a:pt x="68233" y="1409700"/>
                  <a:pt x="0" y="1341467"/>
                  <a:pt x="0" y="12572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57200" y="3974883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14338" y="3974883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200"/>
          </a:p>
        </p:txBody>
      </p:sp>
      <p:sp>
        <p:nvSpPr>
          <p:cNvPr id="27" name="Text 25"/>
          <p:cNvSpPr/>
          <p:nvPr/>
        </p:nvSpPr>
        <p:spPr>
          <a:xfrm>
            <a:off x="1000125" y="3974883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Famous Architectures</a:t>
            </a:r>
            <a:endParaRPr lang="en-US" sz="1200"/>
          </a:p>
        </p:txBody>
      </p:sp>
      <p:sp>
        <p:nvSpPr>
          <p:cNvPr id="28" name="Text 26"/>
          <p:cNvSpPr/>
          <p:nvPr/>
        </p:nvSpPr>
        <p:spPr>
          <a:xfrm>
            <a:off x="1000125" y="4260633"/>
            <a:ext cx="3350419" cy="207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3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LeNet, AlexNet, VGG, ResNet</a:t>
            </a:r>
            <a:endParaRPr lang="en-US" sz="1200"/>
          </a:p>
        </p:txBody>
      </p:sp>
      <p:sp>
        <p:nvSpPr>
          <p:cNvPr id="29" name="Shape 27"/>
          <p:cNvSpPr/>
          <p:nvPr/>
        </p:nvSpPr>
        <p:spPr>
          <a:xfrm>
            <a:off x="4686300" y="3803433"/>
            <a:ext cx="4171950" cy="1057275"/>
          </a:xfrm>
          <a:custGeom>
            <a:avLst/>
            <a:gdLst/>
            <a:ahLst/>
            <a:cxnLst/>
            <a:rect l="l" t="t" r="r" b="b"/>
            <a:pathLst>
              <a:path w="5562600" h="1409700">
                <a:moveTo>
                  <a:pt x="152403" y="0"/>
                </a:moveTo>
                <a:lnTo>
                  <a:pt x="5410197" y="0"/>
                </a:lnTo>
                <a:cubicBezTo>
                  <a:pt x="5494367" y="0"/>
                  <a:pt x="5562600" y="68233"/>
                  <a:pt x="5562600" y="152403"/>
                </a:cubicBezTo>
                <a:lnTo>
                  <a:pt x="5562600" y="1257297"/>
                </a:lnTo>
                <a:cubicBezTo>
                  <a:pt x="5562600" y="1341467"/>
                  <a:pt x="5494367" y="1409700"/>
                  <a:pt x="5410197" y="1409700"/>
                </a:cubicBezTo>
                <a:lnTo>
                  <a:pt x="152403" y="1409700"/>
                </a:lnTo>
                <a:cubicBezTo>
                  <a:pt x="68233" y="1409700"/>
                  <a:pt x="0" y="1341467"/>
                  <a:pt x="0" y="12572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857750" y="3974883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814888" y="3974883"/>
            <a:ext cx="48577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3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200"/>
          </a:p>
        </p:txBody>
      </p:sp>
      <p:sp>
        <p:nvSpPr>
          <p:cNvPr id="32" name="Text 30"/>
          <p:cNvSpPr/>
          <p:nvPr/>
        </p:nvSpPr>
        <p:spPr>
          <a:xfrm>
            <a:off x="5400675" y="3974883"/>
            <a:ext cx="3371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/>
                <a:ea typeface="Liter"/>
              </a:rPr>
              <a:t>Data augmentation &amp; Transfer learning</a:t>
            </a:r>
          </a:p>
        </p:txBody>
      </p:sp>
      <p:sp>
        <p:nvSpPr>
          <p:cNvPr id="33" name="Text 31"/>
          <p:cNvSpPr/>
          <p:nvPr/>
        </p:nvSpPr>
        <p:spPr>
          <a:xfrm>
            <a:off x="5400675" y="4260633"/>
            <a:ext cx="3350419" cy="207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>
                <a:solidFill>
                  <a:srgbClr val="86868B"/>
                </a:solidFill>
                <a:latin typeface="Quattrocento Sans"/>
              </a:rPr>
              <a:t>How these two approaches used in CNN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1BA7-FE18-600C-446C-5A26EFC8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5" y="505248"/>
            <a:ext cx="7298690" cy="38472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Transfer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C480F-B005-77A5-7BD4-7DDD56A2E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725" y="1053069"/>
            <a:ext cx="8155305" cy="209288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It uses </a:t>
            </a:r>
            <a:r>
              <a:rPr lang="en-US">
                <a:solidFill>
                  <a:srgbClr val="0070C0"/>
                </a:solidFill>
                <a:highlight>
                  <a:srgbClr val="FFFFFF"/>
                </a:highlight>
              </a:rPr>
              <a:t>knowledge gained while solving one problem</a:t>
            </a: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 and </a:t>
            </a:r>
            <a:r>
              <a:rPr lang="en-US">
                <a:solidFill>
                  <a:srgbClr val="0070C0"/>
                </a:solidFill>
                <a:highlight>
                  <a:srgbClr val="FFFFFF"/>
                </a:highlight>
              </a:rPr>
              <a:t>applying it to a different but related problem</a:t>
            </a: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.</a:t>
            </a:r>
            <a:endParaRPr lang="en-US"/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For example, knowledge gained </a:t>
            </a:r>
            <a:r>
              <a:rPr lang="en-US">
                <a:solidFill>
                  <a:srgbClr val="0070C0"/>
                </a:solidFill>
                <a:highlight>
                  <a:srgbClr val="FFFFFF"/>
                </a:highlight>
              </a:rPr>
              <a:t>while learning to recognize cars</a:t>
            </a: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 can be used to some </a:t>
            </a:r>
            <a:r>
              <a:rPr lang="en-US">
                <a:solidFill>
                  <a:srgbClr val="0070C0"/>
                </a:solidFill>
                <a:highlight>
                  <a:srgbClr val="FFFFFF"/>
                </a:highlight>
              </a:rPr>
              <a:t>extent to recognize trucks</a:t>
            </a:r>
            <a:r>
              <a:rPr lang="en-US">
                <a:solidFill>
                  <a:srgbClr val="3B454E"/>
                </a:solidFill>
                <a:highlight>
                  <a:srgbClr val="FFFFFF"/>
                </a:highlight>
              </a:rPr>
              <a:t>.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800"/>
          </a:p>
        </p:txBody>
      </p:sp>
      <p:pic>
        <p:nvPicPr>
          <p:cNvPr id="4" name="Picture 3" descr="Transfer Learning vs. Training a Specific Machine Learning Model 1">
            <a:extLst>
              <a:ext uri="{FF2B5EF4-FFF2-40B4-BE49-F238E27FC236}">
                <a16:creationId xmlns:a16="http://schemas.microsoft.com/office/drawing/2014/main" id="{7707945A-A20D-9AF7-CE2D-FDB0A944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49" r="-175" b="3395"/>
          <a:stretch>
            <a:fillRect/>
          </a:stretch>
        </p:blipFill>
        <p:spPr>
          <a:xfrm>
            <a:off x="2858744" y="2737089"/>
            <a:ext cx="3954230" cy="21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A302-7495-40DC-FEA4-74ED188BA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D31E-BD9E-783D-3378-7EAB0B2C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5" y="505248"/>
            <a:ext cx="7298690" cy="38472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Transfer Learning (Cont.)</a:t>
            </a:r>
          </a:p>
        </p:txBody>
      </p:sp>
      <p:pic>
        <p:nvPicPr>
          <p:cNvPr id="7" name="Picture 6" descr="Transfer Learning Mechanics 1">
            <a:extLst>
              <a:ext uri="{FF2B5EF4-FFF2-40B4-BE49-F238E27FC236}">
                <a16:creationId xmlns:a16="http://schemas.microsoft.com/office/drawing/2014/main" id="{40CC473D-A32D-CEB1-0984-C1EC119C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42" y="1853830"/>
            <a:ext cx="5275705" cy="2978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4F42C-B08F-B44E-61D3-83369522AAD5}"/>
              </a:ext>
            </a:extLst>
          </p:cNvPr>
          <p:cNvSpPr txBox="1"/>
          <p:nvPr/>
        </p:nvSpPr>
        <p:spPr>
          <a:xfrm>
            <a:off x="553528" y="1094476"/>
            <a:ext cx="78859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i="0">
                <a:solidFill>
                  <a:srgbClr val="00000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Applying transfer learning on </a:t>
            </a:r>
            <a:r>
              <a:rPr lang="en-US" b="0" i="0">
                <a:solidFill>
                  <a:srgbClr val="0070C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ImageNet</a:t>
            </a:r>
            <a:r>
              <a:rPr lang="en-US" b="0" i="0">
                <a:solidFill>
                  <a:srgbClr val="00000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—a dataset of more than </a:t>
            </a:r>
            <a:r>
              <a:rPr lang="en-US" b="0" i="0">
                <a:solidFill>
                  <a:srgbClr val="0070C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14 million pictures distributed over </a:t>
            </a:r>
            <a:r>
              <a:rPr lang="en-US" b="1" i="0">
                <a:solidFill>
                  <a:srgbClr val="0070C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1000 </a:t>
            </a:r>
            <a:r>
              <a:rPr lang="en-US" b="0" i="0">
                <a:solidFill>
                  <a:srgbClr val="0070C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classes</a:t>
            </a:r>
            <a:r>
              <a:rPr lang="en-US" b="0" i="0">
                <a:solidFill>
                  <a:srgbClr val="000000"/>
                </a:solidFill>
                <a:latin typeface="Antarctica VAR Variable Regular"/>
                <a:ea typeface="Antarctica VAR Variable Regular"/>
                <a:cs typeface="Antarctica VAR Variable Regular"/>
              </a:rPr>
              <a:t>—for medical image analysis.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70F5-DF16-FE1E-69A1-E086D03B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F4E4-A0E0-B484-8CDC-83DB575D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5" y="505248"/>
            <a:ext cx="7298690" cy="38472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Lab (Multi-classification Problem)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6468D-FBF8-EDB8-D258-F14CC482A4A0}"/>
              </a:ext>
            </a:extLst>
          </p:cNvPr>
          <p:cNvSpPr txBox="1"/>
          <p:nvPr/>
        </p:nvSpPr>
        <p:spPr>
          <a:xfrm>
            <a:off x="460075" y="1107056"/>
            <a:ext cx="74618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/>
              <a:t>Source code: </a:t>
            </a:r>
            <a:r>
              <a:rPr lang="en-US">
                <a:hlinkClick r:id="rId2"/>
              </a:rPr>
              <a:t>https://drive.google.com/file/d/1gGzNbh3hie-qlOPVCmY9rwQwBUw1qrSe/view?usp=sharing</a:t>
            </a:r>
            <a:endParaRPr lang="en-US"/>
          </a:p>
          <a:p>
            <a:pPr algn="l"/>
            <a:endParaRPr lang="en-US">
              <a:solidFill>
                <a:srgbClr val="000000"/>
              </a:solidFill>
            </a:endParaRPr>
          </a:p>
          <a:p>
            <a:pPr algn="l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77934" y="583660"/>
            <a:ext cx="8713204" cy="27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97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Image Recognition Challenge</a:t>
            </a:r>
            <a:endParaRPr lang="en-US" sz="1200"/>
          </a:p>
        </p:txBody>
      </p:sp>
      <p:sp>
        <p:nvSpPr>
          <p:cNvPr id="5" name="Text 3"/>
          <p:cNvSpPr/>
          <p:nvPr/>
        </p:nvSpPr>
        <p:spPr>
          <a:xfrm>
            <a:off x="277934" y="917180"/>
            <a:ext cx="8657617" cy="194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>
                <a:solidFill>
                  <a:schemeClr val="tx1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Why regular neural networks fail with images</a:t>
            </a:r>
            <a:endParaRPr lang="en-US" sz="1050">
              <a:solidFill>
                <a:schemeClr val="tx1"/>
              </a:solidFill>
              <a:latin typeface="Quattrocento San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7934" y="1278493"/>
            <a:ext cx="5447489" cy="2070602"/>
          </a:xfrm>
          <a:custGeom>
            <a:avLst/>
            <a:gdLst/>
            <a:ahLst/>
            <a:cxnLst/>
            <a:rect l="l" t="t" r="r" b="b"/>
            <a:pathLst>
              <a:path w="7263319" h="2760802">
                <a:moveTo>
                  <a:pt x="148227" y="0"/>
                </a:moveTo>
                <a:lnTo>
                  <a:pt x="7115092" y="0"/>
                </a:lnTo>
                <a:cubicBezTo>
                  <a:pt x="7196955" y="0"/>
                  <a:pt x="7263319" y="66364"/>
                  <a:pt x="7263319" y="148227"/>
                </a:cubicBezTo>
                <a:lnTo>
                  <a:pt x="7263319" y="2612575"/>
                </a:lnTo>
                <a:cubicBezTo>
                  <a:pt x="7263319" y="2694439"/>
                  <a:pt x="7196955" y="2760802"/>
                  <a:pt x="7115092" y="2760802"/>
                </a:cubicBezTo>
                <a:lnTo>
                  <a:pt x="148227" y="2760802"/>
                </a:lnTo>
                <a:cubicBezTo>
                  <a:pt x="66364" y="2760802"/>
                  <a:pt x="0" y="2694439"/>
                  <a:pt x="0" y="2612575"/>
                </a:cubicBezTo>
                <a:lnTo>
                  <a:pt x="0" y="148227"/>
                </a:lnTo>
                <a:cubicBezTo>
                  <a:pt x="0" y="66419"/>
                  <a:pt x="66419" y="0"/>
                  <a:pt x="14822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793" dist="9264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40026" y="1515698"/>
            <a:ext cx="847696" cy="194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4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Problem</a:t>
            </a:r>
            <a:endParaRPr lang="en-US" sz="1200"/>
          </a:p>
        </p:txBody>
      </p:sp>
      <p:sp>
        <p:nvSpPr>
          <p:cNvPr id="10" name="Text 8"/>
          <p:cNvSpPr/>
          <p:nvPr/>
        </p:nvSpPr>
        <p:spPr>
          <a:xfrm>
            <a:off x="444693" y="1834360"/>
            <a:ext cx="5169557" cy="166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❌ Full connectivity is wasteful</a:t>
            </a:r>
            <a:endParaRPr lang="en-US" sz="1200"/>
          </a:p>
        </p:txBody>
      </p:sp>
      <p:sp>
        <p:nvSpPr>
          <p:cNvPr id="11" name="Text 9"/>
          <p:cNvSpPr/>
          <p:nvPr/>
        </p:nvSpPr>
        <p:spPr>
          <a:xfrm>
            <a:off x="444693" y="2028913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1000×1000 image has 1 million pixels. Connecting each to 1000 neurons = </a:t>
            </a:r>
            <a:r>
              <a:rPr lang="en-US" sz="875" b="1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 billion parameters!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444693" y="2320742"/>
            <a:ext cx="5169557" cy="166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❌ Spatial structure is lost</a:t>
            </a:r>
            <a:endParaRPr lang="en-US" sz="1200"/>
          </a:p>
        </p:txBody>
      </p:sp>
      <p:sp>
        <p:nvSpPr>
          <p:cNvPr id="13" name="Text 11"/>
          <p:cNvSpPr/>
          <p:nvPr/>
        </p:nvSpPr>
        <p:spPr>
          <a:xfrm>
            <a:off x="444693" y="2515295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Flattening destroys the 2D spatial relationships between pixels that are crucial for understanding images.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4693" y="2807125"/>
            <a:ext cx="5169557" cy="166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75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❌ Massive overfitting risk</a:t>
            </a:r>
            <a:endParaRPr lang="en-US" sz="1200"/>
          </a:p>
        </p:txBody>
      </p:sp>
      <p:sp>
        <p:nvSpPr>
          <p:cNvPr id="15" name="Text 13"/>
          <p:cNvSpPr/>
          <p:nvPr/>
        </p:nvSpPr>
        <p:spPr>
          <a:xfrm>
            <a:off x="444693" y="3001678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>
                <a:solidFill>
                  <a:srgbClr val="0000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so many parameters, the model memorizes training data instead of learning general patterns.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77934" y="3710407"/>
            <a:ext cx="5447489" cy="1431356"/>
          </a:xfrm>
          <a:custGeom>
            <a:avLst/>
            <a:gdLst/>
            <a:ahLst/>
            <a:cxnLst/>
            <a:rect l="l" t="t" r="r" b="b"/>
            <a:pathLst>
              <a:path w="7263319" h="1908474">
                <a:moveTo>
                  <a:pt x="148231" y="0"/>
                </a:moveTo>
                <a:lnTo>
                  <a:pt x="7115088" y="0"/>
                </a:lnTo>
                <a:cubicBezTo>
                  <a:pt x="7196954" y="0"/>
                  <a:pt x="7263319" y="66365"/>
                  <a:pt x="7263319" y="148231"/>
                </a:cubicBezTo>
                <a:lnTo>
                  <a:pt x="7263319" y="1760243"/>
                </a:lnTo>
                <a:cubicBezTo>
                  <a:pt x="7263319" y="1842109"/>
                  <a:pt x="7196954" y="1908474"/>
                  <a:pt x="7115088" y="1908474"/>
                </a:cubicBezTo>
                <a:lnTo>
                  <a:pt x="148231" y="1908474"/>
                </a:lnTo>
                <a:cubicBezTo>
                  <a:pt x="66365" y="1908474"/>
                  <a:pt x="0" y="1842109"/>
                  <a:pt x="0" y="1760243"/>
                </a:cubicBezTo>
                <a:lnTo>
                  <a:pt x="0" y="148231"/>
                </a:lnTo>
                <a:cubicBezTo>
                  <a:pt x="0" y="66420"/>
                  <a:pt x="66420" y="0"/>
                  <a:pt x="148231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44693" y="3877167"/>
            <a:ext cx="277934" cy="277934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74116" y="0"/>
                </a:moveTo>
                <a:lnTo>
                  <a:pt x="296462" y="0"/>
                </a:lnTo>
                <a:cubicBezTo>
                  <a:pt x="337395" y="0"/>
                  <a:pt x="370578" y="33183"/>
                  <a:pt x="370578" y="74116"/>
                </a:cubicBezTo>
                <a:lnTo>
                  <a:pt x="370578" y="296462"/>
                </a:lnTo>
                <a:cubicBezTo>
                  <a:pt x="370578" y="337395"/>
                  <a:pt x="337395" y="370578"/>
                  <a:pt x="296462" y="370578"/>
                </a:cubicBezTo>
                <a:lnTo>
                  <a:pt x="74116" y="370578"/>
                </a:lnTo>
                <a:cubicBezTo>
                  <a:pt x="33183" y="370578"/>
                  <a:pt x="0" y="337395"/>
                  <a:pt x="0" y="296462"/>
                </a:cubicBezTo>
                <a:lnTo>
                  <a:pt x="0" y="74116"/>
                </a:lnTo>
                <a:cubicBezTo>
                  <a:pt x="0" y="33183"/>
                  <a:pt x="33183" y="0"/>
                  <a:pt x="7411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38495" y="3953599"/>
            <a:ext cx="93803" cy="125070"/>
          </a:xfrm>
          <a:custGeom>
            <a:avLst/>
            <a:gdLst/>
            <a:ahLst/>
            <a:cxnLst/>
            <a:rect l="l" t="t" r="r" b="b"/>
            <a:pathLst>
              <a:path w="125070" h="166760">
                <a:moveTo>
                  <a:pt x="95398" y="125070"/>
                </a:moveTo>
                <a:cubicBezTo>
                  <a:pt x="97776" y="117807"/>
                  <a:pt x="102531" y="111228"/>
                  <a:pt x="107905" y="105560"/>
                </a:cubicBezTo>
                <a:cubicBezTo>
                  <a:pt x="118556" y="94356"/>
                  <a:pt x="125070" y="79211"/>
                  <a:pt x="125070" y="62535"/>
                </a:cubicBezTo>
                <a:cubicBezTo>
                  <a:pt x="125070" y="28010"/>
                  <a:pt x="97059" y="0"/>
                  <a:pt x="62535" y="0"/>
                </a:cubicBezTo>
                <a:cubicBezTo>
                  <a:pt x="28010" y="0"/>
                  <a:pt x="0" y="28010"/>
                  <a:pt x="0" y="62535"/>
                </a:cubicBezTo>
                <a:cubicBezTo>
                  <a:pt x="0" y="79211"/>
                  <a:pt x="6514" y="94356"/>
                  <a:pt x="17165" y="105560"/>
                </a:cubicBezTo>
                <a:cubicBezTo>
                  <a:pt x="22539" y="111228"/>
                  <a:pt x="27326" y="117807"/>
                  <a:pt x="29672" y="125070"/>
                </a:cubicBezTo>
                <a:lnTo>
                  <a:pt x="95366" y="125070"/>
                </a:lnTo>
                <a:close/>
                <a:moveTo>
                  <a:pt x="93802" y="140704"/>
                </a:moveTo>
                <a:lnTo>
                  <a:pt x="31267" y="140704"/>
                </a:lnTo>
                <a:lnTo>
                  <a:pt x="31267" y="145915"/>
                </a:lnTo>
                <a:cubicBezTo>
                  <a:pt x="31267" y="160311"/>
                  <a:pt x="42928" y="171971"/>
                  <a:pt x="57324" y="171971"/>
                </a:cubicBezTo>
                <a:lnTo>
                  <a:pt x="67746" y="171971"/>
                </a:lnTo>
                <a:cubicBezTo>
                  <a:pt x="82142" y="171971"/>
                  <a:pt x="93802" y="160311"/>
                  <a:pt x="93802" y="145915"/>
                </a:cubicBezTo>
                <a:lnTo>
                  <a:pt x="93802" y="140704"/>
                </a:lnTo>
                <a:close/>
                <a:moveTo>
                  <a:pt x="59929" y="36479"/>
                </a:moveTo>
                <a:cubicBezTo>
                  <a:pt x="46966" y="36479"/>
                  <a:pt x="36479" y="46966"/>
                  <a:pt x="36479" y="59929"/>
                </a:cubicBezTo>
                <a:cubicBezTo>
                  <a:pt x="36479" y="64261"/>
                  <a:pt x="32994" y="67746"/>
                  <a:pt x="28662" y="67746"/>
                </a:cubicBezTo>
                <a:cubicBezTo>
                  <a:pt x="24330" y="67746"/>
                  <a:pt x="20845" y="64261"/>
                  <a:pt x="20845" y="59929"/>
                </a:cubicBezTo>
                <a:cubicBezTo>
                  <a:pt x="20845" y="38335"/>
                  <a:pt x="38335" y="20845"/>
                  <a:pt x="59929" y="20845"/>
                </a:cubicBezTo>
                <a:cubicBezTo>
                  <a:pt x="64261" y="20845"/>
                  <a:pt x="67746" y="24330"/>
                  <a:pt x="67746" y="28662"/>
                </a:cubicBezTo>
                <a:cubicBezTo>
                  <a:pt x="67746" y="32994"/>
                  <a:pt x="64261" y="36479"/>
                  <a:pt x="59929" y="36479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06007" y="3955967"/>
            <a:ext cx="1692391" cy="127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4" b="1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Solution: CNN</a:t>
            </a:r>
            <a:endParaRPr lang="en-US" sz="1200"/>
          </a:p>
        </p:txBody>
      </p:sp>
      <p:sp>
        <p:nvSpPr>
          <p:cNvPr id="20" name="Text 18"/>
          <p:cNvSpPr/>
          <p:nvPr/>
        </p:nvSpPr>
        <p:spPr>
          <a:xfrm>
            <a:off x="444693" y="4266274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Local connectivity:</a:t>
            </a:r>
            <a:r>
              <a:rPr lang="en-US" sz="875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Each neuron connects only to a small region (receptive field)</a:t>
            </a:r>
            <a:endParaRPr lang="en-US" sz="1200"/>
          </a:p>
        </p:txBody>
      </p:sp>
      <p:sp>
        <p:nvSpPr>
          <p:cNvPr id="21" name="Text 19"/>
          <p:cNvSpPr/>
          <p:nvPr/>
        </p:nvSpPr>
        <p:spPr>
          <a:xfrm>
            <a:off x="444693" y="4530310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Parameter sharing:</a:t>
            </a:r>
            <a:r>
              <a:rPr lang="en-US" sz="875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Same filter slides across entire image, detecting features everywhere</a:t>
            </a:r>
            <a:endParaRPr lang="en-US" sz="1200"/>
          </a:p>
        </p:txBody>
      </p:sp>
      <p:sp>
        <p:nvSpPr>
          <p:cNvPr id="22" name="Text 20"/>
          <p:cNvSpPr/>
          <p:nvPr/>
        </p:nvSpPr>
        <p:spPr>
          <a:xfrm>
            <a:off x="444693" y="4794347"/>
            <a:ext cx="5169557" cy="180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75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✓ Hierarchical features:</a:t>
            </a:r>
            <a:r>
              <a:rPr lang="en-US" sz="875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Automatically learns edges → textures → shapes → objects</a:t>
            </a:r>
            <a:endParaRPr lang="en-US" sz="1200"/>
          </a:p>
        </p:txBody>
      </p:sp>
      <p:sp>
        <p:nvSpPr>
          <p:cNvPr id="23" name="Shape 21"/>
          <p:cNvSpPr/>
          <p:nvPr/>
        </p:nvSpPr>
        <p:spPr>
          <a:xfrm>
            <a:off x="5944675" y="1278493"/>
            <a:ext cx="2918298" cy="3057265"/>
          </a:xfrm>
          <a:custGeom>
            <a:avLst/>
            <a:gdLst/>
            <a:ahLst/>
            <a:cxnLst/>
            <a:rect l="l" t="t" r="r" b="b"/>
            <a:pathLst>
              <a:path w="3891064" h="4076353">
                <a:moveTo>
                  <a:pt x="148250" y="0"/>
                </a:moveTo>
                <a:lnTo>
                  <a:pt x="3742814" y="0"/>
                </a:lnTo>
                <a:cubicBezTo>
                  <a:pt x="3824690" y="0"/>
                  <a:pt x="3891064" y="66374"/>
                  <a:pt x="3891064" y="148250"/>
                </a:cubicBezTo>
                <a:lnTo>
                  <a:pt x="3891064" y="3928103"/>
                </a:lnTo>
                <a:cubicBezTo>
                  <a:pt x="3891064" y="4009979"/>
                  <a:pt x="3824690" y="4076353"/>
                  <a:pt x="3742814" y="4076353"/>
                </a:cubicBezTo>
                <a:lnTo>
                  <a:pt x="148250" y="4076353"/>
                </a:lnTo>
                <a:cubicBezTo>
                  <a:pt x="66374" y="4076353"/>
                  <a:pt x="0" y="4009979"/>
                  <a:pt x="0" y="3928103"/>
                </a:cubicBezTo>
                <a:lnTo>
                  <a:pt x="0" y="148250"/>
                </a:lnTo>
                <a:cubicBezTo>
                  <a:pt x="0" y="66428"/>
                  <a:pt x="66428" y="0"/>
                  <a:pt x="1482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793" dist="9264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052374" y="1417459"/>
            <a:ext cx="2702900" cy="194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98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Parameter Comparison</a:t>
            </a:r>
            <a:endParaRPr lang="en-US" sz="1200"/>
          </a:p>
        </p:txBody>
      </p:sp>
      <p:pic>
        <p:nvPicPr>
          <p:cNvPr id="25" name="Image 0" descr="https://kimi-img.moonshot.cn/pub/slides/26-04-12-05:50:08-d7dc444jc3f4k3fskso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641" y="1695392"/>
            <a:ext cx="2640365" cy="2501399"/>
          </a:xfrm>
          <a:prstGeom prst="roundRect">
            <a:avLst>
              <a:gd name="adj" fmla="val 0"/>
            </a:avLst>
          </a:prstGeom>
        </p:spPr>
      </p:pic>
      <p:sp>
        <p:nvSpPr>
          <p:cNvPr id="26" name="Shape 23"/>
          <p:cNvSpPr/>
          <p:nvPr/>
        </p:nvSpPr>
        <p:spPr>
          <a:xfrm>
            <a:off x="5936724" y="4426085"/>
            <a:ext cx="2918298" cy="639246"/>
          </a:xfrm>
          <a:custGeom>
            <a:avLst/>
            <a:gdLst/>
            <a:ahLst/>
            <a:cxnLst/>
            <a:rect l="l" t="t" r="r" b="b"/>
            <a:pathLst>
              <a:path w="3891064" h="852328">
                <a:moveTo>
                  <a:pt x="148228" y="0"/>
                </a:moveTo>
                <a:lnTo>
                  <a:pt x="3742835" y="0"/>
                </a:lnTo>
                <a:cubicBezTo>
                  <a:pt x="3824700" y="0"/>
                  <a:pt x="3891064" y="66364"/>
                  <a:pt x="3891064" y="148228"/>
                </a:cubicBezTo>
                <a:lnTo>
                  <a:pt x="3891064" y="704100"/>
                </a:lnTo>
                <a:cubicBezTo>
                  <a:pt x="3891064" y="785964"/>
                  <a:pt x="3824700" y="852328"/>
                  <a:pt x="3742835" y="852328"/>
                </a:cubicBezTo>
                <a:lnTo>
                  <a:pt x="148228" y="852328"/>
                </a:lnTo>
                <a:cubicBezTo>
                  <a:pt x="66419" y="852328"/>
                  <a:pt x="0" y="785909"/>
                  <a:pt x="0" y="704100"/>
                </a:cubicBezTo>
                <a:lnTo>
                  <a:pt x="0" y="148228"/>
                </a:lnTo>
                <a:cubicBezTo>
                  <a:pt x="0" y="66419"/>
                  <a:pt x="66419" y="0"/>
                  <a:pt x="14822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793" dist="9264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6145605" y="4599307"/>
            <a:ext cx="2516435" cy="361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850">
                <a:solidFill>
                  <a:schemeClr val="tx1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CNNs reduce parameters by</a:t>
            </a:r>
            <a:r>
              <a:rPr lang="en-US" sz="850">
                <a:solidFill>
                  <a:srgbClr val="86868B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850" b="1">
                <a:solidFill>
                  <a:srgbClr val="0071E3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99.9%</a:t>
            </a:r>
            <a:r>
              <a:rPr lang="en-US" sz="850">
                <a:solidFill>
                  <a:srgbClr val="86868B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 </a:t>
            </a:r>
            <a:r>
              <a:rPr lang="en-US" sz="850">
                <a:solidFill>
                  <a:schemeClr val="tx1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while preserving spatial information!</a:t>
            </a:r>
            <a:endParaRPr lang="en-US" sz="850">
              <a:solidFill>
                <a:schemeClr val="tx1"/>
              </a:solidFill>
              <a:latin typeface="Quattrocento San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85750" y="600075"/>
            <a:ext cx="870108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025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Architecture Comparison</a:t>
            </a:r>
            <a:endParaRPr lang="en-US" sz="1200"/>
          </a:p>
        </p:txBody>
      </p:sp>
      <p:sp>
        <p:nvSpPr>
          <p:cNvPr id="5" name="Text 3"/>
          <p:cNvSpPr/>
          <p:nvPr/>
        </p:nvSpPr>
        <p:spPr>
          <a:xfrm>
            <a:off x="285750" y="942975"/>
            <a:ext cx="864393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CNNs solve the parameter explosion problem</a:t>
            </a:r>
            <a:endParaRPr lang="en-US" sz="1200"/>
          </a:p>
        </p:txBody>
      </p:sp>
      <p:sp>
        <p:nvSpPr>
          <p:cNvPr id="6" name="Shape 4"/>
          <p:cNvSpPr/>
          <p:nvPr/>
        </p:nvSpPr>
        <p:spPr>
          <a:xfrm>
            <a:off x="285750" y="1257300"/>
            <a:ext cx="4200525" cy="3071813"/>
          </a:xfrm>
          <a:custGeom>
            <a:avLst/>
            <a:gdLst/>
            <a:ahLst/>
            <a:cxnLst/>
            <a:rect l="l" t="t" r="r" b="b"/>
            <a:pathLst>
              <a:path w="5600700" h="4095750">
                <a:moveTo>
                  <a:pt x="152403" y="0"/>
                </a:moveTo>
                <a:lnTo>
                  <a:pt x="5448297" y="0"/>
                </a:lnTo>
                <a:cubicBezTo>
                  <a:pt x="5532411" y="0"/>
                  <a:pt x="5600700" y="68289"/>
                  <a:pt x="5600700" y="152403"/>
                </a:cubicBezTo>
                <a:lnTo>
                  <a:pt x="5600700" y="3943347"/>
                </a:lnTo>
                <a:cubicBezTo>
                  <a:pt x="5600700" y="4027461"/>
                  <a:pt x="5532411" y="4095750"/>
                  <a:pt x="5448297" y="4095750"/>
                </a:cubicBezTo>
                <a:lnTo>
                  <a:pt x="152403" y="4095750"/>
                </a:lnTo>
                <a:cubicBezTo>
                  <a:pt x="68289" y="4095750"/>
                  <a:pt x="0" y="4027461"/>
                  <a:pt x="0" y="394334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28625" y="14001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E2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19708" y="1500188"/>
            <a:ext cx="160735" cy="142875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92273" y="32742"/>
                </a:moveTo>
                <a:lnTo>
                  <a:pt x="122039" y="32742"/>
                </a:lnTo>
                <a:lnTo>
                  <a:pt x="122039" y="50602"/>
                </a:lnTo>
                <a:lnTo>
                  <a:pt x="92273" y="50602"/>
                </a:lnTo>
                <a:lnTo>
                  <a:pt x="92273" y="32742"/>
                </a:lnTo>
                <a:close/>
                <a:moveTo>
                  <a:pt x="89297" y="11906"/>
                </a:moveTo>
                <a:cubicBezTo>
                  <a:pt x="79437" y="11906"/>
                  <a:pt x="71438" y="19906"/>
                  <a:pt x="71438" y="29766"/>
                </a:cubicBezTo>
                <a:lnTo>
                  <a:pt x="71438" y="53578"/>
                </a:lnTo>
                <a:cubicBezTo>
                  <a:pt x="71438" y="63438"/>
                  <a:pt x="79437" y="71438"/>
                  <a:pt x="89297" y="71438"/>
                </a:cubicBezTo>
                <a:lnTo>
                  <a:pt x="95250" y="71438"/>
                </a:lnTo>
                <a:lnTo>
                  <a:pt x="95250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47625" y="107156"/>
                </a:lnTo>
                <a:lnTo>
                  <a:pt x="47625" y="119063"/>
                </a:lnTo>
                <a:lnTo>
                  <a:pt x="41672" y="119063"/>
                </a:lnTo>
                <a:cubicBezTo>
                  <a:pt x="31812" y="119063"/>
                  <a:pt x="23812" y="127062"/>
                  <a:pt x="23812" y="136922"/>
                </a:cubicBezTo>
                <a:lnTo>
                  <a:pt x="23812" y="160734"/>
                </a:lnTo>
                <a:cubicBezTo>
                  <a:pt x="23812" y="170594"/>
                  <a:pt x="31812" y="178594"/>
                  <a:pt x="41672" y="178594"/>
                </a:cubicBezTo>
                <a:lnTo>
                  <a:pt x="77391" y="178594"/>
                </a:lnTo>
                <a:cubicBezTo>
                  <a:pt x="87250" y="178594"/>
                  <a:pt x="95250" y="170594"/>
                  <a:pt x="95250" y="160734"/>
                </a:cubicBezTo>
                <a:lnTo>
                  <a:pt x="95250" y="136922"/>
                </a:lnTo>
                <a:cubicBezTo>
                  <a:pt x="95250" y="127062"/>
                  <a:pt x="87250" y="119063"/>
                  <a:pt x="77391" y="119063"/>
                </a:cubicBezTo>
                <a:lnTo>
                  <a:pt x="71438" y="119063"/>
                </a:lnTo>
                <a:lnTo>
                  <a:pt x="71438" y="107156"/>
                </a:lnTo>
                <a:lnTo>
                  <a:pt x="142875" y="107156"/>
                </a:lnTo>
                <a:lnTo>
                  <a:pt x="142875" y="119063"/>
                </a:lnTo>
                <a:lnTo>
                  <a:pt x="136922" y="119063"/>
                </a:lnTo>
                <a:cubicBezTo>
                  <a:pt x="127062" y="119063"/>
                  <a:pt x="119063" y="127062"/>
                  <a:pt x="119063" y="136922"/>
                </a:cubicBezTo>
                <a:lnTo>
                  <a:pt x="119063" y="160734"/>
                </a:lnTo>
                <a:cubicBezTo>
                  <a:pt x="119063" y="170594"/>
                  <a:pt x="127062" y="178594"/>
                  <a:pt x="136922" y="178594"/>
                </a:cubicBezTo>
                <a:lnTo>
                  <a:pt x="172641" y="178594"/>
                </a:lnTo>
                <a:cubicBezTo>
                  <a:pt x="182500" y="178594"/>
                  <a:pt x="190500" y="170594"/>
                  <a:pt x="190500" y="160734"/>
                </a:cubicBezTo>
                <a:lnTo>
                  <a:pt x="190500" y="136922"/>
                </a:lnTo>
                <a:cubicBezTo>
                  <a:pt x="190500" y="127062"/>
                  <a:pt x="182500" y="119063"/>
                  <a:pt x="172641" y="119063"/>
                </a:cubicBezTo>
                <a:lnTo>
                  <a:pt x="166688" y="119063"/>
                </a:lnTo>
                <a:lnTo>
                  <a:pt x="166688" y="107156"/>
                </a:lnTo>
                <a:lnTo>
                  <a:pt x="202406" y="107156"/>
                </a:lnTo>
                <a:cubicBezTo>
                  <a:pt x="208992" y="107156"/>
                  <a:pt x="214313" y="101836"/>
                  <a:pt x="214313" y="95250"/>
                </a:cubicBezTo>
                <a:cubicBezTo>
                  <a:pt x="214313" y="88664"/>
                  <a:pt x="208992" y="83344"/>
                  <a:pt x="202406" y="83344"/>
                </a:cubicBezTo>
                <a:lnTo>
                  <a:pt x="119063" y="83344"/>
                </a:lnTo>
                <a:lnTo>
                  <a:pt x="119063" y="71438"/>
                </a:lnTo>
                <a:lnTo>
                  <a:pt x="125016" y="71438"/>
                </a:lnTo>
                <a:cubicBezTo>
                  <a:pt x="134875" y="71438"/>
                  <a:pt x="142875" y="63438"/>
                  <a:pt x="142875" y="53578"/>
                </a:cubicBezTo>
                <a:lnTo>
                  <a:pt x="142875" y="29766"/>
                </a:lnTo>
                <a:cubicBezTo>
                  <a:pt x="142875" y="19906"/>
                  <a:pt x="134875" y="11906"/>
                  <a:pt x="125016" y="11906"/>
                </a:cubicBezTo>
                <a:lnTo>
                  <a:pt x="89297" y="11906"/>
                </a:lnTo>
                <a:close/>
                <a:moveTo>
                  <a:pt x="166688" y="139898"/>
                </a:moveTo>
                <a:lnTo>
                  <a:pt x="169664" y="139898"/>
                </a:lnTo>
                <a:lnTo>
                  <a:pt x="169664" y="157758"/>
                </a:lnTo>
                <a:lnTo>
                  <a:pt x="139898" y="157758"/>
                </a:lnTo>
                <a:lnTo>
                  <a:pt x="139898" y="139898"/>
                </a:lnTo>
                <a:lnTo>
                  <a:pt x="166688" y="139898"/>
                </a:lnTo>
                <a:close/>
                <a:moveTo>
                  <a:pt x="71438" y="139898"/>
                </a:moveTo>
                <a:lnTo>
                  <a:pt x="74414" y="139898"/>
                </a:lnTo>
                <a:lnTo>
                  <a:pt x="74414" y="157758"/>
                </a:lnTo>
                <a:lnTo>
                  <a:pt x="44648" y="157758"/>
                </a:lnTo>
                <a:lnTo>
                  <a:pt x="44648" y="139898"/>
                </a:lnTo>
                <a:lnTo>
                  <a:pt x="71438" y="139898"/>
                </a:lnTo>
                <a:close/>
              </a:path>
            </a:pathLst>
          </a:custGeom>
          <a:solidFill>
            <a:srgbClr val="FB2C3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57251" y="1457325"/>
            <a:ext cx="18788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Regular Neural Network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428625" y="1857375"/>
            <a:ext cx="3914775" cy="642938"/>
          </a:xfrm>
          <a:custGeom>
            <a:avLst/>
            <a:gdLst/>
            <a:ahLst/>
            <a:cxnLst/>
            <a:rect l="l" t="t" r="r" b="b"/>
            <a:pathLst>
              <a:path w="5219700" h="857250">
                <a:moveTo>
                  <a:pt x="114297" y="0"/>
                </a:moveTo>
                <a:lnTo>
                  <a:pt x="5105403" y="0"/>
                </a:lnTo>
                <a:cubicBezTo>
                  <a:pt x="5168485" y="0"/>
                  <a:pt x="5219700" y="51215"/>
                  <a:pt x="5219700" y="114297"/>
                </a:cubicBezTo>
                <a:lnTo>
                  <a:pt x="5219700" y="742953"/>
                </a:lnTo>
                <a:cubicBezTo>
                  <a:pt x="5219700" y="806035"/>
                  <a:pt x="5168485" y="857250"/>
                  <a:pt x="5105403" y="857250"/>
                </a:cubicBezTo>
                <a:lnTo>
                  <a:pt x="114297" y="857250"/>
                </a:lnTo>
                <a:cubicBezTo>
                  <a:pt x="51215" y="857250"/>
                  <a:pt x="0" y="806035"/>
                  <a:pt x="0" y="742953"/>
                </a:cubicBezTo>
                <a:lnTo>
                  <a:pt x="0" y="114297"/>
                </a:lnTo>
                <a:cubicBezTo>
                  <a:pt x="0" y="51215"/>
                  <a:pt x="51215" y="0"/>
                  <a:pt x="114297" y="0"/>
                </a:cubicBezTo>
                <a:close/>
              </a:path>
            </a:pathLst>
          </a:cu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42925" y="1971675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</a:t>
            </a:r>
            <a:endParaRPr lang="en-US" sz="1200"/>
          </a:p>
        </p:txBody>
      </p:sp>
      <p:sp>
        <p:nvSpPr>
          <p:cNvPr id="12" name="Text 10"/>
          <p:cNvSpPr/>
          <p:nvPr/>
        </p:nvSpPr>
        <p:spPr>
          <a:xfrm>
            <a:off x="542925" y="2200275"/>
            <a:ext cx="3743325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 → Flatten → Dense Layers → Output</a:t>
            </a:r>
            <a:endParaRPr lang="en-US" sz="1200"/>
          </a:p>
        </p:txBody>
      </p:sp>
      <p:sp>
        <p:nvSpPr>
          <p:cNvPr id="13" name="Text 11"/>
          <p:cNvSpPr/>
          <p:nvPr/>
        </p:nvSpPr>
        <p:spPr>
          <a:xfrm>
            <a:off x="428625" y="2614613"/>
            <a:ext cx="39719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it works:</a:t>
            </a:r>
            <a:endParaRPr lang="en-US" sz="1200"/>
          </a:p>
        </p:txBody>
      </p:sp>
      <p:sp>
        <p:nvSpPr>
          <p:cNvPr id="14" name="Text 12"/>
          <p:cNvSpPr/>
          <p:nvPr/>
        </p:nvSpPr>
        <p:spPr>
          <a:xfrm>
            <a:off x="428625" y="2843213"/>
            <a:ext cx="12144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FB2C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endParaRPr lang="en-US" sz="1200"/>
          </a:p>
        </p:txBody>
      </p:sp>
      <p:sp>
        <p:nvSpPr>
          <p:cNvPr id="15" name="Text 13"/>
          <p:cNvSpPr/>
          <p:nvPr/>
        </p:nvSpPr>
        <p:spPr>
          <a:xfrm>
            <a:off x="548897" y="2843213"/>
            <a:ext cx="15430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Image is flattened to 1D vector</a:t>
            </a:r>
            <a:endParaRPr lang="en-US" sz="1200"/>
          </a:p>
        </p:txBody>
      </p:sp>
      <p:sp>
        <p:nvSpPr>
          <p:cNvPr id="16" name="Text 14"/>
          <p:cNvSpPr/>
          <p:nvPr/>
        </p:nvSpPr>
        <p:spPr>
          <a:xfrm>
            <a:off x="428625" y="3071813"/>
            <a:ext cx="142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FB2C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endParaRPr lang="en-US" sz="1200"/>
          </a:p>
        </p:txBody>
      </p:sp>
      <p:sp>
        <p:nvSpPr>
          <p:cNvPr id="17" name="Text 15"/>
          <p:cNvSpPr/>
          <p:nvPr/>
        </p:nvSpPr>
        <p:spPr>
          <a:xfrm>
            <a:off x="570830" y="3071813"/>
            <a:ext cx="1885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 pixel connects to every neuron</a:t>
            </a:r>
            <a:endParaRPr lang="en-US" sz="1200"/>
          </a:p>
        </p:txBody>
      </p:sp>
      <p:sp>
        <p:nvSpPr>
          <p:cNvPr id="18" name="Text 16"/>
          <p:cNvSpPr/>
          <p:nvPr/>
        </p:nvSpPr>
        <p:spPr>
          <a:xfrm>
            <a:off x="428625" y="3300413"/>
            <a:ext cx="142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FB2C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endParaRPr lang="en-US" sz="1200"/>
          </a:p>
        </p:txBody>
      </p:sp>
      <p:sp>
        <p:nvSpPr>
          <p:cNvPr id="19" name="Text 17"/>
          <p:cNvSpPr/>
          <p:nvPr/>
        </p:nvSpPr>
        <p:spPr>
          <a:xfrm>
            <a:off x="573788" y="3300413"/>
            <a:ext cx="175736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Spatial relationships are destroyed</a:t>
            </a:r>
            <a:endParaRPr lang="en-US" sz="1200"/>
          </a:p>
        </p:txBody>
      </p:sp>
      <p:sp>
        <p:nvSpPr>
          <p:cNvPr id="20" name="Shape 18"/>
          <p:cNvSpPr/>
          <p:nvPr/>
        </p:nvSpPr>
        <p:spPr>
          <a:xfrm>
            <a:off x="428625" y="3586163"/>
            <a:ext cx="3914775" cy="600075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114302" y="0"/>
                </a:moveTo>
                <a:lnTo>
                  <a:pt x="5105398" y="0"/>
                </a:lnTo>
                <a:cubicBezTo>
                  <a:pt x="5168483" y="0"/>
                  <a:pt x="5219700" y="51217"/>
                  <a:pt x="5219700" y="114302"/>
                </a:cubicBezTo>
                <a:lnTo>
                  <a:pt x="5219700" y="685798"/>
                </a:lnTo>
                <a:cubicBezTo>
                  <a:pt x="5219700" y="748883"/>
                  <a:pt x="5168483" y="800100"/>
                  <a:pt x="5105398" y="800100"/>
                </a:cubicBezTo>
                <a:lnTo>
                  <a:pt x="114302" y="800100"/>
                </a:lnTo>
                <a:cubicBezTo>
                  <a:pt x="51217" y="800100"/>
                  <a:pt x="0" y="748883"/>
                  <a:pt x="0" y="6857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42925" y="3700463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E700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Example: 28×28 image</a:t>
            </a:r>
            <a:endParaRPr lang="en-US" sz="1200"/>
          </a:p>
        </p:txBody>
      </p:sp>
      <p:sp>
        <p:nvSpPr>
          <p:cNvPr id="22" name="Text 20"/>
          <p:cNvSpPr/>
          <p:nvPr/>
        </p:nvSpPr>
        <p:spPr>
          <a:xfrm>
            <a:off x="542925" y="3900488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784 pixels × 1000 neurons = </a:t>
            </a:r>
            <a:r>
              <a:rPr lang="en-US" sz="900" b="1">
                <a:solidFill>
                  <a:srgbClr val="E700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784,000 parameters</a:t>
            </a: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first layer alone!</a:t>
            </a:r>
            <a:endParaRPr lang="en-US" sz="1200"/>
          </a:p>
        </p:txBody>
      </p:sp>
      <p:sp>
        <p:nvSpPr>
          <p:cNvPr id="23" name="Shape 21"/>
          <p:cNvSpPr/>
          <p:nvPr/>
        </p:nvSpPr>
        <p:spPr>
          <a:xfrm>
            <a:off x="4657725" y="1257300"/>
            <a:ext cx="4200525" cy="3071813"/>
          </a:xfrm>
          <a:custGeom>
            <a:avLst/>
            <a:gdLst/>
            <a:ahLst/>
            <a:cxnLst/>
            <a:rect l="l" t="t" r="r" b="b"/>
            <a:pathLst>
              <a:path w="5600700" h="4095750">
                <a:moveTo>
                  <a:pt x="152403" y="0"/>
                </a:moveTo>
                <a:lnTo>
                  <a:pt x="5448297" y="0"/>
                </a:lnTo>
                <a:cubicBezTo>
                  <a:pt x="5532411" y="0"/>
                  <a:pt x="5600700" y="68289"/>
                  <a:pt x="5600700" y="152403"/>
                </a:cubicBezTo>
                <a:lnTo>
                  <a:pt x="5600700" y="3943347"/>
                </a:lnTo>
                <a:cubicBezTo>
                  <a:pt x="5600700" y="4027461"/>
                  <a:pt x="5532411" y="4095750"/>
                  <a:pt x="5448297" y="4095750"/>
                </a:cubicBezTo>
                <a:lnTo>
                  <a:pt x="152403" y="4095750"/>
                </a:lnTo>
                <a:cubicBezTo>
                  <a:pt x="68289" y="4095750"/>
                  <a:pt x="0" y="4027461"/>
                  <a:pt x="0" y="394334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4800600" y="14001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900613" y="150018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229225" y="1457325"/>
            <a:ext cx="2343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35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Convolutional Neural Network</a:t>
            </a:r>
            <a:endParaRPr lang="en-US" sz="1200"/>
          </a:p>
        </p:txBody>
      </p:sp>
      <p:sp>
        <p:nvSpPr>
          <p:cNvPr id="27" name="Shape 25"/>
          <p:cNvSpPr/>
          <p:nvPr/>
        </p:nvSpPr>
        <p:spPr>
          <a:xfrm>
            <a:off x="4800600" y="1857375"/>
            <a:ext cx="3914775" cy="642938"/>
          </a:xfrm>
          <a:custGeom>
            <a:avLst/>
            <a:gdLst/>
            <a:ahLst/>
            <a:cxnLst/>
            <a:rect l="l" t="t" r="r" b="b"/>
            <a:pathLst>
              <a:path w="5219700" h="857250">
                <a:moveTo>
                  <a:pt x="114297" y="0"/>
                </a:moveTo>
                <a:lnTo>
                  <a:pt x="5105403" y="0"/>
                </a:lnTo>
                <a:cubicBezTo>
                  <a:pt x="5168485" y="0"/>
                  <a:pt x="5219700" y="51215"/>
                  <a:pt x="5219700" y="114297"/>
                </a:cubicBezTo>
                <a:lnTo>
                  <a:pt x="5219700" y="742953"/>
                </a:lnTo>
                <a:cubicBezTo>
                  <a:pt x="5219700" y="806035"/>
                  <a:pt x="5168485" y="857250"/>
                  <a:pt x="5105403" y="857250"/>
                </a:cubicBezTo>
                <a:lnTo>
                  <a:pt x="114297" y="857250"/>
                </a:lnTo>
                <a:cubicBezTo>
                  <a:pt x="51215" y="857250"/>
                  <a:pt x="0" y="806035"/>
                  <a:pt x="0" y="742953"/>
                </a:cubicBezTo>
                <a:lnTo>
                  <a:pt x="0" y="114297"/>
                </a:lnTo>
                <a:cubicBezTo>
                  <a:pt x="0" y="51215"/>
                  <a:pt x="51215" y="0"/>
                  <a:pt x="1142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4914900" y="1971675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</a:t>
            </a:r>
            <a:endParaRPr lang="en-US" sz="1200"/>
          </a:p>
        </p:txBody>
      </p:sp>
      <p:sp>
        <p:nvSpPr>
          <p:cNvPr id="29" name="Text 27"/>
          <p:cNvSpPr/>
          <p:nvPr/>
        </p:nvSpPr>
        <p:spPr>
          <a:xfrm>
            <a:off x="4914900" y="2200275"/>
            <a:ext cx="3743325" cy="185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 → Conv → ReLU → Pool → [Repeat] → Flatten → Dense → Output</a:t>
            </a:r>
            <a:endParaRPr lang="en-US" sz="1200"/>
          </a:p>
        </p:txBody>
      </p:sp>
      <p:sp>
        <p:nvSpPr>
          <p:cNvPr id="30" name="Text 28"/>
          <p:cNvSpPr/>
          <p:nvPr/>
        </p:nvSpPr>
        <p:spPr>
          <a:xfrm>
            <a:off x="4800600" y="2614613"/>
            <a:ext cx="39719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it works:</a:t>
            </a:r>
            <a:endParaRPr lang="en-US" sz="1200"/>
          </a:p>
        </p:txBody>
      </p:sp>
      <p:sp>
        <p:nvSpPr>
          <p:cNvPr id="31" name="Text 29"/>
          <p:cNvSpPr/>
          <p:nvPr/>
        </p:nvSpPr>
        <p:spPr>
          <a:xfrm>
            <a:off x="4800600" y="2843213"/>
            <a:ext cx="12144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34C75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endParaRPr lang="en-US" sz="1200"/>
          </a:p>
        </p:txBody>
      </p:sp>
      <p:sp>
        <p:nvSpPr>
          <p:cNvPr id="32" name="Text 30"/>
          <p:cNvSpPr/>
          <p:nvPr/>
        </p:nvSpPr>
        <p:spPr>
          <a:xfrm>
            <a:off x="4920871" y="2843213"/>
            <a:ext cx="22431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Filters slide across image (local connectivity)</a:t>
            </a:r>
            <a:endParaRPr lang="en-US" sz="1200"/>
          </a:p>
        </p:txBody>
      </p:sp>
      <p:sp>
        <p:nvSpPr>
          <p:cNvPr id="33" name="Text 31"/>
          <p:cNvSpPr/>
          <p:nvPr/>
        </p:nvSpPr>
        <p:spPr>
          <a:xfrm>
            <a:off x="4800600" y="3071813"/>
            <a:ext cx="142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34C75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endParaRPr lang="en-US" sz="1200"/>
          </a:p>
        </p:txBody>
      </p:sp>
      <p:sp>
        <p:nvSpPr>
          <p:cNvPr id="34" name="Text 32"/>
          <p:cNvSpPr/>
          <p:nvPr/>
        </p:nvSpPr>
        <p:spPr>
          <a:xfrm>
            <a:off x="4942805" y="3071813"/>
            <a:ext cx="24717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Same filter used everywhere (parameter sharing)</a:t>
            </a:r>
            <a:endParaRPr lang="en-US" sz="1200"/>
          </a:p>
        </p:txBody>
      </p:sp>
      <p:sp>
        <p:nvSpPr>
          <p:cNvPr id="35" name="Text 33"/>
          <p:cNvSpPr/>
          <p:nvPr/>
        </p:nvSpPr>
        <p:spPr>
          <a:xfrm>
            <a:off x="4800600" y="3300413"/>
            <a:ext cx="14287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34C75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endParaRPr lang="en-US" sz="1200"/>
          </a:p>
        </p:txBody>
      </p:sp>
      <p:sp>
        <p:nvSpPr>
          <p:cNvPr id="36" name="Text 34"/>
          <p:cNvSpPr/>
          <p:nvPr/>
        </p:nvSpPr>
        <p:spPr>
          <a:xfrm>
            <a:off x="4945764" y="3300413"/>
            <a:ext cx="149304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Spatial structure is preserved</a:t>
            </a:r>
            <a:endParaRPr lang="en-US" sz="1200"/>
          </a:p>
        </p:txBody>
      </p:sp>
      <p:sp>
        <p:nvSpPr>
          <p:cNvPr id="37" name="Shape 35"/>
          <p:cNvSpPr/>
          <p:nvPr/>
        </p:nvSpPr>
        <p:spPr>
          <a:xfrm>
            <a:off x="4800600" y="3586163"/>
            <a:ext cx="3914775" cy="600075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114302" y="0"/>
                </a:moveTo>
                <a:lnTo>
                  <a:pt x="5105398" y="0"/>
                </a:lnTo>
                <a:cubicBezTo>
                  <a:pt x="5168483" y="0"/>
                  <a:pt x="5219700" y="51217"/>
                  <a:pt x="5219700" y="114302"/>
                </a:cubicBezTo>
                <a:lnTo>
                  <a:pt x="5219700" y="685798"/>
                </a:lnTo>
                <a:cubicBezTo>
                  <a:pt x="5219700" y="748883"/>
                  <a:pt x="5168483" y="800100"/>
                  <a:pt x="5105398" y="800100"/>
                </a:cubicBezTo>
                <a:lnTo>
                  <a:pt x="114302" y="800100"/>
                </a:lnTo>
                <a:cubicBezTo>
                  <a:pt x="51217" y="800100"/>
                  <a:pt x="0" y="748883"/>
                  <a:pt x="0" y="6857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914900" y="3700463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0070C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Example: 28×28 image</a:t>
            </a:r>
            <a:endParaRPr lang="en-US" sz="1200">
              <a:solidFill>
                <a:srgbClr val="0070C0"/>
              </a:solidFill>
              <a:latin typeface="Quattrocento San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4914900" y="3900488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32 filters × (3×3 + 1 bias) = </a:t>
            </a:r>
            <a:r>
              <a:rPr lang="en-US" sz="900" b="1">
                <a:solidFill>
                  <a:srgbClr val="34C75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320 parameters</a:t>
            </a:r>
            <a:r>
              <a:rPr lang="en-US" sz="9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first layer!</a:t>
            </a:r>
            <a:endParaRPr lang="en-US" sz="1200"/>
          </a:p>
        </p:txBody>
      </p:sp>
      <p:sp>
        <p:nvSpPr>
          <p:cNvPr id="40" name="Shape 38"/>
          <p:cNvSpPr/>
          <p:nvPr/>
        </p:nvSpPr>
        <p:spPr>
          <a:xfrm>
            <a:off x="285750" y="4443413"/>
            <a:ext cx="8572500" cy="542925"/>
          </a:xfrm>
          <a:custGeom>
            <a:avLst/>
            <a:gdLst/>
            <a:ahLst/>
            <a:cxnLst/>
            <a:rect l="l" t="t" r="r" b="b"/>
            <a:pathLst>
              <a:path w="11430000" h="723900">
                <a:moveTo>
                  <a:pt x="114297" y="0"/>
                </a:moveTo>
                <a:lnTo>
                  <a:pt x="11315703" y="0"/>
                </a:lnTo>
                <a:cubicBezTo>
                  <a:pt x="11378828" y="0"/>
                  <a:pt x="11430000" y="51172"/>
                  <a:pt x="11430000" y="114297"/>
                </a:cubicBezTo>
                <a:lnTo>
                  <a:pt x="11430000" y="609603"/>
                </a:lnTo>
                <a:cubicBezTo>
                  <a:pt x="11430000" y="672728"/>
                  <a:pt x="11378828" y="723900"/>
                  <a:pt x="11315703" y="723900"/>
                </a:cubicBezTo>
                <a:lnTo>
                  <a:pt x="114297" y="723900"/>
                </a:lnTo>
                <a:cubicBezTo>
                  <a:pt x="51172" y="723900"/>
                  <a:pt x="0" y="672728"/>
                  <a:pt x="0" y="6096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2296102" y="4557713"/>
            <a:ext cx="112871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Regular NN</a:t>
            </a:r>
            <a:endParaRPr lang="en-US" sz="1200"/>
          </a:p>
        </p:txBody>
      </p:sp>
      <p:sp>
        <p:nvSpPr>
          <p:cNvPr id="43" name="Text 41"/>
          <p:cNvSpPr/>
          <p:nvPr/>
        </p:nvSpPr>
        <p:spPr>
          <a:xfrm>
            <a:off x="2296102" y="4729163"/>
            <a:ext cx="11215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50">
                <a:solidFill>
                  <a:srgbClr val="FF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784,000 params (layer 1)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4" name="Text 42"/>
          <p:cNvSpPr/>
          <p:nvPr/>
        </p:nvSpPr>
        <p:spPr>
          <a:xfrm>
            <a:off x="3599278" y="4586288"/>
            <a:ext cx="3143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88" b="1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</a:t>
            </a:r>
            <a:endParaRPr lang="en-US" sz="1200"/>
          </a:p>
        </p:txBody>
      </p:sp>
      <p:sp>
        <p:nvSpPr>
          <p:cNvPr id="46" name="Text 44"/>
          <p:cNvSpPr/>
          <p:nvPr/>
        </p:nvSpPr>
        <p:spPr>
          <a:xfrm>
            <a:off x="4334135" y="4557713"/>
            <a:ext cx="92868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CNN</a:t>
            </a:r>
            <a:endParaRPr lang="en-US" sz="1200"/>
          </a:p>
        </p:txBody>
      </p:sp>
      <p:sp>
        <p:nvSpPr>
          <p:cNvPr id="47" name="Text 45"/>
          <p:cNvSpPr/>
          <p:nvPr/>
        </p:nvSpPr>
        <p:spPr>
          <a:xfrm>
            <a:off x="4334136" y="4729163"/>
            <a:ext cx="9215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750">
                <a:solidFill>
                  <a:srgbClr val="FF0000"/>
                </a:solidFill>
                <a:latin typeface="Quattrocento Sans"/>
                <a:ea typeface="Quattrocento Sans" pitchFamily="34" charset="-122"/>
                <a:cs typeface="Quattrocento Sans" pitchFamily="34" charset="-120"/>
              </a:rPr>
              <a:t>320 params (layer 1)</a:t>
            </a:r>
            <a:endParaRPr lang="en-US" sz="750">
              <a:solidFill>
                <a:srgbClr val="FF0000"/>
              </a:solidFill>
              <a:latin typeface="Quattrocento Sans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5435278" y="4557713"/>
            <a:ext cx="1714500" cy="314325"/>
          </a:xfrm>
          <a:custGeom>
            <a:avLst/>
            <a:gdLst/>
            <a:ahLst/>
            <a:cxnLst/>
            <a:rect l="l" t="t" r="r" b="b"/>
            <a:pathLst>
              <a:path w="2286000" h="419100">
                <a:moveTo>
                  <a:pt x="209550" y="0"/>
                </a:moveTo>
                <a:lnTo>
                  <a:pt x="2076450" y="0"/>
                </a:lnTo>
                <a:cubicBezTo>
                  <a:pt x="2192104" y="0"/>
                  <a:pt x="2286000" y="93896"/>
                  <a:pt x="2286000" y="209550"/>
                </a:cubicBezTo>
                <a:lnTo>
                  <a:pt x="2286000" y="209550"/>
                </a:lnTo>
                <a:cubicBezTo>
                  <a:pt x="2286000" y="325204"/>
                  <a:pt x="2192104" y="419100"/>
                  <a:pt x="207645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5435278" y="4557713"/>
            <a:ext cx="1778794" cy="314325"/>
          </a:xfrm>
          <a:prstGeom prst="rect">
            <a:avLst/>
          </a:prstGeom>
          <a:noFill/>
          <a:ln/>
        </p:spPr>
        <p:txBody>
          <a:bodyPr wrap="square" lIns="142875" tIns="57150" rIns="142875" bIns="57150" rtlCol="0" anchor="ctr"/>
          <a:lstStyle/>
          <a:p>
            <a:pPr>
              <a:lnSpc>
                <a:spcPct val="130000"/>
              </a:lnSpc>
            </a:pPr>
            <a:r>
              <a:rPr lang="en-US" sz="1013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2,450× fewer parameters!</a:t>
            </a:r>
            <a:endParaRPr lang="en-US" sz="120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384725" y="354286"/>
            <a:ext cx="162560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Why </a:t>
            </a:r>
            <a:r>
              <a:rPr spc="-20"/>
              <a:t>CNN?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033044"/>
            <a:ext cx="5916295" cy="103618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Task:</a:t>
            </a:r>
            <a:r>
              <a:rPr sz="1800" spc="-4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Images</a:t>
            </a:r>
            <a:r>
              <a:rPr sz="1800" spc="-3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recognition,</a:t>
            </a:r>
            <a:r>
              <a:rPr sz="1800" spc="-3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video</a:t>
            </a:r>
            <a:r>
              <a:rPr sz="1800" spc="-3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processing</a:t>
            </a:r>
            <a:r>
              <a:rPr sz="1800" spc="-3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(grid-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like</a:t>
            </a:r>
            <a:r>
              <a:rPr sz="1800" spc="-3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data)</a:t>
            </a:r>
            <a:endParaRPr sz="18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525"/>
              </a:spcBef>
              <a:buFont typeface="Arial"/>
              <a:buChar char="•"/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Learn</a:t>
            </a:r>
            <a:r>
              <a:rPr sz="1800" spc="-4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hierarchical</a:t>
            </a:r>
            <a:r>
              <a:rPr sz="1800" spc="-4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feature</a:t>
            </a:r>
            <a:r>
              <a:rPr sz="1800" spc="-4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>
                <a:solidFill>
                  <a:srgbClr val="595959"/>
                </a:solidFill>
                <a:latin typeface="Arial MT"/>
                <a:cs typeface="Arial MT"/>
              </a:rPr>
              <a:t>map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t="-2422" r="1246" b="452"/>
          <a:stretch>
            <a:fillRect/>
          </a:stretch>
        </p:blipFill>
        <p:spPr>
          <a:xfrm>
            <a:off x="2930323" y="2257328"/>
            <a:ext cx="3650984" cy="1474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6382" y="219073"/>
            <a:ext cx="2195916" cy="1623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800A27-C2B9-A186-A3BA-9F63E0A0B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1" y="3827611"/>
            <a:ext cx="4258115" cy="12064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3" y="379073"/>
            <a:ext cx="7298690" cy="409575"/>
          </a:xfrm>
        </p:spPr>
        <p:txBody>
          <a:bodyPr wrap="square" lIns="0" tIns="0" rIns="0" bIns="0" anchor="t">
            <a:normAutofit/>
          </a:bodyPr>
          <a:lstStyle/>
          <a:p>
            <a:r>
              <a:rPr lang="en-US" sz="2400"/>
              <a:t>CNNs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41" y="3131251"/>
            <a:ext cx="4414578" cy="1718228"/>
          </a:xfrm>
        </p:spPr>
        <p:txBody>
          <a:bodyPr wrap="square" lIns="0" tIns="0" rIns="0" bIns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Input(2D or 3D input)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Convolutional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Pooling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Fully Connected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/>
              <a:t>Additional like [Dropout Layer]</a:t>
            </a:r>
          </a:p>
        </p:txBody>
      </p:sp>
      <p:pic>
        <p:nvPicPr>
          <p:cNvPr id="4" name="Picture 3" descr="A Comprehensive Guide: What are Convolutional Neural Networks | BasicAI's  Blog">
            <a:extLst>
              <a:ext uri="{FF2B5EF4-FFF2-40B4-BE49-F238E27FC236}">
                <a16:creationId xmlns:a16="http://schemas.microsoft.com/office/drawing/2014/main" id="{93F4A2FD-C0B4-0986-D353-567792EE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31" b="11077"/>
          <a:stretch>
            <a:fillRect/>
          </a:stretch>
        </p:blipFill>
        <p:spPr>
          <a:xfrm>
            <a:off x="3172570" y="580406"/>
            <a:ext cx="5523928" cy="2128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8683B-9AA6-4717-4B8F-F4348CE09972}"/>
              </a:ext>
            </a:extLst>
          </p:cNvPr>
          <p:cNvSpPr txBox="1"/>
          <p:nvPr/>
        </p:nvSpPr>
        <p:spPr>
          <a:xfrm>
            <a:off x="103909" y="1020536"/>
            <a:ext cx="45720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Other names</a:t>
            </a:r>
          </a:p>
          <a:p>
            <a:pPr marL="285750" indent="-285750" algn="l">
              <a:buFont typeface="Arial"/>
              <a:buChar char="•"/>
            </a:pPr>
            <a:r>
              <a:rPr lang="en-US" err="1">
                <a:solidFill>
                  <a:schemeClr val="tx1"/>
                </a:solidFill>
              </a:rPr>
              <a:t>ConvNet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CNN Model</a:t>
            </a:r>
          </a:p>
          <a:p>
            <a:pPr marL="285750" indent="-285750" algn="l">
              <a:buFont typeface="Arial"/>
              <a:buChar char="•"/>
            </a:pPr>
            <a:r>
              <a:rPr lang="en-US">
                <a:solidFill>
                  <a:schemeClr val="tx1"/>
                </a:solidFill>
              </a:rPr>
              <a:t>Deep Convolutional Networks</a:t>
            </a:r>
          </a:p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835F-3569-D85A-77CA-12B7D870CA57}"/>
              </a:ext>
            </a:extLst>
          </p:cNvPr>
          <p:cNvSpPr txBox="1"/>
          <p:nvPr/>
        </p:nvSpPr>
        <p:spPr>
          <a:xfrm>
            <a:off x="155864" y="2564328"/>
            <a:ext cx="22043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u="none" strike="noStrike" baseline="0">
                <a:solidFill>
                  <a:srgbClr val="000000"/>
                </a:solidFill>
                <a:latin typeface="Arial MT"/>
              </a:rPr>
              <a:t>Layers</a:t>
            </a:r>
            <a:endParaRPr lang="en-US"/>
          </a:p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44E75-4858-4154-F19A-FBEE0AFC17A9}"/>
              </a:ext>
            </a:extLst>
          </p:cNvPr>
          <p:cNvSpPr txBox="1"/>
          <p:nvPr/>
        </p:nvSpPr>
        <p:spPr>
          <a:xfrm>
            <a:off x="4876304" y="3076452"/>
            <a:ext cx="400050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73239"/>
                </a:solidFill>
                <a:latin typeface="Nunito"/>
                <a:ea typeface="Nunito"/>
                <a:cs typeface="Nunito"/>
              </a:rPr>
              <a:t>Are</a:t>
            </a:r>
            <a:r>
              <a:rPr lang="en-US" b="0" i="0">
                <a:solidFill>
                  <a:srgbClr val="273239"/>
                </a:solidFill>
                <a:latin typeface="Nunito"/>
                <a:ea typeface="Nunito"/>
                <a:cs typeface="Nunito"/>
              </a:rPr>
              <a:t> neural network architectures inspired by the human visual system</a:t>
            </a:r>
            <a:r>
              <a:rPr lang="en-US">
                <a:solidFill>
                  <a:srgbClr val="273239"/>
                </a:solidFill>
                <a:latin typeface="Nunito"/>
                <a:ea typeface="Nunito"/>
                <a:cs typeface="Nunito"/>
              </a:rPr>
              <a:t>.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73239"/>
              </a:solidFill>
              <a:latin typeface="Nunito"/>
              <a:ea typeface="Nunito"/>
              <a:cs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73239"/>
                </a:solidFill>
                <a:latin typeface="Nunito"/>
                <a:ea typeface="Nunito"/>
                <a:cs typeface="Nunito"/>
              </a:rPr>
              <a:t>Are</a:t>
            </a:r>
            <a:r>
              <a:rPr lang="en-US" b="0" i="0">
                <a:solidFill>
                  <a:srgbClr val="273239"/>
                </a:solidFill>
                <a:latin typeface="Nunito"/>
                <a:ea typeface="Nunito"/>
                <a:cs typeface="Nunito"/>
              </a:rPr>
              <a:t> widely used in computer vision tasks.</a:t>
            </a:r>
            <a:endParaRPr lang="en-US"/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6660D-44A1-FD5C-1CB9-4BF7CC8169D6}"/>
              </a:ext>
            </a:extLst>
          </p:cNvPr>
          <p:cNvSpPr txBox="1"/>
          <p:nvPr/>
        </p:nvSpPr>
        <p:spPr>
          <a:xfrm>
            <a:off x="5551714" y="2519796"/>
            <a:ext cx="22043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 MT"/>
              </a:rPr>
              <a:t>What is it? 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549" y="1394412"/>
            <a:ext cx="1468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0000"/>
                </a:solidFill>
                <a:latin typeface="Arial MT"/>
                <a:cs typeface="Arial MT"/>
              </a:rPr>
              <a:t>Low-</a:t>
            </a:r>
            <a:r>
              <a:rPr sz="1400">
                <a:solidFill>
                  <a:srgbClr val="FF0000"/>
                </a:solidFill>
                <a:latin typeface="Arial MT"/>
                <a:cs typeface="Arial MT"/>
              </a:rPr>
              <a:t>level</a:t>
            </a:r>
            <a:r>
              <a:rPr sz="14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FF0000"/>
                </a:solidFill>
                <a:latin typeface="Arial MT"/>
                <a:cs typeface="Arial MT"/>
              </a:rPr>
              <a:t>features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974" y="1305348"/>
            <a:ext cx="17775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0000"/>
                </a:solidFill>
                <a:latin typeface="Arial MT"/>
                <a:cs typeface="Arial MT"/>
              </a:rPr>
              <a:t>Mid-</a:t>
            </a:r>
            <a:r>
              <a:rPr sz="1400">
                <a:solidFill>
                  <a:srgbClr val="FF0000"/>
                </a:solidFill>
                <a:latin typeface="Arial MT"/>
                <a:cs typeface="Arial MT"/>
              </a:rPr>
              <a:t>level</a:t>
            </a:r>
            <a:r>
              <a:rPr sz="14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FF0000"/>
                </a:solidFill>
                <a:latin typeface="Arial MT"/>
                <a:cs typeface="Arial MT"/>
              </a:rPr>
              <a:t>features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766778" y="1080811"/>
            <a:ext cx="16472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>
                <a:solidFill>
                  <a:srgbClr val="FF0000"/>
                </a:solidFill>
              </a:rPr>
              <a:t>High-level features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996308"/>
            <a:ext cx="2554514" cy="13657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Convolution</a:t>
            </a:r>
            <a:r>
              <a:rPr spc="15"/>
              <a:t> </a:t>
            </a:r>
            <a:r>
              <a:t>Operation</a:t>
            </a:r>
            <a:r>
              <a:rPr spc="20"/>
              <a:t> </a:t>
            </a:r>
            <a:r>
              <a:t>–</a:t>
            </a:r>
            <a:r>
              <a:rPr spc="20"/>
              <a:t> </a:t>
            </a:r>
            <a:r>
              <a:rPr spc="-10"/>
              <a:t>Kernel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1175208"/>
            <a:ext cx="406463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(filter)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slides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convolves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across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image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learn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features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We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need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decide: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249" y="2448678"/>
            <a:ext cx="4175850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365760" algn="just">
              <a:lnSpc>
                <a:spcPct val="114999"/>
              </a:lnSpc>
              <a:spcBef>
                <a:spcPts val="100"/>
              </a:spcBef>
              <a:buChar char="●"/>
              <a:tabLst>
                <a:tab pos="379095" algn="l"/>
              </a:tabLst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size</a:t>
            </a:r>
            <a:r>
              <a:rPr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8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kernels</a:t>
            </a:r>
            <a:r>
              <a:rPr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(big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learn 	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big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features)</a:t>
            </a:r>
            <a:endParaRPr sz="1800">
              <a:latin typeface="Arial MT"/>
              <a:cs typeface="Arial MT"/>
            </a:endParaRPr>
          </a:p>
          <a:p>
            <a:pPr marL="377825" marR="665480" indent="-365760" algn="just">
              <a:lnSpc>
                <a:spcPct val="114999"/>
              </a:lnSpc>
              <a:buChar char="●"/>
              <a:tabLst>
                <a:tab pos="379095" algn="l"/>
              </a:tabLst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number</a:t>
            </a:r>
            <a:r>
              <a:rPr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8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FF0000"/>
                </a:solidFill>
                <a:latin typeface="Arial MT"/>
                <a:cs typeface="Arial MT"/>
              </a:rPr>
              <a:t>kernels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(more 	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kernels</a:t>
            </a:r>
            <a:r>
              <a:rPr sz="1800" spc="-3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model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learn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more 	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diversified</a:t>
            </a:r>
            <a:r>
              <a:rPr sz="1800" spc="-5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features)</a:t>
            </a:r>
            <a:endParaRPr sz="1800">
              <a:latin typeface="Arial MT"/>
              <a:cs typeface="Arial MT"/>
            </a:endParaRPr>
          </a:p>
          <a:p>
            <a:pPr marL="378460" indent="-365760" algn="just">
              <a:lnSpc>
                <a:spcPct val="100000"/>
              </a:lnSpc>
              <a:spcBef>
                <a:spcPts val="320"/>
              </a:spcBef>
              <a:buChar char="●"/>
              <a:tabLst>
                <a:tab pos="378460" algn="l"/>
              </a:tabLst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How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many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pixels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>
                <a:solidFill>
                  <a:srgbClr val="595959"/>
                </a:solidFill>
                <a:latin typeface="Arial MT"/>
                <a:cs typeface="Arial MT"/>
              </a:rPr>
              <a:t>moves</a:t>
            </a:r>
            <a:endParaRPr sz="1800">
              <a:latin typeface="Arial MT"/>
              <a:cs typeface="Arial MT"/>
            </a:endParaRPr>
          </a:p>
          <a:p>
            <a:pPr marL="379095" algn="just">
              <a:lnSpc>
                <a:spcPct val="100000"/>
              </a:lnSpc>
              <a:spcBef>
                <a:spcPts val="325"/>
              </a:spcBef>
            </a:pPr>
            <a:r>
              <a:rPr sz="1800">
                <a:solidFill>
                  <a:srgbClr val="595959"/>
                </a:solidFill>
                <a:latin typeface="Arial MT"/>
                <a:cs typeface="Arial MT"/>
              </a:rPr>
              <a:t>→</a:t>
            </a:r>
            <a:r>
              <a:rPr sz="1800" spc="-5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595959"/>
                </a:solidFill>
                <a:latin typeface="Arial MT"/>
                <a:cs typeface="Arial MT"/>
              </a:rPr>
              <a:t>stride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9722" y="1338343"/>
            <a:ext cx="1177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FF0000"/>
                </a:solidFill>
                <a:latin typeface="Arial MT"/>
                <a:cs typeface="Arial MT"/>
              </a:rPr>
              <a:t>Feature</a:t>
            </a:r>
            <a:r>
              <a:rPr sz="16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25">
                <a:solidFill>
                  <a:srgbClr val="FF0000"/>
                </a:solidFill>
                <a:latin typeface="Arial MT"/>
                <a:cs typeface="Arial MT"/>
              </a:rPr>
              <a:t>Map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1044" y="498125"/>
            <a:ext cx="1097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latin typeface="Arial MT"/>
                <a:cs typeface="Arial MT"/>
              </a:rPr>
              <a:t>Input</a:t>
            </a:r>
            <a:r>
              <a:rPr sz="1600" spc="-65">
                <a:latin typeface="Arial MT"/>
                <a:cs typeface="Arial MT"/>
              </a:rPr>
              <a:t> </a:t>
            </a:r>
            <a:r>
              <a:rPr sz="1600" spc="-10">
                <a:latin typeface="Arial MT"/>
                <a:cs typeface="Arial MT"/>
              </a:rPr>
              <a:t>Image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5342B5F6-2999-6CC5-DF40-113D001FEDF9}"/>
              </a:ext>
            </a:extLst>
          </p:cNvPr>
          <p:cNvSpPr/>
          <p:nvPr/>
        </p:nvSpPr>
        <p:spPr>
          <a:xfrm>
            <a:off x="5069401" y="2362041"/>
            <a:ext cx="2784021" cy="178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>
                <a:solidFill>
                  <a:srgbClr val="1D1D1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Concepts</a:t>
            </a:r>
            <a:endParaRPr lang="en-US" sz="1600"/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B24D3B1D-846F-DD04-1DE1-475715EF4FF9}"/>
              </a:ext>
            </a:extLst>
          </p:cNvPr>
          <p:cNvSpPr/>
          <p:nvPr/>
        </p:nvSpPr>
        <p:spPr>
          <a:xfrm>
            <a:off x="5069401" y="2755659"/>
            <a:ext cx="159657" cy="2038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1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E2CD00D8-7BE9-4EA1-7A87-E2A98884FF80}"/>
              </a:ext>
            </a:extLst>
          </p:cNvPr>
          <p:cNvSpPr/>
          <p:nvPr/>
        </p:nvSpPr>
        <p:spPr>
          <a:xfrm>
            <a:off x="5036065" y="2755659"/>
            <a:ext cx="194582" cy="203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59709A77-4B01-DFA3-0B11-D946A875C91A}"/>
              </a:ext>
            </a:extLst>
          </p:cNvPr>
          <p:cNvSpPr/>
          <p:nvPr/>
        </p:nvSpPr>
        <p:spPr>
          <a:xfrm>
            <a:off x="5488501" y="2730423"/>
            <a:ext cx="2554514" cy="152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Kernel/Filter</a:t>
            </a:r>
            <a:endParaRPr lang="en-US" sz="160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62310279-B307-34FC-47B3-A1CE8ED3C1D5}"/>
              </a:ext>
            </a:extLst>
          </p:cNvPr>
          <p:cNvSpPr/>
          <p:nvPr/>
        </p:nvSpPr>
        <p:spPr>
          <a:xfrm>
            <a:off x="5488501" y="3022111"/>
            <a:ext cx="3180250" cy="280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Small matrix (e.g., 3×3) that slides across the image to detect specific features like edges, textures, or shapes.</a:t>
            </a:r>
            <a:endParaRPr lang="en-US" sz="1600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41A00ED5-461E-CE58-C13D-30FE385F37D7}"/>
              </a:ext>
            </a:extLst>
          </p:cNvPr>
          <p:cNvSpPr/>
          <p:nvPr/>
        </p:nvSpPr>
        <p:spPr>
          <a:xfrm>
            <a:off x="5069401" y="3517659"/>
            <a:ext cx="159657" cy="2038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4C75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F47F662B-01D0-2729-9FF7-5181942FBB12}"/>
              </a:ext>
            </a:extLst>
          </p:cNvPr>
          <p:cNvSpPr/>
          <p:nvPr/>
        </p:nvSpPr>
        <p:spPr>
          <a:xfrm>
            <a:off x="5036065" y="3517659"/>
            <a:ext cx="194582" cy="203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6FBD1FD6-B8B0-EDFB-6DD0-79A6B2BCB3C6}"/>
              </a:ext>
            </a:extLst>
          </p:cNvPr>
          <p:cNvSpPr/>
          <p:nvPr/>
        </p:nvSpPr>
        <p:spPr>
          <a:xfrm>
            <a:off x="5488501" y="3492423"/>
            <a:ext cx="2554514" cy="152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 Map</a:t>
            </a:r>
            <a:endParaRPr lang="en-US" sz="1600"/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4C5D4D7E-E9FB-9173-2008-8A93E96C9309}"/>
              </a:ext>
            </a:extLst>
          </p:cNvPr>
          <p:cNvSpPr/>
          <p:nvPr/>
        </p:nvSpPr>
        <p:spPr>
          <a:xfrm>
            <a:off x="5488500" y="3784111"/>
            <a:ext cx="3180249" cy="280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 matrix showing where the filter detected its pattern. Brighter = stronger match.</a:t>
            </a:r>
            <a:endParaRPr lang="en-US" sz="1600"/>
          </a:p>
        </p:txBody>
      </p:sp>
      <p:sp>
        <p:nvSpPr>
          <p:cNvPr id="18" name="Shape 18">
            <a:extLst>
              <a:ext uri="{FF2B5EF4-FFF2-40B4-BE49-F238E27FC236}">
                <a16:creationId xmlns:a16="http://schemas.microsoft.com/office/drawing/2014/main" id="{DB68F3E2-038B-59AB-887B-4AC0DB114EA4}"/>
              </a:ext>
            </a:extLst>
          </p:cNvPr>
          <p:cNvSpPr/>
          <p:nvPr/>
        </p:nvSpPr>
        <p:spPr>
          <a:xfrm>
            <a:off x="5069401" y="4279659"/>
            <a:ext cx="159657" cy="2038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69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9">
            <a:extLst>
              <a:ext uri="{FF2B5EF4-FFF2-40B4-BE49-F238E27FC236}">
                <a16:creationId xmlns:a16="http://schemas.microsoft.com/office/drawing/2014/main" id="{FC581BDD-504C-736B-E695-5282886D1031}"/>
              </a:ext>
            </a:extLst>
          </p:cNvPr>
          <p:cNvSpPr/>
          <p:nvPr/>
        </p:nvSpPr>
        <p:spPr>
          <a:xfrm>
            <a:off x="5036065" y="4279659"/>
            <a:ext cx="194582" cy="2038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/>
          </a:p>
        </p:txBody>
      </p:sp>
      <p:sp>
        <p:nvSpPr>
          <p:cNvPr id="20" name="Text 20">
            <a:extLst>
              <a:ext uri="{FF2B5EF4-FFF2-40B4-BE49-F238E27FC236}">
                <a16:creationId xmlns:a16="http://schemas.microsoft.com/office/drawing/2014/main" id="{29908FBD-5338-5EEF-A387-1ED5A595F16A}"/>
              </a:ext>
            </a:extLst>
          </p:cNvPr>
          <p:cNvSpPr/>
          <p:nvPr/>
        </p:nvSpPr>
        <p:spPr>
          <a:xfrm>
            <a:off x="5488501" y="4254423"/>
            <a:ext cx="2554514" cy="152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rgbClr val="1D1D1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Multiple Filters</a:t>
            </a:r>
            <a:endParaRPr lang="en-US" sz="1600"/>
          </a:p>
        </p:txBody>
      </p:sp>
      <p:sp>
        <p:nvSpPr>
          <p:cNvPr id="21" name="Text 21">
            <a:extLst>
              <a:ext uri="{FF2B5EF4-FFF2-40B4-BE49-F238E27FC236}">
                <a16:creationId xmlns:a16="http://schemas.microsoft.com/office/drawing/2014/main" id="{33C11653-132E-4383-DEAC-4B4D6ECA19D3}"/>
              </a:ext>
            </a:extLst>
          </p:cNvPr>
          <p:cNvSpPr/>
          <p:nvPr/>
        </p:nvSpPr>
        <p:spPr>
          <a:xfrm>
            <a:off x="5488500" y="4546111"/>
            <a:ext cx="3162013" cy="280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8686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Each layer has multiple filters (e.g., 32, 64, 128) to detect different features simultaneously.</a:t>
            </a:r>
            <a:endParaRPr lang="en-US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4725" y="389627"/>
            <a:ext cx="7298690" cy="409575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t>Convolution</a:t>
            </a:r>
            <a:r>
              <a:rPr spc="80"/>
              <a:t> </a:t>
            </a:r>
            <a:r>
              <a:rPr spc="-10"/>
              <a:t>Operation</a:t>
            </a:r>
            <a:endParaRPr lang="en-US" spc="-1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b="15412"/>
          <a:stretch>
            <a:fillRect/>
          </a:stretch>
        </p:blipFill>
        <p:spPr>
          <a:xfrm>
            <a:off x="898763" y="1581524"/>
            <a:ext cx="7513231" cy="22915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40399" y="3446681"/>
            <a:ext cx="4344331" cy="8438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25">
                <a:solidFill>
                  <a:srgbClr val="9E9E9E"/>
                </a:solidFill>
              </a:rPr>
              <a:t>(1×1) + (0×2) + (1×3)+(0×4) + (1×5) + (1×6) (1×7) + (0×8) + (1×9) = 1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0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3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0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5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6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7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0 </a:t>
            </a:r>
            <a:r>
              <a:rPr lang="en-US" sz="1800" spc="-25">
                <a:solidFill>
                  <a:srgbClr val="9E9E9E"/>
                </a:solidFill>
              </a:rPr>
              <a:t>+ </a:t>
            </a:r>
            <a:r>
              <a:rPr lang="en-US" spc="-25">
                <a:solidFill>
                  <a:srgbClr val="9E9E9E"/>
                </a:solidFill>
              </a:rPr>
              <a:t>9 </a:t>
            </a:r>
            <a:r>
              <a:rPr lang="en-US" sz="1800" spc="-25">
                <a:solidFill>
                  <a:srgbClr val="9E9E9E"/>
                </a:solidFill>
              </a:rPr>
              <a:t>=</a:t>
            </a:r>
            <a:r>
              <a:rPr lang="en-US" spc="-25">
                <a:solidFill>
                  <a:srgbClr val="9E9E9E"/>
                </a:solidFill>
              </a:rPr>
              <a:t> </a:t>
            </a:r>
            <a:r>
              <a:rPr lang="en-US" sz="1800" spc="-25">
                <a:solidFill>
                  <a:srgbClr val="9E9E9E"/>
                </a:solidFill>
              </a:rPr>
              <a:t>31</a:t>
            </a:r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2284877" y="1118716"/>
            <a:ext cx="50453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How</a:t>
            </a:r>
            <a:r>
              <a:rPr sz="1800" spc="-3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much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weight</a:t>
            </a:r>
            <a:r>
              <a:rPr sz="1800" spc="-2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the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region</a:t>
            </a:r>
            <a:r>
              <a:rPr sz="1800" spc="-2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has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>
                <a:solidFill>
                  <a:srgbClr val="0000FF"/>
                </a:solidFill>
                <a:latin typeface="Arial MT"/>
                <a:cs typeface="Arial MT"/>
              </a:rPr>
              <a:t>this</a:t>
            </a:r>
            <a:r>
              <a:rPr sz="18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800" spc="-10">
                <a:solidFill>
                  <a:srgbClr val="0000FF"/>
                </a:solidFill>
                <a:latin typeface="Arial MT"/>
                <a:cs typeface="Arial MT"/>
              </a:rPr>
              <a:t>feature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A13F6-D310-BEDD-496A-A6CAD7300175}"/>
              </a:ext>
            </a:extLst>
          </p:cNvPr>
          <p:cNvSpPr txBox="1"/>
          <p:nvPr/>
        </p:nvSpPr>
        <p:spPr>
          <a:xfrm>
            <a:off x="1250155" y="3921918"/>
            <a:ext cx="17859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Input (6x6)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19F6C-5694-A3A0-20DE-2F4C7565D617}"/>
              </a:ext>
            </a:extLst>
          </p:cNvPr>
          <p:cNvSpPr txBox="1"/>
          <p:nvPr/>
        </p:nvSpPr>
        <p:spPr>
          <a:xfrm>
            <a:off x="7593804" y="3557586"/>
            <a:ext cx="1000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(4x4)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B0E40CDCA7646B90DEC52EB29B051" ma:contentTypeVersion="9" ma:contentTypeDescription="Create a new document." ma:contentTypeScope="" ma:versionID="a557b29eddb59224764bbd62e9e757ae">
  <xsd:schema xmlns:xsd="http://www.w3.org/2001/XMLSchema" xmlns:xs="http://www.w3.org/2001/XMLSchema" xmlns:p="http://schemas.microsoft.com/office/2006/metadata/properties" xmlns:ns2="73b9f0ff-211e-4643-992d-fd0d6a9a92f9" xmlns:ns3="9cf328fd-c968-48f1-af45-5bfe09bae439" targetNamespace="http://schemas.microsoft.com/office/2006/metadata/properties" ma:root="true" ma:fieldsID="67fcb515daf5fc1d99d9123c303ebb86" ns2:_="" ns3:_="">
    <xsd:import namespace="73b9f0ff-211e-4643-992d-fd0d6a9a92f9"/>
    <xsd:import namespace="9cf328fd-c968-48f1-af45-5bfe09bae4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9f0ff-211e-4643-992d-fd0d6a9a9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d3ec5fc-e53c-44b8-a5cd-ce895a24d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328fd-c968-48f1-af45-5bfe09bae4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008778-ba30-480e-b4f4-72e31560bdcd}" ma:internalName="TaxCatchAll" ma:showField="CatchAllData" ma:web="9cf328fd-c968-48f1-af45-5bfe09bae4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b9f0ff-211e-4643-992d-fd0d6a9a92f9">
      <Terms xmlns="http://schemas.microsoft.com/office/infopath/2007/PartnerControls"/>
    </lcf76f155ced4ddcb4097134ff3c332f>
    <TaxCatchAll xmlns="9cf328fd-c968-48f1-af45-5bfe09bae4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3153A-789B-47D2-90C6-1CF7C213F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9f0ff-211e-4643-992d-fd0d6a9a92f9"/>
    <ds:schemaRef ds:uri="9cf328fd-c968-48f1-af45-5bfe09bae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409101-9984-4233-A6C6-BD434B6DFC7B}">
  <ds:schemaRefs>
    <ds:schemaRef ds:uri="http://schemas.microsoft.com/office/2006/metadata/properties"/>
    <ds:schemaRef ds:uri="http://schemas.microsoft.com/office/infopath/2007/PartnerControls"/>
    <ds:schemaRef ds:uri="73b9f0ff-211e-4643-992d-fd0d6a9a92f9"/>
    <ds:schemaRef ds:uri="9cf328fd-c968-48f1-af45-5bfe09bae439"/>
  </ds:schemaRefs>
</ds:datastoreItem>
</file>

<file path=customXml/itemProps3.xml><?xml version="1.0" encoding="utf-8"?>
<ds:datastoreItem xmlns:ds="http://schemas.openxmlformats.org/officeDocument/2006/customXml" ds:itemID="{F78507E1-11DD-4BD1-83B1-7E487BEFBB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1517</Words>
  <Application>Microsoft Office PowerPoint</Application>
  <PresentationFormat>On-screen Show (16:9)</PresentationFormat>
  <Paragraphs>271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Antarctica VAR Variable Regular</vt:lpstr>
      <vt:lpstr>Aptos</vt:lpstr>
      <vt:lpstr>Arial</vt:lpstr>
      <vt:lpstr>Arial MT</vt:lpstr>
      <vt:lpstr>Courier New</vt:lpstr>
      <vt:lpstr>Liter</vt:lpstr>
      <vt:lpstr>Nunito</vt:lpstr>
      <vt:lpstr>Quattrocento Sans</vt:lpstr>
      <vt:lpstr>Times New Roman</vt:lpstr>
      <vt:lpstr>Office Theme</vt:lpstr>
      <vt:lpstr>Convolutional Neural Networks (CNNs)</vt:lpstr>
      <vt:lpstr>PowerPoint Presentation</vt:lpstr>
      <vt:lpstr>PowerPoint Presentation</vt:lpstr>
      <vt:lpstr>PowerPoint Presentation</vt:lpstr>
      <vt:lpstr>Why CNN?</vt:lpstr>
      <vt:lpstr>CNNs </vt:lpstr>
      <vt:lpstr>High-level features</vt:lpstr>
      <vt:lpstr>Convolution Operation – Kernel</vt:lpstr>
      <vt:lpstr>Convolution Operation</vt:lpstr>
      <vt:lpstr>Convolution Operation – Padding</vt:lpstr>
      <vt:lpstr>Pooling Operation (downsampling or subsampling)</vt:lpstr>
      <vt:lpstr>PowerPoint Presentation</vt:lpstr>
      <vt:lpstr>Examples of Pooling</vt:lpstr>
      <vt:lpstr>Non-linearity in Classification Tasks</vt:lpstr>
      <vt:lpstr>Fully Connected (Dense) Layers</vt:lpstr>
      <vt:lpstr>PowerPoint Presentation</vt:lpstr>
      <vt:lpstr>4 Things U must know about CNN!!!</vt:lpstr>
      <vt:lpstr>Implementation – Tensorflow</vt:lpstr>
      <vt:lpstr>Data Preprocessing</vt:lpstr>
      <vt:lpstr>Transfer Learning</vt:lpstr>
      <vt:lpstr>Transfer Learning (Cont.)</vt:lpstr>
      <vt:lpstr>Lab (Multi-classification Problem)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 (CNN)</dc:title>
  <dc:creator>ceick-admin</dc:creator>
  <cp:lastModifiedBy>Eick, Christoph F</cp:lastModifiedBy>
  <cp:revision>9</cp:revision>
  <dcterms:created xsi:type="dcterms:W3CDTF">2026-04-11T21:57:11Z</dcterms:created>
  <dcterms:modified xsi:type="dcterms:W3CDTF">2026-04-22T17:37:54Z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2026-04-11T00:00:00Z</vt:filetime>
  </property>
  <property fmtid="{D5CDD505-2E9C-101B-9397-08002B2CF9AE}" pid="4" name="Creator">
    <vt:lpwstr>Google</vt:lpwstr>
  </property>
  <property fmtid="{D5CDD505-2E9C-101B-9397-08002B2CF9AE}" pid="5" name="LastSaved">
    <vt:filetime>2026-04-11T00:00:00Z</vt:filetime>
  </property>
  <property fmtid="{D5CDD505-2E9C-101B-9397-08002B2CF9AE}" pid="6" name="Producer">
    <vt:lpwstr>macOS Version 26.3.1 (Build 25D2128) Quartz PDFContext, AppendMode 1.1</vt:lpwstr>
  </property>
  <property fmtid="{D5CDD505-2E9C-101B-9397-08002B2CF9AE}" pid="7" name="ContentTypeId">
    <vt:lpwstr>0x01010014BB0E40CDCA7646B90DEC52EB29B051</vt:lpwstr>
  </property>
  <property fmtid="{D5CDD505-2E9C-101B-9397-08002B2CF9AE}" pid="8" name="MediaServiceImageTags">
    <vt:lpwstr/>
  </property>
</Properties>
</file>