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00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EF767-B81F-9673-0647-80AC19F89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03426-DA67-E39F-28C4-249D20C83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E7A52-EB84-8157-2451-5CB24134D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243CA-2040-CEE0-EAD7-348FC5145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26489-F2EC-9324-3B92-1054B512C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8579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D43B6-10BD-0A1D-8899-71CE13883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ACF3-94EC-BC0C-EA0E-5806343E54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65EA1-2E89-CCE9-2CCC-87A19A88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5B88B-58DA-7B4C-0E7C-83C3BDB9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2A32D-939C-2CD3-F98A-296C27057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7869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A7B9C3-A53D-71C0-25E6-78FF8A9D8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CE920-B06A-499C-A105-A54ADC9E57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69B68-242D-D10F-730A-C2E28CDAF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17562-0920-C7D3-9E6E-5C64BB650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86E22-B9B6-8506-ADF6-1DDB57F9A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688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16A13-CC4B-75A3-AEE4-B8F7683AF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BB649-38B7-9CB9-8755-0C9DF4226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4EF17-9AE0-9F90-48BA-91EFEB428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FE8EB-0E28-8DA8-15B3-A1735DF66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FB0E3-D95C-4F1D-F2EF-568BBDAE8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348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174FF-1690-21DD-30AD-A003FEC7D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BBE74-DB33-2531-F4F8-602863623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7CC04-D17F-1569-B97A-F576349B1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F6C92-9EBF-F720-F510-002619061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592F8-49B7-9747-AD30-8F9193B03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873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A0370-C449-6225-C3ED-E816A527D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8A877-F302-28EB-8DA1-DC04E2286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0DE69F-6A04-9335-E2B5-85B6283E6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95F7B-A795-D826-2CE4-9480578AB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F14F24-2498-BCD8-F348-743AAE515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40E5D-89B3-DFF5-33F4-E225C41E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6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989A1-85F5-8396-D3E9-A2E2060A3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79A97-A978-1937-793E-DBA4D3EC7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8C444A-1747-CBD0-9675-0F8DFC0B8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5D33C-8DC2-2B6A-57E1-DBAC4B704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8BC32F-FB3A-0046-4526-980A34BBA0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EF15C8-3667-2F63-FA60-36F59A14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4A3CDC-D8E9-DF6D-E754-769706794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455FCE-C9A3-B94A-EBCA-871764AA8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790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72DD7-3D24-BF75-BE1A-00FD4A949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4F08A4-2E2E-C3AB-E877-259ED87AB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EABE4-0CB5-7189-E8AD-FC4390D6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387EB-9F92-AD0B-CE35-26456B6B6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284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C46256-0355-48C5-621E-5553E61F9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60585-5E58-EC0D-554B-38396649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FFACE-B606-C081-DD05-D4079629F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434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82211-2362-4AEA-67AF-6044549FB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DDFDA-37D6-CD38-0DC2-8F1585783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C89CBA-C42A-E7B8-CF68-7C32F4D89A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AE66D-A707-6EC6-4C23-C55EE0E02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394CD-9A78-1AED-6F48-0D14921BE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9031C-28F1-258B-427B-2FADE11CA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18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68BA-FD7C-4499-7EEF-A51E19464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9CDCC0-68E1-E00E-7846-4323988B2F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C731D-67DE-4323-8C7D-74F17A436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C81A2-C918-2135-872C-ADAA2C4CF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3A132-7F34-229C-DC4D-9428BC532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C8283-BEFB-D245-88BB-2EB8213E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941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4E8909-C49C-6DAC-64FE-FE1F6240D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9BBFB-F619-A9B5-F8E3-AA8D41AFC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9FA3D-7827-43EE-F8AC-3593BA627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C54D0-5B02-449B-9C25-AEC3A33BFF15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FCC60-777B-B980-C006-0C2CB23A4D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80D7C-C04F-8FEE-723A-637C87C58F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6B08B-9C93-49EF-B096-2A81581ECC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336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B04FA-AC4B-B809-8F9B-F96EDFA4E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9059-F6E1-24F5-F348-F89D6E81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Solving CSP Problems: Challenges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41045-3FE0-BCCC-7F5F-3313C03E7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1" y="2198362"/>
            <a:ext cx="12001500" cy="391777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badi" panose="020B0604020104020204" pitchFamily="34" charset="0"/>
              </a:rPr>
              <a:t>Formulation of the </a:t>
            </a:r>
            <a:r>
              <a:rPr lang="en-US">
                <a:latin typeface="Abadi" panose="020B0604020104020204" pitchFamily="34" charset="0"/>
              </a:rPr>
              <a:t>CSP Problem </a:t>
            </a:r>
            <a:endParaRPr lang="en-US" dirty="0">
              <a:latin typeface="Abadi" panose="020B0604020104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badi" panose="020B0604020104020204" pitchFamily="34" charset="0"/>
              </a:rPr>
              <a:t>Variable ordering (which variables should you choose first to search)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badi" panose="020B0604020104020204" pitchFamily="34" charset="0"/>
              </a:rPr>
              <a:t>Variable value ordering (which value for a particular variable should be tried first, second…)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badi" panose="020B0604020104020204" pitchFamily="34" charset="0"/>
              </a:rPr>
              <a:t>Filtering: Apply Constraint propagation to restrict values a particular variable can take to reduce variable combinations that need to be explored and to abandon dead-end paths more quickly.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badi" panose="020B0604020104020204" pitchFamily="34" charset="0"/>
              </a:rPr>
              <a:t>What Search technique to choose?  Backtracking is a popular choice.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badi" panose="020B0604020104020204" pitchFamily="34" charset="0"/>
              </a:rPr>
              <a:t>Interactions of the techniques, listed in 2-5.</a:t>
            </a:r>
          </a:p>
          <a:p>
            <a:endParaRPr lang="en-IN" sz="1700" dirty="0"/>
          </a:p>
        </p:txBody>
      </p:sp>
    </p:spTree>
    <p:extLst>
      <p:ext uri="{BB962C8B-B14F-4D97-AF65-F5344CB8AC3E}">
        <p14:creationId xmlns:p14="http://schemas.microsoft.com/office/powerpoint/2010/main" val="2873421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2C8F22-71F2-74A3-A177-5DBA0F739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/>
              <a:t>Sudoku Solver for The Times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F962E-2360-3924-C768-9DFFBD532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8362"/>
            <a:ext cx="4958966" cy="3917773"/>
          </a:xfrm>
        </p:spPr>
        <p:txBody>
          <a:bodyPr>
            <a:normAutofit/>
          </a:bodyPr>
          <a:lstStyle/>
          <a:p>
            <a:r>
              <a:rPr lang="en-US" sz="1700" dirty="0"/>
              <a:t>In 2004, The Times newspaper wanted to automate verification of their daily Sudoku puzzles to ensure each puzzle had exactly one valid solution before publication.</a:t>
            </a:r>
          </a:p>
          <a:p>
            <a:pPr lvl="1"/>
            <a:r>
              <a:rPr lang="en-US" sz="1700" dirty="0"/>
              <a:t>You've been hired to build a CSP solver for a simplified 4×4 Sudoku variant.</a:t>
            </a:r>
          </a:p>
          <a:p>
            <a:r>
              <a:rPr lang="en-US" sz="1700" dirty="0"/>
              <a:t>Rules of 4x4 Sudoku</a:t>
            </a:r>
            <a:r>
              <a:rPr lang="en-US" sz="1700" b="1" dirty="0"/>
              <a:t>:</a:t>
            </a:r>
            <a:endParaRPr lang="en-US" sz="1700" dirty="0"/>
          </a:p>
          <a:p>
            <a:pPr lvl="1"/>
            <a:r>
              <a:rPr lang="en-US" sz="1700" dirty="0"/>
              <a:t>4×4 grid divided into four 2×2 boxes</a:t>
            </a:r>
          </a:p>
          <a:p>
            <a:pPr lvl="1"/>
            <a:r>
              <a:rPr lang="en-US" sz="1700" dirty="0"/>
              <a:t>Fill grid with numbers 1-4</a:t>
            </a:r>
          </a:p>
          <a:p>
            <a:pPr lvl="1"/>
            <a:r>
              <a:rPr lang="en-US" sz="1700" dirty="0"/>
              <a:t>Each row must contain 1, 2, 3, 4 (no repeats)</a:t>
            </a:r>
          </a:p>
          <a:p>
            <a:pPr lvl="1"/>
            <a:r>
              <a:rPr lang="en-US" sz="1700" dirty="0"/>
              <a:t>Each column must contain 1, 2, 3, 4 (no repeats)</a:t>
            </a:r>
          </a:p>
          <a:p>
            <a:pPr lvl="1"/>
            <a:r>
              <a:rPr lang="en-US" sz="1700" dirty="0"/>
              <a:t>Each 2×2 box must contain 1, 2, 3, 4 (no repeats)</a:t>
            </a:r>
          </a:p>
          <a:p>
            <a:endParaRPr lang="en-US" sz="1700" dirty="0"/>
          </a:p>
          <a:p>
            <a:endParaRPr lang="en-IN" sz="1700" dirty="0"/>
          </a:p>
        </p:txBody>
      </p:sp>
      <p:sp>
        <p:nvSpPr>
          <p:cNvPr id="24" name="Freeform: Shape 15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F3BBE5-5FD2-F575-E4B8-294F979C9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816" y="2061836"/>
            <a:ext cx="3867150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837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2EB12-8E6A-5B2F-1A63-2C6CACCFA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339725"/>
            <a:ext cx="10515600" cy="2929748"/>
          </a:xfrm>
        </p:spPr>
        <p:txBody>
          <a:bodyPr>
            <a:normAutofit/>
          </a:bodyPr>
          <a:lstStyle/>
          <a:p>
            <a:r>
              <a:rPr lang="en-US" dirty="0"/>
              <a:t>Your Task:</a:t>
            </a:r>
          </a:p>
          <a:p>
            <a:pPr lvl="1"/>
            <a:r>
              <a:rPr lang="en-US" dirty="0"/>
              <a:t>Formulate as a CSP: What are the variables, domains, and constraints? Define variables left to right going down. </a:t>
            </a:r>
          </a:p>
          <a:p>
            <a:pPr lvl="1"/>
            <a:r>
              <a:rPr lang="en-US" dirty="0"/>
              <a:t>Apply constraint propagation: Use forward checking or arc consistency to reduce domains</a:t>
            </a:r>
          </a:p>
          <a:p>
            <a:pPr lvl="1"/>
            <a:r>
              <a:rPr lang="en-US" dirty="0"/>
              <a:t>Select heuristics: Which variable should you assign first? Which value?</a:t>
            </a:r>
          </a:p>
          <a:p>
            <a:pPr lvl="1"/>
            <a:r>
              <a:rPr lang="en-US" dirty="0"/>
              <a:t>Solve the puzzle: Find the complete solution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58450C-AFDD-6F00-E768-31B767797E5C}"/>
              </a:ext>
            </a:extLst>
          </p:cNvPr>
          <p:cNvSpPr txBox="1"/>
          <p:nvPr/>
        </p:nvSpPr>
        <p:spPr>
          <a:xfrm>
            <a:off x="636392" y="3846037"/>
            <a:ext cx="644106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Bonus: </a:t>
            </a:r>
          </a:p>
          <a:p>
            <a:pPr lvl="1"/>
            <a:r>
              <a:rPr lang="en-US" dirty="0"/>
              <a:t>How would you verify there's only ONE solution?</a:t>
            </a:r>
          </a:p>
          <a:p>
            <a:pPr lvl="1"/>
            <a:r>
              <a:rPr lang="en-US" dirty="0"/>
              <a:t>Consider: How many constraints does this problem have?</a:t>
            </a:r>
          </a:p>
          <a:p>
            <a:pPr lvl="1"/>
            <a:r>
              <a:rPr lang="en-US" dirty="0"/>
              <a:t>Which CSP techniques make solving efficient? </a:t>
            </a:r>
          </a:p>
          <a:p>
            <a:pPr lvl="1"/>
            <a:r>
              <a:rPr lang="en-US" dirty="0"/>
              <a:t>What do you think makes Sudoku a "perfect" CSP problem?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1B5AF0-1907-5D3B-EE69-E13C9F4C5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947" y="2561128"/>
            <a:ext cx="3867150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282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301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Abadi</vt:lpstr>
      <vt:lpstr>Arial</vt:lpstr>
      <vt:lpstr>Calibri</vt:lpstr>
      <vt:lpstr>Calibri Light</vt:lpstr>
      <vt:lpstr>Office Theme</vt:lpstr>
      <vt:lpstr>Solving CSP Problems: Challenges </vt:lpstr>
      <vt:lpstr>Sudoku Solver for The Times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Sudoku Solver for The Times</dc:title>
  <dc:creator>Raunak Sarbajna</dc:creator>
  <cp:lastModifiedBy>Eick, Christoph F</cp:lastModifiedBy>
  <cp:revision>6</cp:revision>
  <dcterms:created xsi:type="dcterms:W3CDTF">2026-01-14T23:16:12Z</dcterms:created>
  <dcterms:modified xsi:type="dcterms:W3CDTF">2026-02-26T15:10:07Z</dcterms:modified>
</cp:coreProperties>
</file>