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96" r:id="rId2"/>
    <p:sldId id="397" r:id="rId3"/>
    <p:sldId id="398" r:id="rId4"/>
    <p:sldId id="399" r:id="rId5"/>
    <p:sldId id="403" r:id="rId6"/>
    <p:sldId id="264" r:id="rId7"/>
    <p:sldId id="265" r:id="rId8"/>
    <p:sldId id="266" r:id="rId9"/>
    <p:sldId id="400" r:id="rId10"/>
    <p:sldId id="405" r:id="rId11"/>
    <p:sldId id="406" r:id="rId12"/>
    <p:sldId id="407" r:id="rId13"/>
    <p:sldId id="408" r:id="rId14"/>
    <p:sldId id="409" r:id="rId15"/>
    <p:sldId id="274" r:id="rId16"/>
    <p:sldId id="401" r:id="rId17"/>
    <p:sldId id="314" r:id="rId18"/>
    <p:sldId id="402" r:id="rId19"/>
    <p:sldId id="286" r:id="rId20"/>
    <p:sldId id="309" r:id="rId21"/>
    <p:sldId id="315" r:id="rId22"/>
    <p:sldId id="317" r:id="rId23"/>
    <p:sldId id="318" r:id="rId24"/>
    <p:sldId id="319" r:id="rId25"/>
    <p:sldId id="268" r:id="rId26"/>
    <p:sldId id="313" r:id="rId27"/>
    <p:sldId id="261" r:id="rId28"/>
    <p:sldId id="404" r:id="rId29"/>
    <p:sldId id="346" r:id="rId30"/>
    <p:sldId id="412" r:id="rId31"/>
    <p:sldId id="343" r:id="rId32"/>
    <p:sldId id="271" r:id="rId33"/>
    <p:sldId id="410" r:id="rId34"/>
    <p:sldId id="411" r:id="rId3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600"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sz="quarter"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ChangeArrowheads="1"/>
          </p:cNvSpPr>
          <p:nvPr>
            <p:ph type="ftr" sz="quarter" idx="2"/>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endParaRPr lang="en-US"/>
          </a:p>
        </p:txBody>
      </p:sp>
      <p:sp>
        <p:nvSpPr>
          <p:cNvPr id="10245" name="Rectangle 5"/>
          <p:cNvSpPr>
            <a:spLocks noGrp="1" noChangeArrowheads="1"/>
          </p:cNvSpPr>
          <p:nvPr>
            <p:ph type="sldNum" sz="quarter" idx="3"/>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114993A3-8A3B-499B-8585-8B4ECF15AE41}" type="slidenum">
              <a:rPr lang="en-US"/>
              <a:pPr>
                <a:defRPr/>
              </a:pPr>
              <a:t>‹#›</a:t>
            </a:fld>
            <a:endParaRPr lang="en-US"/>
          </a:p>
        </p:txBody>
      </p:sp>
    </p:spTree>
    <p:extLst>
      <p:ext uri="{BB962C8B-B14F-4D97-AF65-F5344CB8AC3E}">
        <p14:creationId xmlns:p14="http://schemas.microsoft.com/office/powerpoint/2010/main" val="3703301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16387" name="Rectangle 3"/>
          <p:cNvSpPr>
            <a:spLocks noGrp="1" noChangeArrowheads="1"/>
          </p:cNvSpPr>
          <p:nvPr>
            <p:ph type="dt"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34720" y="4416392"/>
            <a:ext cx="5140960" cy="4182176"/>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endParaRPr lang="en-US"/>
          </a:p>
        </p:txBody>
      </p:sp>
      <p:sp>
        <p:nvSpPr>
          <p:cNvPr id="16391" name="Rectangle 7"/>
          <p:cNvSpPr>
            <a:spLocks noGrp="1" noChangeArrowheads="1"/>
          </p:cNvSpPr>
          <p:nvPr>
            <p:ph type="sldNum" sz="quarter" idx="5"/>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D0034ADF-819F-4B0E-B317-7B2D8EB0926F}" type="slidenum">
              <a:rPr lang="en-US"/>
              <a:pPr>
                <a:defRPr/>
              </a:pPr>
              <a:t>‹#›</a:t>
            </a:fld>
            <a:endParaRPr lang="en-US"/>
          </a:p>
        </p:txBody>
      </p:sp>
    </p:spTree>
    <p:extLst>
      <p:ext uri="{BB962C8B-B14F-4D97-AF65-F5344CB8AC3E}">
        <p14:creationId xmlns:p14="http://schemas.microsoft.com/office/powerpoint/2010/main" val="2059825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B016C-26C6-4DF4-BFD6-4D573F38559C}" type="slidenum">
              <a:rPr lang="en-US" smtClean="0"/>
              <a:pPr/>
              <a:t>4</a:t>
            </a:fld>
            <a:endParaRPr lang="en-US"/>
          </a:p>
        </p:txBody>
      </p:sp>
    </p:spTree>
    <p:extLst>
      <p:ext uri="{BB962C8B-B14F-4D97-AF65-F5344CB8AC3E}">
        <p14:creationId xmlns:p14="http://schemas.microsoft.com/office/powerpoint/2010/main" val="141544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78226285-539B-4940-8C62-9A79591BE719}" type="slidenum">
              <a:rPr lang="en-US" altLang="en-US" sz="1200"/>
              <a:pPr/>
              <a:t>20</a:t>
            </a:fld>
            <a:endParaRPr lang="en-US" altLang="en-US" sz="1200"/>
          </a:p>
        </p:txBody>
      </p:sp>
      <p:sp>
        <p:nvSpPr>
          <p:cNvPr id="37891" name="Rectangle 2"/>
          <p:cNvSpPr>
            <a:spLocks noGrp="1" noRot="1" noChangeAspect="1" noChangeArrowheads="1" noTextEdit="1"/>
          </p:cNvSpPr>
          <p:nvPr>
            <p:ph type="sldImg"/>
          </p:nvPr>
        </p:nvSpPr>
        <p:spPr>
          <a:xfrm>
            <a:off x="1143000" y="676275"/>
            <a:ext cx="4729163" cy="3546475"/>
          </a:xfrm>
          <a:ln/>
        </p:spPr>
      </p:sp>
      <p:sp>
        <p:nvSpPr>
          <p:cNvPr id="37892"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first technology I like to …</a:t>
            </a:r>
          </a:p>
          <a:p>
            <a:r>
              <a:rPr lang="en-US" altLang="en-US" sz="2000"/>
              <a:t>The above picture is, in my opinion, a good description of the task of knowledge discovery in that it illustrates a huge search space that contains very very few interesting things, and if applied in practice, KDD is frequently like finding a needle in a hay stack, except that you are not sure what you are looking for... </a:t>
            </a:r>
          </a:p>
        </p:txBody>
      </p:sp>
    </p:spTree>
    <p:extLst>
      <p:ext uri="{BB962C8B-B14F-4D97-AF65-F5344CB8AC3E}">
        <p14:creationId xmlns:p14="http://schemas.microsoft.com/office/powerpoint/2010/main" val="1321720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1004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1065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0875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9831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6417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8748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9802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3945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7163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1162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30744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792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7444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A8242A38-9414-42BA-8433-4B00F9BAE9DF}" type="slidenum">
              <a:rPr lang="en-US" altLang="en-US" sz="1200"/>
              <a:pPr/>
              <a:t>19</a:t>
            </a:fld>
            <a:endParaRPr lang="en-US" altLang="en-US" sz="1200"/>
          </a:p>
        </p:txBody>
      </p:sp>
      <p:sp>
        <p:nvSpPr>
          <p:cNvPr id="36867" name="Rectangle 2"/>
          <p:cNvSpPr>
            <a:spLocks noGrp="1" noRot="1" noChangeAspect="1" noChangeArrowheads="1" noTextEdit="1"/>
          </p:cNvSpPr>
          <p:nvPr>
            <p:ph type="sldImg"/>
          </p:nvPr>
        </p:nvSpPr>
        <p:spPr>
          <a:xfrm>
            <a:off x="1143000" y="676275"/>
            <a:ext cx="4729163" cy="3546475"/>
          </a:xfrm>
          <a:ln/>
        </p:spPr>
      </p:sp>
      <p:sp>
        <p:nvSpPr>
          <p:cNvPr id="36868"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extLst>
      <p:ext uri="{BB962C8B-B14F-4D97-AF65-F5344CB8AC3E}">
        <p14:creationId xmlns:p14="http://schemas.microsoft.com/office/powerpoint/2010/main" val="371356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05F7AC-DF37-4C74-BD46-D2324F413789}" type="slidenum">
              <a:rPr lang="en-US"/>
              <a:pPr>
                <a:defRPr/>
              </a:pPr>
              <a:t>‹#›</a:t>
            </a:fld>
            <a:endParaRPr lang="en-US"/>
          </a:p>
        </p:txBody>
      </p:sp>
    </p:spTree>
    <p:extLst>
      <p:ext uri="{BB962C8B-B14F-4D97-AF65-F5344CB8AC3E}">
        <p14:creationId xmlns:p14="http://schemas.microsoft.com/office/powerpoint/2010/main" val="126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8C722B-1640-406C-A363-1E2E8A008D33}" type="slidenum">
              <a:rPr lang="en-US"/>
              <a:pPr>
                <a:defRPr/>
              </a:pPr>
              <a:t>‹#›</a:t>
            </a:fld>
            <a:endParaRPr lang="en-US"/>
          </a:p>
        </p:txBody>
      </p:sp>
    </p:spTree>
    <p:extLst>
      <p:ext uri="{BB962C8B-B14F-4D97-AF65-F5344CB8AC3E}">
        <p14:creationId xmlns:p14="http://schemas.microsoft.com/office/powerpoint/2010/main" val="398576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4D042-E71F-41E0-8BF7-431D1DFE0013}" type="slidenum">
              <a:rPr lang="en-US"/>
              <a:pPr>
                <a:defRPr/>
              </a:pPr>
              <a:t>‹#›</a:t>
            </a:fld>
            <a:endParaRPr lang="en-US"/>
          </a:p>
        </p:txBody>
      </p:sp>
    </p:spTree>
    <p:extLst>
      <p:ext uri="{BB962C8B-B14F-4D97-AF65-F5344CB8AC3E}">
        <p14:creationId xmlns:p14="http://schemas.microsoft.com/office/powerpoint/2010/main" val="400707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F9EE33-60E2-441D-B085-80DFDAB84279}" type="slidenum">
              <a:rPr lang="en-US"/>
              <a:pPr>
                <a:defRPr/>
              </a:pPr>
              <a:t>‹#›</a:t>
            </a:fld>
            <a:endParaRPr lang="en-US"/>
          </a:p>
        </p:txBody>
      </p:sp>
    </p:spTree>
    <p:extLst>
      <p:ext uri="{BB962C8B-B14F-4D97-AF65-F5344CB8AC3E}">
        <p14:creationId xmlns:p14="http://schemas.microsoft.com/office/powerpoint/2010/main" val="109461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A03D9-24C6-4DDE-BED9-83218ABF92C2}" type="slidenum">
              <a:rPr lang="en-US"/>
              <a:pPr>
                <a:defRPr/>
              </a:pPr>
              <a:t>‹#›</a:t>
            </a:fld>
            <a:endParaRPr lang="en-US"/>
          </a:p>
        </p:txBody>
      </p:sp>
    </p:spTree>
    <p:extLst>
      <p:ext uri="{BB962C8B-B14F-4D97-AF65-F5344CB8AC3E}">
        <p14:creationId xmlns:p14="http://schemas.microsoft.com/office/powerpoint/2010/main" val="145003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45722A-9B4A-48E5-8BEF-3EAB90A7DF17}" type="slidenum">
              <a:rPr lang="en-US"/>
              <a:pPr>
                <a:defRPr/>
              </a:pPr>
              <a:t>‹#›</a:t>
            </a:fld>
            <a:endParaRPr lang="en-US"/>
          </a:p>
        </p:txBody>
      </p:sp>
    </p:spTree>
    <p:extLst>
      <p:ext uri="{BB962C8B-B14F-4D97-AF65-F5344CB8AC3E}">
        <p14:creationId xmlns:p14="http://schemas.microsoft.com/office/powerpoint/2010/main" val="297757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41045F-13D1-442D-B2A2-1C4F91AC7425}" type="slidenum">
              <a:rPr lang="en-US"/>
              <a:pPr>
                <a:defRPr/>
              </a:pPr>
              <a:t>‹#›</a:t>
            </a:fld>
            <a:endParaRPr lang="en-US"/>
          </a:p>
        </p:txBody>
      </p:sp>
    </p:spTree>
    <p:extLst>
      <p:ext uri="{BB962C8B-B14F-4D97-AF65-F5344CB8AC3E}">
        <p14:creationId xmlns:p14="http://schemas.microsoft.com/office/powerpoint/2010/main" val="137050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588DEE-B0D4-4409-93C8-28E7C59D7D1D}" type="slidenum">
              <a:rPr lang="en-US"/>
              <a:pPr>
                <a:defRPr/>
              </a:pPr>
              <a:t>‹#›</a:t>
            </a:fld>
            <a:endParaRPr lang="en-US"/>
          </a:p>
        </p:txBody>
      </p:sp>
    </p:spTree>
    <p:extLst>
      <p:ext uri="{BB962C8B-B14F-4D97-AF65-F5344CB8AC3E}">
        <p14:creationId xmlns:p14="http://schemas.microsoft.com/office/powerpoint/2010/main" val="160083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D57549-0D36-486A-A891-57EFF583F2BB}" type="slidenum">
              <a:rPr lang="en-US"/>
              <a:pPr>
                <a:defRPr/>
              </a:pPr>
              <a:t>‹#›</a:t>
            </a:fld>
            <a:endParaRPr lang="en-US"/>
          </a:p>
        </p:txBody>
      </p:sp>
    </p:spTree>
    <p:extLst>
      <p:ext uri="{BB962C8B-B14F-4D97-AF65-F5344CB8AC3E}">
        <p14:creationId xmlns:p14="http://schemas.microsoft.com/office/powerpoint/2010/main" val="98969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46C2FE7E-3FFB-440B-97BC-1D872B0B8D2C}" type="slidenum">
              <a:rPr lang="en-US"/>
              <a:pPr>
                <a:defRPr/>
              </a:pPr>
              <a:t>‹#›</a:t>
            </a:fld>
            <a:endParaRPr lang="en-US"/>
          </a:p>
        </p:txBody>
      </p:sp>
    </p:spTree>
    <p:extLst>
      <p:ext uri="{BB962C8B-B14F-4D97-AF65-F5344CB8AC3E}">
        <p14:creationId xmlns:p14="http://schemas.microsoft.com/office/powerpoint/2010/main" val="384400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DB305-0AEE-40A9-A95D-0C319F28FBBD}" type="slidenum">
              <a:rPr lang="en-US"/>
              <a:pPr>
                <a:defRPr/>
              </a:pPr>
              <a:t>‹#›</a:t>
            </a:fld>
            <a:endParaRPr lang="en-US"/>
          </a:p>
        </p:txBody>
      </p:sp>
    </p:spTree>
    <p:extLst>
      <p:ext uri="{BB962C8B-B14F-4D97-AF65-F5344CB8AC3E}">
        <p14:creationId xmlns:p14="http://schemas.microsoft.com/office/powerpoint/2010/main" val="200105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9E7267A-D8A8-42A4-8297-67264E3689AC}" type="slidenum">
              <a:rPr lang="en-US"/>
              <a:pPr>
                <a:defRPr/>
              </a:pPr>
              <a:t>‹#›</a:t>
            </a:fld>
            <a:endParaRPr lang="en-US"/>
          </a:p>
        </p:txBody>
      </p:sp>
      <p:sp>
        <p:nvSpPr>
          <p:cNvPr id="1031" name="Text Box 7"/>
          <p:cNvSpPr txBox="1">
            <a:spLocks noChangeArrowheads="1"/>
          </p:cNvSpPr>
          <p:nvPr/>
        </p:nvSpPr>
        <p:spPr bwMode="auto">
          <a:xfrm>
            <a:off x="0" y="6680200"/>
            <a:ext cx="3496470" cy="230832"/>
          </a:xfrm>
          <a:prstGeom prst="rect">
            <a:avLst/>
          </a:prstGeom>
          <a:noFill/>
          <a:ln w="9525">
            <a:noFill/>
            <a:miter lim="800000"/>
            <a:headEnd/>
            <a:tailEnd/>
          </a:ln>
          <a:effectLst/>
        </p:spPr>
        <p:txBody>
          <a:bodyPr wrap="none">
            <a:spAutoFit/>
          </a:bodyPr>
          <a:lstStyle/>
          <a:p>
            <a:pPr>
              <a:defRPr/>
            </a:pPr>
            <a:r>
              <a:rPr lang="en-US" sz="900" dirty="0"/>
              <a:t>Christoph F. Eick: AI: Success Stories, Promises and Stumbling Blocks</a:t>
            </a:r>
          </a:p>
        </p:txBody>
      </p:sp>
      <p:pic>
        <p:nvPicPr>
          <p:cNvPr id="3080" name="Picture 9" descr="an01124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an01124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19.pn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hyperlink" Target="https://venturebeat.com/2018/10/22/googles-fluid-annotation-uses-ai-to-speed-up-image-dataset-annotat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g"/><Relationship Id="rId11" Type="http://schemas.openxmlformats.org/officeDocument/2006/relationships/hyperlink" Target="https://www.bosch.com/stories/experience-automated-driving/" TargetMode="External"/><Relationship Id="rId5" Type="http://schemas.openxmlformats.org/officeDocument/2006/relationships/image" Target="../media/image15.jpg"/><Relationship Id="rId10" Type="http://schemas.openxmlformats.org/officeDocument/2006/relationships/hyperlink" Target="https://techcrunch.com/2017/05/24/alphago-beats-planets-best-human-go-player-ke-jie/" TargetMode="External"/><Relationship Id="rId4" Type="http://schemas.openxmlformats.org/officeDocument/2006/relationships/image" Target="../media/image14.jpg"/><Relationship Id="rId9" Type="http://schemas.openxmlformats.org/officeDocument/2006/relationships/hyperlink" Target="https://en.wikipedia.org/wiki/Watson_(comput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rstechnica.com/science/2012/03/robots-swarm-the-stage-at-te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lickatell.com/articles/customer-relationship-management/amazon-chatbots-customer-servic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theverge.com/2017/9/4/16251226/russia-ai-putin-rule-the-world" TargetMode="External"/><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hyperlink" Target="http://www.nationaldefensemagazine.org/articles/2019/3/29/the-future-of-ai-pentagons-new-center-leading-the-wa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nytimes.com/2017/07/20/business/china-artificial-intelligence.html" TargetMode="External"/><Relationship Id="rId11" Type="http://schemas.openxmlformats.org/officeDocument/2006/relationships/image" Target="../media/image31.jpeg"/><Relationship Id="rId5" Type="http://schemas.openxmlformats.org/officeDocument/2006/relationships/image" Target="../media/image29.png"/><Relationship Id="rId10" Type="http://schemas.openxmlformats.org/officeDocument/2006/relationships/hyperlink" Target="https://www.bing.com/images/search?q=indian%20flag&amp;id=3498CB6E1C133243A44B50CE842802A02A90BA27&amp;FORM=IQFRBA" TargetMode="External"/><Relationship Id="rId4" Type="http://schemas.openxmlformats.org/officeDocument/2006/relationships/hyperlink" Target="https://www.whitehouse.gov/briefings-statements/artificial-intelligence-american-people/" TargetMode="External"/><Relationship Id="rId9" Type="http://schemas.openxmlformats.org/officeDocument/2006/relationships/hyperlink" Target="https://yourstory.com/2018/02/budget-2018-artificial-intelligence-fuel-indian-econom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dailynews.lk/2019/01/18/tc/174622/world%E2%80%99s-first-robot-hotel-loses-love-robots#:~:text=World%E2%80%99s%20first%20robot%20hotel%20loses%20love%20for%20robots.,annoyed%20the%20guests%20and%20would%20often%20break%20dow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wsj.com/articles/robot-hotel-loses-love-for-robots-11547484628?mod=itp_wsj&amp;ru=yahoo" TargetMode="External"/><Relationship Id="rId4" Type="http://schemas.openxmlformats.org/officeDocument/2006/relationships/hyperlink" Target="https://www.dogonews.com/2019/1/23/japanese-robot-staffed-hotel-chain-fires-employees-for-incompetenc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pcmag.com/news/364398/mit-to-spend-1-billion-on-program-to-study-ai-ethics" TargetMode="External"/><Relationship Id="rId3" Type="http://schemas.openxmlformats.org/officeDocument/2006/relationships/hyperlink" Target="https://www.bing.com/videos/search?q=ethics+for+ai+video&amp;view=detail&amp;mid=40EB460FED93E484CA8740EB460FED93E484CA87&amp;FORM=VIRE" TargetMode="External"/><Relationship Id="rId7" Type="http://schemas.openxmlformats.org/officeDocument/2006/relationships/hyperlink" Target="http://www2.cs.uh.edu/~ceick/ai/EuropeAIEthicsGuidelines.pdf" TargetMode="External"/><Relationship Id="rId2" Type="http://schemas.openxmlformats.org/officeDocument/2006/relationships/hyperlink" Target="https://www.youtube.com/watch?v=7Pq-S557XQU&amp;feature=youtu.be" TargetMode="External"/><Relationship Id="rId1" Type="http://schemas.openxmlformats.org/officeDocument/2006/relationships/slideLayout" Target="../slideLayouts/slideLayout2.xml"/><Relationship Id="rId6" Type="http://schemas.openxmlformats.org/officeDocument/2006/relationships/hyperlink" Target="https://ec.europa.eu/futurium/en/ai-alliance-consultation/guidelines#Top" TargetMode="External"/><Relationship Id="rId5" Type="http://schemas.openxmlformats.org/officeDocument/2006/relationships/hyperlink" Target="https://www.weforum.org/agenda/2016/10/top-10-ethical-issues-in-artificial-intelligence/" TargetMode="External"/><Relationship Id="rId4" Type="http://schemas.openxmlformats.org/officeDocument/2006/relationships/hyperlink" Target="https://www.youtube.com/watch?v=vgUWKXVvO9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Eugene_Goostman" TargetMode="External"/><Relationship Id="rId2" Type="http://schemas.openxmlformats.org/officeDocument/2006/relationships/hyperlink" Target="https://en.wikipedia.org/wiki/Turing_test" TargetMode="External"/><Relationship Id="rId1" Type="http://schemas.openxmlformats.org/officeDocument/2006/relationships/slideLayout" Target="../slideLayouts/slideLayout2.xml"/><Relationship Id="rId4" Type="http://schemas.openxmlformats.org/officeDocument/2006/relationships/hyperlink" Target="http://www.zdnet.com/article/beyond-cortana-what-artificial-intelligence-means-for-the-future-of-microsof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p:cNvSpPr txBox="1">
            <a:spLocks/>
          </p:cNvSpPr>
          <p:nvPr/>
        </p:nvSpPr>
        <p:spPr bwMode="auto">
          <a:xfrm>
            <a:off x="0" y="10668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8000" eaLnBrk="0" hangingPunct="0">
              <a:spcBef>
                <a:spcPct val="20000"/>
              </a:spcBef>
              <a:buClr>
                <a:srgbClr val="990000"/>
              </a:buClr>
              <a:buSzPct val="150000"/>
              <a:buFont typeface="Wingdings" pitchFamily="2" charset="2"/>
              <a:buChar char="§"/>
              <a:defRPr sz="3200">
                <a:solidFill>
                  <a:schemeClr val="tx1"/>
                </a:solidFill>
                <a:latin typeface="Arial" pitchFamily="34" charset="0"/>
                <a:ea typeface="ＭＳ Ｐゴシック" pitchFamily="34" charset="-128"/>
              </a:defRPr>
            </a:lvl1pPr>
            <a:lvl2pPr marL="742950" indent="-285750" defTabSz="508000" eaLnBrk="0" hangingPunct="0">
              <a:spcBef>
                <a:spcPct val="20000"/>
              </a:spcBef>
              <a:buClr>
                <a:srgbClr val="990000"/>
              </a:buClr>
              <a:buSzPct val="150000"/>
              <a:buFont typeface="Wingdings" pitchFamily="2" charset="2"/>
              <a:buChar char="§"/>
              <a:defRPr sz="2800">
                <a:solidFill>
                  <a:schemeClr val="tx1"/>
                </a:solidFill>
                <a:latin typeface="Arial" pitchFamily="34" charset="0"/>
                <a:ea typeface="ＭＳ Ｐゴシック" pitchFamily="34" charset="-128"/>
              </a:defRPr>
            </a:lvl2pPr>
            <a:lvl3pPr marL="1143000" indent="-228600" defTabSz="508000" eaLnBrk="0" hangingPunct="0">
              <a:spcBef>
                <a:spcPct val="20000"/>
              </a:spcBef>
              <a:buClr>
                <a:srgbClr val="990000"/>
              </a:buClr>
              <a:buSzPct val="150000"/>
              <a:buFont typeface="Wingdings" pitchFamily="2" charset="2"/>
              <a:buChar char="§"/>
              <a:defRPr sz="2400">
                <a:solidFill>
                  <a:schemeClr val="tx1"/>
                </a:solidFill>
                <a:latin typeface="Arial" pitchFamily="34" charset="0"/>
                <a:ea typeface="ＭＳ Ｐゴシック" pitchFamily="34" charset="-128"/>
              </a:defRPr>
            </a:lvl3pPr>
            <a:lvl4pPr marL="1600200" indent="-228600" defTabSz="508000" eaLnBrk="0" hangingPunct="0">
              <a:spcBef>
                <a:spcPct val="20000"/>
              </a:spcBef>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4pPr>
            <a:lvl5pPr marL="2057400" indent="-228600" defTabSz="508000" eaLnBrk="0" hangingPunct="0">
              <a:spcBef>
                <a:spcPct val="20000"/>
              </a:spcBef>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5pPr>
            <a:lvl6pPr marL="2514600" indent="-228600" defTabSz="50800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6pPr>
            <a:lvl7pPr marL="2971800" indent="-228600" defTabSz="50800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7pPr>
            <a:lvl8pPr marL="3429000" indent="-228600" defTabSz="50800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8pPr>
            <a:lvl9pPr marL="3886200" indent="-228600" defTabSz="50800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9pPr>
          </a:lstStyle>
          <a:p>
            <a:pPr algn="ctr">
              <a:buFont typeface="Wingdings" pitchFamily="2" charset="2"/>
              <a:buNone/>
            </a:pPr>
            <a:r>
              <a:rPr lang="en-US" altLang="en-US" sz="3000" b="1" dirty="0">
                <a:solidFill>
                  <a:srgbClr val="FF0000"/>
                </a:solidFill>
                <a:latin typeface="PT Serif" charset="0"/>
                <a:sym typeface="PT Serif" charset="0"/>
              </a:rPr>
              <a:t>Christoph F. </a:t>
            </a:r>
            <a:r>
              <a:rPr lang="en-US" altLang="en-US" sz="3000" b="1" dirty="0" err="1">
                <a:solidFill>
                  <a:srgbClr val="FF0000"/>
                </a:solidFill>
                <a:latin typeface="PT Serif" charset="0"/>
                <a:sym typeface="PT Serif" charset="0"/>
              </a:rPr>
              <a:t>Eick</a:t>
            </a:r>
            <a:endParaRPr lang="en-US" altLang="en-US" sz="3000" b="1" dirty="0">
              <a:solidFill>
                <a:srgbClr val="FF0000"/>
              </a:solidFill>
              <a:latin typeface="PT Serif" charset="0"/>
              <a:sym typeface="PT Serif" charset="0"/>
            </a:endParaRPr>
          </a:p>
          <a:p>
            <a:pPr algn="ctr">
              <a:buFont typeface="Wingdings" pitchFamily="2" charset="2"/>
              <a:buNone/>
            </a:pPr>
            <a:r>
              <a:rPr lang="en-US" altLang="en-US" sz="3000" dirty="0">
                <a:latin typeface="PT Serif" charset="0"/>
                <a:sym typeface="PT Serif" charset="0"/>
              </a:rPr>
              <a:t>Department of Computer Science</a:t>
            </a:r>
          </a:p>
          <a:p>
            <a:pPr algn="ctr">
              <a:buFont typeface="Wingdings" pitchFamily="2" charset="2"/>
              <a:buNone/>
            </a:pPr>
            <a:r>
              <a:rPr lang="en-US" altLang="en-US" sz="3000" dirty="0">
                <a:latin typeface="PT Serif" charset="0"/>
                <a:sym typeface="PT Serif" charset="0"/>
              </a:rPr>
              <a:t>University of Houston</a:t>
            </a:r>
          </a:p>
        </p:txBody>
      </p:sp>
      <p:sp>
        <p:nvSpPr>
          <p:cNvPr id="4" name="Rectangle 2"/>
          <p:cNvSpPr>
            <a:spLocks noGrp="1" noChangeArrowheads="1"/>
          </p:cNvSpPr>
          <p:nvPr>
            <p:ph type="title"/>
          </p:nvPr>
        </p:nvSpPr>
        <p:spPr>
          <a:xfrm>
            <a:off x="457200" y="0"/>
            <a:ext cx="8229600" cy="685800"/>
          </a:xfrm>
        </p:spPr>
        <p:txBody>
          <a:bodyPr/>
          <a:lstStyle/>
          <a:p>
            <a:pPr eaLnBrk="1" hangingPunct="1"/>
            <a:r>
              <a:rPr lang="en-US" altLang="en-US" sz="2400" dirty="0">
                <a:solidFill>
                  <a:schemeClr val="tx1"/>
                </a:solidFill>
                <a:ea typeface="ＭＳ Ｐゴシック" pitchFamily="34" charset="-128"/>
              </a:rPr>
              <a:t>SETS Conference, Houston, June 9, 2019</a:t>
            </a:r>
          </a:p>
        </p:txBody>
      </p:sp>
      <p:sp>
        <p:nvSpPr>
          <p:cNvPr id="5" name="Rectangle 1"/>
          <p:cNvSpPr>
            <a:spLocks noChangeArrowheads="1"/>
          </p:cNvSpPr>
          <p:nvPr/>
        </p:nvSpPr>
        <p:spPr bwMode="auto">
          <a:xfrm>
            <a:off x="-24662" y="2971800"/>
            <a:ext cx="9168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0000"/>
              </a:buClr>
              <a:buSzPct val="150000"/>
              <a:buFont typeface="Wingdings" pitchFamily="2" charset="2"/>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lr>
                <a:srgbClr val="990000"/>
              </a:buClr>
              <a:buSzPct val="150000"/>
              <a:buFont typeface="Wingdings" pitchFamily="2"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990000"/>
              </a:buClr>
              <a:buSzPct val="150000"/>
              <a:buFont typeface="Wingdings" pitchFamily="2" charset="2"/>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Arial" pitchFamily="34" charset="0"/>
                <a:ea typeface="ＭＳ Ｐゴシック" pitchFamily="34" charset="-128"/>
              </a:defRPr>
            </a:lvl9pPr>
          </a:lstStyle>
          <a:p>
            <a:pPr algn="ctr">
              <a:buNone/>
            </a:pPr>
            <a:r>
              <a:rPr lang="en-US" b="1" dirty="0">
                <a:solidFill>
                  <a:srgbClr val="FF0000"/>
                </a:solidFill>
              </a:rPr>
              <a:t>Artificial Intelligence: Success Stories, Promises, and Stumbling Blocks</a:t>
            </a:r>
            <a:endParaRPr lang="en-US" altLang="en-US" sz="3000" dirty="0">
              <a:solidFill>
                <a:srgbClr val="0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4343400"/>
            <a:ext cx="3086745" cy="2315059"/>
          </a:xfrm>
          <a:prstGeom prst="rect">
            <a:avLst/>
          </a:prstGeom>
        </p:spPr>
      </p:pic>
      <p:sp>
        <p:nvSpPr>
          <p:cNvPr id="7" name="TextBox 6"/>
          <p:cNvSpPr txBox="1"/>
          <p:nvPr/>
        </p:nvSpPr>
        <p:spPr>
          <a:xfrm>
            <a:off x="8845520" y="0"/>
            <a:ext cx="312906" cy="369332"/>
          </a:xfrm>
          <a:prstGeom prst="rect">
            <a:avLst/>
          </a:prstGeom>
          <a:noFill/>
        </p:spPr>
        <p:txBody>
          <a:bodyPr wrap="none" rtlCol="0">
            <a:spAutoFit/>
          </a:bodyPr>
          <a:lstStyle/>
          <a:p>
            <a:r>
              <a:rPr lang="en-US" dirty="0">
                <a:solidFill>
                  <a:srgbClr val="FF0000"/>
                </a:solidFill>
              </a:rPr>
              <a:t>1</a:t>
            </a:r>
          </a:p>
        </p:txBody>
      </p:sp>
    </p:spTree>
    <p:extLst>
      <p:ext uri="{BB962C8B-B14F-4D97-AF65-F5344CB8AC3E}">
        <p14:creationId xmlns:p14="http://schemas.microsoft.com/office/powerpoint/2010/main" val="269661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2029" y="144359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013151" y="8906"/>
            <a:ext cx="1764588" cy="1363396"/>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4841620" y="97278"/>
            <a:ext cx="755620" cy="953338"/>
          </a:xfrm>
          <a:prstGeom prst="rect">
            <a:avLst/>
          </a:prstGeom>
        </p:spPr>
        <p:txBody>
          <a:bodyPr vert="horz" wrap="square" lIns="0" tIns="0" rIns="0" bIns="0" rtlCol="0">
            <a:spAutoFit/>
          </a:bodyPr>
          <a:lstStyle/>
          <a:p>
            <a:pPr marL="7088"/>
            <a:r>
              <a:rPr i="1" spc="87" dirty="0">
                <a:latin typeface="Calibri"/>
                <a:cs typeface="Calibri"/>
              </a:rPr>
              <a:t>AI </a:t>
            </a:r>
            <a:r>
              <a:rPr i="1" spc="-159" dirty="0">
                <a:latin typeface="Calibri"/>
                <a:cs typeface="Calibri"/>
              </a:rPr>
              <a:t> </a:t>
            </a:r>
            <a:r>
              <a:rPr i="1" spc="14" dirty="0">
                <a:latin typeface="Calibri"/>
                <a:cs typeface="Calibri"/>
              </a:rPr>
              <a:t>t</a:t>
            </a:r>
            <a:r>
              <a:rPr i="1" spc="56" dirty="0">
                <a:latin typeface="Calibri"/>
                <a:cs typeface="Calibri"/>
              </a:rPr>
              <a:t>o</a:t>
            </a:r>
            <a:r>
              <a:rPr i="1" spc="20" dirty="0">
                <a:latin typeface="Calibri"/>
                <a:cs typeface="Calibri"/>
              </a:rPr>
              <a:t>ols</a:t>
            </a:r>
            <a:r>
              <a:rPr sz="1395" i="1" spc="20" dirty="0">
                <a:latin typeface="Calibri"/>
                <a:cs typeface="Calibri"/>
              </a:rPr>
              <a:t>...</a:t>
            </a:r>
            <a:endParaRPr sz="1395" dirty="0">
              <a:latin typeface="Calibri"/>
              <a:cs typeface="Calibri"/>
            </a:endParaRPr>
          </a:p>
        </p:txBody>
      </p:sp>
      <p:sp>
        <p:nvSpPr>
          <p:cNvPr id="7" name="object 7"/>
          <p:cNvSpPr txBox="1"/>
          <p:nvPr/>
        </p:nvSpPr>
        <p:spPr>
          <a:xfrm>
            <a:off x="5507885" y="5377343"/>
            <a:ext cx="104199" cy="107402"/>
          </a:xfrm>
          <a:prstGeom prst="rect">
            <a:avLst/>
          </a:prstGeom>
        </p:spPr>
        <p:txBody>
          <a:bodyPr vert="horz" wrap="square" lIns="0" tIns="0" rIns="0" bIns="0" rtlCol="0">
            <a:spAutoFit/>
          </a:bodyPr>
          <a:lstStyle/>
          <a:p>
            <a:pPr marL="7088"/>
            <a:r>
              <a:rPr sz="698" spc="-17" dirty="0">
                <a:latin typeface="Trebuchet MS"/>
                <a:cs typeface="Trebuchet MS"/>
              </a:rPr>
              <a:t>33</a:t>
            </a:r>
            <a:endParaRPr sz="698">
              <a:latin typeface="Trebuchet MS"/>
              <a:cs typeface="Trebuchet MS"/>
            </a:endParaRPr>
          </a:p>
        </p:txBody>
      </p:sp>
      <p:sp>
        <p:nvSpPr>
          <p:cNvPr id="8" name="TextBox 7"/>
          <p:cNvSpPr txBox="1"/>
          <p:nvPr/>
        </p:nvSpPr>
        <p:spPr>
          <a:xfrm>
            <a:off x="457200" y="1828799"/>
            <a:ext cx="8534400" cy="3293209"/>
          </a:xfrm>
          <a:prstGeom prst="rect">
            <a:avLst/>
          </a:prstGeom>
          <a:noFill/>
        </p:spPr>
        <p:txBody>
          <a:bodyPr wrap="square" rtlCol="0">
            <a:spAutoFit/>
          </a:bodyPr>
          <a:lstStyle/>
          <a:p>
            <a:r>
              <a:rPr lang="en-US" dirty="0"/>
              <a:t>Approach: Provide AI techniques in a non-agent tool setting, e.g. </a:t>
            </a:r>
          </a:p>
          <a:p>
            <a:pPr marL="159477" indent="-159477">
              <a:buFont typeface="Arial" panose="020B0604020202020204" pitchFamily="34" charset="0"/>
              <a:buChar char="•"/>
            </a:pPr>
            <a:r>
              <a:rPr lang="en-US" dirty="0"/>
              <a:t>Learn models from examples; e.g. if a person will pay back a loan</a:t>
            </a:r>
          </a:p>
          <a:p>
            <a:pPr marL="159477" indent="-159477">
              <a:buFont typeface="Arial" panose="020B0604020202020204" pitchFamily="34" charset="0"/>
              <a:buChar char="•"/>
            </a:pPr>
            <a:r>
              <a:rPr lang="en-US" dirty="0"/>
              <a:t>Annotate images with categories</a:t>
            </a:r>
          </a:p>
          <a:p>
            <a:pPr marL="159477" indent="-159477">
              <a:buFont typeface="Arial" panose="020B0604020202020204" pitchFamily="34" charset="0"/>
              <a:buChar char="•"/>
            </a:pPr>
            <a:r>
              <a:rPr lang="en-US" dirty="0"/>
              <a:t>Predict poverty from satellite images </a:t>
            </a:r>
          </a:p>
          <a:p>
            <a:pPr marL="159477" indent="-159477">
              <a:buFont typeface="Arial" panose="020B0604020202020204" pitchFamily="34" charset="0"/>
              <a:buChar char="•"/>
            </a:pPr>
            <a:r>
              <a:rPr lang="en-US" dirty="0"/>
              <a:t>Translate from language to another language</a:t>
            </a:r>
          </a:p>
          <a:p>
            <a:pPr marL="159477" indent="-159477">
              <a:buFont typeface="Arial" panose="020B0604020202020204" pitchFamily="34" charset="0"/>
              <a:buChar char="•"/>
            </a:pPr>
            <a:r>
              <a:rPr lang="en-US" dirty="0"/>
              <a:t>Tools, e.g. belief networks, for probabilistic reasoning</a:t>
            </a:r>
          </a:p>
          <a:p>
            <a:pPr marL="159477" indent="-159477">
              <a:buFont typeface="Arial" panose="020B0604020202020204" pitchFamily="34" charset="0"/>
              <a:buChar char="•"/>
            </a:pPr>
            <a:r>
              <a:rPr lang="en-US" dirty="0"/>
              <a:t>Planning and Scheduling Tools</a:t>
            </a:r>
          </a:p>
          <a:p>
            <a:pPr marL="159477" indent="-159477">
              <a:buFont typeface="Arial" panose="020B0604020202020204" pitchFamily="34" charset="0"/>
              <a:buChar char="•"/>
            </a:pPr>
            <a:r>
              <a:rPr lang="en-US" sz="2000" dirty="0"/>
              <a:t>…</a:t>
            </a:r>
          </a:p>
          <a:p>
            <a:pPr marL="159477" indent="-159477">
              <a:buFont typeface="Arial" panose="020B0604020202020204" pitchFamily="34" charset="0"/>
              <a:buChar char="•"/>
            </a:pPr>
            <a:endParaRPr lang="en-US" sz="2000" dirty="0"/>
          </a:p>
        </p:txBody>
      </p:sp>
    </p:spTree>
    <p:extLst>
      <p:ext uri="{BB962C8B-B14F-4D97-AF65-F5344CB8AC3E}">
        <p14:creationId xmlns:p14="http://schemas.microsoft.com/office/powerpoint/2010/main" val="274031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6433" y="228600"/>
            <a:ext cx="5393897" cy="553998"/>
          </a:xfrm>
          <a:prstGeom prst="rect">
            <a:avLst/>
          </a:prstGeom>
          <a:ln w="3175">
            <a:solidFill>
              <a:srgbClr val="000000"/>
            </a:solidFill>
          </a:ln>
        </p:spPr>
        <p:txBody>
          <a:bodyPr vert="horz" wrap="square" lIns="0" tIns="0" rIns="0" bIns="0" rtlCol="0">
            <a:spAutoFit/>
          </a:bodyPr>
          <a:lstStyle/>
          <a:p>
            <a:pPr algn="ctr">
              <a:lnSpc>
                <a:spcPct val="100000"/>
              </a:lnSpc>
            </a:pPr>
            <a:r>
              <a:rPr lang="en-US" sz="3600" spc="106" dirty="0">
                <a:solidFill>
                  <a:srgbClr val="0000A0"/>
                </a:solidFill>
                <a:latin typeface="Trebuchet MS"/>
                <a:cs typeface="Trebuchet MS"/>
              </a:rPr>
              <a:t>Important AI </a:t>
            </a:r>
            <a:r>
              <a:rPr sz="3600" spc="106" dirty="0">
                <a:solidFill>
                  <a:srgbClr val="0000A0"/>
                </a:solidFill>
                <a:latin typeface="Trebuchet MS"/>
                <a:cs typeface="Trebuchet MS"/>
              </a:rPr>
              <a:t>P</a:t>
            </a:r>
            <a:r>
              <a:rPr sz="3600" spc="-159" dirty="0">
                <a:solidFill>
                  <a:srgbClr val="0000A0"/>
                </a:solidFill>
                <a:latin typeface="Trebuchet MS"/>
                <a:cs typeface="Trebuchet MS"/>
              </a:rPr>
              <a:t>a</a:t>
            </a:r>
            <a:r>
              <a:rPr sz="3600" spc="-78" dirty="0">
                <a:solidFill>
                  <a:srgbClr val="0000A0"/>
                </a:solidFill>
                <a:latin typeface="Trebuchet MS"/>
                <a:cs typeface="Trebuchet MS"/>
              </a:rPr>
              <a:t>radigm</a:t>
            </a:r>
            <a:r>
              <a:rPr lang="en-US" sz="3600" spc="-78" dirty="0">
                <a:solidFill>
                  <a:srgbClr val="0000A0"/>
                </a:solidFill>
                <a:latin typeface="Trebuchet MS"/>
                <a:cs typeface="Trebuchet MS"/>
              </a:rPr>
              <a:t>s</a:t>
            </a:r>
            <a:endParaRPr sz="3600" dirty="0">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3452849" y="2514127"/>
            <a:ext cx="2048468" cy="369332"/>
          </a:xfrm>
          <a:prstGeom prst="rect">
            <a:avLst/>
          </a:prstGeom>
        </p:spPr>
        <p:txBody>
          <a:bodyPr vert="horz" wrap="square" lIns="0" tIns="0" rIns="0" bIns="0" rtlCol="0">
            <a:spAutoFit/>
          </a:bodyPr>
          <a:lstStyle/>
          <a:p>
            <a:pPr marL="7088"/>
            <a:r>
              <a:rPr b="1" spc="47" dirty="0">
                <a:solidFill>
                  <a:srgbClr val="FF0000"/>
                </a:solidFill>
                <a:latin typeface="Gill Sans MT"/>
                <a:cs typeface="Gill Sans MT"/>
              </a:rPr>
              <a:t>M</a:t>
            </a:r>
            <a:r>
              <a:rPr b="1" spc="73" dirty="0">
                <a:solidFill>
                  <a:srgbClr val="FF0000"/>
                </a:solidFill>
                <a:latin typeface="Gill Sans MT"/>
                <a:cs typeface="Gill Sans MT"/>
              </a:rPr>
              <a:t>o</a:t>
            </a:r>
            <a:r>
              <a:rPr b="1" spc="-31" dirty="0">
                <a:solidFill>
                  <a:srgbClr val="FF0000"/>
                </a:solidFill>
                <a:latin typeface="Gill Sans MT"/>
                <a:cs typeface="Gill Sans MT"/>
              </a:rPr>
              <a:t>deli</a:t>
            </a:r>
            <a:r>
              <a:rPr b="1" dirty="0">
                <a:solidFill>
                  <a:srgbClr val="FF0000"/>
                </a:solidFill>
                <a:latin typeface="Gill Sans MT"/>
                <a:cs typeface="Gill Sans MT"/>
              </a:rPr>
              <a:t>ng</a:t>
            </a:r>
            <a:endParaRPr dirty="0">
              <a:latin typeface="Gill Sans MT"/>
              <a:cs typeface="Gill Sans MT"/>
            </a:endParaRPr>
          </a:p>
        </p:txBody>
      </p:sp>
      <p:sp>
        <p:nvSpPr>
          <p:cNvPr id="5" name="object 5"/>
          <p:cNvSpPr txBox="1"/>
          <p:nvPr/>
        </p:nvSpPr>
        <p:spPr>
          <a:xfrm>
            <a:off x="2399690" y="4191000"/>
            <a:ext cx="2016810" cy="369332"/>
          </a:xfrm>
          <a:prstGeom prst="rect">
            <a:avLst/>
          </a:prstGeom>
        </p:spPr>
        <p:txBody>
          <a:bodyPr vert="horz" wrap="square" lIns="0" tIns="0" rIns="0" bIns="0" rtlCol="0">
            <a:spAutoFit/>
          </a:bodyPr>
          <a:lstStyle/>
          <a:p>
            <a:pPr marL="7088"/>
            <a:r>
              <a:rPr b="1" spc="-28" dirty="0">
                <a:solidFill>
                  <a:srgbClr val="008000"/>
                </a:solidFill>
                <a:latin typeface="Gill Sans MT"/>
                <a:cs typeface="Gill Sans MT"/>
              </a:rPr>
              <a:t>Inference</a:t>
            </a:r>
            <a:endParaRPr>
              <a:latin typeface="Gill Sans MT"/>
              <a:cs typeface="Gill Sans MT"/>
            </a:endParaRPr>
          </a:p>
        </p:txBody>
      </p:sp>
      <p:sp>
        <p:nvSpPr>
          <p:cNvPr id="6" name="object 6"/>
          <p:cNvSpPr txBox="1"/>
          <p:nvPr/>
        </p:nvSpPr>
        <p:spPr>
          <a:xfrm>
            <a:off x="4572000" y="4191000"/>
            <a:ext cx="1875279" cy="369332"/>
          </a:xfrm>
          <a:prstGeom prst="rect">
            <a:avLst/>
          </a:prstGeom>
        </p:spPr>
        <p:txBody>
          <a:bodyPr vert="horz" wrap="square" lIns="0" tIns="0" rIns="0" bIns="0" rtlCol="0">
            <a:spAutoFit/>
          </a:bodyPr>
          <a:lstStyle/>
          <a:p>
            <a:pPr marL="7088"/>
            <a:r>
              <a:rPr b="1" spc="-33" dirty="0">
                <a:solidFill>
                  <a:srgbClr val="0000FF"/>
                </a:solidFill>
                <a:latin typeface="Gill Sans MT"/>
                <a:cs typeface="Gill Sans MT"/>
              </a:rPr>
              <a:t>Le</a:t>
            </a:r>
            <a:r>
              <a:rPr b="1" spc="-75" dirty="0">
                <a:solidFill>
                  <a:srgbClr val="0000FF"/>
                </a:solidFill>
                <a:latin typeface="Gill Sans MT"/>
                <a:cs typeface="Gill Sans MT"/>
              </a:rPr>
              <a:t>a</a:t>
            </a:r>
            <a:r>
              <a:rPr b="1" spc="-28" dirty="0">
                <a:solidFill>
                  <a:srgbClr val="0000FF"/>
                </a:solidFill>
                <a:latin typeface="Gill Sans MT"/>
                <a:cs typeface="Gill Sans MT"/>
              </a:rPr>
              <a:t>rning</a:t>
            </a:r>
            <a:endParaRPr>
              <a:latin typeface="Gill Sans MT"/>
              <a:cs typeface="Gill Sans MT"/>
            </a:endParaRPr>
          </a:p>
        </p:txBody>
      </p:sp>
    </p:spTree>
    <p:extLst>
      <p:ext uri="{BB962C8B-B14F-4D97-AF65-F5344CB8AC3E}">
        <p14:creationId xmlns:p14="http://schemas.microsoft.com/office/powerpoint/2010/main" val="266820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2844" y="259110"/>
            <a:ext cx="5393897" cy="492443"/>
          </a:xfrm>
          <a:prstGeom prst="rect">
            <a:avLst/>
          </a:prstGeom>
          <a:ln w="3175">
            <a:solidFill>
              <a:srgbClr val="000000"/>
            </a:solidFill>
          </a:ln>
        </p:spPr>
        <p:txBody>
          <a:bodyPr vert="horz" wrap="square" lIns="0" tIns="0" rIns="0" bIns="0" rtlCol="0">
            <a:spAutoFit/>
          </a:bodyPr>
          <a:lstStyle/>
          <a:p>
            <a:pPr marL="1557914"/>
            <a:r>
              <a:rPr sz="3200" spc="128" dirty="0">
                <a:solidFill>
                  <a:srgbClr val="0000A0"/>
                </a:solidFill>
                <a:latin typeface="Tahoma"/>
                <a:cs typeface="Tahoma"/>
              </a:rPr>
              <a:t>P</a:t>
            </a:r>
            <a:r>
              <a:rPr sz="3200" spc="-159" dirty="0">
                <a:solidFill>
                  <a:srgbClr val="0000A0"/>
                </a:solidFill>
                <a:latin typeface="Tahoma"/>
                <a:cs typeface="Tahoma"/>
              </a:rPr>
              <a:t>a</a:t>
            </a:r>
            <a:r>
              <a:rPr sz="3200" spc="-84" dirty="0">
                <a:solidFill>
                  <a:srgbClr val="0000A0"/>
                </a:solidFill>
                <a:latin typeface="Tahoma"/>
                <a:cs typeface="Tahoma"/>
              </a:rPr>
              <a:t>radigm:</a:t>
            </a:r>
            <a:r>
              <a:rPr sz="3200" spc="282" dirty="0">
                <a:solidFill>
                  <a:srgbClr val="0000A0"/>
                </a:solidFill>
                <a:latin typeface="Tahoma"/>
                <a:cs typeface="Tahoma"/>
              </a:rPr>
              <a:t> </a:t>
            </a:r>
            <a:r>
              <a:rPr lang="en-US" sz="3200" spc="-126" dirty="0">
                <a:solidFill>
                  <a:srgbClr val="0000A0"/>
                </a:solidFill>
                <a:latin typeface="Tahoma"/>
                <a:cs typeface="Tahoma"/>
              </a:rPr>
              <a:t>M</a:t>
            </a:r>
            <a:r>
              <a:rPr sz="3200" spc="-22" dirty="0">
                <a:solidFill>
                  <a:srgbClr val="0000A0"/>
                </a:solidFill>
                <a:latin typeface="Tahoma"/>
                <a:cs typeface="Tahoma"/>
              </a:rPr>
              <a:t>o</a:t>
            </a:r>
            <a:r>
              <a:rPr sz="3200" spc="-75" dirty="0">
                <a:solidFill>
                  <a:srgbClr val="0000A0"/>
                </a:solidFill>
                <a:latin typeface="Tahoma"/>
                <a:cs typeface="Tahoma"/>
              </a:rPr>
              <a:t>deling</a:t>
            </a:r>
            <a:endParaRPr sz="3200" dirty="0">
              <a:latin typeface="Tahoma"/>
              <a:cs typeface="Tahoma"/>
            </a:endParaRPr>
          </a:p>
        </p:txBody>
      </p:sp>
      <p:sp>
        <p:nvSpPr>
          <p:cNvPr id="3" name="object 3"/>
          <p:cNvSpPr/>
          <p:nvPr/>
        </p:nvSpPr>
        <p:spPr>
          <a:xfrm>
            <a:off x="1622568" y="2042703"/>
            <a:ext cx="2429185" cy="1217428"/>
          </a:xfrm>
          <a:custGeom>
            <a:avLst/>
            <a:gdLst/>
            <a:ahLst/>
            <a:cxnLst/>
            <a:rect l="l" t="t" r="r" b="b"/>
            <a:pathLst>
              <a:path w="4352290" h="2181225">
                <a:moveTo>
                  <a:pt x="0" y="127154"/>
                </a:moveTo>
                <a:lnTo>
                  <a:pt x="0" y="2053552"/>
                </a:lnTo>
                <a:lnTo>
                  <a:pt x="836" y="2068217"/>
                </a:lnTo>
                <a:lnTo>
                  <a:pt x="12646" y="2108901"/>
                </a:lnTo>
                <a:lnTo>
                  <a:pt x="36469" y="2142684"/>
                </a:lnTo>
                <a:lnTo>
                  <a:pt x="69815" y="2167076"/>
                </a:lnTo>
                <a:lnTo>
                  <a:pt x="110195" y="2179586"/>
                </a:lnTo>
                <a:lnTo>
                  <a:pt x="4224998" y="2180707"/>
                </a:lnTo>
                <a:lnTo>
                  <a:pt x="4239663" y="2179871"/>
                </a:lnTo>
                <a:lnTo>
                  <a:pt x="4280347" y="2168061"/>
                </a:lnTo>
                <a:lnTo>
                  <a:pt x="4314130" y="2144238"/>
                </a:lnTo>
                <a:lnTo>
                  <a:pt x="4338522" y="2110892"/>
                </a:lnTo>
                <a:lnTo>
                  <a:pt x="4351032" y="2070512"/>
                </a:lnTo>
                <a:lnTo>
                  <a:pt x="4352153" y="127154"/>
                </a:lnTo>
                <a:lnTo>
                  <a:pt x="4351317" y="112490"/>
                </a:lnTo>
                <a:lnTo>
                  <a:pt x="4339507" y="71806"/>
                </a:lnTo>
                <a:lnTo>
                  <a:pt x="4315684" y="38023"/>
                </a:lnTo>
                <a:lnTo>
                  <a:pt x="4282338" y="13631"/>
                </a:lnTo>
                <a:lnTo>
                  <a:pt x="424195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1689999" y="2567543"/>
            <a:ext cx="800632" cy="214674"/>
          </a:xfrm>
          <a:prstGeom prst="rect">
            <a:avLst/>
          </a:prstGeom>
        </p:spPr>
        <p:txBody>
          <a:bodyPr vert="horz" wrap="square" lIns="0" tIns="0" rIns="0" bIns="0" rtlCol="0">
            <a:spAutoFit/>
          </a:bodyPr>
          <a:lstStyle/>
          <a:p>
            <a:pPr marL="7088"/>
            <a:r>
              <a:rPr sz="1395" spc="-28" dirty="0">
                <a:latin typeface="Tahoma"/>
                <a:cs typeface="Tahoma"/>
              </a:rPr>
              <a:t>Real</a:t>
            </a:r>
            <a:r>
              <a:rPr sz="1395" spc="33" dirty="0">
                <a:latin typeface="Tahoma"/>
                <a:cs typeface="Tahoma"/>
              </a:rPr>
              <a:t> </a:t>
            </a:r>
            <a:r>
              <a:rPr sz="1395" spc="-112" dirty="0">
                <a:latin typeface="Tahoma"/>
                <a:cs typeface="Tahoma"/>
              </a:rPr>
              <a:t>w</a:t>
            </a:r>
            <a:r>
              <a:rPr sz="1395" spc="-95" dirty="0">
                <a:latin typeface="Tahoma"/>
                <a:cs typeface="Tahoma"/>
              </a:rPr>
              <a:t>o</a:t>
            </a:r>
            <a:r>
              <a:rPr sz="1395" spc="-17" dirty="0">
                <a:latin typeface="Tahoma"/>
                <a:cs typeface="Tahoma"/>
              </a:rPr>
              <a:t>rld</a:t>
            </a:r>
            <a:endParaRPr sz="1395">
              <a:latin typeface="Tahoma"/>
              <a:cs typeface="Tahoma"/>
            </a:endParaRPr>
          </a:p>
        </p:txBody>
      </p:sp>
      <p:sp>
        <p:nvSpPr>
          <p:cNvPr id="5" name="object 5"/>
          <p:cNvSpPr/>
          <p:nvPr/>
        </p:nvSpPr>
        <p:spPr>
          <a:xfrm>
            <a:off x="2555980" y="2118996"/>
            <a:ext cx="1419447" cy="1064673"/>
          </a:xfrm>
          <a:custGeom>
            <a:avLst/>
            <a:gdLst/>
            <a:ahLst/>
            <a:cxnLst/>
            <a:rect l="l" t="t" r="r" b="b"/>
            <a:pathLst>
              <a:path w="2543175" h="1907539">
                <a:moveTo>
                  <a:pt x="0" y="0"/>
                </a:moveTo>
                <a:lnTo>
                  <a:pt x="0" y="1907324"/>
                </a:lnTo>
                <a:lnTo>
                  <a:pt x="2543099" y="1907324"/>
                </a:lnTo>
                <a:lnTo>
                  <a:pt x="254309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2554206" y="2117222"/>
            <a:ext cx="1422953" cy="1068102"/>
          </a:xfrm>
          <a:prstGeom prst="rect">
            <a:avLst/>
          </a:prstGeom>
          <a:blipFill>
            <a:blip r:embed="rId3" cstate="print"/>
            <a:stretch>
              <a:fillRect/>
            </a:stretch>
          </a:blipFill>
        </p:spPr>
        <p:txBody>
          <a:bodyPr wrap="square" lIns="0" tIns="0" rIns="0" bIns="0" rtlCol="0"/>
          <a:lstStyle/>
          <a:p>
            <a:endParaRPr sz="1339"/>
          </a:p>
        </p:txBody>
      </p:sp>
      <p:sp>
        <p:nvSpPr>
          <p:cNvPr id="7" name="object 7"/>
          <p:cNvSpPr/>
          <p:nvPr/>
        </p:nvSpPr>
        <p:spPr>
          <a:xfrm>
            <a:off x="2837123" y="3332587"/>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8" name="object 8"/>
          <p:cNvSpPr/>
          <p:nvPr/>
        </p:nvSpPr>
        <p:spPr>
          <a:xfrm>
            <a:off x="2837123" y="3690200"/>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9" name="object 9"/>
          <p:cNvSpPr/>
          <p:nvPr/>
        </p:nvSpPr>
        <p:spPr>
          <a:xfrm>
            <a:off x="2818613" y="3778182"/>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10" name="object 10"/>
          <p:cNvSpPr/>
          <p:nvPr/>
        </p:nvSpPr>
        <p:spPr>
          <a:xfrm>
            <a:off x="2818613" y="3778182"/>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11" name="object 11"/>
          <p:cNvSpPr/>
          <p:nvPr/>
        </p:nvSpPr>
        <p:spPr>
          <a:xfrm>
            <a:off x="2454421" y="3432733"/>
            <a:ext cx="765544" cy="257662"/>
          </a:xfrm>
          <a:custGeom>
            <a:avLst/>
            <a:gdLst/>
            <a:ahLst/>
            <a:cxnLst/>
            <a:rect l="l" t="t" r="r" b="b"/>
            <a:pathLst>
              <a:path w="1371600" h="461645">
                <a:moveTo>
                  <a:pt x="0" y="0"/>
                </a:moveTo>
                <a:lnTo>
                  <a:pt x="0" y="461295"/>
                </a:lnTo>
                <a:lnTo>
                  <a:pt x="1371349" y="461295"/>
                </a:lnTo>
                <a:lnTo>
                  <a:pt x="1371349" y="0"/>
                </a:lnTo>
                <a:lnTo>
                  <a:pt x="0" y="0"/>
                </a:lnTo>
                <a:close/>
              </a:path>
            </a:pathLst>
          </a:custGeom>
          <a:ln w="3175">
            <a:solidFill>
              <a:srgbClr val="000000"/>
            </a:solidFill>
          </a:ln>
        </p:spPr>
        <p:txBody>
          <a:bodyPr wrap="square" lIns="0" tIns="0" rIns="0" bIns="0" rtlCol="0"/>
          <a:lstStyle/>
          <a:p>
            <a:endParaRPr sz="1339"/>
          </a:p>
        </p:txBody>
      </p:sp>
      <p:sp>
        <p:nvSpPr>
          <p:cNvPr id="12" name="object 12"/>
          <p:cNvSpPr txBox="1"/>
          <p:nvPr/>
        </p:nvSpPr>
        <p:spPr>
          <a:xfrm>
            <a:off x="2447332" y="3476827"/>
            <a:ext cx="779721" cy="214674"/>
          </a:xfrm>
          <a:prstGeom prst="rect">
            <a:avLst/>
          </a:prstGeom>
        </p:spPr>
        <p:txBody>
          <a:bodyPr vert="horz" wrap="square" lIns="0" tIns="0" rIns="0" bIns="0" rtlCol="0">
            <a:spAutoFit/>
          </a:bodyPr>
          <a:lstStyle/>
          <a:p>
            <a:pPr marL="7088"/>
            <a:r>
              <a:rPr sz="1395" b="1" spc="22" dirty="0">
                <a:solidFill>
                  <a:srgbClr val="FF0000"/>
                </a:solidFill>
                <a:latin typeface="Tahoma"/>
                <a:cs typeface="Tahoma"/>
              </a:rPr>
              <a:t>M</a:t>
            </a:r>
            <a:r>
              <a:rPr sz="1395" b="1" spc="59" dirty="0">
                <a:solidFill>
                  <a:srgbClr val="FF0000"/>
                </a:solidFill>
                <a:latin typeface="Tahoma"/>
                <a:cs typeface="Tahoma"/>
              </a:rPr>
              <a:t>o</a:t>
            </a:r>
            <a:r>
              <a:rPr sz="1395" b="1" spc="-84" dirty="0">
                <a:solidFill>
                  <a:srgbClr val="FF0000"/>
                </a:solidFill>
                <a:latin typeface="Tahoma"/>
                <a:cs typeface="Tahoma"/>
              </a:rPr>
              <a:t>deli</a:t>
            </a:r>
            <a:r>
              <a:rPr sz="1395" b="1" spc="-109" dirty="0">
                <a:solidFill>
                  <a:srgbClr val="FF0000"/>
                </a:solidFill>
                <a:latin typeface="Tahoma"/>
                <a:cs typeface="Tahoma"/>
              </a:rPr>
              <a:t>ng</a:t>
            </a:r>
            <a:endParaRPr sz="1395">
              <a:latin typeface="Tahoma"/>
              <a:cs typeface="Tahoma"/>
            </a:endParaRPr>
          </a:p>
        </p:txBody>
      </p:sp>
      <p:sp>
        <p:nvSpPr>
          <p:cNvPr id="13" name="object 13"/>
          <p:cNvSpPr/>
          <p:nvPr/>
        </p:nvSpPr>
        <p:spPr>
          <a:xfrm>
            <a:off x="2456195" y="3691974"/>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14" name="object 14"/>
          <p:cNvSpPr/>
          <p:nvPr/>
        </p:nvSpPr>
        <p:spPr>
          <a:xfrm>
            <a:off x="1472844" y="3973094"/>
            <a:ext cx="2728669" cy="1121380"/>
          </a:xfrm>
          <a:custGeom>
            <a:avLst/>
            <a:gdLst/>
            <a:ahLst/>
            <a:cxnLst/>
            <a:rect l="l" t="t" r="r" b="b"/>
            <a:pathLst>
              <a:path w="4888865" h="2009140">
                <a:moveTo>
                  <a:pt x="0" y="127154"/>
                </a:moveTo>
                <a:lnTo>
                  <a:pt x="0" y="1881600"/>
                </a:lnTo>
                <a:lnTo>
                  <a:pt x="836" y="1896264"/>
                </a:lnTo>
                <a:lnTo>
                  <a:pt x="12646" y="1936948"/>
                </a:lnTo>
                <a:lnTo>
                  <a:pt x="36469" y="1970731"/>
                </a:lnTo>
                <a:lnTo>
                  <a:pt x="69815" y="1995123"/>
                </a:lnTo>
                <a:lnTo>
                  <a:pt x="110195" y="2007633"/>
                </a:lnTo>
                <a:lnTo>
                  <a:pt x="4761509" y="2008755"/>
                </a:lnTo>
                <a:lnTo>
                  <a:pt x="4776173" y="2007918"/>
                </a:lnTo>
                <a:lnTo>
                  <a:pt x="4816858" y="1996108"/>
                </a:lnTo>
                <a:lnTo>
                  <a:pt x="4850640" y="1972285"/>
                </a:lnTo>
                <a:lnTo>
                  <a:pt x="4875032" y="1938939"/>
                </a:lnTo>
                <a:lnTo>
                  <a:pt x="4887543" y="1898559"/>
                </a:lnTo>
                <a:lnTo>
                  <a:pt x="4888664" y="127154"/>
                </a:lnTo>
                <a:lnTo>
                  <a:pt x="4887827" y="112490"/>
                </a:lnTo>
                <a:lnTo>
                  <a:pt x="4876018" y="71806"/>
                </a:lnTo>
                <a:lnTo>
                  <a:pt x="4852195" y="38023"/>
                </a:lnTo>
                <a:lnTo>
                  <a:pt x="4818848" y="13631"/>
                </a:lnTo>
                <a:lnTo>
                  <a:pt x="477846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15" name="object 15"/>
          <p:cNvSpPr txBox="1"/>
          <p:nvPr/>
        </p:nvSpPr>
        <p:spPr>
          <a:xfrm>
            <a:off x="1540275" y="4449947"/>
            <a:ext cx="482718"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endParaRPr sz="1395">
              <a:latin typeface="Tahoma"/>
              <a:cs typeface="Tahoma"/>
            </a:endParaRPr>
          </a:p>
        </p:txBody>
      </p:sp>
      <p:sp>
        <p:nvSpPr>
          <p:cNvPr id="16" name="object 16"/>
          <p:cNvSpPr/>
          <p:nvPr/>
        </p:nvSpPr>
        <p:spPr>
          <a:xfrm>
            <a:off x="2086873" y="4047803"/>
            <a:ext cx="2040009" cy="966186"/>
          </a:xfrm>
          <a:prstGeom prst="rect">
            <a:avLst/>
          </a:prstGeom>
          <a:blipFill>
            <a:blip r:embed="rId4" cstate="print"/>
            <a:stretch>
              <a:fillRect/>
            </a:stretch>
          </a:blipFill>
        </p:spPr>
        <p:txBody>
          <a:bodyPr wrap="square" lIns="0" tIns="0" rIns="0" bIns="0" rtlCol="0"/>
          <a:lstStyle/>
          <a:p>
            <a:endParaRPr sz="1339"/>
          </a:p>
        </p:txBody>
      </p:sp>
      <p:sp>
        <p:nvSpPr>
          <p:cNvPr id="17" name="object 17"/>
          <p:cNvSpPr txBox="1"/>
          <p:nvPr/>
        </p:nvSpPr>
        <p:spPr>
          <a:xfrm>
            <a:off x="2369617" y="456312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18" name="object 18"/>
          <p:cNvSpPr txBox="1"/>
          <p:nvPr/>
        </p:nvSpPr>
        <p:spPr>
          <a:xfrm>
            <a:off x="2567334" y="4493574"/>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19" name="object 19"/>
          <p:cNvSpPr txBox="1"/>
          <p:nvPr/>
        </p:nvSpPr>
        <p:spPr>
          <a:xfrm>
            <a:off x="2722785" y="4410608"/>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0" name="object 20"/>
          <p:cNvSpPr txBox="1"/>
          <p:nvPr/>
        </p:nvSpPr>
        <p:spPr>
          <a:xfrm>
            <a:off x="2924986" y="4380474"/>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21" name="object 21"/>
          <p:cNvSpPr txBox="1"/>
          <p:nvPr/>
        </p:nvSpPr>
        <p:spPr>
          <a:xfrm>
            <a:off x="2891012" y="4762423"/>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2" name="object 22"/>
          <p:cNvSpPr txBox="1"/>
          <p:nvPr/>
        </p:nvSpPr>
        <p:spPr>
          <a:xfrm>
            <a:off x="2733422" y="4844704"/>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23" name="object 23"/>
          <p:cNvSpPr txBox="1"/>
          <p:nvPr/>
        </p:nvSpPr>
        <p:spPr>
          <a:xfrm>
            <a:off x="2378611" y="432208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24" name="object 24"/>
          <p:cNvSpPr txBox="1"/>
          <p:nvPr/>
        </p:nvSpPr>
        <p:spPr>
          <a:xfrm>
            <a:off x="2763126" y="4208965"/>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5" name="object 25"/>
          <p:cNvSpPr txBox="1"/>
          <p:nvPr/>
        </p:nvSpPr>
        <p:spPr>
          <a:xfrm>
            <a:off x="3060602" y="4571032"/>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6" name="object 26"/>
          <p:cNvSpPr txBox="1"/>
          <p:nvPr/>
        </p:nvSpPr>
        <p:spPr>
          <a:xfrm>
            <a:off x="3074146" y="4756528"/>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27" name="object 27"/>
          <p:cNvSpPr txBox="1"/>
          <p:nvPr/>
        </p:nvSpPr>
        <p:spPr>
          <a:xfrm>
            <a:off x="3228975" y="4945907"/>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8" name="object 28"/>
          <p:cNvSpPr txBox="1"/>
          <p:nvPr/>
        </p:nvSpPr>
        <p:spPr>
          <a:xfrm>
            <a:off x="3410811" y="4757873"/>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9" name="object 29"/>
          <p:cNvSpPr txBox="1"/>
          <p:nvPr/>
        </p:nvSpPr>
        <p:spPr>
          <a:xfrm>
            <a:off x="3418116" y="4579601"/>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0" name="object 30"/>
          <p:cNvSpPr txBox="1"/>
          <p:nvPr/>
        </p:nvSpPr>
        <p:spPr>
          <a:xfrm>
            <a:off x="3767359" y="473611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31" name="object 31"/>
          <p:cNvSpPr txBox="1"/>
          <p:nvPr/>
        </p:nvSpPr>
        <p:spPr>
          <a:xfrm>
            <a:off x="3752595" y="4913855"/>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32" name="object 32"/>
          <p:cNvSpPr txBox="1"/>
          <p:nvPr/>
        </p:nvSpPr>
        <p:spPr>
          <a:xfrm>
            <a:off x="3586499" y="477034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33" name="object 33"/>
          <p:cNvSpPr txBox="1"/>
          <p:nvPr/>
        </p:nvSpPr>
        <p:spPr>
          <a:xfrm>
            <a:off x="3984919" y="4726413"/>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34" name="object 34"/>
          <p:cNvSpPr txBox="1"/>
          <p:nvPr/>
        </p:nvSpPr>
        <p:spPr>
          <a:xfrm>
            <a:off x="3909116" y="4427956"/>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35" name="object 35"/>
          <p:cNvSpPr txBox="1"/>
          <p:nvPr/>
        </p:nvSpPr>
        <p:spPr>
          <a:xfrm>
            <a:off x="3605049" y="4249860"/>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36" name="object 36"/>
          <p:cNvSpPr txBox="1"/>
          <p:nvPr/>
        </p:nvSpPr>
        <p:spPr>
          <a:xfrm>
            <a:off x="3694077" y="4437830"/>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37" name="object 37"/>
          <p:cNvSpPr txBox="1"/>
          <p:nvPr/>
        </p:nvSpPr>
        <p:spPr>
          <a:xfrm>
            <a:off x="3515913" y="440098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8" name="object 38"/>
          <p:cNvSpPr txBox="1"/>
          <p:nvPr/>
        </p:nvSpPr>
        <p:spPr>
          <a:xfrm>
            <a:off x="3337230" y="4389344"/>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39" name="object 39"/>
          <p:cNvSpPr txBox="1"/>
          <p:nvPr/>
        </p:nvSpPr>
        <p:spPr>
          <a:xfrm>
            <a:off x="3202302" y="4185408"/>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0" name="object 40"/>
          <p:cNvSpPr txBox="1"/>
          <p:nvPr/>
        </p:nvSpPr>
        <p:spPr>
          <a:xfrm>
            <a:off x="3108395" y="4372891"/>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1" name="object 41"/>
          <p:cNvSpPr txBox="1"/>
          <p:nvPr/>
        </p:nvSpPr>
        <p:spPr>
          <a:xfrm>
            <a:off x="3807920" y="4568432"/>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44" name="Rectangle 43"/>
          <p:cNvSpPr/>
          <p:nvPr/>
        </p:nvSpPr>
        <p:spPr>
          <a:xfrm>
            <a:off x="4165434" y="1572437"/>
            <a:ext cx="4572000" cy="4801314"/>
          </a:xfrm>
          <a:prstGeom prst="rect">
            <a:avLst/>
          </a:prstGeom>
        </p:spPr>
        <p:txBody>
          <a:bodyPr>
            <a:spAutoFit/>
          </a:bodyPr>
          <a:lstStyle/>
          <a:p>
            <a:pPr marL="122620" marR="2835" indent="-115532" algn="just">
              <a:lnSpc>
                <a:spcPct val="102000"/>
              </a:lnSpc>
              <a:buFont typeface="Arial"/>
              <a:buChar char="•"/>
              <a:tabLst>
                <a:tab pos="122975" algn="l"/>
              </a:tabLst>
            </a:pPr>
            <a:r>
              <a:rPr lang="en-US" sz="2000" spc="25" dirty="0">
                <a:latin typeface="Tahoma"/>
                <a:cs typeface="Tahoma"/>
              </a:rPr>
              <a:t>But</a:t>
            </a:r>
            <a:r>
              <a:rPr lang="en-US" sz="2000" spc="87" dirty="0">
                <a:latin typeface="Tahoma"/>
                <a:cs typeface="Tahoma"/>
              </a:rPr>
              <a:t> </a:t>
            </a:r>
            <a:r>
              <a:rPr lang="en-US" sz="2000" spc="-45" dirty="0">
                <a:latin typeface="Tahoma"/>
                <a:cs typeface="Tahoma"/>
              </a:rPr>
              <a:t>where</a:t>
            </a:r>
            <a:r>
              <a:rPr lang="en-US" sz="2000" spc="87" dirty="0">
                <a:latin typeface="Tahoma"/>
                <a:cs typeface="Tahoma"/>
              </a:rPr>
              <a:t> </a:t>
            </a:r>
            <a:r>
              <a:rPr lang="en-US" sz="2000" spc="-31" dirty="0">
                <a:latin typeface="Tahoma"/>
                <a:cs typeface="Tahoma"/>
              </a:rPr>
              <a:t>d</a:t>
            </a:r>
            <a:r>
              <a:rPr lang="en-US" sz="2000" spc="-6" dirty="0">
                <a:latin typeface="Tahoma"/>
                <a:cs typeface="Tahoma"/>
              </a:rPr>
              <a:t>o</a:t>
            </a:r>
            <a:r>
              <a:rPr lang="en-US" sz="2000" spc="-61" dirty="0">
                <a:latin typeface="Tahoma"/>
                <a:cs typeface="Tahoma"/>
              </a:rPr>
              <a:t>es</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87" dirty="0">
                <a:latin typeface="Tahoma"/>
                <a:cs typeface="Tahoma"/>
              </a:rPr>
              <a:t> </a:t>
            </a:r>
            <a:r>
              <a:rPr lang="en-US" sz="2000" spc="-39" dirty="0">
                <a:latin typeface="Tahoma"/>
                <a:cs typeface="Tahoma"/>
              </a:rPr>
              <a:t>come</a:t>
            </a:r>
            <a:r>
              <a:rPr lang="en-US" sz="2000" spc="84" dirty="0">
                <a:latin typeface="Tahoma"/>
                <a:cs typeface="Tahoma"/>
              </a:rPr>
              <a:t> </a:t>
            </a:r>
            <a:r>
              <a:rPr lang="en-US" sz="2000" spc="-14" dirty="0">
                <a:latin typeface="Tahoma"/>
                <a:cs typeface="Tahoma"/>
              </a:rPr>
              <a:t>from?</a:t>
            </a:r>
            <a:r>
              <a:rPr lang="en-US" sz="2000" dirty="0">
                <a:latin typeface="Tahoma"/>
                <a:cs typeface="Tahoma"/>
              </a:rPr>
              <a:t> </a:t>
            </a:r>
            <a:r>
              <a:rPr lang="en-US" sz="2000" spc="31" dirty="0">
                <a:latin typeface="Tahoma"/>
                <a:cs typeface="Tahoma"/>
              </a:rPr>
              <a:t> </a:t>
            </a:r>
            <a:r>
              <a:rPr lang="en-US" sz="2000" spc="-22" dirty="0">
                <a:latin typeface="Tahoma"/>
                <a:cs typeface="Tahoma"/>
              </a:rPr>
              <a:t>Re</a:t>
            </a:r>
            <a:r>
              <a:rPr lang="en-US" sz="2000" spc="-42" dirty="0">
                <a:latin typeface="Tahoma"/>
                <a:cs typeface="Tahoma"/>
              </a:rPr>
              <a:t>mem</a:t>
            </a:r>
            <a:r>
              <a:rPr lang="en-US" sz="2000" spc="-6" dirty="0">
                <a:latin typeface="Tahoma"/>
                <a:cs typeface="Tahoma"/>
              </a:rPr>
              <a:t>b</a:t>
            </a:r>
            <a:r>
              <a:rPr lang="en-US" sz="2000" spc="-42" dirty="0">
                <a:latin typeface="Tahoma"/>
                <a:cs typeface="Tahoma"/>
              </a:rPr>
              <a:t>er</a:t>
            </a:r>
            <a:r>
              <a:rPr lang="en-US" sz="2000" spc="87" dirty="0">
                <a:latin typeface="Tahoma"/>
                <a:cs typeface="Tahoma"/>
              </a:rPr>
              <a:t> </a:t>
            </a:r>
            <a:r>
              <a:rPr lang="en-US" sz="2000" dirty="0">
                <a:latin typeface="Tahoma"/>
                <a:cs typeface="Tahoma"/>
              </a:rPr>
              <a:t>that</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28" dirty="0">
                <a:latin typeface="Tahoma"/>
                <a:cs typeface="Tahoma"/>
              </a:rPr>
              <a:t>real</a:t>
            </a:r>
            <a:r>
              <a:rPr lang="en-US" sz="2000" spc="87" dirty="0">
                <a:latin typeface="Tahoma"/>
                <a:cs typeface="Tahoma"/>
              </a:rPr>
              <a:t> </a:t>
            </a:r>
            <a:r>
              <a:rPr lang="en-US" sz="2000" spc="-75" dirty="0">
                <a:latin typeface="Tahoma"/>
                <a:cs typeface="Tahoma"/>
              </a:rPr>
              <a:t>w</a:t>
            </a:r>
            <a:r>
              <a:rPr lang="en-US" sz="2000" spc="-64" dirty="0">
                <a:latin typeface="Tahoma"/>
                <a:cs typeface="Tahoma"/>
              </a:rPr>
              <a:t>o</a:t>
            </a:r>
            <a:r>
              <a:rPr lang="en-US" sz="2000" spc="-11" dirty="0">
                <a:latin typeface="Tahoma"/>
                <a:cs typeface="Tahoma"/>
              </a:rPr>
              <a:t>rld</a:t>
            </a:r>
            <a:r>
              <a:rPr lang="en-US" sz="2000" spc="87" dirty="0">
                <a:latin typeface="Tahoma"/>
                <a:cs typeface="Tahoma"/>
              </a:rPr>
              <a:t> </a:t>
            </a:r>
            <a:r>
              <a:rPr lang="en-US" sz="2000" spc="-22" dirty="0">
                <a:latin typeface="Tahoma"/>
                <a:cs typeface="Tahoma"/>
              </a:rPr>
              <a:t>is</a:t>
            </a:r>
            <a:r>
              <a:rPr lang="en-US" sz="2000" spc="84" dirty="0">
                <a:latin typeface="Tahoma"/>
                <a:cs typeface="Tahoma"/>
              </a:rPr>
              <a:t> </a:t>
            </a:r>
            <a:r>
              <a:rPr lang="en-US" sz="2000" spc="-14" dirty="0">
                <a:latin typeface="Tahoma"/>
                <a:cs typeface="Tahoma"/>
              </a:rPr>
              <a:t>rich,</a:t>
            </a:r>
            <a:r>
              <a:rPr lang="en-US" sz="2000" spc="100" dirty="0">
                <a:latin typeface="Tahoma"/>
                <a:cs typeface="Tahoma"/>
              </a:rPr>
              <a:t> </a:t>
            </a:r>
            <a:r>
              <a:rPr lang="en-US" sz="2000" spc="-42" dirty="0">
                <a:latin typeface="Tahoma"/>
                <a:cs typeface="Tahoma"/>
              </a:rPr>
              <a:t>so</a:t>
            </a:r>
            <a:r>
              <a:rPr lang="en-US" sz="2000" spc="84" dirty="0">
                <a:latin typeface="Tahoma"/>
                <a:cs typeface="Tahoma"/>
              </a:rPr>
              <a:t> </a:t>
            </a:r>
            <a:r>
              <a:rPr lang="en-US" sz="2000" dirty="0">
                <a:latin typeface="Tahoma"/>
                <a:cs typeface="Tahoma"/>
              </a:rPr>
              <a:t>if</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87" dirty="0">
                <a:latin typeface="Tahoma"/>
                <a:cs typeface="Tahoma"/>
              </a:rPr>
              <a:t> </a:t>
            </a:r>
            <a:r>
              <a:rPr lang="en-US" sz="2000" spc="-22" dirty="0">
                <a:latin typeface="Tahoma"/>
                <a:cs typeface="Tahoma"/>
              </a:rPr>
              <a:t>is</a:t>
            </a:r>
            <a:r>
              <a:rPr lang="en-US" sz="2000" spc="87" dirty="0">
                <a:latin typeface="Tahoma"/>
                <a:cs typeface="Tahoma"/>
              </a:rPr>
              <a:t> </a:t>
            </a:r>
            <a:r>
              <a:rPr lang="en-US" sz="2000" dirty="0">
                <a:latin typeface="Tahoma"/>
                <a:cs typeface="Tahoma"/>
              </a:rPr>
              <a:t>to</a:t>
            </a:r>
            <a:r>
              <a:rPr lang="en-US" sz="2000" spc="84" dirty="0">
                <a:latin typeface="Tahoma"/>
                <a:cs typeface="Tahoma"/>
              </a:rPr>
              <a:t> </a:t>
            </a:r>
            <a:r>
              <a:rPr lang="en-US" sz="2000" dirty="0">
                <a:latin typeface="Tahoma"/>
                <a:cs typeface="Tahoma"/>
              </a:rPr>
              <a:t>b</a:t>
            </a:r>
            <a:r>
              <a:rPr lang="en-US" sz="2000" spc="-67" dirty="0">
                <a:latin typeface="Tahoma"/>
                <a:cs typeface="Tahoma"/>
              </a:rPr>
              <a:t>e</a:t>
            </a:r>
            <a:r>
              <a:rPr lang="en-US" sz="2000" spc="-42" dirty="0">
                <a:latin typeface="Tahoma"/>
                <a:cs typeface="Tahoma"/>
              </a:rPr>
              <a:t> </a:t>
            </a:r>
            <a:r>
              <a:rPr lang="en-US" sz="2000" spc="-11" dirty="0">
                <a:latin typeface="Tahoma"/>
                <a:cs typeface="Tahoma"/>
              </a:rPr>
              <a:t>faithful,</a:t>
            </a:r>
            <a:r>
              <a:rPr lang="en-US" sz="2000" spc="22" dirty="0">
                <a:latin typeface="Tahoma"/>
                <a:cs typeface="Tahoma"/>
              </a:rPr>
              <a:t> </a:t>
            </a:r>
            <a:r>
              <a:rPr lang="en-US" sz="2000" spc="-22" dirty="0">
                <a:latin typeface="Tahoma"/>
                <a:cs typeface="Tahoma"/>
              </a:rPr>
              <a:t>the</a:t>
            </a:r>
            <a:r>
              <a:rPr lang="en-US" sz="2000" spc="22" dirty="0">
                <a:latin typeface="Tahoma"/>
                <a:cs typeface="Tahoma"/>
              </a:rPr>
              <a:t> </a:t>
            </a:r>
            <a:r>
              <a:rPr lang="en-US" sz="2000" spc="-31" dirty="0">
                <a:latin typeface="Tahoma"/>
                <a:cs typeface="Tahoma"/>
              </a:rPr>
              <a:t>m</a:t>
            </a:r>
            <a:r>
              <a:rPr lang="en-US" sz="2000" spc="-14" dirty="0">
                <a:latin typeface="Tahoma"/>
                <a:cs typeface="Tahoma"/>
              </a:rPr>
              <a:t>o</a:t>
            </a:r>
            <a:r>
              <a:rPr lang="en-US" sz="2000" spc="-28" dirty="0">
                <a:latin typeface="Tahoma"/>
                <a:cs typeface="Tahoma"/>
              </a:rPr>
              <a:t>del</a:t>
            </a:r>
            <a:r>
              <a:rPr lang="en-US" sz="2000" spc="25" dirty="0">
                <a:latin typeface="Tahoma"/>
                <a:cs typeface="Tahoma"/>
              </a:rPr>
              <a:t> </a:t>
            </a:r>
            <a:r>
              <a:rPr lang="en-US" sz="2000" spc="-39" dirty="0">
                <a:latin typeface="Tahoma"/>
                <a:cs typeface="Tahoma"/>
              </a:rPr>
              <a:t>has</a:t>
            </a:r>
            <a:r>
              <a:rPr lang="en-US" sz="2000" spc="22" dirty="0">
                <a:latin typeface="Tahoma"/>
                <a:cs typeface="Tahoma"/>
              </a:rPr>
              <a:t> </a:t>
            </a:r>
            <a:r>
              <a:rPr lang="en-US" sz="2000" dirty="0">
                <a:latin typeface="Tahoma"/>
                <a:cs typeface="Tahoma"/>
              </a:rPr>
              <a:t>to</a:t>
            </a:r>
            <a:r>
              <a:rPr lang="en-US" sz="2000" spc="22" dirty="0">
                <a:latin typeface="Tahoma"/>
                <a:cs typeface="Tahoma"/>
              </a:rPr>
              <a:t> </a:t>
            </a:r>
            <a:r>
              <a:rPr lang="en-US" sz="2000" dirty="0">
                <a:latin typeface="Tahoma"/>
                <a:cs typeface="Tahoma"/>
              </a:rPr>
              <a:t>b</a:t>
            </a:r>
            <a:r>
              <a:rPr lang="en-US" sz="2000" spc="-67" dirty="0">
                <a:latin typeface="Tahoma"/>
                <a:cs typeface="Tahoma"/>
              </a:rPr>
              <a:t>e</a:t>
            </a:r>
            <a:r>
              <a:rPr lang="en-US" sz="2000" spc="22" dirty="0">
                <a:latin typeface="Tahoma"/>
                <a:cs typeface="Tahoma"/>
              </a:rPr>
              <a:t> </a:t>
            </a:r>
            <a:r>
              <a:rPr lang="en-US" sz="2000" spc="-11" dirty="0">
                <a:latin typeface="Tahoma"/>
                <a:cs typeface="Tahoma"/>
              </a:rPr>
              <a:t>rich</a:t>
            </a:r>
            <a:r>
              <a:rPr lang="en-US" sz="2000" spc="25" dirty="0">
                <a:latin typeface="Tahoma"/>
                <a:cs typeface="Tahoma"/>
              </a:rPr>
              <a:t> </a:t>
            </a:r>
            <a:r>
              <a:rPr lang="en-US" sz="2000" spc="-45" dirty="0">
                <a:latin typeface="Tahoma"/>
                <a:cs typeface="Tahoma"/>
              </a:rPr>
              <a:t>as</a:t>
            </a:r>
            <a:r>
              <a:rPr lang="en-US" sz="2000" spc="22" dirty="0">
                <a:latin typeface="Tahoma"/>
                <a:cs typeface="Tahoma"/>
              </a:rPr>
              <a:t> </a:t>
            </a:r>
            <a:r>
              <a:rPr lang="en-US" sz="2000" spc="-75" dirty="0">
                <a:latin typeface="Tahoma"/>
                <a:cs typeface="Tahoma"/>
              </a:rPr>
              <a:t>w</a:t>
            </a:r>
            <a:r>
              <a:rPr lang="en-US" sz="2000" spc="-20" dirty="0">
                <a:latin typeface="Tahoma"/>
                <a:cs typeface="Tahoma"/>
              </a:rPr>
              <a:t>ell.</a:t>
            </a:r>
            <a:r>
              <a:rPr lang="en-US" sz="2000" spc="126" dirty="0">
                <a:latin typeface="Tahoma"/>
                <a:cs typeface="Tahoma"/>
              </a:rPr>
              <a:t> </a:t>
            </a:r>
            <a:r>
              <a:rPr lang="en-US" sz="2000" spc="25" dirty="0">
                <a:latin typeface="Tahoma"/>
                <a:cs typeface="Tahoma"/>
              </a:rPr>
              <a:t>But</a:t>
            </a:r>
            <a:r>
              <a:rPr lang="en-US" sz="2000" spc="22" dirty="0">
                <a:latin typeface="Tahoma"/>
                <a:cs typeface="Tahoma"/>
              </a:rPr>
              <a:t> </a:t>
            </a:r>
            <a:r>
              <a:rPr lang="en-US" sz="2000" spc="-75" dirty="0">
                <a:latin typeface="Tahoma"/>
                <a:cs typeface="Tahoma"/>
              </a:rPr>
              <a:t>w</a:t>
            </a:r>
            <a:r>
              <a:rPr lang="en-US" sz="2000" spc="-67" dirty="0">
                <a:latin typeface="Tahoma"/>
                <a:cs typeface="Tahoma"/>
              </a:rPr>
              <a:t>e</a:t>
            </a:r>
            <a:r>
              <a:rPr lang="en-US" sz="2000" spc="25" dirty="0">
                <a:latin typeface="Tahoma"/>
                <a:cs typeface="Tahoma"/>
              </a:rPr>
              <a:t> </a:t>
            </a:r>
            <a:r>
              <a:rPr lang="en-US" sz="2000" spc="3" dirty="0">
                <a:latin typeface="Tahoma"/>
                <a:cs typeface="Tahoma"/>
              </a:rPr>
              <a:t>can’t</a:t>
            </a:r>
            <a:r>
              <a:rPr lang="en-US" sz="2000" spc="22" dirty="0">
                <a:latin typeface="Tahoma"/>
                <a:cs typeface="Tahoma"/>
              </a:rPr>
              <a:t> </a:t>
            </a:r>
            <a:r>
              <a:rPr lang="en-US" sz="2000" dirty="0">
                <a:latin typeface="Tahoma"/>
                <a:cs typeface="Tahoma"/>
              </a:rPr>
              <a:t>p</a:t>
            </a:r>
            <a:r>
              <a:rPr lang="en-US" sz="2000" spc="-25" dirty="0">
                <a:latin typeface="Tahoma"/>
                <a:cs typeface="Tahoma"/>
              </a:rPr>
              <a:t>ossibly</a:t>
            </a:r>
            <a:r>
              <a:rPr lang="en-US" sz="2000" spc="25" dirty="0">
                <a:latin typeface="Tahoma"/>
                <a:cs typeface="Tahoma"/>
              </a:rPr>
              <a:t> </a:t>
            </a:r>
            <a:r>
              <a:rPr lang="en-US" sz="2000" spc="-17" dirty="0">
                <a:latin typeface="Tahoma"/>
                <a:cs typeface="Tahoma"/>
              </a:rPr>
              <a:t>write</a:t>
            </a:r>
            <a:r>
              <a:rPr lang="en-US" sz="2000" spc="22" dirty="0">
                <a:latin typeface="Tahoma"/>
                <a:cs typeface="Tahoma"/>
              </a:rPr>
              <a:t> </a:t>
            </a:r>
            <a:r>
              <a:rPr lang="en-US" sz="2000" spc="-31" dirty="0">
                <a:latin typeface="Tahoma"/>
                <a:cs typeface="Tahoma"/>
              </a:rPr>
              <a:t>d</a:t>
            </a:r>
            <a:r>
              <a:rPr lang="en-US" sz="2000" spc="-56" dirty="0">
                <a:latin typeface="Tahoma"/>
                <a:cs typeface="Tahoma"/>
              </a:rPr>
              <a:t>o</a:t>
            </a:r>
            <a:r>
              <a:rPr lang="en-US" sz="2000" spc="-36" dirty="0">
                <a:latin typeface="Tahoma"/>
                <a:cs typeface="Tahoma"/>
              </a:rPr>
              <a:t>wn</a:t>
            </a:r>
            <a:r>
              <a:rPr lang="en-US" sz="2000" spc="22" dirty="0">
                <a:latin typeface="Tahoma"/>
                <a:cs typeface="Tahoma"/>
              </a:rPr>
              <a:t> </a:t>
            </a:r>
            <a:r>
              <a:rPr lang="en-US" sz="2000" spc="-33" dirty="0">
                <a:latin typeface="Tahoma"/>
                <a:cs typeface="Tahoma"/>
              </a:rPr>
              <a:t>such</a:t>
            </a:r>
            <a:r>
              <a:rPr lang="en-US" sz="2000" spc="22" dirty="0">
                <a:latin typeface="Tahoma"/>
                <a:cs typeface="Tahoma"/>
              </a:rPr>
              <a:t> </a:t>
            </a:r>
            <a:r>
              <a:rPr lang="en-US" sz="2000" spc="-33" dirty="0">
                <a:latin typeface="Tahoma"/>
                <a:cs typeface="Tahoma"/>
              </a:rPr>
              <a:t>a</a:t>
            </a:r>
            <a:r>
              <a:rPr lang="en-US" sz="2000" spc="25" dirty="0">
                <a:latin typeface="Tahoma"/>
                <a:cs typeface="Tahoma"/>
              </a:rPr>
              <a:t> </a:t>
            </a:r>
            <a:r>
              <a:rPr lang="en-US" sz="2000" spc="-11" dirty="0">
                <a:latin typeface="Tahoma"/>
                <a:cs typeface="Tahoma"/>
              </a:rPr>
              <a:t>rich</a:t>
            </a:r>
            <a:r>
              <a:rPr lang="en-US" sz="2000" spc="22"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22" dirty="0">
                <a:latin typeface="Tahoma"/>
                <a:cs typeface="Tahoma"/>
              </a:rPr>
              <a:t> </a:t>
            </a:r>
            <a:r>
              <a:rPr lang="en-US" sz="2000" spc="-20" dirty="0">
                <a:latin typeface="Tahoma"/>
                <a:cs typeface="Tahoma"/>
              </a:rPr>
              <a:t>manual</a:t>
            </a:r>
            <a:r>
              <a:rPr lang="en-US" sz="2000" spc="-6" dirty="0">
                <a:latin typeface="Tahoma"/>
                <a:cs typeface="Tahoma"/>
              </a:rPr>
              <a:t>l</a:t>
            </a:r>
            <a:r>
              <a:rPr lang="en-US" sz="2000" spc="-106" dirty="0">
                <a:latin typeface="Tahoma"/>
                <a:cs typeface="Tahoma"/>
              </a:rPr>
              <a:t>y</a:t>
            </a:r>
            <a:r>
              <a:rPr lang="en-US" sz="2000" spc="-20" dirty="0">
                <a:latin typeface="Tahoma"/>
                <a:cs typeface="Tahoma"/>
              </a:rPr>
              <a:t>.</a:t>
            </a:r>
            <a:endParaRPr lang="en-US" sz="2000" dirty="0">
              <a:latin typeface="Tahoma"/>
              <a:cs typeface="Tahoma"/>
            </a:endParaRPr>
          </a:p>
          <a:p>
            <a:pPr marL="122620" marR="2835" indent="-115532" algn="just">
              <a:lnSpc>
                <a:spcPct val="102000"/>
              </a:lnSpc>
              <a:spcBef>
                <a:spcPts val="45"/>
              </a:spcBef>
              <a:buFont typeface="Arial"/>
              <a:buChar char="•"/>
              <a:tabLst>
                <a:tab pos="122975" algn="l"/>
              </a:tabLst>
            </a:pPr>
            <a:r>
              <a:rPr lang="en-US" sz="2000" dirty="0">
                <a:latin typeface="Tahoma"/>
                <a:cs typeface="Tahoma"/>
              </a:rPr>
              <a:t>The</a:t>
            </a:r>
            <a:r>
              <a:rPr lang="en-US" sz="2000" spc="36" dirty="0">
                <a:latin typeface="Tahoma"/>
                <a:cs typeface="Tahoma"/>
              </a:rPr>
              <a:t> </a:t>
            </a:r>
            <a:r>
              <a:rPr lang="en-US" sz="2000" spc="-31" dirty="0">
                <a:latin typeface="Tahoma"/>
                <a:cs typeface="Tahoma"/>
              </a:rPr>
              <a:t>idea</a:t>
            </a:r>
            <a:r>
              <a:rPr lang="en-US" sz="2000" spc="36" dirty="0">
                <a:latin typeface="Tahoma"/>
                <a:cs typeface="Tahoma"/>
              </a:rPr>
              <a:t> </a:t>
            </a:r>
            <a:r>
              <a:rPr lang="en-US" sz="2000" dirty="0">
                <a:latin typeface="Tahoma"/>
                <a:cs typeface="Tahoma"/>
              </a:rPr>
              <a:t>b</a:t>
            </a:r>
            <a:r>
              <a:rPr lang="en-US" sz="2000" spc="-31" dirty="0">
                <a:latin typeface="Tahoma"/>
                <a:cs typeface="Tahoma"/>
              </a:rPr>
              <a:t>ehind</a:t>
            </a:r>
            <a:r>
              <a:rPr lang="en-US" sz="2000" spc="39" dirty="0">
                <a:latin typeface="Tahoma"/>
                <a:cs typeface="Tahoma"/>
              </a:rPr>
              <a:t> </a:t>
            </a:r>
            <a:r>
              <a:rPr lang="en-US" sz="2000" spc="-11" dirty="0">
                <a:latin typeface="Tahoma"/>
                <a:cs typeface="Tahoma"/>
              </a:rPr>
              <a:t>(m</a:t>
            </a:r>
            <a:r>
              <a:rPr lang="en-US" sz="2000" spc="-36" dirty="0">
                <a:latin typeface="Tahoma"/>
                <a:cs typeface="Tahoma"/>
              </a:rPr>
              <a:t>a</a:t>
            </a:r>
            <a:r>
              <a:rPr lang="en-US" sz="2000" spc="-8" dirty="0">
                <a:latin typeface="Tahoma"/>
                <a:cs typeface="Tahoma"/>
              </a:rPr>
              <a:t>c</a:t>
            </a:r>
            <a:r>
              <a:rPr lang="en-US" sz="2000" spc="-33" dirty="0">
                <a:latin typeface="Tahoma"/>
                <a:cs typeface="Tahoma"/>
              </a:rPr>
              <a:t>h</a:t>
            </a:r>
            <a:r>
              <a:rPr lang="en-US" sz="2000" spc="-20" dirty="0">
                <a:latin typeface="Tahoma"/>
                <a:cs typeface="Tahoma"/>
              </a:rPr>
              <a:t>ine)</a:t>
            </a:r>
            <a:r>
              <a:rPr lang="en-US" sz="2000" spc="36" dirty="0">
                <a:latin typeface="Tahoma"/>
                <a:cs typeface="Tahoma"/>
              </a:rPr>
              <a:t> </a:t>
            </a:r>
            <a:r>
              <a:rPr lang="en-US" sz="2000" b="1" spc="-22" dirty="0">
                <a:latin typeface="Arial"/>
                <a:cs typeface="Arial"/>
              </a:rPr>
              <a:t>le</a:t>
            </a:r>
            <a:r>
              <a:rPr lang="en-US" sz="2000" b="1" spc="-61" dirty="0">
                <a:latin typeface="Arial"/>
                <a:cs typeface="Arial"/>
              </a:rPr>
              <a:t>a</a:t>
            </a:r>
            <a:r>
              <a:rPr lang="en-US" sz="2000" b="1" spc="-33" dirty="0">
                <a:latin typeface="Arial"/>
                <a:cs typeface="Arial"/>
              </a:rPr>
              <a:t>rning</a:t>
            </a:r>
            <a:r>
              <a:rPr lang="en-US" sz="2000" b="1" spc="81" dirty="0">
                <a:latin typeface="Arial"/>
                <a:cs typeface="Arial"/>
              </a:rPr>
              <a:t> </a:t>
            </a:r>
            <a:r>
              <a:rPr lang="en-US" sz="2000" spc="-22" dirty="0">
                <a:latin typeface="Tahoma"/>
                <a:cs typeface="Tahoma"/>
              </a:rPr>
              <a:t>is</a:t>
            </a:r>
            <a:r>
              <a:rPr lang="en-US" sz="2000" spc="36" dirty="0">
                <a:latin typeface="Tahoma"/>
                <a:cs typeface="Tahoma"/>
              </a:rPr>
              <a:t> </a:t>
            </a:r>
            <a:r>
              <a:rPr lang="en-US" sz="2000" dirty="0">
                <a:latin typeface="Tahoma"/>
                <a:cs typeface="Tahoma"/>
              </a:rPr>
              <a:t>to</a:t>
            </a:r>
            <a:r>
              <a:rPr lang="en-US" sz="2000" spc="36" dirty="0">
                <a:latin typeface="Tahoma"/>
                <a:cs typeface="Tahoma"/>
              </a:rPr>
              <a:t> </a:t>
            </a:r>
            <a:r>
              <a:rPr lang="en-US" sz="2000" spc="-25" dirty="0">
                <a:latin typeface="Tahoma"/>
                <a:cs typeface="Tahoma"/>
              </a:rPr>
              <a:t>instead</a:t>
            </a:r>
            <a:r>
              <a:rPr lang="en-US" sz="2000" spc="33" dirty="0">
                <a:latin typeface="Tahoma"/>
                <a:cs typeface="Tahoma"/>
              </a:rPr>
              <a:t> </a:t>
            </a:r>
            <a:r>
              <a:rPr lang="en-US" sz="2000" spc="-28" dirty="0">
                <a:latin typeface="Tahoma"/>
                <a:cs typeface="Tahoma"/>
              </a:rPr>
              <a:t>get</a:t>
            </a:r>
            <a:r>
              <a:rPr lang="en-US" sz="2000" spc="36" dirty="0">
                <a:latin typeface="Tahoma"/>
                <a:cs typeface="Tahoma"/>
              </a:rPr>
              <a:t> </a:t>
            </a:r>
            <a:r>
              <a:rPr lang="en-US" sz="2000" spc="20" dirty="0">
                <a:latin typeface="Tahoma"/>
                <a:cs typeface="Tahoma"/>
              </a:rPr>
              <a:t>it</a:t>
            </a:r>
            <a:r>
              <a:rPr lang="en-US" sz="2000" spc="36" dirty="0">
                <a:latin typeface="Tahoma"/>
                <a:cs typeface="Tahoma"/>
              </a:rPr>
              <a:t> </a:t>
            </a:r>
            <a:r>
              <a:rPr lang="en-US" sz="2000" spc="-20" dirty="0">
                <a:latin typeface="Tahoma"/>
                <a:cs typeface="Tahoma"/>
              </a:rPr>
              <a:t>from</a:t>
            </a:r>
            <a:r>
              <a:rPr lang="en-US" sz="2000" spc="36" dirty="0">
                <a:latin typeface="Tahoma"/>
                <a:cs typeface="Tahoma"/>
              </a:rPr>
              <a:t> </a:t>
            </a:r>
            <a:r>
              <a:rPr lang="en-US" sz="2000" spc="-17" dirty="0">
                <a:latin typeface="Tahoma"/>
                <a:cs typeface="Tahoma"/>
              </a:rPr>
              <a:t>data.</a:t>
            </a:r>
            <a:r>
              <a:rPr lang="en-US" sz="2000" dirty="0">
                <a:latin typeface="Tahoma"/>
                <a:cs typeface="Tahoma"/>
              </a:rPr>
              <a:t> </a:t>
            </a:r>
            <a:r>
              <a:rPr lang="en-US" sz="2000" spc="-114" dirty="0">
                <a:latin typeface="Tahoma"/>
                <a:cs typeface="Tahoma"/>
              </a:rPr>
              <a:t> </a:t>
            </a:r>
            <a:r>
              <a:rPr lang="en-US" sz="2000" spc="-39" dirty="0">
                <a:latin typeface="Tahoma"/>
                <a:cs typeface="Tahoma"/>
              </a:rPr>
              <a:t>Instead</a:t>
            </a:r>
            <a:r>
              <a:rPr lang="en-US" sz="2000" spc="36" dirty="0">
                <a:latin typeface="Tahoma"/>
                <a:cs typeface="Tahoma"/>
              </a:rPr>
              <a:t> </a:t>
            </a:r>
            <a:r>
              <a:rPr lang="en-US" sz="2000" spc="-20" dirty="0">
                <a:latin typeface="Tahoma"/>
                <a:cs typeface="Tahoma"/>
              </a:rPr>
              <a:t>of</a:t>
            </a:r>
            <a:r>
              <a:rPr lang="en-US" sz="2000" spc="36" dirty="0">
                <a:latin typeface="Tahoma"/>
                <a:cs typeface="Tahoma"/>
              </a:rPr>
              <a:t> </a:t>
            </a:r>
            <a:r>
              <a:rPr lang="en-US" sz="2000" spc="-17" dirty="0">
                <a:latin typeface="Tahoma"/>
                <a:cs typeface="Tahoma"/>
              </a:rPr>
              <a:t>constructing</a:t>
            </a:r>
            <a:r>
              <a:rPr lang="en-US" sz="2000" spc="36" dirty="0">
                <a:latin typeface="Tahoma"/>
                <a:cs typeface="Tahoma"/>
              </a:rPr>
              <a:t> </a:t>
            </a:r>
            <a:r>
              <a:rPr lang="en-US" sz="2000" spc="-33" dirty="0">
                <a:latin typeface="Tahoma"/>
                <a:cs typeface="Tahoma"/>
              </a:rPr>
              <a:t>a</a:t>
            </a:r>
            <a:r>
              <a:rPr lang="en-US" sz="2000" spc="36"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39" dirty="0">
                <a:latin typeface="Tahoma"/>
                <a:cs typeface="Tahoma"/>
              </a:rPr>
              <a:t> </a:t>
            </a:r>
            <a:r>
              <a:rPr lang="en-US" sz="2000" spc="-45" dirty="0">
                <a:latin typeface="Tahoma"/>
                <a:cs typeface="Tahoma"/>
              </a:rPr>
              <a:t>one</a:t>
            </a:r>
            <a:r>
              <a:rPr lang="en-US" sz="2000" spc="-25" dirty="0">
                <a:latin typeface="Tahoma"/>
                <a:cs typeface="Tahoma"/>
              </a:rPr>
              <a:t> </a:t>
            </a:r>
            <a:r>
              <a:rPr lang="en-US" sz="2000" spc="-17" dirty="0">
                <a:latin typeface="Tahoma"/>
                <a:cs typeface="Tahoma"/>
              </a:rPr>
              <a:t>constructs</a:t>
            </a:r>
            <a:r>
              <a:rPr lang="en-US" sz="2000" spc="47" dirty="0">
                <a:latin typeface="Tahoma"/>
                <a:cs typeface="Tahoma"/>
              </a:rPr>
              <a:t> </a:t>
            </a:r>
            <a:r>
              <a:rPr lang="en-US" sz="2000" spc="-33" dirty="0">
                <a:latin typeface="Tahoma"/>
                <a:cs typeface="Tahoma"/>
              </a:rPr>
              <a:t>a</a:t>
            </a:r>
            <a:r>
              <a:rPr lang="en-US" sz="2000" spc="47" dirty="0">
                <a:latin typeface="Tahoma"/>
                <a:cs typeface="Tahoma"/>
              </a:rPr>
              <a:t> </a:t>
            </a:r>
            <a:r>
              <a:rPr lang="en-US" sz="2000" spc="-25" dirty="0">
                <a:latin typeface="Tahoma"/>
                <a:cs typeface="Tahoma"/>
              </a:rPr>
              <a:t>s</a:t>
            </a:r>
            <a:r>
              <a:rPr lang="en-US" sz="2000" spc="-53" dirty="0">
                <a:latin typeface="Tahoma"/>
                <a:cs typeface="Tahoma"/>
              </a:rPr>
              <a:t>k</a:t>
            </a:r>
            <a:r>
              <a:rPr lang="en-US" sz="2000" spc="-25" dirty="0">
                <a:latin typeface="Tahoma"/>
                <a:cs typeface="Tahoma"/>
              </a:rPr>
              <a:t>eleton</a:t>
            </a:r>
            <a:r>
              <a:rPr lang="en-US" sz="2000" spc="47" dirty="0">
                <a:latin typeface="Tahoma"/>
                <a:cs typeface="Tahoma"/>
              </a:rPr>
              <a:t> </a:t>
            </a:r>
            <a:r>
              <a:rPr lang="en-US" sz="2000" spc="-20" dirty="0">
                <a:latin typeface="Tahoma"/>
                <a:cs typeface="Tahoma"/>
              </a:rPr>
              <a:t>of</a:t>
            </a:r>
            <a:r>
              <a:rPr lang="en-US" sz="2000" spc="45"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47" dirty="0">
                <a:latin typeface="Tahoma"/>
                <a:cs typeface="Tahoma"/>
              </a:rPr>
              <a:t> </a:t>
            </a:r>
            <a:r>
              <a:rPr lang="en-US" sz="2000" spc="-17" dirty="0">
                <a:latin typeface="Tahoma"/>
                <a:cs typeface="Tahoma"/>
              </a:rPr>
              <a:t>(m</a:t>
            </a:r>
            <a:r>
              <a:rPr lang="en-US" sz="2000" spc="-45" dirty="0">
                <a:latin typeface="Tahoma"/>
                <a:cs typeface="Tahoma"/>
              </a:rPr>
              <a:t>o</a:t>
            </a:r>
            <a:r>
              <a:rPr lang="en-US" sz="2000" spc="-42" dirty="0">
                <a:latin typeface="Tahoma"/>
                <a:cs typeface="Tahoma"/>
              </a:rPr>
              <a:t>re</a:t>
            </a:r>
            <a:r>
              <a:rPr lang="en-US" sz="2000" spc="47" dirty="0">
                <a:latin typeface="Tahoma"/>
                <a:cs typeface="Tahoma"/>
              </a:rPr>
              <a:t> </a:t>
            </a:r>
            <a:r>
              <a:rPr lang="en-US" sz="2000" spc="-50" dirty="0">
                <a:latin typeface="Tahoma"/>
                <a:cs typeface="Tahoma"/>
              </a:rPr>
              <a:t>p</a:t>
            </a:r>
            <a:r>
              <a:rPr lang="en-US" sz="2000" spc="-28" dirty="0">
                <a:latin typeface="Tahoma"/>
                <a:cs typeface="Tahoma"/>
              </a:rPr>
              <a:t>recise</a:t>
            </a:r>
            <a:r>
              <a:rPr lang="en-US" sz="2000" spc="-14" dirty="0">
                <a:latin typeface="Tahoma"/>
                <a:cs typeface="Tahoma"/>
              </a:rPr>
              <a:t>l</a:t>
            </a:r>
            <a:r>
              <a:rPr lang="en-US" sz="2000" spc="-109" dirty="0">
                <a:latin typeface="Tahoma"/>
                <a:cs typeface="Tahoma"/>
              </a:rPr>
              <a:t>y</a:t>
            </a:r>
            <a:r>
              <a:rPr lang="en-US" sz="2000" spc="-20" dirty="0">
                <a:latin typeface="Tahoma"/>
                <a:cs typeface="Tahoma"/>
              </a:rPr>
              <a:t>,</a:t>
            </a:r>
            <a:r>
              <a:rPr lang="en-US" sz="2000" spc="53"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47" dirty="0">
                <a:latin typeface="Tahoma"/>
                <a:cs typeface="Tahoma"/>
              </a:rPr>
              <a:t> </a:t>
            </a:r>
            <a:r>
              <a:rPr lang="en-US" sz="2000" spc="-11" dirty="0">
                <a:latin typeface="Tahoma"/>
                <a:cs typeface="Tahoma"/>
              </a:rPr>
              <a:t>family),</a:t>
            </a:r>
            <a:r>
              <a:rPr lang="en-US" sz="2000" spc="53" dirty="0">
                <a:latin typeface="Tahoma"/>
                <a:cs typeface="Tahoma"/>
              </a:rPr>
              <a:t> </a:t>
            </a:r>
            <a:r>
              <a:rPr lang="en-US" sz="2000" spc="-25" dirty="0">
                <a:latin typeface="Tahoma"/>
                <a:cs typeface="Tahoma"/>
              </a:rPr>
              <a:t>which</a:t>
            </a:r>
            <a:r>
              <a:rPr lang="en-US" sz="2000" spc="47" dirty="0">
                <a:latin typeface="Tahoma"/>
                <a:cs typeface="Tahoma"/>
              </a:rPr>
              <a:t> </a:t>
            </a:r>
            <a:r>
              <a:rPr lang="en-US" sz="2000" spc="-22" dirty="0">
                <a:latin typeface="Tahoma"/>
                <a:cs typeface="Tahoma"/>
              </a:rPr>
              <a:t>is</a:t>
            </a:r>
            <a:r>
              <a:rPr lang="en-US" sz="2000" spc="47"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47" dirty="0">
                <a:latin typeface="Tahoma"/>
                <a:cs typeface="Tahoma"/>
              </a:rPr>
              <a:t> </a:t>
            </a:r>
            <a:r>
              <a:rPr lang="en-US" sz="2000" spc="-8" dirty="0">
                <a:latin typeface="Tahoma"/>
                <a:cs typeface="Tahoma"/>
              </a:rPr>
              <a:t>without</a:t>
            </a:r>
            <a:r>
              <a:rPr lang="en-US" sz="2000" spc="47" dirty="0">
                <a:latin typeface="Tahoma"/>
                <a:cs typeface="Tahoma"/>
              </a:rPr>
              <a:t> </a:t>
            </a:r>
            <a:r>
              <a:rPr lang="en-US" sz="2000" spc="-31" dirty="0">
                <a:latin typeface="Tahoma"/>
                <a:cs typeface="Tahoma"/>
              </a:rPr>
              <a:t>p</a:t>
            </a:r>
            <a:r>
              <a:rPr lang="en-US" sz="2000" spc="-56" dirty="0">
                <a:latin typeface="Tahoma"/>
                <a:cs typeface="Tahoma"/>
              </a:rPr>
              <a:t>a</a:t>
            </a:r>
            <a:r>
              <a:rPr lang="en-US" sz="2000" spc="-31" dirty="0">
                <a:latin typeface="Tahoma"/>
                <a:cs typeface="Tahoma"/>
              </a:rPr>
              <a:t>rameters.</a:t>
            </a:r>
            <a:r>
              <a:rPr lang="en-US" sz="2000" spc="-20" dirty="0">
                <a:latin typeface="Tahoma"/>
                <a:cs typeface="Tahoma"/>
              </a:rPr>
              <a:t> </a:t>
            </a:r>
            <a:r>
              <a:rPr lang="en-US" sz="2000" spc="3" dirty="0">
                <a:latin typeface="Tahoma"/>
                <a:cs typeface="Tahoma"/>
              </a:rPr>
              <a:t>And</a:t>
            </a:r>
            <a:r>
              <a:rPr lang="en-US" sz="2000" spc="-39" dirty="0">
                <a:latin typeface="Tahoma"/>
                <a:cs typeface="Tahoma"/>
              </a:rPr>
              <a:t> </a:t>
            </a:r>
            <a:r>
              <a:rPr lang="en-US" sz="2000" spc="-28" dirty="0">
                <a:latin typeface="Tahoma"/>
                <a:cs typeface="Tahoma"/>
              </a:rPr>
              <a:t>then</a:t>
            </a:r>
            <a:r>
              <a:rPr lang="en-US" sz="2000" spc="-39" dirty="0">
                <a:latin typeface="Tahoma"/>
                <a:cs typeface="Tahoma"/>
              </a:rPr>
              <a:t> </a:t>
            </a:r>
            <a:r>
              <a:rPr lang="en-US" sz="2000" dirty="0">
                <a:latin typeface="Tahoma"/>
                <a:cs typeface="Tahoma"/>
              </a:rPr>
              <a:t>if</a:t>
            </a:r>
            <a:r>
              <a:rPr lang="en-US" sz="2000" spc="-39" dirty="0">
                <a:latin typeface="Tahoma"/>
                <a:cs typeface="Tahoma"/>
              </a:rPr>
              <a:t> </a:t>
            </a:r>
            <a:r>
              <a:rPr lang="en-US" sz="2000" spc="-75" dirty="0">
                <a:latin typeface="Tahoma"/>
                <a:cs typeface="Tahoma"/>
              </a:rPr>
              <a:t>w</a:t>
            </a:r>
            <a:r>
              <a:rPr lang="en-US" sz="2000" spc="-67" dirty="0">
                <a:latin typeface="Tahoma"/>
                <a:cs typeface="Tahoma"/>
              </a:rPr>
              <a:t>e</a:t>
            </a:r>
            <a:r>
              <a:rPr lang="en-US" sz="2000" spc="-39" dirty="0">
                <a:latin typeface="Tahoma"/>
                <a:cs typeface="Tahoma"/>
              </a:rPr>
              <a:t> have </a:t>
            </a:r>
            <a:r>
              <a:rPr lang="en-US" sz="2000" spc="-22" dirty="0">
                <a:latin typeface="Tahoma"/>
                <a:cs typeface="Tahoma"/>
              </a:rPr>
              <a:t>the</a:t>
            </a:r>
            <a:r>
              <a:rPr lang="en-US" sz="2000" spc="-39" dirty="0">
                <a:latin typeface="Tahoma"/>
                <a:cs typeface="Tahoma"/>
              </a:rPr>
              <a:t> </a:t>
            </a:r>
            <a:r>
              <a:rPr lang="en-US" sz="2000" spc="-8" dirty="0">
                <a:latin typeface="Tahoma"/>
                <a:cs typeface="Tahoma"/>
              </a:rPr>
              <a:t>right</a:t>
            </a:r>
            <a:r>
              <a:rPr lang="en-US" sz="2000" spc="-39" dirty="0">
                <a:latin typeface="Tahoma"/>
                <a:cs typeface="Tahoma"/>
              </a:rPr>
              <a:t> </a:t>
            </a:r>
            <a:r>
              <a:rPr lang="en-US" sz="2000" spc="3" dirty="0">
                <a:latin typeface="Tahoma"/>
                <a:cs typeface="Tahoma"/>
              </a:rPr>
              <a:t>t</a:t>
            </a:r>
            <a:r>
              <a:rPr lang="en-US" sz="2000" spc="-28" dirty="0">
                <a:latin typeface="Tahoma"/>
                <a:cs typeface="Tahoma"/>
              </a:rPr>
              <a:t>y</a:t>
            </a:r>
            <a:r>
              <a:rPr lang="en-US" sz="2000" spc="-6" dirty="0">
                <a:latin typeface="Tahoma"/>
                <a:cs typeface="Tahoma"/>
              </a:rPr>
              <a:t>p</a:t>
            </a:r>
            <a:r>
              <a:rPr lang="en-US" sz="2000" spc="-67" dirty="0">
                <a:latin typeface="Tahoma"/>
                <a:cs typeface="Tahoma"/>
              </a:rPr>
              <a:t>e</a:t>
            </a:r>
            <a:r>
              <a:rPr lang="en-US" sz="2000" spc="-39" dirty="0">
                <a:latin typeface="Tahoma"/>
                <a:cs typeface="Tahoma"/>
              </a:rPr>
              <a:t> </a:t>
            </a:r>
            <a:r>
              <a:rPr lang="en-US" sz="2000" spc="-20" dirty="0">
                <a:latin typeface="Tahoma"/>
                <a:cs typeface="Tahoma"/>
              </a:rPr>
              <a:t>of</a:t>
            </a:r>
            <a:r>
              <a:rPr lang="en-US" sz="2000" spc="-39" dirty="0">
                <a:latin typeface="Tahoma"/>
                <a:cs typeface="Tahoma"/>
              </a:rPr>
              <a:t> </a:t>
            </a:r>
            <a:r>
              <a:rPr lang="en-US" sz="2000" spc="-17" dirty="0">
                <a:latin typeface="Tahoma"/>
                <a:cs typeface="Tahoma"/>
              </a:rPr>
              <a:t>data,</a:t>
            </a:r>
            <a:r>
              <a:rPr lang="en-US" sz="2000" spc="-28" dirty="0">
                <a:latin typeface="Tahoma"/>
                <a:cs typeface="Tahoma"/>
              </a:rPr>
              <a:t> </a:t>
            </a:r>
            <a:r>
              <a:rPr lang="en-US" sz="2000" spc="-75" dirty="0">
                <a:latin typeface="Tahoma"/>
                <a:cs typeface="Tahoma"/>
              </a:rPr>
              <a:t>w</a:t>
            </a:r>
            <a:r>
              <a:rPr lang="en-US" sz="2000" spc="-67" dirty="0">
                <a:latin typeface="Tahoma"/>
                <a:cs typeface="Tahoma"/>
              </a:rPr>
              <a:t>e</a:t>
            </a:r>
            <a:r>
              <a:rPr lang="en-US" sz="2000" spc="-39" dirty="0">
                <a:latin typeface="Tahoma"/>
                <a:cs typeface="Tahoma"/>
              </a:rPr>
              <a:t> </a:t>
            </a:r>
            <a:r>
              <a:rPr lang="en-US" sz="2000" spc="-25" dirty="0">
                <a:latin typeface="Tahoma"/>
                <a:cs typeface="Tahoma"/>
              </a:rPr>
              <a:t>can</a:t>
            </a:r>
            <a:r>
              <a:rPr lang="en-US" sz="2000" spc="-39" dirty="0">
                <a:latin typeface="Tahoma"/>
                <a:cs typeface="Tahoma"/>
              </a:rPr>
              <a:t> </a:t>
            </a:r>
            <a:r>
              <a:rPr lang="en-US" sz="2000" spc="-28" dirty="0">
                <a:latin typeface="Tahoma"/>
                <a:cs typeface="Tahoma"/>
              </a:rPr>
              <a:t>run</a:t>
            </a:r>
            <a:r>
              <a:rPr lang="en-US" sz="2000" spc="-39" dirty="0">
                <a:latin typeface="Tahoma"/>
                <a:cs typeface="Tahoma"/>
              </a:rPr>
              <a:t> </a:t>
            </a:r>
            <a:r>
              <a:rPr lang="en-US" sz="2000" spc="-33" dirty="0">
                <a:latin typeface="Tahoma"/>
                <a:cs typeface="Tahoma"/>
              </a:rPr>
              <a:t>a</a:t>
            </a:r>
            <a:r>
              <a:rPr lang="en-US" sz="2000" spc="-39" dirty="0">
                <a:latin typeface="Tahoma"/>
                <a:cs typeface="Tahoma"/>
              </a:rPr>
              <a:t> </a:t>
            </a:r>
            <a:r>
              <a:rPr lang="en-US" sz="2000" spc="-31" dirty="0">
                <a:latin typeface="Tahoma"/>
                <a:cs typeface="Tahoma"/>
              </a:rPr>
              <a:t>machine</a:t>
            </a:r>
            <a:r>
              <a:rPr lang="en-US" sz="2000" spc="-39" dirty="0">
                <a:latin typeface="Tahoma"/>
                <a:cs typeface="Tahoma"/>
              </a:rPr>
              <a:t> </a:t>
            </a:r>
            <a:r>
              <a:rPr lang="en-US" sz="2000" spc="-28" dirty="0">
                <a:latin typeface="Tahoma"/>
                <a:cs typeface="Tahoma"/>
              </a:rPr>
              <a:t>le</a:t>
            </a:r>
            <a:r>
              <a:rPr lang="en-US" sz="2000" spc="-67" dirty="0">
                <a:latin typeface="Tahoma"/>
                <a:cs typeface="Tahoma"/>
              </a:rPr>
              <a:t>a</a:t>
            </a:r>
            <a:r>
              <a:rPr lang="en-US" sz="2000" spc="-22" dirty="0">
                <a:latin typeface="Tahoma"/>
                <a:cs typeface="Tahoma"/>
              </a:rPr>
              <a:t>rning</a:t>
            </a:r>
            <a:r>
              <a:rPr lang="en-US" sz="2000" spc="-39" dirty="0">
                <a:latin typeface="Tahoma"/>
                <a:cs typeface="Tahoma"/>
              </a:rPr>
              <a:t> </a:t>
            </a:r>
            <a:r>
              <a:rPr lang="en-US" sz="2000" spc="-25" dirty="0">
                <a:latin typeface="Tahoma"/>
                <a:cs typeface="Tahoma"/>
              </a:rPr>
              <a:t>alg</a:t>
            </a:r>
            <a:r>
              <a:rPr lang="en-US" sz="2000" spc="-59" dirty="0">
                <a:latin typeface="Tahoma"/>
                <a:cs typeface="Tahoma"/>
              </a:rPr>
              <a:t>o</a:t>
            </a:r>
            <a:r>
              <a:rPr lang="en-US" sz="2000" spc="-8" dirty="0">
                <a:latin typeface="Tahoma"/>
                <a:cs typeface="Tahoma"/>
              </a:rPr>
              <a:t>rithm</a:t>
            </a:r>
            <a:r>
              <a:rPr lang="en-US" sz="2000" spc="-39" dirty="0">
                <a:latin typeface="Tahoma"/>
                <a:cs typeface="Tahoma"/>
              </a:rPr>
              <a:t> </a:t>
            </a:r>
            <a:r>
              <a:rPr lang="en-US" sz="2000" dirty="0">
                <a:latin typeface="Tahoma"/>
                <a:cs typeface="Tahoma"/>
              </a:rPr>
              <a:t>to</a:t>
            </a:r>
            <a:r>
              <a:rPr lang="en-US" sz="2000" spc="-39" dirty="0">
                <a:latin typeface="Tahoma"/>
                <a:cs typeface="Tahoma"/>
              </a:rPr>
              <a:t> </a:t>
            </a:r>
            <a:r>
              <a:rPr lang="en-US" sz="2000" spc="-11" dirty="0">
                <a:latin typeface="Tahoma"/>
                <a:cs typeface="Tahoma"/>
              </a:rPr>
              <a:t>tun</a:t>
            </a:r>
            <a:r>
              <a:rPr lang="en-US" sz="2000" spc="-67" dirty="0">
                <a:latin typeface="Tahoma"/>
                <a:cs typeface="Tahoma"/>
              </a:rPr>
              <a:t>e</a:t>
            </a:r>
            <a:r>
              <a:rPr lang="en-US" sz="2000" spc="-39" dirty="0">
                <a:latin typeface="Tahoma"/>
                <a:cs typeface="Tahoma"/>
              </a:rPr>
              <a:t> </a:t>
            </a:r>
            <a:r>
              <a:rPr lang="en-US" sz="2000" spc="-22" dirty="0">
                <a:latin typeface="Tahoma"/>
                <a:cs typeface="Tahoma"/>
              </a:rPr>
              <a:t>the</a:t>
            </a:r>
            <a:r>
              <a:rPr lang="en-US" sz="2000" spc="-39" dirty="0">
                <a:latin typeface="Tahoma"/>
                <a:cs typeface="Tahoma"/>
              </a:rPr>
              <a:t> </a:t>
            </a:r>
            <a:r>
              <a:rPr lang="en-US" sz="2000" spc="-31" dirty="0">
                <a:latin typeface="Tahoma"/>
                <a:cs typeface="Tahoma"/>
              </a:rPr>
              <a:t>p</a:t>
            </a:r>
            <a:r>
              <a:rPr lang="en-US" sz="2000" spc="-56" dirty="0">
                <a:latin typeface="Tahoma"/>
                <a:cs typeface="Tahoma"/>
              </a:rPr>
              <a:t>a</a:t>
            </a:r>
            <a:r>
              <a:rPr lang="en-US" sz="2000" spc="-31" dirty="0">
                <a:latin typeface="Tahoma"/>
                <a:cs typeface="Tahoma"/>
              </a:rPr>
              <a:t>rameters</a:t>
            </a:r>
            <a:r>
              <a:rPr lang="en-US" sz="2000" spc="-20" dirty="0">
                <a:latin typeface="Tahoma"/>
                <a:cs typeface="Tahoma"/>
              </a:rPr>
              <a:t> of</a:t>
            </a:r>
            <a:r>
              <a:rPr lang="en-US" sz="2000" spc="22" dirty="0">
                <a:latin typeface="Tahoma"/>
                <a:cs typeface="Tahoma"/>
              </a:rPr>
              <a:t> </a:t>
            </a:r>
            <a:r>
              <a:rPr lang="en-US" sz="2000" spc="-22" dirty="0">
                <a:latin typeface="Tahoma"/>
                <a:cs typeface="Tahoma"/>
              </a:rPr>
              <a:t>the</a:t>
            </a:r>
            <a:r>
              <a:rPr lang="en-US" sz="2000" spc="25" dirty="0">
                <a:latin typeface="Tahoma"/>
                <a:cs typeface="Tahoma"/>
              </a:rPr>
              <a:t> </a:t>
            </a:r>
            <a:r>
              <a:rPr lang="en-US" sz="2000" spc="-39" dirty="0">
                <a:latin typeface="Tahoma"/>
                <a:cs typeface="Tahoma"/>
              </a:rPr>
              <a:t>m</a:t>
            </a:r>
            <a:r>
              <a:rPr lang="en-US" sz="2000" spc="-3" dirty="0">
                <a:latin typeface="Tahoma"/>
                <a:cs typeface="Tahoma"/>
              </a:rPr>
              <a:t>o</a:t>
            </a:r>
            <a:r>
              <a:rPr lang="en-US" sz="2000" spc="-50" dirty="0">
                <a:latin typeface="Tahoma"/>
                <a:cs typeface="Tahoma"/>
              </a:rPr>
              <a:t>de</a:t>
            </a:r>
            <a:r>
              <a:rPr lang="en-US" sz="2000" spc="8" dirty="0">
                <a:latin typeface="Tahoma"/>
                <a:cs typeface="Tahoma"/>
              </a:rPr>
              <a:t>l</a:t>
            </a:r>
            <a:r>
              <a:rPr lang="en-US" sz="2000" spc="-20" dirty="0">
                <a:latin typeface="Tahoma"/>
                <a:cs typeface="Tahoma"/>
              </a:rPr>
              <a:t>.</a:t>
            </a:r>
            <a:endParaRPr lang="en-US" sz="2000" dirty="0">
              <a:latin typeface="Tahoma"/>
              <a:cs typeface="Tahoma"/>
            </a:endParaRPr>
          </a:p>
        </p:txBody>
      </p:sp>
    </p:spTree>
    <p:extLst>
      <p:ext uri="{BB962C8B-B14F-4D97-AF65-F5344CB8AC3E}">
        <p14:creationId xmlns:p14="http://schemas.microsoft.com/office/powerpoint/2010/main" val="126556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1910" y="228600"/>
            <a:ext cx="5393897" cy="492443"/>
          </a:xfrm>
          <a:prstGeom prst="rect">
            <a:avLst/>
          </a:prstGeom>
          <a:ln w="3175">
            <a:solidFill>
              <a:srgbClr val="000000"/>
            </a:solidFill>
          </a:ln>
        </p:spPr>
        <p:txBody>
          <a:bodyPr vert="horz" wrap="square" lIns="0" tIns="0" rIns="0" bIns="0" rtlCol="0">
            <a:spAutoFit/>
          </a:bodyPr>
          <a:lstStyle/>
          <a:p>
            <a:pPr marL="1568900"/>
            <a:r>
              <a:rPr sz="3200" spc="128" dirty="0">
                <a:solidFill>
                  <a:srgbClr val="0000A0"/>
                </a:solidFill>
                <a:latin typeface="Tahoma"/>
                <a:cs typeface="Tahoma"/>
              </a:rPr>
              <a:t>P</a:t>
            </a:r>
            <a:r>
              <a:rPr sz="3200" spc="-159" dirty="0">
                <a:solidFill>
                  <a:srgbClr val="0000A0"/>
                </a:solidFill>
                <a:latin typeface="Tahoma"/>
                <a:cs typeface="Tahoma"/>
              </a:rPr>
              <a:t>a</a:t>
            </a:r>
            <a:r>
              <a:rPr sz="3200" spc="-84" dirty="0">
                <a:solidFill>
                  <a:srgbClr val="0000A0"/>
                </a:solidFill>
                <a:latin typeface="Tahoma"/>
                <a:cs typeface="Tahoma"/>
              </a:rPr>
              <a:t>radigm:</a:t>
            </a:r>
            <a:r>
              <a:rPr sz="3200" spc="282" dirty="0">
                <a:solidFill>
                  <a:srgbClr val="0000A0"/>
                </a:solidFill>
                <a:latin typeface="Tahoma"/>
                <a:cs typeface="Tahoma"/>
              </a:rPr>
              <a:t> </a:t>
            </a:r>
            <a:r>
              <a:rPr lang="en-US" sz="3200" spc="-87" dirty="0">
                <a:solidFill>
                  <a:srgbClr val="0000A0"/>
                </a:solidFill>
                <a:latin typeface="Tahoma"/>
                <a:cs typeface="Tahoma"/>
              </a:rPr>
              <a:t>I</a:t>
            </a:r>
            <a:r>
              <a:rPr sz="3200" spc="-87" dirty="0">
                <a:solidFill>
                  <a:srgbClr val="0000A0"/>
                </a:solidFill>
                <a:latin typeface="Tahoma"/>
                <a:cs typeface="Tahoma"/>
              </a:rPr>
              <a:t>nference</a:t>
            </a:r>
            <a:endParaRPr sz="3200" dirty="0">
              <a:latin typeface="Tahoma"/>
              <a:cs typeface="Tahoma"/>
            </a:endParaRPr>
          </a:p>
        </p:txBody>
      </p:sp>
      <p:sp>
        <p:nvSpPr>
          <p:cNvPr id="3" name="object 3"/>
          <p:cNvSpPr/>
          <p:nvPr/>
        </p:nvSpPr>
        <p:spPr>
          <a:xfrm>
            <a:off x="1472844" y="2042703"/>
            <a:ext cx="2728669" cy="1121380"/>
          </a:xfrm>
          <a:custGeom>
            <a:avLst/>
            <a:gdLst/>
            <a:ahLst/>
            <a:cxnLst/>
            <a:rect l="l" t="t" r="r" b="b"/>
            <a:pathLst>
              <a:path w="4888865" h="2009139">
                <a:moveTo>
                  <a:pt x="0" y="127154"/>
                </a:moveTo>
                <a:lnTo>
                  <a:pt x="0" y="1881600"/>
                </a:lnTo>
                <a:lnTo>
                  <a:pt x="836" y="1896264"/>
                </a:lnTo>
                <a:lnTo>
                  <a:pt x="12646" y="1936948"/>
                </a:lnTo>
                <a:lnTo>
                  <a:pt x="36469" y="1970731"/>
                </a:lnTo>
                <a:lnTo>
                  <a:pt x="69815" y="1995123"/>
                </a:lnTo>
                <a:lnTo>
                  <a:pt x="110195" y="2007633"/>
                </a:lnTo>
                <a:lnTo>
                  <a:pt x="4761509" y="2008755"/>
                </a:lnTo>
                <a:lnTo>
                  <a:pt x="4776173" y="2007918"/>
                </a:lnTo>
                <a:lnTo>
                  <a:pt x="4816858" y="1996108"/>
                </a:lnTo>
                <a:lnTo>
                  <a:pt x="4850640" y="1972285"/>
                </a:lnTo>
                <a:lnTo>
                  <a:pt x="4875032" y="1938939"/>
                </a:lnTo>
                <a:lnTo>
                  <a:pt x="4887543" y="1898559"/>
                </a:lnTo>
                <a:lnTo>
                  <a:pt x="4888664" y="127154"/>
                </a:lnTo>
                <a:lnTo>
                  <a:pt x="4887827" y="112490"/>
                </a:lnTo>
                <a:lnTo>
                  <a:pt x="4876018" y="71806"/>
                </a:lnTo>
                <a:lnTo>
                  <a:pt x="4852195" y="38023"/>
                </a:lnTo>
                <a:lnTo>
                  <a:pt x="4818848" y="13631"/>
                </a:lnTo>
                <a:lnTo>
                  <a:pt x="477846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1540275" y="2519556"/>
            <a:ext cx="482718"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endParaRPr sz="1395">
              <a:latin typeface="Tahoma"/>
              <a:cs typeface="Tahoma"/>
            </a:endParaRPr>
          </a:p>
        </p:txBody>
      </p:sp>
      <p:sp>
        <p:nvSpPr>
          <p:cNvPr id="5" name="object 5"/>
          <p:cNvSpPr/>
          <p:nvPr/>
        </p:nvSpPr>
        <p:spPr>
          <a:xfrm>
            <a:off x="2086873" y="2117412"/>
            <a:ext cx="2040009" cy="966186"/>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2369617" y="2632732"/>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7" name="object 7"/>
          <p:cNvSpPr txBox="1"/>
          <p:nvPr/>
        </p:nvSpPr>
        <p:spPr>
          <a:xfrm>
            <a:off x="2567334" y="2563183"/>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8" name="object 8"/>
          <p:cNvSpPr txBox="1"/>
          <p:nvPr/>
        </p:nvSpPr>
        <p:spPr>
          <a:xfrm>
            <a:off x="2722785" y="2480217"/>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9" name="object 9"/>
          <p:cNvSpPr txBox="1"/>
          <p:nvPr/>
        </p:nvSpPr>
        <p:spPr>
          <a:xfrm>
            <a:off x="2924986" y="2450083"/>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10" name="object 10"/>
          <p:cNvSpPr txBox="1"/>
          <p:nvPr/>
        </p:nvSpPr>
        <p:spPr>
          <a:xfrm>
            <a:off x="2891012" y="283203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11" name="object 11"/>
          <p:cNvSpPr txBox="1"/>
          <p:nvPr/>
        </p:nvSpPr>
        <p:spPr>
          <a:xfrm>
            <a:off x="2733422" y="2914313"/>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12" name="object 12"/>
          <p:cNvSpPr txBox="1"/>
          <p:nvPr/>
        </p:nvSpPr>
        <p:spPr>
          <a:xfrm>
            <a:off x="2378611" y="2391697"/>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13" name="object 13"/>
          <p:cNvSpPr txBox="1"/>
          <p:nvPr/>
        </p:nvSpPr>
        <p:spPr>
          <a:xfrm>
            <a:off x="2763126" y="2278574"/>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14" name="object 14"/>
          <p:cNvSpPr txBox="1"/>
          <p:nvPr/>
        </p:nvSpPr>
        <p:spPr>
          <a:xfrm>
            <a:off x="3060602" y="2640641"/>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15" name="object 15"/>
          <p:cNvSpPr txBox="1"/>
          <p:nvPr/>
        </p:nvSpPr>
        <p:spPr>
          <a:xfrm>
            <a:off x="3074146" y="2826136"/>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16" name="object 16"/>
          <p:cNvSpPr txBox="1"/>
          <p:nvPr/>
        </p:nvSpPr>
        <p:spPr>
          <a:xfrm>
            <a:off x="3228975" y="3015516"/>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17" name="object 17"/>
          <p:cNvSpPr txBox="1"/>
          <p:nvPr/>
        </p:nvSpPr>
        <p:spPr>
          <a:xfrm>
            <a:off x="3410811" y="2827482"/>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18" name="object 18"/>
          <p:cNvSpPr txBox="1"/>
          <p:nvPr/>
        </p:nvSpPr>
        <p:spPr>
          <a:xfrm>
            <a:off x="3418116" y="2649210"/>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19" name="object 19"/>
          <p:cNvSpPr txBox="1"/>
          <p:nvPr/>
        </p:nvSpPr>
        <p:spPr>
          <a:xfrm>
            <a:off x="3767359" y="2805720"/>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0" name="object 20"/>
          <p:cNvSpPr txBox="1"/>
          <p:nvPr/>
        </p:nvSpPr>
        <p:spPr>
          <a:xfrm>
            <a:off x="3752595" y="298346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1" name="object 21"/>
          <p:cNvSpPr txBox="1"/>
          <p:nvPr/>
        </p:nvSpPr>
        <p:spPr>
          <a:xfrm>
            <a:off x="3586499" y="2839952"/>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2" name="object 22"/>
          <p:cNvSpPr txBox="1"/>
          <p:nvPr/>
        </p:nvSpPr>
        <p:spPr>
          <a:xfrm>
            <a:off x="3984919" y="2796022"/>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23" name="object 23"/>
          <p:cNvSpPr txBox="1"/>
          <p:nvPr/>
        </p:nvSpPr>
        <p:spPr>
          <a:xfrm>
            <a:off x="3909116" y="2497565"/>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4" name="object 24"/>
          <p:cNvSpPr txBox="1"/>
          <p:nvPr/>
        </p:nvSpPr>
        <p:spPr>
          <a:xfrm>
            <a:off x="3605049" y="2319469"/>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25" name="object 25"/>
          <p:cNvSpPr txBox="1"/>
          <p:nvPr/>
        </p:nvSpPr>
        <p:spPr>
          <a:xfrm>
            <a:off x="3694077" y="2507438"/>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6" name="object 26"/>
          <p:cNvSpPr txBox="1"/>
          <p:nvPr/>
        </p:nvSpPr>
        <p:spPr>
          <a:xfrm>
            <a:off x="3515913" y="247059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27" name="object 27"/>
          <p:cNvSpPr txBox="1"/>
          <p:nvPr/>
        </p:nvSpPr>
        <p:spPr>
          <a:xfrm>
            <a:off x="3337230" y="2458953"/>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8" name="object 28"/>
          <p:cNvSpPr txBox="1"/>
          <p:nvPr/>
        </p:nvSpPr>
        <p:spPr>
          <a:xfrm>
            <a:off x="3202302" y="2255017"/>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9" name="object 29"/>
          <p:cNvSpPr txBox="1"/>
          <p:nvPr/>
        </p:nvSpPr>
        <p:spPr>
          <a:xfrm>
            <a:off x="3108395" y="2442499"/>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30" name="object 30"/>
          <p:cNvSpPr txBox="1"/>
          <p:nvPr/>
        </p:nvSpPr>
        <p:spPr>
          <a:xfrm>
            <a:off x="3807920" y="2638041"/>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1" name="object 31"/>
          <p:cNvSpPr/>
          <p:nvPr/>
        </p:nvSpPr>
        <p:spPr>
          <a:xfrm>
            <a:off x="2837123" y="3236614"/>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32" name="object 32"/>
          <p:cNvSpPr/>
          <p:nvPr/>
        </p:nvSpPr>
        <p:spPr>
          <a:xfrm>
            <a:off x="2837123" y="3594226"/>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33" name="object 33"/>
          <p:cNvSpPr/>
          <p:nvPr/>
        </p:nvSpPr>
        <p:spPr>
          <a:xfrm>
            <a:off x="2818613" y="3682208"/>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34" name="object 34"/>
          <p:cNvSpPr/>
          <p:nvPr/>
        </p:nvSpPr>
        <p:spPr>
          <a:xfrm>
            <a:off x="2818613" y="3682208"/>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35" name="object 35"/>
          <p:cNvSpPr/>
          <p:nvPr/>
        </p:nvSpPr>
        <p:spPr>
          <a:xfrm>
            <a:off x="2460670" y="3336759"/>
            <a:ext cx="753140" cy="257662"/>
          </a:xfrm>
          <a:custGeom>
            <a:avLst/>
            <a:gdLst/>
            <a:ahLst/>
            <a:cxnLst/>
            <a:rect l="l" t="t" r="r" b="b"/>
            <a:pathLst>
              <a:path w="1349375" h="461645">
                <a:moveTo>
                  <a:pt x="0" y="0"/>
                </a:moveTo>
                <a:lnTo>
                  <a:pt x="0" y="461295"/>
                </a:lnTo>
                <a:lnTo>
                  <a:pt x="1348955" y="461295"/>
                </a:lnTo>
                <a:lnTo>
                  <a:pt x="1348955" y="0"/>
                </a:lnTo>
                <a:lnTo>
                  <a:pt x="0" y="0"/>
                </a:lnTo>
                <a:close/>
              </a:path>
            </a:pathLst>
          </a:custGeom>
          <a:ln w="3175">
            <a:solidFill>
              <a:srgbClr val="000000"/>
            </a:solidFill>
          </a:ln>
        </p:spPr>
        <p:txBody>
          <a:bodyPr wrap="square" lIns="0" tIns="0" rIns="0" bIns="0" rtlCol="0"/>
          <a:lstStyle/>
          <a:p>
            <a:endParaRPr sz="1339"/>
          </a:p>
        </p:txBody>
      </p:sp>
      <p:sp>
        <p:nvSpPr>
          <p:cNvPr id="36" name="object 36"/>
          <p:cNvSpPr txBox="1"/>
          <p:nvPr/>
        </p:nvSpPr>
        <p:spPr>
          <a:xfrm>
            <a:off x="2453581" y="3380853"/>
            <a:ext cx="767671" cy="214674"/>
          </a:xfrm>
          <a:prstGeom prst="rect">
            <a:avLst/>
          </a:prstGeom>
        </p:spPr>
        <p:txBody>
          <a:bodyPr vert="horz" wrap="square" lIns="0" tIns="0" rIns="0" bIns="0" rtlCol="0">
            <a:spAutoFit/>
          </a:bodyPr>
          <a:lstStyle/>
          <a:p>
            <a:pPr marL="7088"/>
            <a:r>
              <a:rPr sz="1395" b="1" spc="-42" dirty="0">
                <a:solidFill>
                  <a:srgbClr val="008000"/>
                </a:solidFill>
                <a:latin typeface="Trebuchet MS"/>
                <a:cs typeface="Trebuchet MS"/>
              </a:rPr>
              <a:t>Inference</a:t>
            </a:r>
            <a:endParaRPr sz="1395">
              <a:latin typeface="Trebuchet MS"/>
              <a:cs typeface="Trebuchet MS"/>
            </a:endParaRPr>
          </a:p>
        </p:txBody>
      </p:sp>
      <p:sp>
        <p:nvSpPr>
          <p:cNvPr id="37" name="object 37"/>
          <p:cNvSpPr/>
          <p:nvPr/>
        </p:nvSpPr>
        <p:spPr>
          <a:xfrm>
            <a:off x="2462444" y="3596001"/>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38" name="object 38"/>
          <p:cNvSpPr/>
          <p:nvPr/>
        </p:nvSpPr>
        <p:spPr>
          <a:xfrm>
            <a:off x="1290867" y="3877120"/>
            <a:ext cx="3092657" cy="1121380"/>
          </a:xfrm>
          <a:custGeom>
            <a:avLst/>
            <a:gdLst/>
            <a:ahLst/>
            <a:cxnLst/>
            <a:rect l="l" t="t" r="r" b="b"/>
            <a:pathLst>
              <a:path w="5541009" h="2009140">
                <a:moveTo>
                  <a:pt x="0" y="127154"/>
                </a:moveTo>
                <a:lnTo>
                  <a:pt x="0" y="1881599"/>
                </a:lnTo>
                <a:lnTo>
                  <a:pt x="836" y="1896264"/>
                </a:lnTo>
                <a:lnTo>
                  <a:pt x="12646" y="1936948"/>
                </a:lnTo>
                <a:lnTo>
                  <a:pt x="36469" y="1970731"/>
                </a:lnTo>
                <a:lnTo>
                  <a:pt x="69815" y="1995123"/>
                </a:lnTo>
                <a:lnTo>
                  <a:pt x="110195" y="2007633"/>
                </a:lnTo>
                <a:lnTo>
                  <a:pt x="5413592" y="2008754"/>
                </a:lnTo>
                <a:lnTo>
                  <a:pt x="5428256" y="2007918"/>
                </a:lnTo>
                <a:lnTo>
                  <a:pt x="5468940" y="1996108"/>
                </a:lnTo>
                <a:lnTo>
                  <a:pt x="5502723" y="1972285"/>
                </a:lnTo>
                <a:lnTo>
                  <a:pt x="5527115" y="1938939"/>
                </a:lnTo>
                <a:lnTo>
                  <a:pt x="5539626" y="1898559"/>
                </a:lnTo>
                <a:lnTo>
                  <a:pt x="5540747" y="127154"/>
                </a:lnTo>
                <a:lnTo>
                  <a:pt x="5539910" y="112490"/>
                </a:lnTo>
                <a:lnTo>
                  <a:pt x="5528101" y="71806"/>
                </a:lnTo>
                <a:lnTo>
                  <a:pt x="5504278" y="38023"/>
                </a:lnTo>
                <a:lnTo>
                  <a:pt x="5470931" y="13631"/>
                </a:lnTo>
                <a:lnTo>
                  <a:pt x="5430551"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39" name="object 39"/>
          <p:cNvSpPr txBox="1"/>
          <p:nvPr/>
        </p:nvSpPr>
        <p:spPr>
          <a:xfrm>
            <a:off x="1358298" y="4353973"/>
            <a:ext cx="847415" cy="214674"/>
          </a:xfrm>
          <a:prstGeom prst="rect">
            <a:avLst/>
          </a:prstGeom>
        </p:spPr>
        <p:txBody>
          <a:bodyPr vert="horz" wrap="square" lIns="0" tIns="0" rIns="0" bIns="0" rtlCol="0">
            <a:spAutoFit/>
          </a:bodyPr>
          <a:lstStyle/>
          <a:p>
            <a:pPr marL="7088"/>
            <a:r>
              <a:rPr sz="1395" spc="-20" dirty="0">
                <a:latin typeface="Tahoma"/>
                <a:cs typeface="Tahoma"/>
              </a:rPr>
              <a:t>Predictions</a:t>
            </a:r>
            <a:endParaRPr sz="1395">
              <a:latin typeface="Tahoma"/>
              <a:cs typeface="Tahoma"/>
            </a:endParaRPr>
          </a:p>
        </p:txBody>
      </p:sp>
      <p:sp>
        <p:nvSpPr>
          <p:cNvPr id="40" name="object 40"/>
          <p:cNvSpPr/>
          <p:nvPr/>
        </p:nvSpPr>
        <p:spPr>
          <a:xfrm>
            <a:off x="2268850" y="3951830"/>
            <a:ext cx="2040009" cy="966186"/>
          </a:xfrm>
          <a:prstGeom prst="rect">
            <a:avLst/>
          </a:prstGeom>
          <a:blipFill>
            <a:blip r:embed="rId4" cstate="print"/>
            <a:stretch>
              <a:fillRect/>
            </a:stretch>
          </a:blipFill>
        </p:spPr>
        <p:txBody>
          <a:bodyPr wrap="square" lIns="0" tIns="0" rIns="0" bIns="0" rtlCol="0"/>
          <a:lstStyle/>
          <a:p>
            <a:endParaRPr sz="1339"/>
          </a:p>
        </p:txBody>
      </p:sp>
      <p:sp>
        <p:nvSpPr>
          <p:cNvPr id="41" name="object 41"/>
          <p:cNvSpPr txBox="1"/>
          <p:nvPr/>
        </p:nvSpPr>
        <p:spPr>
          <a:xfrm>
            <a:off x="2545600" y="4461950"/>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67" name="object 67"/>
          <p:cNvSpPr txBox="1"/>
          <p:nvPr/>
        </p:nvSpPr>
        <p:spPr>
          <a:xfrm>
            <a:off x="5507885" y="5377343"/>
            <a:ext cx="104199" cy="107402"/>
          </a:xfrm>
          <a:prstGeom prst="rect">
            <a:avLst/>
          </a:prstGeom>
        </p:spPr>
        <p:txBody>
          <a:bodyPr vert="horz" wrap="square" lIns="0" tIns="0" rIns="0" bIns="0" rtlCol="0">
            <a:spAutoFit/>
          </a:bodyPr>
          <a:lstStyle/>
          <a:p>
            <a:pPr marL="7088"/>
            <a:r>
              <a:rPr sz="698" spc="-28" dirty="0">
                <a:latin typeface="Tahoma"/>
                <a:cs typeface="Tahoma"/>
              </a:rPr>
              <a:t>54</a:t>
            </a:r>
            <a:endParaRPr sz="698">
              <a:latin typeface="Tahoma"/>
              <a:cs typeface="Tahoma"/>
            </a:endParaRPr>
          </a:p>
        </p:txBody>
      </p:sp>
      <p:sp>
        <p:nvSpPr>
          <p:cNvPr id="42" name="object 42"/>
          <p:cNvSpPr txBox="1"/>
          <p:nvPr/>
        </p:nvSpPr>
        <p:spPr>
          <a:xfrm>
            <a:off x="2749159" y="4405534"/>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43" name="object 43"/>
          <p:cNvSpPr txBox="1"/>
          <p:nvPr/>
        </p:nvSpPr>
        <p:spPr>
          <a:xfrm>
            <a:off x="2899314" y="430886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4" name="object 44"/>
          <p:cNvSpPr txBox="1"/>
          <p:nvPr/>
        </p:nvSpPr>
        <p:spPr>
          <a:xfrm>
            <a:off x="3106963" y="4284500"/>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5" name="object 45"/>
          <p:cNvSpPr txBox="1"/>
          <p:nvPr/>
        </p:nvSpPr>
        <p:spPr>
          <a:xfrm>
            <a:off x="3072988" y="4666449"/>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6" name="object 46"/>
          <p:cNvSpPr txBox="1"/>
          <p:nvPr/>
        </p:nvSpPr>
        <p:spPr>
          <a:xfrm>
            <a:off x="2915399" y="4748730"/>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47" name="object 47"/>
          <p:cNvSpPr txBox="1"/>
          <p:nvPr/>
        </p:nvSpPr>
        <p:spPr>
          <a:xfrm>
            <a:off x="2560588" y="4226114"/>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8" name="object 48"/>
          <p:cNvSpPr txBox="1"/>
          <p:nvPr/>
        </p:nvSpPr>
        <p:spPr>
          <a:xfrm>
            <a:off x="2945102" y="4112991"/>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49" name="object 49"/>
          <p:cNvSpPr txBox="1"/>
          <p:nvPr/>
        </p:nvSpPr>
        <p:spPr>
          <a:xfrm>
            <a:off x="3234650" y="4475661"/>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0" name="object 50"/>
          <p:cNvSpPr txBox="1"/>
          <p:nvPr/>
        </p:nvSpPr>
        <p:spPr>
          <a:xfrm>
            <a:off x="3256123" y="4660554"/>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1" name="object 51"/>
          <p:cNvSpPr txBox="1"/>
          <p:nvPr/>
        </p:nvSpPr>
        <p:spPr>
          <a:xfrm>
            <a:off x="3410952" y="484993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2" name="object 52"/>
          <p:cNvSpPr txBox="1"/>
          <p:nvPr/>
        </p:nvSpPr>
        <p:spPr>
          <a:xfrm>
            <a:off x="3592788" y="4661899"/>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3" name="object 53"/>
          <p:cNvSpPr txBox="1"/>
          <p:nvPr/>
        </p:nvSpPr>
        <p:spPr>
          <a:xfrm>
            <a:off x="3592176" y="448258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54" name="object 54"/>
          <p:cNvSpPr txBox="1"/>
          <p:nvPr/>
        </p:nvSpPr>
        <p:spPr>
          <a:xfrm>
            <a:off x="3943341" y="4634941"/>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55" name="object 55"/>
          <p:cNvSpPr txBox="1"/>
          <p:nvPr/>
        </p:nvSpPr>
        <p:spPr>
          <a:xfrm>
            <a:off x="3934572" y="4817880"/>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6" name="object 56"/>
          <p:cNvSpPr txBox="1"/>
          <p:nvPr/>
        </p:nvSpPr>
        <p:spPr>
          <a:xfrm>
            <a:off x="3768476" y="4674369"/>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7" name="object 57"/>
          <p:cNvSpPr txBox="1"/>
          <p:nvPr/>
        </p:nvSpPr>
        <p:spPr>
          <a:xfrm>
            <a:off x="4166895" y="4630439"/>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8" name="object 58"/>
          <p:cNvSpPr txBox="1"/>
          <p:nvPr/>
        </p:nvSpPr>
        <p:spPr>
          <a:xfrm>
            <a:off x="4091093" y="4331982"/>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9" name="object 59"/>
          <p:cNvSpPr txBox="1"/>
          <p:nvPr/>
        </p:nvSpPr>
        <p:spPr>
          <a:xfrm>
            <a:off x="3787026" y="4153886"/>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60" name="object 60"/>
          <p:cNvSpPr txBox="1"/>
          <p:nvPr/>
        </p:nvSpPr>
        <p:spPr>
          <a:xfrm>
            <a:off x="3876054" y="4341856"/>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61" name="object 61"/>
          <p:cNvSpPr txBox="1"/>
          <p:nvPr/>
        </p:nvSpPr>
        <p:spPr>
          <a:xfrm>
            <a:off x="3697890" y="4305012"/>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62" name="object 62"/>
          <p:cNvSpPr txBox="1"/>
          <p:nvPr/>
        </p:nvSpPr>
        <p:spPr>
          <a:xfrm>
            <a:off x="3519207" y="4293371"/>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3" name="object 63"/>
          <p:cNvSpPr txBox="1"/>
          <p:nvPr/>
        </p:nvSpPr>
        <p:spPr>
          <a:xfrm>
            <a:off x="3384278" y="4089434"/>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64" name="object 64"/>
          <p:cNvSpPr txBox="1"/>
          <p:nvPr/>
        </p:nvSpPr>
        <p:spPr>
          <a:xfrm>
            <a:off x="3290372" y="427691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65" name="object 65"/>
          <p:cNvSpPr txBox="1"/>
          <p:nvPr/>
        </p:nvSpPr>
        <p:spPr>
          <a:xfrm>
            <a:off x="3989896" y="4472458"/>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Tree>
    <p:extLst>
      <p:ext uri="{BB962C8B-B14F-4D97-AF65-F5344CB8AC3E}">
        <p14:creationId xmlns:p14="http://schemas.microsoft.com/office/powerpoint/2010/main" val="140531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9906" y="256597"/>
            <a:ext cx="5718259" cy="553998"/>
          </a:xfrm>
          <a:prstGeom prst="rect">
            <a:avLst/>
          </a:prstGeom>
          <a:ln w="3175">
            <a:solidFill>
              <a:srgbClr val="000000"/>
            </a:solidFill>
          </a:ln>
        </p:spPr>
        <p:txBody>
          <a:bodyPr vert="horz" wrap="square" lIns="0" tIns="0" rIns="0" bIns="0" rtlCol="0">
            <a:spAutoFit/>
          </a:bodyPr>
          <a:lstStyle/>
          <a:p>
            <a:pPr marL="1629147"/>
            <a:r>
              <a:rPr sz="3600" spc="128" dirty="0">
                <a:solidFill>
                  <a:srgbClr val="0000A0"/>
                </a:solidFill>
                <a:latin typeface="Tahoma"/>
                <a:cs typeface="Tahoma"/>
              </a:rPr>
              <a:t>P</a:t>
            </a:r>
            <a:r>
              <a:rPr sz="3600" spc="-159" dirty="0">
                <a:solidFill>
                  <a:srgbClr val="0000A0"/>
                </a:solidFill>
                <a:latin typeface="Tahoma"/>
                <a:cs typeface="Tahoma"/>
              </a:rPr>
              <a:t>a</a:t>
            </a:r>
            <a:r>
              <a:rPr sz="3600" spc="-84" dirty="0">
                <a:solidFill>
                  <a:srgbClr val="0000A0"/>
                </a:solidFill>
                <a:latin typeface="Tahoma"/>
                <a:cs typeface="Tahoma"/>
              </a:rPr>
              <a:t>radigm:</a:t>
            </a:r>
            <a:r>
              <a:rPr sz="3600" spc="282" dirty="0">
                <a:solidFill>
                  <a:srgbClr val="0000A0"/>
                </a:solidFill>
                <a:latin typeface="Tahoma"/>
                <a:cs typeface="Tahoma"/>
              </a:rPr>
              <a:t> </a:t>
            </a:r>
            <a:r>
              <a:rPr lang="en-US" sz="3600" spc="-50" dirty="0">
                <a:solidFill>
                  <a:srgbClr val="0000A0"/>
                </a:solidFill>
                <a:latin typeface="Tahoma"/>
                <a:cs typeface="Tahoma"/>
              </a:rPr>
              <a:t>L</a:t>
            </a:r>
            <a:r>
              <a:rPr sz="3600" spc="-109" dirty="0">
                <a:solidFill>
                  <a:srgbClr val="0000A0"/>
                </a:solidFill>
                <a:latin typeface="Tahoma"/>
                <a:cs typeface="Tahoma"/>
              </a:rPr>
              <a:t>e</a:t>
            </a:r>
            <a:r>
              <a:rPr sz="3600" spc="-165" dirty="0">
                <a:solidFill>
                  <a:srgbClr val="0000A0"/>
                </a:solidFill>
                <a:latin typeface="Tahoma"/>
                <a:cs typeface="Tahoma"/>
              </a:rPr>
              <a:t>a</a:t>
            </a:r>
            <a:r>
              <a:rPr sz="3600" spc="-70" dirty="0">
                <a:solidFill>
                  <a:srgbClr val="0000A0"/>
                </a:solidFill>
                <a:latin typeface="Tahoma"/>
                <a:cs typeface="Tahoma"/>
              </a:rPr>
              <a:t>rning</a:t>
            </a:r>
            <a:endParaRPr sz="3600" dirty="0">
              <a:latin typeface="Tahoma"/>
              <a:cs typeface="Tahoma"/>
            </a:endParaRPr>
          </a:p>
        </p:txBody>
      </p:sp>
      <p:sp>
        <p:nvSpPr>
          <p:cNvPr id="3" name="object 3"/>
          <p:cNvSpPr/>
          <p:nvPr/>
        </p:nvSpPr>
        <p:spPr>
          <a:xfrm>
            <a:off x="840426" y="1971179"/>
            <a:ext cx="4241682" cy="1121380"/>
          </a:xfrm>
          <a:custGeom>
            <a:avLst/>
            <a:gdLst/>
            <a:ahLst/>
            <a:cxnLst/>
            <a:rect l="l" t="t" r="r" b="b"/>
            <a:pathLst>
              <a:path w="7599680" h="2009139">
                <a:moveTo>
                  <a:pt x="0" y="127154"/>
                </a:moveTo>
                <a:lnTo>
                  <a:pt x="0" y="1881600"/>
                </a:lnTo>
                <a:lnTo>
                  <a:pt x="836" y="1896264"/>
                </a:lnTo>
                <a:lnTo>
                  <a:pt x="12646" y="1936948"/>
                </a:lnTo>
                <a:lnTo>
                  <a:pt x="36469" y="1970731"/>
                </a:lnTo>
                <a:lnTo>
                  <a:pt x="69815" y="1995123"/>
                </a:lnTo>
                <a:lnTo>
                  <a:pt x="110195" y="2007633"/>
                </a:lnTo>
                <a:lnTo>
                  <a:pt x="7471955" y="2008755"/>
                </a:lnTo>
                <a:lnTo>
                  <a:pt x="7486619" y="2007918"/>
                </a:lnTo>
                <a:lnTo>
                  <a:pt x="7527303" y="1996108"/>
                </a:lnTo>
                <a:lnTo>
                  <a:pt x="7561086" y="1972285"/>
                </a:lnTo>
                <a:lnTo>
                  <a:pt x="7585478" y="1938939"/>
                </a:lnTo>
                <a:lnTo>
                  <a:pt x="7597989" y="1898559"/>
                </a:lnTo>
                <a:lnTo>
                  <a:pt x="7599110" y="127154"/>
                </a:lnTo>
                <a:lnTo>
                  <a:pt x="7598273" y="112490"/>
                </a:lnTo>
                <a:lnTo>
                  <a:pt x="7586464" y="71806"/>
                </a:lnTo>
                <a:lnTo>
                  <a:pt x="7562641" y="38023"/>
                </a:lnTo>
                <a:lnTo>
                  <a:pt x="7529294" y="13631"/>
                </a:lnTo>
                <a:lnTo>
                  <a:pt x="7488914"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783872" y="2519556"/>
            <a:ext cx="1995731"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r>
              <a:rPr sz="1395" spc="33" dirty="0">
                <a:latin typeface="Tahoma"/>
                <a:cs typeface="Tahoma"/>
              </a:rPr>
              <a:t> </a:t>
            </a:r>
            <a:r>
              <a:rPr sz="1395" spc="-22" dirty="0">
                <a:latin typeface="Tahoma"/>
                <a:cs typeface="Tahoma"/>
              </a:rPr>
              <a:t>without</a:t>
            </a:r>
            <a:r>
              <a:rPr sz="1395" spc="36" dirty="0">
                <a:latin typeface="Tahoma"/>
                <a:cs typeface="Tahoma"/>
              </a:rPr>
              <a:t> </a:t>
            </a:r>
            <a:r>
              <a:rPr sz="1395" spc="-56" dirty="0">
                <a:latin typeface="Tahoma"/>
                <a:cs typeface="Tahoma"/>
              </a:rPr>
              <a:t>p</a:t>
            </a:r>
            <a:r>
              <a:rPr sz="1395" spc="-92" dirty="0">
                <a:latin typeface="Tahoma"/>
                <a:cs typeface="Tahoma"/>
              </a:rPr>
              <a:t>a</a:t>
            </a:r>
            <a:r>
              <a:rPr sz="1395" spc="-31" dirty="0">
                <a:latin typeface="Tahoma"/>
                <a:cs typeface="Tahoma"/>
              </a:rPr>
              <a:t>r</a:t>
            </a:r>
            <a:r>
              <a:rPr sz="1395" spc="-47" dirty="0">
                <a:latin typeface="Tahoma"/>
                <a:cs typeface="Tahoma"/>
              </a:rPr>
              <a:t>am</a:t>
            </a:r>
            <a:r>
              <a:rPr sz="1395" spc="-56" dirty="0">
                <a:latin typeface="Tahoma"/>
                <a:cs typeface="Tahoma"/>
              </a:rPr>
              <a:t>eters</a:t>
            </a:r>
            <a:endParaRPr sz="1395">
              <a:latin typeface="Tahoma"/>
              <a:cs typeface="Tahoma"/>
            </a:endParaRPr>
          </a:p>
        </p:txBody>
      </p:sp>
      <p:sp>
        <p:nvSpPr>
          <p:cNvPr id="5" name="object 5"/>
          <p:cNvSpPr/>
          <p:nvPr/>
        </p:nvSpPr>
        <p:spPr>
          <a:xfrm>
            <a:off x="2843277" y="2117412"/>
            <a:ext cx="2040009" cy="966186"/>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3126020" y="263273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7" name="object 7"/>
          <p:cNvSpPr txBox="1"/>
          <p:nvPr/>
        </p:nvSpPr>
        <p:spPr>
          <a:xfrm>
            <a:off x="3323737" y="256318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8" name="object 8"/>
          <p:cNvSpPr txBox="1"/>
          <p:nvPr/>
        </p:nvSpPr>
        <p:spPr>
          <a:xfrm>
            <a:off x="3479189" y="248021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9" name="object 9"/>
          <p:cNvSpPr txBox="1"/>
          <p:nvPr/>
        </p:nvSpPr>
        <p:spPr>
          <a:xfrm>
            <a:off x="3681389" y="245008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0" name="object 10"/>
          <p:cNvSpPr txBox="1"/>
          <p:nvPr/>
        </p:nvSpPr>
        <p:spPr>
          <a:xfrm>
            <a:off x="3647414" y="283203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1" name="object 11"/>
          <p:cNvSpPr txBox="1"/>
          <p:nvPr/>
        </p:nvSpPr>
        <p:spPr>
          <a:xfrm>
            <a:off x="3489826" y="291431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2" name="object 12"/>
          <p:cNvSpPr txBox="1"/>
          <p:nvPr/>
        </p:nvSpPr>
        <p:spPr>
          <a:xfrm>
            <a:off x="3135014" y="239169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3" name="object 13"/>
          <p:cNvSpPr txBox="1"/>
          <p:nvPr/>
        </p:nvSpPr>
        <p:spPr>
          <a:xfrm>
            <a:off x="3519530" y="2278574"/>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4" name="object 14"/>
          <p:cNvSpPr txBox="1"/>
          <p:nvPr/>
        </p:nvSpPr>
        <p:spPr>
          <a:xfrm>
            <a:off x="3817005" y="2640641"/>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5" name="object 15"/>
          <p:cNvSpPr txBox="1"/>
          <p:nvPr/>
        </p:nvSpPr>
        <p:spPr>
          <a:xfrm>
            <a:off x="3830549" y="2826136"/>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6" name="object 16"/>
          <p:cNvSpPr txBox="1"/>
          <p:nvPr/>
        </p:nvSpPr>
        <p:spPr>
          <a:xfrm>
            <a:off x="3985378" y="3015516"/>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7" name="object 17"/>
          <p:cNvSpPr txBox="1"/>
          <p:nvPr/>
        </p:nvSpPr>
        <p:spPr>
          <a:xfrm>
            <a:off x="4167215" y="282748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8" name="object 18"/>
          <p:cNvSpPr txBox="1"/>
          <p:nvPr/>
        </p:nvSpPr>
        <p:spPr>
          <a:xfrm>
            <a:off x="4174519" y="2649210"/>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9" name="object 19"/>
          <p:cNvSpPr txBox="1"/>
          <p:nvPr/>
        </p:nvSpPr>
        <p:spPr>
          <a:xfrm>
            <a:off x="4523762" y="2805720"/>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0" name="object 20"/>
          <p:cNvSpPr txBox="1"/>
          <p:nvPr/>
        </p:nvSpPr>
        <p:spPr>
          <a:xfrm>
            <a:off x="4508999" y="298346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1" name="object 21"/>
          <p:cNvSpPr txBox="1"/>
          <p:nvPr/>
        </p:nvSpPr>
        <p:spPr>
          <a:xfrm>
            <a:off x="4342903" y="283995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2" name="object 22"/>
          <p:cNvSpPr txBox="1"/>
          <p:nvPr/>
        </p:nvSpPr>
        <p:spPr>
          <a:xfrm>
            <a:off x="4741322" y="279602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3" name="object 23"/>
          <p:cNvSpPr txBox="1"/>
          <p:nvPr/>
        </p:nvSpPr>
        <p:spPr>
          <a:xfrm>
            <a:off x="4665519" y="2497565"/>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4" name="object 24"/>
          <p:cNvSpPr txBox="1"/>
          <p:nvPr/>
        </p:nvSpPr>
        <p:spPr>
          <a:xfrm>
            <a:off x="4361453" y="2319469"/>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5" name="object 25"/>
          <p:cNvSpPr txBox="1"/>
          <p:nvPr/>
        </p:nvSpPr>
        <p:spPr>
          <a:xfrm>
            <a:off x="4450480" y="2507438"/>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6" name="object 26"/>
          <p:cNvSpPr txBox="1"/>
          <p:nvPr/>
        </p:nvSpPr>
        <p:spPr>
          <a:xfrm>
            <a:off x="4272317" y="2470595"/>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7" name="object 27"/>
          <p:cNvSpPr txBox="1"/>
          <p:nvPr/>
        </p:nvSpPr>
        <p:spPr>
          <a:xfrm>
            <a:off x="4093633" y="245895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8" name="object 28"/>
          <p:cNvSpPr txBox="1"/>
          <p:nvPr/>
        </p:nvSpPr>
        <p:spPr>
          <a:xfrm>
            <a:off x="3958705" y="225501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9" name="object 29"/>
          <p:cNvSpPr txBox="1"/>
          <p:nvPr/>
        </p:nvSpPr>
        <p:spPr>
          <a:xfrm>
            <a:off x="3864799" y="2442499"/>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30" name="object 30"/>
          <p:cNvSpPr txBox="1"/>
          <p:nvPr/>
        </p:nvSpPr>
        <p:spPr>
          <a:xfrm>
            <a:off x="4564323" y="2638041"/>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31" name="object 31"/>
          <p:cNvSpPr txBox="1"/>
          <p:nvPr/>
        </p:nvSpPr>
        <p:spPr>
          <a:xfrm>
            <a:off x="2594564" y="3281617"/>
            <a:ext cx="485553" cy="214674"/>
          </a:xfrm>
          <a:prstGeom prst="rect">
            <a:avLst/>
          </a:prstGeom>
        </p:spPr>
        <p:txBody>
          <a:bodyPr vert="horz" wrap="square" lIns="0" tIns="0" rIns="0" bIns="0" rtlCol="0">
            <a:spAutoFit/>
          </a:bodyPr>
          <a:lstStyle/>
          <a:p>
            <a:pPr marL="7088"/>
            <a:r>
              <a:rPr sz="1395" spc="-8" dirty="0">
                <a:latin typeface="Tahoma"/>
                <a:cs typeface="Tahoma"/>
              </a:rPr>
              <a:t>+data</a:t>
            </a:r>
            <a:endParaRPr sz="1395">
              <a:latin typeface="Tahoma"/>
              <a:cs typeface="Tahoma"/>
            </a:endParaRPr>
          </a:p>
        </p:txBody>
      </p:sp>
      <p:sp>
        <p:nvSpPr>
          <p:cNvPr id="32" name="object 32"/>
          <p:cNvSpPr/>
          <p:nvPr/>
        </p:nvSpPr>
        <p:spPr>
          <a:xfrm>
            <a:off x="2837123" y="3565051"/>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33" name="object 33"/>
          <p:cNvSpPr/>
          <p:nvPr/>
        </p:nvSpPr>
        <p:spPr>
          <a:xfrm>
            <a:off x="2837123" y="3922664"/>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34" name="object 34"/>
          <p:cNvSpPr/>
          <p:nvPr/>
        </p:nvSpPr>
        <p:spPr>
          <a:xfrm>
            <a:off x="2818613" y="4010646"/>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35" name="object 35"/>
          <p:cNvSpPr/>
          <p:nvPr/>
        </p:nvSpPr>
        <p:spPr>
          <a:xfrm>
            <a:off x="2818613" y="4010646"/>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36" name="object 36"/>
          <p:cNvSpPr/>
          <p:nvPr/>
        </p:nvSpPr>
        <p:spPr>
          <a:xfrm>
            <a:off x="2487417" y="3665197"/>
            <a:ext cx="699622" cy="257662"/>
          </a:xfrm>
          <a:custGeom>
            <a:avLst/>
            <a:gdLst/>
            <a:ahLst/>
            <a:cxnLst/>
            <a:rect l="l" t="t" r="r" b="b"/>
            <a:pathLst>
              <a:path w="1253489" h="461645">
                <a:moveTo>
                  <a:pt x="0" y="0"/>
                </a:moveTo>
                <a:lnTo>
                  <a:pt x="0" y="461295"/>
                </a:lnTo>
                <a:lnTo>
                  <a:pt x="1253113" y="461295"/>
                </a:lnTo>
                <a:lnTo>
                  <a:pt x="1253113" y="0"/>
                </a:lnTo>
                <a:lnTo>
                  <a:pt x="0" y="0"/>
                </a:lnTo>
                <a:close/>
              </a:path>
            </a:pathLst>
          </a:custGeom>
          <a:ln w="3175">
            <a:solidFill>
              <a:srgbClr val="000000"/>
            </a:solidFill>
          </a:ln>
        </p:spPr>
        <p:txBody>
          <a:bodyPr wrap="square" lIns="0" tIns="0" rIns="0" bIns="0" rtlCol="0"/>
          <a:lstStyle/>
          <a:p>
            <a:endParaRPr sz="1339"/>
          </a:p>
        </p:txBody>
      </p:sp>
      <p:sp>
        <p:nvSpPr>
          <p:cNvPr id="37" name="object 37"/>
          <p:cNvSpPr txBox="1"/>
          <p:nvPr/>
        </p:nvSpPr>
        <p:spPr>
          <a:xfrm>
            <a:off x="2480328" y="3709290"/>
            <a:ext cx="713799" cy="214674"/>
          </a:xfrm>
          <a:prstGeom prst="rect">
            <a:avLst/>
          </a:prstGeom>
        </p:spPr>
        <p:txBody>
          <a:bodyPr vert="horz" wrap="square" lIns="0" tIns="0" rIns="0" bIns="0" rtlCol="0">
            <a:spAutoFit/>
          </a:bodyPr>
          <a:lstStyle/>
          <a:p>
            <a:pPr marL="7088"/>
            <a:r>
              <a:rPr sz="1395" b="1" spc="-42" dirty="0">
                <a:solidFill>
                  <a:srgbClr val="0000FF"/>
                </a:solidFill>
                <a:latin typeface="Arial"/>
                <a:cs typeface="Arial"/>
              </a:rPr>
              <a:t>Le</a:t>
            </a:r>
            <a:r>
              <a:rPr sz="1395" b="1" spc="-84" dirty="0">
                <a:solidFill>
                  <a:srgbClr val="0000FF"/>
                </a:solidFill>
                <a:latin typeface="Arial"/>
                <a:cs typeface="Arial"/>
              </a:rPr>
              <a:t>a</a:t>
            </a:r>
            <a:r>
              <a:rPr sz="1395" b="1" spc="-50" dirty="0">
                <a:solidFill>
                  <a:srgbClr val="0000FF"/>
                </a:solidFill>
                <a:latin typeface="Arial"/>
                <a:cs typeface="Arial"/>
              </a:rPr>
              <a:t>rning</a:t>
            </a:r>
            <a:endParaRPr sz="1395">
              <a:latin typeface="Arial"/>
              <a:cs typeface="Arial"/>
            </a:endParaRPr>
          </a:p>
        </p:txBody>
      </p:sp>
      <p:sp>
        <p:nvSpPr>
          <p:cNvPr id="38" name="object 38"/>
          <p:cNvSpPr/>
          <p:nvPr/>
        </p:nvSpPr>
        <p:spPr>
          <a:xfrm>
            <a:off x="2489191" y="3924438"/>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39" name="object 39"/>
          <p:cNvSpPr/>
          <p:nvPr/>
        </p:nvSpPr>
        <p:spPr>
          <a:xfrm>
            <a:off x="840426" y="4205558"/>
            <a:ext cx="3993589" cy="1121380"/>
          </a:xfrm>
          <a:custGeom>
            <a:avLst/>
            <a:gdLst/>
            <a:ahLst/>
            <a:cxnLst/>
            <a:rect l="l" t="t" r="r" b="b"/>
            <a:pathLst>
              <a:path w="7155180" h="2009140">
                <a:moveTo>
                  <a:pt x="0" y="127154"/>
                </a:moveTo>
                <a:lnTo>
                  <a:pt x="0" y="1881600"/>
                </a:lnTo>
                <a:lnTo>
                  <a:pt x="836" y="1896264"/>
                </a:lnTo>
                <a:lnTo>
                  <a:pt x="12646" y="1936948"/>
                </a:lnTo>
                <a:lnTo>
                  <a:pt x="36469" y="1970731"/>
                </a:lnTo>
                <a:lnTo>
                  <a:pt x="69815" y="1995123"/>
                </a:lnTo>
                <a:lnTo>
                  <a:pt x="110195" y="2007633"/>
                </a:lnTo>
                <a:lnTo>
                  <a:pt x="7027676" y="2008755"/>
                </a:lnTo>
                <a:lnTo>
                  <a:pt x="7042341" y="2007918"/>
                </a:lnTo>
                <a:lnTo>
                  <a:pt x="7083025" y="1996108"/>
                </a:lnTo>
                <a:lnTo>
                  <a:pt x="7116808" y="1972285"/>
                </a:lnTo>
                <a:lnTo>
                  <a:pt x="7141199" y="1938939"/>
                </a:lnTo>
                <a:lnTo>
                  <a:pt x="7153710" y="1898559"/>
                </a:lnTo>
                <a:lnTo>
                  <a:pt x="7154831" y="127154"/>
                </a:lnTo>
                <a:lnTo>
                  <a:pt x="7153994" y="112490"/>
                </a:lnTo>
                <a:lnTo>
                  <a:pt x="7142185" y="71806"/>
                </a:lnTo>
                <a:lnTo>
                  <a:pt x="7118362" y="38023"/>
                </a:lnTo>
                <a:lnTo>
                  <a:pt x="7085015" y="13631"/>
                </a:lnTo>
                <a:lnTo>
                  <a:pt x="7044635"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0" name="object 40"/>
          <p:cNvSpPr txBox="1"/>
          <p:nvPr/>
        </p:nvSpPr>
        <p:spPr>
          <a:xfrm>
            <a:off x="907856" y="4682411"/>
            <a:ext cx="1747993"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r>
              <a:rPr sz="1395" spc="33" dirty="0">
                <a:latin typeface="Tahoma"/>
                <a:cs typeface="Tahoma"/>
              </a:rPr>
              <a:t> </a:t>
            </a:r>
            <a:r>
              <a:rPr sz="1395" spc="-14" dirty="0">
                <a:latin typeface="Tahoma"/>
                <a:cs typeface="Tahoma"/>
              </a:rPr>
              <a:t>with</a:t>
            </a:r>
            <a:r>
              <a:rPr sz="1395" spc="36" dirty="0">
                <a:latin typeface="Tahoma"/>
                <a:cs typeface="Tahoma"/>
              </a:rPr>
              <a:t> </a:t>
            </a:r>
            <a:r>
              <a:rPr sz="1395" spc="-56" dirty="0">
                <a:latin typeface="Tahoma"/>
                <a:cs typeface="Tahoma"/>
              </a:rPr>
              <a:t>p</a:t>
            </a:r>
            <a:r>
              <a:rPr sz="1395" spc="-92" dirty="0">
                <a:latin typeface="Tahoma"/>
                <a:cs typeface="Tahoma"/>
              </a:rPr>
              <a:t>a</a:t>
            </a:r>
            <a:r>
              <a:rPr sz="1395" spc="-50" dirty="0">
                <a:latin typeface="Tahoma"/>
                <a:cs typeface="Tahoma"/>
              </a:rPr>
              <a:t>rameters</a:t>
            </a:r>
            <a:endParaRPr sz="1395">
              <a:latin typeface="Tahoma"/>
              <a:cs typeface="Tahoma"/>
            </a:endParaRPr>
          </a:p>
        </p:txBody>
      </p:sp>
      <p:sp>
        <p:nvSpPr>
          <p:cNvPr id="41" name="object 41"/>
          <p:cNvSpPr/>
          <p:nvPr/>
        </p:nvSpPr>
        <p:spPr>
          <a:xfrm>
            <a:off x="2719292" y="4280267"/>
            <a:ext cx="2040009" cy="966186"/>
          </a:xfrm>
          <a:prstGeom prst="rect">
            <a:avLst/>
          </a:prstGeom>
          <a:blipFill>
            <a:blip r:embed="rId4" cstate="print"/>
            <a:stretch>
              <a:fillRect/>
            </a:stretch>
          </a:blipFill>
        </p:spPr>
        <p:txBody>
          <a:bodyPr wrap="square" lIns="0" tIns="0" rIns="0" bIns="0" rtlCol="0"/>
          <a:lstStyle/>
          <a:p>
            <a:endParaRPr sz="1339"/>
          </a:p>
        </p:txBody>
      </p:sp>
      <p:sp>
        <p:nvSpPr>
          <p:cNvPr id="42" name="object 42"/>
          <p:cNvSpPr txBox="1"/>
          <p:nvPr/>
        </p:nvSpPr>
        <p:spPr>
          <a:xfrm>
            <a:off x="3002035" y="479558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3" name="object 43"/>
          <p:cNvSpPr txBox="1"/>
          <p:nvPr/>
        </p:nvSpPr>
        <p:spPr>
          <a:xfrm>
            <a:off x="3199752" y="4726038"/>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44" name="object 44"/>
          <p:cNvSpPr txBox="1"/>
          <p:nvPr/>
        </p:nvSpPr>
        <p:spPr>
          <a:xfrm>
            <a:off x="3355204" y="464307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5" name="object 45"/>
          <p:cNvSpPr txBox="1"/>
          <p:nvPr/>
        </p:nvSpPr>
        <p:spPr>
          <a:xfrm>
            <a:off x="3557404" y="461293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6" name="object 46"/>
          <p:cNvSpPr txBox="1"/>
          <p:nvPr/>
        </p:nvSpPr>
        <p:spPr>
          <a:xfrm>
            <a:off x="3523430" y="4994887"/>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7" name="object 47"/>
          <p:cNvSpPr txBox="1"/>
          <p:nvPr/>
        </p:nvSpPr>
        <p:spPr>
          <a:xfrm>
            <a:off x="3365841" y="5077167"/>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48" name="object 48"/>
          <p:cNvSpPr txBox="1"/>
          <p:nvPr/>
        </p:nvSpPr>
        <p:spPr>
          <a:xfrm>
            <a:off x="3011030" y="4554551"/>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9" name="object 49"/>
          <p:cNvSpPr txBox="1"/>
          <p:nvPr/>
        </p:nvSpPr>
        <p:spPr>
          <a:xfrm>
            <a:off x="3395545" y="4441429"/>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0" name="object 50"/>
          <p:cNvSpPr txBox="1"/>
          <p:nvPr/>
        </p:nvSpPr>
        <p:spPr>
          <a:xfrm>
            <a:off x="3693020" y="480349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1" name="object 51"/>
          <p:cNvSpPr txBox="1"/>
          <p:nvPr/>
        </p:nvSpPr>
        <p:spPr>
          <a:xfrm>
            <a:off x="3706566" y="4988992"/>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2" name="object 52"/>
          <p:cNvSpPr txBox="1"/>
          <p:nvPr/>
        </p:nvSpPr>
        <p:spPr>
          <a:xfrm>
            <a:off x="3861394" y="5178370"/>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3" name="object 53"/>
          <p:cNvSpPr txBox="1"/>
          <p:nvPr/>
        </p:nvSpPr>
        <p:spPr>
          <a:xfrm>
            <a:off x="4043230" y="4990337"/>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4" name="object 54"/>
          <p:cNvSpPr txBox="1"/>
          <p:nvPr/>
        </p:nvSpPr>
        <p:spPr>
          <a:xfrm>
            <a:off x="4050535" y="481206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55" name="object 55"/>
          <p:cNvSpPr txBox="1"/>
          <p:nvPr/>
        </p:nvSpPr>
        <p:spPr>
          <a:xfrm>
            <a:off x="4399778" y="4968576"/>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56" name="object 56"/>
          <p:cNvSpPr txBox="1"/>
          <p:nvPr/>
        </p:nvSpPr>
        <p:spPr>
          <a:xfrm>
            <a:off x="4385014" y="5146318"/>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7" name="object 57"/>
          <p:cNvSpPr txBox="1"/>
          <p:nvPr/>
        </p:nvSpPr>
        <p:spPr>
          <a:xfrm>
            <a:off x="4218918" y="5002807"/>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8" name="object 58"/>
          <p:cNvSpPr txBox="1"/>
          <p:nvPr/>
        </p:nvSpPr>
        <p:spPr>
          <a:xfrm>
            <a:off x="4617338" y="4958877"/>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9" name="object 59"/>
          <p:cNvSpPr txBox="1"/>
          <p:nvPr/>
        </p:nvSpPr>
        <p:spPr>
          <a:xfrm>
            <a:off x="4541535" y="4660420"/>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0" name="object 60"/>
          <p:cNvSpPr txBox="1"/>
          <p:nvPr/>
        </p:nvSpPr>
        <p:spPr>
          <a:xfrm>
            <a:off x="4237469" y="4482324"/>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61" name="object 61"/>
          <p:cNvSpPr txBox="1"/>
          <p:nvPr/>
        </p:nvSpPr>
        <p:spPr>
          <a:xfrm>
            <a:off x="4326496" y="467029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62" name="object 62"/>
          <p:cNvSpPr txBox="1"/>
          <p:nvPr/>
        </p:nvSpPr>
        <p:spPr>
          <a:xfrm>
            <a:off x="4148332" y="4633449"/>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63" name="object 63"/>
          <p:cNvSpPr txBox="1"/>
          <p:nvPr/>
        </p:nvSpPr>
        <p:spPr>
          <a:xfrm>
            <a:off x="3969649" y="4621808"/>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4" name="object 64"/>
          <p:cNvSpPr txBox="1"/>
          <p:nvPr/>
        </p:nvSpPr>
        <p:spPr>
          <a:xfrm>
            <a:off x="3834721" y="441787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65" name="object 65"/>
          <p:cNvSpPr txBox="1"/>
          <p:nvPr/>
        </p:nvSpPr>
        <p:spPr>
          <a:xfrm>
            <a:off x="3740814" y="4605355"/>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66" name="object 66"/>
          <p:cNvSpPr txBox="1"/>
          <p:nvPr/>
        </p:nvSpPr>
        <p:spPr>
          <a:xfrm>
            <a:off x="4440339" y="4800896"/>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Tree>
    <p:extLst>
      <p:ext uri="{BB962C8B-B14F-4D97-AF65-F5344CB8AC3E}">
        <p14:creationId xmlns:p14="http://schemas.microsoft.com/office/powerpoint/2010/main" val="144655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76F162-D653-49E7-9627-905115C35D19}" type="slidenum">
              <a:rPr lang="en-US" altLang="en-US" sz="1400" smtClean="0"/>
              <a:pPr/>
              <a:t>15</a:t>
            </a:fld>
            <a:endParaRPr lang="en-US" altLang="en-US" sz="1400"/>
          </a:p>
        </p:txBody>
      </p:sp>
      <p:sp>
        <p:nvSpPr>
          <p:cNvPr id="8195" name="Rectangle 2"/>
          <p:cNvSpPr>
            <a:spLocks noGrp="1" noChangeArrowheads="1"/>
          </p:cNvSpPr>
          <p:nvPr>
            <p:ph type="title"/>
          </p:nvPr>
        </p:nvSpPr>
        <p:spPr/>
        <p:txBody>
          <a:bodyPr/>
          <a:lstStyle/>
          <a:p>
            <a:r>
              <a:rPr lang="en-US" altLang="en-US"/>
              <a:t>Questions/Thoughts about AI</a:t>
            </a:r>
          </a:p>
        </p:txBody>
      </p:sp>
      <p:sp>
        <p:nvSpPr>
          <p:cNvPr id="8196" name="Rectangle 3"/>
          <p:cNvSpPr>
            <a:spLocks noGrp="1" noChangeArrowheads="1"/>
          </p:cNvSpPr>
          <p:nvPr>
            <p:ph type="body" idx="1"/>
          </p:nvPr>
        </p:nvSpPr>
        <p:spPr>
          <a:xfrm>
            <a:off x="381000" y="1752600"/>
            <a:ext cx="8458200" cy="4343400"/>
          </a:xfrm>
        </p:spPr>
        <p:txBody>
          <a:bodyPr/>
          <a:lstStyle/>
          <a:p>
            <a:r>
              <a:rPr lang="en-US" altLang="en-US" sz="2000" dirty="0"/>
              <a:t>What are the limitations of AI? Can computers only do what they are told? Can computers be creative? Can computers think? What problems cannot be solved by computers today?</a:t>
            </a:r>
          </a:p>
          <a:p>
            <a:r>
              <a:rPr lang="en-US" altLang="en-US" sz="2000" dirty="0"/>
              <a:t>Computers show promise to control the current waste of energy and other natural resources.</a:t>
            </a:r>
          </a:p>
          <a:p>
            <a:r>
              <a:rPr lang="en-US" altLang="en-US" sz="2000" dirty="0"/>
              <a:t>Computer can work in environment that are unsuitable for human beings.</a:t>
            </a:r>
          </a:p>
          <a:p>
            <a:r>
              <a:rPr lang="en-US" altLang="en-US" sz="2000" dirty="0"/>
              <a:t>If computers control everything---who controls the computers?</a:t>
            </a:r>
          </a:p>
          <a:p>
            <a:r>
              <a:rPr lang="en-US" altLang="en-US" sz="2000" dirty="0"/>
              <a:t>If computers are intelligent what civil rights should be given to computers? </a:t>
            </a:r>
          </a:p>
          <a:p>
            <a:r>
              <a:rPr lang="en-US" altLang="en-US" sz="2000" dirty="0"/>
              <a:t>If computers can perform most of our work; what should the human beings do? </a:t>
            </a:r>
          </a:p>
          <a:p>
            <a:r>
              <a:rPr lang="en-US" altLang="en-US" sz="2000" dirty="0"/>
              <a:t>Only those things that can be represented in computers are important.</a:t>
            </a:r>
          </a:p>
          <a:p>
            <a:r>
              <a:rPr lang="en-US" altLang="en-US" sz="2000" dirty="0"/>
              <a:t>It is fun to play with computers.</a:t>
            </a:r>
          </a:p>
          <a:p>
            <a:endParaRPr lang="en-US"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16</a:t>
            </a:fld>
            <a:endParaRPr lang="en-US" altLang="en-US" sz="1400"/>
          </a:p>
        </p:txBody>
      </p:sp>
      <p:sp>
        <p:nvSpPr>
          <p:cNvPr id="4099" name="Rectangle 2"/>
          <p:cNvSpPr>
            <a:spLocks noGrp="1" noChangeArrowheads="1"/>
          </p:cNvSpPr>
          <p:nvPr>
            <p:ph type="title"/>
          </p:nvPr>
        </p:nvSpPr>
        <p:spPr/>
        <p:txBody>
          <a:bodyPr/>
          <a:lstStyle/>
          <a:p>
            <a:r>
              <a:rPr lang="en-US" altLang="en-US" dirty="0">
                <a:solidFill>
                  <a:srgbClr val="FF0000"/>
                </a:solidFill>
              </a:rPr>
              <a:t>Talk Organization </a:t>
            </a:r>
          </a:p>
        </p:txBody>
      </p:sp>
      <p:sp>
        <p:nvSpPr>
          <p:cNvPr id="4100" name="Rectangle 3"/>
          <p:cNvSpPr>
            <a:spLocks noGrp="1" noChangeArrowheads="1"/>
          </p:cNvSpPr>
          <p:nvPr>
            <p:ph type="body" idx="1"/>
          </p:nvPr>
        </p:nvSpPr>
        <p:spPr>
          <a:xfrm>
            <a:off x="381000" y="1981200"/>
            <a:ext cx="8534400" cy="4114800"/>
          </a:xfrm>
        </p:spPr>
        <p:txBody>
          <a:bodyPr/>
          <a:lstStyle/>
          <a:p>
            <a:pPr marL="609600" indent="-609600">
              <a:buFontTx/>
              <a:buAutoNum type="arabicPeriod"/>
            </a:pPr>
            <a:r>
              <a:rPr lang="en-US" altLang="en-US" sz="3000" dirty="0"/>
              <a:t>One Slide about Myself</a:t>
            </a:r>
          </a:p>
          <a:p>
            <a:pPr marL="0" indent="0">
              <a:buNone/>
            </a:pPr>
            <a:r>
              <a:rPr lang="en-US" altLang="en-US" sz="3000" dirty="0"/>
              <a:t>AI: Success Stories, Promises, and Stumbling Blocks</a:t>
            </a:r>
          </a:p>
          <a:p>
            <a:pPr marL="514350" indent="-514350">
              <a:buFont typeface="+mj-lt"/>
              <a:buAutoNum type="arabicPeriod" startAt="2"/>
            </a:pPr>
            <a:r>
              <a:rPr lang="en-US" altLang="en-US" dirty="0"/>
              <a:t>What is Artificial Intelligence?</a:t>
            </a:r>
          </a:p>
          <a:p>
            <a:pPr marL="514350" indent="-514350">
              <a:buFont typeface="+mj-lt"/>
              <a:buAutoNum type="arabicPeriod" startAt="2"/>
            </a:pPr>
            <a:r>
              <a:rPr lang="en-US" altLang="en-US" b="1" dirty="0"/>
              <a:t>Success Stories </a:t>
            </a:r>
          </a:p>
          <a:p>
            <a:pPr marL="514350" indent="-514350">
              <a:buFont typeface="+mj-lt"/>
              <a:buAutoNum type="arabicPeriod" startAt="2"/>
            </a:pPr>
            <a:r>
              <a:rPr lang="en-US" altLang="en-US" dirty="0"/>
              <a:t>Promises </a:t>
            </a:r>
          </a:p>
          <a:p>
            <a:pPr marL="514350" indent="-514350">
              <a:buFont typeface="+mj-lt"/>
              <a:buAutoNum type="arabicPeriod" startAt="2"/>
            </a:pPr>
            <a:r>
              <a:rPr lang="en-US" altLang="en-US" dirty="0"/>
              <a:t>Stumbling Blocks </a:t>
            </a:r>
          </a:p>
          <a:p>
            <a:pPr marL="514350" indent="-514350">
              <a:buFont typeface="+mj-lt"/>
              <a:buAutoNum type="arabicPeriod" startAt="2"/>
            </a:pPr>
            <a:r>
              <a:rPr lang="en-US" altLang="en-US" dirty="0"/>
              <a:t>Conclusion </a:t>
            </a:r>
          </a:p>
        </p:txBody>
      </p:sp>
    </p:spTree>
    <p:extLst>
      <p:ext uri="{BB962C8B-B14F-4D97-AF65-F5344CB8AC3E}">
        <p14:creationId xmlns:p14="http://schemas.microsoft.com/office/powerpoint/2010/main" val="1754742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2218" y="763412"/>
            <a:ext cx="2061685" cy="1238430"/>
          </a:xfrm>
          <a:prstGeom prst="rect">
            <a:avLst/>
          </a:prstGeom>
          <a:blipFill>
            <a:blip r:embed="rId3" cstate="print"/>
            <a:stretch>
              <a:fillRect/>
            </a:stretch>
          </a:blipFill>
        </p:spPr>
        <p:txBody>
          <a:bodyPr wrap="square" lIns="0" tIns="0" rIns="0" bIns="0" rtlCol="0"/>
          <a:lstStyle/>
          <a:p>
            <a:r>
              <a:rPr lang="en-US" sz="700" dirty="0">
                <a:solidFill>
                  <a:srgbClr val="FFFF00"/>
                </a:solidFill>
              </a:rPr>
              <a:t>https://en.wikipedia.org/wiki/Watson_%28computer%299</a:t>
            </a:r>
            <a:endParaRPr sz="700" dirty="0">
              <a:solidFill>
                <a:srgbClr val="FFFF00"/>
              </a:solidFill>
            </a:endParaRPr>
          </a:p>
        </p:txBody>
      </p:sp>
      <p:sp>
        <p:nvSpPr>
          <p:cNvPr id="5" name="object 5"/>
          <p:cNvSpPr/>
          <p:nvPr/>
        </p:nvSpPr>
        <p:spPr>
          <a:xfrm>
            <a:off x="2852122" y="805994"/>
            <a:ext cx="2125558" cy="1195848"/>
          </a:xfrm>
          <a:prstGeom prst="rect">
            <a:avLst/>
          </a:prstGeom>
          <a:blipFill>
            <a:blip r:embed="rId4" cstate="print"/>
            <a:stretch>
              <a:fillRect/>
            </a:stretch>
          </a:blipFill>
        </p:spPr>
        <p:txBody>
          <a:bodyPr wrap="square" lIns="0" tIns="0" rIns="0" bIns="0" rtlCol="0"/>
          <a:lstStyle/>
          <a:p>
            <a:endParaRPr sz="1339"/>
          </a:p>
        </p:txBody>
      </p:sp>
      <p:sp>
        <p:nvSpPr>
          <p:cNvPr id="6" name="object 6"/>
          <p:cNvSpPr/>
          <p:nvPr/>
        </p:nvSpPr>
        <p:spPr>
          <a:xfrm>
            <a:off x="353166" y="2862996"/>
            <a:ext cx="2129346" cy="1419447"/>
          </a:xfrm>
          <a:custGeom>
            <a:avLst/>
            <a:gdLst/>
            <a:ahLst/>
            <a:cxnLst/>
            <a:rect l="l" t="t" r="r" b="b"/>
            <a:pathLst>
              <a:path w="3815079" h="2543175">
                <a:moveTo>
                  <a:pt x="0" y="0"/>
                </a:moveTo>
                <a:lnTo>
                  <a:pt x="0" y="2543099"/>
                </a:lnTo>
                <a:lnTo>
                  <a:pt x="3814649" y="2543099"/>
                </a:lnTo>
                <a:lnTo>
                  <a:pt x="3814649"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351391" y="2861222"/>
            <a:ext cx="2132655" cy="1422953"/>
          </a:xfrm>
          <a:prstGeom prst="rect">
            <a:avLst/>
          </a:prstGeom>
          <a:blipFill>
            <a:blip r:embed="rId5" cstate="print"/>
            <a:stretch>
              <a:fillRect/>
            </a:stretch>
          </a:blipFill>
        </p:spPr>
        <p:txBody>
          <a:bodyPr wrap="square" lIns="0" tIns="0" rIns="0" bIns="0" rtlCol="0"/>
          <a:lstStyle/>
          <a:p>
            <a:endParaRPr sz="1339"/>
          </a:p>
        </p:txBody>
      </p:sp>
      <p:sp>
        <p:nvSpPr>
          <p:cNvPr id="11" name="object 11"/>
          <p:cNvSpPr/>
          <p:nvPr/>
        </p:nvSpPr>
        <p:spPr>
          <a:xfrm>
            <a:off x="2895600" y="2989045"/>
            <a:ext cx="3552060" cy="1806192"/>
          </a:xfrm>
          <a:prstGeom prst="rect">
            <a:avLst/>
          </a:prstGeom>
          <a:blipFill>
            <a:blip r:embed="rId6" cstate="print"/>
            <a:stretch>
              <a:fillRect/>
            </a:stretch>
          </a:blipFill>
        </p:spPr>
        <p:txBody>
          <a:bodyPr wrap="square" lIns="0" tIns="0" rIns="0" bIns="0" rtlCol="0"/>
          <a:lstStyle/>
          <a:p>
            <a:endParaRPr sz="1339"/>
          </a:p>
        </p:txBody>
      </p:sp>
      <p:sp>
        <p:nvSpPr>
          <p:cNvPr id="13" name="object 13"/>
          <p:cNvSpPr/>
          <p:nvPr/>
        </p:nvSpPr>
        <p:spPr>
          <a:xfrm>
            <a:off x="0" y="4832933"/>
            <a:ext cx="3552060" cy="1827483"/>
          </a:xfrm>
          <a:prstGeom prst="rect">
            <a:avLst/>
          </a:prstGeom>
          <a:blipFill>
            <a:blip r:embed="rId7" cstate="print"/>
            <a:stretch>
              <a:fillRect/>
            </a:stretch>
          </a:blipFill>
        </p:spPr>
        <p:txBody>
          <a:bodyPr wrap="square" lIns="0" tIns="0" rIns="0" bIns="0" rtlCol="0"/>
          <a:lstStyle/>
          <a:p>
            <a:endParaRPr sz="1339"/>
          </a:p>
        </p:txBody>
      </p:sp>
      <p:sp>
        <p:nvSpPr>
          <p:cNvPr id="15" name="object 15"/>
          <p:cNvSpPr/>
          <p:nvPr/>
        </p:nvSpPr>
        <p:spPr>
          <a:xfrm>
            <a:off x="5408379" y="608059"/>
            <a:ext cx="3552060" cy="2111364"/>
          </a:xfrm>
          <a:prstGeom prst="rect">
            <a:avLst/>
          </a:prstGeom>
          <a:blipFill>
            <a:blip r:embed="rId8" cstate="print"/>
            <a:stretch>
              <a:fillRect/>
            </a:stretch>
          </a:blipFill>
        </p:spPr>
        <p:txBody>
          <a:bodyPr wrap="square" lIns="0" tIns="0" rIns="0" bIns="0" rtlCol="0"/>
          <a:lstStyle/>
          <a:p>
            <a:endParaRPr sz="1339"/>
          </a:p>
        </p:txBody>
      </p:sp>
      <p:sp>
        <p:nvSpPr>
          <p:cNvPr id="18" name="TextBox 17"/>
          <p:cNvSpPr txBox="1"/>
          <p:nvPr/>
        </p:nvSpPr>
        <p:spPr>
          <a:xfrm>
            <a:off x="2557309" y="-36007"/>
            <a:ext cx="4838184" cy="769441"/>
          </a:xfrm>
          <a:prstGeom prst="rect">
            <a:avLst/>
          </a:prstGeom>
          <a:noFill/>
        </p:spPr>
        <p:txBody>
          <a:bodyPr wrap="none" rtlCol="0">
            <a:spAutoFit/>
          </a:bodyPr>
          <a:lstStyle/>
          <a:p>
            <a:r>
              <a:rPr lang="en-US" sz="4400" dirty="0"/>
              <a:t>3,AI Success Stories</a:t>
            </a:r>
          </a:p>
        </p:txBody>
      </p:sp>
      <p:sp>
        <p:nvSpPr>
          <p:cNvPr id="2" name="TextBox 1"/>
          <p:cNvSpPr txBox="1"/>
          <p:nvPr/>
        </p:nvSpPr>
        <p:spPr>
          <a:xfrm>
            <a:off x="351391" y="2209800"/>
            <a:ext cx="2525050" cy="338554"/>
          </a:xfrm>
          <a:prstGeom prst="rect">
            <a:avLst/>
          </a:prstGeom>
          <a:noFill/>
        </p:spPr>
        <p:txBody>
          <a:bodyPr wrap="none" rtlCol="0">
            <a:spAutoFit/>
          </a:bodyPr>
          <a:lstStyle/>
          <a:p>
            <a:r>
              <a:rPr lang="en-US" sz="800" dirty="0">
                <a:hlinkClick r:id="rId9"/>
              </a:rPr>
              <a:t>https://en.wikipedia.org/wiki/Watson_%28computer%29</a:t>
            </a:r>
            <a:endParaRPr lang="en-US" sz="800" dirty="0"/>
          </a:p>
          <a:p>
            <a:endParaRPr lang="en-US" sz="800" dirty="0"/>
          </a:p>
        </p:txBody>
      </p:sp>
      <p:sp>
        <p:nvSpPr>
          <p:cNvPr id="4" name="TextBox 3">
            <a:extLst>
              <a:ext uri="{FF2B5EF4-FFF2-40B4-BE49-F238E27FC236}">
                <a16:creationId xmlns:a16="http://schemas.microsoft.com/office/drawing/2014/main" id="{F3534226-8920-425C-A4E7-BAFE7FEE14DE}"/>
              </a:ext>
            </a:extLst>
          </p:cNvPr>
          <p:cNvSpPr txBox="1"/>
          <p:nvPr/>
        </p:nvSpPr>
        <p:spPr>
          <a:xfrm>
            <a:off x="2818627" y="2297907"/>
            <a:ext cx="6705600" cy="276999"/>
          </a:xfrm>
          <a:prstGeom prst="rect">
            <a:avLst/>
          </a:prstGeom>
          <a:noFill/>
        </p:spPr>
        <p:txBody>
          <a:bodyPr wrap="square" rtlCol="0">
            <a:spAutoFit/>
          </a:bodyPr>
          <a:lstStyle/>
          <a:p>
            <a:r>
              <a:rPr lang="en-US" sz="600" dirty="0">
                <a:hlinkClick r:id="rId10"/>
              </a:rPr>
              <a:t>https://techcrunch.com/2017/05/24/alphago-beats-planets-best-human-go-player-ke-jie/</a:t>
            </a:r>
            <a:endParaRPr lang="en-US" sz="600" dirty="0"/>
          </a:p>
          <a:p>
            <a:endParaRPr lang="en-US" sz="600" dirty="0"/>
          </a:p>
        </p:txBody>
      </p:sp>
      <p:sp>
        <p:nvSpPr>
          <p:cNvPr id="8" name="Rectangle 7">
            <a:extLst>
              <a:ext uri="{FF2B5EF4-FFF2-40B4-BE49-F238E27FC236}">
                <a16:creationId xmlns:a16="http://schemas.microsoft.com/office/drawing/2014/main" id="{2D05F07E-CFC1-4E64-8B8B-92AC2746B1F1}"/>
              </a:ext>
            </a:extLst>
          </p:cNvPr>
          <p:cNvSpPr/>
          <p:nvPr/>
        </p:nvSpPr>
        <p:spPr>
          <a:xfrm>
            <a:off x="44300" y="4498449"/>
            <a:ext cx="6324600" cy="615553"/>
          </a:xfrm>
          <a:prstGeom prst="rect">
            <a:avLst/>
          </a:prstGeom>
        </p:spPr>
        <p:txBody>
          <a:bodyPr wrap="square">
            <a:spAutoFit/>
          </a:bodyPr>
          <a:lstStyle/>
          <a:p>
            <a:r>
              <a:rPr lang="en-US" sz="1000" dirty="0">
                <a:hlinkClick r:id="rId11"/>
              </a:rPr>
              <a:t>https://www.bosch.com/stories/experience-automated-driving/</a:t>
            </a:r>
            <a:endParaRPr lang="en-US" sz="1000" dirty="0"/>
          </a:p>
          <a:p>
            <a:endParaRPr lang="en-US" dirty="0"/>
          </a:p>
        </p:txBody>
      </p:sp>
      <p:sp>
        <p:nvSpPr>
          <p:cNvPr id="10" name="Rectangle 9">
            <a:extLst>
              <a:ext uri="{FF2B5EF4-FFF2-40B4-BE49-F238E27FC236}">
                <a16:creationId xmlns:a16="http://schemas.microsoft.com/office/drawing/2014/main" id="{69654273-A80C-415C-98B1-598197E588D0}"/>
              </a:ext>
            </a:extLst>
          </p:cNvPr>
          <p:cNvSpPr/>
          <p:nvPr/>
        </p:nvSpPr>
        <p:spPr>
          <a:xfrm>
            <a:off x="4876800" y="4820445"/>
            <a:ext cx="4572000" cy="507831"/>
          </a:xfrm>
          <a:prstGeom prst="rect">
            <a:avLst/>
          </a:prstGeom>
        </p:spPr>
        <p:txBody>
          <a:bodyPr>
            <a:spAutoFit/>
          </a:bodyPr>
          <a:lstStyle/>
          <a:p>
            <a:r>
              <a:rPr lang="en-US" sz="900" dirty="0">
                <a:hlinkClick r:id="rId12"/>
              </a:rPr>
              <a:t>https://venturebeat.com/2018/10/22/googles-fluid-annotation-uses-ai-to-speed-up-image-dataset-annotation/</a:t>
            </a:r>
            <a:endParaRPr lang="en-US" sz="900" dirty="0"/>
          </a:p>
          <a:p>
            <a:endParaRPr lang="en-US" sz="900" dirty="0"/>
          </a:p>
        </p:txBody>
      </p:sp>
      <p:pic>
        <p:nvPicPr>
          <p:cNvPr id="14" name="Picture 13" descr="A small boat in a body of water&#10;&#10;Description automatically generated">
            <a:extLst>
              <a:ext uri="{FF2B5EF4-FFF2-40B4-BE49-F238E27FC236}">
                <a16:creationId xmlns:a16="http://schemas.microsoft.com/office/drawing/2014/main" id="{CF0CF767-B7E6-4CC6-AC6B-9653C2341E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24400" y="5205531"/>
            <a:ext cx="4495800" cy="1692950"/>
          </a:xfrm>
          <a:prstGeom prst="rect">
            <a:avLst/>
          </a:prstGeom>
        </p:spPr>
      </p:pic>
      <p:sp>
        <p:nvSpPr>
          <p:cNvPr id="9" name="Rectangle 8">
            <a:extLst>
              <a:ext uri="{FF2B5EF4-FFF2-40B4-BE49-F238E27FC236}">
                <a16:creationId xmlns:a16="http://schemas.microsoft.com/office/drawing/2014/main" id="{813BB71A-564B-484F-BB3A-BE66DE1B9C12}"/>
              </a:ext>
            </a:extLst>
          </p:cNvPr>
          <p:cNvSpPr/>
          <p:nvPr/>
        </p:nvSpPr>
        <p:spPr>
          <a:xfrm>
            <a:off x="6447660" y="4320491"/>
            <a:ext cx="2026773" cy="400110"/>
          </a:xfrm>
          <a:prstGeom prst="rect">
            <a:avLst/>
          </a:prstGeom>
        </p:spPr>
        <p:txBody>
          <a:bodyPr wrap="none">
            <a:spAutoFit/>
          </a:bodyPr>
          <a:lstStyle/>
          <a:p>
            <a:r>
              <a:rPr lang="en-US" sz="2000" dirty="0"/>
              <a:t>Image Annotation</a:t>
            </a:r>
          </a:p>
        </p:txBody>
      </p:sp>
    </p:spTree>
    <p:extLst>
      <p:ext uri="{BB962C8B-B14F-4D97-AF65-F5344CB8AC3E}">
        <p14:creationId xmlns:p14="http://schemas.microsoft.com/office/powerpoint/2010/main" val="425184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18</a:t>
            </a:fld>
            <a:endParaRPr lang="en-US" altLang="en-US" sz="1400"/>
          </a:p>
        </p:txBody>
      </p:sp>
      <p:sp>
        <p:nvSpPr>
          <p:cNvPr id="4099" name="Rectangle 2"/>
          <p:cNvSpPr>
            <a:spLocks noGrp="1" noChangeArrowheads="1"/>
          </p:cNvSpPr>
          <p:nvPr>
            <p:ph type="title"/>
          </p:nvPr>
        </p:nvSpPr>
        <p:spPr>
          <a:xfrm>
            <a:off x="152400" y="76200"/>
            <a:ext cx="8991600" cy="609600"/>
          </a:xfrm>
        </p:spPr>
        <p:txBody>
          <a:bodyPr/>
          <a:lstStyle/>
          <a:p>
            <a:r>
              <a:rPr lang="en-US" altLang="en-US" sz="3600" dirty="0">
                <a:solidFill>
                  <a:srgbClr val="FF0000"/>
                </a:solidFill>
              </a:rPr>
              <a:t>Google AI Beats Go World Champion </a:t>
            </a:r>
          </a:p>
        </p:txBody>
      </p:sp>
      <p:sp>
        <p:nvSpPr>
          <p:cNvPr id="4100" name="Rectangle 3"/>
          <p:cNvSpPr>
            <a:spLocks noGrp="1" noChangeArrowheads="1"/>
          </p:cNvSpPr>
          <p:nvPr>
            <p:ph type="body" idx="1"/>
          </p:nvPr>
        </p:nvSpPr>
        <p:spPr>
          <a:xfrm>
            <a:off x="381000" y="1066800"/>
            <a:ext cx="8534400" cy="5029200"/>
          </a:xfrm>
        </p:spPr>
        <p:txBody>
          <a:bodyPr/>
          <a:lstStyle/>
          <a:p>
            <a:r>
              <a:rPr lang="en-US" altLang="en-US" sz="3000" dirty="0"/>
              <a:t>A machine learning approach was used which heavily relied on experience of artificial go-playing programs playing against each other and then to use this feedback to enhance the strategies of the individual Go programs.  </a:t>
            </a:r>
          </a:p>
          <a:p>
            <a:r>
              <a:rPr lang="en-US" altLang="en-US" dirty="0"/>
              <a:t>In contrast to the Deep Blue Chess program, human Go-experts only played only a minor role in the project. </a:t>
            </a:r>
          </a:p>
          <a:p>
            <a:r>
              <a:rPr lang="en-US" altLang="en-US" dirty="0"/>
              <a:t>Reinforcement Learning and Deep Learning played a key role in developing a very smart Go program.</a:t>
            </a:r>
          </a:p>
          <a:p>
            <a:endParaRPr lang="en-US" altLang="en-US" dirty="0"/>
          </a:p>
        </p:txBody>
      </p:sp>
    </p:spTree>
    <p:extLst>
      <p:ext uri="{BB962C8B-B14F-4D97-AF65-F5344CB8AC3E}">
        <p14:creationId xmlns:p14="http://schemas.microsoft.com/office/powerpoint/2010/main" val="2993242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0E72FD-4510-40E1-9F13-7D4D5A556043}" type="slidenum">
              <a:rPr lang="en-US" altLang="en-US" sz="1400" smtClean="0"/>
              <a:pPr/>
              <a:t>19</a:t>
            </a:fld>
            <a:endParaRPr lang="en-US" altLang="en-US" sz="1400"/>
          </a:p>
        </p:txBody>
      </p:sp>
      <p:sp>
        <p:nvSpPr>
          <p:cNvPr id="25603" name="Rectangle 2"/>
          <p:cNvSpPr>
            <a:spLocks noGrp="1" noChangeArrowheads="1"/>
          </p:cNvSpPr>
          <p:nvPr>
            <p:ph type="body" idx="1"/>
          </p:nvPr>
        </p:nvSpPr>
        <p:spPr>
          <a:xfrm>
            <a:off x="0" y="1143000"/>
            <a:ext cx="8991600" cy="5715000"/>
          </a:xfrm>
        </p:spPr>
        <p:txBody>
          <a:bodyPr/>
          <a:lstStyle/>
          <a:p>
            <a:pPr>
              <a:lnSpc>
                <a:spcPct val="90000"/>
              </a:lnSpc>
            </a:pPr>
            <a:r>
              <a:rPr lang="en-US" altLang="en-US" sz="3600"/>
              <a:t>Learning agent receives feedback with respect to its actions (e.g. using a teacher)</a:t>
            </a:r>
          </a:p>
          <a:p>
            <a:pPr lvl="1">
              <a:lnSpc>
                <a:spcPct val="90000"/>
              </a:lnSpc>
            </a:pPr>
            <a:r>
              <a:rPr lang="en-US" altLang="en-US" sz="3200" b="1"/>
              <a:t> Supervised Learning/Learning from Examples/Inductive Learning</a:t>
            </a:r>
            <a:r>
              <a:rPr lang="en-US" altLang="en-US" sz="3200"/>
              <a:t>: feedback is received with respect to all possible actions of the agent</a:t>
            </a:r>
          </a:p>
          <a:p>
            <a:pPr lvl="1">
              <a:lnSpc>
                <a:spcPct val="90000"/>
              </a:lnSpc>
            </a:pPr>
            <a:r>
              <a:rPr lang="en-US" altLang="en-US" sz="3200" b="1"/>
              <a:t> Reinforcement Learning</a:t>
            </a:r>
            <a:r>
              <a:rPr lang="en-US" altLang="en-US" sz="3200"/>
              <a:t>: feedback is only received with respect to the taken action of the agent</a:t>
            </a:r>
          </a:p>
          <a:p>
            <a:pPr>
              <a:lnSpc>
                <a:spcPct val="90000"/>
              </a:lnSpc>
            </a:pPr>
            <a:r>
              <a:rPr lang="en-US" altLang="en-US" sz="3600" b="1"/>
              <a:t>Unsupervised Learning: </a:t>
            </a:r>
            <a:r>
              <a:rPr lang="en-US" altLang="en-US" sz="3600"/>
              <a:t>Learning without feedback</a:t>
            </a:r>
          </a:p>
        </p:txBody>
      </p:sp>
      <p:sp useBgFill="1">
        <p:nvSpPr>
          <p:cNvPr id="43011" name="Rectangle 3"/>
          <p:cNvSpPr>
            <a:spLocks noChangeArrowheads="1"/>
          </p:cNvSpPr>
          <p:nvPr/>
        </p:nvSpPr>
        <p:spPr bwMode="auto">
          <a:xfrm>
            <a:off x="609600" y="258763"/>
            <a:ext cx="7762875" cy="619125"/>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p>
            <a:pPr algn="ctr">
              <a:defRPr/>
            </a:pPr>
            <a:r>
              <a:rPr lang="en-US" sz="3400" b="1">
                <a:solidFill>
                  <a:schemeClr val="tx2"/>
                </a:solidFill>
              </a:rPr>
              <a:t>Different Forms of Learning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2</a:t>
            </a:fld>
            <a:endParaRPr lang="en-US" altLang="en-US" sz="1400"/>
          </a:p>
        </p:txBody>
      </p:sp>
      <p:sp>
        <p:nvSpPr>
          <p:cNvPr id="4099" name="Rectangle 2"/>
          <p:cNvSpPr>
            <a:spLocks noGrp="1" noChangeArrowheads="1"/>
          </p:cNvSpPr>
          <p:nvPr>
            <p:ph type="title"/>
          </p:nvPr>
        </p:nvSpPr>
        <p:spPr/>
        <p:txBody>
          <a:bodyPr/>
          <a:lstStyle/>
          <a:p>
            <a:r>
              <a:rPr lang="en-US" altLang="en-US" dirty="0">
                <a:solidFill>
                  <a:srgbClr val="FF0000"/>
                </a:solidFill>
              </a:rPr>
              <a:t>Talk Organization </a:t>
            </a:r>
          </a:p>
        </p:txBody>
      </p:sp>
      <p:sp>
        <p:nvSpPr>
          <p:cNvPr id="4100" name="Rectangle 3"/>
          <p:cNvSpPr>
            <a:spLocks noGrp="1" noChangeArrowheads="1"/>
          </p:cNvSpPr>
          <p:nvPr>
            <p:ph type="body" idx="1"/>
          </p:nvPr>
        </p:nvSpPr>
        <p:spPr>
          <a:xfrm>
            <a:off x="381000" y="1981200"/>
            <a:ext cx="8534400" cy="4114800"/>
          </a:xfrm>
        </p:spPr>
        <p:txBody>
          <a:bodyPr/>
          <a:lstStyle/>
          <a:p>
            <a:pPr marL="609600" indent="-609600">
              <a:buFontTx/>
              <a:buAutoNum type="arabicPeriod"/>
            </a:pPr>
            <a:r>
              <a:rPr lang="en-US" altLang="en-US" sz="3000" dirty="0"/>
              <a:t>One Slide about Myself</a:t>
            </a:r>
          </a:p>
          <a:p>
            <a:pPr marL="0" indent="0">
              <a:buNone/>
            </a:pPr>
            <a:r>
              <a:rPr lang="en-US" altLang="en-US" sz="3000" dirty="0"/>
              <a:t>AI: Success Stories, Promises, and Stumbling Blocks</a:t>
            </a:r>
          </a:p>
          <a:p>
            <a:pPr marL="514350" indent="-514350">
              <a:buFont typeface="+mj-lt"/>
              <a:buAutoNum type="arabicPeriod" startAt="2"/>
            </a:pPr>
            <a:r>
              <a:rPr lang="en-US" altLang="en-US" dirty="0"/>
              <a:t>What is Artificial Intelligence?</a:t>
            </a:r>
          </a:p>
          <a:p>
            <a:pPr marL="514350" indent="-514350">
              <a:buFont typeface="+mj-lt"/>
              <a:buAutoNum type="arabicPeriod" startAt="2"/>
            </a:pPr>
            <a:r>
              <a:rPr lang="en-US" altLang="en-US" dirty="0"/>
              <a:t>Success Stories </a:t>
            </a:r>
          </a:p>
          <a:p>
            <a:pPr marL="514350" indent="-514350">
              <a:buFont typeface="+mj-lt"/>
              <a:buAutoNum type="arabicPeriod" startAt="2"/>
            </a:pPr>
            <a:r>
              <a:rPr lang="en-US" altLang="en-US" dirty="0"/>
              <a:t>Promises </a:t>
            </a:r>
          </a:p>
          <a:p>
            <a:pPr marL="514350" indent="-514350">
              <a:buFont typeface="+mj-lt"/>
              <a:buAutoNum type="arabicPeriod" startAt="2"/>
            </a:pPr>
            <a:r>
              <a:rPr lang="en-US" altLang="en-US" dirty="0"/>
              <a:t>Stumbling Blocks </a:t>
            </a:r>
          </a:p>
          <a:p>
            <a:pPr marL="514350" indent="-514350">
              <a:buFont typeface="+mj-lt"/>
              <a:buAutoNum type="arabicPeriod" startAt="2"/>
            </a:pPr>
            <a:r>
              <a:rPr lang="en-US" altLang="en-US" dirty="0"/>
              <a:t>Conclusion </a:t>
            </a:r>
          </a:p>
        </p:txBody>
      </p:sp>
    </p:spTree>
    <p:extLst>
      <p:ext uri="{BB962C8B-B14F-4D97-AF65-F5344CB8AC3E}">
        <p14:creationId xmlns:p14="http://schemas.microsoft.com/office/powerpoint/2010/main" val="2564326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0"/>
            <a:ext cx="9144000" cy="914400"/>
          </a:xfrm>
        </p:spPr>
        <p:txBody>
          <a:bodyPr/>
          <a:lstStyle/>
          <a:p>
            <a:r>
              <a:rPr lang="en-US" altLang="en-US" sz="4000" dirty="0"/>
              <a:t>Flying SWARM Robots</a:t>
            </a:r>
          </a:p>
        </p:txBody>
      </p:sp>
      <p:sp>
        <p:nvSpPr>
          <p:cNvPr id="26630" name="Rectangle 5"/>
          <p:cNvSpPr>
            <a:spLocks noGrp="1" noChangeArrowheads="1"/>
          </p:cNvSpPr>
          <p:nvPr>
            <p:ph type="body" idx="1"/>
          </p:nvPr>
        </p:nvSpPr>
        <p:spPr>
          <a:xfrm>
            <a:off x="685800" y="3276600"/>
            <a:ext cx="8305800" cy="2133600"/>
          </a:xfrm>
          <a:noFill/>
        </p:spPr>
        <p:txBody>
          <a:bodyPr lIns="92075" tIns="46038" rIns="92075" bIns="46038"/>
          <a:lstStyle/>
          <a:p>
            <a:r>
              <a:rPr lang="en-US" altLang="en-US" sz="1600" u="sng" dirty="0">
                <a:hlinkClick r:id="rId3"/>
              </a:rPr>
              <a:t>http://arstechnica.com/science/2012/03/robots-swarm-the-stage-at-ted/</a:t>
            </a:r>
            <a:r>
              <a:rPr lang="en-US" altLang="en-US" sz="1600" u="sng" dirty="0"/>
              <a:t> </a:t>
            </a:r>
          </a:p>
          <a:p>
            <a:r>
              <a:rPr lang="en-US" altLang="en-US" sz="1600" dirty="0"/>
              <a:t>Watch First 2 minutes. 4:30, 10:15. 15:30</a:t>
            </a:r>
          </a:p>
          <a:p>
            <a:r>
              <a:rPr lang="en-US" altLang="en-US" sz="2400" dirty="0"/>
              <a:t>Requires:</a:t>
            </a:r>
          </a:p>
          <a:p>
            <a:pPr lvl="1"/>
            <a:r>
              <a:rPr lang="en-US" altLang="en-US" sz="2000" dirty="0"/>
              <a:t>Planning </a:t>
            </a:r>
          </a:p>
          <a:p>
            <a:pPr lvl="1"/>
            <a:r>
              <a:rPr lang="en-US" altLang="en-US" sz="2000" dirty="0"/>
              <a:t>Multi-Agent System and Distributed AI</a:t>
            </a:r>
          </a:p>
          <a:p>
            <a:pPr lvl="1"/>
            <a:r>
              <a:rPr lang="en-US" altLang="en-US" sz="2000" dirty="0"/>
              <a:t>Search</a:t>
            </a:r>
          </a:p>
          <a:p>
            <a:pPr lvl="1"/>
            <a:r>
              <a:rPr lang="en-US" altLang="en-US" sz="2000" dirty="0"/>
              <a:t>Reasoning in uncertain Environments</a:t>
            </a:r>
          </a:p>
          <a:p>
            <a:pPr lvl="1"/>
            <a:r>
              <a:rPr lang="en-US" altLang="en-US" sz="2000" dirty="0"/>
              <a:t>Machine Leaning </a:t>
            </a:r>
          </a:p>
          <a:p>
            <a:pPr lvl="1"/>
            <a:r>
              <a:rPr lang="en-US" altLang="en-US" sz="2000" dirty="0"/>
              <a:t>Computer Vision</a:t>
            </a:r>
          </a:p>
          <a:p>
            <a:pPr lvl="1"/>
            <a:r>
              <a:rPr lang="en-US" altLang="en-US" sz="2000" dirty="0"/>
              <a:t>……</a:t>
            </a:r>
          </a:p>
          <a:p>
            <a:endParaRPr lang="en-US" altLang="en-US" sz="2000" dirty="0"/>
          </a:p>
        </p:txBody>
      </p:sp>
      <p:pic>
        <p:nvPicPr>
          <p:cNvPr id="3074" name="Picture 2" descr="Image result for swarm robot pho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838200"/>
            <a:ext cx="3471472" cy="231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1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6783" y="152400"/>
            <a:ext cx="5943600" cy="738664"/>
          </a:xfrm>
          <a:prstGeom prst="rect">
            <a:avLst/>
          </a:prstGeom>
          <a:ln w="3175">
            <a:solidFill>
              <a:srgbClr val="000000"/>
            </a:solidFill>
          </a:ln>
        </p:spPr>
        <p:txBody>
          <a:bodyPr vert="horz" wrap="square" lIns="0" tIns="0" rIns="0" bIns="0" rtlCol="0">
            <a:spAutoFit/>
          </a:bodyPr>
          <a:lstStyle/>
          <a:p>
            <a:pPr algn="ctr">
              <a:lnSpc>
                <a:spcPct val="100000"/>
              </a:lnSpc>
            </a:pPr>
            <a:r>
              <a:rPr sz="4800" spc="-134" dirty="0">
                <a:solidFill>
                  <a:srgbClr val="0000A0"/>
                </a:solidFill>
                <a:latin typeface="Arial"/>
                <a:cs typeface="Arial"/>
              </a:rPr>
              <a:t>Companies</a:t>
            </a:r>
            <a:endParaRPr sz="4800" dirty="0">
              <a:latin typeface="Arial"/>
              <a:cs typeface="Arial"/>
            </a:endParaRPr>
          </a:p>
        </p:txBody>
      </p:sp>
      <p:sp>
        <p:nvSpPr>
          <p:cNvPr id="3" name="object 3"/>
          <p:cNvSpPr/>
          <p:nvPr/>
        </p:nvSpPr>
        <p:spPr>
          <a:xfrm>
            <a:off x="142029" y="2155836"/>
            <a:ext cx="709900" cy="241359"/>
          </a:xfrm>
          <a:custGeom>
            <a:avLst/>
            <a:gdLst/>
            <a:ahLst/>
            <a:cxnLst/>
            <a:rect l="l" t="t" r="r" b="b"/>
            <a:pathLst>
              <a:path w="1271905" h="432435">
                <a:moveTo>
                  <a:pt x="0" y="0"/>
                </a:moveTo>
                <a:lnTo>
                  <a:pt x="0" y="432326"/>
                </a:lnTo>
                <a:lnTo>
                  <a:pt x="1271549" y="432326"/>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40255" y="2154062"/>
            <a:ext cx="713250" cy="244847"/>
          </a:xfrm>
          <a:prstGeom prst="rect">
            <a:avLst/>
          </a:prstGeom>
          <a:blipFill>
            <a:blip r:embed="rId3" cstate="print"/>
            <a:stretch>
              <a:fillRect/>
            </a:stretch>
          </a:blipFill>
        </p:spPr>
        <p:txBody>
          <a:bodyPr wrap="square" lIns="0" tIns="0" rIns="0" bIns="0" rtlCol="0"/>
          <a:lstStyle/>
          <a:p>
            <a:endParaRPr sz="1339"/>
          </a:p>
        </p:txBody>
      </p:sp>
      <p:sp>
        <p:nvSpPr>
          <p:cNvPr id="5" name="object 5"/>
          <p:cNvSpPr/>
          <p:nvPr/>
        </p:nvSpPr>
        <p:spPr>
          <a:xfrm>
            <a:off x="142029" y="3024384"/>
            <a:ext cx="709900" cy="156299"/>
          </a:xfrm>
          <a:custGeom>
            <a:avLst/>
            <a:gdLst/>
            <a:ahLst/>
            <a:cxnLst/>
            <a:rect l="l" t="t" r="r" b="b"/>
            <a:pathLst>
              <a:path w="1271905" h="280035">
                <a:moveTo>
                  <a:pt x="0" y="0"/>
                </a:moveTo>
                <a:lnTo>
                  <a:pt x="0" y="279740"/>
                </a:lnTo>
                <a:lnTo>
                  <a:pt x="1271549" y="279740"/>
                </a:lnTo>
                <a:lnTo>
                  <a:pt x="127154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140255" y="3022609"/>
            <a:ext cx="713250" cy="159683"/>
          </a:xfrm>
          <a:prstGeom prst="rect">
            <a:avLst/>
          </a:prstGeom>
          <a:blipFill>
            <a:blip r:embed="rId4" cstate="print"/>
            <a:stretch>
              <a:fillRect/>
            </a:stretch>
          </a:blipFill>
        </p:spPr>
        <p:txBody>
          <a:bodyPr wrap="square" lIns="0" tIns="0" rIns="0" bIns="0" rtlCol="0"/>
          <a:lstStyle/>
          <a:p>
            <a:endParaRPr sz="1339"/>
          </a:p>
        </p:txBody>
      </p:sp>
      <p:sp>
        <p:nvSpPr>
          <p:cNvPr id="7" name="object 7"/>
          <p:cNvSpPr/>
          <p:nvPr/>
        </p:nvSpPr>
        <p:spPr>
          <a:xfrm>
            <a:off x="142029" y="3742687"/>
            <a:ext cx="709900" cy="326774"/>
          </a:xfrm>
          <a:custGeom>
            <a:avLst/>
            <a:gdLst/>
            <a:ahLst/>
            <a:cxnLst/>
            <a:rect l="l" t="t" r="r" b="b"/>
            <a:pathLst>
              <a:path w="1271905" h="585470">
                <a:moveTo>
                  <a:pt x="0" y="0"/>
                </a:moveTo>
                <a:lnTo>
                  <a:pt x="0" y="584912"/>
                </a:lnTo>
                <a:lnTo>
                  <a:pt x="1271549" y="584912"/>
                </a:lnTo>
                <a:lnTo>
                  <a:pt x="1271549" y="0"/>
                </a:lnTo>
                <a:lnTo>
                  <a:pt x="0" y="0"/>
                </a:lnTo>
                <a:close/>
              </a:path>
            </a:pathLst>
          </a:custGeom>
          <a:ln w="6357">
            <a:solidFill>
              <a:srgbClr val="000000"/>
            </a:solidFill>
          </a:ln>
        </p:spPr>
        <p:txBody>
          <a:bodyPr wrap="square" lIns="0" tIns="0" rIns="0" bIns="0" rtlCol="0"/>
          <a:lstStyle/>
          <a:p>
            <a:endParaRPr sz="1339"/>
          </a:p>
        </p:txBody>
      </p:sp>
      <p:sp>
        <p:nvSpPr>
          <p:cNvPr id="8" name="object 8"/>
          <p:cNvSpPr/>
          <p:nvPr/>
        </p:nvSpPr>
        <p:spPr>
          <a:xfrm>
            <a:off x="140255" y="3740913"/>
            <a:ext cx="713250" cy="330011"/>
          </a:xfrm>
          <a:prstGeom prst="rect">
            <a:avLst/>
          </a:prstGeom>
          <a:blipFill>
            <a:blip r:embed="rId5" cstate="print"/>
            <a:stretch>
              <a:fillRect/>
            </a:stretch>
          </a:blipFill>
        </p:spPr>
        <p:txBody>
          <a:bodyPr wrap="square" lIns="0" tIns="0" rIns="0" bIns="0" rtlCol="0"/>
          <a:lstStyle/>
          <a:p>
            <a:endParaRPr sz="1339"/>
          </a:p>
        </p:txBody>
      </p:sp>
      <p:sp>
        <p:nvSpPr>
          <p:cNvPr id="9" name="object 9"/>
          <p:cNvSpPr txBox="1"/>
          <p:nvPr/>
        </p:nvSpPr>
        <p:spPr>
          <a:xfrm>
            <a:off x="133166" y="2066022"/>
            <a:ext cx="9010834" cy="3120854"/>
          </a:xfrm>
          <a:prstGeom prst="rect">
            <a:avLst/>
          </a:prstGeom>
        </p:spPr>
        <p:txBody>
          <a:bodyPr vert="horz" wrap="square" lIns="0" tIns="0" rIns="0" bIns="0" rtlCol="0">
            <a:spAutoFit/>
          </a:bodyPr>
          <a:lstStyle/>
          <a:p>
            <a:pPr marL="791006" marR="2835">
              <a:lnSpc>
                <a:spcPct val="101600"/>
              </a:lnSpc>
              <a:tabLst>
                <a:tab pos="1168081" algn="l"/>
                <a:tab pos="1982477" algn="l"/>
                <a:tab pos="2381524" algn="l"/>
                <a:tab pos="2805025" algn="l"/>
                <a:tab pos="2965919" algn="l"/>
                <a:tab pos="3531886" algn="l"/>
                <a:tab pos="3897974" algn="l"/>
                <a:tab pos="4372861" algn="l"/>
                <a:tab pos="4601800" algn="l"/>
                <a:tab pos="4855545" algn="l"/>
                <a:tab pos="5099722" algn="l"/>
              </a:tabLst>
            </a:pPr>
            <a:r>
              <a:rPr sz="2000" spc="64" dirty="0">
                <a:latin typeface="Arial"/>
                <a:cs typeface="Arial"/>
              </a:rPr>
              <a:t>”An</a:t>
            </a:r>
            <a:r>
              <a:rPr lang="en-US" sz="2000" spc="64" dirty="0">
                <a:latin typeface="Arial"/>
                <a:cs typeface="Arial"/>
              </a:rPr>
              <a:t> </a:t>
            </a:r>
            <a:r>
              <a:rPr sz="2000" spc="-22" dirty="0">
                <a:latin typeface="Arial"/>
                <a:cs typeface="Arial"/>
              </a:rPr>
              <a:t>im</a:t>
            </a:r>
            <a:r>
              <a:rPr sz="2000" spc="14" dirty="0">
                <a:latin typeface="Arial"/>
                <a:cs typeface="Arial"/>
              </a:rPr>
              <a:t>p</a:t>
            </a:r>
            <a:r>
              <a:rPr sz="2000" spc="-112" dirty="0">
                <a:latin typeface="Arial"/>
                <a:cs typeface="Arial"/>
              </a:rPr>
              <a:t>o</a:t>
            </a:r>
            <a:r>
              <a:rPr sz="2000" spc="22" dirty="0">
                <a:latin typeface="Arial"/>
                <a:cs typeface="Arial"/>
              </a:rPr>
              <a:t>rtant</a:t>
            </a:r>
            <a:r>
              <a:rPr sz="2000" dirty="0">
                <a:latin typeface="Arial"/>
                <a:cs typeface="Arial"/>
              </a:rPr>
              <a:t>	</a:t>
            </a:r>
            <a:r>
              <a:rPr sz="2000" spc="-6" dirty="0">
                <a:latin typeface="Arial"/>
                <a:cs typeface="Arial"/>
              </a:rPr>
              <a:t>shift</a:t>
            </a:r>
            <a:r>
              <a:rPr sz="2000" dirty="0">
                <a:latin typeface="Arial"/>
                <a:cs typeface="Arial"/>
              </a:rPr>
              <a:t>	</a:t>
            </a:r>
            <a:r>
              <a:rPr sz="2000" spc="-14" dirty="0">
                <a:latin typeface="Arial"/>
                <a:cs typeface="Arial"/>
              </a:rPr>
              <a:t>from</a:t>
            </a:r>
            <a:r>
              <a:rPr sz="2000" dirty="0">
                <a:latin typeface="Arial"/>
                <a:cs typeface="Arial"/>
              </a:rPr>
              <a:t>	</a:t>
            </a:r>
            <a:r>
              <a:rPr sz="2000" spc="-103" dirty="0">
                <a:latin typeface="Arial"/>
                <a:cs typeface="Arial"/>
              </a:rPr>
              <a:t>a</a:t>
            </a:r>
            <a:r>
              <a:rPr sz="2000" dirty="0">
                <a:latin typeface="Arial"/>
                <a:cs typeface="Arial"/>
              </a:rPr>
              <a:t>	</a:t>
            </a:r>
            <a:r>
              <a:rPr sz="2000" spc="-42" dirty="0">
                <a:latin typeface="Arial"/>
                <a:cs typeface="Arial"/>
              </a:rPr>
              <a:t>mobile</a:t>
            </a:r>
            <a:r>
              <a:rPr lang="en-US" sz="2000" spc="-42" dirty="0">
                <a:latin typeface="Arial"/>
                <a:cs typeface="Arial"/>
              </a:rPr>
              <a:t> </a:t>
            </a:r>
            <a:r>
              <a:rPr sz="2000" spc="8" dirty="0">
                <a:latin typeface="Arial"/>
                <a:cs typeface="Arial"/>
              </a:rPr>
              <a:t>first</a:t>
            </a:r>
            <a:r>
              <a:rPr lang="en-US" sz="2000" spc="8" dirty="0">
                <a:latin typeface="Arial"/>
                <a:cs typeface="Arial"/>
              </a:rPr>
              <a:t> </a:t>
            </a:r>
            <a:r>
              <a:rPr sz="2000" spc="-84" dirty="0">
                <a:latin typeface="Arial"/>
                <a:cs typeface="Arial"/>
              </a:rPr>
              <a:t>w</a:t>
            </a:r>
            <a:r>
              <a:rPr sz="2000" spc="-109" dirty="0">
                <a:latin typeface="Arial"/>
                <a:cs typeface="Arial"/>
              </a:rPr>
              <a:t>o</a:t>
            </a:r>
            <a:r>
              <a:rPr sz="2000" dirty="0">
                <a:latin typeface="Arial"/>
                <a:cs typeface="Arial"/>
              </a:rPr>
              <a:t>rld</a:t>
            </a:r>
            <a:r>
              <a:rPr lang="en-US" sz="2000" dirty="0">
                <a:latin typeface="Arial"/>
                <a:cs typeface="Arial"/>
              </a:rPr>
              <a:t> </a:t>
            </a:r>
            <a:r>
              <a:rPr sz="2000" spc="22" dirty="0">
                <a:latin typeface="Arial"/>
                <a:cs typeface="Arial"/>
              </a:rPr>
              <a:t>to</a:t>
            </a:r>
            <a:r>
              <a:rPr lang="en-US" sz="2000" spc="22" dirty="0">
                <a:latin typeface="Arial"/>
                <a:cs typeface="Arial"/>
              </a:rPr>
              <a:t> </a:t>
            </a:r>
            <a:r>
              <a:rPr sz="2000" spc="-78" dirty="0">
                <a:latin typeface="Arial"/>
                <a:cs typeface="Arial"/>
              </a:rPr>
              <a:t>an</a:t>
            </a:r>
            <a:r>
              <a:rPr lang="en-US" sz="2000" spc="-78" dirty="0">
                <a:latin typeface="Arial"/>
                <a:cs typeface="Arial"/>
              </a:rPr>
              <a:t> </a:t>
            </a:r>
            <a:r>
              <a:rPr sz="2000" spc="6" dirty="0">
                <a:latin typeface="Arial"/>
                <a:cs typeface="Arial"/>
              </a:rPr>
              <a:t>AI</a:t>
            </a:r>
            <a:r>
              <a:rPr lang="en-US" sz="2000" spc="6" dirty="0">
                <a:latin typeface="Arial"/>
                <a:cs typeface="Arial"/>
              </a:rPr>
              <a:t> </a:t>
            </a:r>
            <a:r>
              <a:rPr sz="2000" spc="8" dirty="0">
                <a:latin typeface="Arial"/>
                <a:cs typeface="Arial"/>
              </a:rPr>
              <a:t>first</a:t>
            </a:r>
            <a:r>
              <a:rPr sz="2000" spc="6" dirty="0">
                <a:latin typeface="Arial"/>
                <a:cs typeface="Arial"/>
              </a:rPr>
              <a:t> </a:t>
            </a:r>
            <a:r>
              <a:rPr sz="2000" spc="-84" dirty="0">
                <a:latin typeface="Arial"/>
                <a:cs typeface="Arial"/>
              </a:rPr>
              <a:t>w</a:t>
            </a:r>
            <a:r>
              <a:rPr sz="2000" spc="-112" dirty="0">
                <a:latin typeface="Arial"/>
                <a:cs typeface="Arial"/>
              </a:rPr>
              <a:t>o</a:t>
            </a:r>
            <a:r>
              <a:rPr sz="2000" spc="59" dirty="0">
                <a:latin typeface="Arial"/>
                <a:cs typeface="Arial"/>
              </a:rPr>
              <a:t>rld”</a:t>
            </a:r>
            <a:r>
              <a:rPr sz="2000" spc="84" dirty="0">
                <a:latin typeface="Arial"/>
                <a:cs typeface="Arial"/>
              </a:rPr>
              <a:t> </a:t>
            </a:r>
            <a:r>
              <a:rPr sz="2000" spc="-61" dirty="0">
                <a:latin typeface="Arial"/>
                <a:cs typeface="Arial"/>
              </a:rPr>
              <a:t>[CEO</a:t>
            </a:r>
            <a:r>
              <a:rPr sz="2000" spc="81" dirty="0">
                <a:latin typeface="Arial"/>
                <a:cs typeface="Arial"/>
              </a:rPr>
              <a:t> </a:t>
            </a:r>
            <a:r>
              <a:rPr sz="2000" spc="-84" dirty="0">
                <a:latin typeface="Arial"/>
                <a:cs typeface="Arial"/>
              </a:rPr>
              <a:t>Sund</a:t>
            </a:r>
            <a:r>
              <a:rPr sz="2000" spc="-117" dirty="0">
                <a:latin typeface="Arial"/>
                <a:cs typeface="Arial"/>
              </a:rPr>
              <a:t>a</a:t>
            </a:r>
            <a:r>
              <a:rPr sz="2000" spc="17" dirty="0">
                <a:latin typeface="Arial"/>
                <a:cs typeface="Arial"/>
              </a:rPr>
              <a:t>r</a:t>
            </a:r>
            <a:r>
              <a:rPr sz="2000" spc="84" dirty="0">
                <a:latin typeface="Arial"/>
                <a:cs typeface="Arial"/>
              </a:rPr>
              <a:t> </a:t>
            </a:r>
            <a:r>
              <a:rPr sz="2000" spc="-33" dirty="0">
                <a:latin typeface="Arial"/>
                <a:cs typeface="Arial"/>
              </a:rPr>
              <a:t>Pichai</a:t>
            </a:r>
            <a:r>
              <a:rPr sz="2000" spc="84" dirty="0">
                <a:latin typeface="Arial"/>
                <a:cs typeface="Arial"/>
              </a:rPr>
              <a:t> </a:t>
            </a:r>
            <a:r>
              <a:rPr sz="2000" spc="-483" dirty="0">
                <a:latin typeface="Arial"/>
                <a:cs typeface="Arial"/>
              </a:rPr>
              <a:t>@</a:t>
            </a:r>
            <a:r>
              <a:rPr sz="2000" spc="84" dirty="0">
                <a:latin typeface="Arial"/>
                <a:cs typeface="Arial"/>
              </a:rPr>
              <a:t> </a:t>
            </a:r>
            <a:r>
              <a:rPr sz="2000" spc="-134" dirty="0">
                <a:latin typeface="Arial"/>
                <a:cs typeface="Arial"/>
              </a:rPr>
              <a:t>G</a:t>
            </a:r>
            <a:r>
              <a:rPr sz="2000" spc="-56" dirty="0">
                <a:latin typeface="Arial"/>
                <a:cs typeface="Arial"/>
              </a:rPr>
              <a:t>o</a:t>
            </a:r>
            <a:r>
              <a:rPr sz="2000" spc="-67" dirty="0">
                <a:latin typeface="Arial"/>
                <a:cs typeface="Arial"/>
              </a:rPr>
              <a:t>ogle</a:t>
            </a:r>
            <a:r>
              <a:rPr sz="2000" spc="84" dirty="0">
                <a:latin typeface="Arial"/>
                <a:cs typeface="Arial"/>
              </a:rPr>
              <a:t> </a:t>
            </a:r>
            <a:r>
              <a:rPr sz="2000" spc="92" dirty="0">
                <a:latin typeface="Arial"/>
                <a:cs typeface="Arial"/>
              </a:rPr>
              <a:t>I/O</a:t>
            </a:r>
            <a:r>
              <a:rPr sz="2000" spc="81" dirty="0">
                <a:latin typeface="Arial"/>
                <a:cs typeface="Arial"/>
              </a:rPr>
              <a:t> </a:t>
            </a:r>
            <a:r>
              <a:rPr sz="2000" spc="-56" dirty="0">
                <a:latin typeface="Arial"/>
                <a:cs typeface="Arial"/>
              </a:rPr>
              <a:t>2017]</a:t>
            </a:r>
            <a:endParaRPr lang="en-US" sz="2000" spc="-56" dirty="0">
              <a:latin typeface="Arial"/>
              <a:cs typeface="Arial"/>
            </a:endParaRPr>
          </a:p>
          <a:p>
            <a:pPr marL="791006" marR="2835">
              <a:lnSpc>
                <a:spcPct val="101600"/>
              </a:lnSpc>
              <a:tabLst>
                <a:tab pos="1168081" algn="l"/>
                <a:tab pos="1982477" algn="l"/>
                <a:tab pos="2381524" algn="l"/>
                <a:tab pos="2805025" algn="l"/>
                <a:tab pos="2965919" algn="l"/>
                <a:tab pos="3531886" algn="l"/>
                <a:tab pos="3897974" algn="l"/>
                <a:tab pos="4372861" algn="l"/>
                <a:tab pos="4601800" algn="l"/>
                <a:tab pos="4855545" algn="l"/>
                <a:tab pos="5099722" algn="l"/>
              </a:tabLst>
            </a:pPr>
            <a:endParaRPr sz="2000" dirty="0">
              <a:latin typeface="Times New Roman"/>
              <a:cs typeface="Times New Roman"/>
            </a:endParaRPr>
          </a:p>
          <a:p>
            <a:pPr marL="791006" marR="2835">
              <a:lnSpc>
                <a:spcPct val="101600"/>
              </a:lnSpc>
              <a:tabLst>
                <a:tab pos="1450887" algn="l"/>
                <a:tab pos="1700026" algn="l"/>
                <a:tab pos="2051229" algn="l"/>
                <a:tab pos="2791558" algn="l"/>
                <a:tab pos="3297986" algn="l"/>
                <a:tab pos="3532594" algn="l"/>
                <a:tab pos="3859345" algn="l"/>
                <a:tab pos="4785021" algn="l"/>
              </a:tabLst>
            </a:pPr>
            <a:r>
              <a:rPr sz="2000" spc="-59" dirty="0">
                <a:latin typeface="Arial"/>
                <a:cs typeface="Arial"/>
              </a:rPr>
              <a:t>Create</a:t>
            </a:r>
            <a:r>
              <a:rPr sz="2000" spc="-64" dirty="0">
                <a:latin typeface="Arial"/>
                <a:cs typeface="Arial"/>
              </a:rPr>
              <a:t>d</a:t>
            </a:r>
            <a:r>
              <a:rPr sz="2000" dirty="0">
                <a:latin typeface="Arial"/>
                <a:cs typeface="Arial"/>
              </a:rPr>
              <a:t>	</a:t>
            </a:r>
            <a:r>
              <a:rPr sz="2000" spc="6" dirty="0">
                <a:latin typeface="Arial"/>
                <a:cs typeface="Arial"/>
              </a:rPr>
              <a:t>AI</a:t>
            </a:r>
            <a:r>
              <a:rPr sz="2000" dirty="0">
                <a:latin typeface="Arial"/>
                <a:cs typeface="Arial"/>
              </a:rPr>
              <a:t>	</a:t>
            </a:r>
            <a:r>
              <a:rPr sz="2000" spc="-64" dirty="0">
                <a:latin typeface="Arial"/>
                <a:cs typeface="Arial"/>
              </a:rPr>
              <a:t>and</a:t>
            </a:r>
            <a:r>
              <a:rPr lang="en-US" sz="2000" spc="-64" dirty="0">
                <a:latin typeface="Arial"/>
                <a:cs typeface="Arial"/>
              </a:rPr>
              <a:t> </a:t>
            </a:r>
            <a:r>
              <a:rPr sz="2000" spc="-131" dirty="0">
                <a:latin typeface="Arial"/>
                <a:cs typeface="Arial"/>
              </a:rPr>
              <a:t>Rese</a:t>
            </a:r>
            <a:r>
              <a:rPr sz="2000" spc="-167" dirty="0">
                <a:latin typeface="Arial"/>
                <a:cs typeface="Arial"/>
              </a:rPr>
              <a:t>a</a:t>
            </a:r>
            <a:r>
              <a:rPr sz="2000" spc="-33" dirty="0">
                <a:latin typeface="Arial"/>
                <a:cs typeface="Arial"/>
              </a:rPr>
              <a:t>rch</a:t>
            </a:r>
            <a:r>
              <a:rPr sz="2000" dirty="0">
                <a:latin typeface="Arial"/>
                <a:cs typeface="Arial"/>
              </a:rPr>
              <a:t>	</a:t>
            </a:r>
            <a:r>
              <a:rPr sz="2000" spc="-45" dirty="0">
                <a:latin typeface="Arial"/>
                <a:cs typeface="Arial"/>
              </a:rPr>
              <a:t>group</a:t>
            </a:r>
            <a:r>
              <a:rPr lang="en-US" sz="2000" spc="-45" dirty="0">
                <a:latin typeface="Arial"/>
                <a:cs typeface="Arial"/>
              </a:rPr>
              <a:t> </a:t>
            </a:r>
            <a:r>
              <a:rPr sz="2000" spc="-134" dirty="0">
                <a:latin typeface="Arial"/>
                <a:cs typeface="Arial"/>
              </a:rPr>
              <a:t>as</a:t>
            </a:r>
            <a:r>
              <a:rPr lang="en-US" sz="2000" spc="-134" dirty="0">
                <a:latin typeface="Arial"/>
                <a:cs typeface="Arial"/>
              </a:rPr>
              <a:t> </a:t>
            </a:r>
            <a:r>
              <a:rPr sz="2000" dirty="0">
                <a:latin typeface="Arial"/>
                <a:cs typeface="Arial"/>
              </a:rPr>
              <a:t>4</a:t>
            </a:r>
            <a:r>
              <a:rPr sz="2000" baseline="30000" dirty="0">
                <a:latin typeface="Arial"/>
                <a:cs typeface="Arial"/>
              </a:rPr>
              <a:t>th</a:t>
            </a:r>
            <a:r>
              <a:rPr lang="en-US" sz="2000" dirty="0">
                <a:latin typeface="Arial"/>
                <a:cs typeface="Arial"/>
              </a:rPr>
              <a:t> </a:t>
            </a:r>
            <a:r>
              <a:rPr sz="2000" spc="-61" dirty="0">
                <a:latin typeface="Arial"/>
                <a:cs typeface="Arial"/>
              </a:rPr>
              <a:t>engineerin</a:t>
            </a:r>
            <a:r>
              <a:rPr lang="en-US" sz="2000" spc="-61" dirty="0">
                <a:latin typeface="Arial"/>
                <a:cs typeface="Arial"/>
              </a:rPr>
              <a:t>g </a:t>
            </a:r>
            <a:r>
              <a:rPr sz="2000" spc="-36" dirty="0">
                <a:latin typeface="Arial"/>
                <a:cs typeface="Arial"/>
              </a:rPr>
              <a:t>division,</a:t>
            </a:r>
            <a:r>
              <a:rPr sz="2000" spc="-25" dirty="0">
                <a:latin typeface="Arial"/>
                <a:cs typeface="Arial"/>
              </a:rPr>
              <a:t> </a:t>
            </a:r>
            <a:r>
              <a:rPr sz="2000" spc="-64" dirty="0">
                <a:latin typeface="Arial"/>
                <a:cs typeface="Arial"/>
              </a:rPr>
              <a:t>n</a:t>
            </a:r>
            <a:r>
              <a:rPr sz="2000" spc="-106" dirty="0">
                <a:latin typeface="Arial"/>
                <a:cs typeface="Arial"/>
              </a:rPr>
              <a:t>o</a:t>
            </a:r>
            <a:r>
              <a:rPr sz="2000" spc="-42" dirty="0">
                <a:latin typeface="Arial"/>
                <a:cs typeface="Arial"/>
              </a:rPr>
              <a:t>w</a:t>
            </a:r>
            <a:r>
              <a:rPr sz="2000" spc="84" dirty="0">
                <a:latin typeface="Arial"/>
                <a:cs typeface="Arial"/>
              </a:rPr>
              <a:t> </a:t>
            </a:r>
            <a:r>
              <a:rPr sz="2000" spc="-11" dirty="0">
                <a:latin typeface="Arial"/>
                <a:cs typeface="Arial"/>
              </a:rPr>
              <a:t>8K</a:t>
            </a:r>
            <a:r>
              <a:rPr sz="2000" spc="84" dirty="0">
                <a:latin typeface="Arial"/>
                <a:cs typeface="Arial"/>
              </a:rPr>
              <a:t> </a:t>
            </a:r>
            <a:r>
              <a:rPr sz="2000" spc="-8" dirty="0">
                <a:latin typeface="Arial"/>
                <a:cs typeface="Arial"/>
              </a:rPr>
              <a:t>p</a:t>
            </a:r>
            <a:r>
              <a:rPr sz="2000" spc="-84" dirty="0">
                <a:latin typeface="Arial"/>
                <a:cs typeface="Arial"/>
              </a:rPr>
              <a:t>eople</a:t>
            </a:r>
            <a:r>
              <a:rPr sz="2000" spc="84" dirty="0">
                <a:latin typeface="Arial"/>
                <a:cs typeface="Arial"/>
              </a:rPr>
              <a:t> </a:t>
            </a:r>
            <a:r>
              <a:rPr sz="2000" spc="-39" dirty="0">
                <a:latin typeface="Arial"/>
                <a:cs typeface="Arial"/>
              </a:rPr>
              <a:t>[2016]</a:t>
            </a:r>
            <a:endParaRPr lang="en-US" sz="2000" spc="-39" dirty="0">
              <a:latin typeface="Arial"/>
              <a:cs typeface="Arial"/>
            </a:endParaRPr>
          </a:p>
          <a:p>
            <a:pPr marL="791006" marR="3190">
              <a:lnSpc>
                <a:spcPct val="101600"/>
              </a:lnSpc>
              <a:tabLst>
                <a:tab pos="1448761" algn="l"/>
                <a:tab pos="2240121" algn="l"/>
                <a:tab pos="2486779" algn="l"/>
                <a:tab pos="3278494" algn="l"/>
                <a:tab pos="3743459" algn="l"/>
                <a:tab pos="4656731" algn="l"/>
                <a:tab pos="5040893" algn="l"/>
              </a:tabLst>
            </a:pPr>
            <a:r>
              <a:rPr sz="2000" spc="-59" dirty="0">
                <a:latin typeface="Arial"/>
                <a:cs typeface="Arial"/>
              </a:rPr>
              <a:t>Create</a:t>
            </a:r>
            <a:r>
              <a:rPr sz="2000" spc="-64" dirty="0">
                <a:latin typeface="Arial"/>
                <a:cs typeface="Arial"/>
              </a:rPr>
              <a:t>d</a:t>
            </a:r>
            <a:r>
              <a:rPr lang="en-US" sz="2000" spc="-64" dirty="0">
                <a:latin typeface="Arial"/>
                <a:cs typeface="Arial"/>
              </a:rPr>
              <a:t> </a:t>
            </a:r>
            <a:r>
              <a:rPr sz="2000" spc="-92" dirty="0">
                <a:latin typeface="Arial"/>
                <a:cs typeface="Arial"/>
              </a:rPr>
              <a:t>Face</a:t>
            </a:r>
            <a:r>
              <a:rPr sz="2000" spc="-56" dirty="0">
                <a:latin typeface="Arial"/>
                <a:cs typeface="Arial"/>
              </a:rPr>
              <a:t>b</a:t>
            </a:r>
            <a:r>
              <a:rPr sz="2000" spc="-33" dirty="0">
                <a:latin typeface="Arial"/>
                <a:cs typeface="Arial"/>
              </a:rPr>
              <a:t>o</a:t>
            </a:r>
            <a:r>
              <a:rPr sz="2000" spc="-39" dirty="0">
                <a:latin typeface="Arial"/>
                <a:cs typeface="Arial"/>
              </a:rPr>
              <a:t>ok</a:t>
            </a:r>
            <a:r>
              <a:rPr lang="en-US" sz="2000" spc="-39" dirty="0">
                <a:latin typeface="Arial"/>
                <a:cs typeface="Arial"/>
              </a:rPr>
              <a:t> </a:t>
            </a:r>
            <a:r>
              <a:rPr sz="2000" spc="6" dirty="0">
                <a:latin typeface="Arial"/>
                <a:cs typeface="Arial"/>
              </a:rPr>
              <a:t>AI</a:t>
            </a:r>
            <a:r>
              <a:rPr lang="en-US" sz="2000" spc="6" dirty="0">
                <a:latin typeface="Arial"/>
                <a:cs typeface="Arial"/>
              </a:rPr>
              <a:t> </a:t>
            </a:r>
            <a:r>
              <a:rPr sz="2000" spc="-131" dirty="0">
                <a:latin typeface="Arial"/>
                <a:cs typeface="Arial"/>
              </a:rPr>
              <a:t>Rese</a:t>
            </a:r>
            <a:r>
              <a:rPr sz="2000" spc="-167" dirty="0">
                <a:latin typeface="Arial"/>
                <a:cs typeface="Arial"/>
              </a:rPr>
              <a:t>a</a:t>
            </a:r>
            <a:r>
              <a:rPr sz="2000" spc="-25" dirty="0">
                <a:latin typeface="Arial"/>
                <a:cs typeface="Arial"/>
              </a:rPr>
              <a:t>rch,</a:t>
            </a:r>
            <a:r>
              <a:rPr lang="en-US" sz="2000" dirty="0">
                <a:latin typeface="Arial"/>
                <a:cs typeface="Arial"/>
              </a:rPr>
              <a:t> </a:t>
            </a:r>
            <a:r>
              <a:rPr sz="2000" spc="-14" dirty="0">
                <a:latin typeface="Arial"/>
                <a:cs typeface="Arial"/>
              </a:rPr>
              <a:t>M</a:t>
            </a:r>
            <a:r>
              <a:rPr sz="2000" spc="-47" dirty="0">
                <a:latin typeface="Arial"/>
                <a:cs typeface="Arial"/>
              </a:rPr>
              <a:t>a</a:t>
            </a:r>
            <a:r>
              <a:rPr sz="2000" spc="6" dirty="0">
                <a:latin typeface="Arial"/>
                <a:cs typeface="Arial"/>
              </a:rPr>
              <a:t>rk</a:t>
            </a:r>
            <a:r>
              <a:rPr lang="en-US" sz="2000" spc="6" dirty="0">
                <a:latin typeface="Arial"/>
                <a:cs typeface="Arial"/>
              </a:rPr>
              <a:t> </a:t>
            </a:r>
            <a:r>
              <a:rPr sz="2000" spc="-33" dirty="0">
                <a:latin typeface="Arial"/>
                <a:cs typeface="Arial"/>
              </a:rPr>
              <a:t>Zuc</a:t>
            </a:r>
            <a:r>
              <a:rPr sz="2000" spc="-64" dirty="0">
                <a:latin typeface="Arial"/>
                <a:cs typeface="Arial"/>
              </a:rPr>
              <a:t>k</a:t>
            </a:r>
            <a:r>
              <a:rPr sz="2000" spc="-56" dirty="0">
                <a:latin typeface="Arial"/>
                <a:cs typeface="Arial"/>
              </a:rPr>
              <a:t>er</a:t>
            </a:r>
            <a:r>
              <a:rPr sz="2000" spc="-31" dirty="0">
                <a:latin typeface="Arial"/>
                <a:cs typeface="Arial"/>
              </a:rPr>
              <a:t>b</a:t>
            </a:r>
            <a:r>
              <a:rPr sz="2000" spc="-70" dirty="0">
                <a:latin typeface="Arial"/>
                <a:cs typeface="Arial"/>
              </a:rPr>
              <a:t>erg</a:t>
            </a:r>
            <a:r>
              <a:rPr sz="2000" dirty="0">
                <a:latin typeface="Arial"/>
                <a:cs typeface="Arial"/>
              </a:rPr>
              <a:t>	</a:t>
            </a:r>
            <a:r>
              <a:rPr sz="2000" spc="-61" dirty="0">
                <a:latin typeface="Arial"/>
                <a:cs typeface="Arial"/>
              </a:rPr>
              <a:t>very</a:t>
            </a:r>
            <a:r>
              <a:rPr lang="en-US" sz="2000" spc="-61" dirty="0">
                <a:latin typeface="Arial"/>
                <a:cs typeface="Arial"/>
              </a:rPr>
              <a:t> </a:t>
            </a:r>
            <a:r>
              <a:rPr sz="2000" spc="3" dirty="0">
                <a:latin typeface="Arial"/>
                <a:cs typeface="Arial"/>
              </a:rPr>
              <a:t>opti</a:t>
            </a:r>
            <a:r>
              <a:rPr sz="2000" spc="-20" dirty="0">
                <a:latin typeface="Arial"/>
                <a:cs typeface="Arial"/>
              </a:rPr>
              <a:t>mistic</a:t>
            </a:r>
            <a:r>
              <a:rPr sz="2000" spc="84" dirty="0">
                <a:latin typeface="Arial"/>
                <a:cs typeface="Arial"/>
              </a:rPr>
              <a:t> </a:t>
            </a:r>
            <a:r>
              <a:rPr sz="2000" spc="-64" dirty="0">
                <a:latin typeface="Arial"/>
                <a:cs typeface="Arial"/>
              </a:rPr>
              <a:t>and</a:t>
            </a:r>
            <a:r>
              <a:rPr sz="2000" spc="87" dirty="0">
                <a:latin typeface="Arial"/>
                <a:cs typeface="Arial"/>
              </a:rPr>
              <a:t> </a:t>
            </a:r>
            <a:r>
              <a:rPr sz="2000" spc="-59" dirty="0">
                <a:latin typeface="Arial"/>
                <a:cs typeface="Arial"/>
              </a:rPr>
              <a:t>invested</a:t>
            </a:r>
            <a:endParaRPr sz="2000" dirty="0">
              <a:latin typeface="Arial"/>
              <a:cs typeface="Arial"/>
            </a:endParaRPr>
          </a:p>
          <a:p>
            <a:pPr>
              <a:spcBef>
                <a:spcPts val="23"/>
              </a:spcBef>
            </a:pPr>
            <a:endParaRPr sz="2000" dirty="0">
              <a:latin typeface="Times New Roman"/>
              <a:cs typeface="Times New Roman"/>
            </a:endParaRPr>
          </a:p>
          <a:p>
            <a:pPr marL="7088">
              <a:tabLst>
                <a:tab pos="637554" algn="l"/>
              </a:tabLst>
            </a:pPr>
            <a:endParaRPr lang="en-US" sz="2000" spc="-42" dirty="0">
              <a:solidFill>
                <a:srgbClr val="0000A0"/>
              </a:solidFill>
              <a:latin typeface="Arial"/>
              <a:cs typeface="Arial"/>
            </a:endParaRPr>
          </a:p>
          <a:p>
            <a:pPr marL="7088">
              <a:tabLst>
                <a:tab pos="637554" algn="l"/>
              </a:tabLst>
            </a:pPr>
            <a:r>
              <a:rPr sz="2000" spc="-42" dirty="0">
                <a:solidFill>
                  <a:srgbClr val="0000A0"/>
                </a:solidFill>
                <a:latin typeface="Arial"/>
                <a:cs typeface="Arial"/>
              </a:rPr>
              <a:t>Others</a:t>
            </a:r>
            <a:r>
              <a:rPr sz="2000" spc="3" dirty="0">
                <a:latin typeface="Arial"/>
                <a:cs typeface="Arial"/>
              </a:rPr>
              <a:t>:	</a:t>
            </a:r>
            <a:r>
              <a:rPr sz="2000" spc="20" dirty="0">
                <a:latin typeface="Arial"/>
                <a:cs typeface="Arial"/>
              </a:rPr>
              <a:t>IBM,</a:t>
            </a:r>
            <a:r>
              <a:rPr sz="2000" spc="84" dirty="0">
                <a:latin typeface="Arial"/>
                <a:cs typeface="Arial"/>
              </a:rPr>
              <a:t> </a:t>
            </a:r>
            <a:r>
              <a:rPr sz="2000" spc="-47" dirty="0">
                <a:latin typeface="Arial"/>
                <a:cs typeface="Arial"/>
              </a:rPr>
              <a:t>Amazon,</a:t>
            </a:r>
            <a:r>
              <a:rPr sz="2000" spc="81" dirty="0">
                <a:latin typeface="Arial"/>
                <a:cs typeface="Arial"/>
              </a:rPr>
              <a:t> </a:t>
            </a:r>
            <a:r>
              <a:rPr sz="2000" spc="-33" dirty="0">
                <a:latin typeface="Arial"/>
                <a:cs typeface="Arial"/>
              </a:rPr>
              <a:t>Apple,</a:t>
            </a:r>
            <a:r>
              <a:rPr sz="2000" spc="84" dirty="0">
                <a:latin typeface="Arial"/>
                <a:cs typeface="Arial"/>
              </a:rPr>
              <a:t> </a:t>
            </a:r>
            <a:r>
              <a:rPr sz="2000" spc="-53" dirty="0">
                <a:latin typeface="Arial"/>
                <a:cs typeface="Arial"/>
              </a:rPr>
              <a:t>U</a:t>
            </a:r>
            <a:r>
              <a:rPr sz="2000" dirty="0">
                <a:latin typeface="Arial"/>
                <a:cs typeface="Arial"/>
              </a:rPr>
              <a:t>b</a:t>
            </a:r>
            <a:r>
              <a:rPr sz="2000" spc="-45" dirty="0">
                <a:latin typeface="Arial"/>
                <a:cs typeface="Arial"/>
              </a:rPr>
              <a:t>er,</a:t>
            </a:r>
            <a:r>
              <a:rPr sz="2000" spc="84" dirty="0">
                <a:latin typeface="Arial"/>
                <a:cs typeface="Arial"/>
              </a:rPr>
              <a:t> </a:t>
            </a:r>
            <a:r>
              <a:rPr sz="2000" spc="-78" dirty="0">
                <a:latin typeface="Arial"/>
                <a:cs typeface="Arial"/>
              </a:rPr>
              <a:t>Salesf</a:t>
            </a:r>
            <a:r>
              <a:rPr sz="2000" spc="-137" dirty="0">
                <a:latin typeface="Arial"/>
                <a:cs typeface="Arial"/>
              </a:rPr>
              <a:t>o</a:t>
            </a:r>
            <a:r>
              <a:rPr sz="2000" spc="-53" dirty="0">
                <a:latin typeface="Arial"/>
                <a:cs typeface="Arial"/>
              </a:rPr>
              <a:t>rce,</a:t>
            </a:r>
            <a:r>
              <a:rPr sz="2000" spc="84" dirty="0">
                <a:latin typeface="Arial"/>
                <a:cs typeface="Arial"/>
              </a:rPr>
              <a:t> </a:t>
            </a:r>
            <a:r>
              <a:rPr lang="en-US" sz="2000" spc="84" dirty="0" err="1">
                <a:latin typeface="Arial"/>
                <a:cs typeface="Arial"/>
              </a:rPr>
              <a:t>Expedia,</a:t>
            </a:r>
            <a:r>
              <a:rPr sz="2000" spc="-28" dirty="0" err="1">
                <a:latin typeface="Arial"/>
                <a:cs typeface="Arial"/>
              </a:rPr>
              <a:t>Baidu</a:t>
            </a:r>
            <a:r>
              <a:rPr sz="2000" spc="-28" dirty="0">
                <a:latin typeface="Arial"/>
                <a:cs typeface="Arial"/>
              </a:rPr>
              <a:t>,</a:t>
            </a:r>
            <a:r>
              <a:rPr sz="2000" spc="84" dirty="0">
                <a:latin typeface="Arial"/>
                <a:cs typeface="Arial"/>
              </a:rPr>
              <a:t> </a:t>
            </a:r>
            <a:r>
              <a:rPr sz="2000" spc="-8" dirty="0">
                <a:latin typeface="Arial"/>
                <a:cs typeface="Arial"/>
              </a:rPr>
              <a:t>T</a:t>
            </a:r>
            <a:r>
              <a:rPr sz="2000" spc="-53" dirty="0">
                <a:latin typeface="Arial"/>
                <a:cs typeface="Arial"/>
              </a:rPr>
              <a:t>encent,</a:t>
            </a:r>
            <a:r>
              <a:rPr sz="2000" spc="84" dirty="0">
                <a:latin typeface="Arial"/>
                <a:cs typeface="Arial"/>
              </a:rPr>
              <a:t> </a:t>
            </a:r>
            <a:r>
              <a:rPr sz="2000" spc="-25" dirty="0">
                <a:latin typeface="Arial"/>
                <a:cs typeface="Arial"/>
              </a:rPr>
              <a:t>etc.</a:t>
            </a:r>
            <a:endParaRPr sz="2000" dirty="0">
              <a:latin typeface="Arial"/>
              <a:cs typeface="Arial"/>
            </a:endParaRPr>
          </a:p>
        </p:txBody>
      </p:sp>
      <p:sp>
        <p:nvSpPr>
          <p:cNvPr id="11" name="object 11"/>
          <p:cNvSpPr txBox="1">
            <a:spLocks noGrp="1"/>
          </p:cNvSpPr>
          <p:nvPr>
            <p:ph type="sldNum" sz="quarter" idx="4294967295"/>
          </p:nvPr>
        </p:nvSpPr>
        <p:spPr>
          <a:xfrm>
            <a:off x="5455802" y="5377343"/>
            <a:ext cx="163386" cy="369332"/>
          </a:xfrm>
          <a:prstGeom prst="rect">
            <a:avLst/>
          </a:prstGeom>
        </p:spPr>
        <p:txBody>
          <a:bodyPr vert="horz" wrap="square" lIns="0" tIns="0" rIns="0" bIns="0" rtlCol="0">
            <a:spAutoFit/>
          </a:bodyPr>
          <a:lstStyle/>
          <a:p>
            <a:pPr marL="103837"/>
            <a:r>
              <a:rPr spc="-36" dirty="0">
                <a:latin typeface="Arial"/>
                <a:cs typeface="Arial"/>
              </a:rPr>
              <a:t>7</a:t>
            </a:r>
          </a:p>
        </p:txBody>
      </p:sp>
    </p:spTree>
    <p:extLst>
      <p:ext uri="{BB962C8B-B14F-4D97-AF65-F5344CB8AC3E}">
        <p14:creationId xmlns:p14="http://schemas.microsoft.com/office/powerpoint/2010/main" val="359991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1600" y="228600"/>
            <a:ext cx="5393897" cy="326371"/>
          </a:xfrm>
          <a:prstGeom prst="rect">
            <a:avLst/>
          </a:prstGeom>
          <a:ln w="3175">
            <a:solidFill>
              <a:srgbClr val="000000"/>
            </a:solidFill>
          </a:ln>
        </p:spPr>
        <p:txBody>
          <a:bodyPr vert="horz" wrap="square" lIns="0" tIns="0" rIns="0" bIns="0" rtlCol="0">
            <a:spAutoFit/>
          </a:bodyPr>
          <a:lstStyle/>
          <a:p>
            <a:pPr marL="399401"/>
            <a:r>
              <a:rPr sz="2121" spc="73" dirty="0">
                <a:solidFill>
                  <a:srgbClr val="0000A0"/>
                </a:solidFill>
                <a:latin typeface="Trebuchet MS"/>
                <a:cs typeface="Trebuchet MS"/>
              </a:rPr>
              <a:t>AI</a:t>
            </a:r>
            <a:r>
              <a:rPr sz="2121" spc="70" dirty="0">
                <a:solidFill>
                  <a:srgbClr val="0000A0"/>
                </a:solidFill>
                <a:latin typeface="Trebuchet MS"/>
                <a:cs typeface="Trebuchet MS"/>
              </a:rPr>
              <a:t> </a:t>
            </a:r>
            <a:r>
              <a:rPr sz="2121" spc="-131" dirty="0">
                <a:solidFill>
                  <a:srgbClr val="0000A0"/>
                </a:solidFill>
                <a:latin typeface="Trebuchet MS"/>
                <a:cs typeface="Trebuchet MS"/>
              </a:rPr>
              <a:t>index:</a:t>
            </a:r>
            <a:r>
              <a:rPr sz="2121" spc="304" dirty="0">
                <a:solidFill>
                  <a:srgbClr val="0000A0"/>
                </a:solidFill>
                <a:latin typeface="Trebuchet MS"/>
                <a:cs typeface="Trebuchet MS"/>
              </a:rPr>
              <a:t> </a:t>
            </a:r>
            <a:r>
              <a:rPr sz="2121" spc="-84" dirty="0">
                <a:solidFill>
                  <a:srgbClr val="0000A0"/>
                </a:solidFill>
                <a:latin typeface="Trebuchet MS"/>
                <a:cs typeface="Trebuchet MS"/>
              </a:rPr>
              <a:t>num</a:t>
            </a:r>
            <a:r>
              <a:rPr sz="2121" spc="-17" dirty="0">
                <a:solidFill>
                  <a:srgbClr val="0000A0"/>
                </a:solidFill>
                <a:latin typeface="Trebuchet MS"/>
                <a:cs typeface="Trebuchet MS"/>
              </a:rPr>
              <a:t>b</a:t>
            </a:r>
            <a:r>
              <a:rPr sz="2121" spc="-159" dirty="0">
                <a:solidFill>
                  <a:srgbClr val="0000A0"/>
                </a:solidFill>
                <a:latin typeface="Trebuchet MS"/>
                <a:cs typeface="Trebuchet MS"/>
              </a:rPr>
              <a:t>er</a:t>
            </a:r>
            <a:r>
              <a:rPr sz="2121" spc="73" dirty="0">
                <a:solidFill>
                  <a:srgbClr val="0000A0"/>
                </a:solidFill>
                <a:latin typeface="Trebuchet MS"/>
                <a:cs typeface="Trebuchet MS"/>
              </a:rPr>
              <a:t> </a:t>
            </a:r>
            <a:r>
              <a:rPr sz="2121" spc="-117" dirty="0">
                <a:solidFill>
                  <a:srgbClr val="0000A0"/>
                </a:solidFill>
                <a:latin typeface="Trebuchet MS"/>
                <a:cs typeface="Trebuchet MS"/>
              </a:rPr>
              <a:t>of</a:t>
            </a:r>
            <a:r>
              <a:rPr sz="2121" spc="70" dirty="0">
                <a:solidFill>
                  <a:srgbClr val="0000A0"/>
                </a:solidFill>
                <a:latin typeface="Trebuchet MS"/>
                <a:cs typeface="Trebuchet MS"/>
              </a:rPr>
              <a:t> </a:t>
            </a:r>
            <a:r>
              <a:rPr sz="2121" spc="-103" dirty="0">
                <a:solidFill>
                  <a:srgbClr val="0000A0"/>
                </a:solidFill>
                <a:latin typeface="Trebuchet MS"/>
                <a:cs typeface="Trebuchet MS"/>
              </a:rPr>
              <a:t>published</a:t>
            </a:r>
            <a:r>
              <a:rPr sz="2121" spc="70" dirty="0">
                <a:solidFill>
                  <a:srgbClr val="0000A0"/>
                </a:solidFill>
                <a:latin typeface="Trebuchet MS"/>
                <a:cs typeface="Trebuchet MS"/>
              </a:rPr>
              <a:t> </a:t>
            </a:r>
            <a:r>
              <a:rPr sz="2121" spc="73" dirty="0">
                <a:solidFill>
                  <a:srgbClr val="0000A0"/>
                </a:solidFill>
                <a:latin typeface="Trebuchet MS"/>
                <a:cs typeface="Trebuchet MS"/>
              </a:rPr>
              <a:t>AI </a:t>
            </a:r>
            <a:r>
              <a:rPr sz="2121" spc="-98" dirty="0">
                <a:solidFill>
                  <a:srgbClr val="0000A0"/>
                </a:solidFill>
                <a:latin typeface="Trebuchet MS"/>
                <a:cs typeface="Trebuchet MS"/>
              </a:rPr>
              <a:t>p</a:t>
            </a:r>
            <a:r>
              <a:rPr sz="2121" spc="-89" dirty="0">
                <a:solidFill>
                  <a:srgbClr val="0000A0"/>
                </a:solidFill>
                <a:latin typeface="Trebuchet MS"/>
                <a:cs typeface="Trebuchet MS"/>
              </a:rPr>
              <a:t>a</a:t>
            </a:r>
            <a:r>
              <a:rPr sz="2121" spc="-36" dirty="0">
                <a:solidFill>
                  <a:srgbClr val="0000A0"/>
                </a:solidFill>
                <a:latin typeface="Trebuchet MS"/>
                <a:cs typeface="Trebuchet MS"/>
              </a:rPr>
              <a:t>p</a:t>
            </a:r>
            <a:r>
              <a:rPr sz="2121" spc="-126" dirty="0">
                <a:solidFill>
                  <a:srgbClr val="0000A0"/>
                </a:solidFill>
                <a:latin typeface="Trebuchet MS"/>
                <a:cs typeface="Trebuchet MS"/>
              </a:rPr>
              <a:t>ers</a:t>
            </a:r>
            <a:endParaRPr sz="2121" dirty="0">
              <a:latin typeface="Trebuchet MS"/>
              <a:cs typeface="Trebuchet MS"/>
            </a:endParaRPr>
          </a:p>
        </p:txBody>
      </p:sp>
      <p:sp>
        <p:nvSpPr>
          <p:cNvPr id="3" name="object 3"/>
          <p:cNvSpPr/>
          <p:nvPr/>
        </p:nvSpPr>
        <p:spPr>
          <a:xfrm>
            <a:off x="522375" y="4018088"/>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381000" y="1297867"/>
            <a:ext cx="8259209" cy="3286449"/>
          </a:xfrm>
          <a:prstGeom prst="rect">
            <a:avLst/>
          </a:prstGeom>
          <a:blipFill>
            <a:blip r:embed="rId3" cstate="print"/>
            <a:stretch>
              <a:fillRect/>
            </a:stretch>
          </a:blipFill>
        </p:spPr>
        <p:txBody>
          <a:bodyPr wrap="square" lIns="0" tIns="0" rIns="0" bIns="0" rtlCol="0"/>
          <a:lstStyle/>
          <a:p>
            <a:endParaRPr sz="1339"/>
          </a:p>
        </p:txBody>
      </p:sp>
    </p:spTree>
    <p:extLst>
      <p:ext uri="{BB962C8B-B14F-4D97-AF65-F5344CB8AC3E}">
        <p14:creationId xmlns:p14="http://schemas.microsoft.com/office/powerpoint/2010/main" val="331016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228600"/>
            <a:ext cx="6172200" cy="430887"/>
          </a:xfrm>
          <a:prstGeom prst="rect">
            <a:avLst/>
          </a:prstGeom>
          <a:ln w="3175">
            <a:solidFill>
              <a:srgbClr val="000000"/>
            </a:solidFill>
          </a:ln>
        </p:spPr>
        <p:txBody>
          <a:bodyPr vert="horz" wrap="square" lIns="0" tIns="0" rIns="0" bIns="0" rtlCol="0">
            <a:spAutoFit/>
          </a:bodyPr>
          <a:lstStyle/>
          <a:p>
            <a:pPr marL="887401"/>
            <a:r>
              <a:rPr sz="2800" spc="73" dirty="0">
                <a:solidFill>
                  <a:srgbClr val="0000A0"/>
                </a:solidFill>
                <a:latin typeface="Trebuchet MS"/>
                <a:cs typeface="Trebuchet MS"/>
              </a:rPr>
              <a:t>AI</a:t>
            </a:r>
            <a:r>
              <a:rPr sz="2800" spc="70" dirty="0">
                <a:solidFill>
                  <a:srgbClr val="0000A0"/>
                </a:solidFill>
                <a:latin typeface="Trebuchet MS"/>
                <a:cs typeface="Trebuchet MS"/>
              </a:rPr>
              <a:t> </a:t>
            </a:r>
            <a:r>
              <a:rPr sz="2800" spc="-131" dirty="0">
                <a:solidFill>
                  <a:srgbClr val="0000A0"/>
                </a:solidFill>
                <a:latin typeface="Trebuchet MS"/>
                <a:cs typeface="Trebuchet MS"/>
              </a:rPr>
              <a:t>index:</a:t>
            </a:r>
            <a:r>
              <a:rPr sz="2800" spc="304" dirty="0">
                <a:solidFill>
                  <a:srgbClr val="0000A0"/>
                </a:solidFill>
                <a:latin typeface="Trebuchet MS"/>
                <a:cs typeface="Trebuchet MS"/>
              </a:rPr>
              <a:t> </a:t>
            </a:r>
            <a:r>
              <a:rPr sz="2800" spc="-84" dirty="0">
                <a:solidFill>
                  <a:srgbClr val="0000A0"/>
                </a:solidFill>
                <a:latin typeface="Trebuchet MS"/>
                <a:cs typeface="Trebuchet MS"/>
              </a:rPr>
              <a:t>num</a:t>
            </a:r>
            <a:r>
              <a:rPr sz="2800" spc="-17" dirty="0">
                <a:solidFill>
                  <a:srgbClr val="0000A0"/>
                </a:solidFill>
                <a:latin typeface="Trebuchet MS"/>
                <a:cs typeface="Trebuchet MS"/>
              </a:rPr>
              <a:t>b</a:t>
            </a:r>
            <a:r>
              <a:rPr sz="2800" spc="-159" dirty="0">
                <a:solidFill>
                  <a:srgbClr val="0000A0"/>
                </a:solidFill>
                <a:latin typeface="Trebuchet MS"/>
                <a:cs typeface="Trebuchet MS"/>
              </a:rPr>
              <a:t>er</a:t>
            </a:r>
            <a:r>
              <a:rPr sz="2800" spc="73" dirty="0">
                <a:solidFill>
                  <a:srgbClr val="0000A0"/>
                </a:solidFill>
                <a:latin typeface="Trebuchet MS"/>
                <a:cs typeface="Trebuchet MS"/>
              </a:rPr>
              <a:t> </a:t>
            </a:r>
            <a:r>
              <a:rPr sz="2800" spc="-117" dirty="0">
                <a:solidFill>
                  <a:srgbClr val="0000A0"/>
                </a:solidFill>
                <a:latin typeface="Trebuchet MS"/>
                <a:cs typeface="Trebuchet MS"/>
              </a:rPr>
              <a:t>of</a:t>
            </a:r>
            <a:r>
              <a:rPr sz="2800" spc="70" dirty="0">
                <a:solidFill>
                  <a:srgbClr val="0000A0"/>
                </a:solidFill>
                <a:latin typeface="Trebuchet MS"/>
                <a:cs typeface="Trebuchet MS"/>
              </a:rPr>
              <a:t> </a:t>
            </a:r>
            <a:r>
              <a:rPr sz="2800" spc="73" dirty="0">
                <a:solidFill>
                  <a:srgbClr val="0000A0"/>
                </a:solidFill>
                <a:latin typeface="Trebuchet MS"/>
                <a:cs typeface="Trebuchet MS"/>
              </a:rPr>
              <a:t>AI</a:t>
            </a:r>
            <a:r>
              <a:rPr sz="2800" spc="70" dirty="0">
                <a:solidFill>
                  <a:srgbClr val="0000A0"/>
                </a:solidFill>
                <a:latin typeface="Trebuchet MS"/>
                <a:cs typeface="Trebuchet MS"/>
              </a:rPr>
              <a:t> </a:t>
            </a:r>
            <a:r>
              <a:rPr sz="2800" spc="-61" dirty="0">
                <a:solidFill>
                  <a:srgbClr val="0000A0"/>
                </a:solidFill>
                <a:latin typeface="Trebuchet MS"/>
                <a:cs typeface="Trebuchet MS"/>
              </a:rPr>
              <a:t>st</a:t>
            </a:r>
            <a:r>
              <a:rPr sz="2800" spc="-159" dirty="0">
                <a:solidFill>
                  <a:srgbClr val="0000A0"/>
                </a:solidFill>
                <a:latin typeface="Trebuchet MS"/>
                <a:cs typeface="Trebuchet MS"/>
              </a:rPr>
              <a:t>a</a:t>
            </a:r>
            <a:r>
              <a:rPr sz="2800" spc="-112" dirty="0">
                <a:solidFill>
                  <a:srgbClr val="0000A0"/>
                </a:solidFill>
                <a:latin typeface="Trebuchet MS"/>
                <a:cs typeface="Trebuchet MS"/>
              </a:rPr>
              <a:t>r</a:t>
            </a:r>
            <a:r>
              <a:rPr sz="2800" spc="-78" dirty="0">
                <a:solidFill>
                  <a:srgbClr val="0000A0"/>
                </a:solidFill>
                <a:latin typeface="Trebuchet MS"/>
                <a:cs typeface="Trebuchet MS"/>
              </a:rPr>
              <a:t>t</a:t>
            </a:r>
            <a:r>
              <a:rPr sz="2800" spc="-73" dirty="0">
                <a:solidFill>
                  <a:srgbClr val="0000A0"/>
                </a:solidFill>
                <a:latin typeface="Trebuchet MS"/>
                <a:cs typeface="Trebuchet MS"/>
              </a:rPr>
              <a:t>ups</a:t>
            </a:r>
            <a:endParaRPr sz="2800" dirty="0">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53165" y="2127867"/>
            <a:ext cx="4968240" cy="2739656"/>
          </a:xfrm>
          <a:custGeom>
            <a:avLst/>
            <a:gdLst/>
            <a:ahLst/>
            <a:cxnLst/>
            <a:rect l="l" t="t" r="r" b="b"/>
            <a:pathLst>
              <a:path w="8901430" h="4908550">
                <a:moveTo>
                  <a:pt x="0" y="0"/>
                </a:moveTo>
                <a:lnTo>
                  <a:pt x="0" y="4908182"/>
                </a:lnTo>
                <a:lnTo>
                  <a:pt x="8900848" y="4908182"/>
                </a:lnTo>
                <a:lnTo>
                  <a:pt x="8900848"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351391" y="2126093"/>
            <a:ext cx="4971464" cy="2742999"/>
          </a:xfrm>
          <a:prstGeom prst="rect">
            <a:avLst/>
          </a:prstGeom>
          <a:blipFill>
            <a:blip r:embed="rId3" cstate="print"/>
            <a:stretch>
              <a:fillRect/>
            </a:stretch>
          </a:blipFill>
        </p:spPr>
        <p:txBody>
          <a:bodyPr wrap="square" lIns="0" tIns="0" rIns="0" bIns="0" rtlCol="0"/>
          <a:lstStyle/>
          <a:p>
            <a:endParaRPr sz="1339"/>
          </a:p>
        </p:txBody>
      </p:sp>
    </p:spTree>
    <p:extLst>
      <p:ext uri="{BB962C8B-B14F-4D97-AF65-F5344CB8AC3E}">
        <p14:creationId xmlns:p14="http://schemas.microsoft.com/office/powerpoint/2010/main" val="3785310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1" y="228600"/>
            <a:ext cx="7467600" cy="492443"/>
          </a:xfrm>
          <a:prstGeom prst="rect">
            <a:avLst/>
          </a:prstGeom>
          <a:ln w="3175">
            <a:solidFill>
              <a:srgbClr val="000000"/>
            </a:solidFill>
          </a:ln>
        </p:spPr>
        <p:txBody>
          <a:bodyPr vert="horz" wrap="square" lIns="0" tIns="0" rIns="0" bIns="0" rtlCol="0">
            <a:spAutoFit/>
          </a:bodyPr>
          <a:lstStyle/>
          <a:p>
            <a:pPr marL="1642614"/>
            <a:r>
              <a:rPr lang="en-US" sz="3200" spc="8" dirty="0">
                <a:solidFill>
                  <a:srgbClr val="0000A0"/>
                </a:solidFill>
                <a:latin typeface="Trebuchet MS"/>
                <a:cs typeface="Trebuchet MS"/>
              </a:rPr>
              <a:t>Stanford </a:t>
            </a:r>
            <a:r>
              <a:rPr sz="3200" spc="8" dirty="0">
                <a:solidFill>
                  <a:srgbClr val="0000A0"/>
                </a:solidFill>
                <a:latin typeface="Trebuchet MS"/>
                <a:cs typeface="Trebuchet MS"/>
              </a:rPr>
              <a:t>CS22</a:t>
            </a:r>
            <a:r>
              <a:rPr sz="3200" spc="11" dirty="0">
                <a:solidFill>
                  <a:srgbClr val="0000A0"/>
                </a:solidFill>
                <a:latin typeface="Trebuchet MS"/>
                <a:cs typeface="Trebuchet MS"/>
              </a:rPr>
              <a:t>1</a:t>
            </a:r>
            <a:r>
              <a:rPr sz="3200" spc="70" dirty="0">
                <a:solidFill>
                  <a:srgbClr val="0000A0"/>
                </a:solidFill>
                <a:latin typeface="Trebuchet MS"/>
                <a:cs typeface="Trebuchet MS"/>
              </a:rPr>
              <a:t> </a:t>
            </a:r>
            <a:r>
              <a:rPr sz="3200" spc="-114" dirty="0">
                <a:solidFill>
                  <a:srgbClr val="0000A0"/>
                </a:solidFill>
                <a:latin typeface="Trebuchet MS"/>
                <a:cs typeface="Trebuchet MS"/>
              </a:rPr>
              <a:t>enrollments</a:t>
            </a:r>
            <a:endParaRPr sz="3200" dirty="0">
              <a:latin typeface="Trebuchet MS"/>
              <a:cs typeface="Trebuchet MS"/>
            </a:endParaRPr>
          </a:p>
        </p:txBody>
      </p:sp>
      <p:sp>
        <p:nvSpPr>
          <p:cNvPr id="3" name="object 3"/>
          <p:cNvSpPr/>
          <p:nvPr/>
        </p:nvSpPr>
        <p:spPr>
          <a:xfrm>
            <a:off x="1105009" y="3550447"/>
            <a:ext cx="3619677" cy="0"/>
          </a:xfrm>
          <a:custGeom>
            <a:avLst/>
            <a:gdLst/>
            <a:ahLst/>
            <a:cxnLst/>
            <a:rect l="l" t="t" r="r" b="b"/>
            <a:pathLst>
              <a:path w="6485255">
                <a:moveTo>
                  <a:pt x="0" y="0"/>
                </a:moveTo>
                <a:lnTo>
                  <a:pt x="6484904" y="0"/>
                </a:lnTo>
              </a:path>
            </a:pathLst>
          </a:custGeom>
          <a:ln w="6357">
            <a:solidFill>
              <a:srgbClr val="000000"/>
            </a:solidFill>
          </a:ln>
        </p:spPr>
        <p:txBody>
          <a:bodyPr wrap="square" lIns="0" tIns="0" rIns="0" bIns="0" rtlCol="0"/>
          <a:lstStyle/>
          <a:p>
            <a:endParaRPr sz="1339"/>
          </a:p>
        </p:txBody>
      </p:sp>
      <p:sp>
        <p:nvSpPr>
          <p:cNvPr id="4" name="object 4"/>
          <p:cNvSpPr/>
          <p:nvPr/>
        </p:nvSpPr>
        <p:spPr>
          <a:xfrm>
            <a:off x="1611939"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5" name="object 5"/>
          <p:cNvSpPr txBox="1"/>
          <p:nvPr/>
        </p:nvSpPr>
        <p:spPr>
          <a:xfrm>
            <a:off x="1478867"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2012</a:t>
            </a:r>
            <a:endParaRPr sz="977">
              <a:latin typeface="Trebuchet MS"/>
              <a:cs typeface="Trebuchet MS"/>
            </a:endParaRPr>
          </a:p>
        </p:txBody>
      </p:sp>
      <p:sp>
        <p:nvSpPr>
          <p:cNvPr id="6" name="object 6"/>
          <p:cNvSpPr/>
          <p:nvPr/>
        </p:nvSpPr>
        <p:spPr>
          <a:xfrm>
            <a:off x="2118869"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7" name="object 7"/>
          <p:cNvSpPr txBox="1"/>
          <p:nvPr/>
        </p:nvSpPr>
        <p:spPr>
          <a:xfrm>
            <a:off x="1985797"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2013</a:t>
            </a:r>
            <a:endParaRPr sz="977">
              <a:latin typeface="Trebuchet MS"/>
              <a:cs typeface="Trebuchet MS"/>
            </a:endParaRPr>
          </a:p>
        </p:txBody>
      </p:sp>
      <p:sp>
        <p:nvSpPr>
          <p:cNvPr id="8" name="object 8"/>
          <p:cNvSpPr/>
          <p:nvPr/>
        </p:nvSpPr>
        <p:spPr>
          <a:xfrm>
            <a:off x="2625799"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9" name="object 9"/>
          <p:cNvSpPr txBox="1"/>
          <p:nvPr/>
        </p:nvSpPr>
        <p:spPr>
          <a:xfrm>
            <a:off x="2492728"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2014</a:t>
            </a:r>
            <a:endParaRPr sz="977">
              <a:latin typeface="Trebuchet MS"/>
              <a:cs typeface="Trebuchet MS"/>
            </a:endParaRPr>
          </a:p>
        </p:txBody>
      </p:sp>
      <p:sp>
        <p:nvSpPr>
          <p:cNvPr id="10" name="object 10"/>
          <p:cNvSpPr/>
          <p:nvPr/>
        </p:nvSpPr>
        <p:spPr>
          <a:xfrm>
            <a:off x="3132729"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11" name="object 11"/>
          <p:cNvSpPr txBox="1"/>
          <p:nvPr/>
        </p:nvSpPr>
        <p:spPr>
          <a:xfrm>
            <a:off x="2999658"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2015</a:t>
            </a:r>
            <a:endParaRPr sz="977">
              <a:latin typeface="Trebuchet MS"/>
              <a:cs typeface="Trebuchet MS"/>
            </a:endParaRPr>
          </a:p>
        </p:txBody>
      </p:sp>
      <p:sp>
        <p:nvSpPr>
          <p:cNvPr id="12" name="object 12"/>
          <p:cNvSpPr/>
          <p:nvPr/>
        </p:nvSpPr>
        <p:spPr>
          <a:xfrm>
            <a:off x="3639660"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13" name="object 13"/>
          <p:cNvSpPr txBox="1"/>
          <p:nvPr/>
        </p:nvSpPr>
        <p:spPr>
          <a:xfrm>
            <a:off x="3506588"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2016</a:t>
            </a:r>
            <a:endParaRPr sz="977">
              <a:latin typeface="Trebuchet MS"/>
              <a:cs typeface="Trebuchet MS"/>
            </a:endParaRPr>
          </a:p>
        </p:txBody>
      </p:sp>
      <p:sp>
        <p:nvSpPr>
          <p:cNvPr id="14" name="object 14"/>
          <p:cNvSpPr/>
          <p:nvPr/>
        </p:nvSpPr>
        <p:spPr>
          <a:xfrm>
            <a:off x="4146589"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15" name="object 15"/>
          <p:cNvSpPr txBox="1"/>
          <p:nvPr/>
        </p:nvSpPr>
        <p:spPr>
          <a:xfrm>
            <a:off x="4013518"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2017</a:t>
            </a:r>
            <a:endParaRPr sz="977">
              <a:latin typeface="Trebuchet MS"/>
              <a:cs typeface="Trebuchet MS"/>
            </a:endParaRPr>
          </a:p>
        </p:txBody>
      </p:sp>
      <p:sp>
        <p:nvSpPr>
          <p:cNvPr id="16" name="object 16"/>
          <p:cNvSpPr/>
          <p:nvPr/>
        </p:nvSpPr>
        <p:spPr>
          <a:xfrm>
            <a:off x="4653520"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17" name="object 17"/>
          <p:cNvSpPr txBox="1"/>
          <p:nvPr/>
        </p:nvSpPr>
        <p:spPr>
          <a:xfrm>
            <a:off x="4520448"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2018</a:t>
            </a:r>
            <a:endParaRPr sz="977">
              <a:latin typeface="Trebuchet MS"/>
              <a:cs typeface="Trebuchet MS"/>
            </a:endParaRPr>
          </a:p>
        </p:txBody>
      </p:sp>
      <p:sp>
        <p:nvSpPr>
          <p:cNvPr id="18" name="object 18"/>
          <p:cNvSpPr/>
          <p:nvPr/>
        </p:nvSpPr>
        <p:spPr>
          <a:xfrm>
            <a:off x="1105009" y="2060072"/>
            <a:ext cx="0" cy="1490685"/>
          </a:xfrm>
          <a:custGeom>
            <a:avLst/>
            <a:gdLst/>
            <a:ahLst/>
            <a:cxnLst/>
            <a:rect l="l" t="t" r="r" b="b"/>
            <a:pathLst>
              <a:path h="2670810">
                <a:moveTo>
                  <a:pt x="0" y="2670254"/>
                </a:moveTo>
                <a:lnTo>
                  <a:pt x="0" y="0"/>
                </a:lnTo>
              </a:path>
            </a:pathLst>
          </a:custGeom>
          <a:ln w="6357">
            <a:solidFill>
              <a:srgbClr val="000000"/>
            </a:solidFill>
          </a:ln>
        </p:spPr>
        <p:txBody>
          <a:bodyPr wrap="square" lIns="0" tIns="0" rIns="0" bIns="0" rtlCol="0"/>
          <a:lstStyle/>
          <a:p>
            <a:endParaRPr sz="1339"/>
          </a:p>
        </p:txBody>
      </p:sp>
      <p:sp>
        <p:nvSpPr>
          <p:cNvPr id="19" name="object 19"/>
          <p:cNvSpPr/>
          <p:nvPr/>
        </p:nvSpPr>
        <p:spPr>
          <a:xfrm>
            <a:off x="4253045" y="3195594"/>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20" name="object 20"/>
          <p:cNvSpPr/>
          <p:nvPr/>
        </p:nvSpPr>
        <p:spPr>
          <a:xfrm>
            <a:off x="3746115" y="3195594"/>
            <a:ext cx="294167" cy="0"/>
          </a:xfrm>
          <a:custGeom>
            <a:avLst/>
            <a:gdLst/>
            <a:ahLst/>
            <a:cxnLst/>
            <a:rect l="l" t="t" r="r" b="b"/>
            <a:pathLst>
              <a:path w="527050">
                <a:moveTo>
                  <a:pt x="0" y="0"/>
                </a:moveTo>
                <a:lnTo>
                  <a:pt x="526785" y="0"/>
                </a:lnTo>
              </a:path>
            </a:pathLst>
          </a:custGeom>
          <a:ln w="6357">
            <a:solidFill>
              <a:srgbClr val="D2D2D2"/>
            </a:solidFill>
          </a:ln>
        </p:spPr>
        <p:txBody>
          <a:bodyPr wrap="square" lIns="0" tIns="0" rIns="0" bIns="0" rtlCol="0"/>
          <a:lstStyle/>
          <a:p>
            <a:endParaRPr sz="1339"/>
          </a:p>
        </p:txBody>
      </p:sp>
      <p:sp>
        <p:nvSpPr>
          <p:cNvPr id="21" name="object 21"/>
          <p:cNvSpPr/>
          <p:nvPr/>
        </p:nvSpPr>
        <p:spPr>
          <a:xfrm>
            <a:off x="3239185" y="3195594"/>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22" name="object 22"/>
          <p:cNvSpPr/>
          <p:nvPr/>
        </p:nvSpPr>
        <p:spPr>
          <a:xfrm>
            <a:off x="2732255" y="3195595"/>
            <a:ext cx="294167" cy="0"/>
          </a:xfrm>
          <a:custGeom>
            <a:avLst/>
            <a:gdLst/>
            <a:ahLst/>
            <a:cxnLst/>
            <a:rect l="l" t="t" r="r" b="b"/>
            <a:pathLst>
              <a:path w="527050">
                <a:moveTo>
                  <a:pt x="0" y="0"/>
                </a:moveTo>
                <a:lnTo>
                  <a:pt x="526785" y="0"/>
                </a:lnTo>
              </a:path>
            </a:pathLst>
          </a:custGeom>
          <a:ln w="6357">
            <a:solidFill>
              <a:srgbClr val="D2D2D2"/>
            </a:solidFill>
          </a:ln>
        </p:spPr>
        <p:txBody>
          <a:bodyPr wrap="square" lIns="0" tIns="0" rIns="0" bIns="0" rtlCol="0"/>
          <a:lstStyle/>
          <a:p>
            <a:endParaRPr sz="1339"/>
          </a:p>
        </p:txBody>
      </p:sp>
      <p:sp>
        <p:nvSpPr>
          <p:cNvPr id="23" name="object 23"/>
          <p:cNvSpPr/>
          <p:nvPr/>
        </p:nvSpPr>
        <p:spPr>
          <a:xfrm>
            <a:off x="2225324" y="3195595"/>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24" name="object 24"/>
          <p:cNvSpPr/>
          <p:nvPr/>
        </p:nvSpPr>
        <p:spPr>
          <a:xfrm>
            <a:off x="1105009" y="3195595"/>
            <a:ext cx="907666" cy="0"/>
          </a:xfrm>
          <a:custGeom>
            <a:avLst/>
            <a:gdLst/>
            <a:ahLst/>
            <a:cxnLst/>
            <a:rect l="l" t="t" r="r" b="b"/>
            <a:pathLst>
              <a:path w="1626235">
                <a:moveTo>
                  <a:pt x="0" y="0"/>
                </a:moveTo>
                <a:lnTo>
                  <a:pt x="1625767" y="0"/>
                </a:lnTo>
              </a:path>
            </a:pathLst>
          </a:custGeom>
          <a:ln w="6357">
            <a:solidFill>
              <a:srgbClr val="D2D2D2"/>
            </a:solidFill>
          </a:ln>
        </p:spPr>
        <p:txBody>
          <a:bodyPr wrap="square" lIns="0" tIns="0" rIns="0" bIns="0" rtlCol="0"/>
          <a:lstStyle/>
          <a:p>
            <a:endParaRPr sz="1339"/>
          </a:p>
        </p:txBody>
      </p:sp>
      <p:sp>
        <p:nvSpPr>
          <p:cNvPr id="25" name="object 25"/>
          <p:cNvSpPr/>
          <p:nvPr/>
        </p:nvSpPr>
        <p:spPr>
          <a:xfrm>
            <a:off x="4253045" y="2840744"/>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26" name="object 26"/>
          <p:cNvSpPr/>
          <p:nvPr/>
        </p:nvSpPr>
        <p:spPr>
          <a:xfrm>
            <a:off x="3746115" y="2840744"/>
            <a:ext cx="294167" cy="0"/>
          </a:xfrm>
          <a:custGeom>
            <a:avLst/>
            <a:gdLst/>
            <a:ahLst/>
            <a:cxnLst/>
            <a:rect l="l" t="t" r="r" b="b"/>
            <a:pathLst>
              <a:path w="527050">
                <a:moveTo>
                  <a:pt x="0" y="0"/>
                </a:moveTo>
                <a:lnTo>
                  <a:pt x="526785" y="0"/>
                </a:lnTo>
              </a:path>
            </a:pathLst>
          </a:custGeom>
          <a:ln w="6357">
            <a:solidFill>
              <a:srgbClr val="D2D2D2"/>
            </a:solidFill>
          </a:ln>
        </p:spPr>
        <p:txBody>
          <a:bodyPr wrap="square" lIns="0" tIns="0" rIns="0" bIns="0" rtlCol="0"/>
          <a:lstStyle/>
          <a:p>
            <a:endParaRPr sz="1339"/>
          </a:p>
        </p:txBody>
      </p:sp>
      <p:sp>
        <p:nvSpPr>
          <p:cNvPr id="27" name="object 27"/>
          <p:cNvSpPr/>
          <p:nvPr/>
        </p:nvSpPr>
        <p:spPr>
          <a:xfrm>
            <a:off x="3239185" y="2840744"/>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28" name="object 28"/>
          <p:cNvSpPr/>
          <p:nvPr/>
        </p:nvSpPr>
        <p:spPr>
          <a:xfrm>
            <a:off x="1105009" y="2840744"/>
            <a:ext cx="1921303" cy="0"/>
          </a:xfrm>
          <a:custGeom>
            <a:avLst/>
            <a:gdLst/>
            <a:ahLst/>
            <a:cxnLst/>
            <a:rect l="l" t="t" r="r" b="b"/>
            <a:pathLst>
              <a:path w="3442335">
                <a:moveTo>
                  <a:pt x="0" y="0"/>
                </a:moveTo>
                <a:lnTo>
                  <a:pt x="3442267" y="0"/>
                </a:lnTo>
              </a:path>
            </a:pathLst>
          </a:custGeom>
          <a:ln w="6357">
            <a:solidFill>
              <a:srgbClr val="D2D2D2"/>
            </a:solidFill>
          </a:ln>
        </p:spPr>
        <p:txBody>
          <a:bodyPr wrap="square" lIns="0" tIns="0" rIns="0" bIns="0" rtlCol="0"/>
          <a:lstStyle/>
          <a:p>
            <a:endParaRPr sz="1339"/>
          </a:p>
        </p:txBody>
      </p:sp>
      <p:sp>
        <p:nvSpPr>
          <p:cNvPr id="29" name="object 29"/>
          <p:cNvSpPr/>
          <p:nvPr/>
        </p:nvSpPr>
        <p:spPr>
          <a:xfrm>
            <a:off x="4253045" y="2485893"/>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30" name="object 30"/>
          <p:cNvSpPr/>
          <p:nvPr/>
        </p:nvSpPr>
        <p:spPr>
          <a:xfrm>
            <a:off x="3746115" y="2485893"/>
            <a:ext cx="294167" cy="0"/>
          </a:xfrm>
          <a:custGeom>
            <a:avLst/>
            <a:gdLst/>
            <a:ahLst/>
            <a:cxnLst/>
            <a:rect l="l" t="t" r="r" b="b"/>
            <a:pathLst>
              <a:path w="527050">
                <a:moveTo>
                  <a:pt x="0" y="0"/>
                </a:moveTo>
                <a:lnTo>
                  <a:pt x="526785" y="0"/>
                </a:lnTo>
              </a:path>
            </a:pathLst>
          </a:custGeom>
          <a:ln w="6357">
            <a:solidFill>
              <a:srgbClr val="D2D2D2"/>
            </a:solidFill>
          </a:ln>
        </p:spPr>
        <p:txBody>
          <a:bodyPr wrap="square" lIns="0" tIns="0" rIns="0" bIns="0" rtlCol="0"/>
          <a:lstStyle/>
          <a:p>
            <a:endParaRPr sz="1339"/>
          </a:p>
        </p:txBody>
      </p:sp>
      <p:sp>
        <p:nvSpPr>
          <p:cNvPr id="31" name="object 31"/>
          <p:cNvSpPr/>
          <p:nvPr/>
        </p:nvSpPr>
        <p:spPr>
          <a:xfrm>
            <a:off x="1105009" y="2485893"/>
            <a:ext cx="2428476" cy="0"/>
          </a:xfrm>
          <a:custGeom>
            <a:avLst/>
            <a:gdLst/>
            <a:ahLst/>
            <a:cxnLst/>
            <a:rect l="l" t="t" r="r" b="b"/>
            <a:pathLst>
              <a:path w="4351020">
                <a:moveTo>
                  <a:pt x="0" y="0"/>
                </a:moveTo>
                <a:lnTo>
                  <a:pt x="4350516" y="0"/>
                </a:lnTo>
              </a:path>
            </a:pathLst>
          </a:custGeom>
          <a:ln w="6357">
            <a:solidFill>
              <a:srgbClr val="D2D2D2"/>
            </a:solidFill>
          </a:ln>
        </p:spPr>
        <p:txBody>
          <a:bodyPr wrap="square" lIns="0" tIns="0" rIns="0" bIns="0" rtlCol="0"/>
          <a:lstStyle/>
          <a:p>
            <a:endParaRPr sz="1339"/>
          </a:p>
        </p:txBody>
      </p:sp>
      <p:sp>
        <p:nvSpPr>
          <p:cNvPr id="32" name="object 32"/>
          <p:cNvSpPr/>
          <p:nvPr/>
        </p:nvSpPr>
        <p:spPr>
          <a:xfrm>
            <a:off x="1105009" y="2131042"/>
            <a:ext cx="3548793" cy="0"/>
          </a:xfrm>
          <a:custGeom>
            <a:avLst/>
            <a:gdLst/>
            <a:ahLst/>
            <a:cxnLst/>
            <a:rect l="l" t="t" r="r" b="b"/>
            <a:pathLst>
              <a:path w="6358255">
                <a:moveTo>
                  <a:pt x="0" y="0"/>
                </a:moveTo>
                <a:lnTo>
                  <a:pt x="6357749" y="0"/>
                </a:lnTo>
              </a:path>
            </a:pathLst>
          </a:custGeom>
          <a:ln w="6357">
            <a:solidFill>
              <a:srgbClr val="D2D2D2"/>
            </a:solidFill>
          </a:ln>
        </p:spPr>
        <p:txBody>
          <a:bodyPr wrap="square" lIns="0" tIns="0" rIns="0" bIns="0" rtlCol="0"/>
          <a:lstStyle/>
          <a:p>
            <a:endParaRPr sz="1339"/>
          </a:p>
        </p:txBody>
      </p:sp>
      <p:sp>
        <p:nvSpPr>
          <p:cNvPr id="33" name="object 33"/>
          <p:cNvSpPr txBox="1"/>
          <p:nvPr/>
        </p:nvSpPr>
        <p:spPr>
          <a:xfrm>
            <a:off x="887654" y="2070304"/>
            <a:ext cx="203436" cy="1610505"/>
          </a:xfrm>
          <a:prstGeom prst="rect">
            <a:avLst/>
          </a:prstGeom>
        </p:spPr>
        <p:txBody>
          <a:bodyPr vert="horz" wrap="square" lIns="0" tIns="0" rIns="0" bIns="0" rtlCol="0">
            <a:spAutoFit/>
          </a:bodyPr>
          <a:lstStyle/>
          <a:p>
            <a:pPr marL="7088"/>
            <a:r>
              <a:rPr sz="977" spc="-22" dirty="0">
                <a:latin typeface="Trebuchet MS"/>
                <a:cs typeface="Trebuchet MS"/>
              </a:rPr>
              <a:t>800</a:t>
            </a:r>
            <a:endParaRPr sz="977">
              <a:latin typeface="Trebuchet MS"/>
              <a:cs typeface="Trebuchet MS"/>
            </a:endParaRPr>
          </a:p>
          <a:p>
            <a:pPr>
              <a:spcBef>
                <a:spcPts val="17"/>
              </a:spcBef>
            </a:pPr>
            <a:endParaRPr sz="1395">
              <a:latin typeface="Times New Roman"/>
              <a:cs typeface="Times New Roman"/>
            </a:endParaRPr>
          </a:p>
          <a:p>
            <a:pPr marL="7088"/>
            <a:r>
              <a:rPr sz="977" spc="-22" dirty="0">
                <a:latin typeface="Trebuchet MS"/>
                <a:cs typeface="Trebuchet MS"/>
              </a:rPr>
              <a:t>600</a:t>
            </a:r>
            <a:endParaRPr sz="977">
              <a:latin typeface="Trebuchet MS"/>
              <a:cs typeface="Trebuchet MS"/>
            </a:endParaRPr>
          </a:p>
          <a:p>
            <a:pPr>
              <a:spcBef>
                <a:spcPts val="17"/>
              </a:spcBef>
            </a:pPr>
            <a:endParaRPr sz="1395">
              <a:latin typeface="Times New Roman"/>
              <a:cs typeface="Times New Roman"/>
            </a:endParaRPr>
          </a:p>
          <a:p>
            <a:pPr marL="7088"/>
            <a:r>
              <a:rPr sz="977" spc="-22" dirty="0">
                <a:latin typeface="Trebuchet MS"/>
                <a:cs typeface="Trebuchet MS"/>
              </a:rPr>
              <a:t>400</a:t>
            </a:r>
            <a:endParaRPr sz="977">
              <a:latin typeface="Trebuchet MS"/>
              <a:cs typeface="Trebuchet MS"/>
            </a:endParaRPr>
          </a:p>
          <a:p>
            <a:pPr>
              <a:spcBef>
                <a:spcPts val="17"/>
              </a:spcBef>
            </a:pPr>
            <a:endParaRPr sz="1395">
              <a:latin typeface="Times New Roman"/>
              <a:cs typeface="Times New Roman"/>
            </a:endParaRPr>
          </a:p>
          <a:p>
            <a:pPr marL="7088"/>
            <a:r>
              <a:rPr sz="977" spc="-22" dirty="0">
                <a:latin typeface="Trebuchet MS"/>
                <a:cs typeface="Trebuchet MS"/>
              </a:rPr>
              <a:t>200</a:t>
            </a:r>
            <a:endParaRPr sz="977">
              <a:latin typeface="Trebuchet MS"/>
              <a:cs typeface="Trebuchet MS"/>
            </a:endParaRPr>
          </a:p>
          <a:p>
            <a:pPr>
              <a:spcBef>
                <a:spcPts val="17"/>
              </a:spcBef>
            </a:pPr>
            <a:endParaRPr sz="1395">
              <a:latin typeface="Times New Roman"/>
              <a:cs typeface="Times New Roman"/>
            </a:endParaRPr>
          </a:p>
          <a:p>
            <a:pPr marL="132898"/>
            <a:r>
              <a:rPr sz="977" spc="-22" dirty="0">
                <a:latin typeface="Trebuchet MS"/>
                <a:cs typeface="Trebuchet MS"/>
              </a:rPr>
              <a:t>0</a:t>
            </a:r>
            <a:endParaRPr sz="977">
              <a:latin typeface="Trebuchet MS"/>
              <a:cs typeface="Trebuchet MS"/>
            </a:endParaRPr>
          </a:p>
        </p:txBody>
      </p:sp>
      <p:sp>
        <p:nvSpPr>
          <p:cNvPr id="34" name="object 34"/>
          <p:cNvSpPr/>
          <p:nvPr/>
        </p:nvSpPr>
        <p:spPr>
          <a:xfrm>
            <a:off x="1505484" y="3227532"/>
            <a:ext cx="213006" cy="323230"/>
          </a:xfrm>
          <a:custGeom>
            <a:avLst/>
            <a:gdLst/>
            <a:ahLst/>
            <a:cxnLst/>
            <a:rect l="l" t="t" r="r" b="b"/>
            <a:pathLst>
              <a:path w="381635" h="579120">
                <a:moveTo>
                  <a:pt x="0" y="578555"/>
                </a:moveTo>
                <a:lnTo>
                  <a:pt x="0" y="0"/>
                </a:lnTo>
                <a:lnTo>
                  <a:pt x="381464" y="0"/>
                </a:lnTo>
                <a:lnTo>
                  <a:pt x="381464" y="578555"/>
                </a:lnTo>
                <a:lnTo>
                  <a:pt x="0" y="578555"/>
                </a:lnTo>
                <a:close/>
              </a:path>
            </a:pathLst>
          </a:custGeom>
          <a:solidFill>
            <a:srgbClr val="7F7F7F"/>
          </a:solidFill>
        </p:spPr>
        <p:txBody>
          <a:bodyPr wrap="square" lIns="0" tIns="0" rIns="0" bIns="0" rtlCol="0"/>
          <a:lstStyle/>
          <a:p>
            <a:endParaRPr sz="1339"/>
          </a:p>
        </p:txBody>
      </p:sp>
      <p:sp>
        <p:nvSpPr>
          <p:cNvPr id="35" name="object 35"/>
          <p:cNvSpPr/>
          <p:nvPr/>
        </p:nvSpPr>
        <p:spPr>
          <a:xfrm>
            <a:off x="1505484" y="3227532"/>
            <a:ext cx="213006" cy="323230"/>
          </a:xfrm>
          <a:custGeom>
            <a:avLst/>
            <a:gdLst/>
            <a:ahLst/>
            <a:cxnLst/>
            <a:rect l="l" t="t" r="r" b="b"/>
            <a:pathLst>
              <a:path w="381635" h="579120">
                <a:moveTo>
                  <a:pt x="0" y="578555"/>
                </a:moveTo>
                <a:lnTo>
                  <a:pt x="0" y="0"/>
                </a:lnTo>
                <a:lnTo>
                  <a:pt x="381464" y="0"/>
                </a:lnTo>
                <a:lnTo>
                  <a:pt x="381464" y="578555"/>
                </a:lnTo>
                <a:lnTo>
                  <a:pt x="0" y="578555"/>
                </a:lnTo>
                <a:close/>
              </a:path>
            </a:pathLst>
          </a:custGeom>
          <a:ln w="6357">
            <a:solidFill>
              <a:srgbClr val="000000"/>
            </a:solidFill>
          </a:ln>
        </p:spPr>
        <p:txBody>
          <a:bodyPr wrap="square" lIns="0" tIns="0" rIns="0" bIns="0" rtlCol="0"/>
          <a:lstStyle/>
          <a:p>
            <a:endParaRPr sz="1339"/>
          </a:p>
        </p:txBody>
      </p:sp>
      <p:sp>
        <p:nvSpPr>
          <p:cNvPr id="36" name="object 36"/>
          <p:cNvSpPr/>
          <p:nvPr/>
        </p:nvSpPr>
        <p:spPr>
          <a:xfrm>
            <a:off x="2012413" y="3165433"/>
            <a:ext cx="213006" cy="385253"/>
          </a:xfrm>
          <a:custGeom>
            <a:avLst/>
            <a:gdLst/>
            <a:ahLst/>
            <a:cxnLst/>
            <a:rect l="l" t="t" r="r" b="b"/>
            <a:pathLst>
              <a:path w="381635" h="690245">
                <a:moveTo>
                  <a:pt x="0" y="689815"/>
                </a:moveTo>
                <a:lnTo>
                  <a:pt x="0" y="0"/>
                </a:lnTo>
                <a:lnTo>
                  <a:pt x="381464" y="0"/>
                </a:lnTo>
                <a:lnTo>
                  <a:pt x="381464" y="689815"/>
                </a:lnTo>
                <a:lnTo>
                  <a:pt x="0" y="689815"/>
                </a:lnTo>
                <a:close/>
              </a:path>
            </a:pathLst>
          </a:custGeom>
          <a:solidFill>
            <a:srgbClr val="7F7F7F"/>
          </a:solidFill>
        </p:spPr>
        <p:txBody>
          <a:bodyPr wrap="square" lIns="0" tIns="0" rIns="0" bIns="0" rtlCol="0"/>
          <a:lstStyle/>
          <a:p>
            <a:endParaRPr sz="1339"/>
          </a:p>
        </p:txBody>
      </p:sp>
      <p:sp>
        <p:nvSpPr>
          <p:cNvPr id="37" name="object 37"/>
          <p:cNvSpPr/>
          <p:nvPr/>
        </p:nvSpPr>
        <p:spPr>
          <a:xfrm>
            <a:off x="2012413" y="3165433"/>
            <a:ext cx="213006" cy="385253"/>
          </a:xfrm>
          <a:custGeom>
            <a:avLst/>
            <a:gdLst/>
            <a:ahLst/>
            <a:cxnLst/>
            <a:rect l="l" t="t" r="r" b="b"/>
            <a:pathLst>
              <a:path w="381635" h="690245">
                <a:moveTo>
                  <a:pt x="0" y="689815"/>
                </a:moveTo>
                <a:lnTo>
                  <a:pt x="0" y="0"/>
                </a:lnTo>
                <a:lnTo>
                  <a:pt x="381464" y="0"/>
                </a:lnTo>
                <a:lnTo>
                  <a:pt x="381464" y="689815"/>
                </a:lnTo>
                <a:lnTo>
                  <a:pt x="0" y="689815"/>
                </a:lnTo>
                <a:close/>
              </a:path>
            </a:pathLst>
          </a:custGeom>
          <a:ln w="6357">
            <a:solidFill>
              <a:srgbClr val="000000"/>
            </a:solidFill>
          </a:ln>
        </p:spPr>
        <p:txBody>
          <a:bodyPr wrap="square" lIns="0" tIns="0" rIns="0" bIns="0" rtlCol="0"/>
          <a:lstStyle/>
          <a:p>
            <a:endParaRPr sz="1339"/>
          </a:p>
        </p:txBody>
      </p:sp>
      <p:sp>
        <p:nvSpPr>
          <p:cNvPr id="38" name="object 38"/>
          <p:cNvSpPr/>
          <p:nvPr/>
        </p:nvSpPr>
        <p:spPr>
          <a:xfrm>
            <a:off x="2519344" y="2893972"/>
            <a:ext cx="213006" cy="656738"/>
          </a:xfrm>
          <a:custGeom>
            <a:avLst/>
            <a:gdLst/>
            <a:ahLst/>
            <a:cxnLst/>
            <a:rect l="l" t="t" r="r" b="b"/>
            <a:pathLst>
              <a:path w="381635" h="1176654">
                <a:moveTo>
                  <a:pt x="0" y="1176183"/>
                </a:moveTo>
                <a:lnTo>
                  <a:pt x="0" y="0"/>
                </a:lnTo>
                <a:lnTo>
                  <a:pt x="381464" y="0"/>
                </a:lnTo>
                <a:lnTo>
                  <a:pt x="381464" y="1176183"/>
                </a:lnTo>
                <a:lnTo>
                  <a:pt x="0" y="1176183"/>
                </a:lnTo>
                <a:close/>
              </a:path>
            </a:pathLst>
          </a:custGeom>
          <a:solidFill>
            <a:srgbClr val="7F7F7F"/>
          </a:solidFill>
        </p:spPr>
        <p:txBody>
          <a:bodyPr wrap="square" lIns="0" tIns="0" rIns="0" bIns="0" rtlCol="0"/>
          <a:lstStyle/>
          <a:p>
            <a:endParaRPr sz="1339"/>
          </a:p>
        </p:txBody>
      </p:sp>
      <p:sp>
        <p:nvSpPr>
          <p:cNvPr id="39" name="object 39"/>
          <p:cNvSpPr/>
          <p:nvPr/>
        </p:nvSpPr>
        <p:spPr>
          <a:xfrm>
            <a:off x="2519344" y="2893972"/>
            <a:ext cx="213006" cy="656738"/>
          </a:xfrm>
          <a:custGeom>
            <a:avLst/>
            <a:gdLst/>
            <a:ahLst/>
            <a:cxnLst/>
            <a:rect l="l" t="t" r="r" b="b"/>
            <a:pathLst>
              <a:path w="381635" h="1176654">
                <a:moveTo>
                  <a:pt x="0" y="1176183"/>
                </a:moveTo>
                <a:lnTo>
                  <a:pt x="0" y="0"/>
                </a:lnTo>
                <a:lnTo>
                  <a:pt x="381464" y="0"/>
                </a:lnTo>
                <a:lnTo>
                  <a:pt x="381464" y="1176183"/>
                </a:lnTo>
                <a:lnTo>
                  <a:pt x="0" y="1176183"/>
                </a:lnTo>
                <a:close/>
              </a:path>
            </a:pathLst>
          </a:custGeom>
          <a:ln w="6357">
            <a:solidFill>
              <a:srgbClr val="000000"/>
            </a:solidFill>
          </a:ln>
        </p:spPr>
        <p:txBody>
          <a:bodyPr wrap="square" lIns="0" tIns="0" rIns="0" bIns="0" rtlCol="0"/>
          <a:lstStyle/>
          <a:p>
            <a:endParaRPr sz="1339"/>
          </a:p>
        </p:txBody>
      </p:sp>
      <p:sp>
        <p:nvSpPr>
          <p:cNvPr id="40" name="object 40"/>
          <p:cNvSpPr/>
          <p:nvPr/>
        </p:nvSpPr>
        <p:spPr>
          <a:xfrm>
            <a:off x="3026274" y="2576380"/>
            <a:ext cx="213006" cy="974296"/>
          </a:xfrm>
          <a:custGeom>
            <a:avLst/>
            <a:gdLst/>
            <a:ahLst/>
            <a:cxnLst/>
            <a:rect l="l" t="t" r="r" b="b"/>
            <a:pathLst>
              <a:path w="381635" h="1745614">
                <a:moveTo>
                  <a:pt x="0" y="1745202"/>
                </a:moveTo>
                <a:lnTo>
                  <a:pt x="0" y="0"/>
                </a:lnTo>
                <a:lnTo>
                  <a:pt x="381464" y="0"/>
                </a:lnTo>
                <a:lnTo>
                  <a:pt x="381464" y="1745202"/>
                </a:lnTo>
                <a:lnTo>
                  <a:pt x="0" y="1745202"/>
                </a:lnTo>
                <a:close/>
              </a:path>
            </a:pathLst>
          </a:custGeom>
          <a:solidFill>
            <a:srgbClr val="7F7F7F"/>
          </a:solidFill>
        </p:spPr>
        <p:txBody>
          <a:bodyPr wrap="square" lIns="0" tIns="0" rIns="0" bIns="0" rtlCol="0"/>
          <a:lstStyle/>
          <a:p>
            <a:endParaRPr sz="1339"/>
          </a:p>
        </p:txBody>
      </p:sp>
      <p:sp>
        <p:nvSpPr>
          <p:cNvPr id="41" name="object 41"/>
          <p:cNvSpPr/>
          <p:nvPr/>
        </p:nvSpPr>
        <p:spPr>
          <a:xfrm>
            <a:off x="3026274" y="2576380"/>
            <a:ext cx="213006" cy="974296"/>
          </a:xfrm>
          <a:custGeom>
            <a:avLst/>
            <a:gdLst/>
            <a:ahLst/>
            <a:cxnLst/>
            <a:rect l="l" t="t" r="r" b="b"/>
            <a:pathLst>
              <a:path w="381635" h="1745614">
                <a:moveTo>
                  <a:pt x="0" y="1745202"/>
                </a:moveTo>
                <a:lnTo>
                  <a:pt x="0" y="0"/>
                </a:lnTo>
                <a:lnTo>
                  <a:pt x="381464" y="0"/>
                </a:lnTo>
                <a:lnTo>
                  <a:pt x="381464" y="1745202"/>
                </a:lnTo>
                <a:lnTo>
                  <a:pt x="0" y="1745202"/>
                </a:lnTo>
                <a:close/>
              </a:path>
            </a:pathLst>
          </a:custGeom>
          <a:ln w="6357">
            <a:solidFill>
              <a:srgbClr val="000000"/>
            </a:solidFill>
          </a:ln>
        </p:spPr>
        <p:txBody>
          <a:bodyPr wrap="square" lIns="0" tIns="0" rIns="0" bIns="0" rtlCol="0"/>
          <a:lstStyle/>
          <a:p>
            <a:endParaRPr sz="1339"/>
          </a:p>
        </p:txBody>
      </p:sp>
      <p:sp>
        <p:nvSpPr>
          <p:cNvPr id="42" name="object 42"/>
          <p:cNvSpPr/>
          <p:nvPr/>
        </p:nvSpPr>
        <p:spPr>
          <a:xfrm>
            <a:off x="3533204" y="2379438"/>
            <a:ext cx="213006" cy="1171353"/>
          </a:xfrm>
          <a:custGeom>
            <a:avLst/>
            <a:gdLst/>
            <a:ahLst/>
            <a:cxnLst/>
            <a:rect l="l" t="t" r="r" b="b"/>
            <a:pathLst>
              <a:path w="381634" h="2098675">
                <a:moveTo>
                  <a:pt x="0" y="2098057"/>
                </a:moveTo>
                <a:lnTo>
                  <a:pt x="0" y="0"/>
                </a:lnTo>
                <a:lnTo>
                  <a:pt x="381464" y="0"/>
                </a:lnTo>
                <a:lnTo>
                  <a:pt x="381464" y="2098057"/>
                </a:lnTo>
                <a:lnTo>
                  <a:pt x="0" y="2098057"/>
                </a:lnTo>
                <a:close/>
              </a:path>
            </a:pathLst>
          </a:custGeom>
          <a:solidFill>
            <a:srgbClr val="7F7F7F"/>
          </a:solidFill>
        </p:spPr>
        <p:txBody>
          <a:bodyPr wrap="square" lIns="0" tIns="0" rIns="0" bIns="0" rtlCol="0"/>
          <a:lstStyle/>
          <a:p>
            <a:endParaRPr sz="1339"/>
          </a:p>
        </p:txBody>
      </p:sp>
      <p:sp>
        <p:nvSpPr>
          <p:cNvPr id="43" name="object 43"/>
          <p:cNvSpPr/>
          <p:nvPr/>
        </p:nvSpPr>
        <p:spPr>
          <a:xfrm>
            <a:off x="3533204" y="2379438"/>
            <a:ext cx="213006" cy="1171353"/>
          </a:xfrm>
          <a:custGeom>
            <a:avLst/>
            <a:gdLst/>
            <a:ahLst/>
            <a:cxnLst/>
            <a:rect l="l" t="t" r="r" b="b"/>
            <a:pathLst>
              <a:path w="381634" h="2098675">
                <a:moveTo>
                  <a:pt x="0" y="2098057"/>
                </a:moveTo>
                <a:lnTo>
                  <a:pt x="0" y="0"/>
                </a:lnTo>
                <a:lnTo>
                  <a:pt x="381464" y="0"/>
                </a:lnTo>
                <a:lnTo>
                  <a:pt x="381464" y="2098057"/>
                </a:lnTo>
                <a:lnTo>
                  <a:pt x="0" y="2098057"/>
                </a:lnTo>
                <a:close/>
              </a:path>
            </a:pathLst>
          </a:custGeom>
          <a:ln w="6357">
            <a:solidFill>
              <a:srgbClr val="000000"/>
            </a:solidFill>
          </a:ln>
        </p:spPr>
        <p:txBody>
          <a:bodyPr wrap="square" lIns="0" tIns="0" rIns="0" bIns="0" rtlCol="0"/>
          <a:lstStyle/>
          <a:p>
            <a:endParaRPr sz="1339"/>
          </a:p>
        </p:txBody>
      </p:sp>
      <p:sp>
        <p:nvSpPr>
          <p:cNvPr id="44" name="object 44"/>
          <p:cNvSpPr/>
          <p:nvPr/>
        </p:nvSpPr>
        <p:spPr>
          <a:xfrm>
            <a:off x="4040134" y="2175399"/>
            <a:ext cx="213006" cy="1375144"/>
          </a:xfrm>
          <a:custGeom>
            <a:avLst/>
            <a:gdLst/>
            <a:ahLst/>
            <a:cxnLst/>
            <a:rect l="l" t="t" r="r" b="b"/>
            <a:pathLst>
              <a:path w="381634" h="2463800">
                <a:moveTo>
                  <a:pt x="0" y="2463627"/>
                </a:moveTo>
                <a:lnTo>
                  <a:pt x="0" y="0"/>
                </a:lnTo>
                <a:lnTo>
                  <a:pt x="381464" y="0"/>
                </a:lnTo>
                <a:lnTo>
                  <a:pt x="381464" y="2463627"/>
                </a:lnTo>
                <a:lnTo>
                  <a:pt x="0" y="2463627"/>
                </a:lnTo>
                <a:close/>
              </a:path>
            </a:pathLst>
          </a:custGeom>
          <a:solidFill>
            <a:srgbClr val="7F7F7F"/>
          </a:solidFill>
        </p:spPr>
        <p:txBody>
          <a:bodyPr wrap="square" lIns="0" tIns="0" rIns="0" bIns="0" rtlCol="0"/>
          <a:lstStyle/>
          <a:p>
            <a:endParaRPr sz="1339"/>
          </a:p>
        </p:txBody>
      </p:sp>
      <p:sp>
        <p:nvSpPr>
          <p:cNvPr id="45" name="object 45"/>
          <p:cNvSpPr/>
          <p:nvPr/>
        </p:nvSpPr>
        <p:spPr>
          <a:xfrm>
            <a:off x="4040134" y="2175399"/>
            <a:ext cx="213006" cy="1375144"/>
          </a:xfrm>
          <a:custGeom>
            <a:avLst/>
            <a:gdLst/>
            <a:ahLst/>
            <a:cxnLst/>
            <a:rect l="l" t="t" r="r" b="b"/>
            <a:pathLst>
              <a:path w="381634" h="2463800">
                <a:moveTo>
                  <a:pt x="0" y="2463627"/>
                </a:moveTo>
                <a:lnTo>
                  <a:pt x="0" y="0"/>
                </a:lnTo>
                <a:lnTo>
                  <a:pt x="381464" y="0"/>
                </a:lnTo>
                <a:lnTo>
                  <a:pt x="381464" y="2463627"/>
                </a:lnTo>
                <a:lnTo>
                  <a:pt x="0" y="2463627"/>
                </a:lnTo>
                <a:close/>
              </a:path>
            </a:pathLst>
          </a:custGeom>
          <a:ln w="6357">
            <a:solidFill>
              <a:srgbClr val="000000"/>
            </a:solidFill>
          </a:ln>
        </p:spPr>
        <p:txBody>
          <a:bodyPr wrap="square" lIns="0" tIns="0" rIns="0" bIns="0" rtlCol="0"/>
          <a:lstStyle/>
          <a:p>
            <a:endParaRPr sz="1339"/>
          </a:p>
        </p:txBody>
      </p:sp>
      <p:sp>
        <p:nvSpPr>
          <p:cNvPr id="46" name="object 46"/>
          <p:cNvSpPr/>
          <p:nvPr/>
        </p:nvSpPr>
        <p:spPr>
          <a:xfrm>
            <a:off x="4547065" y="2255240"/>
            <a:ext cx="213006" cy="1295400"/>
          </a:xfrm>
          <a:custGeom>
            <a:avLst/>
            <a:gdLst/>
            <a:ahLst/>
            <a:cxnLst/>
            <a:rect l="l" t="t" r="r" b="b"/>
            <a:pathLst>
              <a:path w="381634" h="2320925">
                <a:moveTo>
                  <a:pt x="0" y="2320578"/>
                </a:moveTo>
                <a:lnTo>
                  <a:pt x="0" y="0"/>
                </a:lnTo>
                <a:lnTo>
                  <a:pt x="381464" y="0"/>
                </a:lnTo>
                <a:lnTo>
                  <a:pt x="381464" y="2320578"/>
                </a:lnTo>
                <a:lnTo>
                  <a:pt x="0" y="2320578"/>
                </a:lnTo>
                <a:close/>
              </a:path>
            </a:pathLst>
          </a:custGeom>
          <a:solidFill>
            <a:srgbClr val="7F7F7F"/>
          </a:solidFill>
        </p:spPr>
        <p:txBody>
          <a:bodyPr wrap="square" lIns="0" tIns="0" rIns="0" bIns="0" rtlCol="0"/>
          <a:lstStyle/>
          <a:p>
            <a:endParaRPr sz="1339"/>
          </a:p>
        </p:txBody>
      </p:sp>
      <p:sp>
        <p:nvSpPr>
          <p:cNvPr id="47" name="object 47"/>
          <p:cNvSpPr/>
          <p:nvPr/>
        </p:nvSpPr>
        <p:spPr>
          <a:xfrm>
            <a:off x="4547065" y="2255240"/>
            <a:ext cx="213006" cy="1295400"/>
          </a:xfrm>
          <a:custGeom>
            <a:avLst/>
            <a:gdLst/>
            <a:ahLst/>
            <a:cxnLst/>
            <a:rect l="l" t="t" r="r" b="b"/>
            <a:pathLst>
              <a:path w="381634" h="2320925">
                <a:moveTo>
                  <a:pt x="0" y="2320578"/>
                </a:moveTo>
                <a:lnTo>
                  <a:pt x="0" y="0"/>
                </a:lnTo>
                <a:lnTo>
                  <a:pt x="381464" y="0"/>
                </a:lnTo>
                <a:lnTo>
                  <a:pt x="381464" y="2320578"/>
                </a:lnTo>
                <a:lnTo>
                  <a:pt x="0" y="2320578"/>
                </a:lnTo>
                <a:close/>
              </a:path>
            </a:pathLst>
          </a:custGeom>
          <a:ln w="6357">
            <a:solidFill>
              <a:srgbClr val="000000"/>
            </a:solidFill>
          </a:ln>
        </p:spPr>
        <p:txBody>
          <a:bodyPr wrap="square" lIns="0" tIns="0" rIns="0" bIns="0" rtlCol="0"/>
          <a:lstStyle/>
          <a:p>
            <a:endParaRPr sz="1339"/>
          </a:p>
        </p:txBody>
      </p:sp>
      <p:sp>
        <p:nvSpPr>
          <p:cNvPr id="48" name="object 48"/>
          <p:cNvSpPr txBox="1"/>
          <p:nvPr/>
        </p:nvSpPr>
        <p:spPr>
          <a:xfrm>
            <a:off x="133166" y="4267605"/>
            <a:ext cx="4490484" cy="214674"/>
          </a:xfrm>
          <a:prstGeom prst="rect">
            <a:avLst/>
          </a:prstGeom>
        </p:spPr>
        <p:txBody>
          <a:bodyPr vert="horz" wrap="square" lIns="0" tIns="0" rIns="0" bIns="0" rtlCol="0">
            <a:spAutoFit/>
          </a:bodyPr>
          <a:lstStyle/>
          <a:p>
            <a:pPr marL="7088"/>
            <a:r>
              <a:rPr sz="1395" dirty="0">
                <a:latin typeface="Trebuchet MS"/>
                <a:cs typeface="Trebuchet MS"/>
              </a:rPr>
              <a:t>Sl</a:t>
            </a:r>
            <a:r>
              <a:rPr sz="1395" spc="-42" dirty="0">
                <a:latin typeface="Trebuchet MS"/>
                <a:cs typeface="Trebuchet MS"/>
              </a:rPr>
              <a:t>o</a:t>
            </a:r>
            <a:r>
              <a:rPr sz="1395" spc="-45" dirty="0">
                <a:latin typeface="Trebuchet MS"/>
                <a:cs typeface="Trebuchet MS"/>
              </a:rPr>
              <a:t>wing</a:t>
            </a:r>
            <a:r>
              <a:rPr sz="1395" spc="53" dirty="0">
                <a:latin typeface="Trebuchet MS"/>
                <a:cs typeface="Trebuchet MS"/>
              </a:rPr>
              <a:t> </a:t>
            </a:r>
            <a:r>
              <a:rPr sz="1395" spc="-47" dirty="0">
                <a:latin typeface="Trebuchet MS"/>
                <a:cs typeface="Trebuchet MS"/>
              </a:rPr>
              <a:t>d</a:t>
            </a:r>
            <a:r>
              <a:rPr sz="1395" spc="-87" dirty="0">
                <a:latin typeface="Trebuchet MS"/>
                <a:cs typeface="Trebuchet MS"/>
              </a:rPr>
              <a:t>o</a:t>
            </a:r>
            <a:r>
              <a:rPr sz="1395" spc="14" dirty="0">
                <a:latin typeface="Trebuchet MS"/>
                <a:cs typeface="Trebuchet MS"/>
              </a:rPr>
              <a:t>wn?</a:t>
            </a:r>
            <a:r>
              <a:rPr sz="1395" spc="-142" dirty="0">
                <a:latin typeface="Trebuchet MS"/>
                <a:cs typeface="Trebuchet MS"/>
              </a:rPr>
              <a:t> </a:t>
            </a:r>
            <a:r>
              <a:rPr sz="1395" spc="-36" dirty="0">
                <a:latin typeface="Trebuchet MS"/>
                <a:cs typeface="Trebuchet MS"/>
              </a:rPr>
              <a:t>Probably</a:t>
            </a:r>
            <a:r>
              <a:rPr sz="1395" spc="47" dirty="0">
                <a:latin typeface="Trebuchet MS"/>
                <a:cs typeface="Trebuchet MS"/>
              </a:rPr>
              <a:t> </a:t>
            </a:r>
            <a:r>
              <a:rPr sz="1395" spc="-78" dirty="0">
                <a:latin typeface="Trebuchet MS"/>
                <a:cs typeface="Trebuchet MS"/>
              </a:rPr>
              <a:t>due</a:t>
            </a:r>
            <a:r>
              <a:rPr sz="1395" spc="50" dirty="0">
                <a:latin typeface="Trebuchet MS"/>
                <a:cs typeface="Trebuchet MS"/>
              </a:rPr>
              <a:t> </a:t>
            </a:r>
            <a:r>
              <a:rPr sz="1395" spc="-47" dirty="0">
                <a:latin typeface="Trebuchet MS"/>
                <a:cs typeface="Trebuchet MS"/>
              </a:rPr>
              <a:t>to</a:t>
            </a:r>
            <a:r>
              <a:rPr sz="1395" spc="53" dirty="0">
                <a:latin typeface="Trebuchet MS"/>
                <a:cs typeface="Trebuchet MS"/>
              </a:rPr>
              <a:t> </a:t>
            </a:r>
            <a:r>
              <a:rPr sz="1395" spc="-70" dirty="0">
                <a:latin typeface="Trebuchet MS"/>
                <a:cs typeface="Trebuchet MS"/>
              </a:rPr>
              <a:t>the</a:t>
            </a:r>
            <a:r>
              <a:rPr sz="1395" spc="53" dirty="0">
                <a:latin typeface="Trebuchet MS"/>
                <a:cs typeface="Trebuchet MS"/>
              </a:rPr>
              <a:t> </a:t>
            </a:r>
            <a:r>
              <a:rPr sz="1395" spc="17" dirty="0">
                <a:latin typeface="Trebuchet MS"/>
                <a:cs typeface="Trebuchet MS"/>
              </a:rPr>
              <a:t>CS22</a:t>
            </a:r>
            <a:r>
              <a:rPr sz="1395" spc="20" dirty="0">
                <a:latin typeface="Trebuchet MS"/>
                <a:cs typeface="Trebuchet MS"/>
              </a:rPr>
              <a:t>1</a:t>
            </a:r>
            <a:r>
              <a:rPr sz="1395" spc="53" dirty="0">
                <a:latin typeface="Trebuchet MS"/>
                <a:cs typeface="Trebuchet MS"/>
              </a:rPr>
              <a:t> </a:t>
            </a:r>
            <a:r>
              <a:rPr sz="1395" spc="-36" dirty="0">
                <a:latin typeface="Trebuchet MS"/>
                <a:cs typeface="Trebuchet MS"/>
              </a:rPr>
              <a:t>s</a:t>
            </a:r>
            <a:r>
              <a:rPr sz="1395" spc="-87" dirty="0">
                <a:latin typeface="Trebuchet MS"/>
                <a:cs typeface="Trebuchet MS"/>
              </a:rPr>
              <a:t>p</a:t>
            </a:r>
            <a:r>
              <a:rPr sz="1395" spc="-45" dirty="0">
                <a:latin typeface="Trebuchet MS"/>
                <a:cs typeface="Trebuchet MS"/>
              </a:rPr>
              <a:t>ri</a:t>
            </a:r>
            <a:r>
              <a:rPr sz="1395" spc="-73" dirty="0">
                <a:latin typeface="Trebuchet MS"/>
                <a:cs typeface="Trebuchet MS"/>
              </a:rPr>
              <a:t>n</a:t>
            </a:r>
            <a:r>
              <a:rPr sz="1395" spc="6" dirty="0">
                <a:latin typeface="Trebuchet MS"/>
                <a:cs typeface="Trebuchet MS"/>
              </a:rPr>
              <a:t>g</a:t>
            </a:r>
            <a:r>
              <a:rPr sz="1395" spc="53" dirty="0">
                <a:latin typeface="Trebuchet MS"/>
                <a:cs typeface="Trebuchet MS"/>
              </a:rPr>
              <a:t> </a:t>
            </a:r>
            <a:r>
              <a:rPr sz="1395" spc="-84" dirty="0">
                <a:latin typeface="Trebuchet MS"/>
                <a:cs typeface="Trebuchet MS"/>
              </a:rPr>
              <a:t>offering...</a:t>
            </a:r>
            <a:endParaRPr sz="1395">
              <a:latin typeface="Trebuchet MS"/>
              <a:cs typeface="Trebuchet MS"/>
            </a:endParaRPr>
          </a:p>
        </p:txBody>
      </p:sp>
      <p:sp>
        <p:nvSpPr>
          <p:cNvPr id="50" name="object 50"/>
          <p:cNvSpPr txBox="1"/>
          <p:nvPr/>
        </p:nvSpPr>
        <p:spPr>
          <a:xfrm>
            <a:off x="5507885" y="5377343"/>
            <a:ext cx="104199" cy="107402"/>
          </a:xfrm>
          <a:prstGeom prst="rect">
            <a:avLst/>
          </a:prstGeom>
        </p:spPr>
        <p:txBody>
          <a:bodyPr vert="horz" wrap="square" lIns="0" tIns="0" rIns="0" bIns="0" rtlCol="0">
            <a:spAutoFit/>
          </a:bodyPr>
          <a:lstStyle/>
          <a:p>
            <a:pPr marL="7088"/>
            <a:r>
              <a:rPr sz="698" spc="-17" dirty="0">
                <a:latin typeface="Trebuchet MS"/>
                <a:cs typeface="Trebuchet MS"/>
              </a:rPr>
              <a:t>14</a:t>
            </a:r>
            <a:endParaRPr sz="698">
              <a:latin typeface="Trebuchet MS"/>
              <a:cs typeface="Trebuchet MS"/>
            </a:endParaRPr>
          </a:p>
        </p:txBody>
      </p:sp>
    </p:spTree>
    <p:extLst>
      <p:ext uri="{BB962C8B-B14F-4D97-AF65-F5344CB8AC3E}">
        <p14:creationId xmlns:p14="http://schemas.microsoft.com/office/powerpoint/2010/main" val="3291721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352800"/>
            <a:ext cx="7772400" cy="1143000"/>
          </a:xfrm>
        </p:spPr>
        <p:txBody>
          <a:bodyPr/>
          <a:lstStyle/>
          <a:p>
            <a:r>
              <a:rPr lang="en-US" altLang="en-US" sz="8000" b="1">
                <a:solidFill>
                  <a:srgbClr val="FF0000"/>
                </a:solidFill>
              </a:rPr>
              <a:t>AI</a:t>
            </a:r>
            <a:endParaRPr lang="en-US" altLang="en-US" b="1">
              <a:solidFill>
                <a:srgbClr val="008080"/>
              </a:solidFill>
            </a:endParaRPr>
          </a:p>
        </p:txBody>
      </p:sp>
      <p:sp>
        <p:nvSpPr>
          <p:cNvPr id="15363" name="Line 3"/>
          <p:cNvSpPr>
            <a:spLocks noChangeShapeType="1"/>
          </p:cNvSpPr>
          <p:nvPr/>
        </p:nvSpPr>
        <p:spPr bwMode="auto">
          <a:xfrm flipV="1">
            <a:off x="2133600" y="2362200"/>
            <a:ext cx="38100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4" name="Line 4"/>
          <p:cNvSpPr>
            <a:spLocks noChangeShapeType="1"/>
          </p:cNvSpPr>
          <p:nvPr/>
        </p:nvSpPr>
        <p:spPr bwMode="auto">
          <a:xfrm flipV="1">
            <a:off x="2514600" y="1752600"/>
            <a:ext cx="19812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5"/>
          <p:cNvSpPr>
            <a:spLocks noChangeShapeType="1"/>
          </p:cNvSpPr>
          <p:nvPr/>
        </p:nvSpPr>
        <p:spPr bwMode="auto">
          <a:xfrm>
            <a:off x="4495800" y="1752600"/>
            <a:ext cx="1752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6"/>
          <p:cNvSpPr>
            <a:spLocks noChangeShapeType="1"/>
          </p:cNvSpPr>
          <p:nvPr/>
        </p:nvSpPr>
        <p:spPr bwMode="auto">
          <a:xfrm flipH="1">
            <a:off x="3581400" y="4191000"/>
            <a:ext cx="365760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7"/>
          <p:cNvSpPr>
            <a:spLocks noChangeShapeType="1"/>
          </p:cNvSpPr>
          <p:nvPr/>
        </p:nvSpPr>
        <p:spPr bwMode="auto">
          <a:xfrm flipH="1" flipV="1">
            <a:off x="685800" y="5486400"/>
            <a:ext cx="2895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8"/>
          <p:cNvSpPr>
            <a:spLocks noChangeShapeType="1"/>
          </p:cNvSpPr>
          <p:nvPr/>
        </p:nvSpPr>
        <p:spPr bwMode="auto">
          <a:xfrm flipV="1">
            <a:off x="685800" y="4191000"/>
            <a:ext cx="1447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flipV="1">
            <a:off x="6172200" y="1143000"/>
            <a:ext cx="20574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0"/>
          <p:cNvSpPr>
            <a:spLocks noChangeShapeType="1"/>
          </p:cNvSpPr>
          <p:nvPr/>
        </p:nvSpPr>
        <p:spPr bwMode="auto">
          <a:xfrm flipH="1">
            <a:off x="7162800" y="1143000"/>
            <a:ext cx="106680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Text Box 11"/>
          <p:cNvSpPr txBox="1">
            <a:spLocks noChangeArrowheads="1"/>
          </p:cNvSpPr>
          <p:nvPr/>
        </p:nvSpPr>
        <p:spPr bwMode="auto">
          <a:xfrm>
            <a:off x="-3420" y="5029200"/>
            <a:ext cx="2578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7030A0"/>
                </a:solidFill>
              </a:rPr>
              <a:t>Intelligent Agents </a:t>
            </a:r>
          </a:p>
          <a:p>
            <a:pPr algn="ctr"/>
            <a:r>
              <a:rPr lang="en-US" altLang="en-US" b="1" dirty="0">
                <a:solidFill>
                  <a:srgbClr val="7030A0"/>
                </a:solidFill>
              </a:rPr>
              <a:t>&amp; Distributed AI</a:t>
            </a:r>
          </a:p>
        </p:txBody>
      </p:sp>
      <p:sp>
        <p:nvSpPr>
          <p:cNvPr id="15372" name="Text Box 12"/>
          <p:cNvSpPr txBox="1">
            <a:spLocks noChangeArrowheads="1"/>
          </p:cNvSpPr>
          <p:nvPr/>
        </p:nvSpPr>
        <p:spPr bwMode="auto">
          <a:xfrm>
            <a:off x="3810000" y="1295400"/>
            <a:ext cx="141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008080"/>
                </a:solidFill>
              </a:rPr>
              <a:t>Planning</a:t>
            </a:r>
          </a:p>
        </p:txBody>
      </p:sp>
      <p:sp>
        <p:nvSpPr>
          <p:cNvPr id="15373" name="Text Box 13"/>
          <p:cNvSpPr txBox="1">
            <a:spLocks noChangeArrowheads="1"/>
          </p:cNvSpPr>
          <p:nvPr/>
        </p:nvSpPr>
        <p:spPr bwMode="auto">
          <a:xfrm>
            <a:off x="2057400" y="6400800"/>
            <a:ext cx="461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008080"/>
                </a:solidFill>
              </a:rPr>
              <a:t>Learning &amp; Knowledge Discovery</a:t>
            </a:r>
          </a:p>
        </p:txBody>
      </p:sp>
      <p:sp>
        <p:nvSpPr>
          <p:cNvPr id="15374" name="Text Box 14"/>
          <p:cNvSpPr txBox="1">
            <a:spLocks noChangeArrowheads="1"/>
          </p:cNvSpPr>
          <p:nvPr/>
        </p:nvSpPr>
        <p:spPr bwMode="auto">
          <a:xfrm>
            <a:off x="6504215" y="3657600"/>
            <a:ext cx="23823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7030A0"/>
                </a:solidFill>
              </a:rPr>
              <a:t>Communicating,</a:t>
            </a:r>
          </a:p>
          <a:p>
            <a:pPr algn="ctr"/>
            <a:r>
              <a:rPr lang="en-US" altLang="en-US" b="1" dirty="0">
                <a:solidFill>
                  <a:srgbClr val="7030A0"/>
                </a:solidFill>
              </a:rPr>
              <a:t>Perceiving and</a:t>
            </a:r>
          </a:p>
          <a:p>
            <a:pPr algn="ctr"/>
            <a:r>
              <a:rPr lang="en-US" altLang="en-US" b="1" dirty="0">
                <a:solidFill>
                  <a:srgbClr val="7030A0"/>
                </a:solidFill>
              </a:rPr>
              <a:t>Acting</a:t>
            </a:r>
          </a:p>
        </p:txBody>
      </p:sp>
      <p:sp>
        <p:nvSpPr>
          <p:cNvPr id="15375" name="Text Box 15"/>
          <p:cNvSpPr txBox="1">
            <a:spLocks noChangeArrowheads="1"/>
          </p:cNvSpPr>
          <p:nvPr/>
        </p:nvSpPr>
        <p:spPr bwMode="auto">
          <a:xfrm>
            <a:off x="533400" y="1600200"/>
            <a:ext cx="3019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008080"/>
                </a:solidFill>
              </a:rPr>
              <a:t>Coping with Vague,</a:t>
            </a:r>
          </a:p>
          <a:p>
            <a:pPr algn="ctr"/>
            <a:r>
              <a:rPr lang="en-US" altLang="en-US" b="1" dirty="0">
                <a:solidFill>
                  <a:srgbClr val="008080"/>
                </a:solidFill>
              </a:rPr>
              <a:t>Incomplete and </a:t>
            </a:r>
          </a:p>
          <a:p>
            <a:pPr algn="ctr"/>
            <a:r>
              <a:rPr lang="en-US" altLang="en-US" b="1" dirty="0">
                <a:solidFill>
                  <a:srgbClr val="008080"/>
                </a:solidFill>
              </a:rPr>
              <a:t>Uncertain Knowledge</a:t>
            </a:r>
          </a:p>
        </p:txBody>
      </p:sp>
      <p:sp>
        <p:nvSpPr>
          <p:cNvPr id="15376" name="Text Box 16"/>
          <p:cNvSpPr txBox="1">
            <a:spLocks noChangeArrowheads="1"/>
          </p:cNvSpPr>
          <p:nvPr/>
        </p:nvSpPr>
        <p:spPr bwMode="auto">
          <a:xfrm>
            <a:off x="6367463" y="457200"/>
            <a:ext cx="28023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7030A0"/>
                </a:solidFill>
              </a:rPr>
              <a:t>Knowledge-based</a:t>
            </a:r>
          </a:p>
          <a:p>
            <a:r>
              <a:rPr lang="en-US" altLang="en-US" b="1" dirty="0">
                <a:solidFill>
                  <a:srgbClr val="7030A0"/>
                </a:solidFill>
              </a:rPr>
              <a:t>and Expert Systems</a:t>
            </a:r>
          </a:p>
        </p:txBody>
      </p:sp>
      <p:sp>
        <p:nvSpPr>
          <p:cNvPr id="15377" name="Text Box 17"/>
          <p:cNvSpPr txBox="1">
            <a:spLocks noChangeArrowheads="1"/>
          </p:cNvSpPr>
          <p:nvPr/>
        </p:nvSpPr>
        <p:spPr bwMode="auto">
          <a:xfrm>
            <a:off x="5486400" y="1828800"/>
            <a:ext cx="1757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008080"/>
                </a:solidFill>
              </a:rPr>
              <a:t>Searching </a:t>
            </a:r>
          </a:p>
          <a:p>
            <a:r>
              <a:rPr lang="en-US" altLang="en-US" b="1">
                <a:solidFill>
                  <a:srgbClr val="008080"/>
                </a:solidFill>
              </a:rPr>
              <a:t>Intelligently</a:t>
            </a:r>
          </a:p>
        </p:txBody>
      </p:sp>
      <p:sp>
        <p:nvSpPr>
          <p:cNvPr id="15378" name="Text Box 18"/>
          <p:cNvSpPr txBox="1">
            <a:spLocks noChangeArrowheads="1"/>
          </p:cNvSpPr>
          <p:nvPr/>
        </p:nvSpPr>
        <p:spPr bwMode="auto">
          <a:xfrm>
            <a:off x="0" y="3581400"/>
            <a:ext cx="2893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7030A0"/>
                </a:solidFill>
              </a:rPr>
              <a:t>Logical Reasoning</a:t>
            </a:r>
          </a:p>
          <a:p>
            <a:r>
              <a:rPr lang="en-US" altLang="en-US" b="1" dirty="0">
                <a:solidFill>
                  <a:srgbClr val="7030A0"/>
                </a:solidFill>
              </a:rPr>
              <a:t>&amp; Theorem Proving </a:t>
            </a:r>
          </a:p>
        </p:txBody>
      </p:sp>
      <p:pic>
        <p:nvPicPr>
          <p:cNvPr id="15379" name="Picture 19" descr="AT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724400"/>
            <a:ext cx="1428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0" descr="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1038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21" descr="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1038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Text Box 22"/>
          <p:cNvSpPr txBox="1">
            <a:spLocks noChangeArrowheads="1"/>
          </p:cNvSpPr>
          <p:nvPr/>
        </p:nvSpPr>
        <p:spPr bwMode="auto">
          <a:xfrm>
            <a:off x="136525" y="41275"/>
            <a:ext cx="4317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7030A0"/>
                </a:solidFill>
              </a:rPr>
              <a:t>Knowledge Representation</a:t>
            </a:r>
          </a:p>
        </p:txBody>
      </p:sp>
      <p:sp>
        <p:nvSpPr>
          <p:cNvPr id="15383" name="Text Box 23"/>
          <p:cNvSpPr txBox="1">
            <a:spLocks noChangeArrowheads="1"/>
          </p:cNvSpPr>
          <p:nvPr/>
        </p:nvSpPr>
        <p:spPr bwMode="auto">
          <a:xfrm>
            <a:off x="6274254" y="5598587"/>
            <a:ext cx="28215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7030A0"/>
                </a:solidFill>
              </a:rPr>
              <a:t>AI Programming</a:t>
            </a:r>
          </a:p>
        </p:txBody>
      </p:sp>
    </p:spTree>
    <p:extLst>
      <p:ext uri="{BB962C8B-B14F-4D97-AF65-F5344CB8AC3E}">
        <p14:creationId xmlns:p14="http://schemas.microsoft.com/office/powerpoint/2010/main" val="3200001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CB3DA-2A8C-4422-8CC9-40DA49062D92}" type="slidenum">
              <a:rPr lang="en-US" altLang="en-US" sz="1400" smtClean="0"/>
              <a:pPr/>
              <a:t>26</a:t>
            </a:fld>
            <a:endParaRPr lang="en-US" altLang="en-US" sz="1400"/>
          </a:p>
        </p:txBody>
      </p:sp>
      <p:sp>
        <p:nvSpPr>
          <p:cNvPr id="18435" name="Rectangle 2"/>
          <p:cNvSpPr>
            <a:spLocks noGrp="1" noChangeArrowheads="1"/>
          </p:cNvSpPr>
          <p:nvPr>
            <p:ph type="title"/>
          </p:nvPr>
        </p:nvSpPr>
        <p:spPr>
          <a:xfrm>
            <a:off x="685800" y="0"/>
            <a:ext cx="7772400" cy="990600"/>
          </a:xfrm>
        </p:spPr>
        <p:txBody>
          <a:bodyPr/>
          <a:lstStyle/>
          <a:p>
            <a:r>
              <a:rPr lang="en-US" altLang="en-US" dirty="0"/>
              <a:t>AAAI 2019 #Session Counts</a:t>
            </a:r>
          </a:p>
        </p:txBody>
      </p:sp>
      <p:sp>
        <p:nvSpPr>
          <p:cNvPr id="18436" name="Rectangle 3"/>
          <p:cNvSpPr>
            <a:spLocks noGrp="1" noChangeArrowheads="1"/>
          </p:cNvSpPr>
          <p:nvPr>
            <p:ph type="body" idx="1"/>
          </p:nvPr>
        </p:nvSpPr>
        <p:spPr>
          <a:xfrm>
            <a:off x="304800" y="990600"/>
            <a:ext cx="8458200" cy="4114800"/>
          </a:xfrm>
        </p:spPr>
        <p:txBody>
          <a:bodyPr/>
          <a:lstStyle/>
          <a:p>
            <a:r>
              <a:rPr lang="en-US" altLang="en-US" sz="1900" dirty="0"/>
              <a:t>NLP: 20</a:t>
            </a:r>
          </a:p>
          <a:p>
            <a:r>
              <a:rPr lang="en-US" altLang="en-US" sz="1900" dirty="0"/>
              <a:t>Vision (and Video Analytics): 12</a:t>
            </a:r>
          </a:p>
          <a:p>
            <a:r>
              <a:rPr lang="en-US" altLang="en-US" sz="1900" dirty="0">
                <a:solidFill>
                  <a:srgbClr val="C00000"/>
                </a:solidFill>
              </a:rPr>
              <a:t>Game Theory and Economic Paradigms:</a:t>
            </a:r>
            <a:r>
              <a:rPr lang="en-US" altLang="en-US" sz="1900" dirty="0"/>
              <a:t> 10  </a:t>
            </a:r>
            <a:r>
              <a:rPr lang="en-US" altLang="en-US" sz="1900" dirty="0">
                <a:sym typeface="Wingdings" panose="05000000000000000000" pitchFamily="2" charset="2"/>
              </a:rPr>
              <a:t></a:t>
            </a:r>
            <a:r>
              <a:rPr lang="en-US" altLang="en-US" sz="1600" dirty="0">
                <a:latin typeface="Lucida Handwriting" panose="03010101010101010101" pitchFamily="66" charset="0"/>
              </a:rPr>
              <a:t>surprise, surprise </a:t>
            </a:r>
          </a:p>
          <a:p>
            <a:r>
              <a:rPr lang="en-US" altLang="en-US" sz="1900" dirty="0"/>
              <a:t>AI and the Web: 9 </a:t>
            </a:r>
          </a:p>
          <a:p>
            <a:r>
              <a:rPr lang="en-US" altLang="en-US" sz="1900" dirty="0"/>
              <a:t>Machine Learning: 7</a:t>
            </a:r>
          </a:p>
          <a:p>
            <a:r>
              <a:rPr lang="en-US" altLang="en-US" sz="1900" dirty="0"/>
              <a:t>AI for Social Impact: 7</a:t>
            </a:r>
          </a:p>
          <a:p>
            <a:r>
              <a:rPr lang="en-US" altLang="en-US" sz="1900" dirty="0"/>
              <a:t>Search, Constraint Satisfaction and Optimization: 7</a:t>
            </a:r>
          </a:p>
          <a:p>
            <a:r>
              <a:rPr lang="en-US" altLang="en-US" sz="1900" dirty="0"/>
              <a:t>Knowledge Representation and Reasoning: 6</a:t>
            </a:r>
          </a:p>
          <a:p>
            <a:r>
              <a:rPr lang="en-US" altLang="en-US" sz="1900" dirty="0"/>
              <a:t>Deep Learning: 5</a:t>
            </a:r>
          </a:p>
          <a:p>
            <a:r>
              <a:rPr lang="en-US" altLang="en-US" sz="1900" dirty="0"/>
              <a:t>Planning, Routing and Scheduling: 4</a:t>
            </a:r>
          </a:p>
          <a:p>
            <a:r>
              <a:rPr lang="en-US" altLang="en-US" sz="1900" dirty="0"/>
              <a:t>Reinforcement Learning: 3</a:t>
            </a:r>
          </a:p>
          <a:p>
            <a:r>
              <a:rPr lang="en-US" altLang="en-US" sz="1900" dirty="0"/>
              <a:t>Multi-Agent Systems: 3</a:t>
            </a:r>
          </a:p>
          <a:p>
            <a:r>
              <a:rPr lang="en-US" altLang="en-US" sz="1900" dirty="0"/>
              <a:t>Reasoning under Uncertainty: 3</a:t>
            </a:r>
          </a:p>
          <a:p>
            <a:pPr marL="0" indent="0">
              <a:buNone/>
            </a:pPr>
            <a:r>
              <a:rPr lang="en-US" altLang="en-US" sz="1800" dirty="0"/>
              <a:t>Remarks: Only topics with 3 AAAI sessions are mentioned; NLP, vision and </a:t>
            </a:r>
            <a:r>
              <a:rPr lang="en-US" altLang="en-US" sz="1800" dirty="0" err="1"/>
              <a:t>AI&amp;Web</a:t>
            </a:r>
            <a:r>
              <a:rPr lang="en-US" altLang="en-US" sz="1800" dirty="0"/>
              <a:t> were aggregated into a single category! AAAI 2018 received 3900 papers, and AAAI 2019 received 7764 paper; about 2500 reviewers were needed to review the papers (Dr. </a:t>
            </a:r>
            <a:r>
              <a:rPr lang="en-US" altLang="en-US" sz="1800" dirty="0" err="1"/>
              <a:t>Laszka</a:t>
            </a:r>
            <a:r>
              <a:rPr lang="en-US" altLang="en-US" sz="1800" dirty="0"/>
              <a:t> and Dr. </a:t>
            </a:r>
            <a:r>
              <a:rPr lang="en-US" altLang="en-US" sz="1800" dirty="0" err="1"/>
              <a:t>Eick</a:t>
            </a:r>
            <a:r>
              <a:rPr lang="en-US" altLang="en-US" sz="1800" dirty="0"/>
              <a:t> were reviewing papers for AAAI 2019)</a:t>
            </a:r>
          </a:p>
        </p:txBody>
      </p:sp>
    </p:spTree>
    <p:extLst>
      <p:ext uri="{BB962C8B-B14F-4D97-AF65-F5344CB8AC3E}">
        <p14:creationId xmlns:p14="http://schemas.microsoft.com/office/powerpoint/2010/main" val="3227171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xfrm>
            <a:off x="7223090" y="6559899"/>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6D22809-943B-4AF7-8FE6-284CA297290E}" type="slidenum">
              <a:rPr lang="en-US" altLang="en-US" sz="1400" smtClean="0"/>
              <a:pPr/>
              <a:t>27</a:t>
            </a:fld>
            <a:endParaRPr lang="en-US" altLang="en-US" sz="1400"/>
          </a:p>
        </p:txBody>
      </p:sp>
      <p:sp>
        <p:nvSpPr>
          <p:cNvPr id="12291" name="Rectangle 2"/>
          <p:cNvSpPr>
            <a:spLocks noGrp="1" noChangeArrowheads="1"/>
          </p:cNvSpPr>
          <p:nvPr>
            <p:ph type="title"/>
          </p:nvPr>
        </p:nvSpPr>
        <p:spPr>
          <a:xfrm>
            <a:off x="685800" y="152400"/>
            <a:ext cx="7772400" cy="838200"/>
          </a:xfrm>
        </p:spPr>
        <p:txBody>
          <a:bodyPr/>
          <a:lstStyle/>
          <a:p>
            <a:r>
              <a:rPr lang="en-US" altLang="en-US" dirty="0"/>
              <a:t>Positive Forces for AI</a:t>
            </a:r>
          </a:p>
        </p:txBody>
      </p:sp>
      <p:sp>
        <p:nvSpPr>
          <p:cNvPr id="12292" name="Rectangle 3"/>
          <p:cNvSpPr>
            <a:spLocks noGrp="1" noChangeArrowheads="1"/>
          </p:cNvSpPr>
          <p:nvPr>
            <p:ph type="body" idx="1"/>
          </p:nvPr>
        </p:nvSpPr>
        <p:spPr>
          <a:xfrm>
            <a:off x="231618" y="838200"/>
            <a:ext cx="8915400" cy="4114800"/>
          </a:xfrm>
        </p:spPr>
        <p:txBody>
          <a:bodyPr/>
          <a:lstStyle/>
          <a:p>
            <a:pPr>
              <a:lnSpc>
                <a:spcPct val="90000"/>
              </a:lnSpc>
            </a:pPr>
            <a:r>
              <a:rPr lang="en-US" altLang="en-US" sz="2200" dirty="0"/>
              <a:t>Data Science &amp;Data Mining (KDD) / Learning for Examples</a:t>
            </a:r>
          </a:p>
          <a:p>
            <a:pPr>
              <a:lnSpc>
                <a:spcPct val="90000"/>
              </a:lnSpc>
            </a:pPr>
            <a:r>
              <a:rPr lang="en-US" altLang="en-US" sz="2200" dirty="0"/>
              <a:t>Robotics</a:t>
            </a:r>
            <a:endParaRPr lang="en-US" altLang="en-US" sz="1100" dirty="0"/>
          </a:p>
          <a:p>
            <a:pPr>
              <a:lnSpc>
                <a:spcPct val="90000"/>
              </a:lnSpc>
            </a:pPr>
            <a:r>
              <a:rPr lang="en-US" altLang="en-US" sz="2200" dirty="0"/>
              <a:t>Multi-Agent Systems </a:t>
            </a:r>
          </a:p>
          <a:p>
            <a:pPr>
              <a:lnSpc>
                <a:spcPct val="90000"/>
              </a:lnSpc>
            </a:pPr>
            <a:r>
              <a:rPr lang="en-US" altLang="en-US" sz="2200" dirty="0"/>
              <a:t>AI and NLP: Chatbots, intelligent user interfaces that can communicate in natural language, doing intelligent things with text</a:t>
            </a:r>
          </a:p>
          <a:p>
            <a:pPr marL="0" indent="0">
              <a:lnSpc>
                <a:spcPct val="90000"/>
              </a:lnSpc>
              <a:buNone/>
            </a:pPr>
            <a:endParaRPr lang="en-US" altLang="en-US" sz="2200" dirty="0"/>
          </a:p>
          <a:p>
            <a:pPr marL="0" indent="0">
              <a:lnSpc>
                <a:spcPct val="90000"/>
              </a:lnSpc>
              <a:buNone/>
            </a:pPr>
            <a:endParaRPr lang="en-US" altLang="en-US" sz="2200" dirty="0"/>
          </a:p>
          <a:p>
            <a:pPr marL="0" indent="0">
              <a:lnSpc>
                <a:spcPct val="90000"/>
              </a:lnSpc>
              <a:buNone/>
            </a:pPr>
            <a:endParaRPr lang="en-US" altLang="en-US" sz="2200" dirty="0"/>
          </a:p>
          <a:p>
            <a:pPr>
              <a:lnSpc>
                <a:spcPct val="90000"/>
              </a:lnSpc>
            </a:pPr>
            <a:r>
              <a:rPr lang="en-US" altLang="en-US" sz="2200" dirty="0"/>
              <a:t>Computer Chess/Go and Computer Games in General </a:t>
            </a:r>
          </a:p>
          <a:p>
            <a:pPr>
              <a:lnSpc>
                <a:spcPct val="90000"/>
              </a:lnSpc>
            </a:pPr>
            <a:r>
              <a:rPr lang="en-US" altLang="en-US" sz="2200" dirty="0"/>
              <a:t>Speech Recognition, Image Annotation</a:t>
            </a:r>
          </a:p>
          <a:p>
            <a:pPr>
              <a:lnSpc>
                <a:spcPct val="90000"/>
              </a:lnSpc>
            </a:pPr>
            <a:r>
              <a:rPr lang="en-US" altLang="en-US" sz="2200" dirty="0"/>
              <a:t>Computer Vision and Video Analytics  </a:t>
            </a:r>
          </a:p>
          <a:p>
            <a:pPr>
              <a:lnSpc>
                <a:spcPct val="90000"/>
              </a:lnSpc>
            </a:pPr>
            <a:r>
              <a:rPr lang="en-US" altLang="en-US" sz="2200" dirty="0"/>
              <a:t>Deep Learning</a:t>
            </a:r>
          </a:p>
          <a:p>
            <a:pPr>
              <a:lnSpc>
                <a:spcPct val="90000"/>
              </a:lnSpc>
            </a:pPr>
            <a:r>
              <a:rPr lang="en-US" altLang="en-US" sz="2200" dirty="0"/>
              <a:t>Reinforcement Learning </a:t>
            </a:r>
          </a:p>
          <a:p>
            <a:pPr>
              <a:lnSpc>
                <a:spcPct val="90000"/>
              </a:lnSpc>
            </a:pPr>
            <a:r>
              <a:rPr lang="en-US" altLang="en-US" sz="2200" dirty="0"/>
              <a:t>AI for Social Impact </a:t>
            </a:r>
          </a:p>
          <a:p>
            <a:pPr>
              <a:lnSpc>
                <a:spcPct val="90000"/>
              </a:lnSpc>
            </a:pPr>
            <a:r>
              <a:rPr lang="en-US" altLang="en-US" sz="2200" dirty="0"/>
              <a:t>Intelligent </a:t>
            </a:r>
            <a:r>
              <a:rPr lang="en-US" altLang="en-US" sz="2200" i="1" dirty="0"/>
              <a:t>“this and that”</a:t>
            </a:r>
            <a:endParaRPr lang="en-US" altLang="en-US" sz="2200" dirty="0"/>
          </a:p>
        </p:txBody>
      </p:sp>
      <p:sp>
        <p:nvSpPr>
          <p:cNvPr id="5" name="object 11">
            <a:extLst>
              <a:ext uri="{FF2B5EF4-FFF2-40B4-BE49-F238E27FC236}">
                <a16:creationId xmlns:a16="http://schemas.microsoft.com/office/drawing/2014/main" id="{7FAA22A5-2EA7-4A9D-896C-A018C2836880}"/>
              </a:ext>
            </a:extLst>
          </p:cNvPr>
          <p:cNvSpPr txBox="1"/>
          <p:nvPr/>
        </p:nvSpPr>
        <p:spPr>
          <a:xfrm>
            <a:off x="665703" y="2667000"/>
            <a:ext cx="7998013" cy="922240"/>
          </a:xfrm>
          <a:prstGeom prst="rect">
            <a:avLst/>
          </a:prstGeom>
        </p:spPr>
        <p:txBody>
          <a:bodyPr vert="horz" wrap="square" lIns="0" tIns="0" rIns="0" bIns="0" rtlCol="0">
            <a:spAutoFit/>
          </a:bodyPr>
          <a:lstStyle/>
          <a:p>
            <a:pPr marL="7088" marR="2835">
              <a:lnSpc>
                <a:spcPct val="101600"/>
              </a:lnSpc>
            </a:pPr>
            <a:r>
              <a:rPr lang="en-US" sz="2000" spc="8" dirty="0">
                <a:latin typeface="Trebuchet MS"/>
                <a:cs typeface="Trebuchet MS"/>
                <a:hlinkClick r:id="rId2"/>
              </a:rPr>
              <a:t>https://www.clickatell.com/articles/customer-relationship-management/amazon-chatbots-customer-service/</a:t>
            </a:r>
            <a:endParaRPr lang="en-US" sz="2000" spc="8" dirty="0">
              <a:latin typeface="Trebuchet MS"/>
              <a:cs typeface="Trebuchet MS"/>
            </a:endParaRPr>
          </a:p>
          <a:p>
            <a:pPr marL="7088" marR="2835">
              <a:lnSpc>
                <a:spcPct val="101600"/>
              </a:lnSpc>
            </a:pPr>
            <a:r>
              <a:rPr lang="en-US" sz="2000" spc="8" dirty="0">
                <a:latin typeface="Trebuchet MS"/>
                <a:cs typeface="Trebuchet MS"/>
              </a:rPr>
              <a:t> Amazon Chatbots</a:t>
            </a:r>
            <a:endParaRPr sz="2000" dirty="0">
              <a:latin typeface="Trebuchet MS"/>
              <a:cs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28</a:t>
            </a:fld>
            <a:endParaRPr lang="en-US" altLang="en-US" sz="1400"/>
          </a:p>
        </p:txBody>
      </p:sp>
      <p:sp>
        <p:nvSpPr>
          <p:cNvPr id="4099" name="Rectangle 2"/>
          <p:cNvSpPr>
            <a:spLocks noGrp="1" noChangeArrowheads="1"/>
          </p:cNvSpPr>
          <p:nvPr>
            <p:ph type="title"/>
          </p:nvPr>
        </p:nvSpPr>
        <p:spPr/>
        <p:txBody>
          <a:bodyPr/>
          <a:lstStyle/>
          <a:p>
            <a:r>
              <a:rPr lang="en-US" altLang="en-US" dirty="0">
                <a:solidFill>
                  <a:srgbClr val="FF0000"/>
                </a:solidFill>
              </a:rPr>
              <a:t>Talk Organization </a:t>
            </a:r>
          </a:p>
        </p:txBody>
      </p:sp>
      <p:sp>
        <p:nvSpPr>
          <p:cNvPr id="4100" name="Rectangle 3"/>
          <p:cNvSpPr>
            <a:spLocks noGrp="1" noChangeArrowheads="1"/>
          </p:cNvSpPr>
          <p:nvPr>
            <p:ph type="body" idx="1"/>
          </p:nvPr>
        </p:nvSpPr>
        <p:spPr>
          <a:xfrm>
            <a:off x="381000" y="1981200"/>
            <a:ext cx="8534400" cy="4114800"/>
          </a:xfrm>
        </p:spPr>
        <p:txBody>
          <a:bodyPr/>
          <a:lstStyle/>
          <a:p>
            <a:pPr marL="609600" indent="-609600">
              <a:buFontTx/>
              <a:buAutoNum type="arabicPeriod"/>
            </a:pPr>
            <a:r>
              <a:rPr lang="en-US" altLang="en-US" sz="3000" dirty="0"/>
              <a:t>One Slide about Myself</a:t>
            </a:r>
          </a:p>
          <a:p>
            <a:pPr marL="0" indent="0">
              <a:buNone/>
            </a:pPr>
            <a:r>
              <a:rPr lang="en-US" altLang="en-US" sz="3000" dirty="0"/>
              <a:t>AI: Success Stories, Promises, and Stumbling Blocks</a:t>
            </a:r>
          </a:p>
          <a:p>
            <a:pPr marL="514350" indent="-514350">
              <a:buFont typeface="+mj-lt"/>
              <a:buAutoNum type="arabicPeriod" startAt="2"/>
            </a:pPr>
            <a:r>
              <a:rPr lang="en-US" altLang="en-US" dirty="0"/>
              <a:t>What is Artificial Intelligence?</a:t>
            </a:r>
          </a:p>
          <a:p>
            <a:pPr marL="514350" indent="-514350">
              <a:buFont typeface="+mj-lt"/>
              <a:buAutoNum type="arabicPeriod" startAt="2"/>
            </a:pPr>
            <a:r>
              <a:rPr lang="en-US" altLang="en-US" dirty="0"/>
              <a:t>Success Stories </a:t>
            </a:r>
          </a:p>
          <a:p>
            <a:pPr marL="514350" indent="-514350">
              <a:buFont typeface="+mj-lt"/>
              <a:buAutoNum type="arabicPeriod" startAt="2"/>
            </a:pPr>
            <a:r>
              <a:rPr lang="en-US" altLang="en-US" b="1" dirty="0"/>
              <a:t>Promises </a:t>
            </a:r>
          </a:p>
          <a:p>
            <a:pPr marL="514350" indent="-514350">
              <a:buFont typeface="+mj-lt"/>
              <a:buAutoNum type="arabicPeriod" startAt="2"/>
            </a:pPr>
            <a:r>
              <a:rPr lang="en-US" altLang="en-US" dirty="0"/>
              <a:t>Stumbling Blocks </a:t>
            </a:r>
          </a:p>
          <a:p>
            <a:pPr marL="514350" indent="-514350">
              <a:buFont typeface="+mj-lt"/>
              <a:buAutoNum type="arabicPeriod" startAt="2"/>
            </a:pPr>
            <a:r>
              <a:rPr lang="en-US" altLang="en-US" dirty="0"/>
              <a:t>Conclusion </a:t>
            </a:r>
          </a:p>
        </p:txBody>
      </p:sp>
    </p:spTree>
    <p:extLst>
      <p:ext uri="{BB962C8B-B14F-4D97-AF65-F5344CB8AC3E}">
        <p14:creationId xmlns:p14="http://schemas.microsoft.com/office/powerpoint/2010/main" val="777021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7400" y="335228"/>
            <a:ext cx="5791200" cy="553998"/>
          </a:xfrm>
          <a:prstGeom prst="rect">
            <a:avLst/>
          </a:prstGeom>
          <a:ln w="3175">
            <a:solidFill>
              <a:srgbClr val="000000"/>
            </a:solidFill>
          </a:ln>
        </p:spPr>
        <p:txBody>
          <a:bodyPr vert="horz" wrap="square" lIns="0" tIns="0" rIns="0" bIns="0" rtlCol="0">
            <a:spAutoFit/>
          </a:bodyPr>
          <a:lstStyle/>
          <a:p>
            <a:pPr algn="ctr">
              <a:lnSpc>
                <a:spcPct val="100000"/>
              </a:lnSpc>
            </a:pPr>
            <a:r>
              <a:rPr sz="3600" spc="-95" dirty="0">
                <a:solidFill>
                  <a:srgbClr val="0000A0"/>
                </a:solidFill>
                <a:latin typeface="Trebuchet MS"/>
                <a:cs typeface="Trebuchet MS"/>
              </a:rPr>
              <a:t>Governments</a:t>
            </a:r>
            <a:endParaRPr sz="3600" dirty="0">
              <a:latin typeface="Trebuchet MS"/>
              <a:cs typeface="Trebuchet MS"/>
            </a:endParaRPr>
          </a:p>
        </p:txBody>
      </p:sp>
      <p:sp>
        <p:nvSpPr>
          <p:cNvPr id="3" name="object 3"/>
          <p:cNvSpPr/>
          <p:nvPr/>
        </p:nvSpPr>
        <p:spPr>
          <a:xfrm>
            <a:off x="142029" y="2088414"/>
            <a:ext cx="709900" cy="376393"/>
          </a:xfrm>
          <a:custGeom>
            <a:avLst/>
            <a:gdLst/>
            <a:ahLst/>
            <a:cxnLst/>
            <a:rect l="l" t="t" r="r" b="b"/>
            <a:pathLst>
              <a:path w="1271905" h="674369">
                <a:moveTo>
                  <a:pt x="0" y="0"/>
                </a:moveTo>
                <a:lnTo>
                  <a:pt x="0" y="673921"/>
                </a:lnTo>
                <a:lnTo>
                  <a:pt x="1271549" y="673921"/>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40255" y="2086640"/>
            <a:ext cx="713250" cy="379691"/>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1004585" y="2051014"/>
            <a:ext cx="8140405" cy="869149"/>
          </a:xfrm>
          <a:prstGeom prst="rect">
            <a:avLst/>
          </a:prstGeom>
        </p:spPr>
        <p:txBody>
          <a:bodyPr vert="horz" wrap="square" lIns="0" tIns="0" rIns="0" bIns="0" rtlCol="0">
            <a:spAutoFit/>
          </a:bodyPr>
          <a:lstStyle/>
          <a:p>
            <a:pPr marL="7088" marR="2835">
              <a:lnSpc>
                <a:spcPct val="101600"/>
              </a:lnSpc>
              <a:tabLst>
                <a:tab pos="361127" algn="l"/>
                <a:tab pos="843102" algn="l"/>
                <a:tab pos="1175523" algn="l"/>
                <a:tab pos="1932862" algn="l"/>
                <a:tab pos="2182355" algn="l"/>
                <a:tab pos="2454529" algn="l"/>
                <a:tab pos="2635270" algn="l"/>
                <a:tab pos="3153393" algn="l"/>
                <a:tab pos="3669745" algn="l"/>
                <a:tab pos="3908960" algn="l"/>
              </a:tabLst>
            </a:pPr>
            <a:r>
              <a:rPr lang="en-US" sz="1800" spc="31" dirty="0">
                <a:latin typeface="Trebuchet MS"/>
                <a:cs typeface="Trebuchet MS"/>
              </a:rPr>
              <a:t>”</a:t>
            </a:r>
            <a:r>
              <a:rPr lang="en-US" sz="1800" b="1" dirty="0"/>
              <a:t>The Trump Administration has prioritized funding for fundamental AI research and computing infrastructure, machine learning, and autonomous systems.”</a:t>
            </a:r>
            <a:endParaRPr lang="en-US" sz="1800" spc="-42" dirty="0">
              <a:latin typeface="Trebuchet MS"/>
              <a:cs typeface="Trebuchet MS"/>
            </a:endParaRPr>
          </a:p>
          <a:p>
            <a:pPr marL="7088" marR="2835">
              <a:lnSpc>
                <a:spcPct val="101600"/>
              </a:lnSpc>
              <a:tabLst>
                <a:tab pos="361127" algn="l"/>
                <a:tab pos="843102" algn="l"/>
                <a:tab pos="1175523" algn="l"/>
                <a:tab pos="1932862" algn="l"/>
                <a:tab pos="2182355" algn="l"/>
                <a:tab pos="2454529" algn="l"/>
                <a:tab pos="2635270" algn="l"/>
                <a:tab pos="3153393" algn="l"/>
                <a:tab pos="3669745" algn="l"/>
                <a:tab pos="3908960" algn="l"/>
              </a:tabLst>
            </a:pPr>
            <a:r>
              <a:rPr lang="en-US" sz="1000" dirty="0">
                <a:latin typeface="Trebuchet MS"/>
                <a:cs typeface="Trebuchet MS"/>
                <a:hlinkClick r:id="rId4"/>
              </a:rPr>
              <a:t>https://www.whitehouse.gov/briefings-statements/artificial-intelligence-american-people/</a:t>
            </a:r>
            <a:endParaRPr lang="en-US" sz="1000" dirty="0">
              <a:latin typeface="Trebuchet MS"/>
              <a:cs typeface="Trebuchet MS"/>
            </a:endParaRPr>
          </a:p>
          <a:p>
            <a:pPr marL="7088" marR="2835">
              <a:lnSpc>
                <a:spcPct val="101600"/>
              </a:lnSpc>
              <a:tabLst>
                <a:tab pos="361127" algn="l"/>
                <a:tab pos="843102" algn="l"/>
                <a:tab pos="1175523" algn="l"/>
                <a:tab pos="1932862" algn="l"/>
                <a:tab pos="2182355" algn="l"/>
                <a:tab pos="2454529" algn="l"/>
                <a:tab pos="2635270" algn="l"/>
                <a:tab pos="3153393" algn="l"/>
                <a:tab pos="3669745" algn="l"/>
                <a:tab pos="3908960" algn="l"/>
              </a:tabLst>
            </a:pPr>
            <a:endParaRPr sz="1000" dirty="0">
              <a:latin typeface="Trebuchet MS"/>
              <a:cs typeface="Trebuchet MS"/>
            </a:endParaRPr>
          </a:p>
        </p:txBody>
      </p:sp>
      <p:sp>
        <p:nvSpPr>
          <p:cNvPr id="6" name="object 6"/>
          <p:cNvSpPr/>
          <p:nvPr/>
        </p:nvSpPr>
        <p:spPr>
          <a:xfrm>
            <a:off x="142029" y="3010608"/>
            <a:ext cx="709900" cy="475629"/>
          </a:xfrm>
          <a:custGeom>
            <a:avLst/>
            <a:gdLst/>
            <a:ahLst/>
            <a:cxnLst/>
            <a:rect l="l" t="t" r="r" b="b"/>
            <a:pathLst>
              <a:path w="1271905" h="852170">
                <a:moveTo>
                  <a:pt x="0" y="0"/>
                </a:moveTo>
                <a:lnTo>
                  <a:pt x="0" y="851938"/>
                </a:lnTo>
                <a:lnTo>
                  <a:pt x="1271549" y="851938"/>
                </a:lnTo>
                <a:lnTo>
                  <a:pt x="1271549"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140255" y="3008834"/>
            <a:ext cx="713250" cy="479049"/>
          </a:xfrm>
          <a:prstGeom prst="rect">
            <a:avLst/>
          </a:prstGeom>
          <a:blipFill>
            <a:blip r:embed="rId5" cstate="print"/>
            <a:stretch>
              <a:fillRect/>
            </a:stretch>
          </a:blipFill>
        </p:spPr>
        <p:txBody>
          <a:bodyPr wrap="square" lIns="0" tIns="0" rIns="0" bIns="0" rtlCol="0"/>
          <a:lstStyle/>
          <a:p>
            <a:endParaRPr sz="1339"/>
          </a:p>
        </p:txBody>
      </p:sp>
      <p:sp>
        <p:nvSpPr>
          <p:cNvPr id="8" name="object 8"/>
          <p:cNvSpPr txBox="1"/>
          <p:nvPr/>
        </p:nvSpPr>
        <p:spPr>
          <a:xfrm>
            <a:off x="917387" y="3037895"/>
            <a:ext cx="7856599" cy="627864"/>
          </a:xfrm>
          <a:prstGeom prst="rect">
            <a:avLst/>
          </a:prstGeom>
        </p:spPr>
        <p:txBody>
          <a:bodyPr vert="horz" wrap="square" lIns="0" tIns="0" rIns="0" bIns="0" rtlCol="0">
            <a:spAutoFit/>
          </a:bodyPr>
          <a:lstStyle/>
          <a:p>
            <a:pPr marL="7088" marR="2835">
              <a:lnSpc>
                <a:spcPct val="101600"/>
              </a:lnSpc>
            </a:pPr>
            <a:r>
              <a:rPr sz="2000" spc="-64" dirty="0">
                <a:latin typeface="Trebuchet MS"/>
                <a:cs typeface="Trebuchet MS"/>
              </a:rPr>
              <a:t>Released</a:t>
            </a:r>
            <a:r>
              <a:rPr sz="2000" spc="-22" dirty="0">
                <a:latin typeface="Trebuchet MS"/>
                <a:cs typeface="Trebuchet MS"/>
              </a:rPr>
              <a:t> </a:t>
            </a:r>
            <a:r>
              <a:rPr sz="2000" spc="-59" dirty="0">
                <a:latin typeface="Trebuchet MS"/>
                <a:cs typeface="Trebuchet MS"/>
              </a:rPr>
              <a:t>domestic</a:t>
            </a:r>
            <a:r>
              <a:rPr sz="2000" spc="-22" dirty="0">
                <a:latin typeface="Trebuchet MS"/>
                <a:cs typeface="Trebuchet MS"/>
              </a:rPr>
              <a:t> </a:t>
            </a:r>
            <a:r>
              <a:rPr sz="2000" spc="-56" dirty="0">
                <a:latin typeface="Trebuchet MS"/>
                <a:cs typeface="Trebuchet MS"/>
              </a:rPr>
              <a:t>strategic</a:t>
            </a:r>
            <a:r>
              <a:rPr sz="2000" spc="-20" dirty="0">
                <a:latin typeface="Trebuchet MS"/>
                <a:cs typeface="Trebuchet MS"/>
              </a:rPr>
              <a:t> </a:t>
            </a:r>
            <a:r>
              <a:rPr sz="2000" spc="-56" dirty="0">
                <a:latin typeface="Trebuchet MS"/>
                <a:cs typeface="Trebuchet MS"/>
              </a:rPr>
              <a:t>plan</a:t>
            </a:r>
            <a:r>
              <a:rPr sz="2000" spc="-20" dirty="0">
                <a:latin typeface="Trebuchet MS"/>
                <a:cs typeface="Trebuchet MS"/>
              </a:rPr>
              <a:t> </a:t>
            </a:r>
            <a:r>
              <a:rPr sz="2000" spc="-47" dirty="0">
                <a:latin typeface="Trebuchet MS"/>
                <a:cs typeface="Trebuchet MS"/>
              </a:rPr>
              <a:t>to</a:t>
            </a:r>
            <a:r>
              <a:rPr sz="2000" spc="-20" dirty="0">
                <a:latin typeface="Trebuchet MS"/>
                <a:cs typeface="Trebuchet MS"/>
              </a:rPr>
              <a:t> </a:t>
            </a:r>
            <a:r>
              <a:rPr sz="2000" spc="-8" dirty="0">
                <a:latin typeface="Trebuchet MS"/>
                <a:cs typeface="Trebuchet MS"/>
              </a:rPr>
              <a:t>b</a:t>
            </a:r>
            <a:r>
              <a:rPr sz="2000" spc="-70" dirty="0">
                <a:latin typeface="Trebuchet MS"/>
                <a:cs typeface="Trebuchet MS"/>
              </a:rPr>
              <a:t>ecom</a:t>
            </a:r>
            <a:r>
              <a:rPr sz="2000" spc="-140" dirty="0">
                <a:latin typeface="Trebuchet MS"/>
                <a:cs typeface="Trebuchet MS"/>
              </a:rPr>
              <a:t>e</a:t>
            </a:r>
            <a:r>
              <a:rPr sz="2000" spc="-20" dirty="0">
                <a:latin typeface="Trebuchet MS"/>
                <a:cs typeface="Trebuchet MS"/>
              </a:rPr>
              <a:t> </a:t>
            </a:r>
            <a:r>
              <a:rPr sz="2000" spc="-117" dirty="0">
                <a:latin typeface="Trebuchet MS"/>
                <a:cs typeface="Trebuchet MS"/>
              </a:rPr>
              <a:t>w</a:t>
            </a:r>
            <a:r>
              <a:rPr sz="2000" spc="-89" dirty="0">
                <a:latin typeface="Trebuchet MS"/>
                <a:cs typeface="Trebuchet MS"/>
              </a:rPr>
              <a:t>o</a:t>
            </a:r>
            <a:r>
              <a:rPr sz="2000" spc="-64" dirty="0">
                <a:latin typeface="Trebuchet MS"/>
                <a:cs typeface="Trebuchet MS"/>
              </a:rPr>
              <a:t>rld</a:t>
            </a:r>
            <a:r>
              <a:rPr sz="2000" spc="-17" dirty="0">
                <a:latin typeface="Trebuchet MS"/>
                <a:cs typeface="Trebuchet MS"/>
              </a:rPr>
              <a:t> </a:t>
            </a:r>
            <a:r>
              <a:rPr sz="2000" spc="-78" dirty="0">
                <a:latin typeface="Trebuchet MS"/>
                <a:cs typeface="Trebuchet MS"/>
              </a:rPr>
              <a:t>lea</a:t>
            </a:r>
            <a:r>
              <a:rPr sz="2000" spc="-98" dirty="0">
                <a:latin typeface="Trebuchet MS"/>
                <a:cs typeface="Trebuchet MS"/>
              </a:rPr>
              <a:t>d</a:t>
            </a:r>
            <a:r>
              <a:rPr sz="2000" spc="-140" dirty="0">
                <a:latin typeface="Trebuchet MS"/>
                <a:cs typeface="Trebuchet MS"/>
              </a:rPr>
              <a:t>e</a:t>
            </a:r>
            <a:r>
              <a:rPr sz="2000" spc="-61" dirty="0">
                <a:latin typeface="Trebuchet MS"/>
                <a:cs typeface="Trebuchet MS"/>
              </a:rPr>
              <a:t>r</a:t>
            </a:r>
            <a:r>
              <a:rPr sz="2000" spc="-20" dirty="0">
                <a:latin typeface="Trebuchet MS"/>
                <a:cs typeface="Trebuchet MS"/>
              </a:rPr>
              <a:t> </a:t>
            </a:r>
            <a:r>
              <a:rPr sz="2000" spc="-47" dirty="0">
                <a:latin typeface="Trebuchet MS"/>
                <a:cs typeface="Trebuchet MS"/>
              </a:rPr>
              <a:t>in</a:t>
            </a:r>
            <a:r>
              <a:rPr sz="2000" spc="-20" dirty="0">
                <a:latin typeface="Trebuchet MS"/>
                <a:cs typeface="Trebuchet MS"/>
              </a:rPr>
              <a:t> </a:t>
            </a:r>
            <a:r>
              <a:rPr sz="2000" spc="59" dirty="0">
                <a:latin typeface="Trebuchet MS"/>
                <a:cs typeface="Trebuchet MS"/>
              </a:rPr>
              <a:t>AI</a:t>
            </a:r>
            <a:r>
              <a:rPr sz="2000" spc="42" dirty="0">
                <a:latin typeface="Trebuchet MS"/>
                <a:cs typeface="Trebuchet MS"/>
              </a:rPr>
              <a:t> </a:t>
            </a:r>
            <a:r>
              <a:rPr sz="2000" spc="-87" dirty="0">
                <a:latin typeface="Trebuchet MS"/>
                <a:cs typeface="Trebuchet MS"/>
              </a:rPr>
              <a:t>b</a:t>
            </a:r>
            <a:r>
              <a:rPr sz="2000" spc="-42" dirty="0">
                <a:latin typeface="Trebuchet MS"/>
                <a:cs typeface="Trebuchet MS"/>
              </a:rPr>
              <a:t>y</a:t>
            </a:r>
            <a:r>
              <a:rPr sz="2000" spc="53" dirty="0">
                <a:latin typeface="Trebuchet MS"/>
                <a:cs typeface="Trebuchet MS"/>
              </a:rPr>
              <a:t> </a:t>
            </a:r>
            <a:r>
              <a:rPr sz="2000" spc="-31" dirty="0">
                <a:latin typeface="Trebuchet MS"/>
                <a:cs typeface="Trebuchet MS"/>
              </a:rPr>
              <a:t>2030</a:t>
            </a:r>
            <a:r>
              <a:rPr sz="2000" spc="50" dirty="0">
                <a:latin typeface="Trebuchet MS"/>
                <a:cs typeface="Trebuchet MS"/>
              </a:rPr>
              <a:t> </a:t>
            </a:r>
            <a:r>
              <a:rPr sz="2000" spc="-53" dirty="0">
                <a:latin typeface="Trebuchet MS"/>
                <a:cs typeface="Trebuchet MS"/>
              </a:rPr>
              <a:t>[2017]</a:t>
            </a:r>
            <a:r>
              <a:rPr lang="en-US" sz="2000" spc="-53" dirty="0">
                <a:latin typeface="Trebuchet MS"/>
                <a:cs typeface="Trebuchet MS"/>
              </a:rPr>
              <a:t> </a:t>
            </a:r>
            <a:r>
              <a:rPr lang="en-US" sz="1000" spc="-53" dirty="0">
                <a:latin typeface="Trebuchet MS"/>
                <a:cs typeface="Trebuchet MS"/>
                <a:hlinkClick r:id="rId6"/>
              </a:rPr>
              <a:t>https://www.nytimes.com/2017/07/20/business/china-artificial-intelligence.html</a:t>
            </a:r>
            <a:r>
              <a:rPr lang="en-US" sz="1000" spc="-53" dirty="0">
                <a:latin typeface="Trebuchet MS"/>
                <a:cs typeface="Trebuchet MS"/>
              </a:rPr>
              <a:t> </a:t>
            </a:r>
            <a:endParaRPr sz="1000" dirty="0">
              <a:latin typeface="Trebuchet MS"/>
              <a:cs typeface="Trebuchet MS"/>
            </a:endParaRPr>
          </a:p>
        </p:txBody>
      </p:sp>
      <p:sp>
        <p:nvSpPr>
          <p:cNvPr id="9" name="object 9"/>
          <p:cNvSpPr/>
          <p:nvPr/>
        </p:nvSpPr>
        <p:spPr>
          <a:xfrm>
            <a:off x="142029" y="3987481"/>
            <a:ext cx="709900" cy="475629"/>
          </a:xfrm>
          <a:custGeom>
            <a:avLst/>
            <a:gdLst/>
            <a:ahLst/>
            <a:cxnLst/>
            <a:rect l="l" t="t" r="r" b="b"/>
            <a:pathLst>
              <a:path w="1271905" h="852170">
                <a:moveTo>
                  <a:pt x="0" y="0"/>
                </a:moveTo>
                <a:lnTo>
                  <a:pt x="0" y="851938"/>
                </a:lnTo>
                <a:lnTo>
                  <a:pt x="1271549" y="851938"/>
                </a:lnTo>
                <a:lnTo>
                  <a:pt x="1271549" y="0"/>
                </a:lnTo>
                <a:lnTo>
                  <a:pt x="0" y="0"/>
                </a:lnTo>
                <a:close/>
              </a:path>
            </a:pathLst>
          </a:custGeom>
          <a:ln w="6357">
            <a:solidFill>
              <a:srgbClr val="000000"/>
            </a:solidFill>
          </a:ln>
        </p:spPr>
        <p:txBody>
          <a:bodyPr wrap="square" lIns="0" tIns="0" rIns="0" bIns="0" rtlCol="0"/>
          <a:lstStyle/>
          <a:p>
            <a:endParaRPr sz="1339"/>
          </a:p>
        </p:txBody>
      </p:sp>
      <p:sp>
        <p:nvSpPr>
          <p:cNvPr id="10" name="object 10"/>
          <p:cNvSpPr/>
          <p:nvPr/>
        </p:nvSpPr>
        <p:spPr>
          <a:xfrm>
            <a:off x="140255" y="3985707"/>
            <a:ext cx="713250" cy="479049"/>
          </a:xfrm>
          <a:prstGeom prst="rect">
            <a:avLst/>
          </a:prstGeom>
          <a:blipFill>
            <a:blip r:embed="rId7" cstate="print"/>
            <a:stretch>
              <a:fillRect/>
            </a:stretch>
          </a:blipFill>
        </p:spPr>
        <p:txBody>
          <a:bodyPr wrap="square" lIns="0" tIns="0" rIns="0" bIns="0" rtlCol="0"/>
          <a:lstStyle/>
          <a:p>
            <a:endParaRPr sz="1339"/>
          </a:p>
        </p:txBody>
      </p:sp>
      <p:sp>
        <p:nvSpPr>
          <p:cNvPr id="11" name="object 11"/>
          <p:cNvSpPr txBox="1"/>
          <p:nvPr/>
        </p:nvSpPr>
        <p:spPr>
          <a:xfrm>
            <a:off x="917387" y="4025170"/>
            <a:ext cx="7998013" cy="941796"/>
          </a:xfrm>
          <a:prstGeom prst="rect">
            <a:avLst/>
          </a:prstGeom>
        </p:spPr>
        <p:txBody>
          <a:bodyPr vert="horz" wrap="square" lIns="0" tIns="0" rIns="0" bIns="0" rtlCol="0">
            <a:spAutoFit/>
          </a:bodyPr>
          <a:lstStyle/>
          <a:p>
            <a:pPr marL="7088" marR="2835">
              <a:lnSpc>
                <a:spcPct val="101600"/>
              </a:lnSpc>
            </a:pPr>
            <a:r>
              <a:rPr sz="2000" spc="8" dirty="0">
                <a:latin typeface="Trebuchet MS"/>
                <a:cs typeface="Trebuchet MS"/>
              </a:rPr>
              <a:t>”Wh</a:t>
            </a:r>
            <a:r>
              <a:rPr sz="2000" spc="42" dirty="0">
                <a:latin typeface="Trebuchet MS"/>
                <a:cs typeface="Trebuchet MS"/>
              </a:rPr>
              <a:t>o</a:t>
            </a:r>
            <a:r>
              <a:rPr sz="2000" spc="-89" dirty="0">
                <a:latin typeface="Trebuchet MS"/>
                <a:cs typeface="Trebuchet MS"/>
              </a:rPr>
              <a:t>ever</a:t>
            </a:r>
            <a:r>
              <a:rPr sz="2000" spc="59" dirty="0">
                <a:latin typeface="Trebuchet MS"/>
                <a:cs typeface="Trebuchet MS"/>
              </a:rPr>
              <a:t> </a:t>
            </a:r>
            <a:r>
              <a:rPr sz="2000" spc="-8" dirty="0">
                <a:latin typeface="Trebuchet MS"/>
                <a:cs typeface="Trebuchet MS"/>
              </a:rPr>
              <a:t>b</a:t>
            </a:r>
            <a:r>
              <a:rPr sz="2000" spc="-73" dirty="0">
                <a:latin typeface="Trebuchet MS"/>
                <a:cs typeface="Trebuchet MS"/>
              </a:rPr>
              <a:t>ecomes</a:t>
            </a:r>
            <a:r>
              <a:rPr sz="2000" spc="59" dirty="0">
                <a:latin typeface="Trebuchet MS"/>
                <a:cs typeface="Trebuchet MS"/>
              </a:rPr>
              <a:t> </a:t>
            </a:r>
            <a:r>
              <a:rPr sz="2000" spc="-70" dirty="0">
                <a:latin typeface="Trebuchet MS"/>
                <a:cs typeface="Trebuchet MS"/>
              </a:rPr>
              <a:t>the</a:t>
            </a:r>
            <a:r>
              <a:rPr sz="2000" spc="59" dirty="0">
                <a:latin typeface="Trebuchet MS"/>
                <a:cs typeface="Trebuchet MS"/>
              </a:rPr>
              <a:t> </a:t>
            </a:r>
            <a:r>
              <a:rPr sz="2000" spc="-87" dirty="0">
                <a:latin typeface="Trebuchet MS"/>
                <a:cs typeface="Trebuchet MS"/>
              </a:rPr>
              <a:t>leader</a:t>
            </a:r>
            <a:r>
              <a:rPr sz="2000" spc="56" dirty="0">
                <a:latin typeface="Trebuchet MS"/>
                <a:cs typeface="Trebuchet MS"/>
              </a:rPr>
              <a:t> </a:t>
            </a:r>
            <a:r>
              <a:rPr sz="2000" spc="-47" dirty="0">
                <a:latin typeface="Trebuchet MS"/>
                <a:cs typeface="Trebuchet MS"/>
              </a:rPr>
              <a:t>in</a:t>
            </a:r>
            <a:r>
              <a:rPr sz="2000" spc="59" dirty="0">
                <a:latin typeface="Trebuchet MS"/>
                <a:cs typeface="Trebuchet MS"/>
              </a:rPr>
              <a:t> </a:t>
            </a:r>
            <a:r>
              <a:rPr sz="2000" spc="-42" dirty="0">
                <a:latin typeface="Trebuchet MS"/>
                <a:cs typeface="Trebuchet MS"/>
              </a:rPr>
              <a:t>this</a:t>
            </a:r>
            <a:r>
              <a:rPr sz="2000" spc="61" dirty="0">
                <a:latin typeface="Trebuchet MS"/>
                <a:cs typeface="Trebuchet MS"/>
              </a:rPr>
              <a:t> </a:t>
            </a:r>
            <a:r>
              <a:rPr sz="2000" spc="-78" dirty="0">
                <a:latin typeface="Trebuchet MS"/>
                <a:cs typeface="Trebuchet MS"/>
              </a:rPr>
              <a:t>sphere</a:t>
            </a:r>
            <a:r>
              <a:rPr sz="2000" spc="61" dirty="0">
                <a:latin typeface="Trebuchet MS"/>
                <a:cs typeface="Trebuchet MS"/>
              </a:rPr>
              <a:t> </a:t>
            </a:r>
            <a:r>
              <a:rPr sz="2000" spc="-22" dirty="0">
                <a:latin typeface="Trebuchet MS"/>
                <a:cs typeface="Trebuchet MS"/>
              </a:rPr>
              <a:t>[AI]</a:t>
            </a:r>
            <a:r>
              <a:rPr sz="2000" spc="59" dirty="0">
                <a:latin typeface="Trebuchet MS"/>
                <a:cs typeface="Trebuchet MS"/>
              </a:rPr>
              <a:t> </a:t>
            </a:r>
            <a:r>
              <a:rPr sz="2000" spc="-75" dirty="0">
                <a:latin typeface="Trebuchet MS"/>
                <a:cs typeface="Trebuchet MS"/>
              </a:rPr>
              <a:t>will</a:t>
            </a:r>
            <a:r>
              <a:rPr sz="2000" spc="61" dirty="0">
                <a:latin typeface="Trebuchet MS"/>
                <a:cs typeface="Trebuchet MS"/>
              </a:rPr>
              <a:t> </a:t>
            </a:r>
            <a:r>
              <a:rPr sz="2000" spc="-8" dirty="0">
                <a:latin typeface="Trebuchet MS"/>
                <a:cs typeface="Trebuchet MS"/>
              </a:rPr>
              <a:t>b</a:t>
            </a:r>
            <a:r>
              <a:rPr sz="2000" spc="-84" dirty="0">
                <a:latin typeface="Trebuchet MS"/>
                <a:cs typeface="Trebuchet MS"/>
              </a:rPr>
              <a:t>ecome</a:t>
            </a:r>
            <a:r>
              <a:rPr sz="2000" spc="-64" dirty="0">
                <a:latin typeface="Trebuchet MS"/>
                <a:cs typeface="Trebuchet MS"/>
              </a:rPr>
              <a:t> the</a:t>
            </a:r>
            <a:r>
              <a:rPr sz="2000" spc="53" dirty="0">
                <a:latin typeface="Trebuchet MS"/>
                <a:cs typeface="Trebuchet MS"/>
              </a:rPr>
              <a:t> </a:t>
            </a:r>
            <a:r>
              <a:rPr sz="2000" spc="-73" dirty="0">
                <a:latin typeface="Trebuchet MS"/>
                <a:cs typeface="Trebuchet MS"/>
              </a:rPr>
              <a:t>ruler</a:t>
            </a:r>
            <a:r>
              <a:rPr sz="2000" spc="53" dirty="0">
                <a:latin typeface="Trebuchet MS"/>
                <a:cs typeface="Trebuchet MS"/>
              </a:rPr>
              <a:t> </a:t>
            </a:r>
            <a:r>
              <a:rPr sz="2000" spc="-64" dirty="0">
                <a:latin typeface="Trebuchet MS"/>
                <a:cs typeface="Trebuchet MS"/>
              </a:rPr>
              <a:t>of</a:t>
            </a:r>
            <a:r>
              <a:rPr sz="2000" spc="50" dirty="0">
                <a:latin typeface="Trebuchet MS"/>
                <a:cs typeface="Trebuchet MS"/>
              </a:rPr>
              <a:t> </a:t>
            </a:r>
            <a:r>
              <a:rPr sz="2000" spc="-70" dirty="0">
                <a:latin typeface="Trebuchet MS"/>
                <a:cs typeface="Trebuchet MS"/>
              </a:rPr>
              <a:t>the</a:t>
            </a:r>
            <a:r>
              <a:rPr sz="2000" spc="53" dirty="0">
                <a:latin typeface="Trebuchet MS"/>
                <a:cs typeface="Trebuchet MS"/>
              </a:rPr>
              <a:t> </a:t>
            </a:r>
            <a:r>
              <a:rPr sz="2000" spc="-114" dirty="0">
                <a:latin typeface="Trebuchet MS"/>
                <a:cs typeface="Trebuchet MS"/>
              </a:rPr>
              <a:t>w</a:t>
            </a:r>
            <a:r>
              <a:rPr sz="2000" spc="-89" dirty="0">
                <a:latin typeface="Trebuchet MS"/>
                <a:cs typeface="Trebuchet MS"/>
              </a:rPr>
              <a:t>o</a:t>
            </a:r>
            <a:r>
              <a:rPr sz="2000" spc="-56" dirty="0">
                <a:latin typeface="Trebuchet MS"/>
                <a:cs typeface="Trebuchet MS"/>
              </a:rPr>
              <a:t>rld”</a:t>
            </a:r>
            <a:r>
              <a:rPr sz="2000" spc="50" dirty="0">
                <a:latin typeface="Trebuchet MS"/>
                <a:cs typeface="Trebuchet MS"/>
              </a:rPr>
              <a:t> </a:t>
            </a:r>
            <a:r>
              <a:rPr sz="2000" spc="-45" dirty="0">
                <a:latin typeface="Trebuchet MS"/>
                <a:cs typeface="Trebuchet MS"/>
              </a:rPr>
              <a:t>[Putin,</a:t>
            </a:r>
            <a:r>
              <a:rPr sz="2000" spc="50" dirty="0">
                <a:latin typeface="Trebuchet MS"/>
                <a:cs typeface="Trebuchet MS"/>
              </a:rPr>
              <a:t> </a:t>
            </a:r>
            <a:r>
              <a:rPr sz="2000" spc="-42" dirty="0">
                <a:latin typeface="Trebuchet MS"/>
                <a:cs typeface="Trebuchet MS"/>
              </a:rPr>
              <a:t>2017]</a:t>
            </a:r>
            <a:r>
              <a:rPr lang="en-US" sz="2000" spc="-42" dirty="0">
                <a:latin typeface="Trebuchet MS"/>
                <a:cs typeface="Trebuchet MS"/>
              </a:rPr>
              <a:t> </a:t>
            </a:r>
            <a:r>
              <a:rPr lang="en-US" sz="1000" spc="-42" dirty="0">
                <a:latin typeface="Trebuchet MS"/>
                <a:cs typeface="Trebuchet MS"/>
                <a:hlinkClick r:id="rId8"/>
              </a:rPr>
              <a:t>https://www.theverge.com/2017/9/4/16251226/russia-ai-putin-rule-the-world</a:t>
            </a:r>
            <a:endParaRPr lang="en-US" sz="1000" spc="-42" dirty="0">
              <a:latin typeface="Trebuchet MS"/>
              <a:cs typeface="Trebuchet MS"/>
            </a:endParaRPr>
          </a:p>
          <a:p>
            <a:pPr marL="7088" marR="2835">
              <a:lnSpc>
                <a:spcPct val="101600"/>
              </a:lnSpc>
            </a:pPr>
            <a:endParaRPr sz="2000" dirty="0">
              <a:latin typeface="Trebuchet MS"/>
              <a:cs typeface="Trebuchet MS"/>
            </a:endParaRPr>
          </a:p>
        </p:txBody>
      </p:sp>
      <p:sp>
        <p:nvSpPr>
          <p:cNvPr id="12" name="TextBox 11"/>
          <p:cNvSpPr txBox="1"/>
          <p:nvPr/>
        </p:nvSpPr>
        <p:spPr>
          <a:xfrm>
            <a:off x="1143000" y="5144919"/>
            <a:ext cx="7345729" cy="1107996"/>
          </a:xfrm>
          <a:prstGeom prst="rect">
            <a:avLst/>
          </a:prstGeom>
          <a:noFill/>
        </p:spPr>
        <p:txBody>
          <a:bodyPr wrap="none" rtlCol="0">
            <a:spAutoFit/>
          </a:bodyPr>
          <a:lstStyle/>
          <a:p>
            <a:r>
              <a:rPr lang="en-US" sz="1400" dirty="0">
                <a:hlinkClick r:id="rId9"/>
              </a:rPr>
              <a:t>https://www.cnbc.com/2018/05/11/artificial-intelligence-india-wants-to-fire-up-its-a-i-industry.html</a:t>
            </a:r>
          </a:p>
          <a:p>
            <a:endParaRPr lang="en-US" sz="1400" dirty="0">
              <a:hlinkClick r:id="rId9"/>
            </a:endParaRPr>
          </a:p>
          <a:p>
            <a:r>
              <a:rPr lang="en-US" sz="1400" dirty="0">
                <a:hlinkClick r:id="rId9"/>
              </a:rPr>
              <a:t>https://yourstory.com/2018/02/budget-2018-artificial-intelligence-fuel-indian-economy/</a:t>
            </a:r>
            <a:endParaRPr lang="en-US" sz="1400" dirty="0"/>
          </a:p>
          <a:p>
            <a:endParaRPr lang="en-US" dirty="0"/>
          </a:p>
        </p:txBody>
      </p:sp>
      <p:pic>
        <p:nvPicPr>
          <p:cNvPr id="3075" name="Picture 3" descr="Image result for indian fla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374" y="4983410"/>
            <a:ext cx="733426" cy="5000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DE0BF0A-1799-47ED-8470-1140D2B6A08A}"/>
              </a:ext>
            </a:extLst>
          </p:cNvPr>
          <p:cNvSpPr txBox="1"/>
          <p:nvPr/>
        </p:nvSpPr>
        <p:spPr>
          <a:xfrm>
            <a:off x="76200" y="5711671"/>
            <a:ext cx="8915400" cy="600164"/>
          </a:xfrm>
          <a:prstGeom prst="rect">
            <a:avLst/>
          </a:prstGeom>
          <a:noFill/>
        </p:spPr>
        <p:txBody>
          <a:bodyPr wrap="square" rtlCol="0">
            <a:spAutoFit/>
          </a:bodyPr>
          <a:lstStyle/>
          <a:p>
            <a:r>
              <a:rPr lang="en-US" dirty="0"/>
              <a:t>Pentagon: </a:t>
            </a:r>
            <a:r>
              <a:rPr lang="en-US" sz="900" dirty="0">
                <a:hlinkClick r:id="rId12"/>
              </a:rPr>
              <a:t>http://www.nationaldefensemagazine.org/articles/2019/3/29/the-future-of-ai-pentagons-new-center-leading-the-way</a:t>
            </a:r>
            <a:endParaRPr lang="en-US" sz="900" dirty="0"/>
          </a:p>
          <a:p>
            <a:r>
              <a:rPr lang="en-US" sz="900" dirty="0"/>
              <a:t> </a:t>
            </a:r>
          </a:p>
        </p:txBody>
      </p:sp>
    </p:spTree>
    <p:extLst>
      <p:ext uri="{BB962C8B-B14F-4D97-AF65-F5344CB8AC3E}">
        <p14:creationId xmlns:p14="http://schemas.microsoft.com/office/powerpoint/2010/main" val="319842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00BF43-68A4-40D5-9B18-4B423649FB02}" type="slidenum">
              <a:rPr lang="en-US" smtClean="0"/>
              <a:pPr/>
              <a:t>3</a:t>
            </a:fld>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0" y="35859"/>
            <a:ext cx="9144000" cy="6822141"/>
          </a:xfrm>
          <a:prstGeom prst="rect">
            <a:avLst/>
          </a:prstGeom>
        </p:spPr>
      </p:pic>
      <p:sp>
        <p:nvSpPr>
          <p:cNvPr id="2" name="TextBox 1"/>
          <p:cNvSpPr txBox="1"/>
          <p:nvPr/>
        </p:nvSpPr>
        <p:spPr>
          <a:xfrm>
            <a:off x="6781800" y="0"/>
            <a:ext cx="1734257" cy="369332"/>
          </a:xfrm>
          <a:prstGeom prst="rect">
            <a:avLst/>
          </a:prstGeom>
          <a:noFill/>
        </p:spPr>
        <p:txBody>
          <a:bodyPr wrap="none" rtlCol="0">
            <a:spAutoFit/>
          </a:bodyPr>
          <a:lstStyle/>
          <a:p>
            <a:r>
              <a:rPr lang="en-US" b="1" dirty="0">
                <a:solidFill>
                  <a:srgbClr val="FF0000"/>
                </a:solidFill>
              </a:rPr>
              <a:t>Christoph F. </a:t>
            </a:r>
            <a:r>
              <a:rPr lang="en-US" b="1" dirty="0" err="1">
                <a:solidFill>
                  <a:srgbClr val="FF0000"/>
                </a:solidFill>
              </a:rPr>
              <a:t>Eick</a:t>
            </a:r>
            <a:endParaRPr lang="en-US" b="1" dirty="0">
              <a:solidFill>
                <a:srgbClr val="FF0000"/>
              </a:solidFill>
            </a:endParaRPr>
          </a:p>
        </p:txBody>
      </p:sp>
    </p:spTree>
    <p:extLst>
      <p:ext uri="{BB962C8B-B14F-4D97-AF65-F5344CB8AC3E}">
        <p14:creationId xmlns:p14="http://schemas.microsoft.com/office/powerpoint/2010/main" val="1557868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30</a:t>
            </a:fld>
            <a:endParaRPr lang="en-US" altLang="en-US" sz="1400"/>
          </a:p>
        </p:txBody>
      </p:sp>
      <p:sp>
        <p:nvSpPr>
          <p:cNvPr id="4099" name="Rectangle 2"/>
          <p:cNvSpPr>
            <a:spLocks noGrp="1" noChangeArrowheads="1"/>
          </p:cNvSpPr>
          <p:nvPr>
            <p:ph type="title"/>
          </p:nvPr>
        </p:nvSpPr>
        <p:spPr/>
        <p:txBody>
          <a:bodyPr/>
          <a:lstStyle/>
          <a:p>
            <a:r>
              <a:rPr lang="en-US" altLang="en-US" dirty="0">
                <a:solidFill>
                  <a:srgbClr val="FF0000"/>
                </a:solidFill>
              </a:rPr>
              <a:t>Talk Organization </a:t>
            </a:r>
          </a:p>
        </p:txBody>
      </p:sp>
      <p:sp>
        <p:nvSpPr>
          <p:cNvPr id="4100" name="Rectangle 3"/>
          <p:cNvSpPr>
            <a:spLocks noGrp="1" noChangeArrowheads="1"/>
          </p:cNvSpPr>
          <p:nvPr>
            <p:ph type="body" idx="1"/>
          </p:nvPr>
        </p:nvSpPr>
        <p:spPr>
          <a:xfrm>
            <a:off x="381000" y="1981200"/>
            <a:ext cx="8534400" cy="4114800"/>
          </a:xfrm>
        </p:spPr>
        <p:txBody>
          <a:bodyPr/>
          <a:lstStyle/>
          <a:p>
            <a:pPr marL="609600" indent="-609600">
              <a:buFontTx/>
              <a:buAutoNum type="arabicPeriod"/>
            </a:pPr>
            <a:r>
              <a:rPr lang="en-US" altLang="en-US" sz="3000" dirty="0"/>
              <a:t>One Slide about Myself</a:t>
            </a:r>
          </a:p>
          <a:p>
            <a:pPr marL="0" indent="0">
              <a:buNone/>
            </a:pPr>
            <a:r>
              <a:rPr lang="en-US" altLang="en-US" sz="3000" dirty="0"/>
              <a:t>AI: Success Stories, Promises, and Stumbling Blocks</a:t>
            </a:r>
          </a:p>
          <a:p>
            <a:pPr marL="514350" indent="-514350">
              <a:buFont typeface="+mj-lt"/>
              <a:buAutoNum type="arabicPeriod" startAt="2"/>
            </a:pPr>
            <a:r>
              <a:rPr lang="en-US" altLang="en-US" dirty="0"/>
              <a:t>What is Artificial Intelligence?</a:t>
            </a:r>
          </a:p>
          <a:p>
            <a:pPr marL="514350" indent="-514350">
              <a:buFont typeface="+mj-lt"/>
              <a:buAutoNum type="arabicPeriod" startAt="2"/>
            </a:pPr>
            <a:r>
              <a:rPr lang="en-US" altLang="en-US" dirty="0"/>
              <a:t>Success Stories </a:t>
            </a:r>
          </a:p>
          <a:p>
            <a:pPr marL="514350" indent="-514350">
              <a:buFont typeface="+mj-lt"/>
              <a:buAutoNum type="arabicPeriod" startAt="2"/>
            </a:pPr>
            <a:r>
              <a:rPr lang="en-US" altLang="en-US" dirty="0"/>
              <a:t>Promises </a:t>
            </a:r>
          </a:p>
          <a:p>
            <a:pPr marL="514350" indent="-514350">
              <a:buFont typeface="+mj-lt"/>
              <a:buAutoNum type="arabicPeriod" startAt="2"/>
            </a:pPr>
            <a:r>
              <a:rPr lang="en-US" altLang="en-US" b="1" dirty="0"/>
              <a:t>Stumbling Blocks </a:t>
            </a:r>
          </a:p>
          <a:p>
            <a:pPr marL="514350" indent="-514350">
              <a:buFont typeface="+mj-lt"/>
              <a:buAutoNum type="arabicPeriod" startAt="2"/>
            </a:pPr>
            <a:r>
              <a:rPr lang="en-US" altLang="en-US" dirty="0"/>
              <a:t>Conclusion </a:t>
            </a:r>
          </a:p>
        </p:txBody>
      </p:sp>
    </p:spTree>
    <p:extLst>
      <p:ext uri="{BB962C8B-B14F-4D97-AF65-F5344CB8AC3E}">
        <p14:creationId xmlns:p14="http://schemas.microsoft.com/office/powerpoint/2010/main" val="185092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5400" y="33495"/>
            <a:ext cx="5927297" cy="677108"/>
          </a:xfrm>
          <a:prstGeom prst="rect">
            <a:avLst/>
          </a:prstGeom>
          <a:ln w="3175">
            <a:solidFill>
              <a:srgbClr val="000000"/>
            </a:solidFill>
          </a:ln>
        </p:spPr>
        <p:txBody>
          <a:bodyPr vert="horz" wrap="square" lIns="0" tIns="0" rIns="0" bIns="0" rtlCol="0">
            <a:spAutoFit/>
          </a:bodyPr>
          <a:lstStyle/>
          <a:p>
            <a:pPr marL="709" algn="ctr"/>
            <a:r>
              <a:rPr lang="en-US" sz="4400" spc="-20" dirty="0">
                <a:solidFill>
                  <a:srgbClr val="0000A0"/>
                </a:solidFill>
                <a:latin typeface="Tahoma"/>
                <a:cs typeface="Tahoma"/>
              </a:rPr>
              <a:t>5. Stumbling Blocks</a:t>
            </a:r>
            <a:endParaRPr sz="4400" dirty="0">
              <a:latin typeface="Tahoma"/>
              <a:cs typeface="Tahoma"/>
            </a:endParaRPr>
          </a:p>
        </p:txBody>
      </p:sp>
      <p:sp>
        <p:nvSpPr>
          <p:cNvPr id="3" name="object 3"/>
          <p:cNvSpPr txBox="1"/>
          <p:nvPr/>
        </p:nvSpPr>
        <p:spPr>
          <a:xfrm>
            <a:off x="353966" y="1371600"/>
            <a:ext cx="8436068" cy="5285486"/>
          </a:xfrm>
          <a:prstGeom prst="rect">
            <a:avLst/>
          </a:prstGeom>
        </p:spPr>
        <p:txBody>
          <a:bodyPr vert="horz" wrap="square" lIns="0" tIns="0" rIns="0" bIns="0" rtlCol="0">
            <a:spAutoFit/>
          </a:bodyPr>
          <a:lstStyle/>
          <a:p>
            <a:pPr marL="186765" marR="2835" indent="-179678" algn="just">
              <a:lnSpc>
                <a:spcPct val="101600"/>
              </a:lnSpc>
              <a:buFont typeface="Arial"/>
              <a:buChar char="•"/>
              <a:tabLst>
                <a:tab pos="187120" algn="l"/>
              </a:tabLst>
            </a:pPr>
            <a:r>
              <a:rPr lang="en-US" spc="-45" dirty="0">
                <a:latin typeface="Tahoma"/>
                <a:cs typeface="Tahoma"/>
              </a:rPr>
              <a:t>Common Sense Reasoning: (“</a:t>
            </a:r>
            <a:r>
              <a:rPr lang="en-US" dirty="0"/>
              <a:t>simulating the human ability to make presumptions about the type and essence of ordinary situations they encounter every day”</a:t>
            </a:r>
            <a:r>
              <a:rPr lang="en-US" spc="-45" dirty="0">
                <a:latin typeface="Tahoma"/>
                <a:cs typeface="Tahoma"/>
              </a:rPr>
              <a:t>)</a:t>
            </a:r>
            <a:r>
              <a:rPr lang="en-US" dirty="0">
                <a:hlinkClick r:id="rId3"/>
              </a:rPr>
              <a:t> </a:t>
            </a:r>
            <a:r>
              <a:rPr lang="en-US" sz="900" dirty="0">
                <a:hlinkClick r:id="rId3"/>
              </a:rPr>
              <a:t>World’s first robot hotel loses love for robots | Daily News</a:t>
            </a:r>
            <a:r>
              <a:rPr lang="en-US" sz="900" dirty="0"/>
              <a:t> </a:t>
            </a:r>
            <a:r>
              <a:rPr lang="en-US" sz="800" dirty="0">
                <a:hlinkClick r:id="rId4"/>
              </a:rPr>
              <a:t>Japanese Robot-Staffed Hotel Chain "Fires" Employees For Incompetence Kids News Article (dogonews.com)</a:t>
            </a:r>
            <a:endParaRPr lang="en-US" sz="800" dirty="0"/>
          </a:p>
          <a:p>
            <a:pPr marL="7087" marR="2835" algn="just">
              <a:lnSpc>
                <a:spcPct val="101600"/>
              </a:lnSpc>
              <a:tabLst>
                <a:tab pos="187120" algn="l"/>
              </a:tabLst>
            </a:pPr>
            <a:endParaRPr sz="900" dirty="0">
              <a:latin typeface="Tahoma"/>
              <a:cs typeface="Tahoma"/>
            </a:endParaRPr>
          </a:p>
          <a:p>
            <a:pPr marL="186765" marR="3190" indent="-179678" algn="just">
              <a:lnSpc>
                <a:spcPct val="101600"/>
              </a:lnSpc>
              <a:spcBef>
                <a:spcPts val="977"/>
              </a:spcBef>
              <a:buFont typeface="Arial"/>
              <a:buChar char="•"/>
              <a:tabLst>
                <a:tab pos="187120" algn="l"/>
              </a:tabLst>
            </a:pPr>
            <a:r>
              <a:rPr lang="en-US" spc="36" dirty="0">
                <a:latin typeface="Tahoma"/>
                <a:cs typeface="Tahoma"/>
              </a:rPr>
              <a:t>Translation of arbitrary texts; e.g. fiction or non-fiction novels (see next slide)</a:t>
            </a:r>
          </a:p>
          <a:p>
            <a:pPr marL="186765" marR="3190" indent="-179678" algn="just">
              <a:lnSpc>
                <a:spcPct val="101600"/>
              </a:lnSpc>
              <a:spcBef>
                <a:spcPts val="977"/>
              </a:spcBef>
              <a:buFont typeface="Arial"/>
              <a:buChar char="•"/>
              <a:tabLst>
                <a:tab pos="187120" algn="l"/>
              </a:tabLst>
            </a:pPr>
            <a:r>
              <a:rPr lang="en-US" spc="36" dirty="0">
                <a:latin typeface="Tahoma"/>
                <a:cs typeface="Tahoma"/>
              </a:rPr>
              <a:t>Reading a course textbook and then apply the content of the textbook the next day to solve a homework associated with the course.</a:t>
            </a:r>
          </a:p>
          <a:p>
            <a:pPr marL="186765" marR="3190" indent="-179678" algn="just">
              <a:lnSpc>
                <a:spcPct val="101600"/>
              </a:lnSpc>
              <a:spcBef>
                <a:spcPts val="977"/>
              </a:spcBef>
              <a:buFont typeface="Arial"/>
              <a:buChar char="•"/>
              <a:tabLst>
                <a:tab pos="187120" algn="l"/>
              </a:tabLst>
            </a:pPr>
            <a:r>
              <a:rPr lang="en-US" spc="36" dirty="0">
                <a:latin typeface="Tahoma"/>
                <a:cs typeface="Tahoma"/>
              </a:rPr>
              <a:t>Planning for very complex tasks; e.g. military deployment</a:t>
            </a:r>
          </a:p>
          <a:p>
            <a:pPr marL="186765" marR="3190" indent="-179678" algn="just">
              <a:lnSpc>
                <a:spcPct val="101600"/>
              </a:lnSpc>
              <a:spcBef>
                <a:spcPts val="977"/>
              </a:spcBef>
              <a:buFont typeface="Arial"/>
              <a:buChar char="•"/>
              <a:tabLst>
                <a:tab pos="187120" algn="l"/>
              </a:tabLst>
            </a:pPr>
            <a:r>
              <a:rPr lang="en-US" spc="36" dirty="0">
                <a:latin typeface="Tahoma"/>
                <a:cs typeface="Tahoma"/>
              </a:rPr>
              <a:t>….</a:t>
            </a:r>
            <a:r>
              <a:rPr lang="en-US" altLang="en-US" dirty="0">
                <a:hlinkClick r:id="rId5"/>
              </a:rPr>
              <a:t> </a:t>
            </a:r>
            <a:endParaRPr sz="1200" dirty="0">
              <a:latin typeface="Tahoma"/>
              <a:cs typeface="Tahoma"/>
            </a:endParaRPr>
          </a:p>
          <a:p>
            <a:pPr>
              <a:spcBef>
                <a:spcPts val="7"/>
              </a:spcBef>
              <a:buFont typeface="Arial"/>
              <a:buChar char="•"/>
            </a:pPr>
            <a:endParaRPr dirty="0">
              <a:latin typeface="Times New Roman"/>
              <a:cs typeface="Times New Roman"/>
            </a:endParaRPr>
          </a:p>
          <a:p>
            <a:pPr marL="186765" indent="-179678">
              <a:buFont typeface="Arial"/>
              <a:buChar char="•"/>
              <a:tabLst>
                <a:tab pos="187120" algn="l"/>
              </a:tabLst>
            </a:pPr>
            <a:r>
              <a:rPr lang="en-US" spc="-33" dirty="0">
                <a:latin typeface="Tahoma"/>
                <a:cs typeface="Tahoma"/>
              </a:rPr>
              <a:t>Ethics and Responsible AI (see slide after next)</a:t>
            </a:r>
            <a:endParaRPr dirty="0">
              <a:latin typeface="Tahoma"/>
              <a:cs typeface="Tahoma"/>
            </a:endParaRPr>
          </a:p>
        </p:txBody>
      </p:sp>
      <p:sp>
        <p:nvSpPr>
          <p:cNvPr id="5" name="object 5">
            <a:extLst>
              <a:ext uri="{FF2B5EF4-FFF2-40B4-BE49-F238E27FC236}">
                <a16:creationId xmlns:a16="http://schemas.microsoft.com/office/drawing/2014/main" id="{355D833E-4645-40E5-87B2-AB09B12C87FA}"/>
              </a:ext>
            </a:extLst>
          </p:cNvPr>
          <p:cNvSpPr txBox="1"/>
          <p:nvPr/>
        </p:nvSpPr>
        <p:spPr>
          <a:xfrm>
            <a:off x="1066800" y="748353"/>
            <a:ext cx="8597605" cy="461088"/>
          </a:xfrm>
          <a:prstGeom prst="rect">
            <a:avLst/>
          </a:prstGeom>
        </p:spPr>
        <p:txBody>
          <a:bodyPr vert="horz" wrap="square" lIns="0" tIns="0" rIns="0" bIns="0" rtlCol="0">
            <a:spAutoFit/>
          </a:bodyPr>
          <a:lstStyle/>
          <a:p>
            <a:pPr marL="7088" marR="2835">
              <a:lnSpc>
                <a:spcPct val="101600"/>
              </a:lnSpc>
              <a:tabLst>
                <a:tab pos="361127" algn="l"/>
                <a:tab pos="843102" algn="l"/>
                <a:tab pos="1175523" algn="l"/>
                <a:tab pos="1932862" algn="l"/>
                <a:tab pos="2182355" algn="l"/>
                <a:tab pos="2454529" algn="l"/>
                <a:tab pos="2635270" algn="l"/>
                <a:tab pos="3153393" algn="l"/>
                <a:tab pos="3669745" algn="l"/>
                <a:tab pos="3908960" algn="l"/>
              </a:tabLst>
            </a:pPr>
            <a:r>
              <a:rPr lang="en-US" sz="1000" dirty="0">
                <a:latin typeface="Trebuchet MS"/>
                <a:cs typeface="Trebuchet MS"/>
                <a:hlinkClick r:id="rId4"/>
              </a:rPr>
              <a:t>Japan:</a:t>
            </a:r>
          </a:p>
          <a:p>
            <a:pPr marL="7088" marR="2835">
              <a:lnSpc>
                <a:spcPct val="101600"/>
              </a:lnSpc>
              <a:tabLst>
                <a:tab pos="361127" algn="l"/>
                <a:tab pos="843102" algn="l"/>
                <a:tab pos="1175523" algn="l"/>
                <a:tab pos="1932862" algn="l"/>
                <a:tab pos="2182355" algn="l"/>
                <a:tab pos="2454529" algn="l"/>
                <a:tab pos="2635270" algn="l"/>
                <a:tab pos="3153393" algn="l"/>
                <a:tab pos="3669745" algn="l"/>
                <a:tab pos="3908960" algn="l"/>
              </a:tabLst>
            </a:pPr>
            <a:r>
              <a:rPr lang="en-US" sz="1000" dirty="0">
                <a:latin typeface="Trebuchet MS"/>
                <a:cs typeface="Trebuchet MS"/>
                <a:hlinkClick r:id="rId4"/>
              </a:rPr>
              <a:t>https://www.dogonews.com/2019/1/23/japanese-robot-staffed-hotel-chain-fires-employees-for-incompetence</a:t>
            </a:r>
            <a:endParaRPr lang="en-US" sz="1000" dirty="0">
              <a:latin typeface="Trebuchet MS"/>
              <a:cs typeface="Trebuchet MS"/>
            </a:endParaRPr>
          </a:p>
          <a:p>
            <a:pPr marL="7088" marR="2835">
              <a:lnSpc>
                <a:spcPct val="101600"/>
              </a:lnSpc>
              <a:tabLst>
                <a:tab pos="361127" algn="l"/>
                <a:tab pos="843102" algn="l"/>
                <a:tab pos="1175523" algn="l"/>
                <a:tab pos="1932862" algn="l"/>
                <a:tab pos="2182355" algn="l"/>
                <a:tab pos="2454529" algn="l"/>
                <a:tab pos="2635270" algn="l"/>
                <a:tab pos="3153393" algn="l"/>
                <a:tab pos="3669745" algn="l"/>
                <a:tab pos="3908960" algn="l"/>
              </a:tabLst>
            </a:pPr>
            <a:endParaRPr sz="1000" dirty="0">
              <a:latin typeface="Trebuchet MS"/>
              <a:cs typeface="Trebuchet MS"/>
            </a:endParaRPr>
          </a:p>
        </p:txBody>
      </p:sp>
      <p:sp>
        <p:nvSpPr>
          <p:cNvPr id="6" name="TextBox 5">
            <a:extLst>
              <a:ext uri="{FF2B5EF4-FFF2-40B4-BE49-F238E27FC236}">
                <a16:creationId xmlns:a16="http://schemas.microsoft.com/office/drawing/2014/main" id="{43F8BBD2-5B96-4FC0-B3A5-C2FFBF8DAE74}"/>
              </a:ext>
            </a:extLst>
          </p:cNvPr>
          <p:cNvSpPr txBox="1"/>
          <p:nvPr/>
        </p:nvSpPr>
        <p:spPr>
          <a:xfrm>
            <a:off x="10058400" y="2133600"/>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23188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CB3DA-2A8C-4422-8CC9-40DA49062D92}" type="slidenum">
              <a:rPr lang="en-US" altLang="en-US" sz="1400" smtClean="0"/>
              <a:pPr/>
              <a:t>32</a:t>
            </a:fld>
            <a:endParaRPr lang="en-US" altLang="en-US" sz="1400"/>
          </a:p>
        </p:txBody>
      </p:sp>
      <p:sp>
        <p:nvSpPr>
          <p:cNvPr id="18435" name="Rectangle 2"/>
          <p:cNvSpPr>
            <a:spLocks noGrp="1" noChangeArrowheads="1"/>
          </p:cNvSpPr>
          <p:nvPr>
            <p:ph type="title"/>
          </p:nvPr>
        </p:nvSpPr>
        <p:spPr>
          <a:xfrm>
            <a:off x="685800" y="-152400"/>
            <a:ext cx="7772400" cy="1219200"/>
          </a:xfrm>
        </p:spPr>
        <p:txBody>
          <a:bodyPr/>
          <a:lstStyle/>
          <a:p>
            <a:r>
              <a:rPr lang="en-US" altLang="en-US" dirty="0"/>
              <a:t>Natural Language Understanding</a:t>
            </a:r>
          </a:p>
        </p:txBody>
      </p:sp>
      <p:sp>
        <p:nvSpPr>
          <p:cNvPr id="18436" name="Rectangle 3"/>
          <p:cNvSpPr>
            <a:spLocks noGrp="1" noChangeArrowheads="1"/>
          </p:cNvSpPr>
          <p:nvPr>
            <p:ph type="body" idx="1"/>
          </p:nvPr>
        </p:nvSpPr>
        <p:spPr>
          <a:xfrm>
            <a:off x="762000" y="1371600"/>
            <a:ext cx="7772400" cy="4114800"/>
          </a:xfrm>
        </p:spPr>
        <p:txBody>
          <a:bodyPr/>
          <a:lstStyle/>
          <a:p>
            <a:r>
              <a:rPr lang="en-US" altLang="en-US" dirty="0"/>
              <a:t>I saw the Golden Gate Bridge flying to San Francisco.</a:t>
            </a:r>
          </a:p>
          <a:p>
            <a:r>
              <a:rPr lang="en-US" altLang="en-US" dirty="0"/>
              <a:t>I ate dinner with a friend. I ate dinner with a fork.</a:t>
            </a:r>
          </a:p>
          <a:p>
            <a:r>
              <a:rPr lang="en-US" altLang="en-US" dirty="0"/>
              <a:t>John went to a restaurant. He ordered a steak. After an hour John left happily.</a:t>
            </a:r>
          </a:p>
          <a:p>
            <a:r>
              <a:rPr lang="en-US" altLang="en-US" dirty="0"/>
              <a:t>I went to three dentists this morning.</a:t>
            </a:r>
          </a:p>
          <a:p>
            <a:endParaRPr lang="en-US" altLang="en-US" dirty="0"/>
          </a:p>
        </p:txBody>
      </p:sp>
    </p:spTree>
    <p:extLst>
      <p:ext uri="{BB962C8B-B14F-4D97-AF65-F5344CB8AC3E}">
        <p14:creationId xmlns:p14="http://schemas.microsoft.com/office/powerpoint/2010/main" val="783322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CB3DA-2A8C-4422-8CC9-40DA49062D92}" type="slidenum">
              <a:rPr lang="en-US" altLang="en-US" sz="1400" smtClean="0"/>
              <a:pPr/>
              <a:t>33</a:t>
            </a:fld>
            <a:endParaRPr lang="en-US" altLang="en-US" sz="1400"/>
          </a:p>
        </p:txBody>
      </p:sp>
      <p:sp>
        <p:nvSpPr>
          <p:cNvPr id="18435" name="Rectangle 2"/>
          <p:cNvSpPr>
            <a:spLocks noGrp="1" noChangeArrowheads="1"/>
          </p:cNvSpPr>
          <p:nvPr>
            <p:ph type="title"/>
          </p:nvPr>
        </p:nvSpPr>
        <p:spPr>
          <a:xfrm>
            <a:off x="685800" y="-228600"/>
            <a:ext cx="7772400" cy="1295400"/>
          </a:xfrm>
        </p:spPr>
        <p:txBody>
          <a:bodyPr/>
          <a:lstStyle/>
          <a:p>
            <a:r>
              <a:rPr lang="en-US" altLang="en-US" sz="5400" dirty="0"/>
              <a:t>Ethical Aspects of AI</a:t>
            </a:r>
          </a:p>
        </p:txBody>
      </p:sp>
      <p:sp>
        <p:nvSpPr>
          <p:cNvPr id="18436" name="Rectangle 3"/>
          <p:cNvSpPr>
            <a:spLocks noGrp="1" noChangeArrowheads="1"/>
          </p:cNvSpPr>
          <p:nvPr>
            <p:ph type="body" idx="1"/>
          </p:nvPr>
        </p:nvSpPr>
        <p:spPr>
          <a:xfrm>
            <a:off x="266700" y="1066800"/>
            <a:ext cx="8610600" cy="4114800"/>
          </a:xfrm>
        </p:spPr>
        <p:txBody>
          <a:bodyPr/>
          <a:lstStyle/>
          <a:p>
            <a:r>
              <a:rPr lang="en-US" sz="2400" dirty="0">
                <a:hlinkClick r:id="rId2"/>
              </a:rPr>
              <a:t>Human Do not Need to Apply</a:t>
            </a:r>
            <a:r>
              <a:rPr lang="en-US" sz="2400" dirty="0"/>
              <a:t> (a video that analyzes the influence of AI on jobs)</a:t>
            </a:r>
          </a:p>
          <a:p>
            <a:r>
              <a:rPr lang="en-US" sz="2400" dirty="0">
                <a:hlinkClick r:id="rId3"/>
              </a:rPr>
              <a:t>Ethics for AI</a:t>
            </a:r>
            <a:r>
              <a:rPr lang="en-US" sz="2400" dirty="0"/>
              <a:t> (short video, motivating the need for ethics for AI) </a:t>
            </a:r>
          </a:p>
          <a:p>
            <a:r>
              <a:rPr lang="en-US" sz="2400" dirty="0">
                <a:hlinkClick r:id="rId4"/>
              </a:rPr>
              <a:t>AI FOR GOOD - Ethics in AI</a:t>
            </a:r>
            <a:r>
              <a:rPr lang="en-US" sz="2400" dirty="0"/>
              <a:t> (a video discussing how to incorporate ethics into AI systems) </a:t>
            </a:r>
          </a:p>
          <a:p>
            <a:r>
              <a:rPr lang="en-US" sz="2400" dirty="0">
                <a:hlinkClick r:id="rId5"/>
              </a:rPr>
              <a:t>Top 9 Ethical Issues in AI</a:t>
            </a:r>
            <a:r>
              <a:rPr lang="en-US" sz="2400" dirty="0"/>
              <a:t> </a:t>
            </a:r>
          </a:p>
          <a:p>
            <a:r>
              <a:rPr lang="en-US" sz="2400" dirty="0">
                <a:hlinkClick r:id="rId6"/>
              </a:rPr>
              <a:t>European Commission efforts in building trust into </a:t>
            </a:r>
            <a:r>
              <a:rPr lang="en-US" sz="2400" i="1" dirty="0">
                <a:hlinkClick r:id="rId6"/>
              </a:rPr>
              <a:t>human-centric AI</a:t>
            </a:r>
            <a:r>
              <a:rPr lang="en-US" sz="2400" dirty="0"/>
              <a:t> </a:t>
            </a:r>
          </a:p>
          <a:p>
            <a:r>
              <a:rPr lang="en-US" sz="2400" dirty="0">
                <a:hlinkClick r:id="rId7"/>
              </a:rPr>
              <a:t>European Commission Ethics Guidelines for "Trust-worthy" AI</a:t>
            </a:r>
            <a:r>
              <a:rPr lang="en-US" sz="2400" dirty="0"/>
              <a:t> </a:t>
            </a:r>
          </a:p>
          <a:p>
            <a:r>
              <a:rPr lang="en-US" sz="2400" dirty="0">
                <a:hlinkClick r:id="rId8"/>
              </a:rPr>
              <a:t>MIT to Spend $1 Billion on Program to Study AI Ethics</a:t>
            </a:r>
            <a:endParaRPr lang="en-US" sz="2400" dirty="0"/>
          </a:p>
          <a:p>
            <a:endParaRPr lang="en-US" altLang="en-US" dirty="0"/>
          </a:p>
        </p:txBody>
      </p:sp>
    </p:spTree>
    <p:extLst>
      <p:ext uri="{BB962C8B-B14F-4D97-AF65-F5344CB8AC3E}">
        <p14:creationId xmlns:p14="http://schemas.microsoft.com/office/powerpoint/2010/main" val="3262541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CB3DA-2A8C-4422-8CC9-40DA49062D92}" type="slidenum">
              <a:rPr lang="en-US" altLang="en-US" sz="1400" smtClean="0"/>
              <a:pPr/>
              <a:t>34</a:t>
            </a:fld>
            <a:endParaRPr lang="en-US" altLang="en-US" sz="1400"/>
          </a:p>
        </p:txBody>
      </p:sp>
      <p:sp>
        <p:nvSpPr>
          <p:cNvPr id="18435" name="Rectangle 2"/>
          <p:cNvSpPr>
            <a:spLocks noGrp="1" noChangeArrowheads="1"/>
          </p:cNvSpPr>
          <p:nvPr>
            <p:ph type="title"/>
          </p:nvPr>
        </p:nvSpPr>
        <p:spPr>
          <a:xfrm>
            <a:off x="685800" y="-228600"/>
            <a:ext cx="7772400" cy="1295400"/>
          </a:xfrm>
        </p:spPr>
        <p:txBody>
          <a:bodyPr/>
          <a:lstStyle/>
          <a:p>
            <a:r>
              <a:rPr lang="en-US" altLang="en-US" sz="5400" dirty="0"/>
              <a:t>6. Conclusion</a:t>
            </a:r>
          </a:p>
        </p:txBody>
      </p:sp>
      <p:sp>
        <p:nvSpPr>
          <p:cNvPr id="18436" name="Rectangle 3"/>
          <p:cNvSpPr>
            <a:spLocks noGrp="1" noChangeArrowheads="1"/>
          </p:cNvSpPr>
          <p:nvPr>
            <p:ph type="body" idx="1"/>
          </p:nvPr>
        </p:nvSpPr>
        <p:spPr>
          <a:xfrm>
            <a:off x="0" y="914400"/>
            <a:ext cx="9144000" cy="4267200"/>
          </a:xfrm>
        </p:spPr>
        <p:txBody>
          <a:bodyPr/>
          <a:lstStyle/>
          <a:p>
            <a:r>
              <a:rPr lang="en-US" sz="2200" dirty="0"/>
              <a:t>We told some success stories of deployed AI systems. </a:t>
            </a:r>
          </a:p>
          <a:p>
            <a:r>
              <a:rPr lang="en-US" sz="2200" dirty="0"/>
              <a:t>We have seen that currently governments all over the world heavily invest into AI. </a:t>
            </a:r>
          </a:p>
          <a:p>
            <a:r>
              <a:rPr lang="en-US" sz="2200" dirty="0"/>
              <a:t>However, there are still a lot of areas in which human still significantly outperform AI systems. </a:t>
            </a:r>
          </a:p>
          <a:p>
            <a:r>
              <a:rPr lang="en-US" sz="2200" dirty="0"/>
              <a:t>Moreover, the successful deployment of AI-systems in the future also requires solutions to the ethical challenges of AI technology, such as:</a:t>
            </a:r>
          </a:p>
          <a:p>
            <a:pPr lvl="1"/>
            <a:r>
              <a:rPr lang="en-US" sz="2200" dirty="0"/>
              <a:t>Fairness/Bias</a:t>
            </a:r>
          </a:p>
          <a:p>
            <a:pPr lvl="1"/>
            <a:r>
              <a:rPr lang="en-US" sz="2200" dirty="0"/>
              <a:t>Following ethical standards in decision making </a:t>
            </a:r>
          </a:p>
          <a:p>
            <a:pPr lvl="1"/>
            <a:r>
              <a:rPr lang="en-US" sz="2200" dirty="0"/>
              <a:t>Security</a:t>
            </a:r>
          </a:p>
          <a:p>
            <a:pPr lvl="1"/>
            <a:r>
              <a:rPr lang="en-US" sz="2200" dirty="0"/>
              <a:t>Transparency in decision making </a:t>
            </a:r>
          </a:p>
          <a:p>
            <a:pPr lvl="1"/>
            <a:r>
              <a:rPr lang="en-US" sz="2200" dirty="0"/>
              <a:t>Robot Stupidity </a:t>
            </a:r>
          </a:p>
          <a:p>
            <a:pPr lvl="1"/>
            <a:r>
              <a:rPr lang="en-US" sz="2200" dirty="0"/>
              <a:t>How do we distribute the wealth created by machines?</a:t>
            </a:r>
          </a:p>
          <a:p>
            <a:pPr lvl="1"/>
            <a:r>
              <a:rPr lang="en-US" sz="2200" dirty="0"/>
              <a:t>Impacts of AI technology on the job market </a:t>
            </a:r>
          </a:p>
          <a:p>
            <a:pPr lvl="1"/>
            <a:r>
              <a:rPr lang="en-US" sz="2200" dirty="0"/>
              <a:t>…</a:t>
            </a:r>
          </a:p>
          <a:p>
            <a:endParaRPr lang="en-US" altLang="en-US" dirty="0"/>
          </a:p>
        </p:txBody>
      </p:sp>
    </p:spTree>
    <p:extLst>
      <p:ext uri="{BB962C8B-B14F-4D97-AF65-F5344CB8AC3E}">
        <p14:creationId xmlns:p14="http://schemas.microsoft.com/office/powerpoint/2010/main" val="221467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UH-DAIS Research Projects 6/18-5/19</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B00BF43-68A4-40D5-9B18-4B423649FB02}" type="slidenum">
              <a:rPr lang="en-US" smtClean="0"/>
              <a:pPr/>
              <a:t>4</a:t>
            </a:fld>
            <a:endParaRPr lang="en-US" dirty="0"/>
          </a:p>
        </p:txBody>
      </p:sp>
      <p:pic>
        <p:nvPicPr>
          <p:cNvPr id="1026" name="Picture 2" descr="http://4.bp.blogspot.com/-wGfGv17ebpk/Tgo0pBxV5rI/AAAAAAAAAoM/s0J6XRaTSg4/s1600/Matt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3" y="-10160"/>
            <a:ext cx="9174480" cy="70102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0217" y="1219199"/>
            <a:ext cx="8974203" cy="486481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a:solidFill>
                  <a:schemeClr val="bg1"/>
                </a:solidFill>
              </a:rPr>
              <a:t>Spatial and </a:t>
            </a:r>
            <a:r>
              <a:rPr lang="en-US" dirty="0" err="1">
                <a:solidFill>
                  <a:schemeClr val="bg1"/>
                </a:solidFill>
              </a:rPr>
              <a:t>Spatio</a:t>
            </a:r>
            <a:r>
              <a:rPr lang="en-US" dirty="0">
                <a:solidFill>
                  <a:schemeClr val="bg1"/>
                </a:solidFill>
              </a:rPr>
              <a:t>-temporal Data Analysis Frameworks </a:t>
            </a:r>
          </a:p>
          <a:p>
            <a:pPr marL="514350" indent="-514350">
              <a:buFont typeface="+mj-lt"/>
              <a:buAutoNum type="arabicPeriod"/>
            </a:pPr>
            <a:r>
              <a:rPr lang="en-US" dirty="0">
                <a:solidFill>
                  <a:schemeClr val="bg1"/>
                </a:solidFill>
              </a:rPr>
              <a:t>Understanding US Wellbeing in Time and Space</a:t>
            </a:r>
          </a:p>
          <a:p>
            <a:pPr marL="514350" indent="-514350">
              <a:buFont typeface="+mj-lt"/>
              <a:buAutoNum type="arabicPeriod"/>
            </a:pPr>
            <a:r>
              <a:rPr lang="en-US" dirty="0">
                <a:solidFill>
                  <a:srgbClr val="FF0000"/>
                </a:solidFill>
              </a:rPr>
              <a:t>St</a:t>
            </a:r>
            <a:r>
              <a:rPr lang="en-US" dirty="0">
                <a:solidFill>
                  <a:srgbClr val="FFFF00"/>
                </a:solidFill>
              </a:rPr>
              <a:t>^2—Tools for </a:t>
            </a:r>
            <a:r>
              <a:rPr lang="en-US" dirty="0" err="1">
                <a:solidFill>
                  <a:srgbClr val="FF0000"/>
                </a:solidFill>
              </a:rPr>
              <a:t>S</a:t>
            </a:r>
            <a:r>
              <a:rPr lang="en-US" dirty="0" err="1">
                <a:solidFill>
                  <a:srgbClr val="FFFF00"/>
                </a:solidFill>
              </a:rPr>
              <a:t>patio</a:t>
            </a:r>
            <a:r>
              <a:rPr lang="en-US" dirty="0">
                <a:solidFill>
                  <a:srgbClr val="FFFF00"/>
                </a:solidFill>
              </a:rPr>
              <a:t>-</a:t>
            </a:r>
            <a:r>
              <a:rPr lang="en-US" dirty="0">
                <a:solidFill>
                  <a:srgbClr val="FF0000"/>
                </a:solidFill>
              </a:rPr>
              <a:t>t</a:t>
            </a:r>
            <a:r>
              <a:rPr lang="en-US" dirty="0">
                <a:solidFill>
                  <a:srgbClr val="FFFF00"/>
                </a:solidFill>
              </a:rPr>
              <a:t>emporal Data </a:t>
            </a:r>
            <a:r>
              <a:rPr lang="en-US" dirty="0">
                <a:solidFill>
                  <a:srgbClr val="FF0000"/>
                </a:solidFill>
              </a:rPr>
              <a:t>S</a:t>
            </a:r>
            <a:r>
              <a:rPr lang="en-US" dirty="0">
                <a:solidFill>
                  <a:srgbClr val="FFFF00"/>
                </a:solidFill>
              </a:rPr>
              <a:t>tory</a:t>
            </a:r>
            <a:r>
              <a:rPr lang="en-US" dirty="0">
                <a:solidFill>
                  <a:srgbClr val="FF0000"/>
                </a:solidFill>
              </a:rPr>
              <a:t>t</a:t>
            </a:r>
            <a:r>
              <a:rPr lang="en-US" dirty="0">
                <a:solidFill>
                  <a:srgbClr val="FFFF00"/>
                </a:solidFill>
              </a:rPr>
              <a:t>elling</a:t>
            </a:r>
          </a:p>
          <a:p>
            <a:pPr marL="514350" indent="-514350">
              <a:buFont typeface="+mj-lt"/>
              <a:buAutoNum type="arabicPeriod"/>
            </a:pPr>
            <a:r>
              <a:rPr lang="en-US" dirty="0">
                <a:solidFill>
                  <a:schemeClr val="bg1"/>
                </a:solidFill>
              </a:rPr>
              <a:t>Scalable Algorithms for Spatial Data Mining </a:t>
            </a:r>
          </a:p>
          <a:p>
            <a:pPr marL="514350" indent="-514350">
              <a:buFont typeface="+mj-lt"/>
              <a:buAutoNum type="arabicPeriod"/>
            </a:pPr>
            <a:r>
              <a:rPr lang="en-US" dirty="0">
                <a:solidFill>
                  <a:schemeClr val="bg1"/>
                </a:solidFill>
              </a:rPr>
              <a:t>Educational Data Mining</a:t>
            </a:r>
          </a:p>
          <a:p>
            <a:pPr marL="514350" indent="-514350">
              <a:buFont typeface="+mj-lt"/>
              <a:buAutoNum type="arabicPeriod"/>
            </a:pPr>
            <a:r>
              <a:rPr lang="en-US" dirty="0">
                <a:solidFill>
                  <a:schemeClr val="bg1"/>
                </a:solidFill>
              </a:rPr>
              <a:t>Using AI and Data Science to Help with Disasters</a:t>
            </a:r>
          </a:p>
          <a:p>
            <a:pPr marL="514350" indent="-514350">
              <a:buFont typeface="+mj-lt"/>
              <a:buAutoNum type="arabicPeriod"/>
            </a:pPr>
            <a:r>
              <a:rPr lang="en-US" dirty="0">
                <a:solidFill>
                  <a:srgbClr val="FFFF00"/>
                </a:solidFill>
              </a:rPr>
              <a:t>Intelligent Crowdsourcing </a:t>
            </a:r>
          </a:p>
        </p:txBody>
      </p:sp>
      <p:sp>
        <p:nvSpPr>
          <p:cNvPr id="5" name="TextBox 4">
            <a:extLst>
              <a:ext uri="{FF2B5EF4-FFF2-40B4-BE49-F238E27FC236}">
                <a16:creationId xmlns:a16="http://schemas.microsoft.com/office/drawing/2014/main" id="{F663AA3F-D7EF-4022-A4F0-AD1AA0BB590F}"/>
              </a:ext>
            </a:extLst>
          </p:cNvPr>
          <p:cNvSpPr txBox="1"/>
          <p:nvPr/>
        </p:nvSpPr>
        <p:spPr>
          <a:xfrm>
            <a:off x="990600" y="250279"/>
            <a:ext cx="6745629" cy="769441"/>
          </a:xfrm>
          <a:prstGeom prst="rect">
            <a:avLst/>
          </a:prstGeom>
          <a:noFill/>
        </p:spPr>
        <p:txBody>
          <a:bodyPr wrap="none" rtlCol="0">
            <a:spAutoFit/>
          </a:bodyPr>
          <a:lstStyle/>
          <a:p>
            <a:r>
              <a:rPr lang="en-US" sz="4400" b="1" dirty="0">
                <a:solidFill>
                  <a:srgbClr val="FF0000"/>
                </a:solidFill>
              </a:rPr>
              <a:t>Current Research Projects </a:t>
            </a:r>
          </a:p>
        </p:txBody>
      </p:sp>
    </p:spTree>
    <p:extLst>
      <p:ext uri="{BB962C8B-B14F-4D97-AF65-F5344CB8AC3E}">
        <p14:creationId xmlns:p14="http://schemas.microsoft.com/office/powerpoint/2010/main" val="285675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5</a:t>
            </a:fld>
            <a:endParaRPr lang="en-US" altLang="en-US" sz="1400"/>
          </a:p>
        </p:txBody>
      </p:sp>
      <p:sp>
        <p:nvSpPr>
          <p:cNvPr id="4099" name="Rectangle 2"/>
          <p:cNvSpPr>
            <a:spLocks noGrp="1" noChangeArrowheads="1"/>
          </p:cNvSpPr>
          <p:nvPr>
            <p:ph type="title"/>
          </p:nvPr>
        </p:nvSpPr>
        <p:spPr/>
        <p:txBody>
          <a:bodyPr/>
          <a:lstStyle/>
          <a:p>
            <a:r>
              <a:rPr lang="en-US" altLang="en-US" dirty="0">
                <a:solidFill>
                  <a:srgbClr val="FF0000"/>
                </a:solidFill>
              </a:rPr>
              <a:t>Talk Organization </a:t>
            </a:r>
          </a:p>
        </p:txBody>
      </p:sp>
      <p:sp>
        <p:nvSpPr>
          <p:cNvPr id="4100" name="Rectangle 3"/>
          <p:cNvSpPr>
            <a:spLocks noGrp="1" noChangeArrowheads="1"/>
          </p:cNvSpPr>
          <p:nvPr>
            <p:ph type="body" idx="1"/>
          </p:nvPr>
        </p:nvSpPr>
        <p:spPr>
          <a:xfrm>
            <a:off x="381000" y="1981200"/>
            <a:ext cx="8534400" cy="4114800"/>
          </a:xfrm>
        </p:spPr>
        <p:txBody>
          <a:bodyPr/>
          <a:lstStyle/>
          <a:p>
            <a:pPr marL="609600" indent="-609600">
              <a:buFontTx/>
              <a:buAutoNum type="arabicPeriod"/>
            </a:pPr>
            <a:r>
              <a:rPr lang="en-US" altLang="en-US" sz="3000" dirty="0"/>
              <a:t>One Slide about Myself</a:t>
            </a:r>
          </a:p>
          <a:p>
            <a:pPr marL="0" indent="0">
              <a:buNone/>
            </a:pPr>
            <a:r>
              <a:rPr lang="en-US" altLang="en-US" sz="3000" dirty="0"/>
              <a:t>AI: Success Stories, Promises, and Stumbling Blocks</a:t>
            </a:r>
          </a:p>
          <a:p>
            <a:pPr marL="514350" indent="-514350">
              <a:buFont typeface="+mj-lt"/>
              <a:buAutoNum type="arabicPeriod" startAt="2"/>
            </a:pPr>
            <a:r>
              <a:rPr lang="en-US" altLang="en-US" b="1" dirty="0"/>
              <a:t>What is Artificial Intelligence?</a:t>
            </a:r>
          </a:p>
          <a:p>
            <a:pPr marL="514350" indent="-514350">
              <a:buFont typeface="+mj-lt"/>
              <a:buAutoNum type="arabicPeriod" startAt="2"/>
            </a:pPr>
            <a:r>
              <a:rPr lang="en-US" altLang="en-US" dirty="0"/>
              <a:t>Success Stories </a:t>
            </a:r>
          </a:p>
          <a:p>
            <a:pPr marL="514350" indent="-514350">
              <a:buFont typeface="+mj-lt"/>
              <a:buAutoNum type="arabicPeriod" startAt="2"/>
            </a:pPr>
            <a:r>
              <a:rPr lang="en-US" altLang="en-US" dirty="0"/>
              <a:t>Promises </a:t>
            </a:r>
          </a:p>
          <a:p>
            <a:pPr marL="514350" indent="-514350">
              <a:buFont typeface="+mj-lt"/>
              <a:buAutoNum type="arabicPeriod" startAt="2"/>
            </a:pPr>
            <a:r>
              <a:rPr lang="en-US" altLang="en-US" dirty="0"/>
              <a:t>Stumbling Blocks </a:t>
            </a:r>
          </a:p>
          <a:p>
            <a:pPr marL="514350" indent="-514350">
              <a:buFont typeface="+mj-lt"/>
              <a:buAutoNum type="arabicPeriod" startAt="2"/>
            </a:pPr>
            <a:r>
              <a:rPr lang="en-US" altLang="en-US" dirty="0"/>
              <a:t>Conclusion </a:t>
            </a:r>
          </a:p>
        </p:txBody>
      </p:sp>
    </p:spTree>
    <p:extLst>
      <p:ext uri="{BB962C8B-B14F-4D97-AF65-F5344CB8AC3E}">
        <p14:creationId xmlns:p14="http://schemas.microsoft.com/office/powerpoint/2010/main" val="122373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A531BE-5D79-4909-AB32-7A6675922988}" type="slidenum">
              <a:rPr lang="en-US" altLang="en-US" sz="1400" smtClean="0"/>
              <a:pPr/>
              <a:t>6</a:t>
            </a:fld>
            <a:endParaRPr lang="en-US" altLang="en-US" sz="1400"/>
          </a:p>
        </p:txBody>
      </p:sp>
      <p:sp>
        <p:nvSpPr>
          <p:cNvPr id="5123" name="Rectangle 1026"/>
          <p:cNvSpPr>
            <a:spLocks noGrp="1" noChangeArrowheads="1"/>
          </p:cNvSpPr>
          <p:nvPr>
            <p:ph type="title"/>
          </p:nvPr>
        </p:nvSpPr>
        <p:spPr>
          <a:xfrm>
            <a:off x="838200" y="304800"/>
            <a:ext cx="7772400" cy="1143000"/>
          </a:xfrm>
        </p:spPr>
        <p:txBody>
          <a:bodyPr/>
          <a:lstStyle/>
          <a:p>
            <a:r>
              <a:rPr lang="en-US" altLang="en-US" b="1" dirty="0">
                <a:solidFill>
                  <a:srgbClr val="008080"/>
                </a:solidFill>
              </a:rPr>
              <a:t>2. Definitions of AI</a:t>
            </a:r>
          </a:p>
        </p:txBody>
      </p:sp>
      <p:sp>
        <p:nvSpPr>
          <p:cNvPr id="5124" name="Rectangle 1027"/>
          <p:cNvSpPr>
            <a:spLocks noGrp="1" noChangeArrowheads="1"/>
          </p:cNvSpPr>
          <p:nvPr>
            <p:ph type="body" idx="1"/>
          </p:nvPr>
        </p:nvSpPr>
        <p:spPr>
          <a:xfrm>
            <a:off x="381000" y="1447800"/>
            <a:ext cx="8382000" cy="4648200"/>
          </a:xfrm>
        </p:spPr>
        <p:txBody>
          <a:bodyPr/>
          <a:lstStyle/>
          <a:p>
            <a:pPr>
              <a:lnSpc>
                <a:spcPct val="90000"/>
              </a:lnSpc>
            </a:pPr>
            <a:r>
              <a:rPr lang="en-US" altLang="en-US" sz="2800"/>
              <a:t>“AI centers on the simulation of intelligence using computers”</a:t>
            </a:r>
          </a:p>
          <a:p>
            <a:pPr>
              <a:lnSpc>
                <a:spcPct val="90000"/>
              </a:lnSpc>
            </a:pPr>
            <a:r>
              <a:rPr lang="en-US" altLang="en-US" sz="2800"/>
              <a:t>“AI develops programming paradigms, languages, tools, and environments for application areas for which conventional programming fails”</a:t>
            </a:r>
          </a:p>
          <a:p>
            <a:pPr lvl="1">
              <a:lnSpc>
                <a:spcPct val="90000"/>
              </a:lnSpc>
            </a:pPr>
            <a:r>
              <a:rPr lang="en-US" altLang="en-US" sz="2400"/>
              <a:t> Symbolic programming (</a:t>
            </a:r>
            <a:r>
              <a:rPr lang="en-US" altLang="en-US" sz="2400" b="1">
                <a:solidFill>
                  <a:srgbClr val="FF0000"/>
                </a:solidFill>
              </a:rPr>
              <a:t>LISP</a:t>
            </a:r>
            <a:r>
              <a:rPr lang="en-US" altLang="en-US" sz="2400"/>
              <a:t>)</a:t>
            </a:r>
          </a:p>
          <a:p>
            <a:pPr lvl="1">
              <a:lnSpc>
                <a:spcPct val="90000"/>
              </a:lnSpc>
            </a:pPr>
            <a:r>
              <a:rPr lang="en-US" altLang="en-US" sz="2400"/>
              <a:t> Functional programming </a:t>
            </a:r>
          </a:p>
          <a:p>
            <a:pPr lvl="1">
              <a:lnSpc>
                <a:spcPct val="90000"/>
              </a:lnSpc>
            </a:pPr>
            <a:r>
              <a:rPr lang="en-US" altLang="en-US" sz="2400"/>
              <a:t> Heuristic Programming </a:t>
            </a:r>
          </a:p>
          <a:p>
            <a:pPr lvl="1">
              <a:lnSpc>
                <a:spcPct val="90000"/>
              </a:lnSpc>
            </a:pPr>
            <a:r>
              <a:rPr lang="en-US" altLang="en-US" sz="2400"/>
              <a:t>Logical Programming (</a:t>
            </a:r>
            <a:r>
              <a:rPr lang="en-US" altLang="en-US" sz="2400" b="1">
                <a:solidFill>
                  <a:srgbClr val="FF0000"/>
                </a:solidFill>
              </a:rPr>
              <a:t>PROLOG</a:t>
            </a:r>
            <a:r>
              <a:rPr lang="en-US" altLang="en-US" sz="2400"/>
              <a:t>)</a:t>
            </a:r>
          </a:p>
          <a:p>
            <a:pPr lvl="1">
              <a:lnSpc>
                <a:spcPct val="90000"/>
              </a:lnSpc>
            </a:pPr>
            <a:r>
              <a:rPr lang="en-US" altLang="en-US" sz="2400"/>
              <a:t>Rule-based Programming (</a:t>
            </a:r>
            <a:r>
              <a:rPr lang="en-US" altLang="en-US" sz="2400" b="1">
                <a:solidFill>
                  <a:srgbClr val="FF0000"/>
                </a:solidFill>
              </a:rPr>
              <a:t>Expert system shells</a:t>
            </a:r>
            <a:r>
              <a:rPr lang="en-US" altLang="en-US" sz="2400"/>
              <a:t>)</a:t>
            </a:r>
          </a:p>
          <a:p>
            <a:pPr lvl="1">
              <a:lnSpc>
                <a:spcPct val="90000"/>
              </a:lnSpc>
            </a:pPr>
            <a:r>
              <a:rPr lang="en-US" altLang="en-US" sz="2400"/>
              <a:t>Soft Computing (</a:t>
            </a:r>
            <a:r>
              <a:rPr lang="en-US" altLang="en-US" sz="2400">
                <a:solidFill>
                  <a:srgbClr val="FF0000"/>
                </a:solidFill>
              </a:rPr>
              <a:t>Belief network tools, fuzzy logic tool boxes</a:t>
            </a:r>
            <a:r>
              <a:rPr lang="en-US" altLang="en-US" sz="2400"/>
              <a:t>,…)</a:t>
            </a:r>
          </a:p>
          <a:p>
            <a:pPr lvl="1">
              <a:lnSpc>
                <a:spcPct val="90000"/>
              </a:lnSpc>
            </a:pPr>
            <a:r>
              <a:rPr lang="en-US" altLang="en-US" sz="2400"/>
              <a:t>Object-oriented programming (</a:t>
            </a:r>
            <a:r>
              <a:rPr lang="en-US" altLang="en-US" sz="2400" b="1">
                <a:solidFill>
                  <a:srgbClr val="FF0000"/>
                </a:solidFill>
              </a:rPr>
              <a:t>Smalltalk</a:t>
            </a:r>
            <a:r>
              <a:rPr lang="en-US" altLang="en-US" sz="2400"/>
              <a:t>)</a:t>
            </a:r>
          </a:p>
          <a:p>
            <a:pPr lvl="1">
              <a:lnSpc>
                <a:spcPct val="90000"/>
              </a:lnSpc>
            </a:pPr>
            <a:endParaRPr lang="en-US"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2DC0901-34D0-43C1-B46B-BBA40D4C215A}" type="slidenum">
              <a:rPr lang="en-US" altLang="en-US" sz="1400" smtClean="0"/>
              <a:pPr/>
              <a:t>7</a:t>
            </a:fld>
            <a:endParaRPr lang="en-US" altLang="en-US" sz="1400"/>
          </a:p>
        </p:txBody>
      </p:sp>
      <p:sp>
        <p:nvSpPr>
          <p:cNvPr id="6147" name="Rectangle 2"/>
          <p:cNvSpPr>
            <a:spLocks noGrp="1" noChangeArrowheads="1"/>
          </p:cNvSpPr>
          <p:nvPr>
            <p:ph type="title"/>
          </p:nvPr>
        </p:nvSpPr>
        <p:spPr>
          <a:xfrm>
            <a:off x="762000" y="14514"/>
            <a:ext cx="7772400" cy="1143000"/>
          </a:xfrm>
        </p:spPr>
        <p:txBody>
          <a:bodyPr/>
          <a:lstStyle/>
          <a:p>
            <a:r>
              <a:rPr lang="en-US" altLang="en-US" b="1" dirty="0">
                <a:solidFill>
                  <a:srgbClr val="008080"/>
                </a:solidFill>
              </a:rPr>
              <a:t>More Definitions of AI</a:t>
            </a:r>
          </a:p>
        </p:txBody>
      </p:sp>
      <p:sp>
        <p:nvSpPr>
          <p:cNvPr id="6148" name="Rectangle 3"/>
          <p:cNvSpPr>
            <a:spLocks noGrp="1" noChangeArrowheads="1"/>
          </p:cNvSpPr>
          <p:nvPr>
            <p:ph type="body" idx="1"/>
          </p:nvPr>
        </p:nvSpPr>
        <p:spPr>
          <a:xfrm>
            <a:off x="152400" y="1295400"/>
            <a:ext cx="8763000" cy="4114800"/>
          </a:xfrm>
        </p:spPr>
        <p:txBody>
          <a:bodyPr/>
          <a:lstStyle/>
          <a:p>
            <a:r>
              <a:rPr lang="en-US" altLang="en-US" sz="2800" dirty="0"/>
              <a:t>Rich/Knight: ”AI is the study of how to make computers do things which, at the moment, people do better”</a:t>
            </a:r>
          </a:p>
          <a:p>
            <a:r>
              <a:rPr lang="en-US" altLang="en-US" sz="2800" dirty="0"/>
              <a:t>Winston: “AI is the study of computations that make it possible to perceive, reason, and act.</a:t>
            </a:r>
          </a:p>
          <a:p>
            <a:r>
              <a:rPr lang="en-US" altLang="en-US" sz="2800" dirty="0">
                <a:solidFill>
                  <a:srgbClr val="008080"/>
                </a:solidFill>
              </a:rPr>
              <a:t>Turing Test</a:t>
            </a:r>
            <a:r>
              <a:rPr lang="en-US" altLang="en-US" sz="2800" dirty="0"/>
              <a:t>: If an artificial intelligent system is not distinguishable from a human being, it is definitely intelligent.</a:t>
            </a:r>
          </a:p>
          <a:p>
            <a:r>
              <a:rPr lang="en-US" altLang="en-US" sz="2800" dirty="0">
                <a:hlinkClick r:id="rId2"/>
              </a:rPr>
              <a:t>https://en.wikipedia.org/wiki/Turing_test</a:t>
            </a:r>
            <a:r>
              <a:rPr lang="en-US" altLang="en-US" sz="2800" dirty="0"/>
              <a:t> </a:t>
            </a:r>
          </a:p>
          <a:p>
            <a:r>
              <a:rPr lang="en-US" altLang="en-US" sz="2800" dirty="0"/>
              <a:t>Eugene </a:t>
            </a:r>
            <a:r>
              <a:rPr lang="en-US" altLang="en-US" sz="2800" dirty="0" err="1"/>
              <a:t>Goostman</a:t>
            </a:r>
            <a:r>
              <a:rPr lang="en-US" altLang="en-US" sz="2800" dirty="0"/>
              <a:t> Winner 2014 Touring Test: </a:t>
            </a:r>
            <a:r>
              <a:rPr lang="en-US" altLang="en-US" sz="2800" dirty="0">
                <a:hlinkClick r:id="rId3"/>
              </a:rPr>
              <a:t>https://en.wikipedia.org/wiki/Eugene_Goostman</a:t>
            </a:r>
            <a:r>
              <a:rPr lang="en-US" altLang="en-US" sz="2800" dirty="0"/>
              <a:t> </a:t>
            </a:r>
          </a:p>
          <a:p>
            <a:r>
              <a:rPr lang="en-US" altLang="en-US" sz="2800" dirty="0"/>
              <a:t>Please read: </a:t>
            </a:r>
            <a:r>
              <a:rPr lang="en-US" altLang="en-US" sz="1100" dirty="0">
                <a:hlinkClick r:id="rId4"/>
              </a:rPr>
              <a:t>http://www.zdnet.com/article/beyond-cortana-what-artificial-intelligence-means-for-the-future-of-microsoft/</a:t>
            </a:r>
            <a:r>
              <a:rPr lang="en-US" altLang="en-US" sz="11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99A846-38E1-4C56-B86C-C438831DD0C6}" type="slidenum">
              <a:rPr lang="en-US" altLang="en-US" sz="1400" smtClean="0"/>
              <a:pPr/>
              <a:t>8</a:t>
            </a:fld>
            <a:endParaRPr lang="en-US" altLang="en-US" sz="1400"/>
          </a:p>
        </p:txBody>
      </p:sp>
      <p:sp>
        <p:nvSpPr>
          <p:cNvPr id="7171" name="Rectangle 1026"/>
          <p:cNvSpPr>
            <a:spLocks noGrp="1" noChangeArrowheads="1"/>
          </p:cNvSpPr>
          <p:nvPr>
            <p:ph type="title"/>
          </p:nvPr>
        </p:nvSpPr>
        <p:spPr/>
        <p:txBody>
          <a:bodyPr/>
          <a:lstStyle/>
          <a:p>
            <a:r>
              <a:rPr lang="en-US" altLang="en-US"/>
              <a:t>Physical Symbol System Hypothesis</a:t>
            </a:r>
          </a:p>
        </p:txBody>
      </p:sp>
      <p:sp>
        <p:nvSpPr>
          <p:cNvPr id="7172" name="Rectangle 1027"/>
          <p:cNvSpPr>
            <a:spLocks noGrp="1" noChangeArrowheads="1"/>
          </p:cNvSpPr>
          <p:nvPr>
            <p:ph type="body" idx="1"/>
          </p:nvPr>
        </p:nvSpPr>
        <p:spPr/>
        <p:txBody>
          <a:bodyPr/>
          <a:lstStyle/>
          <a:p>
            <a:pPr marL="609600" indent="-609600">
              <a:lnSpc>
                <a:spcPct val="90000"/>
              </a:lnSpc>
            </a:pPr>
            <a:r>
              <a:rPr lang="en-US" altLang="en-US" sz="2800"/>
              <a:t>“What the brain does can be thought of at some level as a kind of computation”</a:t>
            </a:r>
          </a:p>
          <a:p>
            <a:pPr marL="609600" indent="-609600">
              <a:lnSpc>
                <a:spcPct val="90000"/>
              </a:lnSpc>
            </a:pPr>
            <a:r>
              <a:rPr lang="en-US" altLang="en-US" sz="2800" b="1">
                <a:solidFill>
                  <a:srgbClr val="FF0000"/>
                </a:solidFill>
              </a:rPr>
              <a:t>Physical Symbol System Hypothesis (PSSH):</a:t>
            </a:r>
            <a:r>
              <a:rPr lang="en-US" altLang="en-US" sz="2800"/>
              <a:t> A physical symbol system has the sufficient and necessary means for general, intelligent actions.</a:t>
            </a:r>
          </a:p>
          <a:p>
            <a:pPr marL="609600" indent="-609600">
              <a:lnSpc>
                <a:spcPct val="90000"/>
              </a:lnSpc>
              <a:buFontTx/>
              <a:buNone/>
            </a:pPr>
            <a:r>
              <a:rPr lang="en-US" altLang="en-US" sz="2800">
                <a:solidFill>
                  <a:srgbClr val="008080"/>
                </a:solidFill>
              </a:rPr>
              <a:t>Remarks PSSH</a:t>
            </a:r>
            <a:r>
              <a:rPr lang="en-US" altLang="en-US" sz="2800"/>
              <a:t>:</a:t>
            </a:r>
          </a:p>
          <a:p>
            <a:pPr marL="609600" indent="-609600">
              <a:lnSpc>
                <a:spcPct val="90000"/>
              </a:lnSpc>
              <a:buFontTx/>
              <a:buAutoNum type="arabicPeriod"/>
            </a:pPr>
            <a:r>
              <a:rPr lang="en-US" altLang="en-US" sz="2400"/>
              <a:t>Subjected to empirical validation</a:t>
            </a:r>
          </a:p>
          <a:p>
            <a:pPr marL="609600" indent="-609600">
              <a:lnSpc>
                <a:spcPct val="90000"/>
              </a:lnSpc>
              <a:buFontTx/>
              <a:buAutoNum type="arabicPeriod"/>
            </a:pPr>
            <a:r>
              <a:rPr lang="en-US" altLang="en-US" sz="2400"/>
              <a:t>If false </a:t>
            </a:r>
            <a:r>
              <a:rPr lang="en-US" altLang="en-US" sz="2400">
                <a:sym typeface="Wingdings" pitchFamily="2" charset="2"/>
              </a:rPr>
              <a:t> AI is quite limited</a:t>
            </a:r>
          </a:p>
          <a:p>
            <a:pPr marL="609600" indent="-609600">
              <a:lnSpc>
                <a:spcPct val="90000"/>
              </a:lnSpc>
              <a:buFontTx/>
              <a:buAutoNum type="arabicPeriod"/>
            </a:pPr>
            <a:r>
              <a:rPr lang="en-US" altLang="en-US" sz="2400"/>
              <a:t>Important for psychology and philosophy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7717" y="152400"/>
            <a:ext cx="6083683" cy="615553"/>
          </a:xfrm>
          <a:prstGeom prst="rect">
            <a:avLst/>
          </a:prstGeom>
          <a:ln w="3175">
            <a:solidFill>
              <a:srgbClr val="000000"/>
            </a:solidFill>
          </a:ln>
        </p:spPr>
        <p:txBody>
          <a:bodyPr vert="horz" wrap="square" lIns="0" tIns="0" rIns="0" bIns="0" rtlCol="0">
            <a:spAutoFit/>
          </a:bodyPr>
          <a:lstStyle/>
          <a:p>
            <a:pPr marL="1779055"/>
            <a:r>
              <a:rPr sz="4000" spc="209" dirty="0">
                <a:solidFill>
                  <a:srgbClr val="0000A0"/>
                </a:solidFill>
                <a:latin typeface="Trebuchet MS"/>
                <a:cs typeface="Trebuchet MS"/>
              </a:rPr>
              <a:t>T</a:t>
            </a:r>
            <a:r>
              <a:rPr sz="4000" spc="-190" dirty="0">
                <a:solidFill>
                  <a:srgbClr val="0000A0"/>
                </a:solidFill>
                <a:latin typeface="Trebuchet MS"/>
                <a:cs typeface="Trebuchet MS"/>
              </a:rPr>
              <a:t>w</a:t>
            </a:r>
            <a:r>
              <a:rPr sz="4000" spc="-81" dirty="0">
                <a:solidFill>
                  <a:srgbClr val="0000A0"/>
                </a:solidFill>
                <a:latin typeface="Trebuchet MS"/>
                <a:cs typeface="Trebuchet MS"/>
              </a:rPr>
              <a:t>o</a:t>
            </a:r>
            <a:r>
              <a:rPr sz="4000" spc="70" dirty="0">
                <a:solidFill>
                  <a:srgbClr val="0000A0"/>
                </a:solidFill>
                <a:latin typeface="Trebuchet MS"/>
                <a:cs typeface="Trebuchet MS"/>
              </a:rPr>
              <a:t> </a:t>
            </a:r>
            <a:r>
              <a:rPr sz="4000" spc="-117" dirty="0">
                <a:solidFill>
                  <a:srgbClr val="0000A0"/>
                </a:solidFill>
                <a:latin typeface="Trebuchet MS"/>
                <a:cs typeface="Trebuchet MS"/>
              </a:rPr>
              <a:t>views</a:t>
            </a:r>
            <a:r>
              <a:rPr sz="4000" spc="73" dirty="0">
                <a:solidFill>
                  <a:srgbClr val="0000A0"/>
                </a:solidFill>
                <a:latin typeface="Trebuchet MS"/>
                <a:cs typeface="Trebuchet MS"/>
              </a:rPr>
              <a:t> </a:t>
            </a:r>
            <a:r>
              <a:rPr sz="4000" spc="-117" dirty="0">
                <a:solidFill>
                  <a:srgbClr val="0000A0"/>
                </a:solidFill>
                <a:latin typeface="Trebuchet MS"/>
                <a:cs typeface="Trebuchet MS"/>
              </a:rPr>
              <a:t>of</a:t>
            </a:r>
            <a:r>
              <a:rPr sz="4000" spc="70" dirty="0">
                <a:solidFill>
                  <a:srgbClr val="0000A0"/>
                </a:solidFill>
                <a:latin typeface="Trebuchet MS"/>
                <a:cs typeface="Trebuchet MS"/>
              </a:rPr>
              <a:t> </a:t>
            </a:r>
            <a:r>
              <a:rPr sz="4000" spc="73" dirty="0">
                <a:solidFill>
                  <a:srgbClr val="0000A0"/>
                </a:solidFill>
                <a:latin typeface="Trebuchet MS"/>
                <a:cs typeface="Trebuchet MS"/>
              </a:rPr>
              <a:t>AI</a:t>
            </a:r>
            <a:endParaRPr sz="4000" dirty="0">
              <a:latin typeface="Trebuchet MS"/>
              <a:cs typeface="Trebuchet MS"/>
            </a:endParaRPr>
          </a:p>
        </p:txBody>
      </p:sp>
      <p:sp>
        <p:nvSpPr>
          <p:cNvPr id="3" name="object 3"/>
          <p:cNvSpPr/>
          <p:nvPr/>
        </p:nvSpPr>
        <p:spPr>
          <a:xfrm>
            <a:off x="597817" y="2042704"/>
            <a:ext cx="709900" cy="709900"/>
          </a:xfrm>
          <a:custGeom>
            <a:avLst/>
            <a:gdLst/>
            <a:ahLst/>
            <a:cxnLst/>
            <a:rect l="l" t="t" r="r" b="b"/>
            <a:pathLst>
              <a:path w="1271905" h="1271905">
                <a:moveTo>
                  <a:pt x="0" y="0"/>
                </a:moveTo>
                <a:lnTo>
                  <a:pt x="0" y="1271549"/>
                </a:lnTo>
                <a:lnTo>
                  <a:pt x="1271549" y="1271549"/>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596042" y="2040929"/>
            <a:ext cx="713250" cy="713250"/>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1657054" y="2182210"/>
            <a:ext cx="7715545" cy="430887"/>
          </a:xfrm>
          <a:prstGeom prst="rect">
            <a:avLst/>
          </a:prstGeom>
        </p:spPr>
        <p:txBody>
          <a:bodyPr vert="horz" wrap="square" lIns="0" tIns="0" rIns="0" bIns="0" rtlCol="0">
            <a:spAutoFit/>
          </a:bodyPr>
          <a:lstStyle/>
          <a:p>
            <a:pPr marL="7088">
              <a:tabLst>
                <a:tab pos="850190" algn="l"/>
              </a:tabLst>
            </a:pPr>
            <a:r>
              <a:rPr sz="2800" spc="59" dirty="0">
                <a:solidFill>
                  <a:srgbClr val="0000A0"/>
                </a:solidFill>
                <a:latin typeface="Trebuchet MS"/>
                <a:cs typeface="Trebuchet MS"/>
              </a:rPr>
              <a:t>AI</a:t>
            </a:r>
            <a:r>
              <a:rPr sz="2800" spc="53" dirty="0">
                <a:solidFill>
                  <a:srgbClr val="0000A0"/>
                </a:solidFill>
                <a:latin typeface="Trebuchet MS"/>
                <a:cs typeface="Trebuchet MS"/>
              </a:rPr>
              <a:t> </a:t>
            </a:r>
            <a:r>
              <a:rPr sz="2800" spc="-50" dirty="0">
                <a:solidFill>
                  <a:srgbClr val="0000A0"/>
                </a:solidFill>
                <a:latin typeface="Trebuchet MS"/>
                <a:cs typeface="Trebuchet MS"/>
              </a:rPr>
              <a:t>agent</a:t>
            </a:r>
            <a:r>
              <a:rPr sz="2800" spc="-45" dirty="0">
                <a:solidFill>
                  <a:srgbClr val="0000A0"/>
                </a:solidFill>
                <a:latin typeface="Trebuchet MS"/>
                <a:cs typeface="Trebuchet MS"/>
              </a:rPr>
              <a:t>s</a:t>
            </a:r>
            <a:r>
              <a:rPr sz="2800" spc="-126" dirty="0">
                <a:latin typeface="Trebuchet MS"/>
                <a:cs typeface="Trebuchet MS"/>
              </a:rPr>
              <a:t>:</a:t>
            </a:r>
            <a:r>
              <a:rPr sz="2800" dirty="0">
                <a:latin typeface="Trebuchet MS"/>
                <a:cs typeface="Trebuchet MS"/>
              </a:rPr>
              <a:t>	</a:t>
            </a:r>
            <a:r>
              <a:rPr sz="2800" spc="-39" dirty="0">
                <a:latin typeface="Trebuchet MS"/>
                <a:cs typeface="Trebuchet MS"/>
              </a:rPr>
              <a:t>h</a:t>
            </a:r>
            <a:r>
              <a:rPr sz="2800" spc="-78" dirty="0">
                <a:latin typeface="Trebuchet MS"/>
                <a:cs typeface="Trebuchet MS"/>
              </a:rPr>
              <a:t>o</a:t>
            </a:r>
            <a:r>
              <a:rPr sz="2800" spc="-75" dirty="0">
                <a:latin typeface="Trebuchet MS"/>
                <a:cs typeface="Trebuchet MS"/>
              </a:rPr>
              <a:t>w</a:t>
            </a:r>
            <a:r>
              <a:rPr sz="2800" spc="50" dirty="0">
                <a:latin typeface="Trebuchet MS"/>
                <a:cs typeface="Trebuchet MS"/>
              </a:rPr>
              <a:t> </a:t>
            </a:r>
            <a:r>
              <a:rPr sz="2800" spc="-53" dirty="0">
                <a:latin typeface="Trebuchet MS"/>
                <a:cs typeface="Trebuchet MS"/>
              </a:rPr>
              <a:t>can</a:t>
            </a:r>
            <a:r>
              <a:rPr sz="2800" spc="53" dirty="0">
                <a:latin typeface="Trebuchet MS"/>
                <a:cs typeface="Trebuchet MS"/>
              </a:rPr>
              <a:t> </a:t>
            </a:r>
            <a:r>
              <a:rPr sz="2800" spc="-114" dirty="0">
                <a:latin typeface="Trebuchet MS"/>
                <a:cs typeface="Trebuchet MS"/>
              </a:rPr>
              <a:t>w</a:t>
            </a:r>
            <a:r>
              <a:rPr sz="2800" spc="-140" dirty="0">
                <a:latin typeface="Trebuchet MS"/>
                <a:cs typeface="Trebuchet MS"/>
              </a:rPr>
              <a:t>e</a:t>
            </a:r>
            <a:r>
              <a:rPr sz="2800" spc="50" dirty="0">
                <a:latin typeface="Trebuchet MS"/>
                <a:cs typeface="Trebuchet MS"/>
              </a:rPr>
              <a:t> </a:t>
            </a:r>
            <a:r>
              <a:rPr sz="2800" spc="-87" dirty="0">
                <a:latin typeface="Trebuchet MS"/>
                <a:cs typeface="Trebuchet MS"/>
              </a:rPr>
              <a:t>re-create</a:t>
            </a:r>
            <a:r>
              <a:rPr sz="2800" spc="47" dirty="0">
                <a:latin typeface="Trebuchet MS"/>
                <a:cs typeface="Trebuchet MS"/>
              </a:rPr>
              <a:t> </a:t>
            </a:r>
            <a:r>
              <a:rPr sz="2800" spc="-56" dirty="0">
                <a:latin typeface="Trebuchet MS"/>
                <a:cs typeface="Trebuchet MS"/>
              </a:rPr>
              <a:t>intelligence?</a:t>
            </a:r>
            <a:endParaRPr sz="2800" dirty="0">
              <a:latin typeface="Trebuchet MS"/>
              <a:cs typeface="Trebuchet MS"/>
            </a:endParaRPr>
          </a:p>
        </p:txBody>
      </p:sp>
      <p:sp>
        <p:nvSpPr>
          <p:cNvPr id="6" name="object 6"/>
          <p:cNvSpPr/>
          <p:nvPr/>
        </p:nvSpPr>
        <p:spPr>
          <a:xfrm>
            <a:off x="782338" y="3465656"/>
            <a:ext cx="767090" cy="340951"/>
          </a:xfrm>
          <a:custGeom>
            <a:avLst/>
            <a:gdLst/>
            <a:ahLst/>
            <a:cxnLst/>
            <a:rect l="l" t="t" r="r" b="b"/>
            <a:pathLst>
              <a:path w="610869" h="610870">
                <a:moveTo>
                  <a:pt x="0" y="0"/>
                </a:moveTo>
                <a:lnTo>
                  <a:pt x="0" y="610343"/>
                </a:lnTo>
                <a:lnTo>
                  <a:pt x="610343" y="610343"/>
                </a:lnTo>
                <a:lnTo>
                  <a:pt x="610343" y="0"/>
                </a:lnTo>
                <a:lnTo>
                  <a:pt x="0" y="0"/>
                </a:lnTo>
                <a:close/>
              </a:path>
            </a:pathLst>
          </a:custGeom>
          <a:ln w="6357">
            <a:solidFill>
              <a:srgbClr val="000000"/>
            </a:solidFill>
          </a:ln>
        </p:spPr>
        <p:txBody>
          <a:bodyPr wrap="square" lIns="0" tIns="0" rIns="0" bIns="0" rtlCol="0"/>
          <a:lstStyle/>
          <a:p>
            <a:endParaRPr sz="2800"/>
          </a:p>
        </p:txBody>
      </p:sp>
      <p:sp>
        <p:nvSpPr>
          <p:cNvPr id="7" name="object 7"/>
          <p:cNvSpPr/>
          <p:nvPr/>
        </p:nvSpPr>
        <p:spPr>
          <a:xfrm>
            <a:off x="780565" y="3463882"/>
            <a:ext cx="774411" cy="344205"/>
          </a:xfrm>
          <a:prstGeom prst="rect">
            <a:avLst/>
          </a:prstGeom>
          <a:blipFill>
            <a:blip r:embed="rId4" cstate="print"/>
            <a:stretch>
              <a:fillRect/>
            </a:stretch>
          </a:blipFill>
        </p:spPr>
        <p:txBody>
          <a:bodyPr wrap="square" lIns="0" tIns="0" rIns="0" bIns="0" rtlCol="0"/>
          <a:lstStyle/>
          <a:p>
            <a:endParaRPr sz="2800"/>
          </a:p>
        </p:txBody>
      </p:sp>
      <p:sp>
        <p:nvSpPr>
          <p:cNvPr id="8" name="object 8"/>
          <p:cNvSpPr txBox="1"/>
          <p:nvPr/>
        </p:nvSpPr>
        <p:spPr>
          <a:xfrm>
            <a:off x="1657055" y="3465656"/>
            <a:ext cx="6394271" cy="430887"/>
          </a:xfrm>
          <a:prstGeom prst="rect">
            <a:avLst/>
          </a:prstGeom>
        </p:spPr>
        <p:txBody>
          <a:bodyPr vert="horz" wrap="square" lIns="0" tIns="0" rIns="0" bIns="0" rtlCol="0">
            <a:spAutoFit/>
          </a:bodyPr>
          <a:lstStyle/>
          <a:p>
            <a:pPr marL="7088">
              <a:tabLst>
                <a:tab pos="728633" algn="l"/>
              </a:tabLst>
            </a:pPr>
            <a:r>
              <a:rPr sz="2800" spc="59" dirty="0">
                <a:solidFill>
                  <a:srgbClr val="0000A0"/>
                </a:solidFill>
                <a:latin typeface="Trebuchet MS"/>
                <a:cs typeface="Trebuchet MS"/>
              </a:rPr>
              <a:t>AI</a:t>
            </a:r>
            <a:r>
              <a:rPr sz="2800" spc="53" dirty="0">
                <a:solidFill>
                  <a:srgbClr val="0000A0"/>
                </a:solidFill>
                <a:latin typeface="Trebuchet MS"/>
                <a:cs typeface="Trebuchet MS"/>
              </a:rPr>
              <a:t> </a:t>
            </a:r>
            <a:r>
              <a:rPr sz="2800" spc="-39" dirty="0">
                <a:solidFill>
                  <a:srgbClr val="0000A0"/>
                </a:solidFill>
                <a:latin typeface="Trebuchet MS"/>
                <a:cs typeface="Trebuchet MS"/>
              </a:rPr>
              <a:t>t</a:t>
            </a:r>
            <a:r>
              <a:rPr sz="2800" spc="-14" dirty="0">
                <a:solidFill>
                  <a:srgbClr val="0000A0"/>
                </a:solidFill>
                <a:latin typeface="Trebuchet MS"/>
                <a:cs typeface="Trebuchet MS"/>
              </a:rPr>
              <a:t>o</a:t>
            </a:r>
            <a:r>
              <a:rPr sz="2800" spc="-47" dirty="0">
                <a:solidFill>
                  <a:srgbClr val="0000A0"/>
                </a:solidFill>
                <a:latin typeface="Trebuchet MS"/>
                <a:cs typeface="Trebuchet MS"/>
              </a:rPr>
              <a:t>ols</a:t>
            </a:r>
            <a:r>
              <a:rPr sz="2800" spc="-126" dirty="0">
                <a:latin typeface="Trebuchet MS"/>
                <a:cs typeface="Trebuchet MS"/>
              </a:rPr>
              <a:t>:</a:t>
            </a:r>
            <a:r>
              <a:rPr sz="2800" dirty="0">
                <a:latin typeface="Trebuchet MS"/>
                <a:cs typeface="Trebuchet MS"/>
              </a:rPr>
              <a:t>	</a:t>
            </a:r>
            <a:r>
              <a:rPr sz="2800" spc="-39" dirty="0">
                <a:latin typeface="Trebuchet MS"/>
                <a:cs typeface="Trebuchet MS"/>
              </a:rPr>
              <a:t>h</a:t>
            </a:r>
            <a:r>
              <a:rPr sz="2800" spc="-78" dirty="0">
                <a:latin typeface="Trebuchet MS"/>
                <a:cs typeface="Trebuchet MS"/>
              </a:rPr>
              <a:t>o</a:t>
            </a:r>
            <a:r>
              <a:rPr sz="2800" spc="-75" dirty="0">
                <a:latin typeface="Trebuchet MS"/>
                <a:cs typeface="Trebuchet MS"/>
              </a:rPr>
              <a:t>w</a:t>
            </a:r>
            <a:r>
              <a:rPr sz="2800" spc="50" dirty="0">
                <a:latin typeface="Trebuchet MS"/>
                <a:cs typeface="Trebuchet MS"/>
              </a:rPr>
              <a:t> </a:t>
            </a:r>
            <a:r>
              <a:rPr sz="2800" spc="-53" dirty="0">
                <a:latin typeface="Trebuchet MS"/>
                <a:cs typeface="Trebuchet MS"/>
              </a:rPr>
              <a:t>can</a:t>
            </a:r>
            <a:r>
              <a:rPr sz="2800" spc="53" dirty="0">
                <a:latin typeface="Trebuchet MS"/>
                <a:cs typeface="Trebuchet MS"/>
              </a:rPr>
              <a:t> </a:t>
            </a:r>
            <a:r>
              <a:rPr sz="2800" spc="-114" dirty="0">
                <a:latin typeface="Trebuchet MS"/>
                <a:cs typeface="Trebuchet MS"/>
              </a:rPr>
              <a:t>w</a:t>
            </a:r>
            <a:r>
              <a:rPr sz="2800" spc="-140" dirty="0">
                <a:latin typeface="Trebuchet MS"/>
                <a:cs typeface="Trebuchet MS"/>
              </a:rPr>
              <a:t>e</a:t>
            </a:r>
            <a:r>
              <a:rPr sz="2800" spc="50" dirty="0">
                <a:latin typeface="Trebuchet MS"/>
                <a:cs typeface="Trebuchet MS"/>
              </a:rPr>
              <a:t> </a:t>
            </a:r>
            <a:r>
              <a:rPr sz="2800" spc="-8" dirty="0">
                <a:latin typeface="Trebuchet MS"/>
                <a:cs typeface="Trebuchet MS"/>
              </a:rPr>
              <a:t>b</a:t>
            </a:r>
            <a:r>
              <a:rPr sz="2800" spc="-89" dirty="0">
                <a:latin typeface="Trebuchet MS"/>
                <a:cs typeface="Trebuchet MS"/>
              </a:rPr>
              <a:t>enefit</a:t>
            </a:r>
            <a:r>
              <a:rPr sz="2800" spc="50" dirty="0">
                <a:latin typeface="Trebuchet MS"/>
                <a:cs typeface="Trebuchet MS"/>
              </a:rPr>
              <a:t> </a:t>
            </a:r>
            <a:r>
              <a:rPr sz="2800" spc="-31" dirty="0">
                <a:latin typeface="Trebuchet MS"/>
                <a:cs typeface="Trebuchet MS"/>
              </a:rPr>
              <a:t>s</a:t>
            </a:r>
            <a:r>
              <a:rPr sz="2800" dirty="0">
                <a:latin typeface="Trebuchet MS"/>
                <a:cs typeface="Trebuchet MS"/>
              </a:rPr>
              <a:t>o</a:t>
            </a:r>
            <a:r>
              <a:rPr sz="2800" spc="-81" dirty="0">
                <a:latin typeface="Trebuchet MS"/>
                <a:cs typeface="Trebuchet MS"/>
              </a:rPr>
              <a:t>cie</a:t>
            </a:r>
            <a:r>
              <a:rPr sz="2800" spc="-112" dirty="0">
                <a:latin typeface="Trebuchet MS"/>
                <a:cs typeface="Trebuchet MS"/>
              </a:rPr>
              <a:t>t</a:t>
            </a:r>
            <a:r>
              <a:rPr sz="2800" spc="59" dirty="0">
                <a:latin typeface="Trebuchet MS"/>
                <a:cs typeface="Trebuchet MS"/>
              </a:rPr>
              <a:t>y?</a:t>
            </a:r>
            <a:endParaRPr sz="2800" dirty="0">
              <a:latin typeface="Trebuchet MS"/>
              <a:cs typeface="Trebuchet MS"/>
            </a:endParaRPr>
          </a:p>
        </p:txBody>
      </p:sp>
    </p:spTree>
    <p:extLst>
      <p:ext uri="{BB962C8B-B14F-4D97-AF65-F5344CB8AC3E}">
        <p14:creationId xmlns:p14="http://schemas.microsoft.com/office/powerpoint/2010/main" val="391290804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3264</TotalTime>
  <Words>2294</Words>
  <Application>Microsoft Office PowerPoint</Application>
  <PresentationFormat>On-screen Show (4:3)</PresentationFormat>
  <Paragraphs>428</Paragraphs>
  <Slides>34</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Gill Sans MT</vt:lpstr>
      <vt:lpstr>Lucida Handwriting</vt:lpstr>
      <vt:lpstr>PT Serif</vt:lpstr>
      <vt:lpstr>Tahoma</vt:lpstr>
      <vt:lpstr>Times New Roman</vt:lpstr>
      <vt:lpstr>Trebuchet MS</vt:lpstr>
      <vt:lpstr>Wingdings</vt:lpstr>
      <vt:lpstr>Default Design</vt:lpstr>
      <vt:lpstr>SETS Conference, Houston, June 9, 2019</vt:lpstr>
      <vt:lpstr>Talk Organization </vt:lpstr>
      <vt:lpstr>PowerPoint Presentation</vt:lpstr>
      <vt:lpstr>UH-DAIS Research Projects 6/18-5/19</vt:lpstr>
      <vt:lpstr>Talk Organization </vt:lpstr>
      <vt:lpstr>2. Definitions of AI</vt:lpstr>
      <vt:lpstr>More Definitions of AI</vt:lpstr>
      <vt:lpstr>Physical Symbol System Hypothesis</vt:lpstr>
      <vt:lpstr>PowerPoint Presentation</vt:lpstr>
      <vt:lpstr>PowerPoint Presentation</vt:lpstr>
      <vt:lpstr>PowerPoint Presentation</vt:lpstr>
      <vt:lpstr>PowerPoint Presentation</vt:lpstr>
      <vt:lpstr>PowerPoint Presentation</vt:lpstr>
      <vt:lpstr>PowerPoint Presentation</vt:lpstr>
      <vt:lpstr>Questions/Thoughts about AI</vt:lpstr>
      <vt:lpstr>Talk Organization </vt:lpstr>
      <vt:lpstr>PowerPoint Presentation</vt:lpstr>
      <vt:lpstr>Google AI Beats Go World Champion </vt:lpstr>
      <vt:lpstr>PowerPoint Presentation</vt:lpstr>
      <vt:lpstr>Flying SWARM Robots</vt:lpstr>
      <vt:lpstr>PowerPoint Presentation</vt:lpstr>
      <vt:lpstr>PowerPoint Presentation</vt:lpstr>
      <vt:lpstr>PowerPoint Presentation</vt:lpstr>
      <vt:lpstr>PowerPoint Presentation</vt:lpstr>
      <vt:lpstr>AI</vt:lpstr>
      <vt:lpstr>AAAI 2019 #Session Counts</vt:lpstr>
      <vt:lpstr>Positive Forces for AI</vt:lpstr>
      <vt:lpstr>Talk Organization </vt:lpstr>
      <vt:lpstr>PowerPoint Presentation</vt:lpstr>
      <vt:lpstr>Talk Organization </vt:lpstr>
      <vt:lpstr>PowerPoint Presentation</vt:lpstr>
      <vt:lpstr>Natural Language Understanding</vt:lpstr>
      <vt:lpstr>Ethical Aspects of AI</vt:lpstr>
      <vt:lpstr>6.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Areas  of AI</dc:title>
  <dc:creator>Eick</dc:creator>
  <cp:lastModifiedBy>Eick, Christoph F</cp:lastModifiedBy>
  <cp:revision>169</cp:revision>
  <cp:lastPrinted>2019-01-14T14:44:17Z</cp:lastPrinted>
  <dcterms:created xsi:type="dcterms:W3CDTF">1999-10-20T15:00:48Z</dcterms:created>
  <dcterms:modified xsi:type="dcterms:W3CDTF">2022-01-26T15:23:32Z</dcterms:modified>
</cp:coreProperties>
</file>