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5"/>
  </p:notesMasterIdLst>
  <p:handoutMasterIdLst>
    <p:handoutMasterId r:id="rId66"/>
  </p:handoutMasterIdLst>
  <p:sldIdLst>
    <p:sldId id="537" r:id="rId2"/>
    <p:sldId id="671" r:id="rId3"/>
    <p:sldId id="538" r:id="rId4"/>
    <p:sldId id="600" r:id="rId5"/>
    <p:sldId id="518" r:id="rId6"/>
    <p:sldId id="674" r:id="rId7"/>
    <p:sldId id="582" r:id="rId8"/>
    <p:sldId id="543" r:id="rId9"/>
    <p:sldId id="601" r:id="rId10"/>
    <p:sldId id="583" r:id="rId11"/>
    <p:sldId id="584" r:id="rId12"/>
    <p:sldId id="585" r:id="rId13"/>
    <p:sldId id="586" r:id="rId14"/>
    <p:sldId id="587" r:id="rId15"/>
    <p:sldId id="588" r:id="rId16"/>
    <p:sldId id="602" r:id="rId17"/>
    <p:sldId id="589" r:id="rId18"/>
    <p:sldId id="592" r:id="rId19"/>
    <p:sldId id="591" r:id="rId20"/>
    <p:sldId id="523" r:id="rId21"/>
    <p:sldId id="596" r:id="rId22"/>
    <p:sldId id="593" r:id="rId23"/>
    <p:sldId id="524" r:id="rId24"/>
    <p:sldId id="544" r:id="rId25"/>
    <p:sldId id="525" r:id="rId26"/>
    <p:sldId id="594" r:id="rId27"/>
    <p:sldId id="595" r:id="rId28"/>
    <p:sldId id="597" r:id="rId29"/>
    <p:sldId id="599" r:id="rId30"/>
    <p:sldId id="557" r:id="rId31"/>
    <p:sldId id="603" r:id="rId32"/>
    <p:sldId id="532" r:id="rId33"/>
    <p:sldId id="533" r:id="rId34"/>
    <p:sldId id="558" r:id="rId35"/>
    <p:sldId id="534" r:id="rId36"/>
    <p:sldId id="535" r:id="rId37"/>
    <p:sldId id="659" r:id="rId38"/>
    <p:sldId id="658" r:id="rId39"/>
    <p:sldId id="605" r:id="rId40"/>
    <p:sldId id="604" r:id="rId41"/>
    <p:sldId id="607" r:id="rId42"/>
    <p:sldId id="608" r:id="rId43"/>
    <p:sldId id="609" r:id="rId44"/>
    <p:sldId id="610" r:id="rId45"/>
    <p:sldId id="611" r:id="rId46"/>
    <p:sldId id="613" r:id="rId47"/>
    <p:sldId id="615" r:id="rId48"/>
    <p:sldId id="616" r:id="rId49"/>
    <p:sldId id="623" r:id="rId50"/>
    <p:sldId id="624" r:id="rId51"/>
    <p:sldId id="626" r:id="rId52"/>
    <p:sldId id="627" r:id="rId53"/>
    <p:sldId id="628" r:id="rId54"/>
    <p:sldId id="630" r:id="rId55"/>
    <p:sldId id="632" r:id="rId56"/>
    <p:sldId id="633" r:id="rId57"/>
    <p:sldId id="635" r:id="rId58"/>
    <p:sldId id="636" r:id="rId59"/>
    <p:sldId id="637" r:id="rId60"/>
    <p:sldId id="642" r:id="rId61"/>
    <p:sldId id="641" r:id="rId62"/>
    <p:sldId id="672" r:id="rId63"/>
    <p:sldId id="673" r:id="rId64"/>
  </p:sldIdLst>
  <p:sldSz cx="9144000" cy="6858000" type="screen4x3"/>
  <p:notesSz cx="6858000" cy="9199563"/>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400" b="1"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itchFamily="34" charset="0"/>
        <a:ea typeface="+mn-ea"/>
        <a:cs typeface="+mn-cs"/>
      </a:defRPr>
    </a:lvl5pPr>
    <a:lvl6pPr marL="2286000" algn="l" defTabSz="914400" rtl="0" eaLnBrk="1" latinLnBrk="0" hangingPunct="1">
      <a:defRPr sz="1400" b="1" kern="1200">
        <a:solidFill>
          <a:schemeClr val="tx1"/>
        </a:solidFill>
        <a:latin typeface="Arial" pitchFamily="34" charset="0"/>
        <a:ea typeface="+mn-ea"/>
        <a:cs typeface="+mn-cs"/>
      </a:defRPr>
    </a:lvl6pPr>
    <a:lvl7pPr marL="2743200" algn="l" defTabSz="914400" rtl="0" eaLnBrk="1" latinLnBrk="0" hangingPunct="1">
      <a:defRPr sz="1400" b="1" kern="1200">
        <a:solidFill>
          <a:schemeClr val="tx1"/>
        </a:solidFill>
        <a:latin typeface="Arial" pitchFamily="34" charset="0"/>
        <a:ea typeface="+mn-ea"/>
        <a:cs typeface="+mn-cs"/>
      </a:defRPr>
    </a:lvl7pPr>
    <a:lvl8pPr marL="3200400" algn="l" defTabSz="914400" rtl="0" eaLnBrk="1" latinLnBrk="0" hangingPunct="1">
      <a:defRPr sz="1400" b="1" kern="1200">
        <a:solidFill>
          <a:schemeClr val="tx1"/>
        </a:solidFill>
        <a:latin typeface="Arial" pitchFamily="34" charset="0"/>
        <a:ea typeface="+mn-ea"/>
        <a:cs typeface="+mn-cs"/>
      </a:defRPr>
    </a:lvl8pPr>
    <a:lvl9pPr marL="3657600" algn="l" defTabSz="914400" rtl="0" eaLnBrk="1" latinLnBrk="0" hangingPunct="1">
      <a:defRPr sz="1400"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A8487"/>
    <a:srgbClr val="1C5A61"/>
    <a:srgbClr val="0C6D9C"/>
    <a:srgbClr val="FF0000"/>
    <a:srgbClr val="CC3300"/>
    <a:srgbClr val="F5F5F5"/>
    <a:srgbClr val="F4F4F4"/>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14" autoAdjust="0"/>
    <p:restoredTop sz="94541" autoAdjust="0"/>
  </p:normalViewPr>
  <p:slideViewPr>
    <p:cSldViewPr>
      <p:cViewPr>
        <p:scale>
          <a:sx n="75" d="100"/>
          <a:sy n="75" d="100"/>
        </p:scale>
        <p:origin x="-1602" y="-798"/>
      </p:cViewPr>
      <p:guideLst>
        <p:guide orient="horz" pos="2160"/>
        <p:guide pos="2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7676"/>
    </p:cViewPr>
  </p:sorterViewPr>
  <p:notesViewPr>
    <p:cSldViewPr>
      <p:cViewPr varScale="1">
        <p:scale>
          <a:sx n="83" d="100"/>
          <a:sy n="83" d="100"/>
        </p:scale>
        <p:origin x="-840" y="-66"/>
      </p:cViewPr>
      <p:guideLst>
        <p:guide orient="horz" pos="2898"/>
        <p:guide pos="216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 Id="rId5" Type="http://schemas.openxmlformats.org/officeDocument/2006/relationships/image" Target="../media/image22.emf"/><Relationship Id="rId4"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3448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2813" y="4370388"/>
            <a:ext cx="5030787" cy="4137025"/>
          </a:xfrm>
          <a:prstGeom prst="rect">
            <a:avLst/>
          </a:prstGeom>
          <a:noFill/>
          <a:ln w="12700">
            <a:noFill/>
            <a:miter lim="800000"/>
            <a:headEnd/>
            <a:tailEnd/>
          </a:ln>
          <a:effectLst/>
        </p:spPr>
        <p:txBody>
          <a:bodyPr vert="horz" wrap="square" lIns="95335" tIns="47670" rIns="95335" bIns="4767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6259" name="Rectangle 3"/>
          <p:cNvSpPr>
            <a:spLocks noGrp="1" noRot="1" noChangeAspect="1" noChangeArrowheads="1" noTextEdit="1"/>
          </p:cNvSpPr>
          <p:nvPr>
            <p:ph type="sldImg" idx="2"/>
          </p:nvPr>
        </p:nvSpPr>
        <p:spPr bwMode="auto">
          <a:xfrm>
            <a:off x="1141413" y="698500"/>
            <a:ext cx="4578350" cy="34337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305385810"/>
      </p:ext>
    </p:extLst>
  </p:cSld>
  <p:clrMap bg1="lt1" tx1="dk1" bg2="lt2" tx2="dk2" accent1="accent1" accent2="accent2" accent3="accent3" accent4="accent4" accent5="accent5" accent6="accent6" hlink="hlink" folHlink="folHlink"/>
  <p:notesStyle>
    <a:lvl1pPr algn="l" defTabSz="963613" rtl="0" eaLnBrk="0" fontAlgn="base" hangingPunct="0">
      <a:spcBef>
        <a:spcPct val="30000"/>
      </a:spcBef>
      <a:spcAft>
        <a:spcPct val="0"/>
      </a:spcAft>
      <a:defRPr sz="1200" kern="1200">
        <a:solidFill>
          <a:schemeClr val="tx1"/>
        </a:solidFill>
        <a:latin typeface="Arial" pitchFamily="34" charset="0"/>
        <a:ea typeface="+mn-ea"/>
        <a:cs typeface="+mn-cs"/>
      </a:defRPr>
    </a:lvl1pPr>
    <a:lvl2pPr marL="469900" algn="l" defTabSz="963613" rtl="0" eaLnBrk="0" fontAlgn="base" hangingPunct="0">
      <a:spcBef>
        <a:spcPct val="30000"/>
      </a:spcBef>
      <a:spcAft>
        <a:spcPct val="0"/>
      </a:spcAft>
      <a:defRPr sz="1200" kern="1200">
        <a:solidFill>
          <a:schemeClr val="tx1"/>
        </a:solidFill>
        <a:latin typeface="Arial" pitchFamily="34" charset="0"/>
        <a:ea typeface="+mn-ea"/>
        <a:cs typeface="+mn-cs"/>
      </a:defRPr>
    </a:lvl2pPr>
    <a:lvl3pPr marL="938213" algn="l" defTabSz="963613" rtl="0" eaLnBrk="0" fontAlgn="base" hangingPunct="0">
      <a:spcBef>
        <a:spcPct val="30000"/>
      </a:spcBef>
      <a:spcAft>
        <a:spcPct val="0"/>
      </a:spcAft>
      <a:defRPr sz="1200" kern="1200">
        <a:solidFill>
          <a:schemeClr val="tx1"/>
        </a:solidFill>
        <a:latin typeface="Arial" pitchFamily="34" charset="0"/>
        <a:ea typeface="+mn-ea"/>
        <a:cs typeface="+mn-cs"/>
      </a:defRPr>
    </a:lvl3pPr>
    <a:lvl4pPr marL="1408113" algn="l" defTabSz="963613" rtl="0" eaLnBrk="0" fontAlgn="base" hangingPunct="0">
      <a:spcBef>
        <a:spcPct val="30000"/>
      </a:spcBef>
      <a:spcAft>
        <a:spcPct val="0"/>
      </a:spcAft>
      <a:defRPr sz="1200" kern="1200">
        <a:solidFill>
          <a:schemeClr val="tx1"/>
        </a:solidFill>
        <a:latin typeface="Arial" pitchFamily="34" charset="0"/>
        <a:ea typeface="+mn-ea"/>
        <a:cs typeface="+mn-cs"/>
      </a:defRPr>
    </a:lvl4pPr>
    <a:lvl5pPr marL="1876425" algn="l" defTabSz="963613"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133475" y="690563"/>
            <a:ext cx="4597400" cy="3448050"/>
          </a:xfrm>
          <a:solidFill>
            <a:srgbClr val="FFFFFF"/>
          </a:solidFill>
          <a:ln/>
        </p:spPr>
      </p:sp>
      <p:sp>
        <p:nvSpPr>
          <p:cNvPr id="97283" name="Rectangle 3"/>
          <p:cNvSpPr>
            <a:spLocks noGrp="1" noChangeArrowheads="1"/>
          </p:cNvSpPr>
          <p:nvPr>
            <p:ph type="body" idx="1"/>
          </p:nvPr>
        </p:nvSpPr>
        <p:spPr>
          <a:xfrm>
            <a:off x="914400" y="4368800"/>
            <a:ext cx="5029200" cy="4140200"/>
          </a:xfrm>
          <a:solidFill>
            <a:srgbClr val="FFFFFF"/>
          </a:solidFill>
          <a:ln>
            <a:solidFill>
              <a:srgbClr val="000000"/>
            </a:solidFill>
          </a:ln>
        </p:spPr>
        <p:txBody>
          <a:bodyPr lIns="90198" tIns="45099" rIns="90198" bIns="45099"/>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33475" y="690563"/>
            <a:ext cx="4597400" cy="3448050"/>
          </a:xfrm>
          <a:solidFill>
            <a:srgbClr val="FFFFFF"/>
          </a:solidFill>
          <a:ln/>
        </p:spPr>
      </p:sp>
      <p:sp>
        <p:nvSpPr>
          <p:cNvPr id="98307" name="Rectangle 3"/>
          <p:cNvSpPr>
            <a:spLocks noGrp="1" noChangeArrowheads="1"/>
          </p:cNvSpPr>
          <p:nvPr>
            <p:ph type="body" idx="1"/>
          </p:nvPr>
        </p:nvSpPr>
        <p:spPr>
          <a:xfrm>
            <a:off x="914400" y="4368800"/>
            <a:ext cx="5029200" cy="4140200"/>
          </a:xfrm>
          <a:solidFill>
            <a:srgbClr val="FFFFFF"/>
          </a:solidFill>
          <a:ln>
            <a:solidFill>
              <a:srgbClr val="000000"/>
            </a:solidFill>
          </a:ln>
        </p:spPr>
        <p:txBody>
          <a:bodyPr lIns="90198" tIns="45099" rIns="90198" bIns="45099"/>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133475" y="690563"/>
            <a:ext cx="4597400" cy="3448050"/>
          </a:xfrm>
          <a:solidFill>
            <a:srgbClr val="FFFFFF"/>
          </a:solidFill>
          <a:ln/>
        </p:spPr>
      </p:sp>
      <p:sp>
        <p:nvSpPr>
          <p:cNvPr id="97283" name="Rectangle 3"/>
          <p:cNvSpPr>
            <a:spLocks noGrp="1" noChangeArrowheads="1"/>
          </p:cNvSpPr>
          <p:nvPr>
            <p:ph type="body" idx="1"/>
          </p:nvPr>
        </p:nvSpPr>
        <p:spPr>
          <a:xfrm>
            <a:off x="914400" y="4368800"/>
            <a:ext cx="5029200" cy="4140200"/>
          </a:xfrm>
          <a:solidFill>
            <a:srgbClr val="FFFFFF"/>
          </a:solidFill>
          <a:ln>
            <a:solidFill>
              <a:srgbClr val="000000"/>
            </a:solidFill>
          </a:ln>
        </p:spPr>
        <p:txBody>
          <a:bodyPr lIns="90198" tIns="45099" rIns="90198" bIns="45099"/>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14956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7258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152400"/>
            <a:ext cx="2085975"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110288"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740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80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1163" y="1143000"/>
            <a:ext cx="83185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1163" y="3810000"/>
            <a:ext cx="83185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406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80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1163" y="1143000"/>
            <a:ext cx="408305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143000"/>
            <a:ext cx="408305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810000"/>
            <a:ext cx="408305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4570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804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11163" y="1143000"/>
            <a:ext cx="8318500" cy="5181600"/>
          </a:xfrm>
        </p:spPr>
        <p:txBody>
          <a:bodyPr/>
          <a:lstStyle/>
          <a:p>
            <a:pPr lvl="0"/>
            <a:endParaRPr lang="en-US" noProof="0" smtClean="0"/>
          </a:p>
        </p:txBody>
      </p:sp>
    </p:spTree>
    <p:extLst>
      <p:ext uri="{BB962C8B-B14F-4D97-AF65-F5344CB8AC3E}">
        <p14:creationId xmlns:p14="http://schemas.microsoft.com/office/powerpoint/2010/main" val="138323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80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1163" y="1143000"/>
            <a:ext cx="408305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143000"/>
            <a:ext cx="408305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7899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900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13053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163" y="1143000"/>
            <a:ext cx="40830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143000"/>
            <a:ext cx="40830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6258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123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74456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3859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58965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65702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381000" y="152400"/>
            <a:ext cx="8280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altLang="en-US" smtClean="0"/>
              <a:t>Click to edit Master title style</a:t>
            </a:r>
          </a:p>
        </p:txBody>
      </p:sp>
      <p:sp>
        <p:nvSpPr>
          <p:cNvPr id="43011" name="Rectangle 3"/>
          <p:cNvSpPr>
            <a:spLocks noGrp="1" noChangeArrowheads="1"/>
          </p:cNvSpPr>
          <p:nvPr>
            <p:ph type="body" idx="1"/>
          </p:nvPr>
        </p:nvSpPr>
        <p:spPr bwMode="auto">
          <a:xfrm>
            <a:off x="411163" y="1143000"/>
            <a:ext cx="8318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 Third Level</a:t>
            </a:r>
          </a:p>
        </p:txBody>
      </p:sp>
      <p:grpSp>
        <p:nvGrpSpPr>
          <p:cNvPr id="43012" name="Group 16"/>
          <p:cNvGrpSpPr>
            <a:grpSpLocks/>
          </p:cNvGrpSpPr>
          <p:nvPr userDrawn="1"/>
        </p:nvGrpSpPr>
        <p:grpSpPr bwMode="auto">
          <a:xfrm>
            <a:off x="304800" y="838200"/>
            <a:ext cx="8534400" cy="152400"/>
            <a:chOff x="264" y="788"/>
            <a:chExt cx="5232" cy="124"/>
          </a:xfrm>
        </p:grpSpPr>
        <p:sp>
          <p:nvSpPr>
            <p:cNvPr id="1041" name="Rectangle 17"/>
            <p:cNvSpPr>
              <a:spLocks noChangeArrowheads="1"/>
            </p:cNvSpPr>
            <p:nvPr/>
          </p:nvSpPr>
          <p:spPr bwMode="auto">
            <a:xfrm>
              <a:off x="264" y="788"/>
              <a:ext cx="5232" cy="61"/>
            </a:xfrm>
            <a:prstGeom prst="rect">
              <a:avLst/>
            </a:prstGeom>
            <a:gradFill rotWithShape="0">
              <a:gsLst>
                <a:gs pos="0">
                  <a:srgbClr val="12C2E9">
                    <a:gamma/>
                    <a:shade val="80000"/>
                    <a:invGamma/>
                  </a:srgbClr>
                </a:gs>
                <a:gs pos="50000">
                  <a:srgbClr val="12C2E9"/>
                </a:gs>
                <a:gs pos="100000">
                  <a:srgbClr val="12C2E9">
                    <a:gamma/>
                    <a:shade val="80000"/>
                    <a:invGamma/>
                  </a:srgbClr>
                </a:gs>
              </a:gsLst>
              <a:lin ang="5400000" scaled="1"/>
            </a:gradFill>
            <a:ln w="12700">
              <a:noFill/>
              <a:miter lim="800000"/>
              <a:headEnd/>
              <a:tailEnd/>
            </a:ln>
            <a:effectLst/>
          </p:spPr>
          <p:txBody>
            <a:bodyPr wrap="none" anchor="ctr"/>
            <a:lstStyle/>
            <a:p>
              <a:pPr>
                <a:defRPr/>
              </a:pPr>
              <a:endParaRPr lang="en-US"/>
            </a:p>
          </p:txBody>
        </p:sp>
        <p:sp>
          <p:nvSpPr>
            <p:cNvPr id="1042" name="Rectangle 18"/>
            <p:cNvSpPr>
              <a:spLocks noChangeArrowheads="1"/>
            </p:cNvSpPr>
            <p:nvPr/>
          </p:nvSpPr>
          <p:spPr bwMode="auto">
            <a:xfrm>
              <a:off x="264" y="881"/>
              <a:ext cx="5232" cy="31"/>
            </a:xfrm>
            <a:prstGeom prst="rect">
              <a:avLst/>
            </a:prstGeom>
            <a:gradFill rotWithShape="0">
              <a:gsLst>
                <a:gs pos="0">
                  <a:srgbClr val="FF00FF">
                    <a:gamma/>
                    <a:shade val="69804"/>
                    <a:invGamma/>
                  </a:srgbClr>
                </a:gs>
                <a:gs pos="50000">
                  <a:srgbClr val="FF00FF"/>
                </a:gs>
                <a:gs pos="100000">
                  <a:srgbClr val="FF00FF">
                    <a:gamma/>
                    <a:shade val="69804"/>
                    <a:invGamma/>
                  </a:srgbClr>
                </a:gs>
              </a:gsLst>
              <a:lin ang="0" scaled="1"/>
            </a:gradFill>
            <a:ln w="12700">
              <a:noFill/>
              <a:miter lim="800000"/>
              <a:headEnd/>
              <a:tailEnd/>
            </a:ln>
            <a:effectLst/>
          </p:spPr>
          <p:txBody>
            <a:bodyPr wrap="none" anchor="ctr"/>
            <a:lstStyle/>
            <a:p>
              <a:pPr>
                <a:defRPr/>
              </a:pPr>
              <a:endParaRPr lang="en-US"/>
            </a:p>
          </p:txBody>
        </p:sp>
      </p:grpSp>
      <p:sp>
        <p:nvSpPr>
          <p:cNvPr id="1047" name="Rectangle 23"/>
          <p:cNvSpPr>
            <a:spLocks noChangeArrowheads="1"/>
          </p:cNvSpPr>
          <p:nvPr/>
        </p:nvSpPr>
        <p:spPr bwMode="auto">
          <a:xfrm>
            <a:off x="0" y="6858000"/>
            <a:ext cx="9144000" cy="304800"/>
          </a:xfrm>
          <a:prstGeom prst="rect">
            <a:avLst/>
          </a:prstGeom>
          <a:solidFill>
            <a:schemeClr val="bg1"/>
          </a:solidFill>
          <a:ln w="12700">
            <a:solidFill>
              <a:schemeClr val="tx1"/>
            </a:solidFill>
            <a:miter lim="800000"/>
            <a:headEnd/>
            <a:tailEnd/>
          </a:ln>
          <a:effectLst/>
        </p:spPr>
        <p:txBody>
          <a:bodyPr wrap="none" anchor="ctr"/>
          <a:lstStyle/>
          <a:p>
            <a:pPr>
              <a:defRPr/>
            </a:pPr>
            <a:r>
              <a:rPr lang="en-US" dirty="0"/>
              <a:t>Ch. </a:t>
            </a:r>
            <a:r>
              <a:rPr lang="en-US" dirty="0" err="1"/>
              <a:t>Eick</a:t>
            </a:r>
            <a:r>
              <a:rPr lang="en-US" dirty="0"/>
              <a:t>: Introduction to Decision Trees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rtl="0" eaLnBrk="0" fontAlgn="base" hangingPunct="0">
        <a:lnSpc>
          <a:spcPts val="3600"/>
        </a:lnSpc>
        <a:spcBef>
          <a:spcPct val="0"/>
        </a:spcBef>
        <a:spcAft>
          <a:spcPct val="0"/>
        </a:spcAft>
        <a:defRPr sz="3200" b="1">
          <a:solidFill>
            <a:schemeClr val="tx1"/>
          </a:solidFill>
          <a:latin typeface="+mj-lt"/>
          <a:ea typeface="+mj-ea"/>
          <a:cs typeface="+mj-cs"/>
        </a:defRPr>
      </a:lvl1pPr>
      <a:lvl2pPr algn="l" rtl="0" eaLnBrk="0" fontAlgn="base" hangingPunct="0">
        <a:lnSpc>
          <a:spcPts val="3600"/>
        </a:lnSpc>
        <a:spcBef>
          <a:spcPct val="0"/>
        </a:spcBef>
        <a:spcAft>
          <a:spcPct val="0"/>
        </a:spcAft>
        <a:defRPr sz="3200" b="1">
          <a:solidFill>
            <a:schemeClr val="tx1"/>
          </a:solidFill>
          <a:latin typeface="Tahoma" pitchFamily="34" charset="0"/>
        </a:defRPr>
      </a:lvl2pPr>
      <a:lvl3pPr algn="l" rtl="0" eaLnBrk="0" fontAlgn="base" hangingPunct="0">
        <a:lnSpc>
          <a:spcPts val="3600"/>
        </a:lnSpc>
        <a:spcBef>
          <a:spcPct val="0"/>
        </a:spcBef>
        <a:spcAft>
          <a:spcPct val="0"/>
        </a:spcAft>
        <a:defRPr sz="3200" b="1">
          <a:solidFill>
            <a:schemeClr val="tx1"/>
          </a:solidFill>
          <a:latin typeface="Tahoma" pitchFamily="34" charset="0"/>
        </a:defRPr>
      </a:lvl3pPr>
      <a:lvl4pPr algn="l" rtl="0" eaLnBrk="0" fontAlgn="base" hangingPunct="0">
        <a:lnSpc>
          <a:spcPts val="3600"/>
        </a:lnSpc>
        <a:spcBef>
          <a:spcPct val="0"/>
        </a:spcBef>
        <a:spcAft>
          <a:spcPct val="0"/>
        </a:spcAft>
        <a:defRPr sz="3200" b="1">
          <a:solidFill>
            <a:schemeClr val="tx1"/>
          </a:solidFill>
          <a:latin typeface="Tahoma" pitchFamily="34" charset="0"/>
        </a:defRPr>
      </a:lvl4pPr>
      <a:lvl5pPr algn="l" rtl="0" eaLnBrk="0" fontAlgn="base" hangingPunct="0">
        <a:lnSpc>
          <a:spcPts val="3600"/>
        </a:lnSpc>
        <a:spcBef>
          <a:spcPct val="0"/>
        </a:spcBef>
        <a:spcAft>
          <a:spcPct val="0"/>
        </a:spcAft>
        <a:defRPr sz="3200" b="1">
          <a:solidFill>
            <a:schemeClr val="tx1"/>
          </a:solidFill>
          <a:latin typeface="Tahoma" pitchFamily="34" charset="0"/>
        </a:defRPr>
      </a:lvl5pPr>
      <a:lvl6pPr marL="457200" algn="l" rtl="0" eaLnBrk="0" fontAlgn="base" hangingPunct="0">
        <a:lnSpc>
          <a:spcPts val="3600"/>
        </a:lnSpc>
        <a:spcBef>
          <a:spcPct val="0"/>
        </a:spcBef>
        <a:spcAft>
          <a:spcPct val="0"/>
        </a:spcAft>
        <a:defRPr sz="3200" b="1">
          <a:solidFill>
            <a:schemeClr val="tx1"/>
          </a:solidFill>
          <a:latin typeface="Tahoma" pitchFamily="34" charset="0"/>
        </a:defRPr>
      </a:lvl6pPr>
      <a:lvl7pPr marL="914400" algn="l" rtl="0" eaLnBrk="0" fontAlgn="base" hangingPunct="0">
        <a:lnSpc>
          <a:spcPts val="3600"/>
        </a:lnSpc>
        <a:spcBef>
          <a:spcPct val="0"/>
        </a:spcBef>
        <a:spcAft>
          <a:spcPct val="0"/>
        </a:spcAft>
        <a:defRPr sz="3200" b="1">
          <a:solidFill>
            <a:schemeClr val="tx1"/>
          </a:solidFill>
          <a:latin typeface="Tahoma" pitchFamily="34" charset="0"/>
        </a:defRPr>
      </a:lvl7pPr>
      <a:lvl8pPr marL="1371600" algn="l" rtl="0" eaLnBrk="0" fontAlgn="base" hangingPunct="0">
        <a:lnSpc>
          <a:spcPts val="3600"/>
        </a:lnSpc>
        <a:spcBef>
          <a:spcPct val="0"/>
        </a:spcBef>
        <a:spcAft>
          <a:spcPct val="0"/>
        </a:spcAft>
        <a:defRPr sz="3200" b="1">
          <a:solidFill>
            <a:schemeClr val="tx1"/>
          </a:solidFill>
          <a:latin typeface="Tahoma" pitchFamily="34" charset="0"/>
        </a:defRPr>
      </a:lvl8pPr>
      <a:lvl9pPr marL="1828800" algn="l" rtl="0" eaLnBrk="0" fontAlgn="base" hangingPunct="0">
        <a:lnSpc>
          <a:spcPts val="3600"/>
        </a:lnSpc>
        <a:spcBef>
          <a:spcPct val="0"/>
        </a:spcBef>
        <a:spcAft>
          <a:spcPct val="0"/>
        </a:spcAft>
        <a:defRPr sz="3200" b="1">
          <a:solidFill>
            <a:schemeClr val="tx1"/>
          </a:solidFill>
          <a:latin typeface="Tahoma" pitchFamily="34" charset="0"/>
        </a:defRPr>
      </a:lvl9pPr>
    </p:titleStyle>
    <p:bodyStyle>
      <a:lvl1pPr marL="292100" indent="-292100" algn="l" rtl="0" eaLnBrk="0" fontAlgn="base" hangingPunct="0">
        <a:spcBef>
          <a:spcPct val="10000"/>
        </a:spcBef>
        <a:spcAft>
          <a:spcPts val="400"/>
        </a:spcAft>
        <a:buClr>
          <a:srgbClr val="0C7B9C"/>
        </a:buClr>
        <a:buSzPct val="75000"/>
        <a:buChar char="o"/>
        <a:defRPr sz="2800">
          <a:solidFill>
            <a:schemeClr val="tx1"/>
          </a:solidFill>
          <a:latin typeface="+mn-lt"/>
          <a:ea typeface="+mn-ea"/>
          <a:cs typeface="+mn-cs"/>
        </a:defRPr>
      </a:lvl1pPr>
      <a:lvl2pPr marL="800100" indent="-342900" algn="l" rtl="0" eaLnBrk="0" fontAlgn="base" hangingPunct="0">
        <a:spcBef>
          <a:spcPct val="10000"/>
        </a:spcBef>
        <a:spcAft>
          <a:spcPts val="400"/>
        </a:spcAft>
        <a:buClr>
          <a:srgbClr val="0C7B9C"/>
        </a:buClr>
        <a:buSzPct val="100000"/>
        <a:buFont typeface="Arial" pitchFamily="34" charset="0"/>
        <a:buChar char="–"/>
        <a:defRPr sz="2800">
          <a:solidFill>
            <a:schemeClr val="tx1"/>
          </a:solidFill>
          <a:latin typeface="+mn-lt"/>
        </a:defRPr>
      </a:lvl2pPr>
      <a:lvl3pPr marL="914400" algn="l" rtl="0" eaLnBrk="0" fontAlgn="base" hangingPunct="0">
        <a:spcBef>
          <a:spcPct val="10000"/>
        </a:spcBef>
        <a:spcAft>
          <a:spcPts val="400"/>
        </a:spcAft>
        <a:buClr>
          <a:srgbClr val="0C7B9C"/>
        </a:buClr>
        <a:buSzPct val="70000"/>
        <a:buFont typeface="Wingdings" pitchFamily="2" charset="2"/>
        <a:buChar char="u"/>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8.wmf"/><Relationship Id="rId4" Type="http://schemas.openxmlformats.org/officeDocument/2006/relationships/oleObject" Target="../embeddings/Microsoft_Word_97_-_2003_Document3333333.doc"/></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8.wmf"/><Relationship Id="rId4" Type="http://schemas.openxmlformats.org/officeDocument/2006/relationships/oleObject" Target="../embeddings/Microsoft_Word_97_-_2003_Document4444444.doc"/></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9.wmf"/><Relationship Id="rId4" Type="http://schemas.openxmlformats.org/officeDocument/2006/relationships/oleObject" Target="../embeddings/Microsoft_Word_97_-_2003_Document5555555.doc"/></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9.wmf"/><Relationship Id="rId4" Type="http://schemas.openxmlformats.org/officeDocument/2006/relationships/oleObject" Target="../embeddings/Microsoft_Word_97_-_2003_Document6666666.doc"/></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10.wmf"/><Relationship Id="rId4" Type="http://schemas.openxmlformats.org/officeDocument/2006/relationships/oleObject" Target="../embeddings/Microsoft_Word_97_-_2003_Document7777777.doc"/></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0.wmf"/><Relationship Id="rId4" Type="http://schemas.openxmlformats.org/officeDocument/2006/relationships/oleObject" Target="../embeddings/Microsoft_Word_97_-_2003_Document8888888.doc"/></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2.emf"/><Relationship Id="rId4" Type="http://schemas.openxmlformats.org/officeDocument/2006/relationships/oleObject" Target="../embeddings/Microsoft_Word_97_-_2003_Document9999999.doc"/></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13.wmf"/><Relationship Id="rId4" Type="http://schemas.openxmlformats.org/officeDocument/2006/relationships/oleObject" Target="../embeddings/Microsoft_Word_97_-_2003_Document10101010101010.doc"/></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1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15.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17.emf"/><Relationship Id="rId5" Type="http://schemas.openxmlformats.org/officeDocument/2006/relationships/oleObject" Target="../embeddings/oleObject19.bin"/><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oleObject" Target="../embeddings/Microsoft_Word_97_-_2003_Document14141414141414.doc"/><Relationship Id="rId3" Type="http://schemas.openxmlformats.org/officeDocument/2006/relationships/oleObject" Target="../embeddings/oleObject20.bin"/><Relationship Id="rId7" Type="http://schemas.openxmlformats.org/officeDocument/2006/relationships/oleObject" Target="../embeddings/Microsoft_Word_97_-_2003_Document12121212121212.doc"/><Relationship Id="rId12" Type="http://schemas.openxmlformats.org/officeDocument/2006/relationships/oleObject" Target="../embeddings/oleObject23.bin"/><Relationship Id="rId17" Type="http://schemas.openxmlformats.org/officeDocument/2006/relationships/image" Target="../media/image22.emf"/><Relationship Id="rId2" Type="http://schemas.openxmlformats.org/officeDocument/2006/relationships/slideLayout" Target="../slideLayouts/slideLayout2.xml"/><Relationship Id="rId16" Type="http://schemas.openxmlformats.org/officeDocument/2006/relationships/oleObject" Target="../embeddings/Microsoft_Word_97_-_2003_Document15151515151515.doc"/><Relationship Id="rId1" Type="http://schemas.openxmlformats.org/officeDocument/2006/relationships/vmlDrawing" Target="../drawings/vmlDrawing18.vml"/><Relationship Id="rId6" Type="http://schemas.openxmlformats.org/officeDocument/2006/relationships/oleObject" Target="../embeddings/oleObject21.bin"/><Relationship Id="rId11" Type="http://schemas.openxmlformats.org/officeDocument/2006/relationships/image" Target="../media/image20.emf"/><Relationship Id="rId5" Type="http://schemas.openxmlformats.org/officeDocument/2006/relationships/image" Target="../media/image18.emf"/><Relationship Id="rId15" Type="http://schemas.openxmlformats.org/officeDocument/2006/relationships/oleObject" Target="../embeddings/oleObject24.bin"/><Relationship Id="rId10" Type="http://schemas.openxmlformats.org/officeDocument/2006/relationships/oleObject" Target="../embeddings/Microsoft_Word_97_-_2003_Document13131313131313.doc"/><Relationship Id="rId4" Type="http://schemas.openxmlformats.org/officeDocument/2006/relationships/oleObject" Target="../embeddings/Microsoft_Word_97_-_2003_Document11111111111111.doc"/><Relationship Id="rId9" Type="http://schemas.openxmlformats.org/officeDocument/2006/relationships/oleObject" Target="../embeddings/oleObject22.bin"/><Relationship Id="rId14" Type="http://schemas.openxmlformats.org/officeDocument/2006/relationships/image" Target="../media/image21.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3.wmf"/><Relationship Id="rId4" Type="http://schemas.openxmlformats.org/officeDocument/2006/relationships/oleObject" Target="../embeddings/Microsoft_Word_97_-_2003_Document16161616161616.doc"/></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24.wmf"/></Relationships>
</file>

<file path=ppt/slides/_rels/slide34.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image" Target="../media/image28.wmf"/><Relationship Id="rId3" Type="http://schemas.openxmlformats.org/officeDocument/2006/relationships/oleObject" Target="../embeddings/oleObject27.bin"/><Relationship Id="rId7" Type="http://schemas.openxmlformats.org/officeDocument/2006/relationships/oleObject" Target="../embeddings/Microsoft_Word_97_-_2003_Document18181818181818.doc"/><Relationship Id="rId12" Type="http://schemas.openxmlformats.org/officeDocument/2006/relationships/oleObject" Target="../embeddings/oleObject30.bin"/><Relationship Id="rId2" Type="http://schemas.openxmlformats.org/officeDocument/2006/relationships/slideLayout" Target="../slideLayouts/slideLayout6.xml"/><Relationship Id="rId1" Type="http://schemas.openxmlformats.org/officeDocument/2006/relationships/vmlDrawing" Target="../drawings/vmlDrawing21.vml"/><Relationship Id="rId6" Type="http://schemas.openxmlformats.org/officeDocument/2006/relationships/oleObject" Target="../embeddings/oleObject28.bin"/><Relationship Id="rId11" Type="http://schemas.openxmlformats.org/officeDocument/2006/relationships/image" Target="../media/image27.wmf"/><Relationship Id="rId5" Type="http://schemas.openxmlformats.org/officeDocument/2006/relationships/image" Target="../media/image25.wmf"/><Relationship Id="rId10" Type="http://schemas.openxmlformats.org/officeDocument/2006/relationships/oleObject" Target="../embeddings/Microsoft_Word_97_-_2003_Document19191919191919.doc"/><Relationship Id="rId4" Type="http://schemas.openxmlformats.org/officeDocument/2006/relationships/oleObject" Target="../embeddings/Microsoft_Word_97_-_2003_Document17171717171717.doc"/><Relationship Id="rId9" Type="http://schemas.openxmlformats.org/officeDocument/2006/relationships/oleObject" Target="../embeddings/oleObject29.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2.xml"/><Relationship Id="rId1" Type="http://schemas.openxmlformats.org/officeDocument/2006/relationships/vmlDrawing" Target="../drawings/vmlDrawing22.vml"/><Relationship Id="rId4" Type="http://schemas.openxmlformats.org/officeDocument/2006/relationships/image" Target="../media/image29.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2.xml"/><Relationship Id="rId1" Type="http://schemas.openxmlformats.org/officeDocument/2006/relationships/vmlDrawing" Target="../drawings/vmlDrawing23.vml"/><Relationship Id="rId6" Type="http://schemas.openxmlformats.org/officeDocument/2006/relationships/image" Target="../media/image31.wmf"/><Relationship Id="rId5" Type="http://schemas.openxmlformats.org/officeDocument/2006/relationships/oleObject" Target="../embeddings/oleObject33.bin"/><Relationship Id="rId4" Type="http://schemas.openxmlformats.org/officeDocument/2006/relationships/image" Target="../media/image30.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6.xml"/><Relationship Id="rId1" Type="http://schemas.openxmlformats.org/officeDocument/2006/relationships/vmlDrawing" Target="../drawings/vmlDrawing24.vml"/><Relationship Id="rId5" Type="http://schemas.openxmlformats.org/officeDocument/2006/relationships/image" Target="../media/image32.emf"/><Relationship Id="rId4" Type="http://schemas.openxmlformats.org/officeDocument/2006/relationships/oleObject" Target="../embeddings/Microsoft_Excel_97-2003_Worksheet20.xls"/></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jpeg"/><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37.emf"/></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en.wikipedia.org/wiki/Confusion_matri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39.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Microsoft_Word_97_-_2003_Document1111111.doc"/></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6.wmf"/><Relationship Id="rId4" Type="http://schemas.openxmlformats.org/officeDocument/2006/relationships/oleObject" Target="../embeddings/Microsoft_Word_97_-_2003_Document2222222.doc"/></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152400"/>
            <a:ext cx="9144000" cy="533400"/>
          </a:xfrm>
        </p:spPr>
        <p:txBody>
          <a:bodyPr/>
          <a:lstStyle/>
          <a:p>
            <a:pPr algn="ctr"/>
            <a:r>
              <a:rPr lang="en-US" altLang="en-US" sz="3100" dirty="0" smtClean="0"/>
              <a:t>COSC 6368 </a:t>
            </a:r>
            <a:r>
              <a:rPr lang="en-US" altLang="en-US" sz="3100" dirty="0" smtClean="0">
                <a:solidFill>
                  <a:schemeClr val="accent5">
                    <a:lumMod val="75000"/>
                  </a:schemeClr>
                </a:solidFill>
              </a:rPr>
              <a:t>Machine Learning </a:t>
            </a:r>
            <a:r>
              <a:rPr lang="en-US" altLang="en-US" sz="3100" dirty="0" smtClean="0"/>
              <a:t>Organization </a:t>
            </a:r>
          </a:p>
        </p:txBody>
      </p:sp>
      <p:sp>
        <p:nvSpPr>
          <p:cNvPr id="44035" name="Rectangle 3"/>
          <p:cNvSpPr>
            <a:spLocks noGrp="1" noChangeArrowheads="1"/>
          </p:cNvSpPr>
          <p:nvPr>
            <p:ph type="body" idx="1"/>
          </p:nvPr>
        </p:nvSpPr>
        <p:spPr>
          <a:xfrm>
            <a:off x="685800" y="1295400"/>
            <a:ext cx="7924800" cy="4419600"/>
          </a:xfrm>
        </p:spPr>
        <p:txBody>
          <a:bodyPr/>
          <a:lstStyle/>
          <a:p>
            <a:pPr marL="514350" indent="-514350">
              <a:lnSpc>
                <a:spcPct val="90000"/>
              </a:lnSpc>
              <a:buFont typeface="Tahoma" pitchFamily="34" charset="0"/>
              <a:buAutoNum type="arabicPeriod"/>
            </a:pPr>
            <a:r>
              <a:rPr lang="en-US" altLang="en-US" sz="3200" dirty="0" smtClean="0"/>
              <a:t>Introduction to Machine Learning </a:t>
            </a:r>
          </a:p>
          <a:p>
            <a:pPr marL="514350" indent="-514350">
              <a:lnSpc>
                <a:spcPct val="90000"/>
              </a:lnSpc>
              <a:buFont typeface="Tahoma" pitchFamily="34" charset="0"/>
              <a:buAutoNum type="arabicPeriod"/>
            </a:pPr>
            <a:r>
              <a:rPr lang="en-US" altLang="en-US" sz="3200" dirty="0" smtClean="0"/>
              <a:t>Reinforcement Learning</a:t>
            </a:r>
          </a:p>
          <a:p>
            <a:pPr marL="514350" indent="-514350">
              <a:lnSpc>
                <a:spcPct val="90000"/>
              </a:lnSpc>
              <a:buFont typeface="Tahoma" pitchFamily="34" charset="0"/>
              <a:buAutoNum type="arabicPeriod"/>
            </a:pPr>
            <a:r>
              <a:rPr lang="en-US" altLang="en-US" sz="3200" b="1" dirty="0" smtClean="0">
                <a:solidFill>
                  <a:schemeClr val="accent5">
                    <a:lumMod val="75000"/>
                  </a:schemeClr>
                </a:solidFill>
              </a:rPr>
              <a:t>Introduction to Decision Trees </a:t>
            </a:r>
            <a:r>
              <a:rPr lang="en-US" altLang="en-US" sz="3200" b="1" dirty="0" smtClean="0">
                <a:solidFill>
                  <a:schemeClr val="tx2">
                    <a:lumMod val="60000"/>
                    <a:lumOff val="40000"/>
                  </a:schemeClr>
                </a:solidFill>
              </a:rPr>
              <a:t>(and Classification in general)</a:t>
            </a:r>
          </a:p>
          <a:p>
            <a:pPr marL="514350" indent="-514350">
              <a:lnSpc>
                <a:spcPct val="90000"/>
              </a:lnSpc>
              <a:buFont typeface="Tahoma" pitchFamily="34" charset="0"/>
              <a:buAutoNum type="arabicPeriod"/>
            </a:pPr>
            <a:r>
              <a:rPr lang="en-US" altLang="en-US" sz="3200" dirty="0" smtClean="0"/>
              <a:t>Neural Networks</a:t>
            </a:r>
          </a:p>
          <a:p>
            <a:pPr marL="514350" indent="-514350">
              <a:lnSpc>
                <a:spcPct val="90000"/>
              </a:lnSpc>
              <a:buFont typeface="Tahoma" pitchFamily="34" charset="0"/>
              <a:buAutoNum type="arabicPeriod"/>
            </a:pPr>
            <a:r>
              <a:rPr lang="en-US" altLang="en-US" sz="3200" dirty="0" smtClean="0"/>
              <a:t>Deep Learning (brief; at the end of semester!)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Apply Model to Test Data</a:t>
            </a:r>
          </a:p>
        </p:txBody>
      </p:sp>
      <p:grpSp>
        <p:nvGrpSpPr>
          <p:cNvPr id="6148" name="Group 3"/>
          <p:cNvGrpSpPr>
            <a:grpSpLocks/>
          </p:cNvGrpSpPr>
          <p:nvPr/>
        </p:nvGrpSpPr>
        <p:grpSpPr bwMode="auto">
          <a:xfrm>
            <a:off x="685800" y="2362200"/>
            <a:ext cx="4267200" cy="3298825"/>
            <a:chOff x="384" y="1584"/>
            <a:chExt cx="2451" cy="1694"/>
          </a:xfrm>
        </p:grpSpPr>
        <p:sp>
          <p:nvSpPr>
            <p:cNvPr id="6152" name="Line 4"/>
            <p:cNvSpPr>
              <a:spLocks noChangeShapeType="1"/>
            </p:cNvSpPr>
            <p:nvPr/>
          </p:nvSpPr>
          <p:spPr bwMode="auto">
            <a:xfrm>
              <a:off x="1655" y="2708"/>
              <a:ext cx="153" cy="33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3" name="Line 5"/>
            <p:cNvSpPr>
              <a:spLocks noChangeShapeType="1"/>
            </p:cNvSpPr>
            <p:nvPr/>
          </p:nvSpPr>
          <p:spPr bwMode="auto">
            <a:xfrm flipH="1">
              <a:off x="943" y="2708"/>
              <a:ext cx="204" cy="33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4" name="Line 6"/>
            <p:cNvSpPr>
              <a:spLocks noChangeShapeType="1"/>
            </p:cNvSpPr>
            <p:nvPr/>
          </p:nvSpPr>
          <p:spPr bwMode="auto">
            <a:xfrm flipH="1">
              <a:off x="1350" y="2208"/>
              <a:ext cx="254" cy="333"/>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5" name="Line 7"/>
            <p:cNvSpPr>
              <a:spLocks noChangeShapeType="1"/>
            </p:cNvSpPr>
            <p:nvPr/>
          </p:nvSpPr>
          <p:spPr bwMode="auto">
            <a:xfrm>
              <a:off x="2113" y="2208"/>
              <a:ext cx="305" cy="333"/>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6" name="Line 8"/>
            <p:cNvSpPr>
              <a:spLocks noChangeShapeType="1"/>
            </p:cNvSpPr>
            <p:nvPr/>
          </p:nvSpPr>
          <p:spPr bwMode="auto">
            <a:xfrm>
              <a:off x="1452" y="1750"/>
              <a:ext cx="356" cy="29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7" name="Line 9"/>
            <p:cNvSpPr>
              <a:spLocks noChangeShapeType="1"/>
            </p:cNvSpPr>
            <p:nvPr/>
          </p:nvSpPr>
          <p:spPr bwMode="auto">
            <a:xfrm flipH="1">
              <a:off x="587" y="1750"/>
              <a:ext cx="356" cy="29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8" name="Text Box 10"/>
            <p:cNvSpPr txBox="1">
              <a:spLocks noChangeArrowheads="1"/>
            </p:cNvSpPr>
            <p:nvPr/>
          </p:nvSpPr>
          <p:spPr bwMode="auto">
            <a:xfrm>
              <a:off x="913" y="1584"/>
              <a:ext cx="590" cy="179"/>
            </a:xfrm>
            <a:prstGeom prst="rect">
              <a:avLst/>
            </a:prstGeom>
            <a:solidFill>
              <a:srgbClr val="FFFF00"/>
            </a:solidFill>
            <a:ln w="12700">
              <a:solidFill>
                <a:srgbClr val="0000FF"/>
              </a:solidFill>
              <a:miter lim="800000"/>
              <a:headEnd/>
              <a:tailEnd/>
            </a:ln>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2D1993"/>
                  </a:solidFill>
                </a:rPr>
                <a:t>Refund</a:t>
              </a:r>
              <a:endParaRPr lang="en-US" altLang="en-US" sz="1600" b="0">
                <a:solidFill>
                  <a:schemeClr val="bg2"/>
                </a:solidFill>
              </a:endParaRPr>
            </a:p>
          </p:txBody>
        </p:sp>
        <p:sp>
          <p:nvSpPr>
            <p:cNvPr id="6159" name="Text Box 11"/>
            <p:cNvSpPr txBox="1">
              <a:spLocks noChangeArrowheads="1"/>
            </p:cNvSpPr>
            <p:nvPr/>
          </p:nvSpPr>
          <p:spPr bwMode="auto">
            <a:xfrm>
              <a:off x="1553" y="2042"/>
              <a:ext cx="589" cy="179"/>
            </a:xfrm>
            <a:prstGeom prst="rect">
              <a:avLst/>
            </a:prstGeom>
            <a:solidFill>
              <a:srgbClr val="FFFF00"/>
            </a:solidFill>
            <a:ln w="12700">
              <a:solidFill>
                <a:srgbClr val="0000FF"/>
              </a:solidFill>
              <a:miter lim="800000"/>
              <a:headEnd/>
              <a:tailEnd/>
            </a:ln>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2D1993"/>
                  </a:solidFill>
                </a:rPr>
                <a:t>MarSt</a:t>
              </a:r>
              <a:endParaRPr lang="en-US" altLang="en-US" sz="1600" b="0">
                <a:solidFill>
                  <a:schemeClr val="bg2"/>
                </a:solidFill>
              </a:endParaRPr>
            </a:p>
          </p:txBody>
        </p:sp>
        <p:sp>
          <p:nvSpPr>
            <p:cNvPr id="6160" name="Text Box 12"/>
            <p:cNvSpPr txBox="1">
              <a:spLocks noChangeArrowheads="1"/>
            </p:cNvSpPr>
            <p:nvPr/>
          </p:nvSpPr>
          <p:spPr bwMode="auto">
            <a:xfrm>
              <a:off x="1096" y="2541"/>
              <a:ext cx="610" cy="179"/>
            </a:xfrm>
            <a:prstGeom prst="rect">
              <a:avLst/>
            </a:prstGeom>
            <a:solidFill>
              <a:srgbClr val="FFFF00"/>
            </a:solidFill>
            <a:ln w="12700">
              <a:solidFill>
                <a:srgbClr val="0000FF"/>
              </a:solidFill>
              <a:miter lim="800000"/>
              <a:headEnd/>
              <a:tailEnd/>
            </a:ln>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2D1993"/>
                  </a:solidFill>
                </a:rPr>
                <a:t>TaxInc</a:t>
              </a:r>
              <a:endParaRPr lang="en-US" altLang="en-US" sz="1600" b="0">
                <a:solidFill>
                  <a:schemeClr val="bg2"/>
                </a:solidFill>
              </a:endParaRPr>
            </a:p>
          </p:txBody>
        </p:sp>
        <p:sp>
          <p:nvSpPr>
            <p:cNvPr id="6161" name="AutoShape 13"/>
            <p:cNvSpPr>
              <a:spLocks noChangeArrowheads="1"/>
            </p:cNvSpPr>
            <p:nvPr/>
          </p:nvSpPr>
          <p:spPr bwMode="auto">
            <a:xfrm>
              <a:off x="1680" y="3038"/>
              <a:ext cx="395" cy="231"/>
            </a:xfrm>
            <a:prstGeom prst="roundRect">
              <a:avLst>
                <a:gd name="adj" fmla="val 16769"/>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endParaRPr lang="en-US" altLang="en-US"/>
            </a:p>
          </p:txBody>
        </p:sp>
        <p:sp>
          <p:nvSpPr>
            <p:cNvPr id="6162" name="Text Box 14"/>
            <p:cNvSpPr txBox="1">
              <a:spLocks noChangeArrowheads="1"/>
            </p:cNvSpPr>
            <p:nvPr/>
          </p:nvSpPr>
          <p:spPr bwMode="auto">
            <a:xfrm>
              <a:off x="1632" y="3038"/>
              <a:ext cx="4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800000"/>
                  </a:solidFill>
                </a:rPr>
                <a:t>YES</a:t>
              </a:r>
              <a:endParaRPr lang="en-US" altLang="en-US" sz="1600" b="0">
                <a:solidFill>
                  <a:schemeClr val="bg2"/>
                </a:solidFill>
              </a:endParaRPr>
            </a:p>
          </p:txBody>
        </p:sp>
        <p:sp>
          <p:nvSpPr>
            <p:cNvPr id="6163" name="AutoShape 15"/>
            <p:cNvSpPr>
              <a:spLocks noChangeArrowheads="1"/>
            </p:cNvSpPr>
            <p:nvPr/>
          </p:nvSpPr>
          <p:spPr bwMode="auto">
            <a:xfrm>
              <a:off x="740" y="3049"/>
              <a:ext cx="412" cy="229"/>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endParaRPr lang="en-US" altLang="en-US"/>
            </a:p>
          </p:txBody>
        </p:sp>
        <p:sp>
          <p:nvSpPr>
            <p:cNvPr id="6164" name="Text Box 16"/>
            <p:cNvSpPr txBox="1">
              <a:spLocks noChangeArrowheads="1"/>
            </p:cNvSpPr>
            <p:nvPr/>
          </p:nvSpPr>
          <p:spPr bwMode="auto">
            <a:xfrm>
              <a:off x="814" y="3040"/>
              <a:ext cx="2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800000"/>
                  </a:solidFill>
                </a:rPr>
                <a:t>NO</a:t>
              </a:r>
              <a:endParaRPr lang="en-US" altLang="en-US" sz="1600" b="0">
                <a:solidFill>
                  <a:schemeClr val="bg2"/>
                </a:solidFill>
              </a:endParaRPr>
            </a:p>
          </p:txBody>
        </p:sp>
        <p:sp>
          <p:nvSpPr>
            <p:cNvPr id="6165" name="AutoShape 17"/>
            <p:cNvSpPr>
              <a:spLocks noChangeArrowheads="1"/>
            </p:cNvSpPr>
            <p:nvPr/>
          </p:nvSpPr>
          <p:spPr bwMode="auto">
            <a:xfrm>
              <a:off x="384" y="2051"/>
              <a:ext cx="432" cy="219"/>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endParaRPr lang="en-US" altLang="en-US"/>
            </a:p>
          </p:txBody>
        </p:sp>
        <p:sp>
          <p:nvSpPr>
            <p:cNvPr id="6166" name="Text Box 18"/>
            <p:cNvSpPr txBox="1">
              <a:spLocks noChangeArrowheads="1"/>
            </p:cNvSpPr>
            <p:nvPr/>
          </p:nvSpPr>
          <p:spPr bwMode="auto">
            <a:xfrm>
              <a:off x="458" y="2042"/>
              <a:ext cx="2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800000"/>
                  </a:solidFill>
                </a:rPr>
                <a:t>NO</a:t>
              </a:r>
              <a:endParaRPr lang="en-US" altLang="en-US" sz="1600" b="0">
                <a:solidFill>
                  <a:srgbClr val="00FFFF"/>
                </a:solidFill>
              </a:endParaRPr>
            </a:p>
          </p:txBody>
        </p:sp>
        <p:sp>
          <p:nvSpPr>
            <p:cNvPr id="6167" name="AutoShape 19"/>
            <p:cNvSpPr>
              <a:spLocks noChangeArrowheads="1"/>
            </p:cNvSpPr>
            <p:nvPr/>
          </p:nvSpPr>
          <p:spPr bwMode="auto">
            <a:xfrm>
              <a:off x="2208" y="2558"/>
              <a:ext cx="432" cy="240"/>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endParaRPr lang="en-US" altLang="en-US"/>
            </a:p>
          </p:txBody>
        </p:sp>
        <p:sp>
          <p:nvSpPr>
            <p:cNvPr id="6168" name="Text Box 20"/>
            <p:cNvSpPr txBox="1">
              <a:spLocks noChangeArrowheads="1"/>
            </p:cNvSpPr>
            <p:nvPr/>
          </p:nvSpPr>
          <p:spPr bwMode="auto">
            <a:xfrm>
              <a:off x="2270" y="2558"/>
              <a:ext cx="2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800000"/>
                  </a:solidFill>
                </a:rPr>
                <a:t>NO</a:t>
              </a:r>
              <a:endParaRPr lang="en-US" altLang="en-US" sz="1600" b="0">
                <a:solidFill>
                  <a:schemeClr val="bg2"/>
                </a:solidFill>
              </a:endParaRPr>
            </a:p>
          </p:txBody>
        </p:sp>
        <p:sp>
          <p:nvSpPr>
            <p:cNvPr id="6169" name="Text Box 21"/>
            <p:cNvSpPr txBox="1">
              <a:spLocks noChangeArrowheads="1"/>
            </p:cNvSpPr>
            <p:nvPr/>
          </p:nvSpPr>
          <p:spPr bwMode="auto">
            <a:xfrm>
              <a:off x="484" y="1750"/>
              <a:ext cx="30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Yes</a:t>
              </a:r>
              <a:endParaRPr lang="en-US" altLang="en-US" sz="1600" b="0">
                <a:solidFill>
                  <a:schemeClr val="bg2"/>
                </a:solidFill>
              </a:endParaRPr>
            </a:p>
          </p:txBody>
        </p:sp>
        <p:sp>
          <p:nvSpPr>
            <p:cNvPr id="6170" name="Text Box 22"/>
            <p:cNvSpPr txBox="1">
              <a:spLocks noChangeArrowheads="1"/>
            </p:cNvSpPr>
            <p:nvPr/>
          </p:nvSpPr>
          <p:spPr bwMode="auto">
            <a:xfrm>
              <a:off x="1654" y="1750"/>
              <a:ext cx="2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No</a:t>
              </a:r>
              <a:endParaRPr lang="en-US" altLang="en-US" sz="1600" b="0">
                <a:solidFill>
                  <a:schemeClr val="bg2"/>
                </a:solidFill>
              </a:endParaRPr>
            </a:p>
          </p:txBody>
        </p:sp>
        <p:sp>
          <p:nvSpPr>
            <p:cNvPr id="6171" name="Text Box 23"/>
            <p:cNvSpPr txBox="1">
              <a:spLocks noChangeArrowheads="1"/>
            </p:cNvSpPr>
            <p:nvPr/>
          </p:nvSpPr>
          <p:spPr bwMode="auto">
            <a:xfrm>
              <a:off x="2301" y="2232"/>
              <a:ext cx="53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Married</a:t>
              </a:r>
              <a:r>
                <a:rPr lang="en-US" altLang="en-US" sz="1600" b="0">
                  <a:solidFill>
                    <a:schemeClr val="bg2"/>
                  </a:solidFill>
                </a:rPr>
                <a:t> </a:t>
              </a:r>
            </a:p>
          </p:txBody>
        </p:sp>
        <p:sp>
          <p:nvSpPr>
            <p:cNvPr id="6172" name="Text Box 24"/>
            <p:cNvSpPr txBox="1">
              <a:spLocks noChangeArrowheads="1"/>
            </p:cNvSpPr>
            <p:nvPr/>
          </p:nvSpPr>
          <p:spPr bwMode="auto">
            <a:xfrm>
              <a:off x="945" y="2250"/>
              <a:ext cx="95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Single, Divorced</a:t>
              </a:r>
              <a:endParaRPr lang="en-US" altLang="en-US" sz="1600" b="0">
                <a:solidFill>
                  <a:schemeClr val="bg2"/>
                </a:solidFill>
              </a:endParaRPr>
            </a:p>
          </p:txBody>
        </p:sp>
        <p:sp>
          <p:nvSpPr>
            <p:cNvPr id="6173" name="Text Box 25"/>
            <p:cNvSpPr txBox="1">
              <a:spLocks noChangeArrowheads="1"/>
            </p:cNvSpPr>
            <p:nvPr/>
          </p:nvSpPr>
          <p:spPr bwMode="auto">
            <a:xfrm>
              <a:off x="654" y="2749"/>
              <a:ext cx="41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&lt; 80K</a:t>
              </a:r>
              <a:endParaRPr lang="en-US" altLang="en-US" sz="1600" b="0">
                <a:solidFill>
                  <a:schemeClr val="bg2"/>
                </a:solidFill>
              </a:endParaRPr>
            </a:p>
          </p:txBody>
        </p:sp>
        <p:sp>
          <p:nvSpPr>
            <p:cNvPr id="6174" name="Text Box 26"/>
            <p:cNvSpPr txBox="1">
              <a:spLocks noChangeArrowheads="1"/>
            </p:cNvSpPr>
            <p:nvPr/>
          </p:nvSpPr>
          <p:spPr bwMode="auto">
            <a:xfrm>
              <a:off x="1772" y="2749"/>
              <a:ext cx="41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&gt; 80K</a:t>
              </a:r>
              <a:endParaRPr lang="en-US" altLang="en-US" sz="1600" b="0">
                <a:solidFill>
                  <a:schemeClr val="bg2"/>
                </a:solidFill>
              </a:endParaRPr>
            </a:p>
          </p:txBody>
        </p:sp>
      </p:grpSp>
      <p:graphicFrame>
        <p:nvGraphicFramePr>
          <p:cNvPr id="6146" name="Object 27"/>
          <p:cNvGraphicFramePr>
            <a:graphicFrameLocks noChangeAspect="1"/>
          </p:cNvGraphicFramePr>
          <p:nvPr/>
        </p:nvGraphicFramePr>
        <p:xfrm>
          <a:off x="4953000" y="1600200"/>
          <a:ext cx="3343275" cy="1133475"/>
        </p:xfrm>
        <a:graphic>
          <a:graphicData uri="http://schemas.openxmlformats.org/presentationml/2006/ole">
            <mc:AlternateContent xmlns:mc="http://schemas.openxmlformats.org/markup-compatibility/2006">
              <mc:Choice xmlns:v="urn:schemas-microsoft-com:vml" Requires="v">
                <p:oleObj spid="_x0000_s6190" name="Document" r:id="rId4" imgW="4651200" imgH="1576440" progId="Word.Document.8">
                  <p:embed/>
                </p:oleObj>
              </mc:Choice>
              <mc:Fallback>
                <p:oleObj name="Document" r:id="rId4" imgW="4651200" imgH="1576440" progId="Word.Document.8">
                  <p:embed/>
                  <p:pic>
                    <p:nvPicPr>
                      <p:cNvPr id="0"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600200"/>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9" name="Text Box 28"/>
          <p:cNvSpPr txBox="1">
            <a:spLocks noChangeArrowheads="1"/>
          </p:cNvSpPr>
          <p:nvPr/>
        </p:nvSpPr>
        <p:spPr bwMode="auto">
          <a:xfrm>
            <a:off x="4800600" y="114300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lnSpc>
                <a:spcPct val="80000"/>
              </a:lnSpc>
              <a:spcBef>
                <a:spcPct val="20000"/>
              </a:spcBef>
              <a:buClr>
                <a:schemeClr val="accent2"/>
              </a:buClr>
              <a:buSzPct val="75000"/>
              <a:buFont typeface="Monotype Sorts" charset="0"/>
              <a:buNone/>
            </a:pPr>
            <a:r>
              <a:rPr lang="en-US" altLang="en-US" sz="2000">
                <a:solidFill>
                  <a:schemeClr val="tx2"/>
                </a:solidFill>
              </a:rPr>
              <a:t>Test Data</a:t>
            </a:r>
            <a:endParaRPr lang="en-US" altLang="en-US" sz="2000" b="0">
              <a:solidFill>
                <a:schemeClr val="bg2"/>
              </a:solidFill>
            </a:endParaRPr>
          </a:p>
        </p:txBody>
      </p:sp>
      <p:sp>
        <p:nvSpPr>
          <p:cNvPr id="6150" name="Text Box 29"/>
          <p:cNvSpPr txBox="1">
            <a:spLocks noChangeArrowheads="1"/>
          </p:cNvSpPr>
          <p:nvPr/>
        </p:nvSpPr>
        <p:spPr bwMode="auto">
          <a:xfrm>
            <a:off x="990600" y="1447800"/>
            <a:ext cx="3429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nSpc>
                <a:spcPct val="80000"/>
              </a:lnSpc>
              <a:spcBef>
                <a:spcPct val="20000"/>
              </a:spcBef>
              <a:buClr>
                <a:schemeClr val="accent2"/>
              </a:buClr>
              <a:buSzPct val="75000"/>
              <a:buFont typeface="Monotype Sorts" charset="0"/>
              <a:buNone/>
            </a:pPr>
            <a:r>
              <a:rPr lang="en-US" altLang="en-US" sz="2000" b="0"/>
              <a:t>Start from the root of tree.</a:t>
            </a:r>
          </a:p>
        </p:txBody>
      </p:sp>
      <p:sp>
        <p:nvSpPr>
          <p:cNvPr id="6151" name="Line 30"/>
          <p:cNvSpPr>
            <a:spLocks noChangeShapeType="1"/>
          </p:cNvSpPr>
          <p:nvPr/>
        </p:nvSpPr>
        <p:spPr bwMode="auto">
          <a:xfrm>
            <a:off x="2133600" y="1828800"/>
            <a:ext cx="0" cy="457200"/>
          </a:xfrm>
          <a:prstGeom prst="line">
            <a:avLst/>
          </a:prstGeom>
          <a:noFill/>
          <a:ln w="1587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altLang="en-US" smtClean="0"/>
              <a:t>Apply Model to Test Data</a:t>
            </a:r>
          </a:p>
        </p:txBody>
      </p:sp>
      <p:grpSp>
        <p:nvGrpSpPr>
          <p:cNvPr id="7172" name="Group 3"/>
          <p:cNvGrpSpPr>
            <a:grpSpLocks/>
          </p:cNvGrpSpPr>
          <p:nvPr/>
        </p:nvGrpSpPr>
        <p:grpSpPr bwMode="auto">
          <a:xfrm>
            <a:off x="685800" y="2362200"/>
            <a:ext cx="4267200" cy="3298825"/>
            <a:chOff x="384" y="1584"/>
            <a:chExt cx="2451" cy="1694"/>
          </a:xfrm>
        </p:grpSpPr>
        <p:sp>
          <p:nvSpPr>
            <p:cNvPr id="7175" name="Line 4"/>
            <p:cNvSpPr>
              <a:spLocks noChangeShapeType="1"/>
            </p:cNvSpPr>
            <p:nvPr/>
          </p:nvSpPr>
          <p:spPr bwMode="auto">
            <a:xfrm>
              <a:off x="1655" y="2708"/>
              <a:ext cx="153" cy="33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6" name="Line 5"/>
            <p:cNvSpPr>
              <a:spLocks noChangeShapeType="1"/>
            </p:cNvSpPr>
            <p:nvPr/>
          </p:nvSpPr>
          <p:spPr bwMode="auto">
            <a:xfrm flipH="1">
              <a:off x="943" y="2708"/>
              <a:ext cx="204" cy="33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7" name="Line 6"/>
            <p:cNvSpPr>
              <a:spLocks noChangeShapeType="1"/>
            </p:cNvSpPr>
            <p:nvPr/>
          </p:nvSpPr>
          <p:spPr bwMode="auto">
            <a:xfrm flipH="1">
              <a:off x="1350" y="2208"/>
              <a:ext cx="254" cy="333"/>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8" name="Line 7"/>
            <p:cNvSpPr>
              <a:spLocks noChangeShapeType="1"/>
            </p:cNvSpPr>
            <p:nvPr/>
          </p:nvSpPr>
          <p:spPr bwMode="auto">
            <a:xfrm>
              <a:off x="2113" y="2208"/>
              <a:ext cx="305" cy="333"/>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9" name="Line 8"/>
            <p:cNvSpPr>
              <a:spLocks noChangeShapeType="1"/>
            </p:cNvSpPr>
            <p:nvPr/>
          </p:nvSpPr>
          <p:spPr bwMode="auto">
            <a:xfrm>
              <a:off x="1452" y="1750"/>
              <a:ext cx="356" cy="29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80" name="Line 9"/>
            <p:cNvSpPr>
              <a:spLocks noChangeShapeType="1"/>
            </p:cNvSpPr>
            <p:nvPr/>
          </p:nvSpPr>
          <p:spPr bwMode="auto">
            <a:xfrm flipH="1">
              <a:off x="587" y="1750"/>
              <a:ext cx="356" cy="29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81" name="Text Box 10"/>
            <p:cNvSpPr txBox="1">
              <a:spLocks noChangeArrowheads="1"/>
            </p:cNvSpPr>
            <p:nvPr/>
          </p:nvSpPr>
          <p:spPr bwMode="auto">
            <a:xfrm>
              <a:off x="913" y="1584"/>
              <a:ext cx="590" cy="179"/>
            </a:xfrm>
            <a:prstGeom prst="rect">
              <a:avLst/>
            </a:prstGeom>
            <a:solidFill>
              <a:srgbClr val="FFFF00"/>
            </a:solidFill>
            <a:ln w="12700">
              <a:solidFill>
                <a:srgbClr val="0000FF"/>
              </a:solidFill>
              <a:miter lim="800000"/>
              <a:headEnd/>
              <a:tailEnd/>
            </a:ln>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2D1993"/>
                  </a:solidFill>
                </a:rPr>
                <a:t>Refund</a:t>
              </a:r>
              <a:endParaRPr lang="en-US" altLang="en-US" sz="1600" b="0">
                <a:solidFill>
                  <a:schemeClr val="bg2"/>
                </a:solidFill>
              </a:endParaRPr>
            </a:p>
          </p:txBody>
        </p:sp>
        <p:sp>
          <p:nvSpPr>
            <p:cNvPr id="7182" name="Text Box 11"/>
            <p:cNvSpPr txBox="1">
              <a:spLocks noChangeArrowheads="1"/>
            </p:cNvSpPr>
            <p:nvPr/>
          </p:nvSpPr>
          <p:spPr bwMode="auto">
            <a:xfrm>
              <a:off x="1553" y="2042"/>
              <a:ext cx="589" cy="179"/>
            </a:xfrm>
            <a:prstGeom prst="rect">
              <a:avLst/>
            </a:prstGeom>
            <a:solidFill>
              <a:srgbClr val="FFFF00"/>
            </a:solidFill>
            <a:ln w="12700">
              <a:solidFill>
                <a:srgbClr val="0000FF"/>
              </a:solidFill>
              <a:miter lim="800000"/>
              <a:headEnd/>
              <a:tailEnd/>
            </a:ln>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2D1993"/>
                  </a:solidFill>
                </a:rPr>
                <a:t>MarSt</a:t>
              </a:r>
              <a:endParaRPr lang="en-US" altLang="en-US" sz="1600" b="0">
                <a:solidFill>
                  <a:schemeClr val="bg2"/>
                </a:solidFill>
              </a:endParaRPr>
            </a:p>
          </p:txBody>
        </p:sp>
        <p:sp>
          <p:nvSpPr>
            <p:cNvPr id="7183" name="Text Box 12"/>
            <p:cNvSpPr txBox="1">
              <a:spLocks noChangeArrowheads="1"/>
            </p:cNvSpPr>
            <p:nvPr/>
          </p:nvSpPr>
          <p:spPr bwMode="auto">
            <a:xfrm>
              <a:off x="1096" y="2541"/>
              <a:ext cx="610" cy="179"/>
            </a:xfrm>
            <a:prstGeom prst="rect">
              <a:avLst/>
            </a:prstGeom>
            <a:solidFill>
              <a:srgbClr val="FFFF00"/>
            </a:solidFill>
            <a:ln w="12700">
              <a:solidFill>
                <a:srgbClr val="0000FF"/>
              </a:solidFill>
              <a:miter lim="800000"/>
              <a:headEnd/>
              <a:tailEnd/>
            </a:ln>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2D1993"/>
                  </a:solidFill>
                </a:rPr>
                <a:t>TaxInc</a:t>
              </a:r>
              <a:endParaRPr lang="en-US" altLang="en-US" sz="1600" b="0">
                <a:solidFill>
                  <a:schemeClr val="bg2"/>
                </a:solidFill>
              </a:endParaRPr>
            </a:p>
          </p:txBody>
        </p:sp>
        <p:sp>
          <p:nvSpPr>
            <p:cNvPr id="7184" name="AutoShape 13"/>
            <p:cNvSpPr>
              <a:spLocks noChangeArrowheads="1"/>
            </p:cNvSpPr>
            <p:nvPr/>
          </p:nvSpPr>
          <p:spPr bwMode="auto">
            <a:xfrm>
              <a:off x="1680" y="3038"/>
              <a:ext cx="395" cy="231"/>
            </a:xfrm>
            <a:prstGeom prst="roundRect">
              <a:avLst>
                <a:gd name="adj" fmla="val 16769"/>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endParaRPr lang="en-US" altLang="en-US"/>
            </a:p>
          </p:txBody>
        </p:sp>
        <p:sp>
          <p:nvSpPr>
            <p:cNvPr id="7185" name="Text Box 14"/>
            <p:cNvSpPr txBox="1">
              <a:spLocks noChangeArrowheads="1"/>
            </p:cNvSpPr>
            <p:nvPr/>
          </p:nvSpPr>
          <p:spPr bwMode="auto">
            <a:xfrm>
              <a:off x="1632" y="3038"/>
              <a:ext cx="4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800000"/>
                  </a:solidFill>
                </a:rPr>
                <a:t>YES</a:t>
              </a:r>
              <a:endParaRPr lang="en-US" altLang="en-US" sz="1600" b="0">
                <a:solidFill>
                  <a:schemeClr val="bg2"/>
                </a:solidFill>
              </a:endParaRPr>
            </a:p>
          </p:txBody>
        </p:sp>
        <p:sp>
          <p:nvSpPr>
            <p:cNvPr id="7186" name="AutoShape 15"/>
            <p:cNvSpPr>
              <a:spLocks noChangeArrowheads="1"/>
            </p:cNvSpPr>
            <p:nvPr/>
          </p:nvSpPr>
          <p:spPr bwMode="auto">
            <a:xfrm>
              <a:off x="740" y="3049"/>
              <a:ext cx="412" cy="229"/>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endParaRPr lang="en-US" altLang="en-US"/>
            </a:p>
          </p:txBody>
        </p:sp>
        <p:sp>
          <p:nvSpPr>
            <p:cNvPr id="7187" name="Text Box 16"/>
            <p:cNvSpPr txBox="1">
              <a:spLocks noChangeArrowheads="1"/>
            </p:cNvSpPr>
            <p:nvPr/>
          </p:nvSpPr>
          <p:spPr bwMode="auto">
            <a:xfrm>
              <a:off x="814" y="3040"/>
              <a:ext cx="2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800000"/>
                  </a:solidFill>
                </a:rPr>
                <a:t>NO</a:t>
              </a:r>
              <a:endParaRPr lang="en-US" altLang="en-US" sz="1600" b="0">
                <a:solidFill>
                  <a:schemeClr val="bg2"/>
                </a:solidFill>
              </a:endParaRPr>
            </a:p>
          </p:txBody>
        </p:sp>
        <p:sp>
          <p:nvSpPr>
            <p:cNvPr id="7188" name="AutoShape 17"/>
            <p:cNvSpPr>
              <a:spLocks noChangeArrowheads="1"/>
            </p:cNvSpPr>
            <p:nvPr/>
          </p:nvSpPr>
          <p:spPr bwMode="auto">
            <a:xfrm>
              <a:off x="384" y="2051"/>
              <a:ext cx="432" cy="219"/>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endParaRPr lang="en-US" altLang="en-US"/>
            </a:p>
          </p:txBody>
        </p:sp>
        <p:sp>
          <p:nvSpPr>
            <p:cNvPr id="7189" name="Text Box 18"/>
            <p:cNvSpPr txBox="1">
              <a:spLocks noChangeArrowheads="1"/>
            </p:cNvSpPr>
            <p:nvPr/>
          </p:nvSpPr>
          <p:spPr bwMode="auto">
            <a:xfrm>
              <a:off x="458" y="2042"/>
              <a:ext cx="2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800000"/>
                  </a:solidFill>
                </a:rPr>
                <a:t>NO</a:t>
              </a:r>
              <a:endParaRPr lang="en-US" altLang="en-US" sz="1600" b="0">
                <a:solidFill>
                  <a:srgbClr val="00FFFF"/>
                </a:solidFill>
              </a:endParaRPr>
            </a:p>
          </p:txBody>
        </p:sp>
        <p:sp>
          <p:nvSpPr>
            <p:cNvPr id="7190" name="AutoShape 19"/>
            <p:cNvSpPr>
              <a:spLocks noChangeArrowheads="1"/>
            </p:cNvSpPr>
            <p:nvPr/>
          </p:nvSpPr>
          <p:spPr bwMode="auto">
            <a:xfrm>
              <a:off x="2208" y="2558"/>
              <a:ext cx="432" cy="240"/>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endParaRPr lang="en-US" altLang="en-US"/>
            </a:p>
          </p:txBody>
        </p:sp>
        <p:sp>
          <p:nvSpPr>
            <p:cNvPr id="7191" name="Text Box 20"/>
            <p:cNvSpPr txBox="1">
              <a:spLocks noChangeArrowheads="1"/>
            </p:cNvSpPr>
            <p:nvPr/>
          </p:nvSpPr>
          <p:spPr bwMode="auto">
            <a:xfrm>
              <a:off x="2270" y="2558"/>
              <a:ext cx="2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800000"/>
                  </a:solidFill>
                </a:rPr>
                <a:t>NO</a:t>
              </a:r>
              <a:endParaRPr lang="en-US" altLang="en-US" sz="1600" b="0">
                <a:solidFill>
                  <a:schemeClr val="bg2"/>
                </a:solidFill>
              </a:endParaRPr>
            </a:p>
          </p:txBody>
        </p:sp>
        <p:sp>
          <p:nvSpPr>
            <p:cNvPr id="7192" name="Text Box 21"/>
            <p:cNvSpPr txBox="1">
              <a:spLocks noChangeArrowheads="1"/>
            </p:cNvSpPr>
            <p:nvPr/>
          </p:nvSpPr>
          <p:spPr bwMode="auto">
            <a:xfrm>
              <a:off x="484" y="1750"/>
              <a:ext cx="30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Yes</a:t>
              </a:r>
              <a:endParaRPr lang="en-US" altLang="en-US" sz="1600" b="0">
                <a:solidFill>
                  <a:schemeClr val="bg2"/>
                </a:solidFill>
              </a:endParaRPr>
            </a:p>
          </p:txBody>
        </p:sp>
        <p:sp>
          <p:nvSpPr>
            <p:cNvPr id="7193" name="Text Box 22"/>
            <p:cNvSpPr txBox="1">
              <a:spLocks noChangeArrowheads="1"/>
            </p:cNvSpPr>
            <p:nvPr/>
          </p:nvSpPr>
          <p:spPr bwMode="auto">
            <a:xfrm>
              <a:off x="1654" y="1750"/>
              <a:ext cx="2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No</a:t>
              </a:r>
              <a:endParaRPr lang="en-US" altLang="en-US" sz="1600" b="0">
                <a:solidFill>
                  <a:schemeClr val="bg2"/>
                </a:solidFill>
              </a:endParaRPr>
            </a:p>
          </p:txBody>
        </p:sp>
        <p:sp>
          <p:nvSpPr>
            <p:cNvPr id="7194" name="Text Box 23"/>
            <p:cNvSpPr txBox="1">
              <a:spLocks noChangeArrowheads="1"/>
            </p:cNvSpPr>
            <p:nvPr/>
          </p:nvSpPr>
          <p:spPr bwMode="auto">
            <a:xfrm>
              <a:off x="2301" y="2232"/>
              <a:ext cx="53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Married</a:t>
              </a:r>
              <a:r>
                <a:rPr lang="en-US" altLang="en-US" sz="1600" b="0">
                  <a:solidFill>
                    <a:schemeClr val="bg2"/>
                  </a:solidFill>
                </a:rPr>
                <a:t> </a:t>
              </a:r>
            </a:p>
          </p:txBody>
        </p:sp>
        <p:sp>
          <p:nvSpPr>
            <p:cNvPr id="7195" name="Text Box 24"/>
            <p:cNvSpPr txBox="1">
              <a:spLocks noChangeArrowheads="1"/>
            </p:cNvSpPr>
            <p:nvPr/>
          </p:nvSpPr>
          <p:spPr bwMode="auto">
            <a:xfrm>
              <a:off x="945" y="2250"/>
              <a:ext cx="95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Single, Divorced</a:t>
              </a:r>
              <a:endParaRPr lang="en-US" altLang="en-US" sz="1600" b="0">
                <a:solidFill>
                  <a:schemeClr val="bg2"/>
                </a:solidFill>
              </a:endParaRPr>
            </a:p>
          </p:txBody>
        </p:sp>
        <p:sp>
          <p:nvSpPr>
            <p:cNvPr id="7196" name="Text Box 25"/>
            <p:cNvSpPr txBox="1">
              <a:spLocks noChangeArrowheads="1"/>
            </p:cNvSpPr>
            <p:nvPr/>
          </p:nvSpPr>
          <p:spPr bwMode="auto">
            <a:xfrm>
              <a:off x="654" y="2749"/>
              <a:ext cx="41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&lt; 80K</a:t>
              </a:r>
              <a:endParaRPr lang="en-US" altLang="en-US" sz="1600" b="0">
                <a:solidFill>
                  <a:schemeClr val="bg2"/>
                </a:solidFill>
              </a:endParaRPr>
            </a:p>
          </p:txBody>
        </p:sp>
        <p:sp>
          <p:nvSpPr>
            <p:cNvPr id="7197" name="Text Box 26"/>
            <p:cNvSpPr txBox="1">
              <a:spLocks noChangeArrowheads="1"/>
            </p:cNvSpPr>
            <p:nvPr/>
          </p:nvSpPr>
          <p:spPr bwMode="auto">
            <a:xfrm>
              <a:off x="1772" y="2749"/>
              <a:ext cx="41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&gt; 80K</a:t>
              </a:r>
              <a:endParaRPr lang="en-US" altLang="en-US" sz="1600" b="0">
                <a:solidFill>
                  <a:schemeClr val="bg2"/>
                </a:solidFill>
              </a:endParaRPr>
            </a:p>
          </p:txBody>
        </p:sp>
      </p:grpSp>
      <p:graphicFrame>
        <p:nvGraphicFramePr>
          <p:cNvPr id="7170" name="Object 27"/>
          <p:cNvGraphicFramePr>
            <a:graphicFrameLocks noChangeAspect="1"/>
          </p:cNvGraphicFramePr>
          <p:nvPr/>
        </p:nvGraphicFramePr>
        <p:xfrm>
          <a:off x="4953000" y="1600200"/>
          <a:ext cx="3343275" cy="1133475"/>
        </p:xfrm>
        <a:graphic>
          <a:graphicData uri="http://schemas.openxmlformats.org/presentationml/2006/ole">
            <mc:AlternateContent xmlns:mc="http://schemas.openxmlformats.org/markup-compatibility/2006">
              <mc:Choice xmlns:v="urn:schemas-microsoft-com:vml" Requires="v">
                <p:oleObj spid="_x0000_s7213" name="Document" r:id="rId4" imgW="4651200" imgH="1576440" progId="Word.Document.8">
                  <p:embed/>
                </p:oleObj>
              </mc:Choice>
              <mc:Fallback>
                <p:oleObj name="Document" r:id="rId4" imgW="4651200" imgH="1576440" progId="Word.Document.8">
                  <p:embed/>
                  <p:pic>
                    <p:nvPicPr>
                      <p:cNvPr id="0"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600200"/>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3" name="Text Box 28"/>
          <p:cNvSpPr txBox="1">
            <a:spLocks noChangeArrowheads="1"/>
          </p:cNvSpPr>
          <p:nvPr/>
        </p:nvSpPr>
        <p:spPr bwMode="auto">
          <a:xfrm>
            <a:off x="4800600" y="114300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lnSpc>
                <a:spcPct val="80000"/>
              </a:lnSpc>
              <a:spcBef>
                <a:spcPct val="20000"/>
              </a:spcBef>
              <a:buClr>
                <a:schemeClr val="accent2"/>
              </a:buClr>
              <a:buSzPct val="75000"/>
              <a:buFont typeface="Monotype Sorts" charset="0"/>
              <a:buNone/>
            </a:pPr>
            <a:r>
              <a:rPr lang="en-US" altLang="en-US" sz="2000">
                <a:solidFill>
                  <a:schemeClr val="tx2"/>
                </a:solidFill>
              </a:rPr>
              <a:t>Test Data</a:t>
            </a:r>
            <a:endParaRPr lang="en-US" altLang="en-US" sz="2000" b="0">
              <a:solidFill>
                <a:schemeClr val="bg2"/>
              </a:solidFill>
            </a:endParaRPr>
          </a:p>
        </p:txBody>
      </p:sp>
      <p:sp>
        <p:nvSpPr>
          <p:cNvPr id="7174" name="Line 29"/>
          <p:cNvSpPr>
            <a:spLocks noChangeShapeType="1"/>
          </p:cNvSpPr>
          <p:nvPr/>
        </p:nvSpPr>
        <p:spPr bwMode="auto">
          <a:xfrm flipH="1">
            <a:off x="2667000" y="1828800"/>
            <a:ext cx="2362200" cy="685800"/>
          </a:xfrm>
          <a:prstGeom prst="line">
            <a:avLst/>
          </a:prstGeom>
          <a:noFill/>
          <a:ln w="15875">
            <a:solidFill>
              <a:srgbClr val="FF0000"/>
            </a:solidFill>
            <a:prstDash val="dash"/>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altLang="en-US" smtClean="0"/>
              <a:t>Apply Model to Test Data</a:t>
            </a:r>
          </a:p>
        </p:txBody>
      </p:sp>
      <p:sp>
        <p:nvSpPr>
          <p:cNvPr id="8196" name="Line 3"/>
          <p:cNvSpPr>
            <a:spLocks noChangeShapeType="1"/>
          </p:cNvSpPr>
          <p:nvPr/>
        </p:nvSpPr>
        <p:spPr bwMode="auto">
          <a:xfrm>
            <a:off x="2898775" y="4551363"/>
            <a:ext cx="266700" cy="64611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197" name="Line 4"/>
          <p:cNvSpPr>
            <a:spLocks noChangeShapeType="1"/>
          </p:cNvSpPr>
          <p:nvPr/>
        </p:nvSpPr>
        <p:spPr bwMode="auto">
          <a:xfrm flipH="1">
            <a:off x="1658938" y="4551363"/>
            <a:ext cx="355600" cy="64611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198" name="Line 5"/>
          <p:cNvSpPr>
            <a:spLocks noChangeShapeType="1"/>
          </p:cNvSpPr>
          <p:nvPr/>
        </p:nvSpPr>
        <p:spPr bwMode="auto">
          <a:xfrm flipH="1">
            <a:off x="2366963" y="3576638"/>
            <a:ext cx="442912" cy="649287"/>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199" name="Line 6"/>
          <p:cNvSpPr>
            <a:spLocks noChangeShapeType="1"/>
          </p:cNvSpPr>
          <p:nvPr/>
        </p:nvSpPr>
        <p:spPr bwMode="auto">
          <a:xfrm>
            <a:off x="3695700" y="3576638"/>
            <a:ext cx="531813" cy="649287"/>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0" name="Line 7"/>
          <p:cNvSpPr>
            <a:spLocks noChangeShapeType="1"/>
          </p:cNvSpPr>
          <p:nvPr/>
        </p:nvSpPr>
        <p:spPr bwMode="auto">
          <a:xfrm>
            <a:off x="2544763" y="2686050"/>
            <a:ext cx="620712" cy="5683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1" name="Line 8"/>
          <p:cNvSpPr>
            <a:spLocks noChangeShapeType="1"/>
          </p:cNvSpPr>
          <p:nvPr/>
        </p:nvSpPr>
        <p:spPr bwMode="auto">
          <a:xfrm flipH="1">
            <a:off x="1039813" y="2686050"/>
            <a:ext cx="619125" cy="56832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2" name="Text Box 9"/>
          <p:cNvSpPr txBox="1">
            <a:spLocks noChangeArrowheads="1"/>
          </p:cNvSpPr>
          <p:nvPr/>
        </p:nvSpPr>
        <p:spPr bwMode="auto">
          <a:xfrm>
            <a:off x="1606550" y="2362200"/>
            <a:ext cx="1027113" cy="349250"/>
          </a:xfrm>
          <a:prstGeom prst="rect">
            <a:avLst/>
          </a:prstGeom>
          <a:solidFill>
            <a:srgbClr val="FFFF00"/>
          </a:solidFill>
          <a:ln w="12700">
            <a:solidFill>
              <a:srgbClr val="0000FF"/>
            </a:solidFill>
            <a:miter lim="800000"/>
            <a:headEnd/>
            <a:tailEnd/>
          </a:ln>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2D1993"/>
                </a:solidFill>
              </a:rPr>
              <a:t>Refund</a:t>
            </a:r>
            <a:endParaRPr lang="en-US" altLang="en-US" sz="1600" b="0">
              <a:solidFill>
                <a:schemeClr val="bg2"/>
              </a:solidFill>
            </a:endParaRPr>
          </a:p>
        </p:txBody>
      </p:sp>
      <p:sp>
        <p:nvSpPr>
          <p:cNvPr id="8203" name="Text Box 10"/>
          <p:cNvSpPr txBox="1">
            <a:spLocks noChangeArrowheads="1"/>
          </p:cNvSpPr>
          <p:nvPr/>
        </p:nvSpPr>
        <p:spPr bwMode="auto">
          <a:xfrm>
            <a:off x="2720975" y="3254375"/>
            <a:ext cx="1025525" cy="347663"/>
          </a:xfrm>
          <a:prstGeom prst="rect">
            <a:avLst/>
          </a:prstGeom>
          <a:solidFill>
            <a:srgbClr val="FFFF00"/>
          </a:solidFill>
          <a:ln w="12700">
            <a:solidFill>
              <a:srgbClr val="0000FF"/>
            </a:solidFill>
            <a:miter lim="800000"/>
            <a:headEnd/>
            <a:tailEnd/>
          </a:ln>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2D1993"/>
                </a:solidFill>
              </a:rPr>
              <a:t>MarSt</a:t>
            </a:r>
            <a:endParaRPr lang="en-US" altLang="en-US" sz="1600" b="0">
              <a:solidFill>
                <a:schemeClr val="bg2"/>
              </a:solidFill>
            </a:endParaRPr>
          </a:p>
        </p:txBody>
      </p:sp>
      <p:sp>
        <p:nvSpPr>
          <p:cNvPr id="8204" name="Text Box 11"/>
          <p:cNvSpPr txBox="1">
            <a:spLocks noChangeArrowheads="1"/>
          </p:cNvSpPr>
          <p:nvPr/>
        </p:nvSpPr>
        <p:spPr bwMode="auto">
          <a:xfrm>
            <a:off x="1925638" y="4225925"/>
            <a:ext cx="1062037" cy="349250"/>
          </a:xfrm>
          <a:prstGeom prst="rect">
            <a:avLst/>
          </a:prstGeom>
          <a:solidFill>
            <a:srgbClr val="FFFF00"/>
          </a:solidFill>
          <a:ln w="12700">
            <a:solidFill>
              <a:srgbClr val="0000FF"/>
            </a:solidFill>
            <a:miter lim="800000"/>
            <a:headEnd/>
            <a:tailEnd/>
          </a:ln>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2D1993"/>
                </a:solidFill>
              </a:rPr>
              <a:t>TaxInc</a:t>
            </a:r>
            <a:endParaRPr lang="en-US" altLang="en-US" sz="1600" b="0">
              <a:solidFill>
                <a:schemeClr val="bg2"/>
              </a:solidFill>
            </a:endParaRPr>
          </a:p>
        </p:txBody>
      </p:sp>
      <p:sp>
        <p:nvSpPr>
          <p:cNvPr id="8205" name="AutoShape 12"/>
          <p:cNvSpPr>
            <a:spLocks noChangeArrowheads="1"/>
          </p:cNvSpPr>
          <p:nvPr/>
        </p:nvSpPr>
        <p:spPr bwMode="auto">
          <a:xfrm>
            <a:off x="2941638" y="5194300"/>
            <a:ext cx="688975" cy="449263"/>
          </a:xfrm>
          <a:prstGeom prst="roundRect">
            <a:avLst>
              <a:gd name="adj" fmla="val 16769"/>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endParaRPr lang="en-US" altLang="en-US"/>
          </a:p>
        </p:txBody>
      </p:sp>
      <p:sp>
        <p:nvSpPr>
          <p:cNvPr id="8206" name="Text Box 13"/>
          <p:cNvSpPr txBox="1">
            <a:spLocks noChangeArrowheads="1"/>
          </p:cNvSpPr>
          <p:nvPr/>
        </p:nvSpPr>
        <p:spPr bwMode="auto">
          <a:xfrm>
            <a:off x="2859088" y="5194300"/>
            <a:ext cx="7508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800000"/>
                </a:solidFill>
              </a:rPr>
              <a:t>YES</a:t>
            </a:r>
            <a:endParaRPr lang="en-US" altLang="en-US" sz="1600" b="0">
              <a:solidFill>
                <a:schemeClr val="bg2"/>
              </a:solidFill>
            </a:endParaRPr>
          </a:p>
        </p:txBody>
      </p:sp>
      <p:sp>
        <p:nvSpPr>
          <p:cNvPr id="8207" name="AutoShape 14"/>
          <p:cNvSpPr>
            <a:spLocks noChangeArrowheads="1"/>
          </p:cNvSpPr>
          <p:nvPr/>
        </p:nvSpPr>
        <p:spPr bwMode="auto">
          <a:xfrm>
            <a:off x="1304925" y="5214938"/>
            <a:ext cx="717550" cy="446087"/>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endParaRPr lang="en-US" altLang="en-US"/>
          </a:p>
        </p:txBody>
      </p:sp>
      <p:sp>
        <p:nvSpPr>
          <p:cNvPr id="8208" name="Text Box 15"/>
          <p:cNvSpPr txBox="1">
            <a:spLocks noChangeArrowheads="1"/>
          </p:cNvSpPr>
          <p:nvPr/>
        </p:nvSpPr>
        <p:spPr bwMode="auto">
          <a:xfrm>
            <a:off x="1435100" y="5197475"/>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800000"/>
                </a:solidFill>
              </a:rPr>
              <a:t>NO</a:t>
            </a:r>
            <a:endParaRPr lang="en-US" altLang="en-US" sz="1600" b="0">
              <a:solidFill>
                <a:schemeClr val="bg2"/>
              </a:solidFill>
            </a:endParaRPr>
          </a:p>
        </p:txBody>
      </p:sp>
      <p:sp>
        <p:nvSpPr>
          <p:cNvPr id="8209" name="AutoShape 16"/>
          <p:cNvSpPr>
            <a:spLocks noChangeArrowheads="1"/>
          </p:cNvSpPr>
          <p:nvPr/>
        </p:nvSpPr>
        <p:spPr bwMode="auto">
          <a:xfrm>
            <a:off x="685800" y="3271838"/>
            <a:ext cx="752475" cy="427037"/>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endParaRPr lang="en-US" altLang="en-US"/>
          </a:p>
        </p:txBody>
      </p:sp>
      <p:sp>
        <p:nvSpPr>
          <p:cNvPr id="8210" name="Text Box 17"/>
          <p:cNvSpPr txBox="1">
            <a:spLocks noChangeArrowheads="1"/>
          </p:cNvSpPr>
          <p:nvPr/>
        </p:nvSpPr>
        <p:spPr bwMode="auto">
          <a:xfrm>
            <a:off x="814388" y="3254375"/>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800000"/>
                </a:solidFill>
              </a:rPr>
              <a:t>NO</a:t>
            </a:r>
            <a:endParaRPr lang="en-US" altLang="en-US" sz="1600" b="0">
              <a:solidFill>
                <a:srgbClr val="00FFFF"/>
              </a:solidFill>
            </a:endParaRPr>
          </a:p>
        </p:txBody>
      </p:sp>
      <p:sp>
        <p:nvSpPr>
          <p:cNvPr id="8211" name="AutoShape 18"/>
          <p:cNvSpPr>
            <a:spLocks noChangeArrowheads="1"/>
          </p:cNvSpPr>
          <p:nvPr/>
        </p:nvSpPr>
        <p:spPr bwMode="auto">
          <a:xfrm>
            <a:off x="3860800" y="4259263"/>
            <a:ext cx="752475" cy="466725"/>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endParaRPr lang="en-US" altLang="en-US"/>
          </a:p>
        </p:txBody>
      </p:sp>
      <p:sp>
        <p:nvSpPr>
          <p:cNvPr id="8212" name="Text Box 19"/>
          <p:cNvSpPr txBox="1">
            <a:spLocks noChangeArrowheads="1"/>
          </p:cNvSpPr>
          <p:nvPr/>
        </p:nvSpPr>
        <p:spPr bwMode="auto">
          <a:xfrm>
            <a:off x="3968750" y="4259263"/>
            <a:ext cx="490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800000"/>
                </a:solidFill>
              </a:rPr>
              <a:t>NO</a:t>
            </a:r>
            <a:endParaRPr lang="en-US" altLang="en-US" sz="1600" b="0">
              <a:solidFill>
                <a:schemeClr val="bg2"/>
              </a:solidFill>
            </a:endParaRPr>
          </a:p>
        </p:txBody>
      </p:sp>
      <p:sp>
        <p:nvSpPr>
          <p:cNvPr id="8213" name="Text Box 20"/>
          <p:cNvSpPr txBox="1">
            <a:spLocks noChangeArrowheads="1"/>
          </p:cNvSpPr>
          <p:nvPr/>
        </p:nvSpPr>
        <p:spPr bwMode="auto">
          <a:xfrm>
            <a:off x="860425" y="26860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Yes</a:t>
            </a:r>
            <a:endParaRPr lang="en-US" altLang="en-US" sz="1600" b="0">
              <a:solidFill>
                <a:schemeClr val="bg2"/>
              </a:solidFill>
            </a:endParaRPr>
          </a:p>
        </p:txBody>
      </p:sp>
      <p:sp>
        <p:nvSpPr>
          <p:cNvPr id="8214" name="Text Box 21"/>
          <p:cNvSpPr txBox="1">
            <a:spLocks noChangeArrowheads="1"/>
          </p:cNvSpPr>
          <p:nvPr/>
        </p:nvSpPr>
        <p:spPr bwMode="auto">
          <a:xfrm>
            <a:off x="2897188" y="2686050"/>
            <a:ext cx="442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solidFill>
                  <a:srgbClr val="FF0000"/>
                </a:solidFill>
              </a:rPr>
              <a:t>No</a:t>
            </a:r>
          </a:p>
        </p:txBody>
      </p:sp>
      <p:sp>
        <p:nvSpPr>
          <p:cNvPr id="8215" name="Text Box 22"/>
          <p:cNvSpPr txBox="1">
            <a:spLocks noChangeArrowheads="1"/>
          </p:cNvSpPr>
          <p:nvPr/>
        </p:nvSpPr>
        <p:spPr bwMode="auto">
          <a:xfrm>
            <a:off x="4022725" y="3624263"/>
            <a:ext cx="930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Married</a:t>
            </a:r>
            <a:r>
              <a:rPr lang="en-US" altLang="en-US" sz="1600" b="0">
                <a:solidFill>
                  <a:schemeClr val="bg2"/>
                </a:solidFill>
              </a:rPr>
              <a:t> </a:t>
            </a:r>
          </a:p>
        </p:txBody>
      </p:sp>
      <p:sp>
        <p:nvSpPr>
          <p:cNvPr id="8216" name="Text Box 23"/>
          <p:cNvSpPr txBox="1">
            <a:spLocks noChangeArrowheads="1"/>
          </p:cNvSpPr>
          <p:nvPr/>
        </p:nvSpPr>
        <p:spPr bwMode="auto">
          <a:xfrm>
            <a:off x="1662113" y="3659188"/>
            <a:ext cx="1660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Single, Divorced</a:t>
            </a:r>
            <a:endParaRPr lang="en-US" altLang="en-US" sz="1600" b="0">
              <a:solidFill>
                <a:schemeClr val="bg2"/>
              </a:solidFill>
            </a:endParaRPr>
          </a:p>
        </p:txBody>
      </p:sp>
      <p:sp>
        <p:nvSpPr>
          <p:cNvPr id="8217" name="Text Box 24"/>
          <p:cNvSpPr txBox="1">
            <a:spLocks noChangeArrowheads="1"/>
          </p:cNvSpPr>
          <p:nvPr/>
        </p:nvSpPr>
        <p:spPr bwMode="auto">
          <a:xfrm>
            <a:off x="1155700" y="4630738"/>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&lt; 80K</a:t>
            </a:r>
            <a:endParaRPr lang="en-US" altLang="en-US" sz="1600" b="0">
              <a:solidFill>
                <a:schemeClr val="bg2"/>
              </a:solidFill>
            </a:endParaRPr>
          </a:p>
        </p:txBody>
      </p:sp>
      <p:sp>
        <p:nvSpPr>
          <p:cNvPr id="8218" name="Text Box 25"/>
          <p:cNvSpPr txBox="1">
            <a:spLocks noChangeArrowheads="1"/>
          </p:cNvSpPr>
          <p:nvPr/>
        </p:nvSpPr>
        <p:spPr bwMode="auto">
          <a:xfrm>
            <a:off x="3101975" y="4630738"/>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&gt; 80K</a:t>
            </a:r>
            <a:endParaRPr lang="en-US" altLang="en-US" sz="1600" b="0">
              <a:solidFill>
                <a:schemeClr val="bg2"/>
              </a:solidFill>
            </a:endParaRPr>
          </a:p>
        </p:txBody>
      </p:sp>
      <p:graphicFrame>
        <p:nvGraphicFramePr>
          <p:cNvPr id="8194" name="Object 26"/>
          <p:cNvGraphicFramePr>
            <a:graphicFrameLocks noChangeAspect="1"/>
          </p:cNvGraphicFramePr>
          <p:nvPr/>
        </p:nvGraphicFramePr>
        <p:xfrm>
          <a:off x="4953000" y="1600200"/>
          <a:ext cx="3343275" cy="1133475"/>
        </p:xfrm>
        <a:graphic>
          <a:graphicData uri="http://schemas.openxmlformats.org/presentationml/2006/ole">
            <mc:AlternateContent xmlns:mc="http://schemas.openxmlformats.org/markup-compatibility/2006">
              <mc:Choice xmlns:v="urn:schemas-microsoft-com:vml" Requires="v">
                <p:oleObj spid="_x0000_s8236" name="Document" r:id="rId4" imgW="4651200" imgH="1576440" progId="Word.Document.8">
                  <p:embed/>
                </p:oleObj>
              </mc:Choice>
              <mc:Fallback>
                <p:oleObj name="Document" r:id="rId4" imgW="4651200" imgH="1576440" progId="Word.Document.8">
                  <p:embed/>
                  <p:pic>
                    <p:nvPicPr>
                      <p:cNvPr id="0"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600200"/>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19" name="Text Box 27"/>
          <p:cNvSpPr txBox="1">
            <a:spLocks noChangeArrowheads="1"/>
          </p:cNvSpPr>
          <p:nvPr/>
        </p:nvSpPr>
        <p:spPr bwMode="auto">
          <a:xfrm>
            <a:off x="4800600" y="114300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lnSpc>
                <a:spcPct val="80000"/>
              </a:lnSpc>
              <a:spcBef>
                <a:spcPct val="20000"/>
              </a:spcBef>
              <a:buClr>
                <a:schemeClr val="accent2"/>
              </a:buClr>
              <a:buSzPct val="75000"/>
              <a:buFont typeface="Monotype Sorts" charset="0"/>
              <a:buNone/>
            </a:pPr>
            <a:r>
              <a:rPr lang="en-US" altLang="en-US" sz="2000">
                <a:solidFill>
                  <a:schemeClr val="tx2"/>
                </a:solidFill>
              </a:rPr>
              <a:t>Test Data</a:t>
            </a:r>
            <a:endParaRPr lang="en-US" altLang="en-US" sz="2000" b="0">
              <a:solidFill>
                <a:schemeClr val="bg2"/>
              </a:solidFill>
            </a:endParaRPr>
          </a:p>
        </p:txBody>
      </p:sp>
      <p:sp>
        <p:nvSpPr>
          <p:cNvPr id="8220" name="Line 28"/>
          <p:cNvSpPr>
            <a:spLocks noChangeShapeType="1"/>
          </p:cNvSpPr>
          <p:nvPr/>
        </p:nvSpPr>
        <p:spPr bwMode="auto">
          <a:xfrm flipH="1">
            <a:off x="3352800" y="2362200"/>
            <a:ext cx="1600200" cy="457200"/>
          </a:xfrm>
          <a:prstGeom prst="line">
            <a:avLst/>
          </a:prstGeom>
          <a:noFill/>
          <a:ln w="15875">
            <a:solidFill>
              <a:srgbClr val="FF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altLang="en-US" smtClean="0"/>
              <a:t>Apply Model to Test Data</a:t>
            </a:r>
          </a:p>
        </p:txBody>
      </p:sp>
      <p:sp>
        <p:nvSpPr>
          <p:cNvPr id="9220" name="Line 3"/>
          <p:cNvSpPr>
            <a:spLocks noChangeShapeType="1"/>
          </p:cNvSpPr>
          <p:nvPr/>
        </p:nvSpPr>
        <p:spPr bwMode="auto">
          <a:xfrm>
            <a:off x="2898775" y="4551363"/>
            <a:ext cx="266700" cy="64611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1" name="Line 4"/>
          <p:cNvSpPr>
            <a:spLocks noChangeShapeType="1"/>
          </p:cNvSpPr>
          <p:nvPr/>
        </p:nvSpPr>
        <p:spPr bwMode="auto">
          <a:xfrm flipH="1">
            <a:off x="1658938" y="4551363"/>
            <a:ext cx="355600" cy="64611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2" name="Line 5"/>
          <p:cNvSpPr>
            <a:spLocks noChangeShapeType="1"/>
          </p:cNvSpPr>
          <p:nvPr/>
        </p:nvSpPr>
        <p:spPr bwMode="auto">
          <a:xfrm flipH="1">
            <a:off x="2366963" y="3576638"/>
            <a:ext cx="442912" cy="649287"/>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3" name="Line 6"/>
          <p:cNvSpPr>
            <a:spLocks noChangeShapeType="1"/>
          </p:cNvSpPr>
          <p:nvPr/>
        </p:nvSpPr>
        <p:spPr bwMode="auto">
          <a:xfrm>
            <a:off x="3695700" y="3576638"/>
            <a:ext cx="531813" cy="649287"/>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4" name="Line 7"/>
          <p:cNvSpPr>
            <a:spLocks noChangeShapeType="1"/>
          </p:cNvSpPr>
          <p:nvPr/>
        </p:nvSpPr>
        <p:spPr bwMode="auto">
          <a:xfrm>
            <a:off x="2544763" y="2686050"/>
            <a:ext cx="620712" cy="5683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5" name="Line 8"/>
          <p:cNvSpPr>
            <a:spLocks noChangeShapeType="1"/>
          </p:cNvSpPr>
          <p:nvPr/>
        </p:nvSpPr>
        <p:spPr bwMode="auto">
          <a:xfrm flipH="1">
            <a:off x="1039813" y="2686050"/>
            <a:ext cx="619125" cy="56832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6" name="Text Box 9"/>
          <p:cNvSpPr txBox="1">
            <a:spLocks noChangeArrowheads="1"/>
          </p:cNvSpPr>
          <p:nvPr/>
        </p:nvSpPr>
        <p:spPr bwMode="auto">
          <a:xfrm>
            <a:off x="1606550" y="2362200"/>
            <a:ext cx="1027113" cy="349250"/>
          </a:xfrm>
          <a:prstGeom prst="rect">
            <a:avLst/>
          </a:prstGeom>
          <a:solidFill>
            <a:srgbClr val="FFFF00"/>
          </a:solidFill>
          <a:ln w="12700">
            <a:solidFill>
              <a:srgbClr val="0000FF"/>
            </a:solidFill>
            <a:miter lim="800000"/>
            <a:headEnd/>
            <a:tailEnd/>
          </a:ln>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2D1993"/>
                </a:solidFill>
              </a:rPr>
              <a:t>Refund</a:t>
            </a:r>
            <a:endParaRPr lang="en-US" altLang="en-US" sz="1600" b="0">
              <a:solidFill>
                <a:schemeClr val="bg2"/>
              </a:solidFill>
            </a:endParaRPr>
          </a:p>
        </p:txBody>
      </p:sp>
      <p:sp>
        <p:nvSpPr>
          <p:cNvPr id="9227" name="Text Box 10"/>
          <p:cNvSpPr txBox="1">
            <a:spLocks noChangeArrowheads="1"/>
          </p:cNvSpPr>
          <p:nvPr/>
        </p:nvSpPr>
        <p:spPr bwMode="auto">
          <a:xfrm>
            <a:off x="2720975" y="3254375"/>
            <a:ext cx="1025525" cy="347663"/>
          </a:xfrm>
          <a:prstGeom prst="rect">
            <a:avLst/>
          </a:prstGeom>
          <a:solidFill>
            <a:srgbClr val="FFFF00"/>
          </a:solidFill>
          <a:ln w="12700">
            <a:solidFill>
              <a:srgbClr val="0000FF"/>
            </a:solidFill>
            <a:miter lim="800000"/>
            <a:headEnd/>
            <a:tailEnd/>
          </a:ln>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2D1993"/>
                </a:solidFill>
              </a:rPr>
              <a:t>MarSt</a:t>
            </a:r>
            <a:endParaRPr lang="en-US" altLang="en-US" sz="1600" b="0">
              <a:solidFill>
                <a:schemeClr val="bg2"/>
              </a:solidFill>
            </a:endParaRPr>
          </a:p>
        </p:txBody>
      </p:sp>
      <p:sp>
        <p:nvSpPr>
          <p:cNvPr id="9228" name="Text Box 11"/>
          <p:cNvSpPr txBox="1">
            <a:spLocks noChangeArrowheads="1"/>
          </p:cNvSpPr>
          <p:nvPr/>
        </p:nvSpPr>
        <p:spPr bwMode="auto">
          <a:xfrm>
            <a:off x="1925638" y="4225925"/>
            <a:ext cx="1062037" cy="349250"/>
          </a:xfrm>
          <a:prstGeom prst="rect">
            <a:avLst/>
          </a:prstGeom>
          <a:solidFill>
            <a:srgbClr val="FFFF00"/>
          </a:solidFill>
          <a:ln w="12700">
            <a:solidFill>
              <a:srgbClr val="0000FF"/>
            </a:solidFill>
            <a:miter lim="800000"/>
            <a:headEnd/>
            <a:tailEnd/>
          </a:ln>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2D1993"/>
                </a:solidFill>
              </a:rPr>
              <a:t>TaxInc</a:t>
            </a:r>
            <a:endParaRPr lang="en-US" altLang="en-US" sz="1600" b="0">
              <a:solidFill>
                <a:schemeClr val="bg2"/>
              </a:solidFill>
            </a:endParaRPr>
          </a:p>
        </p:txBody>
      </p:sp>
      <p:sp>
        <p:nvSpPr>
          <p:cNvPr id="9229" name="AutoShape 12"/>
          <p:cNvSpPr>
            <a:spLocks noChangeArrowheads="1"/>
          </p:cNvSpPr>
          <p:nvPr/>
        </p:nvSpPr>
        <p:spPr bwMode="auto">
          <a:xfrm>
            <a:off x="2941638" y="5194300"/>
            <a:ext cx="688975" cy="449263"/>
          </a:xfrm>
          <a:prstGeom prst="roundRect">
            <a:avLst>
              <a:gd name="adj" fmla="val 16769"/>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endParaRPr lang="en-US" altLang="en-US"/>
          </a:p>
        </p:txBody>
      </p:sp>
      <p:sp>
        <p:nvSpPr>
          <p:cNvPr id="9230" name="Text Box 13"/>
          <p:cNvSpPr txBox="1">
            <a:spLocks noChangeArrowheads="1"/>
          </p:cNvSpPr>
          <p:nvPr/>
        </p:nvSpPr>
        <p:spPr bwMode="auto">
          <a:xfrm>
            <a:off x="2859088" y="5194300"/>
            <a:ext cx="7508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800000"/>
                </a:solidFill>
              </a:rPr>
              <a:t>YES</a:t>
            </a:r>
            <a:endParaRPr lang="en-US" altLang="en-US" sz="1600" b="0">
              <a:solidFill>
                <a:schemeClr val="bg2"/>
              </a:solidFill>
            </a:endParaRPr>
          </a:p>
        </p:txBody>
      </p:sp>
      <p:sp>
        <p:nvSpPr>
          <p:cNvPr id="9231" name="AutoShape 14"/>
          <p:cNvSpPr>
            <a:spLocks noChangeArrowheads="1"/>
          </p:cNvSpPr>
          <p:nvPr/>
        </p:nvSpPr>
        <p:spPr bwMode="auto">
          <a:xfrm>
            <a:off x="1304925" y="5214938"/>
            <a:ext cx="717550" cy="446087"/>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endParaRPr lang="en-US" altLang="en-US"/>
          </a:p>
        </p:txBody>
      </p:sp>
      <p:sp>
        <p:nvSpPr>
          <p:cNvPr id="9232" name="Text Box 15"/>
          <p:cNvSpPr txBox="1">
            <a:spLocks noChangeArrowheads="1"/>
          </p:cNvSpPr>
          <p:nvPr/>
        </p:nvSpPr>
        <p:spPr bwMode="auto">
          <a:xfrm>
            <a:off x="1435100" y="5197475"/>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800000"/>
                </a:solidFill>
              </a:rPr>
              <a:t>NO</a:t>
            </a:r>
            <a:endParaRPr lang="en-US" altLang="en-US" sz="1600" b="0">
              <a:solidFill>
                <a:schemeClr val="bg2"/>
              </a:solidFill>
            </a:endParaRPr>
          </a:p>
        </p:txBody>
      </p:sp>
      <p:sp>
        <p:nvSpPr>
          <p:cNvPr id="9233" name="AutoShape 16"/>
          <p:cNvSpPr>
            <a:spLocks noChangeArrowheads="1"/>
          </p:cNvSpPr>
          <p:nvPr/>
        </p:nvSpPr>
        <p:spPr bwMode="auto">
          <a:xfrm>
            <a:off x="685800" y="3271838"/>
            <a:ext cx="752475" cy="427037"/>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endParaRPr lang="en-US" altLang="en-US"/>
          </a:p>
        </p:txBody>
      </p:sp>
      <p:sp>
        <p:nvSpPr>
          <p:cNvPr id="9234" name="Text Box 17"/>
          <p:cNvSpPr txBox="1">
            <a:spLocks noChangeArrowheads="1"/>
          </p:cNvSpPr>
          <p:nvPr/>
        </p:nvSpPr>
        <p:spPr bwMode="auto">
          <a:xfrm>
            <a:off x="814388" y="3254375"/>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800000"/>
                </a:solidFill>
              </a:rPr>
              <a:t>NO</a:t>
            </a:r>
            <a:endParaRPr lang="en-US" altLang="en-US" sz="1600" b="0">
              <a:solidFill>
                <a:srgbClr val="00FFFF"/>
              </a:solidFill>
            </a:endParaRPr>
          </a:p>
        </p:txBody>
      </p:sp>
      <p:sp>
        <p:nvSpPr>
          <p:cNvPr id="9235" name="AutoShape 18"/>
          <p:cNvSpPr>
            <a:spLocks noChangeArrowheads="1"/>
          </p:cNvSpPr>
          <p:nvPr/>
        </p:nvSpPr>
        <p:spPr bwMode="auto">
          <a:xfrm>
            <a:off x="3860800" y="4259263"/>
            <a:ext cx="752475" cy="466725"/>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endParaRPr lang="en-US" altLang="en-US"/>
          </a:p>
        </p:txBody>
      </p:sp>
      <p:sp>
        <p:nvSpPr>
          <p:cNvPr id="9236" name="Text Box 19"/>
          <p:cNvSpPr txBox="1">
            <a:spLocks noChangeArrowheads="1"/>
          </p:cNvSpPr>
          <p:nvPr/>
        </p:nvSpPr>
        <p:spPr bwMode="auto">
          <a:xfrm>
            <a:off x="3968750" y="4259263"/>
            <a:ext cx="490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800000"/>
                </a:solidFill>
              </a:rPr>
              <a:t>NO</a:t>
            </a:r>
            <a:endParaRPr lang="en-US" altLang="en-US" sz="1600" b="0">
              <a:solidFill>
                <a:schemeClr val="bg2"/>
              </a:solidFill>
            </a:endParaRPr>
          </a:p>
        </p:txBody>
      </p:sp>
      <p:sp>
        <p:nvSpPr>
          <p:cNvPr id="9237" name="Text Box 20"/>
          <p:cNvSpPr txBox="1">
            <a:spLocks noChangeArrowheads="1"/>
          </p:cNvSpPr>
          <p:nvPr/>
        </p:nvSpPr>
        <p:spPr bwMode="auto">
          <a:xfrm>
            <a:off x="860425" y="26860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Yes</a:t>
            </a:r>
            <a:endParaRPr lang="en-US" altLang="en-US" sz="1600" b="0">
              <a:solidFill>
                <a:schemeClr val="bg2"/>
              </a:solidFill>
            </a:endParaRPr>
          </a:p>
        </p:txBody>
      </p:sp>
      <p:sp>
        <p:nvSpPr>
          <p:cNvPr id="9238" name="Text Box 21"/>
          <p:cNvSpPr txBox="1">
            <a:spLocks noChangeArrowheads="1"/>
          </p:cNvSpPr>
          <p:nvPr/>
        </p:nvSpPr>
        <p:spPr bwMode="auto">
          <a:xfrm>
            <a:off x="2897188" y="2686050"/>
            <a:ext cx="442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solidFill>
                  <a:srgbClr val="FF0000"/>
                </a:solidFill>
              </a:rPr>
              <a:t>No</a:t>
            </a:r>
          </a:p>
        </p:txBody>
      </p:sp>
      <p:sp>
        <p:nvSpPr>
          <p:cNvPr id="9239" name="Text Box 22"/>
          <p:cNvSpPr txBox="1">
            <a:spLocks noChangeArrowheads="1"/>
          </p:cNvSpPr>
          <p:nvPr/>
        </p:nvSpPr>
        <p:spPr bwMode="auto">
          <a:xfrm>
            <a:off x="4022725" y="3624263"/>
            <a:ext cx="930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Married</a:t>
            </a:r>
            <a:r>
              <a:rPr lang="en-US" altLang="en-US" sz="1600" b="0">
                <a:solidFill>
                  <a:schemeClr val="bg2"/>
                </a:solidFill>
              </a:rPr>
              <a:t> </a:t>
            </a:r>
          </a:p>
        </p:txBody>
      </p:sp>
      <p:sp>
        <p:nvSpPr>
          <p:cNvPr id="9240" name="Text Box 23"/>
          <p:cNvSpPr txBox="1">
            <a:spLocks noChangeArrowheads="1"/>
          </p:cNvSpPr>
          <p:nvPr/>
        </p:nvSpPr>
        <p:spPr bwMode="auto">
          <a:xfrm>
            <a:off x="1662113" y="3659188"/>
            <a:ext cx="1660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Single, Divorced</a:t>
            </a:r>
            <a:endParaRPr lang="en-US" altLang="en-US" sz="1600" b="0">
              <a:solidFill>
                <a:schemeClr val="bg2"/>
              </a:solidFill>
            </a:endParaRPr>
          </a:p>
        </p:txBody>
      </p:sp>
      <p:sp>
        <p:nvSpPr>
          <p:cNvPr id="9241" name="Text Box 24"/>
          <p:cNvSpPr txBox="1">
            <a:spLocks noChangeArrowheads="1"/>
          </p:cNvSpPr>
          <p:nvPr/>
        </p:nvSpPr>
        <p:spPr bwMode="auto">
          <a:xfrm>
            <a:off x="1155700" y="4630738"/>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&lt; 80K</a:t>
            </a:r>
            <a:endParaRPr lang="en-US" altLang="en-US" sz="1600" b="0">
              <a:solidFill>
                <a:schemeClr val="bg2"/>
              </a:solidFill>
            </a:endParaRPr>
          </a:p>
        </p:txBody>
      </p:sp>
      <p:sp>
        <p:nvSpPr>
          <p:cNvPr id="9242" name="Text Box 25"/>
          <p:cNvSpPr txBox="1">
            <a:spLocks noChangeArrowheads="1"/>
          </p:cNvSpPr>
          <p:nvPr/>
        </p:nvSpPr>
        <p:spPr bwMode="auto">
          <a:xfrm>
            <a:off x="3101975" y="4630738"/>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&gt; 80K</a:t>
            </a:r>
            <a:endParaRPr lang="en-US" altLang="en-US" sz="1600" b="0">
              <a:solidFill>
                <a:schemeClr val="bg2"/>
              </a:solidFill>
            </a:endParaRPr>
          </a:p>
        </p:txBody>
      </p:sp>
      <p:graphicFrame>
        <p:nvGraphicFramePr>
          <p:cNvPr id="9218" name="Object 26"/>
          <p:cNvGraphicFramePr>
            <a:graphicFrameLocks noChangeAspect="1"/>
          </p:cNvGraphicFramePr>
          <p:nvPr/>
        </p:nvGraphicFramePr>
        <p:xfrm>
          <a:off x="4953000" y="1600200"/>
          <a:ext cx="3343275" cy="1133475"/>
        </p:xfrm>
        <a:graphic>
          <a:graphicData uri="http://schemas.openxmlformats.org/presentationml/2006/ole">
            <mc:AlternateContent xmlns:mc="http://schemas.openxmlformats.org/markup-compatibility/2006">
              <mc:Choice xmlns:v="urn:schemas-microsoft-com:vml" Requires="v">
                <p:oleObj spid="_x0000_s9260" name="Document" r:id="rId4" imgW="4651200" imgH="1576440" progId="Word.Document.8">
                  <p:embed/>
                </p:oleObj>
              </mc:Choice>
              <mc:Fallback>
                <p:oleObj name="Document" r:id="rId4" imgW="4651200" imgH="1576440" progId="Word.Document.8">
                  <p:embed/>
                  <p:pic>
                    <p:nvPicPr>
                      <p:cNvPr id="0"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600200"/>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43" name="Text Box 27"/>
          <p:cNvSpPr txBox="1">
            <a:spLocks noChangeArrowheads="1"/>
          </p:cNvSpPr>
          <p:nvPr/>
        </p:nvSpPr>
        <p:spPr bwMode="auto">
          <a:xfrm>
            <a:off x="4800600" y="114300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lnSpc>
                <a:spcPct val="80000"/>
              </a:lnSpc>
              <a:spcBef>
                <a:spcPct val="20000"/>
              </a:spcBef>
              <a:buClr>
                <a:schemeClr val="accent2"/>
              </a:buClr>
              <a:buSzPct val="75000"/>
              <a:buFont typeface="Monotype Sorts" charset="0"/>
              <a:buNone/>
            </a:pPr>
            <a:r>
              <a:rPr lang="en-US" altLang="en-US" sz="2000">
                <a:solidFill>
                  <a:schemeClr val="tx2"/>
                </a:solidFill>
              </a:rPr>
              <a:t>Test Data</a:t>
            </a:r>
            <a:endParaRPr lang="en-US" altLang="en-US" sz="2000" b="0">
              <a:solidFill>
                <a:schemeClr val="bg2"/>
              </a:solidFill>
            </a:endParaRPr>
          </a:p>
        </p:txBody>
      </p:sp>
      <p:sp>
        <p:nvSpPr>
          <p:cNvPr id="9244" name="Line 28"/>
          <p:cNvSpPr>
            <a:spLocks noChangeShapeType="1"/>
          </p:cNvSpPr>
          <p:nvPr/>
        </p:nvSpPr>
        <p:spPr bwMode="auto">
          <a:xfrm flipH="1">
            <a:off x="3810000" y="2057400"/>
            <a:ext cx="2057400" cy="1295400"/>
          </a:xfrm>
          <a:prstGeom prst="line">
            <a:avLst/>
          </a:prstGeom>
          <a:noFill/>
          <a:ln w="15875">
            <a:solidFill>
              <a:srgbClr val="FF0000"/>
            </a:solidFill>
            <a:prstDash val="dash"/>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altLang="en-US" smtClean="0"/>
              <a:t>Apply Model to Test Data</a:t>
            </a:r>
          </a:p>
        </p:txBody>
      </p:sp>
      <p:sp>
        <p:nvSpPr>
          <p:cNvPr id="10244" name="Line 3"/>
          <p:cNvSpPr>
            <a:spLocks noChangeShapeType="1"/>
          </p:cNvSpPr>
          <p:nvPr/>
        </p:nvSpPr>
        <p:spPr bwMode="auto">
          <a:xfrm>
            <a:off x="2898775" y="4551363"/>
            <a:ext cx="266700" cy="64611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5" name="Line 4"/>
          <p:cNvSpPr>
            <a:spLocks noChangeShapeType="1"/>
          </p:cNvSpPr>
          <p:nvPr/>
        </p:nvSpPr>
        <p:spPr bwMode="auto">
          <a:xfrm flipH="1">
            <a:off x="1658938" y="4551363"/>
            <a:ext cx="355600" cy="64611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6" name="Line 5"/>
          <p:cNvSpPr>
            <a:spLocks noChangeShapeType="1"/>
          </p:cNvSpPr>
          <p:nvPr/>
        </p:nvSpPr>
        <p:spPr bwMode="auto">
          <a:xfrm flipH="1">
            <a:off x="2366963" y="3576638"/>
            <a:ext cx="442912" cy="649287"/>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7" name="Line 6"/>
          <p:cNvSpPr>
            <a:spLocks noChangeShapeType="1"/>
          </p:cNvSpPr>
          <p:nvPr/>
        </p:nvSpPr>
        <p:spPr bwMode="auto">
          <a:xfrm>
            <a:off x="3695700" y="3576638"/>
            <a:ext cx="531813" cy="64928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8" name="Line 7"/>
          <p:cNvSpPr>
            <a:spLocks noChangeShapeType="1"/>
          </p:cNvSpPr>
          <p:nvPr/>
        </p:nvSpPr>
        <p:spPr bwMode="auto">
          <a:xfrm>
            <a:off x="2544763" y="2686050"/>
            <a:ext cx="620712" cy="5683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9" name="Line 8"/>
          <p:cNvSpPr>
            <a:spLocks noChangeShapeType="1"/>
          </p:cNvSpPr>
          <p:nvPr/>
        </p:nvSpPr>
        <p:spPr bwMode="auto">
          <a:xfrm flipH="1">
            <a:off x="1039813" y="2686050"/>
            <a:ext cx="619125" cy="56832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0" name="Text Box 9"/>
          <p:cNvSpPr txBox="1">
            <a:spLocks noChangeArrowheads="1"/>
          </p:cNvSpPr>
          <p:nvPr/>
        </p:nvSpPr>
        <p:spPr bwMode="auto">
          <a:xfrm>
            <a:off x="1606550" y="2362200"/>
            <a:ext cx="1027113" cy="349250"/>
          </a:xfrm>
          <a:prstGeom prst="rect">
            <a:avLst/>
          </a:prstGeom>
          <a:solidFill>
            <a:srgbClr val="FFFF00"/>
          </a:solidFill>
          <a:ln w="12700">
            <a:solidFill>
              <a:srgbClr val="0000FF"/>
            </a:solidFill>
            <a:miter lim="800000"/>
            <a:headEnd/>
            <a:tailEnd/>
          </a:ln>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2D1993"/>
                </a:solidFill>
              </a:rPr>
              <a:t>Refund</a:t>
            </a:r>
            <a:endParaRPr lang="en-US" altLang="en-US" sz="1600" b="0">
              <a:solidFill>
                <a:schemeClr val="bg2"/>
              </a:solidFill>
            </a:endParaRPr>
          </a:p>
        </p:txBody>
      </p:sp>
      <p:sp>
        <p:nvSpPr>
          <p:cNvPr id="10251" name="Text Box 10"/>
          <p:cNvSpPr txBox="1">
            <a:spLocks noChangeArrowheads="1"/>
          </p:cNvSpPr>
          <p:nvPr/>
        </p:nvSpPr>
        <p:spPr bwMode="auto">
          <a:xfrm>
            <a:off x="2720975" y="3254375"/>
            <a:ext cx="1025525" cy="347663"/>
          </a:xfrm>
          <a:prstGeom prst="rect">
            <a:avLst/>
          </a:prstGeom>
          <a:solidFill>
            <a:srgbClr val="FFFF00"/>
          </a:solidFill>
          <a:ln w="12700">
            <a:solidFill>
              <a:srgbClr val="0000FF"/>
            </a:solidFill>
            <a:miter lim="800000"/>
            <a:headEnd/>
            <a:tailEnd/>
          </a:ln>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2D1993"/>
                </a:solidFill>
              </a:rPr>
              <a:t>MarSt</a:t>
            </a:r>
            <a:endParaRPr lang="en-US" altLang="en-US" sz="1600" b="0">
              <a:solidFill>
                <a:schemeClr val="bg2"/>
              </a:solidFill>
            </a:endParaRPr>
          </a:p>
        </p:txBody>
      </p:sp>
      <p:sp>
        <p:nvSpPr>
          <p:cNvPr id="10252" name="Text Box 11"/>
          <p:cNvSpPr txBox="1">
            <a:spLocks noChangeArrowheads="1"/>
          </p:cNvSpPr>
          <p:nvPr/>
        </p:nvSpPr>
        <p:spPr bwMode="auto">
          <a:xfrm>
            <a:off x="1925638" y="4225925"/>
            <a:ext cx="1062037" cy="349250"/>
          </a:xfrm>
          <a:prstGeom prst="rect">
            <a:avLst/>
          </a:prstGeom>
          <a:solidFill>
            <a:srgbClr val="FFFF00"/>
          </a:solidFill>
          <a:ln w="12700">
            <a:solidFill>
              <a:srgbClr val="0000FF"/>
            </a:solidFill>
            <a:miter lim="800000"/>
            <a:headEnd/>
            <a:tailEnd/>
          </a:ln>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2D1993"/>
                </a:solidFill>
              </a:rPr>
              <a:t>TaxInc</a:t>
            </a:r>
            <a:endParaRPr lang="en-US" altLang="en-US" sz="1600" b="0">
              <a:solidFill>
                <a:schemeClr val="bg2"/>
              </a:solidFill>
            </a:endParaRPr>
          </a:p>
        </p:txBody>
      </p:sp>
      <p:sp>
        <p:nvSpPr>
          <p:cNvPr id="10253" name="AutoShape 12"/>
          <p:cNvSpPr>
            <a:spLocks noChangeArrowheads="1"/>
          </p:cNvSpPr>
          <p:nvPr/>
        </p:nvSpPr>
        <p:spPr bwMode="auto">
          <a:xfrm>
            <a:off x="2941638" y="5194300"/>
            <a:ext cx="688975" cy="449263"/>
          </a:xfrm>
          <a:prstGeom prst="roundRect">
            <a:avLst>
              <a:gd name="adj" fmla="val 16769"/>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endParaRPr lang="en-US" altLang="en-US"/>
          </a:p>
        </p:txBody>
      </p:sp>
      <p:sp>
        <p:nvSpPr>
          <p:cNvPr id="10254" name="Text Box 13"/>
          <p:cNvSpPr txBox="1">
            <a:spLocks noChangeArrowheads="1"/>
          </p:cNvSpPr>
          <p:nvPr/>
        </p:nvSpPr>
        <p:spPr bwMode="auto">
          <a:xfrm>
            <a:off x="2859088" y="5194300"/>
            <a:ext cx="7508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800000"/>
                </a:solidFill>
              </a:rPr>
              <a:t>YES</a:t>
            </a:r>
            <a:endParaRPr lang="en-US" altLang="en-US" sz="1600" b="0">
              <a:solidFill>
                <a:schemeClr val="bg2"/>
              </a:solidFill>
            </a:endParaRPr>
          </a:p>
        </p:txBody>
      </p:sp>
      <p:sp>
        <p:nvSpPr>
          <p:cNvPr id="10255" name="AutoShape 14"/>
          <p:cNvSpPr>
            <a:spLocks noChangeArrowheads="1"/>
          </p:cNvSpPr>
          <p:nvPr/>
        </p:nvSpPr>
        <p:spPr bwMode="auto">
          <a:xfrm>
            <a:off x="1304925" y="5214938"/>
            <a:ext cx="717550" cy="446087"/>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endParaRPr lang="en-US" altLang="en-US"/>
          </a:p>
        </p:txBody>
      </p:sp>
      <p:sp>
        <p:nvSpPr>
          <p:cNvPr id="10256" name="Text Box 15"/>
          <p:cNvSpPr txBox="1">
            <a:spLocks noChangeArrowheads="1"/>
          </p:cNvSpPr>
          <p:nvPr/>
        </p:nvSpPr>
        <p:spPr bwMode="auto">
          <a:xfrm>
            <a:off x="1435100" y="5197475"/>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800000"/>
                </a:solidFill>
              </a:rPr>
              <a:t>NO</a:t>
            </a:r>
            <a:endParaRPr lang="en-US" altLang="en-US" sz="1600" b="0">
              <a:solidFill>
                <a:schemeClr val="bg2"/>
              </a:solidFill>
            </a:endParaRPr>
          </a:p>
        </p:txBody>
      </p:sp>
      <p:sp>
        <p:nvSpPr>
          <p:cNvPr id="10257" name="AutoShape 16"/>
          <p:cNvSpPr>
            <a:spLocks noChangeArrowheads="1"/>
          </p:cNvSpPr>
          <p:nvPr/>
        </p:nvSpPr>
        <p:spPr bwMode="auto">
          <a:xfrm>
            <a:off x="685800" y="3271838"/>
            <a:ext cx="752475" cy="427037"/>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endParaRPr lang="en-US" altLang="en-US"/>
          </a:p>
        </p:txBody>
      </p:sp>
      <p:sp>
        <p:nvSpPr>
          <p:cNvPr id="10258" name="Text Box 17"/>
          <p:cNvSpPr txBox="1">
            <a:spLocks noChangeArrowheads="1"/>
          </p:cNvSpPr>
          <p:nvPr/>
        </p:nvSpPr>
        <p:spPr bwMode="auto">
          <a:xfrm>
            <a:off x="814388" y="3254375"/>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800000"/>
                </a:solidFill>
              </a:rPr>
              <a:t>NO</a:t>
            </a:r>
            <a:endParaRPr lang="en-US" altLang="en-US" sz="1600" b="0">
              <a:solidFill>
                <a:srgbClr val="00FFFF"/>
              </a:solidFill>
            </a:endParaRPr>
          </a:p>
        </p:txBody>
      </p:sp>
      <p:sp>
        <p:nvSpPr>
          <p:cNvPr id="10259" name="AutoShape 18"/>
          <p:cNvSpPr>
            <a:spLocks noChangeArrowheads="1"/>
          </p:cNvSpPr>
          <p:nvPr/>
        </p:nvSpPr>
        <p:spPr bwMode="auto">
          <a:xfrm>
            <a:off x="3860800" y="4259263"/>
            <a:ext cx="752475" cy="466725"/>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endParaRPr lang="en-US" altLang="en-US"/>
          </a:p>
        </p:txBody>
      </p:sp>
      <p:sp>
        <p:nvSpPr>
          <p:cNvPr id="10260" name="Text Box 19"/>
          <p:cNvSpPr txBox="1">
            <a:spLocks noChangeArrowheads="1"/>
          </p:cNvSpPr>
          <p:nvPr/>
        </p:nvSpPr>
        <p:spPr bwMode="auto">
          <a:xfrm>
            <a:off x="3968750" y="4259263"/>
            <a:ext cx="490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800000"/>
                </a:solidFill>
              </a:rPr>
              <a:t>NO</a:t>
            </a:r>
            <a:endParaRPr lang="en-US" altLang="en-US" sz="1600" b="0">
              <a:solidFill>
                <a:schemeClr val="bg2"/>
              </a:solidFill>
            </a:endParaRPr>
          </a:p>
        </p:txBody>
      </p:sp>
      <p:sp>
        <p:nvSpPr>
          <p:cNvPr id="10261" name="Text Box 20"/>
          <p:cNvSpPr txBox="1">
            <a:spLocks noChangeArrowheads="1"/>
          </p:cNvSpPr>
          <p:nvPr/>
        </p:nvSpPr>
        <p:spPr bwMode="auto">
          <a:xfrm>
            <a:off x="860425" y="26860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Yes</a:t>
            </a:r>
            <a:endParaRPr lang="en-US" altLang="en-US" sz="1600" b="0">
              <a:solidFill>
                <a:schemeClr val="bg2"/>
              </a:solidFill>
            </a:endParaRPr>
          </a:p>
        </p:txBody>
      </p:sp>
      <p:sp>
        <p:nvSpPr>
          <p:cNvPr id="10262" name="Text Box 21"/>
          <p:cNvSpPr txBox="1">
            <a:spLocks noChangeArrowheads="1"/>
          </p:cNvSpPr>
          <p:nvPr/>
        </p:nvSpPr>
        <p:spPr bwMode="auto">
          <a:xfrm>
            <a:off x="2897188" y="2686050"/>
            <a:ext cx="442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solidFill>
                  <a:srgbClr val="FF0000"/>
                </a:solidFill>
              </a:rPr>
              <a:t>No</a:t>
            </a:r>
          </a:p>
        </p:txBody>
      </p:sp>
      <p:sp>
        <p:nvSpPr>
          <p:cNvPr id="10263" name="Text Box 22"/>
          <p:cNvSpPr txBox="1">
            <a:spLocks noChangeArrowheads="1"/>
          </p:cNvSpPr>
          <p:nvPr/>
        </p:nvSpPr>
        <p:spPr bwMode="auto">
          <a:xfrm>
            <a:off x="4022725" y="3624263"/>
            <a:ext cx="930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solidFill>
                  <a:srgbClr val="FF0000"/>
                </a:solidFill>
              </a:rPr>
              <a:t>Married </a:t>
            </a:r>
          </a:p>
        </p:txBody>
      </p:sp>
      <p:sp>
        <p:nvSpPr>
          <p:cNvPr id="10264" name="Text Box 23"/>
          <p:cNvSpPr txBox="1">
            <a:spLocks noChangeArrowheads="1"/>
          </p:cNvSpPr>
          <p:nvPr/>
        </p:nvSpPr>
        <p:spPr bwMode="auto">
          <a:xfrm>
            <a:off x="1662113" y="3659188"/>
            <a:ext cx="1660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Single, Divorced</a:t>
            </a:r>
            <a:endParaRPr lang="en-US" altLang="en-US" sz="1600" b="0">
              <a:solidFill>
                <a:schemeClr val="bg2"/>
              </a:solidFill>
            </a:endParaRPr>
          </a:p>
        </p:txBody>
      </p:sp>
      <p:sp>
        <p:nvSpPr>
          <p:cNvPr id="10265" name="Text Box 24"/>
          <p:cNvSpPr txBox="1">
            <a:spLocks noChangeArrowheads="1"/>
          </p:cNvSpPr>
          <p:nvPr/>
        </p:nvSpPr>
        <p:spPr bwMode="auto">
          <a:xfrm>
            <a:off x="1155700" y="4630738"/>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&lt; 80K</a:t>
            </a:r>
            <a:endParaRPr lang="en-US" altLang="en-US" sz="1600" b="0">
              <a:solidFill>
                <a:schemeClr val="bg2"/>
              </a:solidFill>
            </a:endParaRPr>
          </a:p>
        </p:txBody>
      </p:sp>
      <p:sp>
        <p:nvSpPr>
          <p:cNvPr id="10266" name="Text Box 25"/>
          <p:cNvSpPr txBox="1">
            <a:spLocks noChangeArrowheads="1"/>
          </p:cNvSpPr>
          <p:nvPr/>
        </p:nvSpPr>
        <p:spPr bwMode="auto">
          <a:xfrm>
            <a:off x="3101975" y="4630738"/>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&gt; 80K</a:t>
            </a:r>
            <a:endParaRPr lang="en-US" altLang="en-US" sz="1600" b="0">
              <a:solidFill>
                <a:schemeClr val="bg2"/>
              </a:solidFill>
            </a:endParaRPr>
          </a:p>
        </p:txBody>
      </p:sp>
      <p:graphicFrame>
        <p:nvGraphicFramePr>
          <p:cNvPr id="10242" name="Object 26"/>
          <p:cNvGraphicFramePr>
            <a:graphicFrameLocks noChangeAspect="1"/>
          </p:cNvGraphicFramePr>
          <p:nvPr/>
        </p:nvGraphicFramePr>
        <p:xfrm>
          <a:off x="4953000" y="1600200"/>
          <a:ext cx="3343275" cy="1133475"/>
        </p:xfrm>
        <a:graphic>
          <a:graphicData uri="http://schemas.openxmlformats.org/presentationml/2006/ole">
            <mc:AlternateContent xmlns:mc="http://schemas.openxmlformats.org/markup-compatibility/2006">
              <mc:Choice xmlns:v="urn:schemas-microsoft-com:vml" Requires="v">
                <p:oleObj spid="_x0000_s10284" name="Document" r:id="rId4" imgW="4651200" imgH="1576440" progId="Word.Document.8">
                  <p:embed/>
                </p:oleObj>
              </mc:Choice>
              <mc:Fallback>
                <p:oleObj name="Document" r:id="rId4" imgW="4651200" imgH="1576440" progId="Word.Document.8">
                  <p:embed/>
                  <p:pic>
                    <p:nvPicPr>
                      <p:cNvPr id="0"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600200"/>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67" name="Text Box 27"/>
          <p:cNvSpPr txBox="1">
            <a:spLocks noChangeArrowheads="1"/>
          </p:cNvSpPr>
          <p:nvPr/>
        </p:nvSpPr>
        <p:spPr bwMode="auto">
          <a:xfrm>
            <a:off x="4800600" y="114300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lnSpc>
                <a:spcPct val="80000"/>
              </a:lnSpc>
              <a:spcBef>
                <a:spcPct val="20000"/>
              </a:spcBef>
              <a:buClr>
                <a:schemeClr val="accent2"/>
              </a:buClr>
              <a:buSzPct val="75000"/>
              <a:buFont typeface="Monotype Sorts" charset="0"/>
              <a:buNone/>
            </a:pPr>
            <a:r>
              <a:rPr lang="en-US" altLang="en-US" sz="2000">
                <a:solidFill>
                  <a:schemeClr val="tx2"/>
                </a:solidFill>
              </a:rPr>
              <a:t>Test Data</a:t>
            </a:r>
            <a:endParaRPr lang="en-US" altLang="en-US" sz="2000" b="0">
              <a:solidFill>
                <a:schemeClr val="bg2"/>
              </a:solidFill>
            </a:endParaRPr>
          </a:p>
        </p:txBody>
      </p:sp>
      <p:sp>
        <p:nvSpPr>
          <p:cNvPr id="10268" name="Line 28"/>
          <p:cNvSpPr>
            <a:spLocks noChangeShapeType="1"/>
          </p:cNvSpPr>
          <p:nvPr/>
        </p:nvSpPr>
        <p:spPr bwMode="auto">
          <a:xfrm flipH="1">
            <a:off x="4648200" y="2590800"/>
            <a:ext cx="1295400" cy="990600"/>
          </a:xfrm>
          <a:prstGeom prst="line">
            <a:avLst/>
          </a:prstGeom>
          <a:noFill/>
          <a:ln w="15875">
            <a:solidFill>
              <a:srgbClr val="FF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altLang="en-US" smtClean="0"/>
              <a:t>Apply Model to Test Data</a:t>
            </a:r>
          </a:p>
        </p:txBody>
      </p:sp>
      <p:sp>
        <p:nvSpPr>
          <p:cNvPr id="11268" name="Line 3"/>
          <p:cNvSpPr>
            <a:spLocks noChangeShapeType="1"/>
          </p:cNvSpPr>
          <p:nvPr/>
        </p:nvSpPr>
        <p:spPr bwMode="auto">
          <a:xfrm>
            <a:off x="2898775" y="4551363"/>
            <a:ext cx="266700" cy="64611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69" name="Line 4"/>
          <p:cNvSpPr>
            <a:spLocks noChangeShapeType="1"/>
          </p:cNvSpPr>
          <p:nvPr/>
        </p:nvSpPr>
        <p:spPr bwMode="auto">
          <a:xfrm flipH="1">
            <a:off x="1658938" y="4551363"/>
            <a:ext cx="355600" cy="64611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70" name="Line 5"/>
          <p:cNvSpPr>
            <a:spLocks noChangeShapeType="1"/>
          </p:cNvSpPr>
          <p:nvPr/>
        </p:nvSpPr>
        <p:spPr bwMode="auto">
          <a:xfrm flipH="1">
            <a:off x="2366963" y="3576638"/>
            <a:ext cx="442912" cy="649287"/>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71" name="Line 6"/>
          <p:cNvSpPr>
            <a:spLocks noChangeShapeType="1"/>
          </p:cNvSpPr>
          <p:nvPr/>
        </p:nvSpPr>
        <p:spPr bwMode="auto">
          <a:xfrm>
            <a:off x="3695700" y="3576638"/>
            <a:ext cx="531813" cy="64928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72" name="Line 7"/>
          <p:cNvSpPr>
            <a:spLocks noChangeShapeType="1"/>
          </p:cNvSpPr>
          <p:nvPr/>
        </p:nvSpPr>
        <p:spPr bwMode="auto">
          <a:xfrm>
            <a:off x="2544763" y="2686050"/>
            <a:ext cx="620712" cy="5683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73" name="Line 8"/>
          <p:cNvSpPr>
            <a:spLocks noChangeShapeType="1"/>
          </p:cNvSpPr>
          <p:nvPr/>
        </p:nvSpPr>
        <p:spPr bwMode="auto">
          <a:xfrm flipH="1">
            <a:off x="1039813" y="2686050"/>
            <a:ext cx="619125" cy="56832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74" name="Text Box 9"/>
          <p:cNvSpPr txBox="1">
            <a:spLocks noChangeArrowheads="1"/>
          </p:cNvSpPr>
          <p:nvPr/>
        </p:nvSpPr>
        <p:spPr bwMode="auto">
          <a:xfrm>
            <a:off x="1606550" y="2362200"/>
            <a:ext cx="1027113" cy="349250"/>
          </a:xfrm>
          <a:prstGeom prst="rect">
            <a:avLst/>
          </a:prstGeom>
          <a:solidFill>
            <a:srgbClr val="FFFF00"/>
          </a:solidFill>
          <a:ln w="12700">
            <a:solidFill>
              <a:srgbClr val="0000FF"/>
            </a:solidFill>
            <a:miter lim="800000"/>
            <a:headEnd/>
            <a:tailEnd/>
          </a:ln>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2D1993"/>
                </a:solidFill>
              </a:rPr>
              <a:t>Refund</a:t>
            </a:r>
            <a:endParaRPr lang="en-US" altLang="en-US" sz="1600" b="0">
              <a:solidFill>
                <a:schemeClr val="bg2"/>
              </a:solidFill>
            </a:endParaRPr>
          </a:p>
        </p:txBody>
      </p:sp>
      <p:sp>
        <p:nvSpPr>
          <p:cNvPr id="11275" name="Text Box 10"/>
          <p:cNvSpPr txBox="1">
            <a:spLocks noChangeArrowheads="1"/>
          </p:cNvSpPr>
          <p:nvPr/>
        </p:nvSpPr>
        <p:spPr bwMode="auto">
          <a:xfrm>
            <a:off x="2720975" y="3254375"/>
            <a:ext cx="1025525" cy="347663"/>
          </a:xfrm>
          <a:prstGeom prst="rect">
            <a:avLst/>
          </a:prstGeom>
          <a:solidFill>
            <a:srgbClr val="FFFF00"/>
          </a:solidFill>
          <a:ln w="12700">
            <a:solidFill>
              <a:srgbClr val="0000FF"/>
            </a:solidFill>
            <a:miter lim="800000"/>
            <a:headEnd/>
            <a:tailEnd/>
          </a:ln>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2D1993"/>
                </a:solidFill>
              </a:rPr>
              <a:t>MarSt</a:t>
            </a:r>
            <a:endParaRPr lang="en-US" altLang="en-US" sz="1600" b="0">
              <a:solidFill>
                <a:schemeClr val="bg2"/>
              </a:solidFill>
            </a:endParaRPr>
          </a:p>
        </p:txBody>
      </p:sp>
      <p:sp>
        <p:nvSpPr>
          <p:cNvPr id="11276" name="Text Box 11"/>
          <p:cNvSpPr txBox="1">
            <a:spLocks noChangeArrowheads="1"/>
          </p:cNvSpPr>
          <p:nvPr/>
        </p:nvSpPr>
        <p:spPr bwMode="auto">
          <a:xfrm>
            <a:off x="1925638" y="4225925"/>
            <a:ext cx="1062037" cy="349250"/>
          </a:xfrm>
          <a:prstGeom prst="rect">
            <a:avLst/>
          </a:prstGeom>
          <a:solidFill>
            <a:srgbClr val="FFFF00"/>
          </a:solidFill>
          <a:ln w="12700">
            <a:solidFill>
              <a:srgbClr val="0000FF"/>
            </a:solidFill>
            <a:miter lim="800000"/>
            <a:headEnd/>
            <a:tailEnd/>
          </a:ln>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2D1993"/>
                </a:solidFill>
              </a:rPr>
              <a:t>TaxInc</a:t>
            </a:r>
            <a:endParaRPr lang="en-US" altLang="en-US" sz="1600" b="0">
              <a:solidFill>
                <a:schemeClr val="bg2"/>
              </a:solidFill>
            </a:endParaRPr>
          </a:p>
        </p:txBody>
      </p:sp>
      <p:sp>
        <p:nvSpPr>
          <p:cNvPr id="11277" name="AutoShape 12"/>
          <p:cNvSpPr>
            <a:spLocks noChangeArrowheads="1"/>
          </p:cNvSpPr>
          <p:nvPr/>
        </p:nvSpPr>
        <p:spPr bwMode="auto">
          <a:xfrm>
            <a:off x="2941638" y="5194300"/>
            <a:ext cx="688975" cy="449263"/>
          </a:xfrm>
          <a:prstGeom prst="roundRect">
            <a:avLst>
              <a:gd name="adj" fmla="val 16769"/>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endParaRPr lang="en-US" altLang="en-US"/>
          </a:p>
        </p:txBody>
      </p:sp>
      <p:sp>
        <p:nvSpPr>
          <p:cNvPr id="11278" name="Text Box 13"/>
          <p:cNvSpPr txBox="1">
            <a:spLocks noChangeArrowheads="1"/>
          </p:cNvSpPr>
          <p:nvPr/>
        </p:nvSpPr>
        <p:spPr bwMode="auto">
          <a:xfrm>
            <a:off x="2859088" y="5194300"/>
            <a:ext cx="7508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800000"/>
                </a:solidFill>
              </a:rPr>
              <a:t>YES</a:t>
            </a:r>
            <a:endParaRPr lang="en-US" altLang="en-US" sz="1600" b="0">
              <a:solidFill>
                <a:schemeClr val="bg2"/>
              </a:solidFill>
            </a:endParaRPr>
          </a:p>
        </p:txBody>
      </p:sp>
      <p:sp>
        <p:nvSpPr>
          <p:cNvPr id="11279" name="AutoShape 14"/>
          <p:cNvSpPr>
            <a:spLocks noChangeArrowheads="1"/>
          </p:cNvSpPr>
          <p:nvPr/>
        </p:nvSpPr>
        <p:spPr bwMode="auto">
          <a:xfrm>
            <a:off x="1304925" y="5214938"/>
            <a:ext cx="717550" cy="446087"/>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endParaRPr lang="en-US" altLang="en-US"/>
          </a:p>
        </p:txBody>
      </p:sp>
      <p:sp>
        <p:nvSpPr>
          <p:cNvPr id="11280" name="Text Box 15"/>
          <p:cNvSpPr txBox="1">
            <a:spLocks noChangeArrowheads="1"/>
          </p:cNvSpPr>
          <p:nvPr/>
        </p:nvSpPr>
        <p:spPr bwMode="auto">
          <a:xfrm>
            <a:off x="1435100" y="5197475"/>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800000"/>
                </a:solidFill>
              </a:rPr>
              <a:t>NO</a:t>
            </a:r>
            <a:endParaRPr lang="en-US" altLang="en-US" sz="1600" b="0">
              <a:solidFill>
                <a:schemeClr val="bg2"/>
              </a:solidFill>
            </a:endParaRPr>
          </a:p>
        </p:txBody>
      </p:sp>
      <p:sp>
        <p:nvSpPr>
          <p:cNvPr id="11281" name="AutoShape 16"/>
          <p:cNvSpPr>
            <a:spLocks noChangeArrowheads="1"/>
          </p:cNvSpPr>
          <p:nvPr/>
        </p:nvSpPr>
        <p:spPr bwMode="auto">
          <a:xfrm>
            <a:off x="685800" y="3271838"/>
            <a:ext cx="752475" cy="427037"/>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endParaRPr lang="en-US" altLang="en-US"/>
          </a:p>
        </p:txBody>
      </p:sp>
      <p:sp>
        <p:nvSpPr>
          <p:cNvPr id="11282" name="Text Box 17"/>
          <p:cNvSpPr txBox="1">
            <a:spLocks noChangeArrowheads="1"/>
          </p:cNvSpPr>
          <p:nvPr/>
        </p:nvSpPr>
        <p:spPr bwMode="auto">
          <a:xfrm>
            <a:off x="814388" y="3254375"/>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800000"/>
                </a:solidFill>
              </a:rPr>
              <a:t>NO</a:t>
            </a:r>
            <a:endParaRPr lang="en-US" altLang="en-US" sz="1600" b="0">
              <a:solidFill>
                <a:srgbClr val="00FFFF"/>
              </a:solidFill>
            </a:endParaRPr>
          </a:p>
        </p:txBody>
      </p:sp>
      <p:sp>
        <p:nvSpPr>
          <p:cNvPr id="11283" name="AutoShape 18"/>
          <p:cNvSpPr>
            <a:spLocks noChangeArrowheads="1"/>
          </p:cNvSpPr>
          <p:nvPr/>
        </p:nvSpPr>
        <p:spPr bwMode="auto">
          <a:xfrm>
            <a:off x="3860800" y="4259263"/>
            <a:ext cx="752475" cy="466725"/>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endParaRPr lang="en-US" altLang="en-US"/>
          </a:p>
        </p:txBody>
      </p:sp>
      <p:sp>
        <p:nvSpPr>
          <p:cNvPr id="11284" name="Text Box 19"/>
          <p:cNvSpPr txBox="1">
            <a:spLocks noChangeArrowheads="1"/>
          </p:cNvSpPr>
          <p:nvPr/>
        </p:nvSpPr>
        <p:spPr bwMode="auto">
          <a:xfrm>
            <a:off x="3968750" y="4259263"/>
            <a:ext cx="490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800000"/>
                </a:solidFill>
              </a:rPr>
              <a:t>NO</a:t>
            </a:r>
            <a:endParaRPr lang="en-US" altLang="en-US" sz="1600" b="0">
              <a:solidFill>
                <a:schemeClr val="bg2"/>
              </a:solidFill>
            </a:endParaRPr>
          </a:p>
        </p:txBody>
      </p:sp>
      <p:sp>
        <p:nvSpPr>
          <p:cNvPr id="11285" name="Text Box 20"/>
          <p:cNvSpPr txBox="1">
            <a:spLocks noChangeArrowheads="1"/>
          </p:cNvSpPr>
          <p:nvPr/>
        </p:nvSpPr>
        <p:spPr bwMode="auto">
          <a:xfrm>
            <a:off x="860425" y="26860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Yes</a:t>
            </a:r>
            <a:endParaRPr lang="en-US" altLang="en-US" sz="1600" b="0">
              <a:solidFill>
                <a:schemeClr val="bg2"/>
              </a:solidFill>
            </a:endParaRPr>
          </a:p>
        </p:txBody>
      </p:sp>
      <p:sp>
        <p:nvSpPr>
          <p:cNvPr id="11286" name="Text Box 21"/>
          <p:cNvSpPr txBox="1">
            <a:spLocks noChangeArrowheads="1"/>
          </p:cNvSpPr>
          <p:nvPr/>
        </p:nvSpPr>
        <p:spPr bwMode="auto">
          <a:xfrm>
            <a:off x="2897188" y="2686050"/>
            <a:ext cx="442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solidFill>
                  <a:srgbClr val="FF0000"/>
                </a:solidFill>
              </a:rPr>
              <a:t>No</a:t>
            </a:r>
          </a:p>
        </p:txBody>
      </p:sp>
      <p:sp>
        <p:nvSpPr>
          <p:cNvPr id="11287" name="Text Box 22"/>
          <p:cNvSpPr txBox="1">
            <a:spLocks noChangeArrowheads="1"/>
          </p:cNvSpPr>
          <p:nvPr/>
        </p:nvSpPr>
        <p:spPr bwMode="auto">
          <a:xfrm>
            <a:off x="4022725" y="3624263"/>
            <a:ext cx="930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solidFill>
                  <a:srgbClr val="FF0000"/>
                </a:solidFill>
              </a:rPr>
              <a:t>Married </a:t>
            </a:r>
          </a:p>
        </p:txBody>
      </p:sp>
      <p:sp>
        <p:nvSpPr>
          <p:cNvPr id="11288" name="Text Box 23"/>
          <p:cNvSpPr txBox="1">
            <a:spLocks noChangeArrowheads="1"/>
          </p:cNvSpPr>
          <p:nvPr/>
        </p:nvSpPr>
        <p:spPr bwMode="auto">
          <a:xfrm>
            <a:off x="1662113" y="3659188"/>
            <a:ext cx="1660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Single, Divorced</a:t>
            </a:r>
            <a:endParaRPr lang="en-US" altLang="en-US" sz="1600" b="0">
              <a:solidFill>
                <a:schemeClr val="bg2"/>
              </a:solidFill>
            </a:endParaRPr>
          </a:p>
        </p:txBody>
      </p:sp>
      <p:sp>
        <p:nvSpPr>
          <p:cNvPr id="11289" name="Text Box 24"/>
          <p:cNvSpPr txBox="1">
            <a:spLocks noChangeArrowheads="1"/>
          </p:cNvSpPr>
          <p:nvPr/>
        </p:nvSpPr>
        <p:spPr bwMode="auto">
          <a:xfrm>
            <a:off x="1155700" y="4630738"/>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&lt; 80K</a:t>
            </a:r>
            <a:endParaRPr lang="en-US" altLang="en-US" sz="1600" b="0">
              <a:solidFill>
                <a:schemeClr val="bg2"/>
              </a:solidFill>
            </a:endParaRPr>
          </a:p>
        </p:txBody>
      </p:sp>
      <p:sp>
        <p:nvSpPr>
          <p:cNvPr id="11290" name="Text Box 25"/>
          <p:cNvSpPr txBox="1">
            <a:spLocks noChangeArrowheads="1"/>
          </p:cNvSpPr>
          <p:nvPr/>
        </p:nvSpPr>
        <p:spPr bwMode="auto">
          <a:xfrm>
            <a:off x="3101975" y="4630738"/>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&gt; 80K</a:t>
            </a:r>
            <a:endParaRPr lang="en-US" altLang="en-US" sz="1600" b="0">
              <a:solidFill>
                <a:schemeClr val="bg2"/>
              </a:solidFill>
            </a:endParaRPr>
          </a:p>
        </p:txBody>
      </p:sp>
      <p:graphicFrame>
        <p:nvGraphicFramePr>
          <p:cNvPr id="11266" name="Object 26"/>
          <p:cNvGraphicFramePr>
            <a:graphicFrameLocks noChangeAspect="1"/>
          </p:cNvGraphicFramePr>
          <p:nvPr/>
        </p:nvGraphicFramePr>
        <p:xfrm>
          <a:off x="4953000" y="1600200"/>
          <a:ext cx="3343275" cy="1133475"/>
        </p:xfrm>
        <a:graphic>
          <a:graphicData uri="http://schemas.openxmlformats.org/presentationml/2006/ole">
            <mc:AlternateContent xmlns:mc="http://schemas.openxmlformats.org/markup-compatibility/2006">
              <mc:Choice xmlns:v="urn:schemas-microsoft-com:vml" Requires="v">
                <p:oleObj spid="_x0000_s11309" name="Document" r:id="rId4" imgW="4651200" imgH="1576440" progId="Word.Document.8">
                  <p:embed/>
                </p:oleObj>
              </mc:Choice>
              <mc:Fallback>
                <p:oleObj name="Document" r:id="rId4" imgW="4651200" imgH="1576440" progId="Word.Document.8">
                  <p:embed/>
                  <p:pic>
                    <p:nvPicPr>
                      <p:cNvPr id="0"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600200"/>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91" name="Text Box 27"/>
          <p:cNvSpPr txBox="1">
            <a:spLocks noChangeArrowheads="1"/>
          </p:cNvSpPr>
          <p:nvPr/>
        </p:nvSpPr>
        <p:spPr bwMode="auto">
          <a:xfrm>
            <a:off x="4800600" y="114300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lnSpc>
                <a:spcPct val="80000"/>
              </a:lnSpc>
              <a:spcBef>
                <a:spcPct val="20000"/>
              </a:spcBef>
              <a:buClr>
                <a:schemeClr val="accent2"/>
              </a:buClr>
              <a:buSzPct val="75000"/>
              <a:buFont typeface="Monotype Sorts" charset="0"/>
              <a:buNone/>
            </a:pPr>
            <a:r>
              <a:rPr lang="en-US" altLang="en-US" sz="2000">
                <a:solidFill>
                  <a:schemeClr val="tx2"/>
                </a:solidFill>
              </a:rPr>
              <a:t>Test Data</a:t>
            </a:r>
            <a:endParaRPr lang="en-US" altLang="en-US" sz="2000" b="0">
              <a:solidFill>
                <a:schemeClr val="bg2"/>
              </a:solidFill>
            </a:endParaRPr>
          </a:p>
        </p:txBody>
      </p:sp>
      <p:sp>
        <p:nvSpPr>
          <p:cNvPr id="11292" name="Line 28"/>
          <p:cNvSpPr>
            <a:spLocks noChangeShapeType="1"/>
          </p:cNvSpPr>
          <p:nvPr/>
        </p:nvSpPr>
        <p:spPr bwMode="auto">
          <a:xfrm flipH="1">
            <a:off x="4495800" y="2590800"/>
            <a:ext cx="3124200" cy="1828800"/>
          </a:xfrm>
          <a:prstGeom prst="line">
            <a:avLst/>
          </a:prstGeom>
          <a:noFill/>
          <a:ln w="15875">
            <a:solidFill>
              <a:srgbClr val="FF0000"/>
            </a:solidFill>
            <a:prstDash val="dash"/>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3" name="Text Box 29"/>
          <p:cNvSpPr txBox="1">
            <a:spLocks noChangeArrowheads="1"/>
          </p:cNvSpPr>
          <p:nvPr/>
        </p:nvSpPr>
        <p:spPr bwMode="auto">
          <a:xfrm>
            <a:off x="6019800" y="3581400"/>
            <a:ext cx="2667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nSpc>
                <a:spcPct val="80000"/>
              </a:lnSpc>
              <a:spcBef>
                <a:spcPct val="20000"/>
              </a:spcBef>
              <a:buClr>
                <a:schemeClr val="accent2"/>
              </a:buClr>
              <a:buSzPct val="75000"/>
              <a:buFont typeface="Monotype Sorts" charset="0"/>
              <a:buNone/>
            </a:pPr>
            <a:r>
              <a:rPr lang="en-US" altLang="en-US" sz="2000" b="0"/>
              <a:t>Assign Cheat to “No”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altLang="en-US" smtClean="0"/>
              <a:t>Decision Tree Classification Task</a:t>
            </a:r>
          </a:p>
        </p:txBody>
      </p:sp>
      <p:graphicFrame>
        <p:nvGraphicFramePr>
          <p:cNvPr id="12290" name="Object 3"/>
          <p:cNvGraphicFramePr>
            <a:graphicFrameLocks noGrp="1" noChangeAspect="1"/>
          </p:cNvGraphicFramePr>
          <p:nvPr>
            <p:ph idx="1"/>
          </p:nvPr>
        </p:nvGraphicFramePr>
        <p:xfrm>
          <a:off x="1093788" y="1143000"/>
          <a:ext cx="6951662" cy="5181600"/>
        </p:xfrm>
        <a:graphic>
          <a:graphicData uri="http://schemas.openxmlformats.org/presentationml/2006/ole">
            <mc:AlternateContent xmlns:mc="http://schemas.openxmlformats.org/markup-compatibility/2006">
              <mc:Choice xmlns:v="urn:schemas-microsoft-com:vml" Requires="v">
                <p:oleObj spid="_x0000_s12309" name="Visio" r:id="rId3" imgW="8424875" imgH="6279741" progId="Visio.Drawing.6">
                  <p:embed/>
                </p:oleObj>
              </mc:Choice>
              <mc:Fallback>
                <p:oleObj name="Visio" r:id="rId3" imgW="8424875" imgH="6279741" progId="Visio.Drawing.6">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788" y="1143000"/>
                        <a:ext cx="695166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2" name="Line 4"/>
          <p:cNvSpPr>
            <a:spLocks noChangeShapeType="1"/>
          </p:cNvSpPr>
          <p:nvPr/>
        </p:nvSpPr>
        <p:spPr bwMode="auto">
          <a:xfrm flipH="1">
            <a:off x="6400800" y="2362200"/>
            <a:ext cx="685800" cy="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3" name="Text Box 5"/>
          <p:cNvSpPr txBox="1">
            <a:spLocks noChangeArrowheads="1"/>
          </p:cNvSpPr>
          <p:nvPr/>
        </p:nvSpPr>
        <p:spPr bwMode="auto">
          <a:xfrm>
            <a:off x="7086600" y="4283075"/>
            <a:ext cx="1219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spcBef>
                <a:spcPct val="50000"/>
              </a:spcBef>
            </a:pPr>
            <a:r>
              <a:rPr lang="en-US" altLang="en-US"/>
              <a:t>Decision Tree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dirty="0" smtClean="0"/>
              <a:t>2. Decision Tree Induction</a:t>
            </a:r>
          </a:p>
        </p:txBody>
      </p:sp>
      <p:sp>
        <p:nvSpPr>
          <p:cNvPr id="47107" name="Rectangle 3"/>
          <p:cNvSpPr>
            <a:spLocks noGrp="1" noChangeArrowheads="1"/>
          </p:cNvSpPr>
          <p:nvPr>
            <p:ph type="body" idx="1"/>
          </p:nvPr>
        </p:nvSpPr>
        <p:spPr/>
        <p:txBody>
          <a:bodyPr/>
          <a:lstStyle/>
          <a:p>
            <a:r>
              <a:rPr lang="en-US" altLang="en-US" smtClean="0"/>
              <a:t>Many Algorithms:</a:t>
            </a:r>
          </a:p>
          <a:p>
            <a:pPr lvl="1"/>
            <a:r>
              <a:rPr lang="en-US" altLang="en-US" smtClean="0"/>
              <a:t>Hunt’s Algorithm (one of the earliest)</a:t>
            </a:r>
          </a:p>
          <a:p>
            <a:pPr lvl="1"/>
            <a:r>
              <a:rPr lang="en-US" altLang="en-US" smtClean="0"/>
              <a:t>CART</a:t>
            </a:r>
          </a:p>
          <a:p>
            <a:pPr lvl="1"/>
            <a:r>
              <a:rPr lang="en-US" altLang="en-US" smtClean="0"/>
              <a:t>ID3, C4.5</a:t>
            </a:r>
          </a:p>
          <a:p>
            <a:pPr lvl="1"/>
            <a:r>
              <a:rPr lang="en-US" altLang="en-US" smtClean="0"/>
              <a:t>SLIQ,SPRINT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ltLang="en-US" smtClean="0"/>
              <a:t>General Structure of Hunt’s Algorithm</a:t>
            </a:r>
          </a:p>
        </p:txBody>
      </p:sp>
      <p:sp>
        <p:nvSpPr>
          <p:cNvPr id="13316" name="Rectangle 3"/>
          <p:cNvSpPr>
            <a:spLocks noGrp="1" noChangeArrowheads="1"/>
          </p:cNvSpPr>
          <p:nvPr>
            <p:ph type="body" idx="1"/>
          </p:nvPr>
        </p:nvSpPr>
        <p:spPr>
          <a:xfrm>
            <a:off x="411163" y="1143000"/>
            <a:ext cx="4541837" cy="5181600"/>
          </a:xfrm>
        </p:spPr>
        <p:txBody>
          <a:bodyPr/>
          <a:lstStyle/>
          <a:p>
            <a:pPr>
              <a:lnSpc>
                <a:spcPct val="90000"/>
              </a:lnSpc>
            </a:pPr>
            <a:r>
              <a:rPr lang="en-US" altLang="en-US" sz="2000" smtClean="0"/>
              <a:t>Let D</a:t>
            </a:r>
            <a:r>
              <a:rPr lang="en-US" altLang="en-US" sz="2000" baseline="-25000" smtClean="0"/>
              <a:t>t</a:t>
            </a:r>
            <a:r>
              <a:rPr lang="en-US" altLang="en-US" sz="2000" smtClean="0"/>
              <a:t> be the set of training records that reach a node t</a:t>
            </a:r>
          </a:p>
          <a:p>
            <a:pPr>
              <a:lnSpc>
                <a:spcPct val="90000"/>
              </a:lnSpc>
            </a:pPr>
            <a:r>
              <a:rPr lang="en-US" altLang="en-US" sz="2000" smtClean="0"/>
              <a:t>General Procedure:</a:t>
            </a:r>
          </a:p>
          <a:p>
            <a:pPr lvl="1">
              <a:lnSpc>
                <a:spcPct val="90000"/>
              </a:lnSpc>
            </a:pPr>
            <a:r>
              <a:rPr lang="en-US" altLang="en-US" sz="2000" smtClean="0"/>
              <a:t>If D</a:t>
            </a:r>
            <a:r>
              <a:rPr lang="en-US" altLang="en-US" sz="2000" baseline="-25000" smtClean="0"/>
              <a:t>t</a:t>
            </a:r>
            <a:r>
              <a:rPr lang="en-US" altLang="en-US" sz="2000" smtClean="0"/>
              <a:t> contains records that belong the same class y</a:t>
            </a:r>
            <a:r>
              <a:rPr lang="en-US" altLang="en-US" sz="2000" baseline="-25000" smtClean="0"/>
              <a:t>t</a:t>
            </a:r>
            <a:r>
              <a:rPr lang="en-US" altLang="en-US" sz="2000" smtClean="0"/>
              <a:t>, then t is a leaf node labeled as y</a:t>
            </a:r>
            <a:r>
              <a:rPr lang="en-US" altLang="en-US" sz="2000" baseline="-25000" smtClean="0"/>
              <a:t>t</a:t>
            </a:r>
          </a:p>
          <a:p>
            <a:pPr lvl="1">
              <a:lnSpc>
                <a:spcPct val="90000"/>
              </a:lnSpc>
            </a:pPr>
            <a:r>
              <a:rPr lang="en-US" altLang="en-US" sz="2000" smtClean="0"/>
              <a:t>If D</a:t>
            </a:r>
            <a:r>
              <a:rPr lang="en-US" altLang="en-US" sz="2000" baseline="-25000" smtClean="0"/>
              <a:t>t</a:t>
            </a:r>
            <a:r>
              <a:rPr lang="en-US" altLang="en-US" sz="2000" smtClean="0"/>
              <a:t> is an empty set, then t is a leaf node labeled by the default class, y</a:t>
            </a:r>
            <a:r>
              <a:rPr lang="en-US" altLang="en-US" sz="2000" baseline="-25000" smtClean="0"/>
              <a:t>d</a:t>
            </a:r>
          </a:p>
          <a:p>
            <a:pPr lvl="1">
              <a:lnSpc>
                <a:spcPct val="90000"/>
              </a:lnSpc>
            </a:pPr>
            <a:r>
              <a:rPr lang="en-US" altLang="en-US" sz="2000" smtClean="0"/>
              <a:t>If D</a:t>
            </a:r>
            <a:r>
              <a:rPr lang="en-US" altLang="en-US" sz="2000" baseline="-25000" smtClean="0"/>
              <a:t>t</a:t>
            </a:r>
            <a:r>
              <a:rPr lang="en-US" altLang="en-US" sz="2000" smtClean="0"/>
              <a:t> contains records that belong to more than one class, use an attribute test to split the data into smaller subsets. Recursively apply the procedure to each subset.</a:t>
            </a:r>
          </a:p>
        </p:txBody>
      </p:sp>
      <p:graphicFrame>
        <p:nvGraphicFramePr>
          <p:cNvPr id="13314" name="Object 5"/>
          <p:cNvGraphicFramePr>
            <a:graphicFrameLocks noChangeAspect="1"/>
          </p:cNvGraphicFramePr>
          <p:nvPr/>
        </p:nvGraphicFramePr>
        <p:xfrm>
          <a:off x="5665788" y="1143000"/>
          <a:ext cx="3021012" cy="3124200"/>
        </p:xfrm>
        <a:graphic>
          <a:graphicData uri="http://schemas.openxmlformats.org/presentationml/2006/ole">
            <mc:AlternateContent xmlns:mc="http://schemas.openxmlformats.org/markup-compatibility/2006">
              <mc:Choice xmlns:v="urn:schemas-microsoft-com:vml" Requires="v">
                <p:oleObj spid="_x0000_s13339" name="Document" r:id="rId4" imgW="5415994" imgH="5778378" progId="Word.Document.8">
                  <p:embed/>
                </p:oleObj>
              </mc:Choice>
              <mc:Fallback>
                <p:oleObj name="Document" r:id="rId4" imgW="5415994" imgH="5778378"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5788" y="1143000"/>
                        <a:ext cx="3021012" cy="312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7" name="Oval 11"/>
          <p:cNvSpPr>
            <a:spLocks noChangeArrowheads="1"/>
          </p:cNvSpPr>
          <p:nvPr/>
        </p:nvSpPr>
        <p:spPr bwMode="auto">
          <a:xfrm>
            <a:off x="6019800" y="4800600"/>
            <a:ext cx="1447800" cy="762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endParaRPr lang="en-US" altLang="en-US"/>
          </a:p>
        </p:txBody>
      </p:sp>
      <p:sp>
        <p:nvSpPr>
          <p:cNvPr id="13318" name="Line 12"/>
          <p:cNvSpPr>
            <a:spLocks noChangeShapeType="1"/>
          </p:cNvSpPr>
          <p:nvPr/>
        </p:nvSpPr>
        <p:spPr bwMode="auto">
          <a:xfrm flipH="1">
            <a:off x="5715000" y="5562600"/>
            <a:ext cx="9906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9" name="Line 13"/>
          <p:cNvSpPr>
            <a:spLocks noChangeShapeType="1"/>
          </p:cNvSpPr>
          <p:nvPr/>
        </p:nvSpPr>
        <p:spPr bwMode="auto">
          <a:xfrm>
            <a:off x="6858000" y="5562600"/>
            <a:ext cx="0" cy="533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0" name="Line 14"/>
          <p:cNvSpPr>
            <a:spLocks noChangeShapeType="1"/>
          </p:cNvSpPr>
          <p:nvPr/>
        </p:nvSpPr>
        <p:spPr bwMode="auto">
          <a:xfrm>
            <a:off x="7010400" y="5562600"/>
            <a:ext cx="9906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1" name="Line 15"/>
          <p:cNvSpPr>
            <a:spLocks noChangeShapeType="1"/>
          </p:cNvSpPr>
          <p:nvPr/>
        </p:nvSpPr>
        <p:spPr bwMode="auto">
          <a:xfrm flipH="1">
            <a:off x="6705600" y="4419600"/>
            <a:ext cx="2286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2" name="Text Box 16"/>
          <p:cNvSpPr txBox="1">
            <a:spLocks noChangeArrowheads="1"/>
          </p:cNvSpPr>
          <p:nvPr/>
        </p:nvSpPr>
        <p:spPr bwMode="auto">
          <a:xfrm>
            <a:off x="6934200" y="42672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spcBef>
                <a:spcPct val="50000"/>
              </a:spcBef>
            </a:pPr>
            <a:r>
              <a:rPr lang="en-US" altLang="en-US" sz="2000"/>
              <a:t>D</a:t>
            </a:r>
            <a:r>
              <a:rPr lang="en-US" altLang="en-US" sz="2000" baseline="-25000"/>
              <a:t>t</a:t>
            </a:r>
          </a:p>
        </p:txBody>
      </p:sp>
      <p:sp>
        <p:nvSpPr>
          <p:cNvPr id="13323" name="Text Box 17"/>
          <p:cNvSpPr txBox="1">
            <a:spLocks noChangeArrowheads="1"/>
          </p:cNvSpPr>
          <p:nvPr/>
        </p:nvSpPr>
        <p:spPr bwMode="auto">
          <a:xfrm>
            <a:off x="6553200" y="49530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spcBef>
                <a:spcPct val="50000"/>
              </a:spcBef>
            </a:pPr>
            <a:r>
              <a:rPr lang="en-US" altLang="en-US" sz="240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altLang="en-US" smtClean="0"/>
              <a:t>Hunt’s Algorithm</a:t>
            </a:r>
          </a:p>
        </p:txBody>
      </p:sp>
      <p:sp>
        <p:nvSpPr>
          <p:cNvPr id="900099" name="Rectangle 3"/>
          <p:cNvSpPr>
            <a:spLocks noChangeArrowheads="1"/>
          </p:cNvSpPr>
          <p:nvPr/>
        </p:nvSpPr>
        <p:spPr bwMode="auto">
          <a:xfrm>
            <a:off x="304800" y="1447800"/>
            <a:ext cx="576263" cy="414338"/>
          </a:xfrm>
          <a:prstGeom prst="rect">
            <a:avLst/>
          </a:prstGeom>
          <a:solidFill>
            <a:srgbClr val="FFFFFF"/>
          </a:solidFill>
          <a:ln w="25400">
            <a:solidFill>
              <a:srgbClr val="3366FF"/>
            </a:solidFill>
            <a:miter lim="800000"/>
            <a:headEnd/>
            <a:tailEnd/>
          </a:ln>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b="0">
                <a:latin typeface="Times New Roman" pitchFamily="18" charset="0"/>
              </a:rPr>
              <a:t>Don’t </a:t>
            </a:r>
          </a:p>
          <a:p>
            <a:pPr algn="ctr"/>
            <a:r>
              <a:rPr lang="en-US" altLang="en-US" b="0">
                <a:latin typeface="Times New Roman" pitchFamily="18" charset="0"/>
              </a:rPr>
              <a:t>Cheat</a:t>
            </a:r>
            <a:endParaRPr lang="en-US" altLang="en-US" sz="2400" b="0">
              <a:latin typeface="Times New Roman" pitchFamily="18" charset="0"/>
            </a:endParaRPr>
          </a:p>
        </p:txBody>
      </p:sp>
      <p:grpSp>
        <p:nvGrpSpPr>
          <p:cNvPr id="2" name="Group 4"/>
          <p:cNvGrpSpPr>
            <a:grpSpLocks/>
          </p:cNvGrpSpPr>
          <p:nvPr/>
        </p:nvGrpSpPr>
        <p:grpSpPr bwMode="auto">
          <a:xfrm>
            <a:off x="990600" y="1143000"/>
            <a:ext cx="2168525" cy="1262063"/>
            <a:chOff x="624" y="720"/>
            <a:chExt cx="1366" cy="795"/>
          </a:xfrm>
        </p:grpSpPr>
        <p:grpSp>
          <p:nvGrpSpPr>
            <p:cNvPr id="14381" name="Group 5"/>
            <p:cNvGrpSpPr>
              <a:grpSpLocks/>
            </p:cNvGrpSpPr>
            <p:nvPr/>
          </p:nvGrpSpPr>
          <p:grpSpPr bwMode="auto">
            <a:xfrm>
              <a:off x="864" y="720"/>
              <a:ext cx="1126" cy="795"/>
              <a:chOff x="480" y="2640"/>
              <a:chExt cx="1126" cy="795"/>
            </a:xfrm>
          </p:grpSpPr>
          <p:sp>
            <p:nvSpPr>
              <p:cNvPr id="14383" name="Oval 6"/>
              <p:cNvSpPr>
                <a:spLocks noChangeArrowheads="1"/>
              </p:cNvSpPr>
              <p:nvPr/>
            </p:nvSpPr>
            <p:spPr bwMode="auto">
              <a:xfrm>
                <a:off x="807" y="2640"/>
                <a:ext cx="436" cy="272"/>
              </a:xfrm>
              <a:prstGeom prst="ellipse">
                <a:avLst/>
              </a:prstGeom>
              <a:solidFill>
                <a:srgbClr val="FFFFFF"/>
              </a:solidFill>
              <a:ln w="25400">
                <a:solidFill>
                  <a:srgbClr val="3366FF"/>
                </a:solidFill>
                <a:round/>
                <a:headEnd/>
                <a:tailEnd/>
              </a:ln>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600" b="0">
                    <a:solidFill>
                      <a:srgbClr val="0033CC"/>
                    </a:solidFill>
                    <a:latin typeface="Times New Roman" pitchFamily="18" charset="0"/>
                  </a:rPr>
                  <a:t>Refund</a:t>
                </a:r>
                <a:endParaRPr lang="en-US" altLang="en-US" sz="1600" b="0">
                  <a:latin typeface="Times New Roman" pitchFamily="18" charset="0"/>
                </a:endParaRPr>
              </a:p>
            </p:txBody>
          </p:sp>
          <p:sp>
            <p:nvSpPr>
              <p:cNvPr id="14384" name="Line 7"/>
              <p:cNvSpPr>
                <a:spLocks noChangeShapeType="1"/>
              </p:cNvSpPr>
              <p:nvPr/>
            </p:nvSpPr>
            <p:spPr bwMode="auto">
              <a:xfrm flipH="1">
                <a:off x="661" y="2912"/>
                <a:ext cx="364" cy="224"/>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85" name="Line 8"/>
              <p:cNvSpPr>
                <a:spLocks noChangeShapeType="1"/>
              </p:cNvSpPr>
              <p:nvPr/>
            </p:nvSpPr>
            <p:spPr bwMode="auto">
              <a:xfrm>
                <a:off x="1025" y="2912"/>
                <a:ext cx="363" cy="224"/>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86" name="Rectangle 9"/>
              <p:cNvSpPr>
                <a:spLocks noChangeArrowheads="1"/>
              </p:cNvSpPr>
              <p:nvPr/>
            </p:nvSpPr>
            <p:spPr bwMode="auto">
              <a:xfrm>
                <a:off x="480" y="3136"/>
                <a:ext cx="363" cy="299"/>
              </a:xfrm>
              <a:prstGeom prst="rect">
                <a:avLst/>
              </a:prstGeom>
              <a:solidFill>
                <a:srgbClr val="FFFFFF"/>
              </a:solidFill>
              <a:ln w="50800" cmpd="thickThin">
                <a:solidFill>
                  <a:schemeClr val="tx1"/>
                </a:solidFill>
                <a:miter lim="800000"/>
                <a:headEnd/>
                <a:tailEnd/>
              </a:ln>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b="0">
                    <a:latin typeface="Times New Roman" pitchFamily="18" charset="0"/>
                  </a:rPr>
                  <a:t>Don’t </a:t>
                </a:r>
              </a:p>
              <a:p>
                <a:pPr algn="ctr"/>
                <a:r>
                  <a:rPr lang="en-US" altLang="en-US" b="0">
                    <a:latin typeface="Times New Roman" pitchFamily="18" charset="0"/>
                  </a:rPr>
                  <a:t>Cheat</a:t>
                </a:r>
                <a:endParaRPr lang="en-US" altLang="en-US" sz="1800" b="0">
                  <a:latin typeface="Times New Roman" pitchFamily="18" charset="0"/>
                </a:endParaRPr>
              </a:p>
            </p:txBody>
          </p:sp>
          <p:sp>
            <p:nvSpPr>
              <p:cNvPr id="14387" name="Rectangle 10"/>
              <p:cNvSpPr>
                <a:spLocks noChangeArrowheads="1"/>
              </p:cNvSpPr>
              <p:nvPr/>
            </p:nvSpPr>
            <p:spPr bwMode="auto">
              <a:xfrm>
                <a:off x="1243" y="3136"/>
                <a:ext cx="363" cy="261"/>
              </a:xfrm>
              <a:prstGeom prst="rect">
                <a:avLst/>
              </a:prstGeom>
              <a:solidFill>
                <a:srgbClr val="FFFFFF"/>
              </a:solidFill>
              <a:ln w="25400">
                <a:solidFill>
                  <a:srgbClr val="3366FF"/>
                </a:solidFill>
                <a:miter lim="800000"/>
                <a:headEnd/>
                <a:tailEnd/>
              </a:ln>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b="0">
                    <a:latin typeface="Times New Roman" pitchFamily="18" charset="0"/>
                  </a:rPr>
                  <a:t>Don’t </a:t>
                </a:r>
              </a:p>
              <a:p>
                <a:pPr algn="ctr"/>
                <a:r>
                  <a:rPr lang="en-US" altLang="en-US" b="0">
                    <a:latin typeface="Times New Roman" pitchFamily="18" charset="0"/>
                  </a:rPr>
                  <a:t>Cheat</a:t>
                </a:r>
                <a:endParaRPr lang="en-US" altLang="en-US" sz="2400" b="0">
                  <a:latin typeface="Times New Roman" pitchFamily="18" charset="0"/>
                </a:endParaRPr>
              </a:p>
            </p:txBody>
          </p:sp>
          <p:sp>
            <p:nvSpPr>
              <p:cNvPr id="14388" name="Text Box 11"/>
              <p:cNvSpPr txBox="1">
                <a:spLocks noChangeArrowheads="1"/>
              </p:cNvSpPr>
              <p:nvPr/>
            </p:nvSpPr>
            <p:spPr bwMode="auto">
              <a:xfrm>
                <a:off x="568" y="2869"/>
                <a:ext cx="3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a:solidFill>
                      <a:srgbClr val="0066FF"/>
                    </a:solidFill>
                  </a:rPr>
                  <a:t>Yes</a:t>
                </a:r>
                <a:endParaRPr lang="en-US" altLang="en-US" sz="1800" b="0">
                  <a:latin typeface="Times New Roman" pitchFamily="18" charset="0"/>
                </a:endParaRPr>
              </a:p>
            </p:txBody>
          </p:sp>
          <p:sp>
            <p:nvSpPr>
              <p:cNvPr id="14389" name="Text Box 12"/>
              <p:cNvSpPr txBox="1">
                <a:spLocks noChangeArrowheads="1"/>
              </p:cNvSpPr>
              <p:nvPr/>
            </p:nvSpPr>
            <p:spPr bwMode="auto">
              <a:xfrm>
                <a:off x="1260" y="2869"/>
                <a:ext cx="2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a:solidFill>
                      <a:srgbClr val="0066FF"/>
                    </a:solidFill>
                  </a:rPr>
                  <a:t>No</a:t>
                </a:r>
                <a:endParaRPr lang="en-US" altLang="en-US" sz="2400" b="0">
                  <a:latin typeface="Times New Roman" pitchFamily="18" charset="0"/>
                </a:endParaRPr>
              </a:p>
            </p:txBody>
          </p:sp>
        </p:grpSp>
        <p:sp>
          <p:nvSpPr>
            <p:cNvPr id="14382" name="Line 13"/>
            <p:cNvSpPr>
              <a:spLocks noChangeShapeType="1"/>
            </p:cNvSpPr>
            <p:nvPr/>
          </p:nvSpPr>
          <p:spPr bwMode="auto">
            <a:xfrm flipV="1">
              <a:off x="624" y="1056"/>
              <a:ext cx="240" cy="0"/>
            </a:xfrm>
            <a:prstGeom prst="line">
              <a:avLst/>
            </a:prstGeom>
            <a:noFill/>
            <a:ln w="76200" cmpd="tri">
              <a:solidFill>
                <a:srgbClr val="CC3300"/>
              </a:solidFill>
              <a:round/>
              <a:headEnd/>
              <a:tailEnd type="arrow" w="med"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 name="Group 14"/>
          <p:cNvGrpSpPr>
            <a:grpSpLocks/>
          </p:cNvGrpSpPr>
          <p:nvPr/>
        </p:nvGrpSpPr>
        <p:grpSpPr bwMode="auto">
          <a:xfrm>
            <a:off x="2667000" y="3048000"/>
            <a:ext cx="3325813" cy="3294063"/>
            <a:chOff x="1536" y="1920"/>
            <a:chExt cx="2095" cy="2075"/>
          </a:xfrm>
        </p:grpSpPr>
        <p:grpSp>
          <p:nvGrpSpPr>
            <p:cNvPr id="14360" name="Group 15"/>
            <p:cNvGrpSpPr>
              <a:grpSpLocks/>
            </p:cNvGrpSpPr>
            <p:nvPr/>
          </p:nvGrpSpPr>
          <p:grpSpPr bwMode="auto">
            <a:xfrm>
              <a:off x="1824" y="1920"/>
              <a:ext cx="1807" cy="2075"/>
              <a:chOff x="3840" y="1824"/>
              <a:chExt cx="1807" cy="2075"/>
            </a:xfrm>
          </p:grpSpPr>
          <p:sp>
            <p:nvSpPr>
              <p:cNvPr id="14362" name="Oval 16"/>
              <p:cNvSpPr>
                <a:spLocks noChangeArrowheads="1"/>
              </p:cNvSpPr>
              <p:nvPr/>
            </p:nvSpPr>
            <p:spPr bwMode="auto">
              <a:xfrm>
                <a:off x="4311" y="1824"/>
                <a:ext cx="437" cy="283"/>
              </a:xfrm>
              <a:prstGeom prst="ellipse">
                <a:avLst/>
              </a:prstGeom>
              <a:solidFill>
                <a:srgbClr val="FFFFFF"/>
              </a:solidFill>
              <a:ln w="9525">
                <a:solidFill>
                  <a:schemeClr val="tx1"/>
                </a:solidFill>
                <a:round/>
                <a:headEnd/>
                <a:tailEnd/>
              </a:ln>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600" b="0">
                    <a:latin typeface="Times New Roman" pitchFamily="18" charset="0"/>
                  </a:rPr>
                  <a:t>Refund</a:t>
                </a:r>
                <a:endParaRPr lang="en-US" altLang="en-US" b="0">
                  <a:latin typeface="Times New Roman" pitchFamily="18" charset="0"/>
                </a:endParaRPr>
              </a:p>
            </p:txBody>
          </p:sp>
          <p:sp>
            <p:nvSpPr>
              <p:cNvPr id="14363" name="Line 17"/>
              <p:cNvSpPr>
                <a:spLocks noChangeShapeType="1"/>
              </p:cNvSpPr>
              <p:nvPr/>
            </p:nvSpPr>
            <p:spPr bwMode="auto">
              <a:xfrm flipH="1">
                <a:off x="4166" y="2107"/>
                <a:ext cx="364" cy="2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4" name="Line 18"/>
              <p:cNvSpPr>
                <a:spLocks noChangeShapeType="1"/>
              </p:cNvSpPr>
              <p:nvPr/>
            </p:nvSpPr>
            <p:spPr bwMode="auto">
              <a:xfrm>
                <a:off x="4530" y="2107"/>
                <a:ext cx="363" cy="2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5" name="Rectangle 19"/>
              <p:cNvSpPr>
                <a:spLocks noChangeArrowheads="1"/>
              </p:cNvSpPr>
              <p:nvPr/>
            </p:nvSpPr>
            <p:spPr bwMode="auto">
              <a:xfrm>
                <a:off x="3984" y="2331"/>
                <a:ext cx="364" cy="298"/>
              </a:xfrm>
              <a:prstGeom prst="rect">
                <a:avLst/>
              </a:prstGeom>
              <a:solidFill>
                <a:srgbClr val="FFFFFF"/>
              </a:solidFill>
              <a:ln w="50800" cmpd="thickThin">
                <a:solidFill>
                  <a:schemeClr val="tx1"/>
                </a:solidFill>
                <a:miter lim="800000"/>
                <a:headEnd/>
                <a:tailEnd/>
              </a:ln>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b="0">
                    <a:latin typeface="Times New Roman" pitchFamily="18" charset="0"/>
                  </a:rPr>
                  <a:t>Don’t </a:t>
                </a:r>
              </a:p>
              <a:p>
                <a:pPr algn="ctr"/>
                <a:r>
                  <a:rPr lang="en-US" altLang="en-US" b="0">
                    <a:latin typeface="Times New Roman" pitchFamily="18" charset="0"/>
                  </a:rPr>
                  <a:t>Cheat</a:t>
                </a:r>
                <a:endParaRPr lang="en-US" altLang="en-US" sz="2400" b="0">
                  <a:latin typeface="Times New Roman" pitchFamily="18" charset="0"/>
                </a:endParaRPr>
              </a:p>
            </p:txBody>
          </p:sp>
          <p:sp>
            <p:nvSpPr>
              <p:cNvPr id="14366" name="Text Box 20"/>
              <p:cNvSpPr txBox="1">
                <a:spLocks noChangeArrowheads="1"/>
              </p:cNvSpPr>
              <p:nvPr/>
            </p:nvSpPr>
            <p:spPr bwMode="auto">
              <a:xfrm>
                <a:off x="4072" y="2062"/>
                <a:ext cx="3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a:t>Yes</a:t>
                </a:r>
                <a:endParaRPr lang="en-US" altLang="en-US" sz="2400" b="0">
                  <a:latin typeface="Times New Roman" pitchFamily="18" charset="0"/>
                </a:endParaRPr>
              </a:p>
            </p:txBody>
          </p:sp>
          <p:sp>
            <p:nvSpPr>
              <p:cNvPr id="14367" name="Text Box 21"/>
              <p:cNvSpPr txBox="1">
                <a:spLocks noChangeArrowheads="1"/>
              </p:cNvSpPr>
              <p:nvPr/>
            </p:nvSpPr>
            <p:spPr bwMode="auto">
              <a:xfrm>
                <a:off x="4765" y="2062"/>
                <a:ext cx="2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a:t>No</a:t>
                </a:r>
                <a:endParaRPr lang="en-US" altLang="en-US" sz="2400" b="0">
                  <a:latin typeface="Times New Roman" pitchFamily="18" charset="0"/>
                </a:endParaRPr>
              </a:p>
            </p:txBody>
          </p:sp>
          <p:sp>
            <p:nvSpPr>
              <p:cNvPr id="14368" name="Oval 22"/>
              <p:cNvSpPr>
                <a:spLocks noChangeArrowheads="1"/>
              </p:cNvSpPr>
              <p:nvPr/>
            </p:nvSpPr>
            <p:spPr bwMode="auto">
              <a:xfrm>
                <a:off x="4639" y="2331"/>
                <a:ext cx="545" cy="373"/>
              </a:xfrm>
              <a:prstGeom prst="ellipse">
                <a:avLst/>
              </a:prstGeom>
              <a:solidFill>
                <a:srgbClr val="FFFFFF"/>
              </a:solidFill>
              <a:ln w="9525">
                <a:solidFill>
                  <a:schemeClr val="tx1"/>
                </a:solidFill>
                <a:round/>
                <a:headEnd/>
                <a:tailEnd/>
              </a:ln>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600" b="0">
                    <a:latin typeface="Times New Roman" pitchFamily="18" charset="0"/>
                  </a:rPr>
                  <a:t>Marital</a:t>
                </a:r>
              </a:p>
              <a:p>
                <a:pPr algn="ctr"/>
                <a:r>
                  <a:rPr lang="en-US" altLang="en-US" sz="1600" b="0">
                    <a:latin typeface="Times New Roman" pitchFamily="18" charset="0"/>
                  </a:rPr>
                  <a:t>Status</a:t>
                </a:r>
                <a:endParaRPr lang="en-US" altLang="en-US" sz="1800" b="0">
                  <a:latin typeface="Times New Roman" pitchFamily="18" charset="0"/>
                </a:endParaRPr>
              </a:p>
            </p:txBody>
          </p:sp>
          <p:sp>
            <p:nvSpPr>
              <p:cNvPr id="14369" name="Line 23"/>
              <p:cNvSpPr>
                <a:spLocks noChangeShapeType="1"/>
              </p:cNvSpPr>
              <p:nvPr/>
            </p:nvSpPr>
            <p:spPr bwMode="auto">
              <a:xfrm flipH="1">
                <a:off x="4464" y="2704"/>
                <a:ext cx="465"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0" name="Line 24"/>
              <p:cNvSpPr>
                <a:spLocks noChangeShapeType="1"/>
              </p:cNvSpPr>
              <p:nvPr/>
            </p:nvSpPr>
            <p:spPr bwMode="auto">
              <a:xfrm>
                <a:off x="4929" y="2704"/>
                <a:ext cx="400" cy="2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1" name="Rectangle 25"/>
              <p:cNvSpPr>
                <a:spLocks noChangeArrowheads="1"/>
              </p:cNvSpPr>
              <p:nvPr/>
            </p:nvSpPr>
            <p:spPr bwMode="auto">
              <a:xfrm>
                <a:off x="5148" y="2965"/>
                <a:ext cx="363" cy="299"/>
              </a:xfrm>
              <a:prstGeom prst="rect">
                <a:avLst/>
              </a:prstGeom>
              <a:solidFill>
                <a:srgbClr val="FFFFFF"/>
              </a:solidFill>
              <a:ln w="50800" cmpd="thickThin">
                <a:solidFill>
                  <a:schemeClr val="tx1"/>
                </a:solidFill>
                <a:miter lim="800000"/>
                <a:headEnd/>
                <a:tailEnd/>
              </a:ln>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b="0">
                    <a:latin typeface="Times New Roman" pitchFamily="18" charset="0"/>
                  </a:rPr>
                  <a:t>Don’t </a:t>
                </a:r>
              </a:p>
              <a:p>
                <a:pPr algn="ctr"/>
                <a:r>
                  <a:rPr lang="en-US" altLang="en-US" b="0">
                    <a:latin typeface="Times New Roman" pitchFamily="18" charset="0"/>
                  </a:rPr>
                  <a:t>Cheat</a:t>
                </a:r>
                <a:endParaRPr lang="en-US" altLang="en-US" sz="2400" b="0">
                  <a:latin typeface="Times New Roman" pitchFamily="18" charset="0"/>
                </a:endParaRPr>
              </a:p>
            </p:txBody>
          </p:sp>
          <p:sp>
            <p:nvSpPr>
              <p:cNvPr id="14372" name="Rectangle 26"/>
              <p:cNvSpPr>
                <a:spLocks noChangeArrowheads="1"/>
              </p:cNvSpPr>
              <p:nvPr/>
            </p:nvSpPr>
            <p:spPr bwMode="auto">
              <a:xfrm>
                <a:off x="4704" y="3600"/>
                <a:ext cx="364" cy="262"/>
              </a:xfrm>
              <a:prstGeom prst="rect">
                <a:avLst/>
              </a:prstGeom>
              <a:solidFill>
                <a:srgbClr val="FFFFFF"/>
              </a:solidFill>
              <a:ln w="50800" cmpd="thickThin">
                <a:solidFill>
                  <a:schemeClr val="tx1"/>
                </a:solidFill>
                <a:miter lim="800000"/>
                <a:headEnd/>
                <a:tailEnd/>
              </a:ln>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600" b="0">
                    <a:latin typeface="Times New Roman" pitchFamily="18" charset="0"/>
                  </a:rPr>
                  <a:t>Cheat</a:t>
                </a:r>
                <a:endParaRPr lang="en-US" altLang="en-US" sz="2400" b="0">
                  <a:latin typeface="Times New Roman" pitchFamily="18" charset="0"/>
                </a:endParaRPr>
              </a:p>
            </p:txBody>
          </p:sp>
          <p:sp>
            <p:nvSpPr>
              <p:cNvPr id="14373" name="Text Box 27"/>
              <p:cNvSpPr txBox="1">
                <a:spLocks noChangeArrowheads="1"/>
              </p:cNvSpPr>
              <p:nvPr/>
            </p:nvSpPr>
            <p:spPr bwMode="auto">
              <a:xfrm>
                <a:off x="4062" y="2621"/>
                <a:ext cx="59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a:t>Single,</a:t>
                </a:r>
              </a:p>
              <a:p>
                <a:pPr algn="ctr"/>
                <a:r>
                  <a:rPr lang="en-US" altLang="en-US"/>
                  <a:t>Divorced</a:t>
                </a:r>
                <a:endParaRPr lang="en-US" altLang="en-US" sz="1800" b="0"/>
              </a:p>
            </p:txBody>
          </p:sp>
          <p:sp>
            <p:nvSpPr>
              <p:cNvPr id="14374" name="Text Box 28"/>
              <p:cNvSpPr txBox="1">
                <a:spLocks noChangeArrowheads="1"/>
              </p:cNvSpPr>
              <p:nvPr/>
            </p:nvSpPr>
            <p:spPr bwMode="auto">
              <a:xfrm>
                <a:off x="5127" y="2688"/>
                <a:ext cx="5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a:t>Married</a:t>
                </a:r>
                <a:endParaRPr lang="en-US" altLang="en-US" sz="1800" b="0"/>
              </a:p>
            </p:txBody>
          </p:sp>
          <p:sp>
            <p:nvSpPr>
              <p:cNvPr id="14375" name="Oval 29"/>
              <p:cNvSpPr>
                <a:spLocks noChangeArrowheads="1"/>
              </p:cNvSpPr>
              <p:nvPr/>
            </p:nvSpPr>
            <p:spPr bwMode="auto">
              <a:xfrm>
                <a:off x="4080" y="2976"/>
                <a:ext cx="768" cy="384"/>
              </a:xfrm>
              <a:prstGeom prst="ellipse">
                <a:avLst/>
              </a:prstGeom>
              <a:solidFill>
                <a:srgbClr val="FFFFFF"/>
              </a:solidFill>
              <a:ln w="25400">
                <a:solidFill>
                  <a:srgbClr val="3366FF"/>
                </a:solidFill>
                <a:round/>
                <a:headEnd/>
                <a:tailEnd/>
              </a:ln>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600" b="0">
                    <a:solidFill>
                      <a:srgbClr val="0033CC"/>
                    </a:solidFill>
                    <a:latin typeface="Times New Roman" pitchFamily="18" charset="0"/>
                  </a:rPr>
                  <a:t>Taxable</a:t>
                </a:r>
              </a:p>
              <a:p>
                <a:pPr algn="ctr"/>
                <a:r>
                  <a:rPr lang="en-US" altLang="en-US" sz="1600" b="0">
                    <a:solidFill>
                      <a:srgbClr val="0033CC"/>
                    </a:solidFill>
                    <a:latin typeface="Times New Roman" pitchFamily="18" charset="0"/>
                  </a:rPr>
                  <a:t>Income</a:t>
                </a:r>
                <a:endParaRPr lang="en-US" altLang="en-US" sz="2400" b="0">
                  <a:latin typeface="Times New Roman" pitchFamily="18" charset="0"/>
                </a:endParaRPr>
              </a:p>
            </p:txBody>
          </p:sp>
          <p:sp>
            <p:nvSpPr>
              <p:cNvPr id="14376" name="Rectangle 30"/>
              <p:cNvSpPr>
                <a:spLocks noChangeArrowheads="1"/>
              </p:cNvSpPr>
              <p:nvPr/>
            </p:nvSpPr>
            <p:spPr bwMode="auto">
              <a:xfrm>
                <a:off x="3840" y="3600"/>
                <a:ext cx="363" cy="299"/>
              </a:xfrm>
              <a:prstGeom prst="rect">
                <a:avLst/>
              </a:prstGeom>
              <a:solidFill>
                <a:srgbClr val="FFFFFF"/>
              </a:solidFill>
              <a:ln w="50800" cmpd="thickThin">
                <a:solidFill>
                  <a:schemeClr val="tx1"/>
                </a:solidFill>
                <a:miter lim="800000"/>
                <a:headEnd/>
                <a:tailEnd/>
              </a:ln>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b="0">
                    <a:latin typeface="Times New Roman" pitchFamily="18" charset="0"/>
                  </a:rPr>
                  <a:t>Don’t </a:t>
                </a:r>
              </a:p>
              <a:p>
                <a:pPr algn="ctr"/>
                <a:r>
                  <a:rPr lang="en-US" altLang="en-US" b="0">
                    <a:latin typeface="Times New Roman" pitchFamily="18" charset="0"/>
                  </a:rPr>
                  <a:t>Cheat</a:t>
                </a:r>
                <a:endParaRPr lang="en-US" altLang="en-US" sz="2400" b="0">
                  <a:latin typeface="Times New Roman" pitchFamily="18" charset="0"/>
                </a:endParaRPr>
              </a:p>
            </p:txBody>
          </p:sp>
          <p:sp>
            <p:nvSpPr>
              <p:cNvPr id="14377" name="Line 31"/>
              <p:cNvSpPr>
                <a:spLocks noChangeShapeType="1"/>
              </p:cNvSpPr>
              <p:nvPr/>
            </p:nvSpPr>
            <p:spPr bwMode="auto">
              <a:xfrm flipH="1">
                <a:off x="4032" y="3360"/>
                <a:ext cx="432" cy="240"/>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8" name="Line 32"/>
              <p:cNvSpPr>
                <a:spLocks noChangeShapeType="1"/>
              </p:cNvSpPr>
              <p:nvPr/>
            </p:nvSpPr>
            <p:spPr bwMode="auto">
              <a:xfrm>
                <a:off x="4464" y="3360"/>
                <a:ext cx="432" cy="240"/>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9" name="Text Box 33"/>
              <p:cNvSpPr txBox="1">
                <a:spLocks noChangeArrowheads="1"/>
              </p:cNvSpPr>
              <p:nvPr/>
            </p:nvSpPr>
            <p:spPr bwMode="auto">
              <a:xfrm>
                <a:off x="3840" y="3360"/>
                <a:ext cx="41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a:solidFill>
                      <a:srgbClr val="0066FF"/>
                    </a:solidFill>
                  </a:rPr>
                  <a:t>&lt; 80K</a:t>
                </a:r>
                <a:endParaRPr lang="en-US" altLang="en-US" sz="1800" b="0"/>
              </a:p>
            </p:txBody>
          </p:sp>
          <p:sp>
            <p:nvSpPr>
              <p:cNvPr id="14380" name="Text Box 34"/>
              <p:cNvSpPr txBox="1">
                <a:spLocks noChangeArrowheads="1"/>
              </p:cNvSpPr>
              <p:nvPr/>
            </p:nvSpPr>
            <p:spPr bwMode="auto">
              <a:xfrm>
                <a:off x="4704" y="3360"/>
                <a:ext cx="48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a:solidFill>
                      <a:srgbClr val="0066FF"/>
                    </a:solidFill>
                  </a:rPr>
                  <a:t>&gt;= 80K</a:t>
                </a:r>
                <a:endParaRPr lang="en-US" altLang="en-US" sz="1800" b="0">
                  <a:solidFill>
                    <a:srgbClr val="0066FF"/>
                  </a:solidFill>
                </a:endParaRPr>
              </a:p>
            </p:txBody>
          </p:sp>
        </p:grpSp>
        <p:sp>
          <p:nvSpPr>
            <p:cNvPr id="14361" name="Line 35"/>
            <p:cNvSpPr>
              <a:spLocks noChangeShapeType="1"/>
            </p:cNvSpPr>
            <p:nvPr/>
          </p:nvSpPr>
          <p:spPr bwMode="auto">
            <a:xfrm rot="-2664477">
              <a:off x="1536" y="2400"/>
              <a:ext cx="192" cy="192"/>
            </a:xfrm>
            <a:prstGeom prst="line">
              <a:avLst/>
            </a:prstGeom>
            <a:noFill/>
            <a:ln w="76200" cmpd="tri">
              <a:solidFill>
                <a:srgbClr val="CC3300"/>
              </a:solidFill>
              <a:round/>
              <a:headEnd/>
              <a:tailEnd type="arrow" w="med"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36"/>
          <p:cNvGrpSpPr>
            <a:grpSpLocks/>
          </p:cNvGrpSpPr>
          <p:nvPr/>
        </p:nvGrpSpPr>
        <p:grpSpPr bwMode="auto">
          <a:xfrm>
            <a:off x="76200" y="2789238"/>
            <a:ext cx="2654300" cy="2620962"/>
            <a:chOff x="48" y="1757"/>
            <a:chExt cx="1672" cy="1651"/>
          </a:xfrm>
        </p:grpSpPr>
        <p:grpSp>
          <p:nvGrpSpPr>
            <p:cNvPr id="14344" name="Group 37"/>
            <p:cNvGrpSpPr>
              <a:grpSpLocks/>
            </p:cNvGrpSpPr>
            <p:nvPr/>
          </p:nvGrpSpPr>
          <p:grpSpPr bwMode="auto">
            <a:xfrm>
              <a:off x="48" y="1968"/>
              <a:ext cx="1672" cy="1440"/>
              <a:chOff x="2016" y="1824"/>
              <a:chExt cx="1672" cy="1440"/>
            </a:xfrm>
          </p:grpSpPr>
          <p:grpSp>
            <p:nvGrpSpPr>
              <p:cNvPr id="14346" name="Group 38"/>
              <p:cNvGrpSpPr>
                <a:grpSpLocks/>
              </p:cNvGrpSpPr>
              <p:nvPr/>
            </p:nvGrpSpPr>
            <p:grpSpPr bwMode="auto">
              <a:xfrm>
                <a:off x="2016" y="1824"/>
                <a:ext cx="1527" cy="1440"/>
                <a:chOff x="2016" y="1968"/>
                <a:chExt cx="1527" cy="1440"/>
              </a:xfrm>
            </p:grpSpPr>
            <p:sp>
              <p:nvSpPr>
                <p:cNvPr id="14348" name="Oval 39"/>
                <p:cNvSpPr>
                  <a:spLocks noChangeArrowheads="1"/>
                </p:cNvSpPr>
                <p:nvPr/>
              </p:nvSpPr>
              <p:spPr bwMode="auto">
                <a:xfrm>
                  <a:off x="2343" y="1968"/>
                  <a:ext cx="437" cy="283"/>
                </a:xfrm>
                <a:prstGeom prst="ellipse">
                  <a:avLst/>
                </a:prstGeom>
                <a:solidFill>
                  <a:srgbClr val="FFFFFF"/>
                </a:solidFill>
                <a:ln w="9525">
                  <a:solidFill>
                    <a:schemeClr val="tx1"/>
                  </a:solidFill>
                  <a:round/>
                  <a:headEnd/>
                  <a:tailEnd/>
                </a:ln>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600" b="0">
                      <a:latin typeface="Times New Roman" pitchFamily="18" charset="0"/>
                    </a:rPr>
                    <a:t>Refund</a:t>
                  </a:r>
                  <a:endParaRPr lang="en-US" altLang="en-US" b="0">
                    <a:latin typeface="Times New Roman" pitchFamily="18" charset="0"/>
                  </a:endParaRPr>
                </a:p>
              </p:txBody>
            </p:sp>
            <p:sp>
              <p:nvSpPr>
                <p:cNvPr id="14349" name="Line 40"/>
                <p:cNvSpPr>
                  <a:spLocks noChangeShapeType="1"/>
                </p:cNvSpPr>
                <p:nvPr/>
              </p:nvSpPr>
              <p:spPr bwMode="auto">
                <a:xfrm flipH="1">
                  <a:off x="2198" y="2251"/>
                  <a:ext cx="364" cy="2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0" name="Line 41"/>
                <p:cNvSpPr>
                  <a:spLocks noChangeShapeType="1"/>
                </p:cNvSpPr>
                <p:nvPr/>
              </p:nvSpPr>
              <p:spPr bwMode="auto">
                <a:xfrm>
                  <a:off x="2562" y="2251"/>
                  <a:ext cx="363" cy="2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1" name="Rectangle 42"/>
                <p:cNvSpPr>
                  <a:spLocks noChangeArrowheads="1"/>
                </p:cNvSpPr>
                <p:nvPr/>
              </p:nvSpPr>
              <p:spPr bwMode="auto">
                <a:xfrm>
                  <a:off x="2016" y="2475"/>
                  <a:ext cx="364" cy="298"/>
                </a:xfrm>
                <a:prstGeom prst="rect">
                  <a:avLst/>
                </a:prstGeom>
                <a:solidFill>
                  <a:srgbClr val="FFFFFF"/>
                </a:solidFill>
                <a:ln w="50800" cmpd="thickThin">
                  <a:solidFill>
                    <a:schemeClr val="tx1"/>
                  </a:solidFill>
                  <a:miter lim="800000"/>
                  <a:headEnd/>
                  <a:tailEnd/>
                </a:ln>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b="0">
                      <a:latin typeface="Times New Roman" pitchFamily="18" charset="0"/>
                    </a:rPr>
                    <a:t>Don’t </a:t>
                  </a:r>
                </a:p>
                <a:p>
                  <a:pPr algn="ctr"/>
                  <a:r>
                    <a:rPr lang="en-US" altLang="en-US" b="0">
                      <a:latin typeface="Times New Roman" pitchFamily="18" charset="0"/>
                    </a:rPr>
                    <a:t>Cheat</a:t>
                  </a:r>
                  <a:endParaRPr lang="en-US" altLang="en-US" sz="2400" b="0">
                    <a:latin typeface="Times New Roman" pitchFamily="18" charset="0"/>
                  </a:endParaRPr>
                </a:p>
              </p:txBody>
            </p:sp>
            <p:sp>
              <p:nvSpPr>
                <p:cNvPr id="14352" name="Text Box 43"/>
                <p:cNvSpPr txBox="1">
                  <a:spLocks noChangeArrowheads="1"/>
                </p:cNvSpPr>
                <p:nvPr/>
              </p:nvSpPr>
              <p:spPr bwMode="auto">
                <a:xfrm>
                  <a:off x="2104" y="2206"/>
                  <a:ext cx="3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a:t>Yes</a:t>
                  </a:r>
                  <a:endParaRPr lang="en-US" altLang="en-US" sz="2400" b="0">
                    <a:latin typeface="Times New Roman" pitchFamily="18" charset="0"/>
                  </a:endParaRPr>
                </a:p>
              </p:txBody>
            </p:sp>
            <p:sp>
              <p:nvSpPr>
                <p:cNvPr id="14353" name="Text Box 44"/>
                <p:cNvSpPr txBox="1">
                  <a:spLocks noChangeArrowheads="1"/>
                </p:cNvSpPr>
                <p:nvPr/>
              </p:nvSpPr>
              <p:spPr bwMode="auto">
                <a:xfrm>
                  <a:off x="2797" y="2206"/>
                  <a:ext cx="2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a:t>No</a:t>
                  </a:r>
                  <a:endParaRPr lang="en-US" altLang="en-US" sz="2400" b="0">
                    <a:latin typeface="Times New Roman" pitchFamily="18" charset="0"/>
                  </a:endParaRPr>
                </a:p>
              </p:txBody>
            </p:sp>
            <p:sp>
              <p:nvSpPr>
                <p:cNvPr id="14354" name="Oval 45"/>
                <p:cNvSpPr>
                  <a:spLocks noChangeArrowheads="1"/>
                </p:cNvSpPr>
                <p:nvPr/>
              </p:nvSpPr>
              <p:spPr bwMode="auto">
                <a:xfrm>
                  <a:off x="2671" y="2475"/>
                  <a:ext cx="545" cy="373"/>
                </a:xfrm>
                <a:prstGeom prst="ellipse">
                  <a:avLst/>
                </a:prstGeom>
                <a:solidFill>
                  <a:srgbClr val="FFFFFF"/>
                </a:solidFill>
                <a:ln w="25400">
                  <a:solidFill>
                    <a:srgbClr val="3366FF"/>
                  </a:solidFill>
                  <a:round/>
                  <a:headEnd/>
                  <a:tailEnd/>
                </a:ln>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600" b="0">
                      <a:solidFill>
                        <a:srgbClr val="0033CC"/>
                      </a:solidFill>
                      <a:latin typeface="Times New Roman" pitchFamily="18" charset="0"/>
                    </a:rPr>
                    <a:t>Marital</a:t>
                  </a:r>
                </a:p>
                <a:p>
                  <a:pPr algn="ctr"/>
                  <a:r>
                    <a:rPr lang="en-US" altLang="en-US" sz="1600" b="0">
                      <a:solidFill>
                        <a:srgbClr val="0033CC"/>
                      </a:solidFill>
                      <a:latin typeface="Times New Roman" pitchFamily="18" charset="0"/>
                    </a:rPr>
                    <a:t>Status</a:t>
                  </a:r>
                  <a:endParaRPr lang="en-US" altLang="en-US" sz="1800" b="0">
                    <a:latin typeface="Times New Roman" pitchFamily="18" charset="0"/>
                  </a:endParaRPr>
                </a:p>
              </p:txBody>
            </p:sp>
            <p:sp>
              <p:nvSpPr>
                <p:cNvPr id="14355" name="Line 46"/>
                <p:cNvSpPr>
                  <a:spLocks noChangeShapeType="1"/>
                </p:cNvSpPr>
                <p:nvPr/>
              </p:nvSpPr>
              <p:spPr bwMode="auto">
                <a:xfrm flipH="1">
                  <a:off x="2525" y="2848"/>
                  <a:ext cx="436" cy="261"/>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6" name="Line 47"/>
                <p:cNvSpPr>
                  <a:spLocks noChangeShapeType="1"/>
                </p:cNvSpPr>
                <p:nvPr/>
              </p:nvSpPr>
              <p:spPr bwMode="auto">
                <a:xfrm>
                  <a:off x="2961" y="2848"/>
                  <a:ext cx="400" cy="261"/>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7" name="Rectangle 48"/>
                <p:cNvSpPr>
                  <a:spLocks noChangeArrowheads="1"/>
                </p:cNvSpPr>
                <p:nvPr/>
              </p:nvSpPr>
              <p:spPr bwMode="auto">
                <a:xfrm>
                  <a:off x="3180" y="3109"/>
                  <a:ext cx="363" cy="299"/>
                </a:xfrm>
                <a:prstGeom prst="rect">
                  <a:avLst/>
                </a:prstGeom>
                <a:solidFill>
                  <a:srgbClr val="FFFFFF"/>
                </a:solidFill>
                <a:ln w="50800" cmpd="thickThin">
                  <a:solidFill>
                    <a:schemeClr val="tx1"/>
                  </a:solidFill>
                  <a:miter lim="800000"/>
                  <a:headEnd/>
                  <a:tailEnd/>
                </a:ln>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b="0">
                      <a:latin typeface="Times New Roman" pitchFamily="18" charset="0"/>
                    </a:rPr>
                    <a:t>Don’t </a:t>
                  </a:r>
                </a:p>
                <a:p>
                  <a:pPr algn="ctr"/>
                  <a:r>
                    <a:rPr lang="en-US" altLang="en-US" b="0">
                      <a:latin typeface="Times New Roman" pitchFamily="18" charset="0"/>
                    </a:rPr>
                    <a:t>Cheat</a:t>
                  </a:r>
                  <a:endParaRPr lang="en-US" altLang="en-US" sz="2400" b="0">
                    <a:latin typeface="Times New Roman" pitchFamily="18" charset="0"/>
                  </a:endParaRPr>
                </a:p>
              </p:txBody>
            </p:sp>
            <p:sp>
              <p:nvSpPr>
                <p:cNvPr id="14358" name="Rectangle 49"/>
                <p:cNvSpPr>
                  <a:spLocks noChangeArrowheads="1"/>
                </p:cNvSpPr>
                <p:nvPr/>
              </p:nvSpPr>
              <p:spPr bwMode="auto">
                <a:xfrm>
                  <a:off x="2343" y="3109"/>
                  <a:ext cx="364" cy="262"/>
                </a:xfrm>
                <a:prstGeom prst="rect">
                  <a:avLst/>
                </a:prstGeom>
                <a:solidFill>
                  <a:srgbClr val="FFFFFF"/>
                </a:solidFill>
                <a:ln w="25400">
                  <a:solidFill>
                    <a:srgbClr val="3366FF"/>
                  </a:solidFill>
                  <a:miter lim="800000"/>
                  <a:headEnd/>
                  <a:tailEnd/>
                </a:ln>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600" b="0">
                      <a:latin typeface="Times New Roman" pitchFamily="18" charset="0"/>
                    </a:rPr>
                    <a:t>Cheat</a:t>
                  </a:r>
                  <a:endParaRPr lang="en-US" altLang="en-US" sz="2400" b="0">
                    <a:latin typeface="Times New Roman" pitchFamily="18" charset="0"/>
                  </a:endParaRPr>
                </a:p>
              </p:txBody>
            </p:sp>
            <p:sp>
              <p:nvSpPr>
                <p:cNvPr id="14359" name="Text Box 50"/>
                <p:cNvSpPr txBox="1">
                  <a:spLocks noChangeArrowheads="1"/>
                </p:cNvSpPr>
                <p:nvPr/>
              </p:nvSpPr>
              <p:spPr bwMode="auto">
                <a:xfrm>
                  <a:off x="2094" y="2765"/>
                  <a:ext cx="59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a:solidFill>
                        <a:srgbClr val="0066FF"/>
                      </a:solidFill>
                    </a:rPr>
                    <a:t>Single,</a:t>
                  </a:r>
                </a:p>
                <a:p>
                  <a:pPr algn="ctr"/>
                  <a:r>
                    <a:rPr lang="en-US" altLang="en-US">
                      <a:solidFill>
                        <a:srgbClr val="0066FF"/>
                      </a:solidFill>
                    </a:rPr>
                    <a:t>Divorced</a:t>
                  </a:r>
                  <a:endParaRPr lang="en-US" altLang="en-US" sz="1800" b="0"/>
                </a:p>
              </p:txBody>
            </p:sp>
          </p:grpSp>
          <p:sp>
            <p:nvSpPr>
              <p:cNvPr id="14347" name="Text Box 51"/>
              <p:cNvSpPr txBox="1">
                <a:spLocks noChangeArrowheads="1"/>
              </p:cNvSpPr>
              <p:nvPr/>
            </p:nvSpPr>
            <p:spPr bwMode="auto">
              <a:xfrm>
                <a:off x="3168" y="2688"/>
                <a:ext cx="5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a:solidFill>
                      <a:srgbClr val="0066FF"/>
                    </a:solidFill>
                  </a:rPr>
                  <a:t>Married</a:t>
                </a:r>
                <a:endParaRPr lang="en-US" altLang="en-US" sz="1800" b="0">
                  <a:solidFill>
                    <a:srgbClr val="0066FF"/>
                  </a:solidFill>
                </a:endParaRPr>
              </a:p>
            </p:txBody>
          </p:sp>
        </p:grpSp>
        <p:sp>
          <p:nvSpPr>
            <p:cNvPr id="14345" name="Line 52"/>
            <p:cNvSpPr>
              <a:spLocks noChangeShapeType="1"/>
            </p:cNvSpPr>
            <p:nvPr/>
          </p:nvSpPr>
          <p:spPr bwMode="auto">
            <a:xfrm rot="-2664477" flipH="1" flipV="1">
              <a:off x="727" y="1757"/>
              <a:ext cx="402" cy="26"/>
            </a:xfrm>
            <a:prstGeom prst="line">
              <a:avLst/>
            </a:prstGeom>
            <a:noFill/>
            <a:ln w="76200" cmpd="tri">
              <a:solidFill>
                <a:srgbClr val="CC3300"/>
              </a:solidFill>
              <a:round/>
              <a:headEnd/>
              <a:tailEnd type="arrow" w="med" len="sm"/>
            </a:ln>
            <a:extLst>
              <a:ext uri="{909E8E84-426E-40DD-AFC4-6F175D3DCCD1}">
                <a14:hiddenFill xmlns:a14="http://schemas.microsoft.com/office/drawing/2010/main">
                  <a:noFill/>
                </a14:hiddenFill>
              </a:ext>
            </a:extLst>
          </p:spPr>
          <p:txBody>
            <a:bodyPr wrap="none" anchor="ctr"/>
            <a:lstStyle/>
            <a:p>
              <a:endParaRPr lang="en-US"/>
            </a:p>
          </p:txBody>
        </p:sp>
      </p:grpSp>
      <p:graphicFrame>
        <p:nvGraphicFramePr>
          <p:cNvPr id="14338" name="Object 53"/>
          <p:cNvGraphicFramePr>
            <a:graphicFrameLocks noChangeAspect="1"/>
          </p:cNvGraphicFramePr>
          <p:nvPr/>
        </p:nvGraphicFramePr>
        <p:xfrm>
          <a:off x="5562600" y="228600"/>
          <a:ext cx="3413125" cy="3687763"/>
        </p:xfrm>
        <a:graphic>
          <a:graphicData uri="http://schemas.openxmlformats.org/presentationml/2006/ole">
            <mc:AlternateContent xmlns:mc="http://schemas.openxmlformats.org/markup-compatibility/2006">
              <mc:Choice xmlns:v="urn:schemas-microsoft-com:vml" Requires="v">
                <p:oleObj spid="_x0000_s14405" name="Document" r:id="rId4" imgW="5405040" imgH="5781600" progId="Word.Document.8">
                  <p:embed/>
                </p:oleObj>
              </mc:Choice>
              <mc:Fallback>
                <p:oleObj name="Document" r:id="rId4" imgW="5405040" imgH="5781600" progId="Word.Document.8">
                  <p:embed/>
                  <p:pic>
                    <p:nvPicPr>
                      <p:cNvPr id="0" name="Object 53"/>
                      <p:cNvPicPr>
                        <a:picLocks noChangeAspect="1" noChangeArrowheads="1"/>
                      </p:cNvPicPr>
                      <p:nvPr/>
                    </p:nvPicPr>
                    <p:blipFill>
                      <a:blip r:embed="rId5">
                        <a:extLst>
                          <a:ext uri="{28A0092B-C50C-407E-A947-70E740481C1C}">
                            <a14:useLocalDpi xmlns:a14="http://schemas.microsoft.com/office/drawing/2010/main" val="0"/>
                          </a:ext>
                        </a:extLst>
                      </a:blip>
                      <a:srcRect r="4274"/>
                      <a:stretch>
                        <a:fillRect/>
                      </a:stretch>
                    </p:blipFill>
                    <p:spPr bwMode="auto">
                      <a:xfrm>
                        <a:off x="5562600" y="228600"/>
                        <a:ext cx="3413125" cy="3687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000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099"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mtClean="0"/>
              <a:t>Classification: Definition</a:t>
            </a:r>
          </a:p>
        </p:txBody>
      </p:sp>
      <p:sp>
        <p:nvSpPr>
          <p:cNvPr id="45059" name="Rectangle 3"/>
          <p:cNvSpPr>
            <a:spLocks noGrp="1" noChangeArrowheads="1"/>
          </p:cNvSpPr>
          <p:nvPr>
            <p:ph type="body" idx="1"/>
          </p:nvPr>
        </p:nvSpPr>
        <p:spPr>
          <a:xfrm>
            <a:off x="685800" y="1295400"/>
            <a:ext cx="7924800" cy="4419600"/>
          </a:xfrm>
        </p:spPr>
        <p:txBody>
          <a:bodyPr/>
          <a:lstStyle/>
          <a:p>
            <a:pPr marL="342900" indent="-342900">
              <a:lnSpc>
                <a:spcPct val="90000"/>
              </a:lnSpc>
            </a:pPr>
            <a:r>
              <a:rPr lang="en-US" altLang="en-US" smtClean="0"/>
              <a:t>Given a collection of records (</a:t>
            </a:r>
            <a:r>
              <a:rPr lang="en-US" altLang="en-US" i="1" smtClean="0">
                <a:solidFill>
                  <a:srgbClr val="CC0000"/>
                </a:solidFill>
              </a:rPr>
              <a:t>training set </a:t>
            </a:r>
            <a:r>
              <a:rPr lang="en-US" altLang="en-US" smtClean="0"/>
              <a:t>)</a:t>
            </a:r>
          </a:p>
          <a:p>
            <a:pPr marL="742950" lvl="1" indent="-285750">
              <a:lnSpc>
                <a:spcPct val="90000"/>
              </a:lnSpc>
            </a:pPr>
            <a:r>
              <a:rPr lang="en-US" altLang="en-US" sz="2400" smtClean="0"/>
              <a:t>Each record contains a set of </a:t>
            </a:r>
            <a:r>
              <a:rPr lang="en-US" altLang="en-US" sz="2400" i="1" smtClean="0">
                <a:solidFill>
                  <a:srgbClr val="CC0000"/>
                </a:solidFill>
              </a:rPr>
              <a:t>attributes</a:t>
            </a:r>
            <a:r>
              <a:rPr lang="en-US" altLang="en-US" sz="2400" smtClean="0"/>
              <a:t>, one of the attributes is the </a:t>
            </a:r>
            <a:r>
              <a:rPr lang="en-US" altLang="en-US" sz="2400" i="1" smtClean="0">
                <a:solidFill>
                  <a:srgbClr val="CC0000"/>
                </a:solidFill>
              </a:rPr>
              <a:t>class</a:t>
            </a:r>
            <a:r>
              <a:rPr lang="en-US" altLang="en-US" sz="2400" smtClean="0"/>
              <a:t>.</a:t>
            </a:r>
            <a:endParaRPr lang="en-US" altLang="en-US" smtClean="0"/>
          </a:p>
          <a:p>
            <a:pPr marL="342900" indent="-342900">
              <a:lnSpc>
                <a:spcPct val="90000"/>
              </a:lnSpc>
            </a:pPr>
            <a:r>
              <a:rPr lang="en-US" altLang="en-US" smtClean="0"/>
              <a:t>Find a </a:t>
            </a:r>
            <a:r>
              <a:rPr lang="en-US" altLang="en-US" i="1" smtClean="0">
                <a:solidFill>
                  <a:srgbClr val="CC0000"/>
                </a:solidFill>
              </a:rPr>
              <a:t>model</a:t>
            </a:r>
            <a:r>
              <a:rPr lang="en-US" altLang="en-US" smtClean="0"/>
              <a:t>  for the class attribute as a function of the values of other attributes.</a:t>
            </a:r>
          </a:p>
          <a:p>
            <a:pPr marL="342900" indent="-342900">
              <a:lnSpc>
                <a:spcPct val="90000"/>
              </a:lnSpc>
            </a:pPr>
            <a:r>
              <a:rPr lang="en-US" altLang="en-US" smtClean="0"/>
              <a:t>Goal: </a:t>
            </a:r>
            <a:r>
              <a:rPr lang="en-US" altLang="en-US" u="sng" smtClean="0"/>
              <a:t>previously unseen</a:t>
            </a:r>
            <a:r>
              <a:rPr lang="en-US" altLang="en-US" smtClean="0"/>
              <a:t> records should be assigned a class as accurately as possible.</a:t>
            </a:r>
          </a:p>
          <a:p>
            <a:pPr marL="742950" lvl="1" indent="-285750">
              <a:lnSpc>
                <a:spcPct val="90000"/>
              </a:lnSpc>
            </a:pPr>
            <a:r>
              <a:rPr lang="en-US" altLang="en-US" sz="2400" smtClean="0"/>
              <a:t>A </a:t>
            </a:r>
            <a:r>
              <a:rPr lang="en-US" altLang="en-US" sz="2400" i="1" smtClean="0">
                <a:solidFill>
                  <a:srgbClr val="CC0000"/>
                </a:solidFill>
              </a:rPr>
              <a:t>test set</a:t>
            </a:r>
            <a:r>
              <a:rPr lang="en-US" altLang="en-US" sz="2400" smtClean="0"/>
              <a:t> is used to determine the accuracy of the model. Usually, the given data set is divided into training and test sets, with training set used to build the model and test set used to validate it.</a:t>
            </a:r>
            <a:endParaRPr lang="en-US" alt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title"/>
          </p:nvPr>
        </p:nvSpPr>
        <p:spPr/>
        <p:txBody>
          <a:bodyPr/>
          <a:lstStyle/>
          <a:p>
            <a:r>
              <a:rPr lang="en-US" altLang="en-US" smtClean="0"/>
              <a:t>Tree Induction</a:t>
            </a:r>
          </a:p>
        </p:txBody>
      </p:sp>
      <p:sp>
        <p:nvSpPr>
          <p:cNvPr id="48131" name="Rectangle 7"/>
          <p:cNvSpPr>
            <a:spLocks noGrp="1" noChangeArrowheads="1"/>
          </p:cNvSpPr>
          <p:nvPr>
            <p:ph type="body" idx="1"/>
          </p:nvPr>
        </p:nvSpPr>
        <p:spPr/>
        <p:txBody>
          <a:bodyPr/>
          <a:lstStyle/>
          <a:p>
            <a:pPr marL="533400" indent="-533400"/>
            <a:r>
              <a:rPr lang="en-US" altLang="en-US" smtClean="0"/>
              <a:t>Greedy strategy.</a:t>
            </a:r>
          </a:p>
          <a:p>
            <a:pPr marL="990600" lvl="1" indent="-533400"/>
            <a:r>
              <a:rPr lang="en-US" altLang="en-US" smtClean="0"/>
              <a:t>Split the records based on an attribute test that optimizes certain criterion.</a:t>
            </a:r>
          </a:p>
          <a:p>
            <a:pPr marL="533400" indent="-533400"/>
            <a:endParaRPr lang="en-US" altLang="en-US" smtClean="0"/>
          </a:p>
          <a:p>
            <a:pPr marL="533400" indent="-533400"/>
            <a:r>
              <a:rPr lang="en-US" altLang="en-US" smtClean="0"/>
              <a:t>Issues</a:t>
            </a:r>
          </a:p>
          <a:p>
            <a:pPr marL="990600" lvl="1" indent="-533400">
              <a:buFont typeface="Arial" pitchFamily="34" charset="0"/>
              <a:buAutoNum type="arabicPeriod"/>
            </a:pPr>
            <a:r>
              <a:rPr lang="en-US" altLang="en-US" smtClean="0"/>
              <a:t>Determine how to split the records</a:t>
            </a:r>
          </a:p>
          <a:p>
            <a:pPr marL="1371600" lvl="2" indent="-457200"/>
            <a:r>
              <a:rPr lang="en-US" altLang="en-US" smtClean="0"/>
              <a:t>How to specify the attribute test condition?</a:t>
            </a:r>
          </a:p>
          <a:p>
            <a:pPr marL="1371600" lvl="2" indent="-457200"/>
            <a:r>
              <a:rPr lang="en-US" altLang="en-US" smtClean="0"/>
              <a:t>How to determine the best split?</a:t>
            </a:r>
          </a:p>
          <a:p>
            <a:pPr marL="990600" lvl="1" indent="-533400">
              <a:buFont typeface="Arial" pitchFamily="34" charset="0"/>
              <a:buAutoNum type="arabicPeriod"/>
            </a:pPr>
            <a:r>
              <a:rPr lang="en-US" altLang="en-US" smtClean="0"/>
              <a:t>Determine when to stop splitting</a:t>
            </a:r>
          </a:p>
          <a:p>
            <a:pPr marL="990600" lvl="1" indent="-533400"/>
            <a:endParaRPr lang="en-US" alt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smtClean="0"/>
              <a:t>Tree Induction</a:t>
            </a:r>
          </a:p>
        </p:txBody>
      </p:sp>
      <p:sp>
        <p:nvSpPr>
          <p:cNvPr id="49155" name="Rectangle 3"/>
          <p:cNvSpPr>
            <a:spLocks noGrp="1" noChangeArrowheads="1"/>
          </p:cNvSpPr>
          <p:nvPr>
            <p:ph type="body" idx="1"/>
          </p:nvPr>
        </p:nvSpPr>
        <p:spPr/>
        <p:txBody>
          <a:bodyPr/>
          <a:lstStyle/>
          <a:p>
            <a:r>
              <a:rPr lang="en-US" altLang="en-US" smtClean="0"/>
              <a:t>Greedy strategy.</a:t>
            </a:r>
          </a:p>
          <a:p>
            <a:pPr lvl="1"/>
            <a:r>
              <a:rPr lang="en-US" altLang="en-US" smtClean="0"/>
              <a:t>Creates the tree top down starting from the root, and splits the records based on an attribute test that optimizes certain criterion.</a:t>
            </a:r>
          </a:p>
          <a:p>
            <a:endParaRPr lang="en-US" altLang="en-US" smtClean="0"/>
          </a:p>
          <a:p>
            <a:r>
              <a:rPr lang="en-US" altLang="en-US" smtClean="0"/>
              <a:t>Issues</a:t>
            </a:r>
          </a:p>
          <a:p>
            <a:pPr lvl="1"/>
            <a:r>
              <a:rPr lang="en-US" altLang="en-US" smtClean="0"/>
              <a:t>Determine how to split the records</a:t>
            </a:r>
          </a:p>
          <a:p>
            <a:pPr lvl="2"/>
            <a:r>
              <a:rPr lang="en-US" altLang="en-US" smtClean="0">
                <a:solidFill>
                  <a:srgbClr val="FF0000"/>
                </a:solidFill>
              </a:rPr>
              <a:t> How to specify the attribute test condition?</a:t>
            </a:r>
          </a:p>
          <a:p>
            <a:pPr lvl="2"/>
            <a:r>
              <a:rPr lang="en-US" altLang="en-US" smtClean="0"/>
              <a:t> How to determine the best split?</a:t>
            </a:r>
          </a:p>
          <a:p>
            <a:pPr lvl="1"/>
            <a:r>
              <a:rPr lang="en-US" altLang="en-US" smtClean="0"/>
              <a:t>Determine when to stop splitting</a:t>
            </a:r>
          </a:p>
          <a:p>
            <a:pPr lvl="1"/>
            <a:endParaRPr lang="en-US" alt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smtClean="0"/>
              <a:t>How to Specify Test Condition?</a:t>
            </a:r>
          </a:p>
        </p:txBody>
      </p:sp>
      <p:sp>
        <p:nvSpPr>
          <p:cNvPr id="50179" name="Rectangle 3"/>
          <p:cNvSpPr>
            <a:spLocks noGrp="1" noChangeArrowheads="1"/>
          </p:cNvSpPr>
          <p:nvPr>
            <p:ph type="body" idx="1"/>
          </p:nvPr>
        </p:nvSpPr>
        <p:spPr/>
        <p:txBody>
          <a:bodyPr/>
          <a:lstStyle/>
          <a:p>
            <a:r>
              <a:rPr lang="en-US" altLang="en-US" smtClean="0"/>
              <a:t>Depends on attribute types</a:t>
            </a:r>
          </a:p>
          <a:p>
            <a:pPr lvl="1"/>
            <a:r>
              <a:rPr lang="en-US" altLang="en-US" smtClean="0"/>
              <a:t>Nominal</a:t>
            </a:r>
          </a:p>
          <a:p>
            <a:pPr lvl="1"/>
            <a:r>
              <a:rPr lang="en-US" altLang="en-US" smtClean="0"/>
              <a:t>Ordinal</a:t>
            </a:r>
          </a:p>
          <a:p>
            <a:pPr lvl="1"/>
            <a:r>
              <a:rPr lang="en-US" altLang="en-US" smtClean="0"/>
              <a:t>Continuous</a:t>
            </a:r>
          </a:p>
          <a:p>
            <a:pPr lvl="1"/>
            <a:endParaRPr lang="en-US" altLang="en-US" smtClean="0"/>
          </a:p>
          <a:p>
            <a:r>
              <a:rPr lang="en-US" altLang="en-US" smtClean="0"/>
              <a:t>Depends on number of ways to split</a:t>
            </a:r>
          </a:p>
          <a:p>
            <a:pPr lvl="1"/>
            <a:r>
              <a:rPr lang="en-US" altLang="en-US" smtClean="0"/>
              <a:t>2-way split</a:t>
            </a:r>
          </a:p>
          <a:p>
            <a:pPr lvl="1"/>
            <a:r>
              <a:rPr lang="en-US" altLang="en-US" smtClean="0"/>
              <a:t>Multi-way split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81000" y="152400"/>
            <a:ext cx="8610600" cy="533400"/>
          </a:xfrm>
        </p:spPr>
        <p:txBody>
          <a:bodyPr/>
          <a:lstStyle/>
          <a:p>
            <a:r>
              <a:rPr lang="en-US" altLang="en-US" smtClean="0"/>
              <a:t>Splitting Based on Nominal Attributes</a:t>
            </a:r>
          </a:p>
        </p:txBody>
      </p:sp>
      <p:sp>
        <p:nvSpPr>
          <p:cNvPr id="51203" name="Rectangle 3"/>
          <p:cNvSpPr>
            <a:spLocks noGrp="1" noChangeArrowheads="1"/>
          </p:cNvSpPr>
          <p:nvPr>
            <p:ph type="body" idx="1"/>
          </p:nvPr>
        </p:nvSpPr>
        <p:spPr>
          <a:xfrm>
            <a:off x="457200" y="1219200"/>
            <a:ext cx="8382000" cy="3733800"/>
          </a:xfrm>
        </p:spPr>
        <p:txBody>
          <a:bodyPr/>
          <a:lstStyle/>
          <a:p>
            <a:pPr marL="342900" indent="-342900"/>
            <a:r>
              <a:rPr lang="en-US" altLang="en-US" smtClean="0">
                <a:solidFill>
                  <a:srgbClr val="FF0000"/>
                </a:solidFill>
              </a:rPr>
              <a:t>Multi-way split:</a:t>
            </a:r>
            <a:r>
              <a:rPr lang="en-US" altLang="en-US" smtClean="0"/>
              <a:t> Use as many partitions as distinct values. </a:t>
            </a:r>
          </a:p>
          <a:p>
            <a:pPr marL="342900" indent="-342900"/>
            <a:endParaRPr lang="en-US" altLang="en-US" smtClean="0"/>
          </a:p>
          <a:p>
            <a:pPr marL="342900" indent="-342900"/>
            <a:endParaRPr lang="en-US" altLang="en-US" smtClean="0"/>
          </a:p>
          <a:p>
            <a:pPr marL="342900" indent="-342900"/>
            <a:endParaRPr lang="en-US" altLang="en-US" smtClean="0"/>
          </a:p>
          <a:p>
            <a:pPr marL="342900" indent="-342900"/>
            <a:r>
              <a:rPr lang="en-US" altLang="en-US" smtClean="0">
                <a:solidFill>
                  <a:srgbClr val="FF0000"/>
                </a:solidFill>
              </a:rPr>
              <a:t>Binary split:</a:t>
            </a:r>
            <a:r>
              <a:rPr lang="en-US" altLang="en-US" smtClean="0"/>
              <a:t>  Divides values into two subsets. </a:t>
            </a:r>
            <a:br>
              <a:rPr lang="en-US" altLang="en-US" smtClean="0"/>
            </a:br>
            <a:r>
              <a:rPr lang="en-US" altLang="en-US" smtClean="0"/>
              <a:t>		      Need to find optimal partitioning.</a:t>
            </a:r>
            <a:endParaRPr lang="en-US" altLang="en-US" sz="3600" smtClean="0"/>
          </a:p>
        </p:txBody>
      </p:sp>
      <p:grpSp>
        <p:nvGrpSpPr>
          <p:cNvPr id="51204" name="Group 4"/>
          <p:cNvGrpSpPr>
            <a:grpSpLocks/>
          </p:cNvGrpSpPr>
          <p:nvPr/>
        </p:nvGrpSpPr>
        <p:grpSpPr bwMode="auto">
          <a:xfrm>
            <a:off x="2895600" y="2133600"/>
            <a:ext cx="2546350" cy="946150"/>
            <a:chOff x="1824" y="1680"/>
            <a:chExt cx="1604" cy="596"/>
          </a:xfrm>
        </p:grpSpPr>
        <p:sp>
          <p:nvSpPr>
            <p:cNvPr id="51218" name="Oval 5"/>
            <p:cNvSpPr>
              <a:spLocks noChangeArrowheads="1"/>
            </p:cNvSpPr>
            <p:nvPr/>
          </p:nvSpPr>
          <p:spPr bwMode="auto">
            <a:xfrm>
              <a:off x="2352" y="1680"/>
              <a:ext cx="576" cy="288"/>
            </a:xfrm>
            <a:prstGeom prst="ellipse">
              <a:avLst/>
            </a:prstGeom>
            <a:solidFill>
              <a:srgbClr val="FFFFFF"/>
            </a:solidFill>
            <a:ln w="9525">
              <a:solidFill>
                <a:schemeClr val="tx1"/>
              </a:solidFill>
              <a:round/>
              <a:headEnd/>
              <a:tailEnd/>
            </a:ln>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800" b="0">
                  <a:latin typeface="Times New Roman" pitchFamily="18" charset="0"/>
                </a:rPr>
                <a:t>CarType</a:t>
              </a:r>
              <a:endParaRPr lang="en-US" altLang="en-US" sz="2400" b="0">
                <a:latin typeface="Times New Roman" pitchFamily="18" charset="0"/>
              </a:endParaRPr>
            </a:p>
          </p:txBody>
        </p:sp>
        <p:sp>
          <p:nvSpPr>
            <p:cNvPr id="51219" name="Line 6"/>
            <p:cNvSpPr>
              <a:spLocks noChangeShapeType="1"/>
            </p:cNvSpPr>
            <p:nvPr/>
          </p:nvSpPr>
          <p:spPr bwMode="auto">
            <a:xfrm flipH="1">
              <a:off x="2064" y="1968"/>
              <a:ext cx="57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20" name="Line 7"/>
            <p:cNvSpPr>
              <a:spLocks noChangeShapeType="1"/>
            </p:cNvSpPr>
            <p:nvPr/>
          </p:nvSpPr>
          <p:spPr bwMode="auto">
            <a:xfrm>
              <a:off x="2640" y="1968"/>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21" name="Line 8"/>
            <p:cNvSpPr>
              <a:spLocks noChangeShapeType="1"/>
            </p:cNvSpPr>
            <p:nvPr/>
          </p:nvSpPr>
          <p:spPr bwMode="auto">
            <a:xfrm>
              <a:off x="2640" y="1968"/>
              <a:ext cx="57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22" name="Text Box 9"/>
            <p:cNvSpPr txBox="1">
              <a:spLocks noChangeArrowheads="1"/>
            </p:cNvSpPr>
            <p:nvPr/>
          </p:nvSpPr>
          <p:spPr bwMode="auto">
            <a:xfrm>
              <a:off x="1824" y="1872"/>
              <a:ext cx="4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600" b="0"/>
                <a:t>Family</a:t>
              </a:r>
            </a:p>
          </p:txBody>
        </p:sp>
        <p:sp>
          <p:nvSpPr>
            <p:cNvPr id="51223" name="Text Box 10"/>
            <p:cNvSpPr txBox="1">
              <a:spLocks noChangeArrowheads="1"/>
            </p:cNvSpPr>
            <p:nvPr/>
          </p:nvSpPr>
          <p:spPr bwMode="auto">
            <a:xfrm>
              <a:off x="2208" y="2064"/>
              <a:ext cx="48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600" b="0"/>
                <a:t>Sports</a:t>
              </a:r>
            </a:p>
          </p:txBody>
        </p:sp>
        <p:sp>
          <p:nvSpPr>
            <p:cNvPr id="51224" name="Text Box 11"/>
            <p:cNvSpPr txBox="1">
              <a:spLocks noChangeArrowheads="1"/>
            </p:cNvSpPr>
            <p:nvPr/>
          </p:nvSpPr>
          <p:spPr bwMode="auto">
            <a:xfrm>
              <a:off x="2928" y="1872"/>
              <a:ext cx="5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600" b="0"/>
                <a:t>Luxury</a:t>
              </a:r>
            </a:p>
          </p:txBody>
        </p:sp>
      </p:grpSp>
      <p:grpSp>
        <p:nvGrpSpPr>
          <p:cNvPr id="51205" name="Group 12"/>
          <p:cNvGrpSpPr>
            <a:grpSpLocks/>
          </p:cNvGrpSpPr>
          <p:nvPr/>
        </p:nvGrpSpPr>
        <p:grpSpPr bwMode="auto">
          <a:xfrm>
            <a:off x="5562600" y="4876800"/>
            <a:ext cx="2752725" cy="914400"/>
            <a:chOff x="3552" y="3216"/>
            <a:chExt cx="1734" cy="576"/>
          </a:xfrm>
        </p:grpSpPr>
        <p:sp>
          <p:nvSpPr>
            <p:cNvPr id="51213" name="Oval 13"/>
            <p:cNvSpPr>
              <a:spLocks noChangeArrowheads="1"/>
            </p:cNvSpPr>
            <p:nvPr/>
          </p:nvSpPr>
          <p:spPr bwMode="auto">
            <a:xfrm>
              <a:off x="4186" y="3216"/>
              <a:ext cx="576" cy="288"/>
            </a:xfrm>
            <a:prstGeom prst="ellipse">
              <a:avLst/>
            </a:prstGeom>
            <a:solidFill>
              <a:srgbClr val="FFFFFF"/>
            </a:solidFill>
            <a:ln w="9525">
              <a:solidFill>
                <a:schemeClr val="tx1"/>
              </a:solidFill>
              <a:round/>
              <a:headEnd/>
              <a:tailEnd/>
            </a:ln>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800" b="0">
                  <a:latin typeface="Times New Roman" pitchFamily="18" charset="0"/>
                </a:rPr>
                <a:t>CarType</a:t>
              </a:r>
              <a:endParaRPr lang="en-US" altLang="en-US" sz="2400" b="0">
                <a:latin typeface="Times New Roman" pitchFamily="18" charset="0"/>
              </a:endParaRPr>
            </a:p>
          </p:txBody>
        </p:sp>
        <p:sp>
          <p:nvSpPr>
            <p:cNvPr id="51214" name="Line 14"/>
            <p:cNvSpPr>
              <a:spLocks noChangeShapeType="1"/>
            </p:cNvSpPr>
            <p:nvPr/>
          </p:nvSpPr>
          <p:spPr bwMode="auto">
            <a:xfrm flipH="1">
              <a:off x="3946" y="3504"/>
              <a:ext cx="528"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5" name="Line 15"/>
            <p:cNvSpPr>
              <a:spLocks noChangeShapeType="1"/>
            </p:cNvSpPr>
            <p:nvPr/>
          </p:nvSpPr>
          <p:spPr bwMode="auto">
            <a:xfrm>
              <a:off x="4474" y="3504"/>
              <a:ext cx="48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6" name="Text Box 16"/>
            <p:cNvSpPr txBox="1">
              <a:spLocks noChangeArrowheads="1"/>
            </p:cNvSpPr>
            <p:nvPr/>
          </p:nvSpPr>
          <p:spPr bwMode="auto">
            <a:xfrm>
              <a:off x="3552" y="3360"/>
              <a:ext cx="60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600" b="0"/>
                <a:t>{Family, </a:t>
              </a:r>
              <a:br>
                <a:rPr lang="en-US" altLang="en-US" sz="1600" b="0"/>
              </a:br>
              <a:r>
                <a:rPr lang="en-US" altLang="en-US" sz="1600" b="0"/>
                <a:t>Luxury}</a:t>
              </a:r>
            </a:p>
          </p:txBody>
        </p:sp>
        <p:sp>
          <p:nvSpPr>
            <p:cNvPr id="51217" name="Text Box 17"/>
            <p:cNvSpPr txBox="1">
              <a:spLocks noChangeArrowheads="1"/>
            </p:cNvSpPr>
            <p:nvPr/>
          </p:nvSpPr>
          <p:spPr bwMode="auto">
            <a:xfrm>
              <a:off x="4714" y="3456"/>
              <a:ext cx="5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600" b="0"/>
                <a:t>{Sports}</a:t>
              </a:r>
            </a:p>
          </p:txBody>
        </p:sp>
      </p:grpSp>
      <p:grpSp>
        <p:nvGrpSpPr>
          <p:cNvPr id="51206" name="Group 18"/>
          <p:cNvGrpSpPr>
            <a:grpSpLocks/>
          </p:cNvGrpSpPr>
          <p:nvPr/>
        </p:nvGrpSpPr>
        <p:grpSpPr bwMode="auto">
          <a:xfrm>
            <a:off x="685800" y="4876800"/>
            <a:ext cx="2905125" cy="914400"/>
            <a:chOff x="768" y="3216"/>
            <a:chExt cx="1830" cy="576"/>
          </a:xfrm>
        </p:grpSpPr>
        <p:sp>
          <p:nvSpPr>
            <p:cNvPr id="51208" name="Oval 19"/>
            <p:cNvSpPr>
              <a:spLocks noChangeArrowheads="1"/>
            </p:cNvSpPr>
            <p:nvPr/>
          </p:nvSpPr>
          <p:spPr bwMode="auto">
            <a:xfrm>
              <a:off x="1494" y="3216"/>
              <a:ext cx="576" cy="288"/>
            </a:xfrm>
            <a:prstGeom prst="ellipse">
              <a:avLst/>
            </a:prstGeom>
            <a:solidFill>
              <a:srgbClr val="FFFFFF"/>
            </a:solidFill>
            <a:ln w="9525">
              <a:solidFill>
                <a:schemeClr val="tx1"/>
              </a:solidFill>
              <a:round/>
              <a:headEnd/>
              <a:tailEnd/>
            </a:ln>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800" b="0">
                  <a:latin typeface="Times New Roman" pitchFamily="18" charset="0"/>
                </a:rPr>
                <a:t>CarType</a:t>
              </a:r>
              <a:endParaRPr lang="en-US" altLang="en-US" sz="2400" b="0">
                <a:latin typeface="Times New Roman" pitchFamily="18" charset="0"/>
              </a:endParaRPr>
            </a:p>
          </p:txBody>
        </p:sp>
        <p:sp>
          <p:nvSpPr>
            <p:cNvPr id="51209" name="Line 20"/>
            <p:cNvSpPr>
              <a:spLocks noChangeShapeType="1"/>
            </p:cNvSpPr>
            <p:nvPr/>
          </p:nvSpPr>
          <p:spPr bwMode="auto">
            <a:xfrm flipH="1">
              <a:off x="1254" y="3504"/>
              <a:ext cx="528"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0" name="Line 21"/>
            <p:cNvSpPr>
              <a:spLocks noChangeShapeType="1"/>
            </p:cNvSpPr>
            <p:nvPr/>
          </p:nvSpPr>
          <p:spPr bwMode="auto">
            <a:xfrm>
              <a:off x="1782" y="3504"/>
              <a:ext cx="48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1" name="Text Box 22"/>
            <p:cNvSpPr txBox="1">
              <a:spLocks noChangeArrowheads="1"/>
            </p:cNvSpPr>
            <p:nvPr/>
          </p:nvSpPr>
          <p:spPr bwMode="auto">
            <a:xfrm>
              <a:off x="768" y="3360"/>
              <a:ext cx="59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600" b="0"/>
                <a:t>{Sports, Luxury}</a:t>
              </a:r>
            </a:p>
          </p:txBody>
        </p:sp>
        <p:sp>
          <p:nvSpPr>
            <p:cNvPr id="51212" name="Text Box 23"/>
            <p:cNvSpPr txBox="1">
              <a:spLocks noChangeArrowheads="1"/>
            </p:cNvSpPr>
            <p:nvPr/>
          </p:nvSpPr>
          <p:spPr bwMode="auto">
            <a:xfrm>
              <a:off x="2020" y="3456"/>
              <a:ext cx="57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600" b="0"/>
                <a:t>{Family}</a:t>
              </a:r>
            </a:p>
          </p:txBody>
        </p:sp>
      </p:grpSp>
      <p:sp>
        <p:nvSpPr>
          <p:cNvPr id="51207" name="Text Box 24"/>
          <p:cNvSpPr txBox="1">
            <a:spLocks noChangeArrowheads="1"/>
          </p:cNvSpPr>
          <p:nvPr/>
        </p:nvSpPr>
        <p:spPr bwMode="auto">
          <a:xfrm>
            <a:off x="4191000" y="5105400"/>
            <a:ext cx="60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2400" b="0">
                <a:latin typeface="Times New Roman" pitchFamily="18" charset="0"/>
              </a:rPr>
              <a:t>OR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0"/>
          <p:cNvSpPr>
            <a:spLocks noGrp="1" noChangeArrowheads="1"/>
          </p:cNvSpPr>
          <p:nvPr>
            <p:ph type="body" idx="1"/>
          </p:nvPr>
        </p:nvSpPr>
        <p:spPr>
          <a:xfrm>
            <a:off x="381000" y="1066800"/>
            <a:ext cx="8382000" cy="5257800"/>
          </a:xfrm>
          <a:noFill/>
        </p:spPr>
        <p:txBody>
          <a:bodyPr/>
          <a:lstStyle/>
          <a:p>
            <a:pPr marL="342900" indent="-342900"/>
            <a:r>
              <a:rPr lang="en-US" altLang="en-US" smtClean="0">
                <a:solidFill>
                  <a:srgbClr val="FF0000"/>
                </a:solidFill>
              </a:rPr>
              <a:t>Multi-way split:</a:t>
            </a:r>
            <a:r>
              <a:rPr lang="en-US" altLang="en-US" smtClean="0"/>
              <a:t> Use as many partitions as distinct values. </a:t>
            </a:r>
          </a:p>
          <a:p>
            <a:pPr marL="342900" indent="-342900"/>
            <a:endParaRPr lang="en-US" altLang="en-US" smtClean="0"/>
          </a:p>
          <a:p>
            <a:pPr marL="342900" indent="-342900"/>
            <a:endParaRPr lang="en-US" altLang="en-US" smtClean="0"/>
          </a:p>
          <a:p>
            <a:pPr lvl="4"/>
            <a:endParaRPr lang="en-US" altLang="en-US" sz="1200" smtClean="0">
              <a:solidFill>
                <a:srgbClr val="FF0000"/>
              </a:solidFill>
            </a:endParaRPr>
          </a:p>
          <a:p>
            <a:pPr marL="342900" indent="-342900"/>
            <a:r>
              <a:rPr lang="en-US" altLang="en-US" smtClean="0">
                <a:solidFill>
                  <a:srgbClr val="FF0000"/>
                </a:solidFill>
              </a:rPr>
              <a:t>Binary split:</a:t>
            </a:r>
            <a:r>
              <a:rPr lang="en-US" altLang="en-US" smtClean="0"/>
              <a:t>  Divides values into two subsets. </a:t>
            </a:r>
            <a:br>
              <a:rPr lang="en-US" altLang="en-US" smtClean="0"/>
            </a:br>
            <a:r>
              <a:rPr lang="en-US" altLang="en-US" smtClean="0"/>
              <a:t>		      Need to find optimal partitioning.</a:t>
            </a:r>
          </a:p>
          <a:p>
            <a:pPr marL="342900" indent="-342900"/>
            <a:endParaRPr lang="en-US" altLang="en-US" smtClean="0"/>
          </a:p>
          <a:p>
            <a:pPr marL="342900" indent="-342900"/>
            <a:endParaRPr lang="en-US" altLang="en-US" smtClean="0"/>
          </a:p>
          <a:p>
            <a:pPr marL="342900" indent="-342900"/>
            <a:endParaRPr lang="en-US" altLang="en-US" smtClean="0"/>
          </a:p>
          <a:p>
            <a:pPr marL="342900" indent="-342900"/>
            <a:r>
              <a:rPr lang="en-US" altLang="en-US" smtClean="0"/>
              <a:t>What about this split?</a:t>
            </a:r>
            <a:endParaRPr lang="en-US" altLang="en-US" sz="3600" smtClean="0"/>
          </a:p>
        </p:txBody>
      </p:sp>
      <p:sp>
        <p:nvSpPr>
          <p:cNvPr id="52227" name="Rectangle 27"/>
          <p:cNvSpPr>
            <a:spLocks noGrp="1" noChangeArrowheads="1"/>
          </p:cNvSpPr>
          <p:nvPr>
            <p:ph type="title"/>
          </p:nvPr>
        </p:nvSpPr>
        <p:spPr/>
        <p:txBody>
          <a:bodyPr/>
          <a:lstStyle/>
          <a:p>
            <a:r>
              <a:rPr lang="en-US" altLang="en-US" smtClean="0"/>
              <a:t>Splitting Based on Ordinal Attributes</a:t>
            </a:r>
          </a:p>
        </p:txBody>
      </p:sp>
      <p:grpSp>
        <p:nvGrpSpPr>
          <p:cNvPr id="52228" name="Group 26"/>
          <p:cNvGrpSpPr>
            <a:grpSpLocks/>
          </p:cNvGrpSpPr>
          <p:nvPr/>
        </p:nvGrpSpPr>
        <p:grpSpPr bwMode="auto">
          <a:xfrm>
            <a:off x="2971800" y="2057400"/>
            <a:ext cx="2457450" cy="946150"/>
            <a:chOff x="1853" y="1248"/>
            <a:chExt cx="1548" cy="596"/>
          </a:xfrm>
        </p:grpSpPr>
        <p:sp>
          <p:nvSpPr>
            <p:cNvPr id="52248" name="Oval 5"/>
            <p:cNvSpPr>
              <a:spLocks noChangeArrowheads="1"/>
            </p:cNvSpPr>
            <p:nvPr/>
          </p:nvSpPr>
          <p:spPr bwMode="auto">
            <a:xfrm>
              <a:off x="2352" y="1248"/>
              <a:ext cx="576" cy="288"/>
            </a:xfrm>
            <a:prstGeom prst="ellipse">
              <a:avLst/>
            </a:prstGeom>
            <a:solidFill>
              <a:srgbClr val="FFFFFF"/>
            </a:solidFill>
            <a:ln w="9525">
              <a:solidFill>
                <a:schemeClr val="tx1"/>
              </a:solidFill>
              <a:round/>
              <a:headEnd/>
              <a:tailEnd/>
            </a:ln>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800" b="0">
                  <a:latin typeface="Times New Roman" pitchFamily="18" charset="0"/>
                </a:rPr>
                <a:t>Size</a:t>
              </a:r>
              <a:endParaRPr lang="en-US" altLang="en-US" sz="2400" b="0">
                <a:latin typeface="Times New Roman" pitchFamily="18" charset="0"/>
              </a:endParaRPr>
            </a:p>
          </p:txBody>
        </p:sp>
        <p:sp>
          <p:nvSpPr>
            <p:cNvPr id="52249" name="Line 6"/>
            <p:cNvSpPr>
              <a:spLocks noChangeShapeType="1"/>
            </p:cNvSpPr>
            <p:nvPr/>
          </p:nvSpPr>
          <p:spPr bwMode="auto">
            <a:xfrm flipH="1">
              <a:off x="2064" y="1536"/>
              <a:ext cx="57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50" name="Line 7"/>
            <p:cNvSpPr>
              <a:spLocks noChangeShapeType="1"/>
            </p:cNvSpPr>
            <p:nvPr/>
          </p:nvSpPr>
          <p:spPr bwMode="auto">
            <a:xfrm>
              <a:off x="2640" y="1536"/>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51" name="Line 8"/>
            <p:cNvSpPr>
              <a:spLocks noChangeShapeType="1"/>
            </p:cNvSpPr>
            <p:nvPr/>
          </p:nvSpPr>
          <p:spPr bwMode="auto">
            <a:xfrm>
              <a:off x="2640" y="1536"/>
              <a:ext cx="57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52" name="Text Box 9"/>
            <p:cNvSpPr txBox="1">
              <a:spLocks noChangeArrowheads="1"/>
            </p:cNvSpPr>
            <p:nvPr/>
          </p:nvSpPr>
          <p:spPr bwMode="auto">
            <a:xfrm>
              <a:off x="1853" y="1440"/>
              <a:ext cx="43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600" b="0"/>
                <a:t>Small</a:t>
              </a:r>
            </a:p>
          </p:txBody>
        </p:sp>
        <p:sp>
          <p:nvSpPr>
            <p:cNvPr id="52253" name="Text Box 10"/>
            <p:cNvSpPr txBox="1">
              <a:spLocks noChangeArrowheads="1"/>
            </p:cNvSpPr>
            <p:nvPr/>
          </p:nvSpPr>
          <p:spPr bwMode="auto">
            <a:xfrm>
              <a:off x="2167" y="1632"/>
              <a:ext cx="5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600" b="0"/>
                <a:t>Medium</a:t>
              </a:r>
            </a:p>
          </p:txBody>
        </p:sp>
        <p:sp>
          <p:nvSpPr>
            <p:cNvPr id="52254" name="Text Box 11"/>
            <p:cNvSpPr txBox="1">
              <a:spLocks noChangeArrowheads="1"/>
            </p:cNvSpPr>
            <p:nvPr/>
          </p:nvSpPr>
          <p:spPr bwMode="auto">
            <a:xfrm>
              <a:off x="2958" y="1440"/>
              <a:ext cx="44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600" b="0"/>
                <a:t>Large</a:t>
              </a:r>
            </a:p>
          </p:txBody>
        </p:sp>
      </p:grpSp>
      <p:grpSp>
        <p:nvGrpSpPr>
          <p:cNvPr id="52229" name="Group 12"/>
          <p:cNvGrpSpPr>
            <a:grpSpLocks/>
          </p:cNvGrpSpPr>
          <p:nvPr/>
        </p:nvGrpSpPr>
        <p:grpSpPr bwMode="auto">
          <a:xfrm>
            <a:off x="5562600" y="4267200"/>
            <a:ext cx="2774950" cy="914400"/>
            <a:chOff x="3513" y="3216"/>
            <a:chExt cx="1748" cy="576"/>
          </a:xfrm>
        </p:grpSpPr>
        <p:sp>
          <p:nvSpPr>
            <p:cNvPr id="52243" name="Oval 13"/>
            <p:cNvSpPr>
              <a:spLocks noChangeArrowheads="1"/>
            </p:cNvSpPr>
            <p:nvPr/>
          </p:nvSpPr>
          <p:spPr bwMode="auto">
            <a:xfrm>
              <a:off x="4186" y="3216"/>
              <a:ext cx="576" cy="288"/>
            </a:xfrm>
            <a:prstGeom prst="ellipse">
              <a:avLst/>
            </a:prstGeom>
            <a:solidFill>
              <a:srgbClr val="FFFFFF"/>
            </a:solidFill>
            <a:ln w="9525">
              <a:solidFill>
                <a:schemeClr val="tx1"/>
              </a:solidFill>
              <a:round/>
              <a:headEnd/>
              <a:tailEnd/>
            </a:ln>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800" b="0">
                  <a:latin typeface="Times New Roman" pitchFamily="18" charset="0"/>
                </a:rPr>
                <a:t>Size</a:t>
              </a:r>
              <a:endParaRPr lang="en-US" altLang="en-US" sz="2400" b="0">
                <a:latin typeface="Times New Roman" pitchFamily="18" charset="0"/>
              </a:endParaRPr>
            </a:p>
          </p:txBody>
        </p:sp>
        <p:sp>
          <p:nvSpPr>
            <p:cNvPr id="52244" name="Line 14"/>
            <p:cNvSpPr>
              <a:spLocks noChangeShapeType="1"/>
            </p:cNvSpPr>
            <p:nvPr/>
          </p:nvSpPr>
          <p:spPr bwMode="auto">
            <a:xfrm flipH="1">
              <a:off x="3946" y="3504"/>
              <a:ext cx="528"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45" name="Line 15"/>
            <p:cNvSpPr>
              <a:spLocks noChangeShapeType="1"/>
            </p:cNvSpPr>
            <p:nvPr/>
          </p:nvSpPr>
          <p:spPr bwMode="auto">
            <a:xfrm>
              <a:off x="4474" y="3504"/>
              <a:ext cx="48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46" name="Text Box 16"/>
            <p:cNvSpPr txBox="1">
              <a:spLocks noChangeArrowheads="1"/>
            </p:cNvSpPr>
            <p:nvPr/>
          </p:nvSpPr>
          <p:spPr bwMode="auto">
            <a:xfrm>
              <a:off x="3513" y="3360"/>
              <a:ext cx="68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600" b="0"/>
                <a:t>{Medium, </a:t>
              </a:r>
              <a:br>
                <a:rPr lang="en-US" altLang="en-US" sz="1600" b="0"/>
              </a:br>
              <a:r>
                <a:rPr lang="en-US" altLang="en-US" sz="1600" b="0"/>
                <a:t>Large}</a:t>
              </a:r>
            </a:p>
          </p:txBody>
        </p:sp>
        <p:sp>
          <p:nvSpPr>
            <p:cNvPr id="52247" name="Text Box 17"/>
            <p:cNvSpPr txBox="1">
              <a:spLocks noChangeArrowheads="1"/>
            </p:cNvSpPr>
            <p:nvPr/>
          </p:nvSpPr>
          <p:spPr bwMode="auto">
            <a:xfrm>
              <a:off x="4740" y="3456"/>
              <a:ext cx="52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600" b="0"/>
                <a:t>{Small}</a:t>
              </a:r>
            </a:p>
          </p:txBody>
        </p:sp>
      </p:grpSp>
      <p:grpSp>
        <p:nvGrpSpPr>
          <p:cNvPr id="52230" name="Group 18"/>
          <p:cNvGrpSpPr>
            <a:grpSpLocks/>
          </p:cNvGrpSpPr>
          <p:nvPr/>
        </p:nvGrpSpPr>
        <p:grpSpPr bwMode="auto">
          <a:xfrm>
            <a:off x="762000" y="4267200"/>
            <a:ext cx="2997200" cy="914400"/>
            <a:chOff x="768" y="3216"/>
            <a:chExt cx="1794" cy="576"/>
          </a:xfrm>
        </p:grpSpPr>
        <p:sp>
          <p:nvSpPr>
            <p:cNvPr id="52238" name="Oval 19"/>
            <p:cNvSpPr>
              <a:spLocks noChangeArrowheads="1"/>
            </p:cNvSpPr>
            <p:nvPr/>
          </p:nvSpPr>
          <p:spPr bwMode="auto">
            <a:xfrm>
              <a:off x="1494" y="3216"/>
              <a:ext cx="576" cy="288"/>
            </a:xfrm>
            <a:prstGeom prst="ellipse">
              <a:avLst/>
            </a:prstGeom>
            <a:solidFill>
              <a:srgbClr val="FFFFFF"/>
            </a:solidFill>
            <a:ln w="9525">
              <a:solidFill>
                <a:schemeClr val="tx1"/>
              </a:solidFill>
              <a:round/>
              <a:headEnd/>
              <a:tailEnd/>
            </a:ln>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800" b="0">
                  <a:latin typeface="Times New Roman" pitchFamily="18" charset="0"/>
                </a:rPr>
                <a:t>Size</a:t>
              </a:r>
              <a:endParaRPr lang="en-US" altLang="en-US" sz="2400" b="0">
                <a:latin typeface="Times New Roman" pitchFamily="18" charset="0"/>
              </a:endParaRPr>
            </a:p>
          </p:txBody>
        </p:sp>
        <p:sp>
          <p:nvSpPr>
            <p:cNvPr id="52239" name="Line 20"/>
            <p:cNvSpPr>
              <a:spLocks noChangeShapeType="1"/>
            </p:cNvSpPr>
            <p:nvPr/>
          </p:nvSpPr>
          <p:spPr bwMode="auto">
            <a:xfrm flipH="1">
              <a:off x="1254" y="3504"/>
              <a:ext cx="528"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40" name="Line 21"/>
            <p:cNvSpPr>
              <a:spLocks noChangeShapeType="1"/>
            </p:cNvSpPr>
            <p:nvPr/>
          </p:nvSpPr>
          <p:spPr bwMode="auto">
            <a:xfrm>
              <a:off x="1782" y="3504"/>
              <a:ext cx="48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41" name="Text Box 22"/>
            <p:cNvSpPr txBox="1">
              <a:spLocks noChangeArrowheads="1"/>
            </p:cNvSpPr>
            <p:nvPr/>
          </p:nvSpPr>
          <p:spPr bwMode="auto">
            <a:xfrm>
              <a:off x="768" y="3360"/>
              <a:ext cx="59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600" b="0"/>
                <a:t>{Small, Medium}</a:t>
              </a:r>
            </a:p>
          </p:txBody>
        </p:sp>
        <p:sp>
          <p:nvSpPr>
            <p:cNvPr id="52242" name="Text Box 23"/>
            <p:cNvSpPr txBox="1">
              <a:spLocks noChangeArrowheads="1"/>
            </p:cNvSpPr>
            <p:nvPr/>
          </p:nvSpPr>
          <p:spPr bwMode="auto">
            <a:xfrm>
              <a:off x="2059" y="3456"/>
              <a:ext cx="50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600" b="0"/>
                <a:t>{Large}</a:t>
              </a:r>
            </a:p>
          </p:txBody>
        </p:sp>
      </p:grpSp>
      <p:sp>
        <p:nvSpPr>
          <p:cNvPr id="52231" name="Text Box 24"/>
          <p:cNvSpPr txBox="1">
            <a:spLocks noChangeArrowheads="1"/>
          </p:cNvSpPr>
          <p:nvPr/>
        </p:nvSpPr>
        <p:spPr bwMode="auto">
          <a:xfrm>
            <a:off x="4267200" y="4419600"/>
            <a:ext cx="60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2400" b="0">
                <a:latin typeface="Times New Roman" pitchFamily="18" charset="0"/>
              </a:rPr>
              <a:t>OR</a:t>
            </a:r>
          </a:p>
        </p:txBody>
      </p:sp>
      <p:grpSp>
        <p:nvGrpSpPr>
          <p:cNvPr id="52232" name="Group 31"/>
          <p:cNvGrpSpPr>
            <a:grpSpLocks/>
          </p:cNvGrpSpPr>
          <p:nvPr/>
        </p:nvGrpSpPr>
        <p:grpSpPr bwMode="auto">
          <a:xfrm>
            <a:off x="4289425" y="5486400"/>
            <a:ext cx="3101975" cy="914400"/>
            <a:chOff x="768" y="3216"/>
            <a:chExt cx="1856" cy="576"/>
          </a:xfrm>
        </p:grpSpPr>
        <p:sp>
          <p:nvSpPr>
            <p:cNvPr id="52233" name="Oval 32"/>
            <p:cNvSpPr>
              <a:spLocks noChangeArrowheads="1"/>
            </p:cNvSpPr>
            <p:nvPr/>
          </p:nvSpPr>
          <p:spPr bwMode="auto">
            <a:xfrm>
              <a:off x="1494" y="3216"/>
              <a:ext cx="576" cy="288"/>
            </a:xfrm>
            <a:prstGeom prst="ellipse">
              <a:avLst/>
            </a:prstGeom>
            <a:solidFill>
              <a:srgbClr val="FFFFFF"/>
            </a:solidFill>
            <a:ln w="9525">
              <a:solidFill>
                <a:schemeClr val="tx1"/>
              </a:solidFill>
              <a:round/>
              <a:headEnd/>
              <a:tailEnd/>
            </a:ln>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800" b="0">
                  <a:latin typeface="Times New Roman" pitchFamily="18" charset="0"/>
                </a:rPr>
                <a:t>Size</a:t>
              </a:r>
              <a:endParaRPr lang="en-US" altLang="en-US" sz="2400" b="0">
                <a:latin typeface="Times New Roman" pitchFamily="18" charset="0"/>
              </a:endParaRPr>
            </a:p>
          </p:txBody>
        </p:sp>
        <p:sp>
          <p:nvSpPr>
            <p:cNvPr id="52234" name="Line 33"/>
            <p:cNvSpPr>
              <a:spLocks noChangeShapeType="1"/>
            </p:cNvSpPr>
            <p:nvPr/>
          </p:nvSpPr>
          <p:spPr bwMode="auto">
            <a:xfrm flipH="1">
              <a:off x="1254" y="3504"/>
              <a:ext cx="528"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35" name="Line 34"/>
            <p:cNvSpPr>
              <a:spLocks noChangeShapeType="1"/>
            </p:cNvSpPr>
            <p:nvPr/>
          </p:nvSpPr>
          <p:spPr bwMode="auto">
            <a:xfrm>
              <a:off x="1782" y="3504"/>
              <a:ext cx="48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36" name="Text Box 35"/>
            <p:cNvSpPr txBox="1">
              <a:spLocks noChangeArrowheads="1"/>
            </p:cNvSpPr>
            <p:nvPr/>
          </p:nvSpPr>
          <p:spPr bwMode="auto">
            <a:xfrm>
              <a:off x="768" y="3360"/>
              <a:ext cx="59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600" b="0"/>
                <a:t>{Small, Large}</a:t>
              </a:r>
            </a:p>
          </p:txBody>
        </p:sp>
        <p:sp>
          <p:nvSpPr>
            <p:cNvPr id="52237" name="Text Box 36"/>
            <p:cNvSpPr txBox="1">
              <a:spLocks noChangeArrowheads="1"/>
            </p:cNvSpPr>
            <p:nvPr/>
          </p:nvSpPr>
          <p:spPr bwMode="auto">
            <a:xfrm>
              <a:off x="2000" y="3456"/>
              <a:ext cx="6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600" b="0"/>
                <a:t>{Medium}</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title"/>
          </p:nvPr>
        </p:nvSpPr>
        <p:spPr>
          <a:xfrm>
            <a:off x="381000" y="152400"/>
            <a:ext cx="8534400" cy="533400"/>
          </a:xfrm>
        </p:spPr>
        <p:txBody>
          <a:bodyPr/>
          <a:lstStyle/>
          <a:p>
            <a:r>
              <a:rPr lang="en-US" altLang="en-US" smtClean="0"/>
              <a:t>Splitting Based on Continuous Attributes</a:t>
            </a:r>
          </a:p>
        </p:txBody>
      </p:sp>
      <p:sp>
        <p:nvSpPr>
          <p:cNvPr id="53251" name="Rectangle 5"/>
          <p:cNvSpPr>
            <a:spLocks noGrp="1" noChangeArrowheads="1"/>
          </p:cNvSpPr>
          <p:nvPr>
            <p:ph type="body" idx="1"/>
          </p:nvPr>
        </p:nvSpPr>
        <p:spPr/>
        <p:txBody>
          <a:bodyPr/>
          <a:lstStyle/>
          <a:p>
            <a:pPr>
              <a:lnSpc>
                <a:spcPct val="90000"/>
              </a:lnSpc>
            </a:pPr>
            <a:r>
              <a:rPr lang="en-US" altLang="en-US" smtClean="0"/>
              <a:t>Different ways of handling</a:t>
            </a:r>
          </a:p>
          <a:p>
            <a:pPr lvl="1">
              <a:lnSpc>
                <a:spcPct val="90000"/>
              </a:lnSpc>
            </a:pPr>
            <a:r>
              <a:rPr lang="en-US" altLang="en-US" smtClean="0">
                <a:solidFill>
                  <a:srgbClr val="CC3300"/>
                </a:solidFill>
              </a:rPr>
              <a:t>Discretization</a:t>
            </a:r>
            <a:r>
              <a:rPr lang="en-US" altLang="en-US" smtClean="0"/>
              <a:t> to form an ordinal categorical attribute</a:t>
            </a:r>
          </a:p>
          <a:p>
            <a:pPr lvl="2">
              <a:lnSpc>
                <a:spcPct val="90000"/>
              </a:lnSpc>
            </a:pPr>
            <a:r>
              <a:rPr lang="en-US" altLang="en-US" smtClean="0"/>
              <a:t> Static – discretize once at the beginning</a:t>
            </a:r>
          </a:p>
          <a:p>
            <a:pPr lvl="2">
              <a:lnSpc>
                <a:spcPct val="90000"/>
              </a:lnSpc>
            </a:pPr>
            <a:r>
              <a:rPr lang="en-US" altLang="en-US" smtClean="0"/>
              <a:t> Dynamic – ranges can be found by equal interval 		bucketing, equal frequency bucketing</a:t>
            </a:r>
            <a:br>
              <a:rPr lang="en-US" altLang="en-US" smtClean="0"/>
            </a:br>
            <a:r>
              <a:rPr lang="en-US" altLang="en-US" smtClean="0"/>
              <a:t>		(percentiles), clustering, or supervised   </a:t>
            </a:r>
          </a:p>
          <a:p>
            <a:pPr lvl="2">
              <a:lnSpc>
                <a:spcPct val="90000"/>
              </a:lnSpc>
              <a:buFont typeface="Wingdings" pitchFamily="2" charset="2"/>
              <a:buNone/>
            </a:pPr>
            <a:r>
              <a:rPr lang="en-US" altLang="en-US" smtClean="0"/>
              <a:t>                                                                   clustering.</a:t>
            </a:r>
          </a:p>
          <a:p>
            <a:pPr lvl="4">
              <a:lnSpc>
                <a:spcPct val="90000"/>
              </a:lnSpc>
            </a:pPr>
            <a:endParaRPr lang="en-US" altLang="en-US" smtClean="0">
              <a:solidFill>
                <a:srgbClr val="CC3300"/>
              </a:solidFill>
            </a:endParaRPr>
          </a:p>
          <a:p>
            <a:pPr lvl="1">
              <a:lnSpc>
                <a:spcPct val="90000"/>
              </a:lnSpc>
            </a:pPr>
            <a:r>
              <a:rPr lang="en-US" altLang="en-US" smtClean="0">
                <a:solidFill>
                  <a:srgbClr val="CC3300"/>
                </a:solidFill>
              </a:rPr>
              <a:t>Binary Decision</a:t>
            </a:r>
            <a:r>
              <a:rPr lang="en-US" altLang="en-US" smtClean="0"/>
              <a:t>: (A &lt; v) or (A </a:t>
            </a:r>
            <a:r>
              <a:rPr lang="en-US" altLang="en-US" smtClean="0">
                <a:sym typeface="Symbol" pitchFamily="18" charset="2"/>
              </a:rPr>
              <a:t> v)</a:t>
            </a:r>
            <a:endParaRPr lang="en-US" altLang="en-US" smtClean="0"/>
          </a:p>
          <a:p>
            <a:pPr lvl="2">
              <a:lnSpc>
                <a:spcPct val="90000"/>
              </a:lnSpc>
            </a:pPr>
            <a:r>
              <a:rPr lang="en-US" altLang="en-US" smtClean="0"/>
              <a:t> consider all possible splits and finds the best cut v</a:t>
            </a:r>
          </a:p>
          <a:p>
            <a:pPr lvl="2">
              <a:lnSpc>
                <a:spcPct val="90000"/>
              </a:lnSpc>
            </a:pPr>
            <a:r>
              <a:rPr lang="en-US" altLang="en-US" smtClean="0"/>
              <a:t> can be more compute intensive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381000" y="152400"/>
            <a:ext cx="8534400" cy="533400"/>
          </a:xfrm>
        </p:spPr>
        <p:txBody>
          <a:bodyPr/>
          <a:lstStyle/>
          <a:p>
            <a:r>
              <a:rPr lang="en-US" altLang="en-US" smtClean="0"/>
              <a:t>Splitting Based on Continuous Attributes</a:t>
            </a:r>
          </a:p>
        </p:txBody>
      </p:sp>
      <p:graphicFrame>
        <p:nvGraphicFramePr>
          <p:cNvPr id="15362" name="Object 4"/>
          <p:cNvGraphicFramePr>
            <a:graphicFrameLocks noGrp="1" noChangeAspect="1"/>
          </p:cNvGraphicFramePr>
          <p:nvPr>
            <p:ph idx="1"/>
          </p:nvPr>
        </p:nvGraphicFramePr>
        <p:xfrm>
          <a:off x="738188" y="1746250"/>
          <a:ext cx="7608887" cy="3282950"/>
        </p:xfrm>
        <a:graphic>
          <a:graphicData uri="http://schemas.openxmlformats.org/presentationml/2006/ole">
            <mc:AlternateContent xmlns:mc="http://schemas.openxmlformats.org/markup-compatibility/2006">
              <mc:Choice xmlns:v="urn:schemas-microsoft-com:vml" Requires="v">
                <p:oleObj spid="_x0000_s15379" name="Visio" r:id="rId3" imgW="8538667" imgH="3684287" progId="Visio.Drawing.6">
                  <p:embed/>
                </p:oleObj>
              </mc:Choice>
              <mc:Fallback>
                <p:oleObj name="Visio" r:id="rId3" imgW="8538667" imgH="3684287" progId="Visio.Drawing.6">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88" y="1746250"/>
                        <a:ext cx="7608887" cy="328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smtClean="0"/>
              <a:t>Tree Induction</a:t>
            </a:r>
          </a:p>
        </p:txBody>
      </p:sp>
      <p:sp>
        <p:nvSpPr>
          <p:cNvPr id="54275" name="Rectangle 3"/>
          <p:cNvSpPr>
            <a:spLocks noGrp="1" noChangeArrowheads="1"/>
          </p:cNvSpPr>
          <p:nvPr>
            <p:ph type="body" idx="1"/>
          </p:nvPr>
        </p:nvSpPr>
        <p:spPr/>
        <p:txBody>
          <a:bodyPr/>
          <a:lstStyle/>
          <a:p>
            <a:r>
              <a:rPr lang="en-US" altLang="en-US" smtClean="0"/>
              <a:t>Greedy strategy.</a:t>
            </a:r>
          </a:p>
          <a:p>
            <a:pPr lvl="1"/>
            <a:r>
              <a:rPr lang="en-US" altLang="en-US" smtClean="0"/>
              <a:t>Split the records based on an attribute test that optimizes certain criterion.</a:t>
            </a:r>
          </a:p>
          <a:p>
            <a:endParaRPr lang="en-US" altLang="en-US" smtClean="0"/>
          </a:p>
          <a:p>
            <a:r>
              <a:rPr lang="en-US" altLang="en-US" smtClean="0"/>
              <a:t>Issues</a:t>
            </a:r>
          </a:p>
          <a:p>
            <a:pPr lvl="1"/>
            <a:r>
              <a:rPr lang="en-US" altLang="en-US" smtClean="0"/>
              <a:t>Determine how to split the records</a:t>
            </a:r>
          </a:p>
          <a:p>
            <a:pPr lvl="2"/>
            <a:r>
              <a:rPr lang="en-US" altLang="en-US" smtClean="0"/>
              <a:t> How to specify the attribute test condition?</a:t>
            </a:r>
          </a:p>
          <a:p>
            <a:pPr lvl="2"/>
            <a:r>
              <a:rPr lang="en-US" altLang="en-US" smtClean="0">
                <a:solidFill>
                  <a:srgbClr val="FF0000"/>
                </a:solidFill>
              </a:rPr>
              <a:t> How to determine the best split?</a:t>
            </a:r>
          </a:p>
          <a:p>
            <a:pPr lvl="1"/>
            <a:r>
              <a:rPr lang="en-US" altLang="en-US" smtClean="0"/>
              <a:t>Determine when to stop splitting</a:t>
            </a:r>
          </a:p>
          <a:p>
            <a:pPr lvl="1">
              <a:buFont typeface="Arial" pitchFamily="34" charset="0"/>
              <a:buNone/>
            </a:pPr>
            <a:endParaRPr lang="en-US" alt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6"/>
          <p:cNvSpPr>
            <a:spLocks noGrp="1" noChangeArrowheads="1"/>
          </p:cNvSpPr>
          <p:nvPr>
            <p:ph type="title"/>
          </p:nvPr>
        </p:nvSpPr>
        <p:spPr/>
        <p:txBody>
          <a:bodyPr/>
          <a:lstStyle/>
          <a:p>
            <a:r>
              <a:rPr lang="en-US" altLang="en-US" smtClean="0"/>
              <a:t>How to determine the Best Split</a:t>
            </a:r>
          </a:p>
        </p:txBody>
      </p:sp>
      <p:graphicFrame>
        <p:nvGraphicFramePr>
          <p:cNvPr id="16386" name="Object 5"/>
          <p:cNvGraphicFramePr>
            <a:graphicFrameLocks noGrp="1" noChangeAspect="1"/>
          </p:cNvGraphicFramePr>
          <p:nvPr>
            <p:ph idx="1"/>
          </p:nvPr>
        </p:nvGraphicFramePr>
        <p:xfrm>
          <a:off x="381000" y="2260600"/>
          <a:ext cx="8545513" cy="2006600"/>
        </p:xfrm>
        <a:graphic>
          <a:graphicData uri="http://schemas.openxmlformats.org/presentationml/2006/ole">
            <mc:AlternateContent xmlns:mc="http://schemas.openxmlformats.org/markup-compatibility/2006">
              <mc:Choice xmlns:v="urn:schemas-microsoft-com:vml" Requires="v">
                <p:oleObj spid="_x0000_s16405" name="Visio" r:id="rId3" imgW="9538614" imgH="2239584" progId="Visio.Drawing.6">
                  <p:embed/>
                </p:oleObj>
              </mc:Choice>
              <mc:Fallback>
                <p:oleObj name="Visio" r:id="rId3" imgW="9538614" imgH="2239584" progId="Visio.Drawing.6">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60600"/>
                        <a:ext cx="8545513"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8" name="Text Box 8"/>
          <p:cNvSpPr txBox="1">
            <a:spLocks noChangeArrowheads="1"/>
          </p:cNvSpPr>
          <p:nvPr/>
        </p:nvSpPr>
        <p:spPr bwMode="auto">
          <a:xfrm>
            <a:off x="2286000" y="1219200"/>
            <a:ext cx="510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spcBef>
                <a:spcPct val="50000"/>
              </a:spcBef>
            </a:pPr>
            <a:r>
              <a:rPr lang="en-US" altLang="en-US" sz="1800"/>
              <a:t>Before Splitting: 10 records of class 0,</a:t>
            </a:r>
            <a:br>
              <a:rPr lang="en-US" altLang="en-US" sz="1800"/>
            </a:br>
            <a:r>
              <a:rPr lang="en-US" altLang="en-US" sz="1800"/>
              <a:t>		10 records of class 1</a:t>
            </a:r>
          </a:p>
        </p:txBody>
      </p:sp>
      <p:sp>
        <p:nvSpPr>
          <p:cNvPr id="16389" name="Text Box 9"/>
          <p:cNvSpPr txBox="1">
            <a:spLocks noChangeArrowheads="1"/>
          </p:cNvSpPr>
          <p:nvPr/>
        </p:nvSpPr>
        <p:spPr bwMode="auto">
          <a:xfrm>
            <a:off x="1981200" y="5119688"/>
            <a:ext cx="510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spcBef>
                <a:spcPct val="50000"/>
              </a:spcBef>
            </a:pPr>
            <a:r>
              <a:rPr lang="en-US" altLang="en-US" sz="1800"/>
              <a:t>Which test condition is the best?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r>
              <a:rPr lang="en-US" altLang="en-US" smtClean="0"/>
              <a:t>How to determine the Best Split</a:t>
            </a:r>
          </a:p>
        </p:txBody>
      </p:sp>
      <p:sp>
        <p:nvSpPr>
          <p:cNvPr id="17413" name="Rectangle 3"/>
          <p:cNvSpPr>
            <a:spLocks noGrp="1" noChangeArrowheads="1"/>
          </p:cNvSpPr>
          <p:nvPr>
            <p:ph type="body" idx="1"/>
          </p:nvPr>
        </p:nvSpPr>
        <p:spPr/>
        <p:txBody>
          <a:bodyPr/>
          <a:lstStyle/>
          <a:p>
            <a:r>
              <a:rPr lang="en-US" altLang="en-US" smtClean="0"/>
              <a:t>Greedy approach: </a:t>
            </a:r>
          </a:p>
          <a:p>
            <a:pPr lvl="1"/>
            <a:r>
              <a:rPr lang="en-US" altLang="en-US" smtClean="0"/>
              <a:t>Nodes with </a:t>
            </a:r>
            <a:r>
              <a:rPr lang="en-US" altLang="en-US" smtClean="0">
                <a:solidFill>
                  <a:srgbClr val="FF0000"/>
                </a:solidFill>
              </a:rPr>
              <a:t>homogeneous</a:t>
            </a:r>
            <a:r>
              <a:rPr lang="en-US" altLang="en-US" smtClean="0"/>
              <a:t> class distribution (</a:t>
            </a:r>
            <a:r>
              <a:rPr lang="en-US" altLang="en-US" smtClean="0">
                <a:solidFill>
                  <a:srgbClr val="FF0000"/>
                </a:solidFill>
              </a:rPr>
              <a:t>pure</a:t>
            </a:r>
            <a:r>
              <a:rPr lang="en-US" altLang="en-US" smtClean="0"/>
              <a:t> nodes) are preferred</a:t>
            </a:r>
          </a:p>
          <a:p>
            <a:r>
              <a:rPr lang="en-US" altLang="en-US" smtClean="0"/>
              <a:t>Need a measure of node impurity:</a:t>
            </a:r>
          </a:p>
          <a:p>
            <a:pPr lvl="1">
              <a:buFont typeface="Arial" pitchFamily="34" charset="0"/>
              <a:buNone/>
            </a:pPr>
            <a:endParaRPr lang="en-US" altLang="en-US" smtClean="0"/>
          </a:p>
        </p:txBody>
      </p:sp>
      <p:graphicFrame>
        <p:nvGraphicFramePr>
          <p:cNvPr id="17410" name="Object 6"/>
          <p:cNvGraphicFramePr>
            <a:graphicFrameLocks noGrp="1" noChangeAspect="1"/>
          </p:cNvGraphicFramePr>
          <p:nvPr>
            <p:ph sz="half" idx="4294967295"/>
          </p:nvPr>
        </p:nvGraphicFramePr>
        <p:xfrm>
          <a:off x="2209800" y="3733800"/>
          <a:ext cx="912813" cy="815975"/>
        </p:xfrm>
        <a:graphic>
          <a:graphicData uri="http://schemas.openxmlformats.org/presentationml/2006/ole">
            <mc:AlternateContent xmlns:mc="http://schemas.openxmlformats.org/markup-compatibility/2006">
              <mc:Choice xmlns:v="urn:schemas-microsoft-com:vml" Requires="v">
                <p:oleObj spid="_x0000_s17446" name="Visio" r:id="rId3" imgW="655371" imgH="585812" progId="Visio.Drawing.6">
                  <p:embed/>
                </p:oleObj>
              </mc:Choice>
              <mc:Fallback>
                <p:oleObj name="Visio" r:id="rId3" imgW="655371" imgH="585812" progId="Visio.Drawing.6">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733800"/>
                        <a:ext cx="912813"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10"/>
          <p:cNvGraphicFramePr>
            <a:graphicFrameLocks noGrp="1" noChangeAspect="1"/>
          </p:cNvGraphicFramePr>
          <p:nvPr>
            <p:ph sz="half" idx="4294967295"/>
          </p:nvPr>
        </p:nvGraphicFramePr>
        <p:xfrm>
          <a:off x="5715000" y="3733800"/>
          <a:ext cx="912813" cy="815975"/>
        </p:xfrm>
        <a:graphic>
          <a:graphicData uri="http://schemas.openxmlformats.org/presentationml/2006/ole">
            <mc:AlternateContent xmlns:mc="http://schemas.openxmlformats.org/markup-compatibility/2006">
              <mc:Choice xmlns:v="urn:schemas-microsoft-com:vml" Requires="v">
                <p:oleObj spid="_x0000_s17447" name="Visio" r:id="rId5" imgW="655371" imgH="585812" progId="Visio.Drawing.6">
                  <p:embed/>
                </p:oleObj>
              </mc:Choice>
              <mc:Fallback>
                <p:oleObj name="Visio" r:id="rId5" imgW="655371" imgH="585812" progId="Visio.Drawing.6">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3733800"/>
                        <a:ext cx="912813"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4" name="Text Box 12"/>
          <p:cNvSpPr txBox="1">
            <a:spLocks noChangeArrowheads="1"/>
          </p:cNvSpPr>
          <p:nvPr/>
        </p:nvSpPr>
        <p:spPr bwMode="auto">
          <a:xfrm>
            <a:off x="1371600" y="4724400"/>
            <a:ext cx="2819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spcBef>
                <a:spcPct val="50000"/>
              </a:spcBef>
            </a:pPr>
            <a:r>
              <a:rPr lang="en-US" altLang="en-US" sz="1800"/>
              <a:t>Non-homogeneous,</a:t>
            </a:r>
          </a:p>
          <a:p>
            <a:pPr>
              <a:spcBef>
                <a:spcPct val="50000"/>
              </a:spcBef>
            </a:pPr>
            <a:r>
              <a:rPr lang="en-US" altLang="en-US" sz="1800"/>
              <a:t>High degree of impurity</a:t>
            </a:r>
          </a:p>
        </p:txBody>
      </p:sp>
      <p:sp>
        <p:nvSpPr>
          <p:cNvPr id="17415" name="Text Box 13"/>
          <p:cNvSpPr txBox="1">
            <a:spLocks noChangeArrowheads="1"/>
          </p:cNvSpPr>
          <p:nvPr/>
        </p:nvSpPr>
        <p:spPr bwMode="auto">
          <a:xfrm>
            <a:off x="5181600" y="4724400"/>
            <a:ext cx="2819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spcBef>
                <a:spcPct val="50000"/>
              </a:spcBef>
            </a:pPr>
            <a:r>
              <a:rPr lang="en-US" altLang="en-US" sz="1800"/>
              <a:t>Homogeneous,</a:t>
            </a:r>
          </a:p>
          <a:p>
            <a:pPr>
              <a:spcBef>
                <a:spcPct val="50000"/>
              </a:spcBef>
            </a:pPr>
            <a:r>
              <a:rPr lang="en-US" altLang="en-US" sz="1800"/>
              <a:t>Low degree of impurity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altLang="en-US" smtClean="0"/>
              <a:t>Illustrating Classification Task</a:t>
            </a:r>
          </a:p>
        </p:txBody>
      </p:sp>
      <p:graphicFrame>
        <p:nvGraphicFramePr>
          <p:cNvPr id="1026" name="Object 26"/>
          <p:cNvGraphicFramePr>
            <a:graphicFrameLocks noGrp="1" noChangeAspect="1"/>
          </p:cNvGraphicFramePr>
          <p:nvPr>
            <p:ph idx="1"/>
          </p:nvPr>
        </p:nvGraphicFramePr>
        <p:xfrm>
          <a:off x="1093788" y="1143000"/>
          <a:ext cx="6951662" cy="5181600"/>
        </p:xfrm>
        <a:graphic>
          <a:graphicData uri="http://schemas.openxmlformats.org/presentationml/2006/ole">
            <mc:AlternateContent xmlns:mc="http://schemas.openxmlformats.org/markup-compatibility/2006">
              <mc:Choice xmlns:v="urn:schemas-microsoft-com:vml" Requires="v">
                <p:oleObj spid="_x0000_s1043" name="Visio" r:id="rId3" imgW="8424875" imgH="6279741" progId="Visio.Drawing.6">
                  <p:embed/>
                </p:oleObj>
              </mc:Choice>
              <mc:Fallback>
                <p:oleObj name="Visio" r:id="rId3" imgW="8424875" imgH="6279741" progId="Visio.Drawing.6">
                  <p:embed/>
                  <p:pic>
                    <p:nvPicPr>
                      <p:cNvPr id="0"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788" y="1143000"/>
                        <a:ext cx="695166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smtClean="0"/>
              <a:t>Measures of Node Impurity</a:t>
            </a:r>
          </a:p>
        </p:txBody>
      </p:sp>
      <p:sp>
        <p:nvSpPr>
          <p:cNvPr id="55299" name="Rectangle 3"/>
          <p:cNvSpPr>
            <a:spLocks noGrp="1" noChangeArrowheads="1"/>
          </p:cNvSpPr>
          <p:nvPr>
            <p:ph type="body" idx="1"/>
          </p:nvPr>
        </p:nvSpPr>
        <p:spPr>
          <a:xfrm>
            <a:off x="152400" y="1143000"/>
            <a:ext cx="8762999" cy="5181600"/>
          </a:xfrm>
        </p:spPr>
        <p:txBody>
          <a:bodyPr/>
          <a:lstStyle/>
          <a:p>
            <a:pPr>
              <a:buFontTx/>
              <a:buNone/>
            </a:pPr>
            <a:endParaRPr lang="en-US" altLang="en-US" dirty="0" smtClean="0"/>
          </a:p>
          <a:p>
            <a:r>
              <a:rPr lang="en-US" altLang="en-US" dirty="0" smtClean="0"/>
              <a:t>Entropy (only this measure will be covered in detail)</a:t>
            </a:r>
          </a:p>
          <a:p>
            <a:r>
              <a:rPr lang="en-US" altLang="en-US" dirty="0" smtClean="0"/>
              <a:t>GINI</a:t>
            </a:r>
          </a:p>
          <a:p>
            <a:r>
              <a:rPr lang="en-US" altLang="en-US" dirty="0" smtClean="0"/>
              <a:t>IMPURITY= (1-PURITY)</a:t>
            </a:r>
          </a:p>
          <a:p>
            <a:endParaRPr lang="en-US" altLang="en-US" dirty="0"/>
          </a:p>
          <a:p>
            <a:endParaRPr lang="en-US" altLang="en-US" dirty="0" smtClean="0"/>
          </a:p>
          <a:p>
            <a:pPr marL="0" indent="0">
              <a:buNone/>
            </a:pPr>
            <a:r>
              <a:rPr lang="en-US" altLang="en-US" dirty="0" smtClean="0"/>
              <a:t>Purity(X)= (Number of Majority Class Examples in X) </a:t>
            </a:r>
            <a:r>
              <a:rPr lang="en-US" altLang="en-US" b="1" dirty="0" smtClean="0"/>
              <a:t>/</a:t>
            </a:r>
          </a:p>
          <a:p>
            <a:pPr marL="0" indent="0">
              <a:buNone/>
            </a:pPr>
            <a:r>
              <a:rPr lang="en-US" altLang="en-US" dirty="0"/>
              <a:t> </a:t>
            </a:r>
            <a:r>
              <a:rPr lang="en-US" altLang="en-US" dirty="0" smtClean="0"/>
              <a:t>                 (Number of Example of X)</a:t>
            </a:r>
          </a:p>
          <a:p>
            <a:pPr marL="0" indent="0">
              <a:buNone/>
            </a:pPr>
            <a:r>
              <a:rPr lang="en-US" altLang="en-US" dirty="0" smtClean="0"/>
              <a:t>Useful to use </a:t>
            </a:r>
            <a:r>
              <a:rPr lang="en-US" altLang="en-US" i="1" dirty="0" smtClean="0"/>
              <a:t>class proportion vectors </a:t>
            </a:r>
            <a:r>
              <a:rPr lang="en-US" altLang="en-US" dirty="0" smtClean="0"/>
              <a:t>to characterize class distributions; </a:t>
            </a:r>
            <a:r>
              <a:rPr lang="en-US" altLang="en-US" dirty="0" err="1" smtClean="0"/>
              <a:t>e.g</a:t>
            </a:r>
            <a:r>
              <a:rPr lang="en-US" altLang="en-US" dirty="0" smtClean="0"/>
              <a:t> (1/8, 5/8. 1/4).</a:t>
            </a:r>
          </a:p>
          <a:p>
            <a:pPr marL="0" indent="0">
              <a:buNone/>
            </a:pPr>
            <a:endParaRPr lang="en-US" altLang="en-US" dirty="0"/>
          </a:p>
          <a:p>
            <a:pPr marL="0" indent="0">
              <a:buNone/>
            </a:pPr>
            <a:endParaRPr lang="en-US" altLang="en-US" dirty="0" smtClean="0"/>
          </a:p>
          <a:p>
            <a:pPr>
              <a:buFontTx/>
              <a:buNone/>
            </a:pPr>
            <a:endParaRPr lang="en-US" alt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Rectangle 2"/>
          <p:cNvSpPr>
            <a:spLocks noGrp="1" noChangeArrowheads="1"/>
          </p:cNvSpPr>
          <p:nvPr>
            <p:ph type="title"/>
          </p:nvPr>
        </p:nvSpPr>
        <p:spPr/>
        <p:txBody>
          <a:bodyPr/>
          <a:lstStyle/>
          <a:p>
            <a:r>
              <a:rPr lang="en-US" altLang="en-US" smtClean="0"/>
              <a:t>How to Find the Best Split</a:t>
            </a:r>
          </a:p>
        </p:txBody>
      </p:sp>
      <p:sp>
        <p:nvSpPr>
          <p:cNvPr id="18440" name="Oval 4"/>
          <p:cNvSpPr>
            <a:spLocks noChangeArrowheads="1"/>
          </p:cNvSpPr>
          <p:nvPr/>
        </p:nvSpPr>
        <p:spPr bwMode="auto">
          <a:xfrm>
            <a:off x="6477000" y="1828800"/>
            <a:ext cx="1009650" cy="454025"/>
          </a:xfrm>
          <a:prstGeom prst="ellipse">
            <a:avLst/>
          </a:prstGeom>
          <a:solidFill>
            <a:srgbClr val="FFFFFF"/>
          </a:solidFill>
          <a:ln w="9525">
            <a:solidFill>
              <a:schemeClr val="tx1"/>
            </a:solidFill>
            <a:round/>
            <a:headEnd/>
            <a:tailEnd/>
          </a:ln>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2000" b="0">
                <a:latin typeface="Times New Roman" pitchFamily="18" charset="0"/>
              </a:rPr>
              <a:t>B?</a:t>
            </a:r>
            <a:endParaRPr lang="en-US" altLang="en-US" sz="2400" b="0">
              <a:latin typeface="Times New Roman" pitchFamily="18" charset="0"/>
            </a:endParaRPr>
          </a:p>
        </p:txBody>
      </p:sp>
      <p:sp>
        <p:nvSpPr>
          <p:cNvPr id="18441" name="Line 5"/>
          <p:cNvSpPr>
            <a:spLocks noChangeShapeType="1"/>
          </p:cNvSpPr>
          <p:nvPr/>
        </p:nvSpPr>
        <p:spPr bwMode="auto">
          <a:xfrm flipH="1">
            <a:off x="5902325" y="2286000"/>
            <a:ext cx="1108075" cy="7254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2" name="Line 6"/>
          <p:cNvSpPr>
            <a:spLocks noChangeShapeType="1"/>
          </p:cNvSpPr>
          <p:nvPr/>
        </p:nvSpPr>
        <p:spPr bwMode="auto">
          <a:xfrm>
            <a:off x="7010400" y="2286000"/>
            <a:ext cx="1184275" cy="7254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3" name="Text Box 7"/>
          <p:cNvSpPr txBox="1">
            <a:spLocks noChangeArrowheads="1"/>
          </p:cNvSpPr>
          <p:nvPr/>
        </p:nvSpPr>
        <p:spPr bwMode="auto">
          <a:xfrm>
            <a:off x="5629275" y="2401888"/>
            <a:ext cx="539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800" b="0">
                <a:latin typeface="Times New Roman" pitchFamily="18" charset="0"/>
              </a:rPr>
              <a:t>Yes</a:t>
            </a:r>
          </a:p>
        </p:txBody>
      </p:sp>
      <p:sp>
        <p:nvSpPr>
          <p:cNvPr id="18444" name="Text Box 8"/>
          <p:cNvSpPr txBox="1">
            <a:spLocks noChangeArrowheads="1"/>
          </p:cNvSpPr>
          <p:nvPr/>
        </p:nvSpPr>
        <p:spPr bwMode="auto">
          <a:xfrm>
            <a:off x="8118475" y="2401888"/>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800" b="0">
                <a:latin typeface="Times New Roman" pitchFamily="18" charset="0"/>
              </a:rPr>
              <a:t>No</a:t>
            </a:r>
          </a:p>
        </p:txBody>
      </p:sp>
      <p:sp>
        <p:nvSpPr>
          <p:cNvPr id="18445" name="Rectangle 9"/>
          <p:cNvSpPr>
            <a:spLocks noChangeArrowheads="1"/>
          </p:cNvSpPr>
          <p:nvPr/>
        </p:nvSpPr>
        <p:spPr bwMode="auto">
          <a:xfrm>
            <a:off x="5486400" y="3011488"/>
            <a:ext cx="936625" cy="341312"/>
          </a:xfrm>
          <a:prstGeom prst="rect">
            <a:avLst/>
          </a:prstGeom>
          <a:solidFill>
            <a:srgbClr val="FFFFFF"/>
          </a:solidFill>
          <a:ln w="9525">
            <a:solidFill>
              <a:schemeClr val="tx1"/>
            </a:solidFill>
            <a:miter lim="800000"/>
            <a:headEnd/>
            <a:tailEnd/>
          </a:ln>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800" b="0">
                <a:latin typeface="Times New Roman" pitchFamily="18" charset="0"/>
              </a:rPr>
              <a:t>Node N3</a:t>
            </a:r>
          </a:p>
        </p:txBody>
      </p:sp>
      <p:sp>
        <p:nvSpPr>
          <p:cNvPr id="18446" name="Rectangle 10"/>
          <p:cNvSpPr>
            <a:spLocks noChangeArrowheads="1"/>
          </p:cNvSpPr>
          <p:nvPr/>
        </p:nvSpPr>
        <p:spPr bwMode="auto">
          <a:xfrm>
            <a:off x="7673975" y="3011488"/>
            <a:ext cx="936625" cy="341312"/>
          </a:xfrm>
          <a:prstGeom prst="rect">
            <a:avLst/>
          </a:prstGeom>
          <a:solidFill>
            <a:srgbClr val="FFFFFF"/>
          </a:solidFill>
          <a:ln w="9525">
            <a:solidFill>
              <a:schemeClr val="tx1"/>
            </a:solidFill>
            <a:miter lim="800000"/>
            <a:headEnd/>
            <a:tailEnd/>
          </a:ln>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800" b="0">
                <a:latin typeface="Times New Roman" pitchFamily="18" charset="0"/>
              </a:rPr>
              <a:t>Node N4</a:t>
            </a:r>
          </a:p>
        </p:txBody>
      </p:sp>
      <p:sp>
        <p:nvSpPr>
          <p:cNvPr id="18447" name="Oval 11"/>
          <p:cNvSpPr>
            <a:spLocks noChangeArrowheads="1"/>
          </p:cNvSpPr>
          <p:nvPr/>
        </p:nvSpPr>
        <p:spPr bwMode="auto">
          <a:xfrm>
            <a:off x="1447800" y="1752600"/>
            <a:ext cx="1009650" cy="454025"/>
          </a:xfrm>
          <a:prstGeom prst="ellipse">
            <a:avLst/>
          </a:prstGeom>
          <a:solidFill>
            <a:srgbClr val="FFFFFF"/>
          </a:solidFill>
          <a:ln w="9525">
            <a:solidFill>
              <a:schemeClr val="tx1"/>
            </a:solidFill>
            <a:round/>
            <a:headEnd/>
            <a:tailEnd/>
          </a:ln>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2000" b="0">
                <a:latin typeface="Times New Roman" pitchFamily="18" charset="0"/>
              </a:rPr>
              <a:t>A?</a:t>
            </a:r>
            <a:endParaRPr lang="en-US" altLang="en-US" sz="2400" b="0">
              <a:latin typeface="Times New Roman" pitchFamily="18" charset="0"/>
            </a:endParaRPr>
          </a:p>
        </p:txBody>
      </p:sp>
      <p:sp>
        <p:nvSpPr>
          <p:cNvPr id="18448" name="Line 12"/>
          <p:cNvSpPr>
            <a:spLocks noChangeShapeType="1"/>
          </p:cNvSpPr>
          <p:nvPr/>
        </p:nvSpPr>
        <p:spPr bwMode="auto">
          <a:xfrm flipH="1">
            <a:off x="873125" y="2209800"/>
            <a:ext cx="1108075" cy="7254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9" name="Line 13"/>
          <p:cNvSpPr>
            <a:spLocks noChangeShapeType="1"/>
          </p:cNvSpPr>
          <p:nvPr/>
        </p:nvSpPr>
        <p:spPr bwMode="auto">
          <a:xfrm>
            <a:off x="1981200" y="2209800"/>
            <a:ext cx="1184275" cy="7254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50" name="Text Box 14"/>
          <p:cNvSpPr txBox="1">
            <a:spLocks noChangeArrowheads="1"/>
          </p:cNvSpPr>
          <p:nvPr/>
        </p:nvSpPr>
        <p:spPr bwMode="auto">
          <a:xfrm>
            <a:off x="600075" y="2325688"/>
            <a:ext cx="539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800" b="0">
                <a:latin typeface="Times New Roman" pitchFamily="18" charset="0"/>
              </a:rPr>
              <a:t>Yes</a:t>
            </a:r>
          </a:p>
        </p:txBody>
      </p:sp>
      <p:sp>
        <p:nvSpPr>
          <p:cNvPr id="18451" name="Text Box 15"/>
          <p:cNvSpPr txBox="1">
            <a:spLocks noChangeArrowheads="1"/>
          </p:cNvSpPr>
          <p:nvPr/>
        </p:nvSpPr>
        <p:spPr bwMode="auto">
          <a:xfrm>
            <a:off x="3089275" y="2325688"/>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800" b="0">
                <a:latin typeface="Times New Roman" pitchFamily="18" charset="0"/>
              </a:rPr>
              <a:t>No</a:t>
            </a:r>
          </a:p>
        </p:txBody>
      </p:sp>
      <p:sp>
        <p:nvSpPr>
          <p:cNvPr id="18452" name="Rectangle 16"/>
          <p:cNvSpPr>
            <a:spLocks noChangeArrowheads="1"/>
          </p:cNvSpPr>
          <p:nvPr/>
        </p:nvSpPr>
        <p:spPr bwMode="auto">
          <a:xfrm>
            <a:off x="457200" y="2935288"/>
            <a:ext cx="936625" cy="341312"/>
          </a:xfrm>
          <a:prstGeom prst="rect">
            <a:avLst/>
          </a:prstGeom>
          <a:solidFill>
            <a:srgbClr val="FFFFFF"/>
          </a:solidFill>
          <a:ln w="9525">
            <a:solidFill>
              <a:schemeClr val="tx1"/>
            </a:solidFill>
            <a:miter lim="800000"/>
            <a:headEnd/>
            <a:tailEnd/>
          </a:ln>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800" b="0">
                <a:latin typeface="Times New Roman" pitchFamily="18" charset="0"/>
              </a:rPr>
              <a:t>Node N1</a:t>
            </a:r>
          </a:p>
        </p:txBody>
      </p:sp>
      <p:sp>
        <p:nvSpPr>
          <p:cNvPr id="18453" name="Rectangle 17"/>
          <p:cNvSpPr>
            <a:spLocks noChangeArrowheads="1"/>
          </p:cNvSpPr>
          <p:nvPr/>
        </p:nvSpPr>
        <p:spPr bwMode="auto">
          <a:xfrm>
            <a:off x="2644775" y="2935288"/>
            <a:ext cx="936625" cy="341312"/>
          </a:xfrm>
          <a:prstGeom prst="rect">
            <a:avLst/>
          </a:prstGeom>
          <a:solidFill>
            <a:srgbClr val="FFFFFF"/>
          </a:solidFill>
          <a:ln w="9525">
            <a:solidFill>
              <a:schemeClr val="tx1"/>
            </a:solidFill>
            <a:miter lim="800000"/>
            <a:headEnd/>
            <a:tailEnd/>
          </a:ln>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800" b="0">
                <a:latin typeface="Times New Roman" pitchFamily="18" charset="0"/>
              </a:rPr>
              <a:t>Node N2</a:t>
            </a:r>
          </a:p>
        </p:txBody>
      </p:sp>
      <p:sp>
        <p:nvSpPr>
          <p:cNvPr id="18454" name="Text Box 18"/>
          <p:cNvSpPr txBox="1">
            <a:spLocks noChangeArrowheads="1"/>
          </p:cNvSpPr>
          <p:nvPr/>
        </p:nvSpPr>
        <p:spPr bwMode="auto">
          <a:xfrm>
            <a:off x="1905000" y="10668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spcBef>
                <a:spcPct val="50000"/>
              </a:spcBef>
            </a:pPr>
            <a:r>
              <a:rPr lang="en-US" altLang="en-US" sz="1800"/>
              <a:t>Before Splitting:</a:t>
            </a:r>
          </a:p>
        </p:txBody>
      </p:sp>
      <p:graphicFrame>
        <p:nvGraphicFramePr>
          <p:cNvPr id="18434" name="Object 20"/>
          <p:cNvGraphicFramePr>
            <a:graphicFrameLocks noGrp="1" noChangeAspect="1"/>
          </p:cNvGraphicFramePr>
          <p:nvPr>
            <p:ph idx="1"/>
          </p:nvPr>
        </p:nvGraphicFramePr>
        <p:xfrm>
          <a:off x="76200" y="3581400"/>
          <a:ext cx="1676400" cy="698500"/>
        </p:xfrm>
        <a:graphic>
          <a:graphicData uri="http://schemas.openxmlformats.org/presentationml/2006/ole">
            <mc:AlternateContent xmlns:mc="http://schemas.openxmlformats.org/markup-compatibility/2006">
              <mc:Choice xmlns:v="urn:schemas-microsoft-com:vml" Requires="v">
                <p:oleObj spid="_x0000_s18548" name="Document" r:id="rId4" imgW="3317490" imgH="1395377" progId="Word.Document.8">
                  <p:embed/>
                </p:oleObj>
              </mc:Choice>
              <mc:Fallback>
                <p:oleObj name="Document" r:id="rId4" imgW="3317490" imgH="1395377" progId="Word.Document.8">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81400"/>
                        <a:ext cx="1676400"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5" name="Object 27"/>
          <p:cNvGraphicFramePr>
            <a:graphicFrameLocks noChangeAspect="1"/>
          </p:cNvGraphicFramePr>
          <p:nvPr/>
        </p:nvGraphicFramePr>
        <p:xfrm>
          <a:off x="2366963" y="3586163"/>
          <a:ext cx="1636712" cy="681037"/>
        </p:xfrm>
        <a:graphic>
          <a:graphicData uri="http://schemas.openxmlformats.org/presentationml/2006/ole">
            <mc:AlternateContent xmlns:mc="http://schemas.openxmlformats.org/markup-compatibility/2006">
              <mc:Choice xmlns:v="urn:schemas-microsoft-com:vml" Requires="v">
                <p:oleObj spid="_x0000_s18549" name="Document" r:id="rId7" imgW="3325066" imgH="1394657" progId="Word.Document.8">
                  <p:embed/>
                </p:oleObj>
              </mc:Choice>
              <mc:Fallback>
                <p:oleObj name="Document" r:id="rId7" imgW="3325066" imgH="1394657" progId="Word.Document.8">
                  <p:embed/>
                  <p:pic>
                    <p:nvPicPr>
                      <p:cNvPr id="0" name="Object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6963" y="3586163"/>
                        <a:ext cx="1636712" cy="681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6" name="Object 28"/>
          <p:cNvGraphicFramePr>
            <a:graphicFrameLocks noChangeAspect="1"/>
          </p:cNvGraphicFramePr>
          <p:nvPr/>
        </p:nvGraphicFramePr>
        <p:xfrm>
          <a:off x="5105400" y="3581400"/>
          <a:ext cx="1676400" cy="698500"/>
        </p:xfrm>
        <a:graphic>
          <a:graphicData uri="http://schemas.openxmlformats.org/presentationml/2006/ole">
            <mc:AlternateContent xmlns:mc="http://schemas.openxmlformats.org/markup-compatibility/2006">
              <mc:Choice xmlns:v="urn:schemas-microsoft-com:vml" Requires="v">
                <p:oleObj spid="_x0000_s18550" name="Document" r:id="rId10" imgW="3325066" imgH="1394657" progId="Word.Document.8">
                  <p:embed/>
                </p:oleObj>
              </mc:Choice>
              <mc:Fallback>
                <p:oleObj name="Document" r:id="rId10" imgW="3325066" imgH="1394657" progId="Word.Document.8">
                  <p:embed/>
                  <p:pic>
                    <p:nvPicPr>
                      <p:cNvPr id="0" name="Object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5400" y="3581400"/>
                        <a:ext cx="1676400"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7" name="Object 29"/>
          <p:cNvGraphicFramePr>
            <a:graphicFrameLocks noChangeAspect="1"/>
          </p:cNvGraphicFramePr>
          <p:nvPr/>
        </p:nvGraphicFramePr>
        <p:xfrm>
          <a:off x="7391400" y="3586163"/>
          <a:ext cx="1635125" cy="681037"/>
        </p:xfrm>
        <a:graphic>
          <a:graphicData uri="http://schemas.openxmlformats.org/presentationml/2006/ole">
            <mc:AlternateContent xmlns:mc="http://schemas.openxmlformats.org/markup-compatibility/2006">
              <mc:Choice xmlns:v="urn:schemas-microsoft-com:vml" Requires="v">
                <p:oleObj spid="_x0000_s18551" name="Document" r:id="rId13" imgW="3332642" imgH="1394657" progId="Word.Document.8">
                  <p:embed/>
                </p:oleObj>
              </mc:Choice>
              <mc:Fallback>
                <p:oleObj name="Document" r:id="rId13" imgW="3332642" imgH="1394657" progId="Word.Document.8">
                  <p:embed/>
                  <p:pic>
                    <p:nvPicPr>
                      <p:cNvPr id="0" name="Object 2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91400" y="3586163"/>
                        <a:ext cx="1635125" cy="681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8" name="Object 33"/>
          <p:cNvGraphicFramePr>
            <a:graphicFrameLocks noChangeAspect="1"/>
          </p:cNvGraphicFramePr>
          <p:nvPr/>
        </p:nvGraphicFramePr>
        <p:xfrm>
          <a:off x="3962400" y="1066800"/>
          <a:ext cx="1595438" cy="660400"/>
        </p:xfrm>
        <a:graphic>
          <a:graphicData uri="http://schemas.openxmlformats.org/presentationml/2006/ole">
            <mc:AlternateContent xmlns:mc="http://schemas.openxmlformats.org/markup-compatibility/2006">
              <mc:Choice xmlns:v="urn:schemas-microsoft-com:vml" Requires="v">
                <p:oleObj spid="_x0000_s18552" name="Document" r:id="rId16" imgW="3332642" imgH="1394657" progId="Word.Document.8">
                  <p:embed/>
                </p:oleObj>
              </mc:Choice>
              <mc:Fallback>
                <p:oleObj name="Document" r:id="rId16" imgW="3332642" imgH="1394657" progId="Word.Document.8">
                  <p:embed/>
                  <p:pic>
                    <p:nvPicPr>
                      <p:cNvPr id="0" name="Object 3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62400" y="1066800"/>
                        <a:ext cx="1595438"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50"/>
          <p:cNvGrpSpPr>
            <a:grpSpLocks/>
          </p:cNvGrpSpPr>
          <p:nvPr/>
        </p:nvGrpSpPr>
        <p:grpSpPr bwMode="auto">
          <a:xfrm>
            <a:off x="5715000" y="1066800"/>
            <a:ext cx="1295400" cy="396875"/>
            <a:chOff x="3600" y="768"/>
            <a:chExt cx="816" cy="250"/>
          </a:xfrm>
        </p:grpSpPr>
        <p:sp>
          <p:nvSpPr>
            <p:cNvPr id="18471" name="Line 34"/>
            <p:cNvSpPr>
              <a:spLocks noChangeShapeType="1"/>
            </p:cNvSpPr>
            <p:nvPr/>
          </p:nvSpPr>
          <p:spPr bwMode="auto">
            <a:xfrm>
              <a:off x="3600" y="912"/>
              <a:ext cx="336"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72" name="Text Box 35"/>
            <p:cNvSpPr txBox="1">
              <a:spLocks noChangeArrowheads="1"/>
            </p:cNvSpPr>
            <p:nvPr/>
          </p:nvSpPr>
          <p:spPr bwMode="auto">
            <a:xfrm>
              <a:off x="3984" y="768"/>
              <a:ext cx="4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spcBef>
                  <a:spcPct val="50000"/>
                </a:spcBef>
              </a:pPr>
              <a:r>
                <a:rPr lang="en-US" altLang="en-US" sz="2000"/>
                <a:t>M0</a:t>
              </a:r>
            </a:p>
          </p:txBody>
        </p:sp>
      </p:grpSp>
      <p:grpSp>
        <p:nvGrpSpPr>
          <p:cNvPr id="3" name="Group 48"/>
          <p:cNvGrpSpPr>
            <a:grpSpLocks/>
          </p:cNvGrpSpPr>
          <p:nvPr/>
        </p:nvGrpSpPr>
        <p:grpSpPr bwMode="auto">
          <a:xfrm>
            <a:off x="609600" y="4343400"/>
            <a:ext cx="8001000" cy="854075"/>
            <a:chOff x="384" y="2832"/>
            <a:chExt cx="5040" cy="538"/>
          </a:xfrm>
        </p:grpSpPr>
        <p:sp>
          <p:nvSpPr>
            <p:cNvPr id="18463" name="Text Box 36"/>
            <p:cNvSpPr txBox="1">
              <a:spLocks noChangeArrowheads="1"/>
            </p:cNvSpPr>
            <p:nvPr/>
          </p:nvSpPr>
          <p:spPr bwMode="auto">
            <a:xfrm>
              <a:off x="384" y="3120"/>
              <a:ext cx="4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spcBef>
                  <a:spcPct val="50000"/>
                </a:spcBef>
              </a:pPr>
              <a:r>
                <a:rPr lang="en-US" altLang="en-US" sz="2000"/>
                <a:t>M1</a:t>
              </a:r>
            </a:p>
          </p:txBody>
        </p:sp>
        <p:sp>
          <p:nvSpPr>
            <p:cNvPr id="18464" name="Text Box 37"/>
            <p:cNvSpPr txBox="1">
              <a:spLocks noChangeArrowheads="1"/>
            </p:cNvSpPr>
            <p:nvPr/>
          </p:nvSpPr>
          <p:spPr bwMode="auto">
            <a:xfrm>
              <a:off x="1824" y="3110"/>
              <a:ext cx="4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spcBef>
                  <a:spcPct val="50000"/>
                </a:spcBef>
              </a:pPr>
              <a:r>
                <a:rPr lang="en-US" altLang="en-US" sz="2000"/>
                <a:t>M2</a:t>
              </a:r>
            </a:p>
          </p:txBody>
        </p:sp>
        <p:sp>
          <p:nvSpPr>
            <p:cNvPr id="18465" name="Text Box 38"/>
            <p:cNvSpPr txBox="1">
              <a:spLocks noChangeArrowheads="1"/>
            </p:cNvSpPr>
            <p:nvPr/>
          </p:nvSpPr>
          <p:spPr bwMode="auto">
            <a:xfrm>
              <a:off x="3600" y="3110"/>
              <a:ext cx="4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spcBef>
                  <a:spcPct val="50000"/>
                </a:spcBef>
              </a:pPr>
              <a:r>
                <a:rPr lang="en-US" altLang="en-US" sz="2000"/>
                <a:t>M3</a:t>
              </a:r>
            </a:p>
          </p:txBody>
        </p:sp>
        <p:sp>
          <p:nvSpPr>
            <p:cNvPr id="18466" name="Text Box 39"/>
            <p:cNvSpPr txBox="1">
              <a:spLocks noChangeArrowheads="1"/>
            </p:cNvSpPr>
            <p:nvPr/>
          </p:nvSpPr>
          <p:spPr bwMode="auto">
            <a:xfrm>
              <a:off x="4992" y="3110"/>
              <a:ext cx="4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spcBef>
                  <a:spcPct val="50000"/>
                </a:spcBef>
              </a:pPr>
              <a:r>
                <a:rPr lang="en-US" altLang="en-US" sz="2000"/>
                <a:t>M4</a:t>
              </a:r>
            </a:p>
          </p:txBody>
        </p:sp>
        <p:sp>
          <p:nvSpPr>
            <p:cNvPr id="18467" name="Line 40"/>
            <p:cNvSpPr>
              <a:spLocks noChangeShapeType="1"/>
            </p:cNvSpPr>
            <p:nvPr/>
          </p:nvSpPr>
          <p:spPr bwMode="auto">
            <a:xfrm>
              <a:off x="528" y="2832"/>
              <a:ext cx="0" cy="2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8" name="Line 41"/>
            <p:cNvSpPr>
              <a:spLocks noChangeShapeType="1"/>
            </p:cNvSpPr>
            <p:nvPr/>
          </p:nvSpPr>
          <p:spPr bwMode="auto">
            <a:xfrm>
              <a:off x="2016" y="2832"/>
              <a:ext cx="0" cy="2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9" name="Line 42"/>
            <p:cNvSpPr>
              <a:spLocks noChangeShapeType="1"/>
            </p:cNvSpPr>
            <p:nvPr/>
          </p:nvSpPr>
          <p:spPr bwMode="auto">
            <a:xfrm>
              <a:off x="3744" y="2832"/>
              <a:ext cx="0" cy="2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70" name="Line 43"/>
            <p:cNvSpPr>
              <a:spLocks noChangeShapeType="1"/>
            </p:cNvSpPr>
            <p:nvPr/>
          </p:nvSpPr>
          <p:spPr bwMode="auto">
            <a:xfrm>
              <a:off x="5184" y="2832"/>
              <a:ext cx="0" cy="2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49"/>
          <p:cNvGrpSpPr>
            <a:grpSpLocks/>
          </p:cNvGrpSpPr>
          <p:nvPr/>
        </p:nvGrpSpPr>
        <p:grpSpPr bwMode="auto">
          <a:xfrm>
            <a:off x="762000" y="5257800"/>
            <a:ext cx="7620000" cy="777875"/>
            <a:chOff x="480" y="3408"/>
            <a:chExt cx="4800" cy="490"/>
          </a:xfrm>
        </p:grpSpPr>
        <p:sp>
          <p:nvSpPr>
            <p:cNvPr id="18459" name="AutoShape 44"/>
            <p:cNvSpPr>
              <a:spLocks/>
            </p:cNvSpPr>
            <p:nvPr/>
          </p:nvSpPr>
          <p:spPr bwMode="auto">
            <a:xfrm rot="-5400000">
              <a:off x="1152" y="2736"/>
              <a:ext cx="192" cy="1536"/>
            </a:xfrm>
            <a:prstGeom prst="leftBrace">
              <a:avLst>
                <a:gd name="adj1" fmla="val 66667"/>
                <a:gd name="adj2" fmla="val 50963"/>
              </a:avLst>
            </a:prstGeom>
            <a:noFill/>
            <a:ln w="25400">
              <a:solidFill>
                <a:srgbClr val="1C5A6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endParaRPr lang="en-US" altLang="en-US"/>
            </a:p>
          </p:txBody>
        </p:sp>
        <p:sp>
          <p:nvSpPr>
            <p:cNvPr id="18460" name="AutoShape 45"/>
            <p:cNvSpPr>
              <a:spLocks/>
            </p:cNvSpPr>
            <p:nvPr/>
          </p:nvSpPr>
          <p:spPr bwMode="auto">
            <a:xfrm rot="-5400000">
              <a:off x="4416" y="2736"/>
              <a:ext cx="192" cy="1536"/>
            </a:xfrm>
            <a:prstGeom prst="leftBrace">
              <a:avLst>
                <a:gd name="adj1" fmla="val 66667"/>
                <a:gd name="adj2" fmla="val 50963"/>
              </a:avLst>
            </a:prstGeom>
            <a:noFill/>
            <a:ln w="25400">
              <a:solidFill>
                <a:srgbClr val="1C5A6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endParaRPr lang="en-US" altLang="en-US"/>
            </a:p>
          </p:txBody>
        </p:sp>
        <p:sp>
          <p:nvSpPr>
            <p:cNvPr id="18461" name="Text Box 46"/>
            <p:cNvSpPr txBox="1">
              <a:spLocks noChangeArrowheads="1"/>
            </p:cNvSpPr>
            <p:nvPr/>
          </p:nvSpPr>
          <p:spPr bwMode="auto">
            <a:xfrm>
              <a:off x="1056" y="3638"/>
              <a:ext cx="4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spcBef>
                  <a:spcPct val="50000"/>
                </a:spcBef>
              </a:pPr>
              <a:r>
                <a:rPr lang="en-US" altLang="en-US" sz="2000"/>
                <a:t>M12</a:t>
              </a:r>
            </a:p>
          </p:txBody>
        </p:sp>
        <p:sp>
          <p:nvSpPr>
            <p:cNvPr id="18462" name="Text Box 47"/>
            <p:cNvSpPr txBox="1">
              <a:spLocks noChangeArrowheads="1"/>
            </p:cNvSpPr>
            <p:nvPr/>
          </p:nvSpPr>
          <p:spPr bwMode="auto">
            <a:xfrm>
              <a:off x="4320" y="3648"/>
              <a:ext cx="4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spcBef>
                  <a:spcPct val="50000"/>
                </a:spcBef>
              </a:pPr>
              <a:r>
                <a:rPr lang="en-US" altLang="en-US" sz="2000"/>
                <a:t>M34</a:t>
              </a:r>
            </a:p>
          </p:txBody>
        </p:sp>
      </p:grpSp>
      <p:sp>
        <p:nvSpPr>
          <p:cNvPr id="924723" name="Text Box 51"/>
          <p:cNvSpPr txBox="1">
            <a:spLocks noChangeArrowheads="1"/>
          </p:cNvSpPr>
          <p:nvPr/>
        </p:nvSpPr>
        <p:spPr bwMode="auto">
          <a:xfrm>
            <a:off x="2819400" y="5927725"/>
            <a:ext cx="403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spcBef>
                <a:spcPct val="50000"/>
              </a:spcBef>
            </a:pPr>
            <a:r>
              <a:rPr lang="en-US" altLang="en-US" sz="2000"/>
              <a:t>Gain = M0 – M12 vs  M0 – M34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47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7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228600" y="152400"/>
            <a:ext cx="8686800" cy="533400"/>
          </a:xfrm>
        </p:spPr>
        <p:txBody>
          <a:bodyPr/>
          <a:lstStyle/>
          <a:p>
            <a:r>
              <a:rPr lang="en-US" altLang="en-US" sz="2800" smtClean="0"/>
              <a:t>Splitting Continuous Attributes</a:t>
            </a:r>
          </a:p>
        </p:txBody>
      </p:sp>
      <p:sp>
        <p:nvSpPr>
          <p:cNvPr id="19460" name="Rectangle 3"/>
          <p:cNvSpPr>
            <a:spLocks noGrp="1" noChangeArrowheads="1"/>
          </p:cNvSpPr>
          <p:nvPr>
            <p:ph type="body" idx="1"/>
          </p:nvPr>
        </p:nvSpPr>
        <p:spPr>
          <a:xfrm>
            <a:off x="381000" y="1219200"/>
            <a:ext cx="8178800" cy="1524000"/>
          </a:xfrm>
          <a:noFill/>
        </p:spPr>
        <p:txBody>
          <a:bodyPr/>
          <a:lstStyle/>
          <a:p>
            <a:pPr marL="342900" indent="-342900">
              <a:lnSpc>
                <a:spcPct val="90000"/>
              </a:lnSpc>
            </a:pPr>
            <a:r>
              <a:rPr lang="en-US" altLang="en-US" sz="2000" smtClean="0"/>
              <a:t>For efficient computation: for each attribute,</a:t>
            </a:r>
          </a:p>
          <a:p>
            <a:pPr marL="742950" lvl="1" indent="-285750">
              <a:lnSpc>
                <a:spcPct val="90000"/>
              </a:lnSpc>
            </a:pPr>
            <a:r>
              <a:rPr lang="en-US" altLang="en-US" sz="2000" smtClean="0"/>
              <a:t>Sort the attribute on values</a:t>
            </a:r>
          </a:p>
          <a:p>
            <a:pPr marL="742950" lvl="1" indent="-285750">
              <a:lnSpc>
                <a:spcPct val="90000"/>
              </a:lnSpc>
            </a:pPr>
            <a:r>
              <a:rPr lang="en-US" altLang="en-US" sz="2000" smtClean="0"/>
              <a:t>Linearly scan these values, each time updating the count matrix and computing gini index</a:t>
            </a:r>
          </a:p>
          <a:p>
            <a:pPr marL="742950" lvl="1" indent="-285750">
              <a:lnSpc>
                <a:spcPct val="90000"/>
              </a:lnSpc>
            </a:pPr>
            <a:r>
              <a:rPr lang="en-US" altLang="en-US" sz="2000" smtClean="0"/>
              <a:t>Choose the split position that has the least gini index</a:t>
            </a:r>
          </a:p>
        </p:txBody>
      </p:sp>
      <p:grpSp>
        <p:nvGrpSpPr>
          <p:cNvPr id="19461" name="Group 10"/>
          <p:cNvGrpSpPr>
            <a:grpSpLocks/>
          </p:cNvGrpSpPr>
          <p:nvPr/>
        </p:nvGrpSpPr>
        <p:grpSpPr bwMode="auto">
          <a:xfrm>
            <a:off x="76200" y="3321050"/>
            <a:ext cx="9182100" cy="2622550"/>
            <a:chOff x="144" y="2360"/>
            <a:chExt cx="5784" cy="1652"/>
          </a:xfrm>
        </p:grpSpPr>
        <p:graphicFrame>
          <p:nvGraphicFramePr>
            <p:cNvPr id="19458" name="Object 4"/>
            <p:cNvGraphicFramePr>
              <a:graphicFrameLocks noChangeAspect="1"/>
            </p:cNvGraphicFramePr>
            <p:nvPr/>
          </p:nvGraphicFramePr>
          <p:xfrm>
            <a:off x="956" y="2360"/>
            <a:ext cx="4972" cy="1652"/>
          </p:xfrm>
          <a:graphic>
            <a:graphicData uri="http://schemas.openxmlformats.org/presentationml/2006/ole">
              <mc:AlternateContent xmlns:mc="http://schemas.openxmlformats.org/markup-compatibility/2006">
                <mc:Choice xmlns:v="urn:schemas-microsoft-com:vml" Requires="v">
                  <p:oleObj spid="_x0000_s19482" name="Document" r:id="rId4" imgW="10585440" imgH="3557880" progId="Word.Document.8">
                    <p:embed/>
                  </p:oleObj>
                </mc:Choice>
                <mc:Fallback>
                  <p:oleObj name="Document" r:id="rId4" imgW="10585440" imgH="355788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 y="2360"/>
                          <a:ext cx="4972" cy="1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2" name="Line 5"/>
            <p:cNvSpPr>
              <a:spLocks noChangeShapeType="1"/>
            </p:cNvSpPr>
            <p:nvPr/>
          </p:nvSpPr>
          <p:spPr bwMode="auto">
            <a:xfrm>
              <a:off x="1152" y="2880"/>
              <a:ext cx="192" cy="1"/>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9463" name="Group 6"/>
            <p:cNvGrpSpPr>
              <a:grpSpLocks/>
            </p:cNvGrpSpPr>
            <p:nvPr/>
          </p:nvGrpSpPr>
          <p:grpSpPr bwMode="auto">
            <a:xfrm>
              <a:off x="144" y="2928"/>
              <a:ext cx="1200" cy="212"/>
              <a:chOff x="144" y="2832"/>
              <a:chExt cx="1200" cy="212"/>
            </a:xfrm>
          </p:grpSpPr>
          <p:sp>
            <p:nvSpPr>
              <p:cNvPr id="19465" name="Text Box 7"/>
              <p:cNvSpPr txBox="1">
                <a:spLocks noChangeArrowheads="1"/>
              </p:cNvSpPr>
              <p:nvPr/>
            </p:nvSpPr>
            <p:spPr bwMode="auto">
              <a:xfrm>
                <a:off x="144" y="2832"/>
                <a:ext cx="100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27100">
                  <a:defRPr sz="1400" b="1">
                    <a:solidFill>
                      <a:schemeClr val="tx1"/>
                    </a:solidFill>
                    <a:latin typeface="Arial" pitchFamily="34" charset="0"/>
                  </a:defRPr>
                </a:lvl1pPr>
                <a:lvl2pPr marL="742950" indent="-285750" defTabSz="927100">
                  <a:defRPr sz="1400" b="1">
                    <a:solidFill>
                      <a:schemeClr val="tx1"/>
                    </a:solidFill>
                    <a:latin typeface="Arial" pitchFamily="34" charset="0"/>
                  </a:defRPr>
                </a:lvl2pPr>
                <a:lvl3pPr marL="1143000" indent="-228600" defTabSz="927100">
                  <a:defRPr sz="1400" b="1">
                    <a:solidFill>
                      <a:schemeClr val="tx1"/>
                    </a:solidFill>
                    <a:latin typeface="Arial" pitchFamily="34" charset="0"/>
                  </a:defRPr>
                </a:lvl3pPr>
                <a:lvl4pPr marL="1600200" indent="-228600" defTabSz="927100">
                  <a:defRPr sz="1400" b="1">
                    <a:solidFill>
                      <a:schemeClr val="tx1"/>
                    </a:solidFill>
                    <a:latin typeface="Arial" pitchFamily="34" charset="0"/>
                  </a:defRPr>
                </a:lvl4pPr>
                <a:lvl5pPr marL="2057400" indent="-228600" defTabSz="927100">
                  <a:defRPr sz="1400" b="1">
                    <a:solidFill>
                      <a:schemeClr val="tx1"/>
                    </a:solidFill>
                    <a:latin typeface="Arial" pitchFamily="34" charset="0"/>
                  </a:defRPr>
                </a:lvl5pPr>
                <a:lvl6pPr marL="2514600" indent="-228600" defTabSz="927100" eaLnBrk="0" fontAlgn="base" hangingPunct="0">
                  <a:spcBef>
                    <a:spcPct val="0"/>
                  </a:spcBef>
                  <a:spcAft>
                    <a:spcPct val="0"/>
                  </a:spcAft>
                  <a:defRPr sz="1400" b="1">
                    <a:solidFill>
                      <a:schemeClr val="tx1"/>
                    </a:solidFill>
                    <a:latin typeface="Arial" pitchFamily="34" charset="0"/>
                  </a:defRPr>
                </a:lvl6pPr>
                <a:lvl7pPr marL="2971800" indent="-228600" defTabSz="927100" eaLnBrk="0" fontAlgn="base" hangingPunct="0">
                  <a:spcBef>
                    <a:spcPct val="0"/>
                  </a:spcBef>
                  <a:spcAft>
                    <a:spcPct val="0"/>
                  </a:spcAft>
                  <a:defRPr sz="1400" b="1">
                    <a:solidFill>
                      <a:schemeClr val="tx1"/>
                    </a:solidFill>
                    <a:latin typeface="Arial" pitchFamily="34" charset="0"/>
                  </a:defRPr>
                </a:lvl7pPr>
                <a:lvl8pPr marL="3429000" indent="-228600" defTabSz="927100" eaLnBrk="0" fontAlgn="base" hangingPunct="0">
                  <a:spcBef>
                    <a:spcPct val="0"/>
                  </a:spcBef>
                  <a:spcAft>
                    <a:spcPct val="0"/>
                  </a:spcAft>
                  <a:defRPr sz="1400" b="1">
                    <a:solidFill>
                      <a:schemeClr val="tx1"/>
                    </a:solidFill>
                    <a:latin typeface="Arial" pitchFamily="34" charset="0"/>
                  </a:defRPr>
                </a:lvl8pPr>
                <a:lvl9pPr marL="3886200" indent="-228600" defTabSz="927100" eaLnBrk="0" fontAlgn="base" hangingPunct="0">
                  <a:spcBef>
                    <a:spcPct val="0"/>
                  </a:spcBef>
                  <a:spcAft>
                    <a:spcPct val="0"/>
                  </a:spcAft>
                  <a:defRPr sz="1400" b="1">
                    <a:solidFill>
                      <a:schemeClr val="tx1"/>
                    </a:solidFill>
                    <a:latin typeface="Arial" pitchFamily="34" charset="0"/>
                  </a:defRPr>
                </a:lvl9pPr>
              </a:lstStyle>
              <a:p>
                <a:pPr>
                  <a:spcBef>
                    <a:spcPct val="20000"/>
                  </a:spcBef>
                  <a:buClr>
                    <a:schemeClr val="accent2"/>
                  </a:buClr>
                  <a:buFont typeface="Monotype Sorts" charset="0"/>
                  <a:buNone/>
                </a:pPr>
                <a:r>
                  <a:rPr kumimoji="1" lang="en-US" altLang="en-US" sz="1600"/>
                  <a:t>Split Positions</a:t>
                </a:r>
              </a:p>
            </p:txBody>
          </p:sp>
          <p:sp>
            <p:nvSpPr>
              <p:cNvPr id="19466" name="Line 8"/>
              <p:cNvSpPr>
                <a:spLocks noChangeShapeType="1"/>
              </p:cNvSpPr>
              <p:nvPr/>
            </p:nvSpPr>
            <p:spPr bwMode="auto">
              <a:xfrm>
                <a:off x="1152" y="2976"/>
                <a:ext cx="192"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9464" name="Text Box 9"/>
            <p:cNvSpPr txBox="1">
              <a:spLocks noChangeArrowheads="1"/>
            </p:cNvSpPr>
            <p:nvPr/>
          </p:nvSpPr>
          <p:spPr bwMode="auto">
            <a:xfrm>
              <a:off x="144" y="2736"/>
              <a:ext cx="10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spcBef>
                  <a:spcPct val="50000"/>
                </a:spcBef>
              </a:pPr>
              <a:r>
                <a:rPr lang="en-US" altLang="en-US" sz="1600"/>
                <a:t>Sorted Values</a:t>
              </a: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US" altLang="en-US" sz="2800" smtClean="0"/>
              <a:t>Alternative Splitting Criteria based on INFO</a:t>
            </a:r>
            <a:endParaRPr lang="en-US" altLang="en-US" smtClean="0"/>
          </a:p>
        </p:txBody>
      </p:sp>
      <p:sp>
        <p:nvSpPr>
          <p:cNvPr id="20484" name="Rectangle 3"/>
          <p:cNvSpPr>
            <a:spLocks noGrp="1" noChangeArrowheads="1"/>
          </p:cNvSpPr>
          <p:nvPr>
            <p:ph type="body" idx="1"/>
          </p:nvPr>
        </p:nvSpPr>
        <p:spPr>
          <a:xfrm>
            <a:off x="152400" y="1143000"/>
            <a:ext cx="8763000" cy="5181600"/>
          </a:xfrm>
        </p:spPr>
        <p:txBody>
          <a:bodyPr/>
          <a:lstStyle/>
          <a:p>
            <a:pPr marL="342900" indent="-342900"/>
            <a:r>
              <a:rPr lang="en-US" altLang="en-US" smtClean="0"/>
              <a:t>Entropy at a given node t:</a:t>
            </a:r>
          </a:p>
          <a:p>
            <a:pPr marL="742950" lvl="1" indent="-285750"/>
            <a:endParaRPr lang="en-US" altLang="en-US" smtClean="0"/>
          </a:p>
          <a:p>
            <a:pPr lvl="4"/>
            <a:endParaRPr lang="en-US" altLang="en-US" smtClean="0"/>
          </a:p>
          <a:p>
            <a:pPr marL="1085850" lvl="2" indent="-228600">
              <a:buFont typeface="Wingdings" pitchFamily="2" charset="2"/>
              <a:buNone/>
            </a:pPr>
            <a:r>
              <a:rPr lang="en-US" altLang="en-US" sz="2000" smtClean="0"/>
              <a:t>(NOTE: </a:t>
            </a:r>
            <a:r>
              <a:rPr lang="en-US" altLang="en-US" sz="2000" i="1" smtClean="0">
                <a:latin typeface="Times New Roman" pitchFamily="18" charset="0"/>
              </a:rPr>
              <a:t>p( j | t) </a:t>
            </a:r>
            <a:r>
              <a:rPr lang="en-US" altLang="en-US" sz="2000" smtClean="0"/>
              <a:t>is the relative frequency of class j at node t).</a:t>
            </a:r>
            <a:endParaRPr lang="en-US" altLang="en-US" smtClean="0"/>
          </a:p>
          <a:p>
            <a:pPr marL="742950" lvl="1" indent="-285750"/>
            <a:r>
              <a:rPr lang="en-US" altLang="en-US" smtClean="0"/>
              <a:t>Measures homogeneity of a node. </a:t>
            </a:r>
          </a:p>
          <a:p>
            <a:pPr marL="1085850" lvl="2" indent="-228600"/>
            <a:r>
              <a:rPr lang="en-US" altLang="en-US" smtClean="0"/>
              <a:t>Maximum (log n</a:t>
            </a:r>
            <a:r>
              <a:rPr lang="en-US" altLang="en-US" baseline="-25000" smtClean="0"/>
              <a:t>c</a:t>
            </a:r>
            <a:r>
              <a:rPr lang="en-US" altLang="en-US" smtClean="0"/>
              <a:t>) when records are equally distributed among all classes implying least information</a:t>
            </a:r>
          </a:p>
          <a:p>
            <a:pPr marL="1085850" lvl="2" indent="-228600"/>
            <a:r>
              <a:rPr lang="en-US" altLang="en-US" smtClean="0"/>
              <a:t>Minimum (0.0) when all records belong to one class, implying most information</a:t>
            </a:r>
          </a:p>
          <a:p>
            <a:pPr marL="742950" lvl="1" indent="-285750"/>
            <a:r>
              <a:rPr lang="en-US" altLang="en-US" smtClean="0"/>
              <a:t>Entropy based computations are similar to the GINI index computations</a:t>
            </a:r>
          </a:p>
        </p:txBody>
      </p:sp>
      <p:graphicFrame>
        <p:nvGraphicFramePr>
          <p:cNvPr id="20482" name="Object 4"/>
          <p:cNvGraphicFramePr>
            <a:graphicFrameLocks noChangeAspect="1"/>
          </p:cNvGraphicFramePr>
          <p:nvPr/>
        </p:nvGraphicFramePr>
        <p:xfrm>
          <a:off x="2057400" y="1752600"/>
          <a:ext cx="5803900" cy="615950"/>
        </p:xfrm>
        <a:graphic>
          <a:graphicData uri="http://schemas.openxmlformats.org/presentationml/2006/ole">
            <mc:AlternateContent xmlns:mc="http://schemas.openxmlformats.org/markup-compatibility/2006">
              <mc:Choice xmlns:v="urn:schemas-microsoft-com:vml" Requires="v">
                <p:oleObj spid="_x0000_s20500" name="Equation" r:id="rId3" imgW="4165560" imgH="444240" progId="Equation.3">
                  <p:embed/>
                </p:oleObj>
              </mc:Choice>
              <mc:Fallback>
                <p:oleObj name="Equation" r:id="rId3" imgW="4165560" imgH="4442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752600"/>
                        <a:ext cx="5803900" cy="615950"/>
                      </a:xfrm>
                      <a:prstGeom prst="rect">
                        <a:avLst/>
                      </a:prstGeom>
                      <a:solidFill>
                        <a:srgbClr val="FFFFCC"/>
                      </a:solidFill>
                      <a:ln w="9525">
                        <a:solidFill>
                          <a:schemeClr val="tx1"/>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2"/>
          <p:cNvSpPr>
            <a:spLocks noGrp="1" noChangeArrowheads="1"/>
          </p:cNvSpPr>
          <p:nvPr>
            <p:ph type="title"/>
          </p:nvPr>
        </p:nvSpPr>
        <p:spPr/>
        <p:txBody>
          <a:bodyPr/>
          <a:lstStyle/>
          <a:p>
            <a:r>
              <a:rPr lang="en-US" altLang="en-US" smtClean="0"/>
              <a:t>Examples for computing Entropy</a:t>
            </a:r>
          </a:p>
        </p:txBody>
      </p:sp>
      <p:graphicFrame>
        <p:nvGraphicFramePr>
          <p:cNvPr id="21506" name="Object 3"/>
          <p:cNvGraphicFramePr>
            <a:graphicFrameLocks noChangeAspect="1"/>
          </p:cNvGraphicFramePr>
          <p:nvPr/>
        </p:nvGraphicFramePr>
        <p:xfrm>
          <a:off x="304800" y="2339975"/>
          <a:ext cx="2362200" cy="936625"/>
        </p:xfrm>
        <a:graphic>
          <a:graphicData uri="http://schemas.openxmlformats.org/presentationml/2006/ole">
            <mc:AlternateContent xmlns:mc="http://schemas.openxmlformats.org/markup-compatibility/2006">
              <mc:Choice xmlns:v="urn:schemas-microsoft-com:vml" Requires="v">
                <p:oleObj spid="_x0000_s21574" name="Document" r:id="rId4" imgW="3239280" imgH="1357560" progId="Word.Document.8">
                  <p:embed/>
                </p:oleObj>
              </mc:Choice>
              <mc:Fallback>
                <p:oleObj name="Document" r:id="rId4" imgW="3239280" imgH="135756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339975"/>
                        <a:ext cx="236220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7" name="Object 4"/>
          <p:cNvGraphicFramePr>
            <a:graphicFrameLocks noChangeAspect="1"/>
          </p:cNvGraphicFramePr>
          <p:nvPr/>
        </p:nvGraphicFramePr>
        <p:xfrm>
          <a:off x="381000" y="5181600"/>
          <a:ext cx="2286000" cy="938213"/>
        </p:xfrm>
        <a:graphic>
          <a:graphicData uri="http://schemas.openxmlformats.org/presentationml/2006/ole">
            <mc:AlternateContent xmlns:mc="http://schemas.openxmlformats.org/markup-compatibility/2006">
              <mc:Choice xmlns:v="urn:schemas-microsoft-com:vml" Requires="v">
                <p:oleObj spid="_x0000_s21575" name="Document" r:id="rId7" imgW="3239280" imgH="1381680" progId="Word.Document.8">
                  <p:embed/>
                </p:oleObj>
              </mc:Choice>
              <mc:Fallback>
                <p:oleObj name="Document" r:id="rId7" imgW="3239280" imgH="1381680" progId="Word.Document.8">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5181600"/>
                        <a:ext cx="2286000"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8" name="Object 5"/>
          <p:cNvGraphicFramePr>
            <a:graphicFrameLocks noChangeAspect="1"/>
          </p:cNvGraphicFramePr>
          <p:nvPr/>
        </p:nvGraphicFramePr>
        <p:xfrm>
          <a:off x="381000" y="3817938"/>
          <a:ext cx="2286000" cy="906462"/>
        </p:xfrm>
        <a:graphic>
          <a:graphicData uri="http://schemas.openxmlformats.org/presentationml/2006/ole">
            <mc:AlternateContent xmlns:mc="http://schemas.openxmlformats.org/markup-compatibility/2006">
              <mc:Choice xmlns:v="urn:schemas-microsoft-com:vml" Requires="v">
                <p:oleObj spid="_x0000_s21576" name="Document" r:id="rId10" imgW="3239280" imgH="1357560" progId="Word.Document.8">
                  <p:embed/>
                </p:oleObj>
              </mc:Choice>
              <mc:Fallback>
                <p:oleObj name="Document" r:id="rId10" imgW="3239280" imgH="1357560" progId="Word.Document.8">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000" y="3817938"/>
                        <a:ext cx="2286000" cy="906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11" name="Text Box 6"/>
          <p:cNvSpPr txBox="1">
            <a:spLocks noChangeArrowheads="1"/>
          </p:cNvSpPr>
          <p:nvPr/>
        </p:nvSpPr>
        <p:spPr bwMode="auto">
          <a:xfrm>
            <a:off x="2895600" y="2339975"/>
            <a:ext cx="5943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spcBef>
                <a:spcPct val="50000"/>
              </a:spcBef>
            </a:pPr>
            <a:r>
              <a:rPr lang="en-US" altLang="en-US" sz="2000"/>
              <a:t>P(C1) = 0/6 = 0     P(C2) = 6/6 = 1</a:t>
            </a:r>
          </a:p>
          <a:p>
            <a:pPr>
              <a:spcBef>
                <a:spcPct val="50000"/>
              </a:spcBef>
            </a:pPr>
            <a:r>
              <a:rPr lang="en-US" altLang="en-US" sz="2000"/>
              <a:t>Entropy = – 0 log 0</a:t>
            </a:r>
            <a:r>
              <a:rPr lang="en-US" altLang="en-US" sz="2000" baseline="30000"/>
              <a:t> </a:t>
            </a:r>
            <a:r>
              <a:rPr lang="en-US" altLang="en-US" sz="2000"/>
              <a:t>– 1 log 1 = – 0 – 0 = 0 </a:t>
            </a:r>
          </a:p>
        </p:txBody>
      </p:sp>
      <p:sp>
        <p:nvSpPr>
          <p:cNvPr id="21512" name="Text Box 8"/>
          <p:cNvSpPr txBox="1">
            <a:spLocks noChangeArrowheads="1"/>
          </p:cNvSpPr>
          <p:nvPr/>
        </p:nvSpPr>
        <p:spPr bwMode="auto">
          <a:xfrm>
            <a:off x="2971800" y="3733800"/>
            <a:ext cx="6172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spcBef>
                <a:spcPct val="50000"/>
              </a:spcBef>
            </a:pPr>
            <a:r>
              <a:rPr lang="en-US" altLang="en-US" sz="2000"/>
              <a:t>P(C1) = 1/6          P(C2) = 5/6</a:t>
            </a:r>
          </a:p>
          <a:p>
            <a:pPr>
              <a:spcBef>
                <a:spcPct val="50000"/>
              </a:spcBef>
            </a:pPr>
            <a:r>
              <a:rPr lang="en-US" altLang="en-US" sz="2000"/>
              <a:t>Entropy = – (1/6) log</a:t>
            </a:r>
            <a:r>
              <a:rPr lang="en-US" altLang="en-US" sz="2000" baseline="-25000"/>
              <a:t>2</a:t>
            </a:r>
            <a:r>
              <a:rPr lang="en-US" altLang="en-US" sz="2000"/>
              <a:t> (1/6)</a:t>
            </a:r>
            <a:r>
              <a:rPr lang="en-US" altLang="en-US" sz="2000" baseline="30000"/>
              <a:t> </a:t>
            </a:r>
            <a:r>
              <a:rPr lang="en-US" altLang="en-US" sz="2000"/>
              <a:t>– (5/6) log</a:t>
            </a:r>
            <a:r>
              <a:rPr lang="en-US" altLang="en-US" sz="2000" baseline="-25000"/>
              <a:t>2</a:t>
            </a:r>
            <a:r>
              <a:rPr lang="en-US" altLang="en-US" sz="2000"/>
              <a:t> (1/6) = 0.65</a:t>
            </a:r>
          </a:p>
        </p:txBody>
      </p:sp>
      <p:sp>
        <p:nvSpPr>
          <p:cNvPr id="21513" name="Text Box 9"/>
          <p:cNvSpPr txBox="1">
            <a:spLocks noChangeArrowheads="1"/>
          </p:cNvSpPr>
          <p:nvPr/>
        </p:nvSpPr>
        <p:spPr bwMode="auto">
          <a:xfrm>
            <a:off x="2971800" y="5105400"/>
            <a:ext cx="6172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spcBef>
                <a:spcPct val="50000"/>
              </a:spcBef>
            </a:pPr>
            <a:r>
              <a:rPr lang="en-US" altLang="en-US" sz="2000"/>
              <a:t>P(C1) = 2/6          P(C2) = 4/6</a:t>
            </a:r>
          </a:p>
          <a:p>
            <a:pPr>
              <a:spcBef>
                <a:spcPct val="50000"/>
              </a:spcBef>
            </a:pPr>
            <a:r>
              <a:rPr lang="en-US" altLang="en-US" sz="2000"/>
              <a:t>Entropy = – (2/6) log</a:t>
            </a:r>
            <a:r>
              <a:rPr lang="en-US" altLang="en-US" sz="2000" baseline="-25000"/>
              <a:t>2</a:t>
            </a:r>
            <a:r>
              <a:rPr lang="en-US" altLang="en-US" sz="2000"/>
              <a:t> (2/6)</a:t>
            </a:r>
            <a:r>
              <a:rPr lang="en-US" altLang="en-US" sz="2000" baseline="30000"/>
              <a:t> </a:t>
            </a:r>
            <a:r>
              <a:rPr lang="en-US" altLang="en-US" sz="2000"/>
              <a:t>– (4/6) log</a:t>
            </a:r>
            <a:r>
              <a:rPr lang="en-US" altLang="en-US" sz="2000" baseline="-25000"/>
              <a:t>2</a:t>
            </a:r>
            <a:r>
              <a:rPr lang="en-US" altLang="en-US" sz="2000"/>
              <a:t> (4/6) = 0.92</a:t>
            </a:r>
          </a:p>
        </p:txBody>
      </p:sp>
      <p:graphicFrame>
        <p:nvGraphicFramePr>
          <p:cNvPr id="21509" name="Object 10"/>
          <p:cNvGraphicFramePr>
            <a:graphicFrameLocks noChangeAspect="1"/>
          </p:cNvGraphicFramePr>
          <p:nvPr/>
        </p:nvGraphicFramePr>
        <p:xfrm>
          <a:off x="1758950" y="1219200"/>
          <a:ext cx="5945188" cy="615950"/>
        </p:xfrm>
        <a:graphic>
          <a:graphicData uri="http://schemas.openxmlformats.org/presentationml/2006/ole">
            <mc:AlternateContent xmlns:mc="http://schemas.openxmlformats.org/markup-compatibility/2006">
              <mc:Choice xmlns:v="urn:schemas-microsoft-com:vml" Requires="v">
                <p:oleObj spid="_x0000_s21577" name="Equation" r:id="rId12" imgW="4267080" imgH="444240" progId="Equation.3">
                  <p:embed/>
                </p:oleObj>
              </mc:Choice>
              <mc:Fallback>
                <p:oleObj name="Equation" r:id="rId12" imgW="4267080" imgH="444240" progId="Equation.3">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8950" y="1219200"/>
                        <a:ext cx="5945188" cy="615950"/>
                      </a:xfrm>
                      <a:prstGeom prst="rect">
                        <a:avLst/>
                      </a:prstGeom>
                      <a:solidFill>
                        <a:srgbClr val="FFFFCC"/>
                      </a:solidFill>
                      <a:ln w="9525">
                        <a:solidFill>
                          <a:schemeClr val="tx1"/>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altLang="en-US" sz="2800" smtClean="0"/>
              <a:t>Splitting Based on INFO...</a:t>
            </a:r>
            <a:endParaRPr lang="en-US" altLang="en-US" smtClean="0"/>
          </a:p>
        </p:txBody>
      </p:sp>
      <p:sp>
        <p:nvSpPr>
          <p:cNvPr id="22532" name="Rectangle 3"/>
          <p:cNvSpPr>
            <a:spLocks noGrp="1" noChangeArrowheads="1"/>
          </p:cNvSpPr>
          <p:nvPr>
            <p:ph type="body" sz="half" idx="1"/>
          </p:nvPr>
        </p:nvSpPr>
        <p:spPr>
          <a:xfrm>
            <a:off x="381000" y="1143000"/>
            <a:ext cx="8382000" cy="4953000"/>
          </a:xfrm>
        </p:spPr>
        <p:txBody>
          <a:bodyPr/>
          <a:lstStyle/>
          <a:p>
            <a:pPr marL="342900" indent="-342900"/>
            <a:r>
              <a:rPr lang="en-US" altLang="en-US" sz="2400" smtClean="0"/>
              <a:t>Information Gain: </a:t>
            </a:r>
          </a:p>
          <a:p>
            <a:pPr marL="742950" lvl="1" indent="-285750"/>
            <a:endParaRPr lang="en-US" altLang="en-US" sz="2400" smtClean="0"/>
          </a:p>
          <a:p>
            <a:pPr marL="1146175" lvl="2" indent="-228600">
              <a:buFont typeface="Wingdings" pitchFamily="2" charset="2"/>
              <a:buNone/>
            </a:pPr>
            <a:endParaRPr lang="en-US" altLang="en-US" sz="2000" smtClean="0"/>
          </a:p>
          <a:p>
            <a:pPr marL="1146175" lvl="2" indent="-228600">
              <a:buFont typeface="Wingdings" pitchFamily="2" charset="2"/>
              <a:buNone/>
            </a:pPr>
            <a:endParaRPr lang="en-US" altLang="en-US" sz="2000" smtClean="0"/>
          </a:p>
          <a:p>
            <a:pPr marL="1146175" lvl="2" indent="-228600">
              <a:buFont typeface="Wingdings" pitchFamily="2" charset="2"/>
              <a:buNone/>
            </a:pPr>
            <a:r>
              <a:rPr lang="en-US" altLang="en-US" sz="2000" smtClean="0"/>
              <a:t>		Parent Node, p is split into k partitions;</a:t>
            </a:r>
          </a:p>
          <a:p>
            <a:pPr marL="1146175" lvl="2" indent="-228600">
              <a:buFont typeface="Wingdings" pitchFamily="2" charset="2"/>
              <a:buNone/>
            </a:pPr>
            <a:r>
              <a:rPr lang="en-US" altLang="en-US" sz="2000" smtClean="0"/>
              <a:t>		n</a:t>
            </a:r>
            <a:r>
              <a:rPr lang="en-US" altLang="en-US" sz="2000" baseline="-25000" smtClean="0"/>
              <a:t>i</a:t>
            </a:r>
            <a:r>
              <a:rPr lang="en-US" altLang="en-US" sz="2000" smtClean="0"/>
              <a:t> is number of records in partition i</a:t>
            </a:r>
          </a:p>
          <a:p>
            <a:pPr marL="742950" lvl="1" indent="-285750"/>
            <a:r>
              <a:rPr lang="en-US" altLang="en-US" sz="2400" smtClean="0"/>
              <a:t>Measures Reduction in Entropy achieved because of the split. Choose the split that achieves most reduction (maximizes GAIN)</a:t>
            </a:r>
          </a:p>
          <a:p>
            <a:pPr marL="742950" lvl="1" indent="-285750"/>
            <a:r>
              <a:rPr lang="en-US" altLang="en-US" sz="2400" smtClean="0"/>
              <a:t>Used in ID3 and C4.5</a:t>
            </a:r>
          </a:p>
          <a:p>
            <a:pPr marL="742950" lvl="1" indent="-285750"/>
            <a:r>
              <a:rPr lang="en-US" altLang="en-US" sz="2400" smtClean="0"/>
              <a:t>Disadvantage: Tends to prefer splits that result in large number of partitions, each being small but pure.</a:t>
            </a:r>
          </a:p>
        </p:txBody>
      </p:sp>
      <p:graphicFrame>
        <p:nvGraphicFramePr>
          <p:cNvPr id="22530" name="Object 4"/>
          <p:cNvGraphicFramePr>
            <a:graphicFrameLocks noChangeAspect="1"/>
          </p:cNvGraphicFramePr>
          <p:nvPr/>
        </p:nvGraphicFramePr>
        <p:xfrm>
          <a:off x="1752600" y="1676400"/>
          <a:ext cx="6189663" cy="966788"/>
        </p:xfrm>
        <a:graphic>
          <a:graphicData uri="http://schemas.openxmlformats.org/presentationml/2006/ole">
            <mc:AlternateContent xmlns:mc="http://schemas.openxmlformats.org/markup-compatibility/2006">
              <mc:Choice xmlns:v="urn:schemas-microsoft-com:vml" Requires="v">
                <p:oleObj spid="_x0000_s22548" name="Equation" r:id="rId3" imgW="5041800" imgH="787320" progId="Equation.3">
                  <p:embed/>
                </p:oleObj>
              </mc:Choice>
              <mc:Fallback>
                <p:oleObj name="Equation" r:id="rId3" imgW="5041800" imgH="78732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676400"/>
                        <a:ext cx="6189663" cy="966788"/>
                      </a:xfrm>
                      <a:prstGeom prst="rect">
                        <a:avLst/>
                      </a:prstGeom>
                      <a:solidFill>
                        <a:srgbClr val="FFFFCC"/>
                      </a:solidFill>
                      <a:ln w="9525">
                        <a:solidFill>
                          <a:schemeClr val="tx1"/>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r>
              <a:rPr lang="en-US" altLang="en-US" sz="2800" smtClean="0"/>
              <a:t>Splitting Based on INFO...</a:t>
            </a:r>
            <a:endParaRPr lang="en-US" altLang="en-US" smtClean="0"/>
          </a:p>
        </p:txBody>
      </p:sp>
      <p:sp>
        <p:nvSpPr>
          <p:cNvPr id="23557" name="Rectangle 3"/>
          <p:cNvSpPr>
            <a:spLocks noGrp="1" noChangeArrowheads="1"/>
          </p:cNvSpPr>
          <p:nvPr>
            <p:ph type="body" sz="half" idx="1"/>
          </p:nvPr>
        </p:nvSpPr>
        <p:spPr>
          <a:xfrm>
            <a:off x="457200" y="1143000"/>
            <a:ext cx="8382000" cy="5105400"/>
          </a:xfrm>
        </p:spPr>
        <p:txBody>
          <a:bodyPr/>
          <a:lstStyle/>
          <a:p>
            <a:pPr marL="342900" indent="-342900">
              <a:lnSpc>
                <a:spcPct val="90000"/>
              </a:lnSpc>
            </a:pPr>
            <a:r>
              <a:rPr lang="en-US" altLang="en-US" sz="2400" smtClean="0"/>
              <a:t>Gain Ratio: </a:t>
            </a:r>
          </a:p>
          <a:p>
            <a:pPr marL="742950" lvl="1" indent="-285750">
              <a:lnSpc>
                <a:spcPct val="90000"/>
              </a:lnSpc>
            </a:pPr>
            <a:endParaRPr lang="en-US" altLang="en-US" sz="2400" smtClean="0"/>
          </a:p>
          <a:p>
            <a:pPr marL="742950" lvl="1" indent="-285750">
              <a:lnSpc>
                <a:spcPct val="90000"/>
              </a:lnSpc>
            </a:pPr>
            <a:endParaRPr lang="en-US" altLang="en-US" sz="2400" smtClean="0"/>
          </a:p>
          <a:p>
            <a:pPr marL="1146175" lvl="2" indent="-228600">
              <a:lnSpc>
                <a:spcPct val="90000"/>
              </a:lnSpc>
            </a:pPr>
            <a:endParaRPr lang="en-US" altLang="en-US" sz="2000" smtClean="0"/>
          </a:p>
          <a:p>
            <a:pPr marL="1146175" lvl="2" indent="-228600">
              <a:lnSpc>
                <a:spcPct val="90000"/>
              </a:lnSpc>
            </a:pPr>
            <a:endParaRPr lang="en-US" altLang="en-US" sz="2000" smtClean="0"/>
          </a:p>
          <a:p>
            <a:pPr marL="1146175" lvl="2" indent="-228600">
              <a:lnSpc>
                <a:spcPct val="90000"/>
              </a:lnSpc>
              <a:buFont typeface="Wingdings" pitchFamily="2" charset="2"/>
              <a:buNone/>
            </a:pPr>
            <a:r>
              <a:rPr lang="en-US" altLang="en-US" sz="2000" smtClean="0"/>
              <a:t>Parent Node, p is split into k partitions</a:t>
            </a:r>
          </a:p>
          <a:p>
            <a:pPr marL="1146175" lvl="2" indent="-228600">
              <a:lnSpc>
                <a:spcPct val="90000"/>
              </a:lnSpc>
              <a:buFont typeface="Wingdings" pitchFamily="2" charset="2"/>
              <a:buNone/>
            </a:pPr>
            <a:r>
              <a:rPr lang="en-US" altLang="en-US" sz="2000" smtClean="0"/>
              <a:t>n</a:t>
            </a:r>
            <a:r>
              <a:rPr lang="en-US" altLang="en-US" sz="2000" baseline="-25000" smtClean="0"/>
              <a:t>i</a:t>
            </a:r>
            <a:r>
              <a:rPr lang="en-US" altLang="en-US" sz="2000" smtClean="0"/>
              <a:t> is the number of records in partition i</a:t>
            </a:r>
          </a:p>
          <a:p>
            <a:pPr marL="1146175" lvl="2" indent="-228600">
              <a:lnSpc>
                <a:spcPct val="90000"/>
              </a:lnSpc>
              <a:buFont typeface="Wingdings" pitchFamily="2" charset="2"/>
              <a:buNone/>
            </a:pPr>
            <a:endParaRPr lang="en-US" altLang="en-US" sz="800" smtClean="0"/>
          </a:p>
          <a:p>
            <a:pPr marL="742950" lvl="1" indent="-285750">
              <a:lnSpc>
                <a:spcPct val="90000"/>
              </a:lnSpc>
            </a:pPr>
            <a:r>
              <a:rPr lang="en-US" altLang="en-US" sz="2400" smtClean="0"/>
              <a:t>Adjusts Information Gain by the entropy of the partitioning (SplitINFO). Higher entropy partitioning (large number of small partitions) is penalized!</a:t>
            </a:r>
          </a:p>
          <a:p>
            <a:pPr marL="742950" lvl="1" indent="-285750">
              <a:lnSpc>
                <a:spcPct val="90000"/>
              </a:lnSpc>
            </a:pPr>
            <a:r>
              <a:rPr lang="en-US" altLang="en-US" sz="2400" smtClean="0"/>
              <a:t>Used in C4.5</a:t>
            </a:r>
          </a:p>
          <a:p>
            <a:pPr marL="742950" lvl="1" indent="-285750">
              <a:lnSpc>
                <a:spcPct val="90000"/>
              </a:lnSpc>
            </a:pPr>
            <a:r>
              <a:rPr lang="en-US" altLang="en-US" sz="2400" smtClean="0"/>
              <a:t>Designed to overcome the disadvantage of Information Gain</a:t>
            </a:r>
          </a:p>
        </p:txBody>
      </p:sp>
      <p:graphicFrame>
        <p:nvGraphicFramePr>
          <p:cNvPr id="23554" name="Object 5"/>
          <p:cNvGraphicFramePr>
            <a:graphicFrameLocks noChangeAspect="1"/>
          </p:cNvGraphicFramePr>
          <p:nvPr/>
        </p:nvGraphicFramePr>
        <p:xfrm>
          <a:off x="609600" y="1752600"/>
          <a:ext cx="4114800" cy="927100"/>
        </p:xfrm>
        <a:graphic>
          <a:graphicData uri="http://schemas.openxmlformats.org/presentationml/2006/ole">
            <mc:AlternateContent xmlns:mc="http://schemas.openxmlformats.org/markup-compatibility/2006">
              <mc:Choice xmlns:v="urn:schemas-microsoft-com:vml" Requires="v">
                <p:oleObj spid="_x0000_s23588" name="Equation" r:id="rId3" imgW="3340080" imgH="799920" progId="Equation.3">
                  <p:embed/>
                </p:oleObj>
              </mc:Choice>
              <mc:Fallback>
                <p:oleObj name="Equation" r:id="rId3" imgW="3340080" imgH="79992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752600"/>
                        <a:ext cx="4114800" cy="927100"/>
                      </a:xfrm>
                      <a:prstGeom prst="rect">
                        <a:avLst/>
                      </a:prstGeom>
                      <a:solidFill>
                        <a:srgbClr val="FFFFCC"/>
                      </a:solidFill>
                      <a:ln w="9525">
                        <a:solidFill>
                          <a:schemeClr val="tx1"/>
                        </a:solidFill>
                        <a:miter lim="800000"/>
                        <a:headEnd/>
                        <a:tailEnd/>
                      </a:ln>
                    </p:spPr>
                  </p:pic>
                </p:oleObj>
              </mc:Fallback>
            </mc:AlternateContent>
          </a:graphicData>
        </a:graphic>
      </p:graphicFrame>
      <p:graphicFrame>
        <p:nvGraphicFramePr>
          <p:cNvPr id="23555" name="Object 6"/>
          <p:cNvGraphicFramePr>
            <a:graphicFrameLocks noChangeAspect="1"/>
          </p:cNvGraphicFramePr>
          <p:nvPr/>
        </p:nvGraphicFramePr>
        <p:xfrm>
          <a:off x="4800600" y="1752600"/>
          <a:ext cx="4194175" cy="935038"/>
        </p:xfrm>
        <a:graphic>
          <a:graphicData uri="http://schemas.openxmlformats.org/presentationml/2006/ole">
            <mc:AlternateContent xmlns:mc="http://schemas.openxmlformats.org/markup-compatibility/2006">
              <mc:Choice xmlns:v="urn:schemas-microsoft-com:vml" Requires="v">
                <p:oleObj spid="_x0000_s23589" name="Equation" r:id="rId5" imgW="2958840" imgH="723600" progId="Equation.3">
                  <p:embed/>
                </p:oleObj>
              </mc:Choice>
              <mc:Fallback>
                <p:oleObj name="Equation" r:id="rId5" imgW="2958840" imgH="7236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752600"/>
                        <a:ext cx="4194175" cy="935038"/>
                      </a:xfrm>
                      <a:prstGeom prst="rect">
                        <a:avLst/>
                      </a:prstGeom>
                      <a:solidFill>
                        <a:srgbClr val="FFFFCC"/>
                      </a:solidFill>
                      <a:ln w="9525">
                        <a:solidFill>
                          <a:schemeClr val="tx1"/>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81000" y="152400"/>
            <a:ext cx="8280400" cy="762000"/>
          </a:xfrm>
        </p:spPr>
        <p:txBody>
          <a:bodyPr/>
          <a:lstStyle/>
          <a:p>
            <a:r>
              <a:rPr lang="en-US" altLang="en-US" smtClean="0"/>
              <a:t>Entropy and Gain Computations</a:t>
            </a:r>
          </a:p>
        </p:txBody>
      </p:sp>
      <p:sp>
        <p:nvSpPr>
          <p:cNvPr id="56323" name="Rectangle 3"/>
          <p:cNvSpPr>
            <a:spLocks noGrp="1" noChangeArrowheads="1"/>
          </p:cNvSpPr>
          <p:nvPr>
            <p:ph type="body" idx="1"/>
          </p:nvPr>
        </p:nvSpPr>
        <p:spPr>
          <a:xfrm>
            <a:off x="152400" y="1219200"/>
            <a:ext cx="8991600" cy="5638800"/>
          </a:xfrm>
        </p:spPr>
        <p:txBody>
          <a:bodyPr/>
          <a:lstStyle/>
          <a:p>
            <a:pPr marL="381000" indent="-381000">
              <a:buFontTx/>
              <a:buNone/>
            </a:pPr>
            <a:r>
              <a:rPr lang="en-US" altLang="en-US" sz="2000" smtClean="0"/>
              <a:t>Assume we have m classes in our classification problem. A test S subdivides the examples D= (p</a:t>
            </a:r>
            <a:r>
              <a:rPr lang="en-US" altLang="en-US" sz="2000" baseline="-25000" smtClean="0"/>
              <a:t>1</a:t>
            </a:r>
            <a:r>
              <a:rPr lang="en-US" altLang="en-US" sz="2000" smtClean="0"/>
              <a:t>,…,p</a:t>
            </a:r>
            <a:r>
              <a:rPr lang="en-US" altLang="en-US" sz="2000" baseline="-25000" smtClean="0"/>
              <a:t>m</a:t>
            </a:r>
            <a:r>
              <a:rPr lang="en-US" altLang="en-US" sz="2000" smtClean="0"/>
              <a:t>) into n subsets D</a:t>
            </a:r>
            <a:r>
              <a:rPr lang="en-US" altLang="en-US" sz="2000" baseline="-25000" smtClean="0"/>
              <a:t>1 </a:t>
            </a:r>
            <a:r>
              <a:rPr lang="en-US" altLang="en-US" sz="2000" smtClean="0"/>
              <a:t>=(p</a:t>
            </a:r>
            <a:r>
              <a:rPr lang="en-US" altLang="en-US" sz="2000" baseline="-25000" smtClean="0"/>
              <a:t>11</a:t>
            </a:r>
            <a:r>
              <a:rPr lang="en-US" altLang="en-US" sz="2000" smtClean="0"/>
              <a:t>,…,p</a:t>
            </a:r>
            <a:r>
              <a:rPr lang="en-US" altLang="en-US" sz="2000" baseline="-25000" smtClean="0"/>
              <a:t>1m</a:t>
            </a:r>
            <a:r>
              <a:rPr lang="en-US" altLang="en-US" sz="2000" smtClean="0"/>
              <a:t>) ,…,D</a:t>
            </a:r>
            <a:r>
              <a:rPr lang="en-US" altLang="en-US" sz="2000" baseline="-25000" smtClean="0"/>
              <a:t>n </a:t>
            </a:r>
            <a:r>
              <a:rPr lang="en-US" altLang="en-US" sz="2000" smtClean="0"/>
              <a:t>=(p</a:t>
            </a:r>
            <a:r>
              <a:rPr lang="en-US" altLang="en-US" sz="2000" baseline="-25000" smtClean="0"/>
              <a:t>11</a:t>
            </a:r>
            <a:r>
              <a:rPr lang="en-US" altLang="en-US" sz="2000" smtClean="0"/>
              <a:t>,…,p</a:t>
            </a:r>
            <a:r>
              <a:rPr lang="en-US" altLang="en-US" sz="2000" baseline="-25000" smtClean="0"/>
              <a:t>1m</a:t>
            </a:r>
            <a:r>
              <a:rPr lang="en-US" altLang="en-US" sz="2000" smtClean="0"/>
              <a:t>). The qualify of S is evaluated using </a:t>
            </a:r>
            <a:r>
              <a:rPr lang="en-US" altLang="en-US" sz="2000" b="1" smtClean="0"/>
              <a:t>Gain(D,S)</a:t>
            </a:r>
            <a:r>
              <a:rPr lang="en-US" altLang="en-US" sz="2000" smtClean="0"/>
              <a:t> (</a:t>
            </a:r>
            <a:r>
              <a:rPr lang="en-US" altLang="en-US" sz="2000" smtClean="0">
                <a:solidFill>
                  <a:schemeClr val="accent2"/>
                </a:solidFill>
              </a:rPr>
              <a:t>ID3</a:t>
            </a:r>
            <a:r>
              <a:rPr lang="en-US" altLang="en-US" sz="2000" smtClean="0"/>
              <a:t>) or </a:t>
            </a:r>
            <a:r>
              <a:rPr lang="en-US" altLang="en-US" sz="2000" b="1" smtClean="0"/>
              <a:t>GainRatio(D,S)</a:t>
            </a:r>
            <a:r>
              <a:rPr lang="en-US" altLang="en-US" sz="2000" smtClean="0"/>
              <a:t> (</a:t>
            </a:r>
            <a:r>
              <a:rPr lang="en-US" altLang="en-US" sz="2000" smtClean="0">
                <a:solidFill>
                  <a:schemeClr val="accent2"/>
                </a:solidFill>
              </a:rPr>
              <a:t>C5.0</a:t>
            </a:r>
            <a:r>
              <a:rPr lang="en-US" altLang="en-US" sz="2000" smtClean="0"/>
              <a:t>):</a:t>
            </a:r>
          </a:p>
          <a:p>
            <a:pPr lvl="1">
              <a:buFont typeface="Wingdings" pitchFamily="2" charset="2"/>
              <a:buNone/>
            </a:pPr>
            <a:r>
              <a:rPr lang="en-US" altLang="en-US" sz="2000" smtClean="0"/>
              <a:t>Let H(D=(p</a:t>
            </a:r>
            <a:r>
              <a:rPr lang="en-US" altLang="en-US" sz="2000" baseline="-25000" smtClean="0"/>
              <a:t>1</a:t>
            </a:r>
            <a:r>
              <a:rPr lang="en-US" altLang="en-US" sz="2000" smtClean="0"/>
              <a:t>,…,p</a:t>
            </a:r>
            <a:r>
              <a:rPr lang="en-US" altLang="en-US" sz="2000" baseline="-25000" smtClean="0"/>
              <a:t>m</a:t>
            </a:r>
            <a:r>
              <a:rPr lang="en-US" altLang="en-US" sz="2000" smtClean="0"/>
              <a:t>))= </a:t>
            </a:r>
            <a:r>
              <a:rPr lang="en-US" altLang="en-US" sz="2000" smtClean="0">
                <a:latin typeface="Symbol" pitchFamily="18" charset="2"/>
              </a:rPr>
              <a:t>S</a:t>
            </a:r>
            <a:r>
              <a:rPr lang="en-US" altLang="en-US" sz="2000" baseline="-25000" smtClean="0"/>
              <a:t>i=1</a:t>
            </a:r>
            <a:r>
              <a:rPr lang="en-US" altLang="en-US" sz="2000" smtClean="0"/>
              <a:t> (p</a:t>
            </a:r>
            <a:r>
              <a:rPr lang="en-US" altLang="en-US" sz="2000" baseline="-25000" smtClean="0"/>
              <a:t>i</a:t>
            </a:r>
            <a:r>
              <a:rPr lang="en-US" altLang="en-US" sz="2000" smtClean="0"/>
              <a:t> log</a:t>
            </a:r>
            <a:r>
              <a:rPr lang="en-US" altLang="en-US" sz="2000" baseline="-25000" smtClean="0"/>
              <a:t>2</a:t>
            </a:r>
            <a:r>
              <a:rPr lang="en-US" altLang="en-US" sz="2000" smtClean="0"/>
              <a:t>(1/p</a:t>
            </a:r>
            <a:r>
              <a:rPr lang="en-US" altLang="en-US" sz="2000" baseline="-25000" smtClean="0"/>
              <a:t>i</a:t>
            </a:r>
            <a:r>
              <a:rPr lang="en-US" altLang="en-US" sz="2000" smtClean="0"/>
              <a:t>)) (called the </a:t>
            </a:r>
            <a:r>
              <a:rPr lang="en-US" altLang="en-US" sz="2000" b="1" smtClean="0">
                <a:solidFill>
                  <a:schemeClr val="accent2"/>
                </a:solidFill>
              </a:rPr>
              <a:t>entropy function</a:t>
            </a:r>
            <a:r>
              <a:rPr lang="en-US" altLang="en-US" sz="2000" smtClean="0"/>
              <a:t>)</a:t>
            </a:r>
          </a:p>
          <a:p>
            <a:pPr lvl="1">
              <a:buFont typeface="Wingdings" pitchFamily="2" charset="2"/>
              <a:buNone/>
            </a:pPr>
            <a:r>
              <a:rPr lang="en-US" altLang="en-US" sz="2000" b="1" smtClean="0">
                <a:solidFill>
                  <a:srgbClr val="FF0000"/>
                </a:solidFill>
              </a:rPr>
              <a:t>Gain(D,S)</a:t>
            </a:r>
            <a:r>
              <a:rPr lang="en-US" altLang="en-US" sz="2000" smtClean="0"/>
              <a:t>= H(D) </a:t>
            </a:r>
            <a:r>
              <a:rPr lang="en-US" altLang="en-US" sz="2000" smtClean="0">
                <a:latin typeface="Symbol" pitchFamily="18" charset="2"/>
              </a:rPr>
              <a:t>-</a:t>
            </a:r>
            <a:r>
              <a:rPr lang="en-US" altLang="en-US" sz="2000" smtClean="0"/>
              <a:t> </a:t>
            </a:r>
            <a:r>
              <a:rPr lang="en-US" altLang="en-US" sz="2000" smtClean="0">
                <a:latin typeface="Symbol" pitchFamily="18" charset="2"/>
              </a:rPr>
              <a:t>S</a:t>
            </a:r>
            <a:r>
              <a:rPr lang="en-US" altLang="en-US" sz="2000" baseline="-25000" smtClean="0"/>
              <a:t>i=1 </a:t>
            </a:r>
            <a:r>
              <a:rPr lang="en-US" altLang="en-US" sz="2000" smtClean="0"/>
              <a:t>(|D</a:t>
            </a:r>
            <a:r>
              <a:rPr lang="en-US" altLang="en-US" sz="2000" baseline="-25000" smtClean="0"/>
              <a:t>i</a:t>
            </a:r>
            <a:r>
              <a:rPr lang="en-US" altLang="en-US" sz="2000" smtClean="0"/>
              <a:t>|/|D|)*H(D</a:t>
            </a:r>
            <a:r>
              <a:rPr lang="en-US" altLang="en-US" sz="2000" baseline="-25000" smtClean="0"/>
              <a:t>i</a:t>
            </a:r>
            <a:r>
              <a:rPr lang="en-US" altLang="en-US" sz="2000" smtClean="0"/>
              <a:t>)</a:t>
            </a:r>
          </a:p>
          <a:p>
            <a:pPr lvl="1">
              <a:buFont typeface="Wingdings" pitchFamily="2" charset="2"/>
              <a:buNone/>
            </a:pPr>
            <a:r>
              <a:rPr lang="en-US" altLang="en-US" sz="2000" b="1" smtClean="0">
                <a:solidFill>
                  <a:srgbClr val="FF0000"/>
                </a:solidFill>
              </a:rPr>
              <a:t>Gain_Ratio(D,S)</a:t>
            </a:r>
            <a:r>
              <a:rPr lang="en-US" altLang="en-US" sz="2000" b="1" smtClean="0"/>
              <a:t>=</a:t>
            </a:r>
            <a:r>
              <a:rPr lang="en-US" altLang="en-US" sz="2000" smtClean="0"/>
              <a:t> Gain(D,S) / H(|D</a:t>
            </a:r>
            <a:r>
              <a:rPr lang="en-US" altLang="en-US" sz="2000" baseline="-25000" smtClean="0"/>
              <a:t>1</a:t>
            </a:r>
            <a:r>
              <a:rPr lang="en-US" altLang="en-US" sz="2000" smtClean="0"/>
              <a:t>|/|D|,…, |D</a:t>
            </a:r>
            <a:r>
              <a:rPr lang="en-US" altLang="en-US" sz="2000" baseline="-25000" smtClean="0"/>
              <a:t>n</a:t>
            </a:r>
            <a:r>
              <a:rPr lang="en-US" altLang="en-US" sz="2000" smtClean="0"/>
              <a:t>|/|D|)</a:t>
            </a:r>
          </a:p>
          <a:p>
            <a:pPr lvl="1">
              <a:buFont typeface="Wingdings" pitchFamily="2" charset="2"/>
              <a:buNone/>
            </a:pPr>
            <a:r>
              <a:rPr lang="en-US" altLang="en-US" sz="1900" smtClean="0"/>
              <a:t>Remarks: </a:t>
            </a:r>
          </a:p>
          <a:p>
            <a:pPr lvl="1">
              <a:buFont typeface="Wingdings" pitchFamily="2" charset="2"/>
              <a:buNone/>
            </a:pPr>
            <a:r>
              <a:rPr lang="en-US" altLang="en-US" sz="1900" smtClean="0"/>
              <a:t>|D| denotes the number of elements in set D.</a:t>
            </a:r>
          </a:p>
          <a:p>
            <a:pPr lvl="1">
              <a:buFont typeface="Wingdings" pitchFamily="2" charset="2"/>
              <a:buNone/>
            </a:pPr>
            <a:r>
              <a:rPr lang="en-US" altLang="en-US" sz="1900" smtClean="0"/>
              <a:t>D=(p</a:t>
            </a:r>
            <a:r>
              <a:rPr lang="en-US" altLang="en-US" sz="1900" baseline="-25000" smtClean="0"/>
              <a:t>1</a:t>
            </a:r>
            <a:r>
              <a:rPr lang="en-US" altLang="en-US" sz="1900" smtClean="0"/>
              <a:t>,…,p</a:t>
            </a:r>
            <a:r>
              <a:rPr lang="en-US" altLang="en-US" sz="1900" baseline="-25000" smtClean="0"/>
              <a:t>m</a:t>
            </a:r>
            <a:r>
              <a:rPr lang="en-US" altLang="en-US" sz="1900" smtClean="0"/>
              <a:t>) implies that p</a:t>
            </a:r>
            <a:r>
              <a:rPr lang="en-US" altLang="en-US" sz="1900" baseline="-25000" smtClean="0"/>
              <a:t>1</a:t>
            </a:r>
            <a:r>
              <a:rPr lang="en-US" altLang="en-US" sz="1900" smtClean="0"/>
              <a:t>+…+ p</a:t>
            </a:r>
            <a:r>
              <a:rPr lang="en-US" altLang="en-US" sz="1900" baseline="-25000" smtClean="0"/>
              <a:t>m </a:t>
            </a:r>
            <a:r>
              <a:rPr lang="en-US" altLang="en-US" sz="1900" smtClean="0"/>
              <a:t>=1 and indicates that of the |D| examples p</a:t>
            </a:r>
            <a:r>
              <a:rPr lang="en-US" altLang="en-US" sz="1900" baseline="-25000" smtClean="0"/>
              <a:t>1</a:t>
            </a:r>
            <a:r>
              <a:rPr lang="en-US" altLang="en-US" sz="1900" smtClean="0"/>
              <a:t>*|D| examples belong to the first class, p</a:t>
            </a:r>
            <a:r>
              <a:rPr lang="en-US" altLang="en-US" sz="1900" baseline="-25000" smtClean="0"/>
              <a:t>2</a:t>
            </a:r>
            <a:r>
              <a:rPr lang="en-US" altLang="en-US" sz="1900" smtClean="0"/>
              <a:t>*|D| examples belong to the second class,…, and p</a:t>
            </a:r>
            <a:r>
              <a:rPr lang="en-US" altLang="en-US" sz="1900" baseline="-25000" smtClean="0"/>
              <a:t>m</a:t>
            </a:r>
            <a:r>
              <a:rPr lang="en-US" altLang="en-US" sz="1900" smtClean="0"/>
              <a:t>*|D| belong the m-th (last) class.</a:t>
            </a:r>
          </a:p>
          <a:p>
            <a:pPr lvl="1">
              <a:buFont typeface="Wingdings" pitchFamily="2" charset="2"/>
              <a:buNone/>
            </a:pPr>
            <a:r>
              <a:rPr lang="en-US" altLang="en-US" sz="1900" smtClean="0"/>
              <a:t>H(0,1)=H(1,0)=0; H(1/2,1/2)=1, H(1/4,1/4,1/4,1/4)=2, H(1/p,…,1/p)=log</a:t>
            </a:r>
            <a:r>
              <a:rPr lang="en-US" altLang="en-US" sz="1900" baseline="-25000" smtClean="0"/>
              <a:t>2</a:t>
            </a:r>
            <a:r>
              <a:rPr lang="en-US" altLang="en-US" sz="1900" smtClean="0"/>
              <a:t>(p).</a:t>
            </a:r>
          </a:p>
          <a:p>
            <a:pPr lvl="1">
              <a:buFont typeface="Wingdings" pitchFamily="2" charset="2"/>
              <a:buNone/>
            </a:pPr>
            <a:r>
              <a:rPr lang="en-US" altLang="en-US" sz="1900" smtClean="0"/>
              <a:t>C5.0 selects the test S with the highest value for Gain_Ratio(D,S), whereas ID3 picks the test S for the examples in set D with the highest value for Gain (D,S).</a:t>
            </a:r>
          </a:p>
          <a:p>
            <a:pPr marL="381000" indent="-381000">
              <a:buFontTx/>
              <a:buNone/>
            </a:pPr>
            <a:endParaRPr lang="en-US" altLang="en-US" sz="1900" smtClean="0"/>
          </a:p>
        </p:txBody>
      </p:sp>
      <p:sp>
        <p:nvSpPr>
          <p:cNvPr id="56324" name="Text Box 4"/>
          <p:cNvSpPr txBox="1">
            <a:spLocks noChangeArrowheads="1"/>
          </p:cNvSpPr>
          <p:nvPr/>
        </p:nvSpPr>
        <p:spPr bwMode="auto">
          <a:xfrm>
            <a:off x="3200400" y="2209800"/>
            <a:ext cx="303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kumimoji="1" lang="en-US" altLang="en-US" sz="1200" b="0">
                <a:latin typeface="Times New Roman" pitchFamily="18" charset="0"/>
              </a:rPr>
              <a:t>m</a:t>
            </a:r>
          </a:p>
        </p:txBody>
      </p:sp>
      <p:sp>
        <p:nvSpPr>
          <p:cNvPr id="56325" name="Text Box 5"/>
          <p:cNvSpPr txBox="1">
            <a:spLocks noChangeArrowheads="1"/>
          </p:cNvSpPr>
          <p:nvPr/>
        </p:nvSpPr>
        <p:spPr bwMode="auto">
          <a:xfrm>
            <a:off x="3048000" y="2667000"/>
            <a:ext cx="2825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kumimoji="1" lang="en-US" altLang="en-US" sz="1200" b="0">
                <a:latin typeface="Times New Roman" pitchFamily="18" charset="0"/>
              </a:rPr>
              <a:t>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381000" y="381000"/>
            <a:ext cx="8280400" cy="533400"/>
          </a:xfrm>
        </p:spPr>
        <p:txBody>
          <a:bodyPr/>
          <a:lstStyle/>
          <a:p>
            <a:r>
              <a:rPr lang="en-US" altLang="en-US" smtClean="0"/>
              <a:t>Information Gain vs. Gain Ratio</a:t>
            </a:r>
          </a:p>
        </p:txBody>
      </p:sp>
      <p:graphicFrame>
        <p:nvGraphicFramePr>
          <p:cNvPr id="24578" name="Object 3"/>
          <p:cNvGraphicFramePr>
            <a:graphicFrameLocks/>
          </p:cNvGraphicFramePr>
          <p:nvPr/>
        </p:nvGraphicFramePr>
        <p:xfrm>
          <a:off x="1905000" y="1143000"/>
          <a:ext cx="4838700" cy="1930400"/>
        </p:xfrm>
        <a:graphic>
          <a:graphicData uri="http://schemas.openxmlformats.org/presentationml/2006/ole">
            <mc:AlternateContent xmlns:mc="http://schemas.openxmlformats.org/markup-compatibility/2006">
              <mc:Choice xmlns:v="urn:schemas-microsoft-com:vml" Requires="v">
                <p:oleObj spid="_x0000_s24640" name="Worksheet" r:id="rId4" imgW="4591251" imgH="1829281" progId="Excel.Sheet.8">
                  <p:embed/>
                </p:oleObj>
              </mc:Choice>
              <mc:Fallback>
                <p:oleObj name="Worksheet" r:id="rId4" imgW="4591251" imgH="1829281" progId="Excel.Sheet.8">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143000"/>
                        <a:ext cx="4838700" cy="19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0" name="Text Box 4"/>
          <p:cNvSpPr txBox="1">
            <a:spLocks noChangeArrowheads="1"/>
          </p:cNvSpPr>
          <p:nvPr/>
        </p:nvSpPr>
        <p:spPr bwMode="auto">
          <a:xfrm>
            <a:off x="3489325" y="3238500"/>
            <a:ext cx="1271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kumimoji="1" lang="en-US" altLang="en-US" sz="1800" b="0">
                <a:latin typeface="Times New Roman" pitchFamily="18" charset="0"/>
              </a:rPr>
              <a:t>D=(2/3,1/3)</a:t>
            </a:r>
          </a:p>
        </p:txBody>
      </p:sp>
      <p:sp>
        <p:nvSpPr>
          <p:cNvPr id="24581" name="Text Box 5"/>
          <p:cNvSpPr txBox="1">
            <a:spLocks noChangeArrowheads="1"/>
          </p:cNvSpPr>
          <p:nvPr/>
        </p:nvSpPr>
        <p:spPr bwMode="auto">
          <a:xfrm>
            <a:off x="2514600" y="37338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kumimoji="1" lang="en-US" altLang="en-US" sz="1800" b="0">
                <a:latin typeface="Times New Roman" pitchFamily="18" charset="0"/>
              </a:rPr>
              <a:t>D1(1,0)</a:t>
            </a:r>
          </a:p>
        </p:txBody>
      </p:sp>
      <p:sp>
        <p:nvSpPr>
          <p:cNvPr id="24582" name="Text Box 6"/>
          <p:cNvSpPr txBox="1">
            <a:spLocks noChangeArrowheads="1"/>
          </p:cNvSpPr>
          <p:nvPr/>
        </p:nvSpPr>
        <p:spPr bwMode="auto">
          <a:xfrm>
            <a:off x="4800600" y="3733800"/>
            <a:ext cx="1257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kumimoji="1" lang="en-US" altLang="en-US" sz="1800" b="0">
                <a:latin typeface="Times New Roman" pitchFamily="18" charset="0"/>
              </a:rPr>
              <a:t>D2(1/3,2/3)</a:t>
            </a:r>
          </a:p>
        </p:txBody>
      </p:sp>
      <p:sp>
        <p:nvSpPr>
          <p:cNvPr id="24583" name="Text Box 7"/>
          <p:cNvSpPr txBox="1">
            <a:spLocks noChangeArrowheads="1"/>
          </p:cNvSpPr>
          <p:nvPr/>
        </p:nvSpPr>
        <p:spPr bwMode="auto">
          <a:xfrm>
            <a:off x="3657600" y="4267200"/>
            <a:ext cx="1271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kumimoji="1" lang="en-US" altLang="en-US" sz="1800" b="0">
                <a:latin typeface="Times New Roman" pitchFamily="18" charset="0"/>
              </a:rPr>
              <a:t>D=(2/3,1/3)</a:t>
            </a:r>
          </a:p>
        </p:txBody>
      </p:sp>
      <p:sp>
        <p:nvSpPr>
          <p:cNvPr id="24584" name="Text Box 8"/>
          <p:cNvSpPr txBox="1">
            <a:spLocks noChangeArrowheads="1"/>
          </p:cNvSpPr>
          <p:nvPr/>
        </p:nvSpPr>
        <p:spPr bwMode="auto">
          <a:xfrm>
            <a:off x="2117725" y="49149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kumimoji="1" lang="en-US" altLang="en-US" sz="1800" b="0">
                <a:latin typeface="Times New Roman" pitchFamily="18" charset="0"/>
              </a:rPr>
              <a:t>D1(0,1)</a:t>
            </a:r>
          </a:p>
        </p:txBody>
      </p:sp>
      <p:sp>
        <p:nvSpPr>
          <p:cNvPr id="24585" name="Text Box 9"/>
          <p:cNvSpPr txBox="1">
            <a:spLocks noChangeArrowheads="1"/>
          </p:cNvSpPr>
          <p:nvPr/>
        </p:nvSpPr>
        <p:spPr bwMode="auto">
          <a:xfrm>
            <a:off x="3657600" y="4876800"/>
            <a:ext cx="1257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kumimoji="1" lang="en-US" altLang="en-US" sz="1800" b="0">
                <a:latin typeface="Times New Roman" pitchFamily="18" charset="0"/>
              </a:rPr>
              <a:t>D2(2/3,1/3)</a:t>
            </a:r>
          </a:p>
        </p:txBody>
      </p:sp>
      <p:sp>
        <p:nvSpPr>
          <p:cNvPr id="24586" name="Text Box 10"/>
          <p:cNvSpPr txBox="1">
            <a:spLocks noChangeArrowheads="1"/>
          </p:cNvSpPr>
          <p:nvPr/>
        </p:nvSpPr>
        <p:spPr bwMode="auto">
          <a:xfrm>
            <a:off x="5470525" y="48387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kumimoji="1" lang="en-US" altLang="en-US" sz="1800" b="0">
                <a:latin typeface="Times New Roman" pitchFamily="18" charset="0"/>
              </a:rPr>
              <a:t>D3(1,0)</a:t>
            </a:r>
          </a:p>
        </p:txBody>
      </p:sp>
      <p:sp>
        <p:nvSpPr>
          <p:cNvPr id="24587" name="Text Box 11"/>
          <p:cNvSpPr txBox="1">
            <a:spLocks noChangeArrowheads="1"/>
          </p:cNvSpPr>
          <p:nvPr/>
        </p:nvSpPr>
        <p:spPr bwMode="auto">
          <a:xfrm>
            <a:off x="3810000" y="5334000"/>
            <a:ext cx="1271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kumimoji="1" lang="en-US" altLang="en-US" sz="1800" b="0">
                <a:latin typeface="Times New Roman" pitchFamily="18" charset="0"/>
              </a:rPr>
              <a:t>D=(2/3,1/3)</a:t>
            </a:r>
          </a:p>
        </p:txBody>
      </p:sp>
      <p:sp>
        <p:nvSpPr>
          <p:cNvPr id="24588" name="Text Box 12"/>
          <p:cNvSpPr txBox="1">
            <a:spLocks noChangeArrowheads="1"/>
          </p:cNvSpPr>
          <p:nvPr/>
        </p:nvSpPr>
        <p:spPr bwMode="auto">
          <a:xfrm>
            <a:off x="1066800" y="60198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kumimoji="1" lang="en-US" altLang="en-US" sz="1800" b="0">
                <a:latin typeface="Times New Roman" pitchFamily="18" charset="0"/>
              </a:rPr>
              <a:t>D1(1,0)</a:t>
            </a:r>
          </a:p>
        </p:txBody>
      </p:sp>
      <p:sp>
        <p:nvSpPr>
          <p:cNvPr id="24589" name="Text Box 13"/>
          <p:cNvSpPr txBox="1">
            <a:spLocks noChangeArrowheads="1"/>
          </p:cNvSpPr>
          <p:nvPr/>
        </p:nvSpPr>
        <p:spPr bwMode="auto">
          <a:xfrm>
            <a:off x="2301875" y="60579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kumimoji="1" lang="en-US" altLang="en-US" sz="1800" b="0">
                <a:latin typeface="Times New Roman" pitchFamily="18" charset="0"/>
              </a:rPr>
              <a:t>D2(0,1)</a:t>
            </a:r>
          </a:p>
        </p:txBody>
      </p:sp>
      <p:sp>
        <p:nvSpPr>
          <p:cNvPr id="24590" name="Text Box 14"/>
          <p:cNvSpPr txBox="1">
            <a:spLocks noChangeArrowheads="1"/>
          </p:cNvSpPr>
          <p:nvPr/>
        </p:nvSpPr>
        <p:spPr bwMode="auto">
          <a:xfrm>
            <a:off x="3352800" y="60198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kumimoji="1" lang="en-US" altLang="en-US" sz="1800" b="0">
                <a:latin typeface="Times New Roman" pitchFamily="18" charset="0"/>
              </a:rPr>
              <a:t>D3(1,0)</a:t>
            </a:r>
          </a:p>
        </p:txBody>
      </p:sp>
      <p:sp>
        <p:nvSpPr>
          <p:cNvPr id="24591" name="Text Box 15"/>
          <p:cNvSpPr txBox="1">
            <a:spLocks noChangeArrowheads="1"/>
          </p:cNvSpPr>
          <p:nvPr/>
        </p:nvSpPr>
        <p:spPr bwMode="auto">
          <a:xfrm>
            <a:off x="4572000" y="60198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kumimoji="1" lang="en-US" altLang="en-US" sz="1800" b="0">
                <a:latin typeface="Times New Roman" pitchFamily="18" charset="0"/>
              </a:rPr>
              <a:t>D4(1,0)</a:t>
            </a:r>
          </a:p>
        </p:txBody>
      </p:sp>
      <p:sp>
        <p:nvSpPr>
          <p:cNvPr id="24592" name="Text Box 16"/>
          <p:cNvSpPr txBox="1">
            <a:spLocks noChangeArrowheads="1"/>
          </p:cNvSpPr>
          <p:nvPr/>
        </p:nvSpPr>
        <p:spPr bwMode="auto">
          <a:xfrm>
            <a:off x="5867400" y="60198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kumimoji="1" lang="en-US" altLang="en-US" sz="1800" b="0">
                <a:latin typeface="Times New Roman" pitchFamily="18" charset="0"/>
              </a:rPr>
              <a:t>D5(1,0)</a:t>
            </a:r>
          </a:p>
        </p:txBody>
      </p:sp>
      <p:sp>
        <p:nvSpPr>
          <p:cNvPr id="24593" name="Text Box 17"/>
          <p:cNvSpPr txBox="1">
            <a:spLocks noChangeArrowheads="1"/>
          </p:cNvSpPr>
          <p:nvPr/>
        </p:nvSpPr>
        <p:spPr bwMode="auto">
          <a:xfrm>
            <a:off x="7331075" y="60579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kumimoji="1" lang="en-US" altLang="en-US" sz="1800" b="0">
                <a:latin typeface="Times New Roman" pitchFamily="18" charset="0"/>
              </a:rPr>
              <a:t>D6(0,1)</a:t>
            </a:r>
          </a:p>
        </p:txBody>
      </p:sp>
      <p:sp>
        <p:nvSpPr>
          <p:cNvPr id="24594" name="Line 18"/>
          <p:cNvSpPr>
            <a:spLocks noChangeShapeType="1"/>
          </p:cNvSpPr>
          <p:nvPr/>
        </p:nvSpPr>
        <p:spPr bwMode="auto">
          <a:xfrm flipH="1">
            <a:off x="2971800" y="3505200"/>
            <a:ext cx="1143000" cy="3048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4595" name="Line 19"/>
          <p:cNvSpPr>
            <a:spLocks noChangeShapeType="1"/>
          </p:cNvSpPr>
          <p:nvPr/>
        </p:nvSpPr>
        <p:spPr bwMode="auto">
          <a:xfrm>
            <a:off x="4114800" y="3505200"/>
            <a:ext cx="1143000" cy="3048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4596" name="Line 20"/>
          <p:cNvSpPr>
            <a:spLocks noChangeShapeType="1"/>
          </p:cNvSpPr>
          <p:nvPr/>
        </p:nvSpPr>
        <p:spPr bwMode="auto">
          <a:xfrm flipH="1">
            <a:off x="2667000" y="4495800"/>
            <a:ext cx="1295400" cy="457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4597" name="Line 21"/>
          <p:cNvSpPr>
            <a:spLocks noChangeShapeType="1"/>
          </p:cNvSpPr>
          <p:nvPr/>
        </p:nvSpPr>
        <p:spPr bwMode="auto">
          <a:xfrm>
            <a:off x="3962400" y="4495800"/>
            <a:ext cx="0" cy="457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4598" name="Line 22"/>
          <p:cNvSpPr>
            <a:spLocks noChangeShapeType="1"/>
          </p:cNvSpPr>
          <p:nvPr/>
        </p:nvSpPr>
        <p:spPr bwMode="auto">
          <a:xfrm>
            <a:off x="3962400" y="4495800"/>
            <a:ext cx="1981200" cy="457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4599" name="Line 23"/>
          <p:cNvSpPr>
            <a:spLocks noChangeShapeType="1"/>
          </p:cNvSpPr>
          <p:nvPr/>
        </p:nvSpPr>
        <p:spPr bwMode="auto">
          <a:xfrm flipH="1">
            <a:off x="1447800" y="5562600"/>
            <a:ext cx="2667000" cy="533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4600" name="Line 24"/>
          <p:cNvSpPr>
            <a:spLocks noChangeShapeType="1"/>
          </p:cNvSpPr>
          <p:nvPr/>
        </p:nvSpPr>
        <p:spPr bwMode="auto">
          <a:xfrm flipH="1">
            <a:off x="2895600" y="5562600"/>
            <a:ext cx="1219200" cy="533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4601" name="Line 25"/>
          <p:cNvSpPr>
            <a:spLocks noChangeShapeType="1"/>
          </p:cNvSpPr>
          <p:nvPr/>
        </p:nvSpPr>
        <p:spPr bwMode="auto">
          <a:xfrm flipH="1">
            <a:off x="4038600" y="5562600"/>
            <a:ext cx="76200" cy="533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4602" name="Line 26"/>
          <p:cNvSpPr>
            <a:spLocks noChangeShapeType="1"/>
          </p:cNvSpPr>
          <p:nvPr/>
        </p:nvSpPr>
        <p:spPr bwMode="auto">
          <a:xfrm>
            <a:off x="4114800" y="5562600"/>
            <a:ext cx="914400" cy="533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4603" name="Line 27"/>
          <p:cNvSpPr>
            <a:spLocks noChangeShapeType="1"/>
          </p:cNvSpPr>
          <p:nvPr/>
        </p:nvSpPr>
        <p:spPr bwMode="auto">
          <a:xfrm>
            <a:off x="4114800" y="5562600"/>
            <a:ext cx="2286000" cy="533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4604" name="Line 28"/>
          <p:cNvSpPr>
            <a:spLocks noChangeShapeType="1"/>
          </p:cNvSpPr>
          <p:nvPr/>
        </p:nvSpPr>
        <p:spPr bwMode="auto">
          <a:xfrm>
            <a:off x="4114800" y="5562600"/>
            <a:ext cx="3505200" cy="6096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4605" name="Text Box 29"/>
          <p:cNvSpPr txBox="1">
            <a:spLocks noChangeArrowheads="1"/>
          </p:cNvSpPr>
          <p:nvPr/>
        </p:nvSpPr>
        <p:spPr bwMode="auto">
          <a:xfrm>
            <a:off x="3260725" y="3467100"/>
            <a:ext cx="835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kumimoji="1" lang="en-US" altLang="en-US" sz="1800">
                <a:solidFill>
                  <a:schemeClr val="accent2"/>
                </a:solidFill>
                <a:latin typeface="Times New Roman" pitchFamily="18" charset="0"/>
              </a:rPr>
              <a:t>city=sf</a:t>
            </a:r>
          </a:p>
        </p:txBody>
      </p:sp>
      <p:sp>
        <p:nvSpPr>
          <p:cNvPr id="24606" name="Text Box 30"/>
          <p:cNvSpPr txBox="1">
            <a:spLocks noChangeArrowheads="1"/>
          </p:cNvSpPr>
          <p:nvPr/>
        </p:nvSpPr>
        <p:spPr bwMode="auto">
          <a:xfrm>
            <a:off x="4495800" y="3429000"/>
            <a:ext cx="847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kumimoji="1" lang="en-US" altLang="en-US" sz="1800">
                <a:solidFill>
                  <a:schemeClr val="accent2"/>
                </a:solidFill>
                <a:latin typeface="Times New Roman" pitchFamily="18" charset="0"/>
              </a:rPr>
              <a:t>city=la</a:t>
            </a:r>
          </a:p>
        </p:txBody>
      </p:sp>
      <p:sp>
        <p:nvSpPr>
          <p:cNvPr id="24607" name="Text Box 31"/>
          <p:cNvSpPr txBox="1">
            <a:spLocks noChangeArrowheads="1"/>
          </p:cNvSpPr>
          <p:nvPr/>
        </p:nvSpPr>
        <p:spPr bwMode="auto">
          <a:xfrm>
            <a:off x="2362200" y="4648200"/>
            <a:ext cx="1127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kumimoji="1" lang="en-US" altLang="en-US" sz="1800">
                <a:solidFill>
                  <a:schemeClr val="tx2"/>
                </a:solidFill>
                <a:latin typeface="Times New Roman" pitchFamily="18" charset="0"/>
              </a:rPr>
              <a:t>car=merc</a:t>
            </a:r>
          </a:p>
        </p:txBody>
      </p:sp>
      <p:sp>
        <p:nvSpPr>
          <p:cNvPr id="24608" name="Text Box 32"/>
          <p:cNvSpPr txBox="1">
            <a:spLocks noChangeArrowheads="1"/>
          </p:cNvSpPr>
          <p:nvPr/>
        </p:nvSpPr>
        <p:spPr bwMode="auto">
          <a:xfrm>
            <a:off x="3733800" y="4648200"/>
            <a:ext cx="1266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kumimoji="1" lang="en-US" altLang="en-US" sz="1800">
                <a:solidFill>
                  <a:schemeClr val="tx2"/>
                </a:solidFill>
                <a:latin typeface="Times New Roman" pitchFamily="18" charset="0"/>
              </a:rPr>
              <a:t>car=taurus</a:t>
            </a:r>
          </a:p>
        </p:txBody>
      </p:sp>
      <p:sp>
        <p:nvSpPr>
          <p:cNvPr id="24609" name="Text Box 33"/>
          <p:cNvSpPr txBox="1">
            <a:spLocks noChangeArrowheads="1"/>
          </p:cNvSpPr>
          <p:nvPr/>
        </p:nvSpPr>
        <p:spPr bwMode="auto">
          <a:xfrm>
            <a:off x="5105400" y="4572000"/>
            <a:ext cx="987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kumimoji="1" lang="en-US" altLang="en-US" sz="1800">
                <a:solidFill>
                  <a:schemeClr val="tx2"/>
                </a:solidFill>
                <a:latin typeface="Times New Roman" pitchFamily="18" charset="0"/>
              </a:rPr>
              <a:t>car=van</a:t>
            </a:r>
          </a:p>
        </p:txBody>
      </p:sp>
      <p:sp>
        <p:nvSpPr>
          <p:cNvPr id="24610" name="Text Box 34"/>
          <p:cNvSpPr txBox="1">
            <a:spLocks noChangeArrowheads="1"/>
          </p:cNvSpPr>
          <p:nvPr/>
        </p:nvSpPr>
        <p:spPr bwMode="auto">
          <a:xfrm>
            <a:off x="1752600" y="5638800"/>
            <a:ext cx="873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kumimoji="1" lang="en-US" altLang="en-US" sz="1800">
                <a:solidFill>
                  <a:schemeClr val="tx2"/>
                </a:solidFill>
                <a:latin typeface="Times New Roman" pitchFamily="18" charset="0"/>
              </a:rPr>
              <a:t>age=22</a:t>
            </a:r>
          </a:p>
        </p:txBody>
      </p:sp>
      <p:sp>
        <p:nvSpPr>
          <p:cNvPr id="24611" name="Text Box 35"/>
          <p:cNvSpPr txBox="1">
            <a:spLocks noChangeArrowheads="1"/>
          </p:cNvSpPr>
          <p:nvPr/>
        </p:nvSpPr>
        <p:spPr bwMode="auto">
          <a:xfrm>
            <a:off x="2743200" y="5715000"/>
            <a:ext cx="873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kumimoji="1" lang="en-US" altLang="en-US" sz="1800">
                <a:solidFill>
                  <a:schemeClr val="tx2"/>
                </a:solidFill>
                <a:latin typeface="Times New Roman" pitchFamily="18" charset="0"/>
              </a:rPr>
              <a:t>age=25</a:t>
            </a:r>
          </a:p>
        </p:txBody>
      </p:sp>
      <p:sp>
        <p:nvSpPr>
          <p:cNvPr id="24612" name="Text Box 36"/>
          <p:cNvSpPr txBox="1">
            <a:spLocks noChangeArrowheads="1"/>
          </p:cNvSpPr>
          <p:nvPr/>
        </p:nvSpPr>
        <p:spPr bwMode="auto">
          <a:xfrm>
            <a:off x="3581400" y="5715000"/>
            <a:ext cx="873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kumimoji="1" lang="en-US" altLang="en-US" sz="1800">
                <a:solidFill>
                  <a:schemeClr val="tx2"/>
                </a:solidFill>
                <a:latin typeface="Times New Roman" pitchFamily="18" charset="0"/>
              </a:rPr>
              <a:t>age=27</a:t>
            </a:r>
          </a:p>
        </p:txBody>
      </p:sp>
      <p:sp>
        <p:nvSpPr>
          <p:cNvPr id="24613" name="Text Box 37"/>
          <p:cNvSpPr txBox="1">
            <a:spLocks noChangeArrowheads="1"/>
          </p:cNvSpPr>
          <p:nvPr/>
        </p:nvSpPr>
        <p:spPr bwMode="auto">
          <a:xfrm>
            <a:off x="4419600" y="5715000"/>
            <a:ext cx="873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kumimoji="1" lang="en-US" altLang="en-US" sz="1800">
                <a:solidFill>
                  <a:schemeClr val="tx2"/>
                </a:solidFill>
                <a:latin typeface="Times New Roman" pitchFamily="18" charset="0"/>
              </a:rPr>
              <a:t>age=35</a:t>
            </a:r>
          </a:p>
        </p:txBody>
      </p:sp>
      <p:sp>
        <p:nvSpPr>
          <p:cNvPr id="24614" name="Text Box 38"/>
          <p:cNvSpPr txBox="1">
            <a:spLocks noChangeArrowheads="1"/>
          </p:cNvSpPr>
          <p:nvPr/>
        </p:nvSpPr>
        <p:spPr bwMode="auto">
          <a:xfrm>
            <a:off x="5410200" y="5791200"/>
            <a:ext cx="873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kumimoji="1" lang="en-US" altLang="en-US" sz="1800">
                <a:solidFill>
                  <a:schemeClr val="tx2"/>
                </a:solidFill>
                <a:latin typeface="Times New Roman" pitchFamily="18" charset="0"/>
              </a:rPr>
              <a:t>age=40</a:t>
            </a:r>
          </a:p>
        </p:txBody>
      </p:sp>
      <p:sp>
        <p:nvSpPr>
          <p:cNvPr id="24615" name="Text Box 39"/>
          <p:cNvSpPr txBox="1">
            <a:spLocks noChangeArrowheads="1"/>
          </p:cNvSpPr>
          <p:nvPr/>
        </p:nvSpPr>
        <p:spPr bwMode="auto">
          <a:xfrm>
            <a:off x="6705600" y="5791200"/>
            <a:ext cx="873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kumimoji="1" lang="en-US" altLang="en-US" sz="1800">
                <a:solidFill>
                  <a:schemeClr val="tx2"/>
                </a:solidFill>
                <a:latin typeface="Times New Roman" pitchFamily="18" charset="0"/>
              </a:rPr>
              <a:t>age=50</a:t>
            </a:r>
          </a:p>
        </p:txBody>
      </p:sp>
      <p:sp>
        <p:nvSpPr>
          <p:cNvPr id="24616" name="Text Box 40"/>
          <p:cNvSpPr txBox="1">
            <a:spLocks noChangeArrowheads="1"/>
          </p:cNvSpPr>
          <p:nvPr/>
        </p:nvSpPr>
        <p:spPr bwMode="auto">
          <a:xfrm>
            <a:off x="5029200" y="3124200"/>
            <a:ext cx="3851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kumimoji="1" lang="en-US" altLang="en-US" sz="1800" b="0">
                <a:latin typeface="Times New Roman" pitchFamily="18" charset="0"/>
              </a:rPr>
              <a:t>Gain(D,city=)= H(1/3,2/3) – ½ H(1,0) –</a:t>
            </a:r>
          </a:p>
          <a:p>
            <a:r>
              <a:rPr kumimoji="1" lang="en-US" altLang="en-US" sz="1800" b="0">
                <a:latin typeface="Times New Roman" pitchFamily="18" charset="0"/>
              </a:rPr>
              <a:t>                        ½ H(1/3,2/3)=0.45</a:t>
            </a:r>
          </a:p>
        </p:txBody>
      </p:sp>
      <p:sp>
        <p:nvSpPr>
          <p:cNvPr id="24617" name="Text Box 41"/>
          <p:cNvSpPr txBox="1">
            <a:spLocks noChangeArrowheads="1"/>
          </p:cNvSpPr>
          <p:nvPr/>
        </p:nvSpPr>
        <p:spPr bwMode="auto">
          <a:xfrm>
            <a:off x="5181600" y="4191000"/>
            <a:ext cx="39084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kumimoji="1" lang="en-US" altLang="en-US" sz="1800" b="0">
                <a:latin typeface="Times New Roman" pitchFamily="18" charset="0"/>
              </a:rPr>
              <a:t>Gain(D,car=)= H(1/3,2/3) – 1/6 H(0,1) –</a:t>
            </a:r>
          </a:p>
          <a:p>
            <a:r>
              <a:rPr kumimoji="1" lang="en-US" altLang="en-US" sz="1800" b="0">
                <a:latin typeface="Times New Roman" pitchFamily="18" charset="0"/>
              </a:rPr>
              <a:t>              ½ H(2/3,1/3) – 1/3 H(1,0)=0.45</a:t>
            </a:r>
          </a:p>
          <a:p>
            <a:r>
              <a:rPr kumimoji="1" lang="en-US" altLang="en-US" sz="1800" b="0">
                <a:latin typeface="Times New Roman" pitchFamily="18" charset="0"/>
              </a:rPr>
              <a:t>                      </a:t>
            </a:r>
          </a:p>
        </p:txBody>
      </p:sp>
      <p:sp>
        <p:nvSpPr>
          <p:cNvPr id="24618" name="Text Box 42"/>
          <p:cNvSpPr txBox="1">
            <a:spLocks noChangeArrowheads="1"/>
          </p:cNvSpPr>
          <p:nvPr/>
        </p:nvSpPr>
        <p:spPr bwMode="auto">
          <a:xfrm>
            <a:off x="5140325" y="5257800"/>
            <a:ext cx="4003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kumimoji="1" lang="en-US" altLang="en-US" sz="1800" b="0">
                <a:latin typeface="Times New Roman" pitchFamily="18" charset="0"/>
              </a:rPr>
              <a:t>Gain(D,age=)= H(1/3,2/3) – 6*1/6 H(0,1)</a:t>
            </a:r>
          </a:p>
          <a:p>
            <a:r>
              <a:rPr kumimoji="1" lang="en-US" altLang="en-US" sz="1800" b="0">
                <a:latin typeface="Times New Roman" pitchFamily="18" charset="0"/>
              </a:rPr>
              <a:t>                       = 0.90</a:t>
            </a:r>
          </a:p>
        </p:txBody>
      </p:sp>
      <p:sp>
        <p:nvSpPr>
          <p:cNvPr id="24619" name="Text Box 43"/>
          <p:cNvSpPr txBox="1">
            <a:spLocks noChangeArrowheads="1"/>
          </p:cNvSpPr>
          <p:nvPr/>
        </p:nvSpPr>
        <p:spPr bwMode="auto">
          <a:xfrm>
            <a:off x="0" y="3300413"/>
            <a:ext cx="3009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kumimoji="1" lang="en-US" altLang="en-US" sz="1600" b="0">
                <a:latin typeface="Times New Roman" pitchFamily="18" charset="0"/>
              </a:rPr>
              <a:t>G_Ratio_pen(city=)=H(1/2,1/2)=1</a:t>
            </a:r>
          </a:p>
        </p:txBody>
      </p:sp>
      <p:sp>
        <p:nvSpPr>
          <p:cNvPr id="24620" name="Text Box 44"/>
          <p:cNvSpPr txBox="1">
            <a:spLocks noChangeArrowheads="1"/>
          </p:cNvSpPr>
          <p:nvPr/>
        </p:nvSpPr>
        <p:spPr bwMode="auto">
          <a:xfrm>
            <a:off x="0" y="5281613"/>
            <a:ext cx="2954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kumimoji="1" lang="en-US" altLang="en-US" sz="1600" b="0">
                <a:latin typeface="Times New Roman" pitchFamily="18" charset="0"/>
              </a:rPr>
              <a:t>G_Ratio_pen(age=)=log</a:t>
            </a:r>
            <a:r>
              <a:rPr kumimoji="1" lang="en-US" altLang="en-US" sz="1600" b="0" baseline="-25000">
                <a:latin typeface="Times New Roman" pitchFamily="18" charset="0"/>
              </a:rPr>
              <a:t>2</a:t>
            </a:r>
            <a:r>
              <a:rPr kumimoji="1" lang="en-US" altLang="en-US" sz="1600" b="0">
                <a:latin typeface="Times New Roman" pitchFamily="18" charset="0"/>
              </a:rPr>
              <a:t>(6)=2.58</a:t>
            </a:r>
          </a:p>
        </p:txBody>
      </p:sp>
      <p:sp>
        <p:nvSpPr>
          <p:cNvPr id="24621" name="Text Box 45"/>
          <p:cNvSpPr txBox="1">
            <a:spLocks noChangeArrowheads="1"/>
          </p:cNvSpPr>
          <p:nvPr/>
        </p:nvSpPr>
        <p:spPr bwMode="auto">
          <a:xfrm>
            <a:off x="0" y="4291013"/>
            <a:ext cx="3517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kumimoji="1" lang="en-US" altLang="en-US" sz="1600" b="0">
                <a:latin typeface="Times New Roman" pitchFamily="18" charset="0"/>
              </a:rPr>
              <a:t>G_Ratio_pen(car=)=H(1/2,1/3,1/6)=1.45</a:t>
            </a:r>
          </a:p>
        </p:txBody>
      </p:sp>
      <p:sp>
        <p:nvSpPr>
          <p:cNvPr id="24622" name="Text Box 46"/>
          <p:cNvSpPr txBox="1">
            <a:spLocks noChangeArrowheads="1"/>
          </p:cNvSpPr>
          <p:nvPr/>
        </p:nvSpPr>
        <p:spPr bwMode="auto">
          <a:xfrm>
            <a:off x="136525" y="1200150"/>
            <a:ext cx="16049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kumimoji="1" lang="en-US" altLang="en-US" sz="1600" b="0">
                <a:latin typeface="Verdana" pitchFamily="34" charset="0"/>
              </a:rPr>
              <a:t>Result:</a:t>
            </a:r>
          </a:p>
          <a:p>
            <a:r>
              <a:rPr kumimoji="1" lang="en-US" altLang="en-US" sz="1600" b="0">
                <a:solidFill>
                  <a:schemeClr val="accent2"/>
                </a:solidFill>
                <a:latin typeface="Verdana" pitchFamily="34" charset="0"/>
              </a:rPr>
              <a:t>I_Gain_Ratio:</a:t>
            </a:r>
          </a:p>
          <a:p>
            <a:r>
              <a:rPr kumimoji="1" lang="en-US" altLang="en-US" sz="1600" b="0">
                <a:solidFill>
                  <a:schemeClr val="accent2"/>
                </a:solidFill>
                <a:latin typeface="Verdana" pitchFamily="34" charset="0"/>
              </a:rPr>
              <a:t>city&gt;age&gt;car</a:t>
            </a:r>
          </a:p>
        </p:txBody>
      </p:sp>
      <p:sp>
        <p:nvSpPr>
          <p:cNvPr id="24623" name="Text Box 47"/>
          <p:cNvSpPr txBox="1">
            <a:spLocks noChangeArrowheads="1"/>
          </p:cNvSpPr>
          <p:nvPr/>
        </p:nvSpPr>
        <p:spPr bwMode="auto">
          <a:xfrm>
            <a:off x="7010400" y="1295400"/>
            <a:ext cx="17081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kumimoji="1" lang="en-US" altLang="en-US" sz="1600" b="0">
                <a:latin typeface="Verdana" pitchFamily="34" charset="0"/>
              </a:rPr>
              <a:t>Result:</a:t>
            </a:r>
          </a:p>
          <a:p>
            <a:r>
              <a:rPr kumimoji="1" lang="en-US" altLang="en-US" sz="1600" b="0">
                <a:solidFill>
                  <a:schemeClr val="tx2"/>
                </a:solidFill>
                <a:latin typeface="Verdana" pitchFamily="34" charset="0"/>
              </a:rPr>
              <a:t>I_Gain:</a:t>
            </a:r>
          </a:p>
          <a:p>
            <a:r>
              <a:rPr kumimoji="1" lang="en-US" altLang="en-US" sz="1600" b="0">
                <a:solidFill>
                  <a:schemeClr val="tx2"/>
                </a:solidFill>
                <a:latin typeface="Verdana" pitchFamily="34" charset="0"/>
              </a:rPr>
              <a:t>age &gt; car=city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smtClean="0"/>
              <a:t>Tree Induction</a:t>
            </a:r>
          </a:p>
        </p:txBody>
      </p:sp>
      <p:sp>
        <p:nvSpPr>
          <p:cNvPr id="57347" name="Rectangle 3"/>
          <p:cNvSpPr>
            <a:spLocks noGrp="1" noChangeArrowheads="1"/>
          </p:cNvSpPr>
          <p:nvPr>
            <p:ph type="body" idx="1"/>
          </p:nvPr>
        </p:nvSpPr>
        <p:spPr/>
        <p:txBody>
          <a:bodyPr/>
          <a:lstStyle/>
          <a:p>
            <a:r>
              <a:rPr lang="en-US" altLang="en-US" smtClean="0"/>
              <a:t>Greedy strategy.</a:t>
            </a:r>
          </a:p>
          <a:p>
            <a:pPr lvl="1"/>
            <a:r>
              <a:rPr lang="en-US" altLang="en-US" smtClean="0"/>
              <a:t>Split the records based on an attribute test that optimizes certain criterion.</a:t>
            </a:r>
          </a:p>
          <a:p>
            <a:endParaRPr lang="en-US" altLang="en-US" smtClean="0"/>
          </a:p>
          <a:p>
            <a:r>
              <a:rPr lang="en-US" altLang="en-US" smtClean="0"/>
              <a:t>Issues</a:t>
            </a:r>
          </a:p>
          <a:p>
            <a:pPr lvl="1"/>
            <a:r>
              <a:rPr lang="en-US" altLang="en-US" smtClean="0"/>
              <a:t>Determine how to split the records</a:t>
            </a:r>
          </a:p>
          <a:p>
            <a:pPr lvl="2"/>
            <a:r>
              <a:rPr lang="en-US" altLang="en-US" smtClean="0"/>
              <a:t> How to specify the attribute test condition?</a:t>
            </a:r>
          </a:p>
          <a:p>
            <a:pPr lvl="2"/>
            <a:r>
              <a:rPr lang="en-US" altLang="en-US" smtClean="0"/>
              <a:t> How to determine the best split?</a:t>
            </a:r>
          </a:p>
          <a:p>
            <a:pPr lvl="1"/>
            <a:r>
              <a:rPr lang="en-US" altLang="en-US" smtClean="0">
                <a:solidFill>
                  <a:srgbClr val="FF0000"/>
                </a:solidFill>
              </a:rPr>
              <a:t>Determine when to stop splitting</a:t>
            </a:r>
          </a:p>
          <a:p>
            <a:pPr lvl="1"/>
            <a:endParaRPr lang="en-US" alt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r>
              <a:rPr lang="en-US" altLang="en-US" smtClean="0"/>
              <a:t>Examples of Classification Task</a:t>
            </a:r>
          </a:p>
        </p:txBody>
      </p:sp>
      <p:sp>
        <p:nvSpPr>
          <p:cNvPr id="2053" name="Rectangle 3"/>
          <p:cNvSpPr>
            <a:spLocks noGrp="1" noChangeArrowheads="1"/>
          </p:cNvSpPr>
          <p:nvPr>
            <p:ph type="body" idx="1"/>
          </p:nvPr>
        </p:nvSpPr>
        <p:spPr/>
        <p:txBody>
          <a:bodyPr/>
          <a:lstStyle/>
          <a:p>
            <a:r>
              <a:rPr lang="en-US" altLang="en-US" smtClean="0"/>
              <a:t>Predicting tumor cells as benign or malignant</a:t>
            </a:r>
          </a:p>
          <a:p>
            <a:pPr lvl="4"/>
            <a:endParaRPr lang="en-US" altLang="en-US" smtClean="0"/>
          </a:p>
          <a:p>
            <a:r>
              <a:rPr lang="en-US" altLang="en-US" smtClean="0"/>
              <a:t>Classifying credit card transactions </a:t>
            </a:r>
            <a:br>
              <a:rPr lang="en-US" altLang="en-US" smtClean="0"/>
            </a:br>
            <a:r>
              <a:rPr lang="en-US" altLang="en-US" smtClean="0"/>
              <a:t>as legitimate or fraudulent</a:t>
            </a:r>
          </a:p>
          <a:p>
            <a:pPr lvl="4"/>
            <a:endParaRPr lang="en-US" altLang="en-US" smtClean="0"/>
          </a:p>
          <a:p>
            <a:r>
              <a:rPr lang="en-US" altLang="en-US" smtClean="0"/>
              <a:t>Classifying secondary structures of protein </a:t>
            </a:r>
            <a:br>
              <a:rPr lang="en-US" altLang="en-US" smtClean="0"/>
            </a:br>
            <a:r>
              <a:rPr lang="en-US" altLang="en-US" smtClean="0"/>
              <a:t>as alpha-helix, beta-sheet, or random </a:t>
            </a:r>
            <a:br>
              <a:rPr lang="en-US" altLang="en-US" smtClean="0"/>
            </a:br>
            <a:r>
              <a:rPr lang="en-US" altLang="en-US" smtClean="0"/>
              <a:t>coil</a:t>
            </a:r>
          </a:p>
          <a:p>
            <a:pPr lvl="4"/>
            <a:endParaRPr lang="en-US" altLang="en-US" smtClean="0"/>
          </a:p>
          <a:p>
            <a:r>
              <a:rPr lang="en-US" altLang="en-US" smtClean="0"/>
              <a:t>Categorizing news stories as finance, </a:t>
            </a:r>
            <a:br>
              <a:rPr lang="en-US" altLang="en-US" smtClean="0"/>
            </a:br>
            <a:r>
              <a:rPr lang="en-US" altLang="en-US" smtClean="0"/>
              <a:t>weather, entertainment, sports, etc</a:t>
            </a:r>
          </a:p>
        </p:txBody>
      </p:sp>
      <p:grpSp>
        <p:nvGrpSpPr>
          <p:cNvPr id="2054" name="Group 4"/>
          <p:cNvGrpSpPr>
            <a:grpSpLocks/>
          </p:cNvGrpSpPr>
          <p:nvPr/>
        </p:nvGrpSpPr>
        <p:grpSpPr bwMode="auto">
          <a:xfrm>
            <a:off x="6629400" y="1828800"/>
            <a:ext cx="2057400" cy="1417638"/>
            <a:chOff x="3360" y="768"/>
            <a:chExt cx="1296" cy="893"/>
          </a:xfrm>
        </p:grpSpPr>
        <p:pic>
          <p:nvPicPr>
            <p:cNvPr id="2056" name="Picture 5" descr="story-3dimensiona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8" y="768"/>
              <a:ext cx="1238" cy="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0" name="Object 6"/>
            <p:cNvGraphicFramePr>
              <a:graphicFrameLocks noChangeAspect="1"/>
            </p:cNvGraphicFramePr>
            <p:nvPr/>
          </p:nvGraphicFramePr>
          <p:xfrm>
            <a:off x="3370" y="1155"/>
            <a:ext cx="432" cy="429"/>
          </p:xfrm>
          <a:graphic>
            <a:graphicData uri="http://schemas.openxmlformats.org/presentationml/2006/ole">
              <mc:AlternateContent xmlns:mc="http://schemas.openxmlformats.org/markup-compatibility/2006">
                <mc:Choice xmlns:v="urn:schemas-microsoft-com:vml" Requires="v">
                  <p:oleObj spid="_x0000_s2087" name="VISIO" r:id="rId4" imgW="618480" imgH="614520" progId="Visio.Drawing.6">
                    <p:embed/>
                  </p:oleObj>
                </mc:Choice>
                <mc:Fallback>
                  <p:oleObj name="VISIO" r:id="rId4" imgW="618480" imgH="614520" progId="Visio.Drawing.6">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0" y="1155"/>
                          <a:ext cx="432" cy="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7"/>
            <p:cNvGraphicFramePr>
              <a:graphicFrameLocks noChangeAspect="1"/>
            </p:cNvGraphicFramePr>
            <p:nvPr/>
          </p:nvGraphicFramePr>
          <p:xfrm>
            <a:off x="3360" y="912"/>
            <a:ext cx="432" cy="355"/>
          </p:xfrm>
          <a:graphic>
            <a:graphicData uri="http://schemas.openxmlformats.org/presentationml/2006/ole">
              <mc:AlternateContent xmlns:mc="http://schemas.openxmlformats.org/markup-compatibility/2006">
                <mc:Choice xmlns:v="urn:schemas-microsoft-com:vml" Requires="v">
                  <p:oleObj spid="_x0000_s2088" name="VISIO" r:id="rId6" imgW="807120" imgH="662760" progId="Visio.Drawing.6">
                    <p:embed/>
                  </p:oleObj>
                </mc:Choice>
                <mc:Fallback>
                  <p:oleObj name="VISIO" r:id="rId6" imgW="807120" imgH="662760" progId="Visio.Drawing.6">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0" y="912"/>
                          <a:ext cx="432"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2055" name="Picture 8" descr="pr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5488" y="3886200"/>
            <a:ext cx="1535112"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smtClean="0"/>
              <a:t>Stopping Criteria for Tree Induction</a:t>
            </a:r>
          </a:p>
        </p:txBody>
      </p:sp>
      <p:sp>
        <p:nvSpPr>
          <p:cNvPr id="58371" name="Rectangle 3"/>
          <p:cNvSpPr>
            <a:spLocks noGrp="1" noChangeArrowheads="1"/>
          </p:cNvSpPr>
          <p:nvPr>
            <p:ph type="body" idx="1"/>
          </p:nvPr>
        </p:nvSpPr>
        <p:spPr/>
        <p:txBody>
          <a:bodyPr/>
          <a:lstStyle/>
          <a:p>
            <a:r>
              <a:rPr lang="en-US" altLang="en-US" smtClean="0"/>
              <a:t>Stop expanding a node when all the records belong to the same class</a:t>
            </a:r>
          </a:p>
          <a:p>
            <a:endParaRPr lang="en-US" altLang="en-US" smtClean="0"/>
          </a:p>
          <a:p>
            <a:r>
              <a:rPr lang="en-US" altLang="en-US" smtClean="0"/>
              <a:t>Stop expanding a node when all the records have similar attribute values</a:t>
            </a:r>
          </a:p>
          <a:p>
            <a:endParaRPr lang="en-US" altLang="en-US" smtClean="0"/>
          </a:p>
          <a:p>
            <a:r>
              <a:rPr lang="en-US" altLang="en-US" smtClean="0"/>
              <a:t>Early termination (to be discussed later)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dirty="0" smtClean="0"/>
              <a:t>3. </a:t>
            </a:r>
            <a:r>
              <a:rPr lang="en-US" altLang="en-US" dirty="0" err="1" smtClean="0"/>
              <a:t>Underfitting</a:t>
            </a:r>
            <a:r>
              <a:rPr lang="en-US" altLang="en-US" dirty="0" smtClean="0"/>
              <a:t> and Overfitting</a:t>
            </a:r>
          </a:p>
        </p:txBody>
      </p:sp>
      <p:pic>
        <p:nvPicPr>
          <p:cNvPr id="62467" name="Picture 3"/>
          <p:cNvPicPr>
            <a:picLocks noChangeAspect="1" noChangeArrowheads="1"/>
          </p:cNvPicPr>
          <p:nvPr/>
        </p:nvPicPr>
        <p:blipFill>
          <a:blip r:embed="rId2">
            <a:extLst>
              <a:ext uri="{28A0092B-C50C-407E-A947-70E740481C1C}">
                <a14:useLocalDpi xmlns:a14="http://schemas.microsoft.com/office/drawing/2010/main" val="0"/>
              </a:ext>
            </a:extLst>
          </a:blip>
          <a:srcRect l="8139" t="5307" r="5814" b="5804"/>
          <a:stretch>
            <a:fillRect/>
          </a:stretch>
        </p:blipFill>
        <p:spPr bwMode="auto">
          <a:xfrm>
            <a:off x="304800" y="1143000"/>
            <a:ext cx="5638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2468" name="Text Box 4"/>
          <p:cNvSpPr txBox="1">
            <a:spLocks noChangeArrowheads="1"/>
          </p:cNvSpPr>
          <p:nvPr/>
        </p:nvSpPr>
        <p:spPr bwMode="auto">
          <a:xfrm>
            <a:off x="6172200" y="1905000"/>
            <a:ext cx="274320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spcBef>
                <a:spcPct val="50000"/>
              </a:spcBef>
            </a:pPr>
            <a:r>
              <a:rPr lang="en-US" altLang="en-US" sz="1800"/>
              <a:t>500 circular and 500 triangular data points.</a:t>
            </a:r>
          </a:p>
          <a:p>
            <a:pPr>
              <a:spcBef>
                <a:spcPct val="50000"/>
              </a:spcBef>
            </a:pPr>
            <a:endParaRPr lang="en-US" altLang="en-US" sz="1800"/>
          </a:p>
          <a:p>
            <a:pPr>
              <a:spcBef>
                <a:spcPct val="50000"/>
              </a:spcBef>
            </a:pPr>
            <a:r>
              <a:rPr lang="en-US" altLang="en-US" sz="1800"/>
              <a:t>Circular points:</a:t>
            </a:r>
          </a:p>
          <a:p>
            <a:pPr>
              <a:spcBef>
                <a:spcPct val="50000"/>
              </a:spcBef>
            </a:pPr>
            <a:r>
              <a:rPr lang="en-US" altLang="en-US" sz="1800"/>
              <a:t>0.5 </a:t>
            </a:r>
            <a:r>
              <a:rPr lang="en-US" altLang="en-US" sz="1800">
                <a:sym typeface="Symbol" pitchFamily="18" charset="2"/>
              </a:rPr>
              <a:t> sqrt(x</a:t>
            </a:r>
            <a:r>
              <a:rPr lang="en-US" altLang="en-US" sz="1800" baseline="-25000">
                <a:sym typeface="Symbol" pitchFamily="18" charset="2"/>
              </a:rPr>
              <a:t>1</a:t>
            </a:r>
            <a:r>
              <a:rPr lang="en-US" altLang="en-US" sz="1800" baseline="30000">
                <a:sym typeface="Symbol" pitchFamily="18" charset="2"/>
              </a:rPr>
              <a:t>2</a:t>
            </a:r>
            <a:r>
              <a:rPr lang="en-US" altLang="en-US" sz="1800">
                <a:sym typeface="Symbol" pitchFamily="18" charset="2"/>
              </a:rPr>
              <a:t>+x</a:t>
            </a:r>
            <a:r>
              <a:rPr lang="en-US" altLang="en-US" sz="1800" baseline="-25000">
                <a:sym typeface="Symbol" pitchFamily="18" charset="2"/>
              </a:rPr>
              <a:t>2</a:t>
            </a:r>
            <a:r>
              <a:rPr lang="en-US" altLang="en-US" sz="1800" baseline="30000">
                <a:sym typeface="Symbol" pitchFamily="18" charset="2"/>
              </a:rPr>
              <a:t>2</a:t>
            </a:r>
            <a:r>
              <a:rPr lang="en-US" altLang="en-US" sz="1800">
                <a:sym typeface="Symbol" pitchFamily="18" charset="2"/>
              </a:rPr>
              <a:t>)  1</a:t>
            </a:r>
            <a:endParaRPr lang="en-US" altLang="en-US" sz="1800"/>
          </a:p>
          <a:p>
            <a:pPr>
              <a:spcBef>
                <a:spcPct val="50000"/>
              </a:spcBef>
            </a:pPr>
            <a:endParaRPr lang="en-US" altLang="en-US" sz="1800"/>
          </a:p>
          <a:p>
            <a:pPr>
              <a:spcBef>
                <a:spcPct val="50000"/>
              </a:spcBef>
            </a:pPr>
            <a:r>
              <a:rPr lang="en-US" altLang="en-US" sz="1800"/>
              <a:t>Triangular points:</a:t>
            </a:r>
          </a:p>
          <a:p>
            <a:pPr>
              <a:spcBef>
                <a:spcPct val="50000"/>
              </a:spcBef>
            </a:pPr>
            <a:r>
              <a:rPr lang="en-US" altLang="en-US" sz="1800">
                <a:sym typeface="Symbol" pitchFamily="18" charset="2"/>
              </a:rPr>
              <a:t>sqrt(x</a:t>
            </a:r>
            <a:r>
              <a:rPr lang="en-US" altLang="en-US" sz="1800" baseline="-25000">
                <a:sym typeface="Symbol" pitchFamily="18" charset="2"/>
              </a:rPr>
              <a:t>1</a:t>
            </a:r>
            <a:r>
              <a:rPr lang="en-US" altLang="en-US" sz="1800" baseline="30000">
                <a:sym typeface="Symbol" pitchFamily="18" charset="2"/>
              </a:rPr>
              <a:t>2</a:t>
            </a:r>
            <a:r>
              <a:rPr lang="en-US" altLang="en-US" sz="1800">
                <a:sym typeface="Symbol" pitchFamily="18" charset="2"/>
              </a:rPr>
              <a:t>+x</a:t>
            </a:r>
            <a:r>
              <a:rPr lang="en-US" altLang="en-US" sz="1800" baseline="-25000">
                <a:sym typeface="Symbol" pitchFamily="18" charset="2"/>
              </a:rPr>
              <a:t>2</a:t>
            </a:r>
            <a:r>
              <a:rPr lang="en-US" altLang="en-US" sz="1800" baseline="30000">
                <a:sym typeface="Symbol" pitchFamily="18" charset="2"/>
              </a:rPr>
              <a:t>2</a:t>
            </a:r>
            <a:r>
              <a:rPr lang="en-US" altLang="en-US" sz="1800">
                <a:sym typeface="Symbol" pitchFamily="18" charset="2"/>
              </a:rPr>
              <a:t>) &gt; 0.5 or</a:t>
            </a:r>
          </a:p>
          <a:p>
            <a:pPr>
              <a:spcBef>
                <a:spcPct val="50000"/>
              </a:spcBef>
            </a:pPr>
            <a:r>
              <a:rPr lang="en-US" altLang="en-US" sz="1800">
                <a:sym typeface="Symbol" pitchFamily="18" charset="2"/>
              </a:rPr>
              <a:t>sqrt(x</a:t>
            </a:r>
            <a:r>
              <a:rPr lang="en-US" altLang="en-US" sz="1800" baseline="-25000">
                <a:sym typeface="Symbol" pitchFamily="18" charset="2"/>
              </a:rPr>
              <a:t>1</a:t>
            </a:r>
            <a:r>
              <a:rPr lang="en-US" altLang="en-US" sz="1800" baseline="30000">
                <a:sym typeface="Symbol" pitchFamily="18" charset="2"/>
              </a:rPr>
              <a:t>2</a:t>
            </a:r>
            <a:r>
              <a:rPr lang="en-US" altLang="en-US" sz="1800">
                <a:sym typeface="Symbol" pitchFamily="18" charset="2"/>
              </a:rPr>
              <a:t>+x</a:t>
            </a:r>
            <a:r>
              <a:rPr lang="en-US" altLang="en-US" sz="1800" baseline="-25000">
                <a:sym typeface="Symbol" pitchFamily="18" charset="2"/>
              </a:rPr>
              <a:t>2</a:t>
            </a:r>
            <a:r>
              <a:rPr lang="en-US" altLang="en-US" sz="1800" baseline="30000">
                <a:sym typeface="Symbol" pitchFamily="18" charset="2"/>
              </a:rPr>
              <a:t>2</a:t>
            </a:r>
            <a:r>
              <a:rPr lang="en-US" altLang="en-US" sz="1800">
                <a:sym typeface="Symbol" pitchFamily="18" charset="2"/>
              </a:rPr>
              <a:t>) &lt; 1</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smtClean="0"/>
              <a:t>Underfitting and Overfitting</a:t>
            </a:r>
          </a:p>
        </p:txBody>
      </p:sp>
      <p:pic>
        <p:nvPicPr>
          <p:cNvPr id="634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3492" name="Line 4"/>
          <p:cNvSpPr>
            <a:spLocks noChangeShapeType="1"/>
          </p:cNvSpPr>
          <p:nvPr/>
        </p:nvSpPr>
        <p:spPr bwMode="auto">
          <a:xfrm>
            <a:off x="4267200" y="1219200"/>
            <a:ext cx="0" cy="4114800"/>
          </a:xfrm>
          <a:prstGeom prst="line">
            <a:avLst/>
          </a:prstGeom>
          <a:noFill/>
          <a:ln w="25400">
            <a:solidFill>
              <a:srgbClr val="8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3493" name="Text Box 5"/>
          <p:cNvSpPr txBox="1">
            <a:spLocks noChangeArrowheads="1"/>
          </p:cNvSpPr>
          <p:nvPr/>
        </p:nvSpPr>
        <p:spPr bwMode="auto">
          <a:xfrm>
            <a:off x="4343400" y="14478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spcBef>
                <a:spcPct val="50000"/>
              </a:spcBef>
            </a:pPr>
            <a:r>
              <a:rPr lang="en-US" altLang="en-US" sz="1800"/>
              <a:t>Overfitting</a:t>
            </a:r>
            <a:endParaRPr lang="en-US" altLang="en-US" sz="1800">
              <a:sym typeface="Symbol" pitchFamily="18" charset="2"/>
            </a:endParaRPr>
          </a:p>
        </p:txBody>
      </p:sp>
      <p:sp>
        <p:nvSpPr>
          <p:cNvPr id="63494" name="Text Box 6"/>
          <p:cNvSpPr txBox="1">
            <a:spLocks noChangeArrowheads="1"/>
          </p:cNvSpPr>
          <p:nvPr/>
        </p:nvSpPr>
        <p:spPr bwMode="auto">
          <a:xfrm>
            <a:off x="457200" y="5881688"/>
            <a:ext cx="8458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spcBef>
                <a:spcPct val="50000"/>
              </a:spcBef>
            </a:pPr>
            <a:r>
              <a:rPr lang="en-US" altLang="en-US" sz="1800"/>
              <a:t>Underfitting</a:t>
            </a:r>
            <a:r>
              <a:rPr lang="en-US" altLang="en-US" sz="1800" b="0"/>
              <a:t>: when model is too simple, both training and test errors are large </a:t>
            </a:r>
            <a:endParaRPr lang="en-US" altLang="en-US" sz="1800" b="0">
              <a:sym typeface="Symbol" pitchFamily="18" charset="2"/>
            </a:endParaRPr>
          </a:p>
        </p:txBody>
      </p:sp>
      <p:sp>
        <p:nvSpPr>
          <p:cNvPr id="63495" name="Text Box 7"/>
          <p:cNvSpPr txBox="1">
            <a:spLocks noChangeArrowheads="1"/>
          </p:cNvSpPr>
          <p:nvPr/>
        </p:nvSpPr>
        <p:spPr bwMode="auto">
          <a:xfrm>
            <a:off x="6537325" y="2511425"/>
            <a:ext cx="246221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lang="en-US" altLang="en-US" sz="1500"/>
              <a:t>Complexity of a Decision</a:t>
            </a:r>
          </a:p>
          <a:p>
            <a:r>
              <a:rPr lang="en-US" altLang="en-US" sz="1500"/>
              <a:t>Tree := number of nodes </a:t>
            </a:r>
          </a:p>
          <a:p>
            <a:r>
              <a:rPr lang="en-US" altLang="en-US" sz="1500"/>
              <a:t>It uses</a:t>
            </a:r>
          </a:p>
        </p:txBody>
      </p:sp>
      <p:sp>
        <p:nvSpPr>
          <p:cNvPr id="63496" name="Text Box 9"/>
          <p:cNvSpPr txBox="1">
            <a:spLocks noChangeArrowheads="1"/>
          </p:cNvSpPr>
          <p:nvPr/>
        </p:nvSpPr>
        <p:spPr bwMode="auto">
          <a:xfrm>
            <a:off x="1431925" y="1408113"/>
            <a:ext cx="1479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lang="en-US" altLang="en-US" sz="1800"/>
              <a:t>Underfitting</a:t>
            </a:r>
          </a:p>
        </p:txBody>
      </p:sp>
      <p:sp>
        <p:nvSpPr>
          <p:cNvPr id="63497" name="Line 10"/>
          <p:cNvSpPr>
            <a:spLocks noChangeShapeType="1"/>
          </p:cNvSpPr>
          <p:nvPr/>
        </p:nvSpPr>
        <p:spPr bwMode="auto">
          <a:xfrm>
            <a:off x="4876800" y="5486400"/>
            <a:ext cx="1524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8" name="Text Box 11"/>
          <p:cNvSpPr txBox="1">
            <a:spLocks noChangeArrowheads="1"/>
          </p:cNvSpPr>
          <p:nvPr/>
        </p:nvSpPr>
        <p:spPr bwMode="auto">
          <a:xfrm>
            <a:off x="5089525" y="5421313"/>
            <a:ext cx="3586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lang="en-US" altLang="en-US">
                <a:solidFill>
                  <a:schemeClr val="hlink"/>
                </a:solidFill>
              </a:rPr>
              <a:t>Complexity of the classification function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smtClean="0"/>
              <a:t>Overfitting due to Noise </a:t>
            </a:r>
          </a:p>
        </p:txBody>
      </p:sp>
      <p:pic>
        <p:nvPicPr>
          <p:cNvPr id="64515" name="Picture 3"/>
          <p:cNvPicPr>
            <a:picLocks noChangeAspect="1" noChangeArrowheads="1"/>
          </p:cNvPicPr>
          <p:nvPr/>
        </p:nvPicPr>
        <p:blipFill>
          <a:blip r:embed="rId2">
            <a:extLst>
              <a:ext uri="{28A0092B-C50C-407E-A947-70E740481C1C}">
                <a14:useLocalDpi xmlns:a14="http://schemas.microsoft.com/office/drawing/2010/main" val="0"/>
              </a:ext>
            </a:extLst>
          </a:blip>
          <a:srcRect t="4819" b="3615"/>
          <a:stretch>
            <a:fillRect/>
          </a:stretch>
        </p:blipFill>
        <p:spPr bwMode="auto">
          <a:xfrm>
            <a:off x="1295400" y="1066800"/>
            <a:ext cx="6324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4516" name="Text Box 4"/>
          <p:cNvSpPr txBox="1">
            <a:spLocks noChangeArrowheads="1"/>
          </p:cNvSpPr>
          <p:nvPr/>
        </p:nvSpPr>
        <p:spPr bwMode="auto">
          <a:xfrm>
            <a:off x="1676400" y="5715000"/>
            <a:ext cx="579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spcBef>
                <a:spcPct val="50000"/>
              </a:spcBef>
            </a:pPr>
            <a:r>
              <a:rPr lang="en-US" altLang="en-US" sz="1800"/>
              <a:t>Decision boundary is distorted by noise point</a:t>
            </a:r>
            <a:endParaRPr lang="en-US" altLang="en-US" sz="1800">
              <a:sym typeface="Symbol" pitchFamily="18" charset="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81000" y="152400"/>
            <a:ext cx="8610600" cy="533400"/>
          </a:xfrm>
        </p:spPr>
        <p:txBody>
          <a:bodyPr/>
          <a:lstStyle/>
          <a:p>
            <a:r>
              <a:rPr lang="en-US" altLang="en-US" smtClean="0"/>
              <a:t>Overfitting due to Insufficient Examples</a:t>
            </a:r>
          </a:p>
        </p:txBody>
      </p:sp>
      <p:sp>
        <p:nvSpPr>
          <p:cNvPr id="65539" name="Text Box 3"/>
          <p:cNvSpPr txBox="1">
            <a:spLocks noChangeArrowheads="1"/>
          </p:cNvSpPr>
          <p:nvPr/>
        </p:nvSpPr>
        <p:spPr bwMode="auto">
          <a:xfrm>
            <a:off x="609600" y="4724400"/>
            <a:ext cx="76200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spcBef>
                <a:spcPct val="50000"/>
              </a:spcBef>
            </a:pPr>
            <a:r>
              <a:rPr lang="en-US" altLang="en-US" sz="1800">
                <a:sym typeface="Symbol" pitchFamily="18" charset="2"/>
              </a:rPr>
              <a:t>Lack of data points in the lower half of the diagram makes it difficult to predict correctly the class labels of that region </a:t>
            </a:r>
          </a:p>
          <a:p>
            <a:pPr>
              <a:spcBef>
                <a:spcPct val="50000"/>
              </a:spcBef>
            </a:pPr>
            <a:r>
              <a:rPr lang="en-US" altLang="en-US" sz="1800"/>
              <a:t>- Insufficient number of training records in the region causes the decision tree to predict the test examples using other training records that are irrelevant to the classification task</a:t>
            </a:r>
            <a:endParaRPr lang="en-US" altLang="en-US" sz="1800">
              <a:sym typeface="Symbol" pitchFamily="18" charset="2"/>
            </a:endParaRPr>
          </a:p>
        </p:txBody>
      </p:sp>
      <p:pic>
        <p:nvPicPr>
          <p:cNvPr id="65540"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7072" t="4857" r="5357" b="4857"/>
          <a:stretch>
            <a:fillRect/>
          </a:stretch>
        </p:blipFill>
        <p:spPr>
          <a:xfrm>
            <a:off x="1828800" y="1117600"/>
            <a:ext cx="4470400" cy="3454400"/>
          </a:xfr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smtClean="0"/>
              <a:t>Notes on Overfitting</a:t>
            </a:r>
          </a:p>
        </p:txBody>
      </p:sp>
      <p:sp>
        <p:nvSpPr>
          <p:cNvPr id="66563" name="Rectangle 3"/>
          <p:cNvSpPr>
            <a:spLocks noGrp="1" noChangeArrowheads="1"/>
          </p:cNvSpPr>
          <p:nvPr>
            <p:ph type="body" idx="1"/>
          </p:nvPr>
        </p:nvSpPr>
        <p:spPr>
          <a:xfrm>
            <a:off x="0" y="1143000"/>
            <a:ext cx="9220199" cy="5181600"/>
          </a:xfrm>
        </p:spPr>
        <p:txBody>
          <a:bodyPr/>
          <a:lstStyle/>
          <a:p>
            <a:r>
              <a:rPr lang="en-US" altLang="en-US" sz="2400" dirty="0" smtClean="0"/>
              <a:t>Overfitting results in decision trees that are more complex than necessary</a:t>
            </a:r>
          </a:p>
          <a:p>
            <a:r>
              <a:rPr lang="en-US" altLang="en-US" sz="2400" dirty="0"/>
              <a:t>More complex models tend to be more sensitive to noise, missing examples</a:t>
            </a:r>
            <a:r>
              <a:rPr lang="en-US" altLang="en-US" sz="2400" dirty="0" smtClean="0"/>
              <a:t>,…</a:t>
            </a:r>
          </a:p>
          <a:p>
            <a:r>
              <a:rPr lang="en-US" altLang="en-US" sz="2400" dirty="0" smtClean="0"/>
              <a:t>If you use complex models a lot of “representative” training examples are needed to avoid overfitting. This is one way to reduce overfitting is to use more training examples. If you have only a few training examples, use less complex models!  </a:t>
            </a:r>
          </a:p>
          <a:p>
            <a:r>
              <a:rPr lang="en-US" altLang="en-US" sz="2400" dirty="0" smtClean="0"/>
              <a:t>Models that are less sensitive to minor changes in training models are less prone to overfitting.</a:t>
            </a:r>
          </a:p>
          <a:p>
            <a:r>
              <a:rPr lang="en-US" altLang="en-US" sz="2400" dirty="0" smtClean="0"/>
              <a:t>Training error no longer provides a good estimate of how well the tree will perform on previously unseen records</a:t>
            </a:r>
          </a:p>
          <a:p>
            <a:r>
              <a:rPr lang="en-US" altLang="en-US" sz="2400" dirty="0" smtClean="0"/>
              <a:t>Need new ways for estimating errors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smtClean="0"/>
              <a:t>Occam’s Razor</a:t>
            </a:r>
          </a:p>
        </p:txBody>
      </p:sp>
      <p:sp>
        <p:nvSpPr>
          <p:cNvPr id="67587" name="Rectangle 3"/>
          <p:cNvSpPr>
            <a:spLocks noGrp="1" noChangeArrowheads="1"/>
          </p:cNvSpPr>
          <p:nvPr>
            <p:ph type="body" idx="1"/>
          </p:nvPr>
        </p:nvSpPr>
        <p:spPr/>
        <p:txBody>
          <a:bodyPr/>
          <a:lstStyle/>
          <a:p>
            <a:r>
              <a:rPr lang="en-US" altLang="en-US" dirty="0" smtClean="0"/>
              <a:t>Given two models of similar generalization errors,  one should prefer the simpler model over the more complex model</a:t>
            </a:r>
          </a:p>
          <a:p>
            <a:r>
              <a:rPr lang="en-US" altLang="en-US" dirty="0" smtClean="0"/>
              <a:t> For complex models, there is a greater chance that it was fitted accidentally by noise in data</a:t>
            </a:r>
          </a:p>
          <a:p>
            <a:r>
              <a:rPr lang="en-US" altLang="en-US" dirty="0" smtClean="0"/>
              <a:t>Usually, simple models are usually more robust with respect to noise</a:t>
            </a:r>
          </a:p>
          <a:p>
            <a:pPr>
              <a:buFontTx/>
              <a:buNone/>
            </a:pPr>
            <a:r>
              <a:rPr lang="en-US" altLang="en-US" b="1" dirty="0" smtClean="0">
                <a:solidFill>
                  <a:srgbClr val="3333FF"/>
                </a:solidFill>
              </a:rPr>
              <a:t>Therefore</a:t>
            </a:r>
            <a:r>
              <a:rPr lang="en-US" altLang="en-US" dirty="0" smtClean="0"/>
              <a:t>, one should include model complexity when evaluating a model</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smtClean="0"/>
              <a:t>How to Address Overfitting</a:t>
            </a:r>
          </a:p>
        </p:txBody>
      </p:sp>
      <p:sp>
        <p:nvSpPr>
          <p:cNvPr id="68611" name="Rectangle 3"/>
          <p:cNvSpPr>
            <a:spLocks noGrp="1" noChangeArrowheads="1"/>
          </p:cNvSpPr>
          <p:nvPr>
            <p:ph type="body" idx="1"/>
          </p:nvPr>
        </p:nvSpPr>
        <p:spPr>
          <a:xfrm>
            <a:off x="228600" y="1143000"/>
            <a:ext cx="8763000" cy="5181600"/>
          </a:xfrm>
        </p:spPr>
        <p:txBody>
          <a:bodyPr/>
          <a:lstStyle/>
          <a:p>
            <a:r>
              <a:rPr lang="en-US" altLang="en-US" sz="2400" smtClean="0">
                <a:solidFill>
                  <a:srgbClr val="FF0000"/>
                </a:solidFill>
              </a:rPr>
              <a:t>Pre-Pruning (Early Stopping Rule)</a:t>
            </a:r>
          </a:p>
          <a:p>
            <a:pPr lvl="1"/>
            <a:r>
              <a:rPr lang="en-US" altLang="en-US" sz="2400" smtClean="0"/>
              <a:t>Stop the algorithm before it becomes a fully-grown tree</a:t>
            </a:r>
          </a:p>
          <a:p>
            <a:pPr lvl="1"/>
            <a:r>
              <a:rPr lang="en-US" altLang="en-US" sz="2400" smtClean="0"/>
              <a:t>Typical stopping conditions for a node:</a:t>
            </a:r>
          </a:p>
          <a:p>
            <a:pPr lvl="2"/>
            <a:r>
              <a:rPr lang="en-US" altLang="en-US" sz="2000" smtClean="0"/>
              <a:t> Stop if all instances belong to the same class</a:t>
            </a:r>
          </a:p>
          <a:p>
            <a:pPr lvl="2"/>
            <a:r>
              <a:rPr lang="en-US" altLang="en-US" sz="2000" smtClean="0"/>
              <a:t> Stop if all the attribute values are the same</a:t>
            </a:r>
          </a:p>
          <a:p>
            <a:pPr lvl="1"/>
            <a:r>
              <a:rPr lang="en-US" altLang="en-US" sz="2400" smtClean="0"/>
              <a:t>More restrictive conditions:</a:t>
            </a:r>
          </a:p>
          <a:p>
            <a:pPr lvl="2"/>
            <a:r>
              <a:rPr lang="en-US" altLang="en-US" sz="2000" smtClean="0"/>
              <a:t> Stop if number of instances is less than some user-specified threshold</a:t>
            </a:r>
          </a:p>
          <a:p>
            <a:pPr lvl="2"/>
            <a:r>
              <a:rPr lang="en-US" altLang="en-US" sz="2000" smtClean="0"/>
              <a:t> Stop if class distribution of instances are independent of the available features (e.g., using </a:t>
            </a:r>
            <a:r>
              <a:rPr lang="en-US" altLang="en-US" sz="2000" smtClean="0">
                <a:sym typeface="Symbol" pitchFamily="18" charset="2"/>
              </a:rPr>
              <a:t></a:t>
            </a:r>
            <a:r>
              <a:rPr lang="en-US" altLang="en-US" sz="2000" baseline="30000" smtClean="0">
                <a:sym typeface="Symbol" pitchFamily="18" charset="2"/>
              </a:rPr>
              <a:t> 2</a:t>
            </a:r>
            <a:r>
              <a:rPr lang="en-US" altLang="en-US" sz="2000" smtClean="0">
                <a:sym typeface="Symbol" pitchFamily="18" charset="2"/>
              </a:rPr>
              <a:t> test)</a:t>
            </a:r>
            <a:endParaRPr lang="en-US" altLang="en-US" sz="2000" baseline="30000" smtClean="0"/>
          </a:p>
          <a:p>
            <a:pPr lvl="2"/>
            <a:r>
              <a:rPr lang="en-US" altLang="en-US" sz="2000" smtClean="0"/>
              <a:t> Stop if expanding the current node does not improve impurity</a:t>
            </a:r>
            <a:br>
              <a:rPr lang="en-US" altLang="en-US" sz="2000" smtClean="0"/>
            </a:br>
            <a:r>
              <a:rPr lang="en-US" altLang="en-US" sz="2000" smtClean="0"/>
              <a:t>    measures (e.g., Gini or information gain).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smtClean="0"/>
              <a:t>How to Address Overfitting…</a:t>
            </a:r>
          </a:p>
        </p:txBody>
      </p:sp>
      <p:sp>
        <p:nvSpPr>
          <p:cNvPr id="69635" name="Rectangle 3"/>
          <p:cNvSpPr>
            <a:spLocks noGrp="1" noChangeArrowheads="1"/>
          </p:cNvSpPr>
          <p:nvPr>
            <p:ph type="body" idx="1"/>
          </p:nvPr>
        </p:nvSpPr>
        <p:spPr/>
        <p:txBody>
          <a:bodyPr/>
          <a:lstStyle/>
          <a:p>
            <a:r>
              <a:rPr lang="en-US" altLang="en-US" smtClean="0">
                <a:solidFill>
                  <a:srgbClr val="FF0000"/>
                </a:solidFill>
              </a:rPr>
              <a:t>Post-pruning</a:t>
            </a:r>
          </a:p>
          <a:p>
            <a:pPr lvl="1"/>
            <a:r>
              <a:rPr lang="en-US" altLang="en-US" smtClean="0"/>
              <a:t>Grow decision tree to its entirety</a:t>
            </a:r>
          </a:p>
          <a:p>
            <a:pPr lvl="1"/>
            <a:r>
              <a:rPr lang="en-US" altLang="en-US" smtClean="0"/>
              <a:t>Trim the nodes of the decision tree in a bottom-up fashion</a:t>
            </a:r>
          </a:p>
          <a:p>
            <a:pPr lvl="1"/>
            <a:r>
              <a:rPr lang="en-US" altLang="en-US" smtClean="0"/>
              <a:t>If generalization error improves after trimming, replace sub-tree by a leaf node.</a:t>
            </a:r>
          </a:p>
          <a:p>
            <a:pPr lvl="1"/>
            <a:r>
              <a:rPr lang="en-US" altLang="en-US" smtClean="0"/>
              <a:t>Class label of leaf node is determined from majority class of instances in the sub-tree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dirty="0" smtClean="0"/>
              <a:t>4. Other Issues</a:t>
            </a:r>
          </a:p>
        </p:txBody>
      </p:sp>
      <p:sp>
        <p:nvSpPr>
          <p:cNvPr id="71683" name="Rectangle 3"/>
          <p:cNvSpPr>
            <a:spLocks noGrp="1" noChangeArrowheads="1"/>
          </p:cNvSpPr>
          <p:nvPr>
            <p:ph type="body" idx="1"/>
          </p:nvPr>
        </p:nvSpPr>
        <p:spPr/>
        <p:txBody>
          <a:bodyPr/>
          <a:lstStyle/>
          <a:p>
            <a:r>
              <a:rPr lang="en-US" altLang="en-US" dirty="0" smtClean="0"/>
              <a:t>Data Fragmentation</a:t>
            </a:r>
          </a:p>
          <a:p>
            <a:r>
              <a:rPr lang="en-US" altLang="en-US" dirty="0" smtClean="0"/>
              <a:t>Expressiveness</a:t>
            </a:r>
          </a:p>
          <a:p>
            <a:r>
              <a:rPr lang="en-US" altLang="en-US" dirty="0" smtClean="0"/>
              <a:t>Decision Boundaries</a:t>
            </a:r>
          </a:p>
          <a:p>
            <a:r>
              <a:rPr lang="en-US" altLang="en-US" dirty="0" smtClean="0"/>
              <a:t>Oblique Trees </a:t>
            </a:r>
          </a:p>
          <a:p>
            <a:r>
              <a:rPr lang="en-US" altLang="en-US" dirty="0" smtClean="0"/>
              <a:t>Metrics for Model Evaluation </a:t>
            </a:r>
          </a:p>
          <a:p>
            <a:r>
              <a:rPr lang="en-US" altLang="en-US" dirty="0" smtClean="0"/>
              <a:t>Learning Curves </a:t>
            </a:r>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p:txBody>
          <a:bodyPr/>
          <a:lstStyle/>
          <a:p>
            <a:r>
              <a:rPr lang="en-US" altLang="en-US" smtClean="0"/>
              <a:t>Classification Techniques</a:t>
            </a:r>
          </a:p>
        </p:txBody>
      </p:sp>
      <p:sp>
        <p:nvSpPr>
          <p:cNvPr id="46083" name="Rectangle 5"/>
          <p:cNvSpPr>
            <a:spLocks noGrp="1" noChangeArrowheads="1"/>
          </p:cNvSpPr>
          <p:nvPr>
            <p:ph type="body" idx="1"/>
          </p:nvPr>
        </p:nvSpPr>
        <p:spPr/>
        <p:txBody>
          <a:bodyPr/>
          <a:lstStyle/>
          <a:p>
            <a:r>
              <a:rPr lang="en-US" altLang="en-US" sz="2400" smtClean="0"/>
              <a:t>Decision Tree based Methods </a:t>
            </a:r>
            <a:r>
              <a:rPr lang="en-US" altLang="en-US" sz="2400" smtClean="0">
                <a:solidFill>
                  <a:srgbClr val="FF0000"/>
                </a:solidFill>
                <a:latin typeface="Broadway" pitchFamily="82" charset="0"/>
              </a:rPr>
              <a:t>covered</a:t>
            </a:r>
          </a:p>
          <a:p>
            <a:r>
              <a:rPr lang="en-US" altLang="en-US" sz="2400" smtClean="0"/>
              <a:t>Rule-based Methods</a:t>
            </a:r>
          </a:p>
          <a:p>
            <a:r>
              <a:rPr lang="en-US" altLang="en-US" sz="2400" smtClean="0"/>
              <a:t>Memory based reasoning, instance-based learning</a:t>
            </a:r>
          </a:p>
          <a:p>
            <a:r>
              <a:rPr lang="en-US" altLang="en-US" sz="2400" smtClean="0"/>
              <a:t>Neural Networks </a:t>
            </a:r>
            <a:r>
              <a:rPr lang="en-US" altLang="en-US" sz="2400" smtClean="0">
                <a:solidFill>
                  <a:srgbClr val="FF0000"/>
                </a:solidFill>
                <a:latin typeface="Broadway" pitchFamily="82" charset="0"/>
              </a:rPr>
              <a:t>covered</a:t>
            </a:r>
            <a:endParaRPr lang="en-US" altLang="en-US" sz="2400" smtClean="0"/>
          </a:p>
          <a:p>
            <a:r>
              <a:rPr lang="en-US" altLang="en-US" sz="2400" smtClean="0"/>
              <a:t>Naïve Bayes and Bayesian Belief Networks</a:t>
            </a:r>
          </a:p>
          <a:p>
            <a:r>
              <a:rPr lang="en-US" altLang="en-US" sz="2400" smtClean="0"/>
              <a:t>Support Vector Machines </a:t>
            </a:r>
            <a:endParaRPr lang="en-US" altLang="en-US" sz="2400" smtClean="0">
              <a:solidFill>
                <a:srgbClr val="FF0000"/>
              </a:solidFill>
              <a:latin typeface="Broadway" pitchFamily="82" charset="0"/>
            </a:endParaRPr>
          </a:p>
          <a:p>
            <a:r>
              <a:rPr lang="en-US" altLang="en-US" sz="2400" smtClean="0"/>
              <a:t>Ensemble Methods</a:t>
            </a:r>
            <a:endParaRPr lang="en-US" altLang="en-US" sz="2400" smtClean="0">
              <a:solidFill>
                <a:srgbClr val="FF0000"/>
              </a:solidFill>
              <a:latin typeface="Broadway" pitchFamily="82" charset="0"/>
            </a:endParaRPr>
          </a:p>
          <a:p>
            <a:endParaRPr lang="en-US" altLang="en-US" sz="2000" smtClean="0">
              <a:solidFill>
                <a:srgbClr val="FF0000"/>
              </a:solidFill>
              <a:latin typeface="Broadway" pitchFamily="82"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smtClean="0"/>
              <a:t>Data Fragmentation</a:t>
            </a:r>
          </a:p>
        </p:txBody>
      </p:sp>
      <p:sp>
        <p:nvSpPr>
          <p:cNvPr id="72707" name="Rectangle 3"/>
          <p:cNvSpPr>
            <a:spLocks noGrp="1" noChangeArrowheads="1"/>
          </p:cNvSpPr>
          <p:nvPr>
            <p:ph type="body" idx="1"/>
          </p:nvPr>
        </p:nvSpPr>
        <p:spPr/>
        <p:txBody>
          <a:bodyPr/>
          <a:lstStyle/>
          <a:p>
            <a:r>
              <a:rPr lang="en-US" altLang="en-US" smtClean="0"/>
              <a:t>Number of instances gets smaller as you traverse down the tree</a:t>
            </a:r>
          </a:p>
          <a:p>
            <a:endParaRPr lang="en-US" altLang="en-US" smtClean="0"/>
          </a:p>
          <a:p>
            <a:r>
              <a:rPr lang="en-US" altLang="en-US" smtClean="0"/>
              <a:t>Number of instances at the leaf nodes could be too small to make any statistically significant decision </a:t>
            </a:r>
            <a:r>
              <a:rPr lang="en-US" altLang="en-US" smtClean="0">
                <a:sym typeface="Wingdings" pitchFamily="2" charset="2"/>
              </a:rPr>
              <a:t> increases the danger of overfitting</a:t>
            </a:r>
            <a:endParaRPr lang="en-US" alt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smtClean="0"/>
              <a:t>Expressiveness</a:t>
            </a:r>
          </a:p>
        </p:txBody>
      </p:sp>
      <p:sp>
        <p:nvSpPr>
          <p:cNvPr id="74755" name="Rectangle 3"/>
          <p:cNvSpPr>
            <a:spLocks noGrp="1" noChangeArrowheads="1"/>
          </p:cNvSpPr>
          <p:nvPr>
            <p:ph type="body" idx="1"/>
          </p:nvPr>
        </p:nvSpPr>
        <p:spPr/>
        <p:txBody>
          <a:bodyPr/>
          <a:lstStyle/>
          <a:p>
            <a:pPr>
              <a:lnSpc>
                <a:spcPct val="90000"/>
              </a:lnSpc>
            </a:pPr>
            <a:r>
              <a:rPr lang="en-US" altLang="en-US" sz="2400" dirty="0" smtClean="0"/>
              <a:t>Decision tree provides expressive representation for learning discrete-valued function</a:t>
            </a:r>
          </a:p>
          <a:p>
            <a:pPr lvl="1">
              <a:lnSpc>
                <a:spcPct val="90000"/>
              </a:lnSpc>
            </a:pPr>
            <a:r>
              <a:rPr lang="en-US" altLang="en-US" sz="2400" dirty="0" smtClean="0"/>
              <a:t>But they do not generalize well to certain types of Boolean functions</a:t>
            </a:r>
          </a:p>
          <a:p>
            <a:pPr lvl="2">
              <a:lnSpc>
                <a:spcPct val="90000"/>
              </a:lnSpc>
            </a:pPr>
            <a:r>
              <a:rPr lang="en-US" altLang="en-US" sz="2000" dirty="0" smtClean="0"/>
              <a:t> Example: parity function: </a:t>
            </a:r>
          </a:p>
          <a:p>
            <a:pPr lvl="3">
              <a:lnSpc>
                <a:spcPct val="90000"/>
              </a:lnSpc>
            </a:pPr>
            <a:r>
              <a:rPr lang="en-US" altLang="en-US" sz="1800" dirty="0" smtClean="0"/>
              <a:t>Class = 1 if there is an even number of Boolean attributes with truth value = True</a:t>
            </a:r>
          </a:p>
          <a:p>
            <a:pPr lvl="3">
              <a:lnSpc>
                <a:spcPct val="90000"/>
              </a:lnSpc>
            </a:pPr>
            <a:r>
              <a:rPr lang="en-US" altLang="en-US" sz="1800" dirty="0" smtClean="0"/>
              <a:t>Class = 0 if there is an odd number of Boolean attributes with truth value = True</a:t>
            </a:r>
          </a:p>
          <a:p>
            <a:pPr lvl="2">
              <a:lnSpc>
                <a:spcPct val="90000"/>
              </a:lnSpc>
            </a:pPr>
            <a:r>
              <a:rPr lang="en-US" altLang="en-US" sz="2000" dirty="0" smtClean="0"/>
              <a:t> For accurate modeling, must have a complete tree</a:t>
            </a:r>
          </a:p>
          <a:p>
            <a:pPr lvl="4">
              <a:lnSpc>
                <a:spcPct val="90000"/>
              </a:lnSpc>
            </a:pPr>
            <a:endParaRPr lang="en-US" altLang="en-US" sz="1800" dirty="0" smtClean="0"/>
          </a:p>
          <a:p>
            <a:pPr>
              <a:lnSpc>
                <a:spcPct val="90000"/>
              </a:lnSpc>
            </a:pPr>
            <a:r>
              <a:rPr lang="en-US" altLang="en-US" sz="2400" dirty="0" smtClean="0"/>
              <a:t>Not expressive enough for modeling continuous variables</a:t>
            </a:r>
          </a:p>
          <a:p>
            <a:pPr lvl="1">
              <a:lnSpc>
                <a:spcPct val="90000"/>
              </a:lnSpc>
            </a:pPr>
            <a:r>
              <a:rPr lang="en-US" altLang="en-US" sz="2400" dirty="0" smtClean="0"/>
              <a:t>Particularly when test condition involves only a single attribute at-a-time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en-US" altLang="en-US" smtClean="0"/>
              <a:t>Decision Boundary</a:t>
            </a:r>
          </a:p>
        </p:txBody>
      </p:sp>
      <p:graphicFrame>
        <p:nvGraphicFramePr>
          <p:cNvPr id="29698" name="Object 3"/>
          <p:cNvGraphicFramePr>
            <a:graphicFrameLocks noGrp="1" noChangeAspect="1"/>
          </p:cNvGraphicFramePr>
          <p:nvPr>
            <p:ph idx="1"/>
          </p:nvPr>
        </p:nvGraphicFramePr>
        <p:xfrm>
          <a:off x="457200" y="1143000"/>
          <a:ext cx="8318500" cy="3573463"/>
        </p:xfrm>
        <a:graphic>
          <a:graphicData uri="http://schemas.openxmlformats.org/presentationml/2006/ole">
            <mc:AlternateContent xmlns:mc="http://schemas.openxmlformats.org/markup-compatibility/2006">
              <mc:Choice xmlns:v="urn:schemas-microsoft-com:vml" Requires="v">
                <p:oleObj spid="_x0000_s29716" name="Visio" r:id="rId3" imgW="8908491" imgH="3827261" progId="Visio.Drawing.6">
                  <p:embed/>
                </p:oleObj>
              </mc:Choice>
              <mc:Fallback>
                <p:oleObj name="Visio" r:id="rId3" imgW="8908491" imgH="3827261" progId="Visio.Drawing.6">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143000"/>
                        <a:ext cx="8318500" cy="357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0" name="Text Box 4"/>
          <p:cNvSpPr txBox="1">
            <a:spLocks noChangeArrowheads="1"/>
          </p:cNvSpPr>
          <p:nvPr/>
        </p:nvSpPr>
        <p:spPr bwMode="auto">
          <a:xfrm>
            <a:off x="533400" y="4876800"/>
            <a:ext cx="8001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spcBef>
                <a:spcPct val="50000"/>
              </a:spcBef>
              <a:buFontTx/>
              <a:buChar char="•"/>
            </a:pPr>
            <a:r>
              <a:rPr lang="en-US" altLang="en-US" sz="1800" dirty="0"/>
              <a:t> Border line between two neighboring regions of different classes is known as decision boundary</a:t>
            </a:r>
          </a:p>
          <a:p>
            <a:pPr>
              <a:spcBef>
                <a:spcPct val="50000"/>
              </a:spcBef>
              <a:buFontTx/>
              <a:buChar char="•"/>
            </a:pPr>
            <a:r>
              <a:rPr lang="en-US" altLang="en-US" sz="1800" dirty="0"/>
              <a:t> Decision boundary is parallel to axes because test condition involves a single attribute </a:t>
            </a:r>
            <a:r>
              <a:rPr lang="en-US" altLang="en-US" sz="1800" dirty="0" smtClean="0"/>
              <a:t>at-a-time </a:t>
            </a:r>
          </a:p>
          <a:p>
            <a:pPr>
              <a:spcBef>
                <a:spcPct val="50000"/>
              </a:spcBef>
              <a:buFontTx/>
              <a:buChar char="•"/>
            </a:pPr>
            <a:r>
              <a:rPr lang="en-US" altLang="en-US" sz="1800" dirty="0"/>
              <a:t> </a:t>
            </a:r>
            <a:r>
              <a:rPr lang="en-US" altLang="en-US" sz="1800" dirty="0" smtClean="0"/>
              <a:t>Regression Trees use the same </a:t>
            </a:r>
            <a:r>
              <a:rPr lang="en-US" altLang="en-US" sz="1800" dirty="0" err="1" smtClean="0"/>
              <a:t>appraoch</a:t>
            </a:r>
            <a:r>
              <a:rPr lang="en-US" altLang="en-US" sz="1800" dirty="0" smtClean="0"/>
              <a:t> </a:t>
            </a:r>
            <a:endParaRPr lang="en-US" altLang="en-US" sz="18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smtClean="0"/>
              <a:t>Oblique Decision Trees</a:t>
            </a:r>
          </a:p>
        </p:txBody>
      </p:sp>
      <p:pic>
        <p:nvPicPr>
          <p:cNvPr id="75779" name="Picture 3"/>
          <p:cNvPicPr>
            <a:picLocks noChangeAspect="1" noChangeArrowheads="1"/>
          </p:cNvPicPr>
          <p:nvPr/>
        </p:nvPicPr>
        <p:blipFill>
          <a:blip r:embed="rId2">
            <a:extLst>
              <a:ext uri="{28A0092B-C50C-407E-A947-70E740481C1C}">
                <a14:useLocalDpi xmlns:a14="http://schemas.microsoft.com/office/drawing/2010/main" val="0"/>
              </a:ext>
            </a:extLst>
          </a:blip>
          <a:srcRect l="7353" t="6654" r="7353" b="5882"/>
          <a:stretch>
            <a:fillRect/>
          </a:stretch>
        </p:blipFill>
        <p:spPr bwMode="auto">
          <a:xfrm>
            <a:off x="228600" y="1066800"/>
            <a:ext cx="4953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4"/>
          <p:cNvGrpSpPr>
            <a:grpSpLocks/>
          </p:cNvGrpSpPr>
          <p:nvPr/>
        </p:nvGrpSpPr>
        <p:grpSpPr bwMode="auto">
          <a:xfrm>
            <a:off x="5638800" y="1981200"/>
            <a:ext cx="3200400" cy="2286000"/>
            <a:chOff x="3552" y="1248"/>
            <a:chExt cx="2016" cy="1440"/>
          </a:xfrm>
        </p:grpSpPr>
        <p:sp>
          <p:nvSpPr>
            <p:cNvPr id="75782" name="Oval 5"/>
            <p:cNvSpPr>
              <a:spLocks noChangeArrowheads="1"/>
            </p:cNvSpPr>
            <p:nvPr/>
          </p:nvSpPr>
          <p:spPr bwMode="auto">
            <a:xfrm>
              <a:off x="4080" y="1248"/>
              <a:ext cx="1008" cy="48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2000"/>
                <a:t>x + y &lt; 1</a:t>
              </a:r>
            </a:p>
          </p:txBody>
        </p:sp>
        <p:sp>
          <p:nvSpPr>
            <p:cNvPr id="75783" name="Line 6"/>
            <p:cNvSpPr>
              <a:spLocks noChangeShapeType="1"/>
            </p:cNvSpPr>
            <p:nvPr/>
          </p:nvSpPr>
          <p:spPr bwMode="auto">
            <a:xfrm flipH="1">
              <a:off x="4032" y="1728"/>
              <a:ext cx="528" cy="48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5784" name="Line 7"/>
            <p:cNvSpPr>
              <a:spLocks noChangeShapeType="1"/>
            </p:cNvSpPr>
            <p:nvPr/>
          </p:nvSpPr>
          <p:spPr bwMode="auto">
            <a:xfrm>
              <a:off x="4560" y="1728"/>
              <a:ext cx="624" cy="43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5785" name="Rectangle 8"/>
            <p:cNvSpPr>
              <a:spLocks noChangeArrowheads="1"/>
            </p:cNvSpPr>
            <p:nvPr/>
          </p:nvSpPr>
          <p:spPr bwMode="auto">
            <a:xfrm>
              <a:off x="3552" y="2208"/>
              <a:ext cx="816" cy="480"/>
            </a:xfrm>
            <a:prstGeom prst="rect">
              <a:avLst/>
            </a:prstGeom>
            <a:noFill/>
            <a:ln w="25400">
              <a:solidFill>
                <a:srgbClr val="1C5A6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800"/>
                <a:t>Class = </a:t>
              </a:r>
              <a:r>
                <a:rPr lang="en-US" altLang="en-US" sz="2400">
                  <a:solidFill>
                    <a:srgbClr val="FF0000"/>
                  </a:solidFill>
                </a:rPr>
                <a:t>+</a:t>
              </a:r>
              <a:r>
                <a:rPr lang="en-US" altLang="en-US" sz="1800"/>
                <a:t> </a:t>
              </a:r>
            </a:p>
          </p:txBody>
        </p:sp>
        <p:sp>
          <p:nvSpPr>
            <p:cNvPr id="75786" name="Rectangle 9"/>
            <p:cNvSpPr>
              <a:spLocks noChangeArrowheads="1"/>
            </p:cNvSpPr>
            <p:nvPr/>
          </p:nvSpPr>
          <p:spPr bwMode="auto">
            <a:xfrm>
              <a:off x="4752" y="2208"/>
              <a:ext cx="816" cy="480"/>
            </a:xfrm>
            <a:prstGeom prst="rect">
              <a:avLst/>
            </a:prstGeom>
            <a:noFill/>
            <a:ln w="25400">
              <a:solidFill>
                <a:srgbClr val="1C5A6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800"/>
                <a:t>Class =     </a:t>
              </a:r>
            </a:p>
          </p:txBody>
        </p:sp>
        <p:sp>
          <p:nvSpPr>
            <p:cNvPr id="75787" name="Oval 10"/>
            <p:cNvSpPr>
              <a:spLocks noChangeArrowheads="1"/>
            </p:cNvSpPr>
            <p:nvPr/>
          </p:nvSpPr>
          <p:spPr bwMode="auto">
            <a:xfrm>
              <a:off x="5376" y="2400"/>
              <a:ext cx="96" cy="96"/>
            </a:xfrm>
            <a:prstGeom prst="ellipse">
              <a:avLst/>
            </a:prstGeom>
            <a:solidFill>
              <a:srgbClr val="0000FF"/>
            </a:solidFill>
            <a:ln w="12700">
              <a:solidFill>
                <a:schemeClr val="tx1"/>
              </a:solidFill>
              <a:round/>
              <a:headEnd/>
              <a:tailEnd/>
            </a:ln>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endParaRPr lang="en-US" altLang="en-US"/>
            </a:p>
          </p:txBody>
        </p:sp>
      </p:grpSp>
      <p:sp>
        <p:nvSpPr>
          <p:cNvPr id="959499" name="Text Box 11"/>
          <p:cNvSpPr txBox="1">
            <a:spLocks noChangeArrowheads="1"/>
          </p:cNvSpPr>
          <p:nvPr/>
        </p:nvSpPr>
        <p:spPr bwMode="auto">
          <a:xfrm>
            <a:off x="533400" y="5056188"/>
            <a:ext cx="80010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spcBef>
                <a:spcPct val="50000"/>
              </a:spcBef>
              <a:buFontTx/>
              <a:buChar char="•"/>
            </a:pPr>
            <a:r>
              <a:rPr lang="en-US" altLang="en-US" sz="1800"/>
              <a:t> Test condition may involve multiple attributes</a:t>
            </a:r>
          </a:p>
          <a:p>
            <a:pPr>
              <a:spcBef>
                <a:spcPct val="50000"/>
              </a:spcBef>
              <a:buFontTx/>
              <a:buChar char="•"/>
            </a:pPr>
            <a:r>
              <a:rPr lang="en-US" altLang="en-US" sz="1800"/>
              <a:t> More expressive representation</a:t>
            </a:r>
          </a:p>
          <a:p>
            <a:pPr>
              <a:spcBef>
                <a:spcPct val="50000"/>
              </a:spcBef>
              <a:buFontTx/>
              <a:buChar char="•"/>
            </a:pPr>
            <a:r>
              <a:rPr lang="en-US" altLang="en-US" sz="1800"/>
              <a:t> Finding optimal test condition is computationally expensive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59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9499"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smtClean="0"/>
              <a:t>Model Evaluation</a:t>
            </a:r>
          </a:p>
        </p:txBody>
      </p:sp>
      <p:sp>
        <p:nvSpPr>
          <p:cNvPr id="76803" name="Rectangle 3"/>
          <p:cNvSpPr>
            <a:spLocks noGrp="1" noChangeArrowheads="1"/>
          </p:cNvSpPr>
          <p:nvPr>
            <p:ph type="body" idx="1"/>
          </p:nvPr>
        </p:nvSpPr>
        <p:spPr/>
        <p:txBody>
          <a:bodyPr/>
          <a:lstStyle/>
          <a:p>
            <a:r>
              <a:rPr lang="en-US" altLang="en-US" dirty="0" smtClean="0"/>
              <a:t>Metrics for Performance Evaluation</a:t>
            </a:r>
          </a:p>
          <a:p>
            <a:pPr lvl="1"/>
            <a:r>
              <a:rPr lang="en-US" altLang="en-US" dirty="0" smtClean="0"/>
              <a:t>How to evaluate the performance of a model?</a:t>
            </a:r>
          </a:p>
          <a:p>
            <a:pPr lvl="1">
              <a:buFont typeface="Arial" pitchFamily="34" charset="0"/>
              <a:buNone/>
            </a:pPr>
            <a:endParaRPr lang="en-US" altLang="en-US" dirty="0" smtClean="0"/>
          </a:p>
          <a:p>
            <a:r>
              <a:rPr lang="en-US" altLang="en-US" dirty="0" smtClean="0"/>
              <a:t>Methods for Performance Evaluation</a:t>
            </a:r>
          </a:p>
          <a:p>
            <a:pPr lvl="1"/>
            <a:r>
              <a:rPr lang="en-US" altLang="en-US" dirty="0" smtClean="0"/>
              <a:t>How to obtain reliable estimates?</a:t>
            </a:r>
          </a:p>
          <a:p>
            <a:pPr lvl="1"/>
            <a:endParaRPr lang="en-US" altLang="en-US" dirty="0" smtClean="0"/>
          </a:p>
          <a:p>
            <a:r>
              <a:rPr lang="en-US" altLang="en-US" dirty="0" smtClean="0"/>
              <a:t>Learning Curves </a:t>
            </a:r>
            <a:endParaRPr lang="en-US" altLang="en-US" dirty="0" smtClean="0"/>
          </a:p>
          <a:p>
            <a:pPr lvl="1"/>
            <a:endParaRPr lang="en-US" altLang="en-U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smtClean="0"/>
              <a:t>Metrics for Performance Evaluation</a:t>
            </a:r>
          </a:p>
        </p:txBody>
      </p:sp>
      <p:sp>
        <p:nvSpPr>
          <p:cNvPr id="78851" name="Rectangle 3"/>
          <p:cNvSpPr>
            <a:spLocks noGrp="1" noChangeArrowheads="1"/>
          </p:cNvSpPr>
          <p:nvPr>
            <p:ph type="body" idx="1"/>
          </p:nvPr>
        </p:nvSpPr>
        <p:spPr/>
        <p:txBody>
          <a:bodyPr/>
          <a:lstStyle/>
          <a:p>
            <a:r>
              <a:rPr lang="en-US" altLang="en-US" smtClean="0"/>
              <a:t>Focus on the predictive capability of a model</a:t>
            </a:r>
          </a:p>
          <a:p>
            <a:pPr lvl="1"/>
            <a:r>
              <a:rPr lang="en-US" altLang="en-US" smtClean="0"/>
              <a:t>Rather than how fast it takes to classify or build models, scalability, etc.</a:t>
            </a:r>
          </a:p>
          <a:p>
            <a:r>
              <a:rPr lang="en-US" altLang="en-US" smtClean="0"/>
              <a:t>Confusion Matrix:</a:t>
            </a:r>
          </a:p>
        </p:txBody>
      </p:sp>
      <p:graphicFrame>
        <p:nvGraphicFramePr>
          <p:cNvPr id="963588" name="Group 4"/>
          <p:cNvGraphicFramePr>
            <a:graphicFrameLocks noGrp="1"/>
          </p:cNvGraphicFramePr>
          <p:nvPr/>
        </p:nvGraphicFramePr>
        <p:xfrm>
          <a:off x="381000" y="3886200"/>
          <a:ext cx="6096000" cy="2794000"/>
        </p:xfrm>
        <a:graphic>
          <a:graphicData uri="http://schemas.openxmlformats.org/drawingml/2006/table">
            <a:tbl>
              <a:tblPr/>
              <a:tblGrid>
                <a:gridCol w="1524000"/>
                <a:gridCol w="1524000"/>
                <a:gridCol w="1524000"/>
                <a:gridCol w="1524000"/>
              </a:tblGrid>
              <a:tr h="66040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endParaRPr kumimoji="0" lang="en-US" sz="24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400" b="0" i="0" u="none" strike="noStrike" cap="none" normalizeH="0" baseline="0" smtClean="0">
                          <a:ln>
                            <a:noFill/>
                          </a:ln>
                          <a:solidFill>
                            <a:schemeClr val="tx1"/>
                          </a:solidFill>
                          <a:effectLst/>
                          <a:latin typeface="Arial" pitchFamily="34"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tr>
              <a:tr h="685800">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400" b="0" i="0" u="none" strike="noStrike" cap="none" normalizeH="0" baseline="0" smtClean="0">
                          <a:ln>
                            <a:noFill/>
                          </a:ln>
                          <a:solidFill>
                            <a:schemeClr val="tx1"/>
                          </a:solidFill>
                          <a:effectLst/>
                          <a:latin typeface="Arial" pitchFamily="34" charset="0"/>
                        </a:rPr>
                        <a:t/>
                      </a:r>
                      <a:br>
                        <a:rPr kumimoji="0" lang="en-US" sz="2400" b="0" i="0" u="none" strike="noStrike" cap="none" normalizeH="0" baseline="0" smtClean="0">
                          <a:ln>
                            <a:noFill/>
                          </a:ln>
                          <a:solidFill>
                            <a:schemeClr val="tx1"/>
                          </a:solidFill>
                          <a:effectLst/>
                          <a:latin typeface="Arial" pitchFamily="34" charset="0"/>
                        </a:rPr>
                      </a:br>
                      <a:endParaRPr kumimoji="0" lang="en-US" sz="24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400" b="0" i="0" u="none" strike="noStrike" cap="none" normalizeH="0" baseline="0" smtClean="0">
                          <a:ln>
                            <a:noFill/>
                          </a:ln>
                          <a:solidFill>
                            <a:schemeClr val="tx1"/>
                          </a:solidFill>
                          <a:effectLst/>
                          <a:latin typeface="Arial" pitchFamily="34" charset="0"/>
                        </a:rPr>
                        <a:t>ACTUAL</a:t>
                      </a:r>
                      <a:br>
                        <a:rPr kumimoji="0" lang="en-US" sz="2400" b="0" i="0" u="none" strike="noStrike" cap="none" normalizeH="0" baseline="0" smtClean="0">
                          <a:ln>
                            <a:noFill/>
                          </a:ln>
                          <a:solidFill>
                            <a:schemeClr val="tx1"/>
                          </a:solidFill>
                          <a:effectLst/>
                          <a:latin typeface="Arial" pitchFamily="34" charset="0"/>
                        </a:rPr>
                      </a:br>
                      <a:r>
                        <a:rPr kumimoji="0" lang="en-US" sz="2400" b="0" i="0" u="none" strike="noStrike" cap="none" normalizeH="0" baseline="0" smtClean="0">
                          <a:ln>
                            <a:noFill/>
                          </a:ln>
                          <a:solidFill>
                            <a:schemeClr val="tx1"/>
                          </a:solidFill>
                          <a:effectLst/>
                          <a:latin typeface="Arial" pitchFamily="34"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310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470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8875" name="Text Box 27"/>
          <p:cNvSpPr txBox="1">
            <a:spLocks noChangeArrowheads="1"/>
          </p:cNvSpPr>
          <p:nvPr/>
        </p:nvSpPr>
        <p:spPr bwMode="auto">
          <a:xfrm>
            <a:off x="6629400" y="4800600"/>
            <a:ext cx="22098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spcBef>
                <a:spcPct val="50000"/>
              </a:spcBef>
            </a:pPr>
            <a:r>
              <a:rPr lang="en-US" altLang="en-US"/>
              <a:t>a: TP (true positive)</a:t>
            </a:r>
          </a:p>
          <a:p>
            <a:pPr>
              <a:spcBef>
                <a:spcPct val="50000"/>
              </a:spcBef>
            </a:pPr>
            <a:r>
              <a:rPr lang="en-US" altLang="en-US"/>
              <a:t>b: FN (false negative)</a:t>
            </a:r>
          </a:p>
          <a:p>
            <a:pPr>
              <a:spcBef>
                <a:spcPct val="50000"/>
              </a:spcBef>
            </a:pPr>
            <a:r>
              <a:rPr lang="en-US" altLang="en-US"/>
              <a:t>c: FP (false positive)</a:t>
            </a:r>
          </a:p>
          <a:p>
            <a:pPr>
              <a:spcBef>
                <a:spcPct val="50000"/>
              </a:spcBef>
            </a:pPr>
            <a:r>
              <a:rPr lang="en-US" altLang="en-US"/>
              <a:t>d: TN (true negative)</a:t>
            </a:r>
          </a:p>
        </p:txBody>
      </p:sp>
      <p:sp>
        <p:nvSpPr>
          <p:cNvPr id="78876" name="Text Box 28"/>
          <p:cNvSpPr txBox="1">
            <a:spLocks noChangeArrowheads="1"/>
          </p:cNvSpPr>
          <p:nvPr/>
        </p:nvSpPr>
        <p:spPr bwMode="auto">
          <a:xfrm>
            <a:off x="4114800" y="3124200"/>
            <a:ext cx="42767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lang="en-US" altLang="en-US">
                <a:solidFill>
                  <a:srgbClr val="FF0000"/>
                </a:solidFill>
              </a:rPr>
              <a:t>Important: If there are problems with obtaining</a:t>
            </a:r>
          </a:p>
          <a:p>
            <a:r>
              <a:rPr lang="en-US" altLang="en-US">
                <a:solidFill>
                  <a:srgbClr val="FF0000"/>
                </a:solidFill>
              </a:rPr>
              <a:t>a “good” classifier inspect the confusion matrix!</a:t>
            </a:r>
          </a:p>
        </p:txBody>
      </p:sp>
      <p:sp>
        <p:nvSpPr>
          <p:cNvPr id="78877" name="Line 29"/>
          <p:cNvSpPr>
            <a:spLocks noChangeShapeType="1"/>
          </p:cNvSpPr>
          <p:nvPr/>
        </p:nvSpPr>
        <p:spPr bwMode="auto">
          <a:xfrm>
            <a:off x="1676400" y="3048000"/>
            <a:ext cx="243840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4785650" y="2636560"/>
            <a:ext cx="4139275" cy="523220"/>
          </a:xfrm>
          <a:prstGeom prst="rect">
            <a:avLst/>
          </a:prstGeom>
          <a:noFill/>
        </p:spPr>
        <p:txBody>
          <a:bodyPr wrap="none" rtlCol="0">
            <a:spAutoFit/>
          </a:bodyPr>
          <a:lstStyle/>
          <a:p>
            <a:r>
              <a:rPr lang="en-US" dirty="0">
                <a:hlinkClick r:id="rId2"/>
              </a:rPr>
              <a:t>https://</a:t>
            </a:r>
            <a:r>
              <a:rPr lang="en-US" dirty="0" smtClean="0">
                <a:hlinkClick r:id="rId2"/>
              </a:rPr>
              <a:t>en.wikipedia.org/wiki/Confusion_matrix</a:t>
            </a:r>
            <a:endParaRPr lang="en-US" dirty="0" smtClean="0"/>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r>
              <a:rPr lang="en-US" altLang="en-US" smtClean="0"/>
              <a:t>Metrics for Performance Evaluation…</a:t>
            </a:r>
          </a:p>
        </p:txBody>
      </p:sp>
      <p:sp>
        <p:nvSpPr>
          <p:cNvPr id="30724" name="Rectangle 3"/>
          <p:cNvSpPr>
            <a:spLocks noGrp="1" noChangeArrowheads="1"/>
          </p:cNvSpPr>
          <p:nvPr>
            <p:ph type="body" idx="1"/>
          </p:nvPr>
        </p:nvSpPr>
        <p:spPr/>
        <p:txBody>
          <a:bodyPr/>
          <a:lstStyle/>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r>
              <a:rPr lang="en-US" altLang="en-US" smtClean="0"/>
              <a:t>Most widely-used metric:</a:t>
            </a:r>
          </a:p>
          <a:p>
            <a:endParaRPr lang="en-US" altLang="en-US" smtClean="0"/>
          </a:p>
        </p:txBody>
      </p:sp>
      <p:graphicFrame>
        <p:nvGraphicFramePr>
          <p:cNvPr id="964612" name="Group 4"/>
          <p:cNvGraphicFramePr>
            <a:graphicFrameLocks noGrp="1"/>
          </p:cNvGraphicFramePr>
          <p:nvPr/>
        </p:nvGraphicFramePr>
        <p:xfrm>
          <a:off x="1524000" y="1219200"/>
          <a:ext cx="6096000" cy="2822575"/>
        </p:xfrm>
        <a:graphic>
          <a:graphicData uri="http://schemas.openxmlformats.org/drawingml/2006/table">
            <a:tbl>
              <a:tblPr/>
              <a:tblGrid>
                <a:gridCol w="1524000"/>
                <a:gridCol w="1524000"/>
                <a:gridCol w="1524000"/>
                <a:gridCol w="1524000"/>
              </a:tblGrid>
              <a:tr h="660549">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endParaRPr kumimoji="0" lang="en-US" sz="2400" b="0" i="0" u="none" strike="noStrike" cap="none" normalizeH="0" baseline="0" smtClean="0">
                        <a:ln>
                          <a:noFill/>
                        </a:ln>
                        <a:solidFill>
                          <a:schemeClr val="tx1"/>
                        </a:solidFill>
                        <a:effectLst/>
                        <a:latin typeface="Arial" pitchFamily="34"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400" b="0" i="0" u="none" strike="noStrike" cap="none" normalizeH="0" baseline="0" smtClean="0">
                          <a:ln>
                            <a:noFill/>
                          </a:ln>
                          <a:solidFill>
                            <a:schemeClr val="tx1"/>
                          </a:solidFill>
                          <a:effectLst/>
                          <a:latin typeface="Arial" pitchFamily="34" charset="0"/>
                        </a:rPr>
                        <a:t>PREDICTED CLASS</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tr>
              <a:tr h="685954">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400" b="0" i="0" u="none" strike="noStrike" cap="none" normalizeH="0" baseline="0" smtClean="0">
                          <a:ln>
                            <a:noFill/>
                          </a:ln>
                          <a:solidFill>
                            <a:schemeClr val="tx1"/>
                          </a:solidFill>
                          <a:effectLst/>
                          <a:latin typeface="Arial" pitchFamily="34" charset="0"/>
                        </a:rPr>
                        <a:t/>
                      </a:r>
                      <a:br>
                        <a:rPr kumimoji="0" lang="en-US" sz="2400" b="0" i="0" u="none" strike="noStrike" cap="none" normalizeH="0" baseline="0" smtClean="0">
                          <a:ln>
                            <a:noFill/>
                          </a:ln>
                          <a:solidFill>
                            <a:schemeClr val="tx1"/>
                          </a:solidFill>
                          <a:effectLst/>
                          <a:latin typeface="Arial" pitchFamily="34" charset="0"/>
                        </a:rPr>
                      </a:br>
                      <a:endParaRPr kumimoji="0" lang="en-US" sz="24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400" b="0" i="0" u="none" strike="noStrike" cap="none" normalizeH="0" baseline="0" smtClean="0">
                          <a:ln>
                            <a:noFill/>
                          </a:ln>
                          <a:solidFill>
                            <a:schemeClr val="tx1"/>
                          </a:solidFill>
                          <a:effectLst/>
                          <a:latin typeface="Arial" pitchFamily="34" charset="0"/>
                        </a:rPr>
                        <a:t>ACTUAL</a:t>
                      </a:r>
                      <a:br>
                        <a:rPr kumimoji="0" lang="en-US" sz="2400" b="0" i="0" u="none" strike="noStrike" cap="none" normalizeH="0" baseline="0" smtClean="0">
                          <a:ln>
                            <a:noFill/>
                          </a:ln>
                          <a:solidFill>
                            <a:schemeClr val="tx1"/>
                          </a:solidFill>
                          <a:effectLst/>
                          <a:latin typeface="Arial" pitchFamily="34" charset="0"/>
                        </a:rPr>
                      </a:br>
                      <a:r>
                        <a:rPr kumimoji="0" lang="en-US" sz="2400" b="0" i="0" u="none" strike="noStrike" cap="none" normalizeH="0" baseline="0" smtClean="0">
                          <a:ln>
                            <a:noFill/>
                          </a:ln>
                          <a:solidFill>
                            <a:schemeClr val="tx1"/>
                          </a:solidFill>
                          <a:effectLst/>
                          <a:latin typeface="Arial" pitchFamily="34" charset="0"/>
                        </a:rPr>
                        <a:t>CLASS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Class=Yes</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Class=No</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198">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Class=Yes</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a</a:t>
                      </a:r>
                      <a:br>
                        <a:rPr kumimoji="0" lang="en-US" sz="2000" b="0" i="0" u="none" strike="noStrike" cap="none" normalizeH="0" baseline="0" smtClean="0">
                          <a:ln>
                            <a:noFill/>
                          </a:ln>
                          <a:solidFill>
                            <a:schemeClr val="tx1"/>
                          </a:solidFill>
                          <a:effectLst/>
                          <a:latin typeface="Arial" pitchFamily="34" charset="0"/>
                        </a:rPr>
                      </a:br>
                      <a:r>
                        <a:rPr kumimoji="0" lang="en-US" sz="2000" b="0" i="0" u="none" strike="noStrike" cap="none" normalizeH="0" baseline="0" smtClean="0">
                          <a:ln>
                            <a:noFill/>
                          </a:ln>
                          <a:solidFill>
                            <a:srgbClr val="FF0000"/>
                          </a:solidFill>
                          <a:effectLst/>
                          <a:latin typeface="Arial" pitchFamily="34" charset="0"/>
                        </a:rPr>
                        <a:t>(TP)</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b</a:t>
                      </a:r>
                      <a:br>
                        <a:rPr kumimoji="0" lang="en-US" sz="2000" b="0" i="0" u="none" strike="noStrike" cap="none" normalizeH="0" baseline="0" smtClean="0">
                          <a:ln>
                            <a:noFill/>
                          </a:ln>
                          <a:solidFill>
                            <a:schemeClr val="tx1"/>
                          </a:solidFill>
                          <a:effectLst/>
                          <a:latin typeface="Arial" pitchFamily="34" charset="0"/>
                        </a:rPr>
                      </a:br>
                      <a:r>
                        <a:rPr kumimoji="0" lang="en-US" sz="2000" b="0" i="0" u="none" strike="noStrike" cap="none" normalizeH="0" baseline="0" smtClean="0">
                          <a:ln>
                            <a:noFill/>
                          </a:ln>
                          <a:solidFill>
                            <a:srgbClr val="FF0000"/>
                          </a:solidFill>
                          <a:effectLst/>
                          <a:latin typeface="Arial" pitchFamily="34" charset="0"/>
                        </a:rPr>
                        <a:t>(FN)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4874">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Class=No</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c</a:t>
                      </a:r>
                      <a:br>
                        <a:rPr kumimoji="0" lang="en-US" sz="2000" b="0" i="0" u="none" strike="noStrike" cap="none" normalizeH="0" baseline="0" smtClean="0">
                          <a:ln>
                            <a:noFill/>
                          </a:ln>
                          <a:solidFill>
                            <a:schemeClr val="tx1"/>
                          </a:solidFill>
                          <a:effectLst/>
                          <a:latin typeface="Arial" pitchFamily="34" charset="0"/>
                        </a:rPr>
                      </a:br>
                      <a:r>
                        <a:rPr kumimoji="0" lang="en-US" sz="2000" b="0" i="0" u="none" strike="noStrike" cap="none" normalizeH="0" baseline="0" smtClean="0">
                          <a:ln>
                            <a:noFill/>
                          </a:ln>
                          <a:solidFill>
                            <a:srgbClr val="FF0000"/>
                          </a:solidFill>
                          <a:effectLst/>
                          <a:latin typeface="Arial" pitchFamily="34" charset="0"/>
                        </a:rPr>
                        <a:t>(FP)</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d</a:t>
                      </a:r>
                      <a:br>
                        <a:rPr kumimoji="0" lang="en-US" sz="2000" b="0" i="0" u="none" strike="noStrike" cap="none" normalizeH="0" baseline="0" smtClean="0">
                          <a:ln>
                            <a:noFill/>
                          </a:ln>
                          <a:solidFill>
                            <a:schemeClr val="tx1"/>
                          </a:solidFill>
                          <a:effectLst/>
                          <a:latin typeface="Arial" pitchFamily="34" charset="0"/>
                        </a:rPr>
                      </a:br>
                      <a:r>
                        <a:rPr kumimoji="0" lang="en-US" sz="2000" b="0" i="0" u="none" strike="noStrike" cap="none" normalizeH="0" baseline="0" smtClean="0">
                          <a:ln>
                            <a:noFill/>
                          </a:ln>
                          <a:solidFill>
                            <a:srgbClr val="FF0000"/>
                          </a:solidFill>
                          <a:effectLst/>
                          <a:latin typeface="Arial" pitchFamily="34" charset="0"/>
                        </a:rPr>
                        <a:t>(TN)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0722" name="Object 27"/>
          <p:cNvGraphicFramePr>
            <a:graphicFrameLocks noChangeAspect="1"/>
          </p:cNvGraphicFramePr>
          <p:nvPr/>
        </p:nvGraphicFramePr>
        <p:xfrm>
          <a:off x="609600" y="5105400"/>
          <a:ext cx="7583488" cy="969963"/>
        </p:xfrm>
        <a:graphic>
          <a:graphicData uri="http://schemas.openxmlformats.org/presentationml/2006/ole">
            <mc:AlternateContent xmlns:mc="http://schemas.openxmlformats.org/markup-compatibility/2006">
              <mc:Choice xmlns:v="urn:schemas-microsoft-com:vml" Requires="v">
                <p:oleObj spid="_x0000_s30763" name="Equation" r:id="rId3" imgW="5663880" imgH="723600" progId="Equation.3">
                  <p:embed/>
                </p:oleObj>
              </mc:Choice>
              <mc:Fallback>
                <p:oleObj name="Equation" r:id="rId3" imgW="5663880" imgH="723600" progId="Equation.3">
                  <p:embed/>
                  <p:pic>
                    <p:nvPicPr>
                      <p:cNvPr id="0"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105400"/>
                        <a:ext cx="7583488" cy="969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mtClean="0"/>
              <a:t>Cost Matrix</a:t>
            </a:r>
          </a:p>
        </p:txBody>
      </p:sp>
      <p:graphicFrame>
        <p:nvGraphicFramePr>
          <p:cNvPr id="966659" name="Group 3"/>
          <p:cNvGraphicFramePr>
            <a:graphicFrameLocks noGrp="1"/>
          </p:cNvGraphicFramePr>
          <p:nvPr/>
        </p:nvGraphicFramePr>
        <p:xfrm>
          <a:off x="1447800" y="1625600"/>
          <a:ext cx="6096000" cy="2794000"/>
        </p:xfrm>
        <a:graphic>
          <a:graphicData uri="http://schemas.openxmlformats.org/drawingml/2006/table">
            <a:tbl>
              <a:tblPr/>
              <a:tblGrid>
                <a:gridCol w="1524000"/>
                <a:gridCol w="1524000"/>
                <a:gridCol w="1524000"/>
                <a:gridCol w="1524000"/>
              </a:tblGrid>
              <a:tr h="66040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endParaRPr kumimoji="0" lang="en-US" sz="24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400" b="0" i="0" u="none" strike="noStrike" cap="none" normalizeH="0" baseline="0" smtClean="0">
                          <a:ln>
                            <a:noFill/>
                          </a:ln>
                          <a:solidFill>
                            <a:schemeClr val="tx1"/>
                          </a:solidFill>
                          <a:effectLst/>
                          <a:latin typeface="Arial" pitchFamily="34" charset="0"/>
                        </a:rPr>
                        <a:t>      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tr>
              <a:tr h="685800">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400" b="0" i="0" u="none" strike="noStrike" cap="none" normalizeH="0" baseline="0" smtClean="0">
                          <a:ln>
                            <a:noFill/>
                          </a:ln>
                          <a:solidFill>
                            <a:schemeClr val="tx1"/>
                          </a:solidFill>
                          <a:effectLst/>
                          <a:latin typeface="Arial" pitchFamily="34" charset="0"/>
                        </a:rPr>
                        <a:t/>
                      </a:r>
                      <a:br>
                        <a:rPr kumimoji="0" lang="en-US" sz="2400" b="0" i="0" u="none" strike="noStrike" cap="none" normalizeH="0" baseline="0" smtClean="0">
                          <a:ln>
                            <a:noFill/>
                          </a:ln>
                          <a:solidFill>
                            <a:schemeClr val="tx1"/>
                          </a:solidFill>
                          <a:effectLst/>
                          <a:latin typeface="Arial" pitchFamily="34" charset="0"/>
                        </a:rPr>
                      </a:br>
                      <a:endParaRPr kumimoji="0" lang="en-US" sz="24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400" b="0" i="0" u="none" strike="noStrike" cap="none" normalizeH="0" baseline="0" smtClean="0">
                          <a:ln>
                            <a:noFill/>
                          </a:ln>
                          <a:solidFill>
                            <a:schemeClr val="tx1"/>
                          </a:solidFill>
                          <a:effectLst/>
                          <a:latin typeface="Arial" pitchFamily="34" charset="0"/>
                        </a:rPr>
                        <a:t>ACTUAL</a:t>
                      </a:r>
                      <a:br>
                        <a:rPr kumimoji="0" lang="en-US" sz="2400" b="0" i="0" u="none" strike="noStrike" cap="none" normalizeH="0" baseline="0" smtClean="0">
                          <a:ln>
                            <a:noFill/>
                          </a:ln>
                          <a:solidFill>
                            <a:schemeClr val="tx1"/>
                          </a:solidFill>
                          <a:effectLst/>
                          <a:latin typeface="Arial" pitchFamily="34" charset="0"/>
                        </a:rPr>
                      </a:br>
                      <a:r>
                        <a:rPr kumimoji="0" lang="en-US" sz="2400" b="0" i="0" u="none" strike="noStrike" cap="none" normalizeH="0" baseline="0" smtClean="0">
                          <a:ln>
                            <a:noFill/>
                          </a:ln>
                          <a:solidFill>
                            <a:schemeClr val="tx1"/>
                          </a:solidFill>
                          <a:effectLst/>
                          <a:latin typeface="Arial" pitchFamily="34"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400" b="0" i="0" u="none" strike="noStrike" cap="none" normalizeH="0" baseline="0" smtClean="0">
                          <a:ln>
                            <a:noFill/>
                          </a:ln>
                          <a:solidFill>
                            <a:schemeClr val="tx1"/>
                          </a:solidFill>
                          <a:effectLst/>
                          <a:latin typeface="Arial" pitchFamily="34" charset="0"/>
                        </a:rPr>
                        <a:t>C(i|j)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1" i="0" u="none" strike="noStrike" cap="none" normalizeH="0" baseline="0" smtClean="0">
                          <a:ln>
                            <a:noFill/>
                          </a:ln>
                          <a:solidFill>
                            <a:schemeClr val="tx1"/>
                          </a:solidFill>
                          <a:effectLst/>
                          <a:latin typeface="Arial" pitchFamily="34"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1" i="0" u="none" strike="noStrike" cap="none" normalizeH="0" baseline="0" smtClean="0">
                          <a:ln>
                            <a:noFill/>
                          </a:ln>
                          <a:solidFill>
                            <a:schemeClr val="tx1"/>
                          </a:solidFill>
                          <a:effectLst/>
                          <a:latin typeface="Arial" pitchFamily="34"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67310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1" i="0" u="none" strike="noStrike" cap="none" normalizeH="0" baseline="0" smtClean="0">
                          <a:ln>
                            <a:noFill/>
                          </a:ln>
                          <a:solidFill>
                            <a:schemeClr val="tx1"/>
                          </a:solidFill>
                          <a:effectLst/>
                          <a:latin typeface="Arial" pitchFamily="34"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C(Yes|Yes)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C(No|Yes)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470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1" i="0" u="none" strike="noStrike" cap="none" normalizeH="0" baseline="0" smtClean="0">
                          <a:ln>
                            <a:noFill/>
                          </a:ln>
                          <a:solidFill>
                            <a:schemeClr val="tx1"/>
                          </a:solidFill>
                          <a:effectLst/>
                          <a:latin typeface="Arial" pitchFamily="34"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C(Yes|No)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C(No|No)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0922" name="Rectangle 26"/>
          <p:cNvSpPr>
            <a:spLocks noChangeArrowheads="1"/>
          </p:cNvSpPr>
          <p:nvPr/>
        </p:nvSpPr>
        <p:spPr bwMode="auto">
          <a:xfrm>
            <a:off x="685800" y="5105400"/>
            <a:ext cx="784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292100" indent="-2921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spcBef>
                <a:spcPct val="50000"/>
              </a:spcBef>
            </a:pPr>
            <a:r>
              <a:rPr lang="en-US" altLang="en-US" sz="2400" b="0"/>
              <a:t>C(i|j): Cost of misclassifying class j example as class i</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26"/>
          <p:cNvSpPr>
            <a:spLocks noGrp="1" noChangeArrowheads="1"/>
          </p:cNvSpPr>
          <p:nvPr>
            <p:ph type="title"/>
          </p:nvPr>
        </p:nvSpPr>
        <p:spPr/>
        <p:txBody>
          <a:bodyPr/>
          <a:lstStyle/>
          <a:p>
            <a:r>
              <a:rPr lang="en-US" altLang="en-US" smtClean="0"/>
              <a:t>Computing Cost of Classification</a:t>
            </a:r>
          </a:p>
        </p:txBody>
      </p:sp>
      <p:graphicFrame>
        <p:nvGraphicFramePr>
          <p:cNvPr id="967683" name="Group 1027"/>
          <p:cNvGraphicFramePr>
            <a:graphicFrameLocks noGrp="1"/>
          </p:cNvGraphicFramePr>
          <p:nvPr/>
        </p:nvGraphicFramePr>
        <p:xfrm>
          <a:off x="2895600" y="1143000"/>
          <a:ext cx="3581400" cy="1830789"/>
        </p:xfrm>
        <a:graphic>
          <a:graphicData uri="http://schemas.openxmlformats.org/drawingml/2006/table">
            <a:tbl>
              <a:tblPr/>
              <a:tblGrid>
                <a:gridCol w="1143000"/>
                <a:gridCol w="838200"/>
                <a:gridCol w="762000"/>
                <a:gridCol w="838200"/>
              </a:tblGrid>
              <a:tr h="63985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1800" b="0" i="0" u="none" strike="noStrike" cap="none" normalizeH="0" baseline="0" smtClean="0">
                          <a:ln>
                            <a:noFill/>
                          </a:ln>
                          <a:solidFill>
                            <a:srgbClr val="FF0000"/>
                          </a:solidFill>
                          <a:effectLst/>
                          <a:latin typeface="Arial" pitchFamily="34" charset="0"/>
                        </a:rPr>
                        <a:t>Cost Matrix</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1800" b="0" i="0" u="none" strike="noStrike" cap="none" normalizeH="0" baseline="0" smtClean="0">
                          <a:ln>
                            <a:noFill/>
                          </a:ln>
                          <a:solidFill>
                            <a:schemeClr val="tx1"/>
                          </a:solidFill>
                          <a:effectLst/>
                          <a:latin typeface="Arial" pitchFamily="34" charset="0"/>
                        </a:rPr>
                        <a:t>PREDICTED CLASS</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tr>
              <a:tr h="396103">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
                      </a:r>
                      <a:br>
                        <a:rPr kumimoji="0" lang="en-US" sz="2000" b="0" i="0" u="none" strike="noStrike" cap="none" normalizeH="0" baseline="0" smtClean="0">
                          <a:ln>
                            <a:noFill/>
                          </a:ln>
                          <a:solidFill>
                            <a:schemeClr val="tx1"/>
                          </a:solidFill>
                          <a:effectLst/>
                          <a:latin typeface="Arial" pitchFamily="34" charset="0"/>
                        </a:rPr>
                      </a:br>
                      <a:r>
                        <a:rPr kumimoji="0" lang="en-US" sz="1800" b="0" i="0" u="none" strike="noStrike" cap="none" normalizeH="0" baseline="0" smtClean="0">
                          <a:ln>
                            <a:noFill/>
                          </a:ln>
                          <a:solidFill>
                            <a:schemeClr val="tx1"/>
                          </a:solidFill>
                          <a:effectLst/>
                          <a:latin typeface="Arial" pitchFamily="34" charset="0"/>
                        </a:rPr>
                        <a:t>ACTUAL</a:t>
                      </a:r>
                      <a:br>
                        <a:rPr kumimoji="0" lang="en-US" sz="1800" b="0" i="0" u="none" strike="noStrike" cap="none" normalizeH="0" baseline="0" smtClean="0">
                          <a:ln>
                            <a:noFill/>
                          </a:ln>
                          <a:solidFill>
                            <a:schemeClr val="tx1"/>
                          </a:solidFill>
                          <a:effectLst/>
                          <a:latin typeface="Arial" pitchFamily="34" charset="0"/>
                        </a:rPr>
                      </a:br>
                      <a:r>
                        <a:rPr kumimoji="0" lang="en-US" sz="1800" b="0" i="0" u="none" strike="noStrike" cap="none" normalizeH="0" baseline="0" smtClean="0">
                          <a:ln>
                            <a:noFill/>
                          </a:ln>
                          <a:solidFill>
                            <a:schemeClr val="tx1"/>
                          </a:solidFill>
                          <a:effectLst/>
                          <a:latin typeface="Arial" pitchFamily="34" charset="0"/>
                        </a:rPr>
                        <a:t>CLASS</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1800" b="0" i="0" u="none" strike="noStrike" cap="none" normalizeH="0" baseline="0" smtClean="0">
                          <a:ln>
                            <a:noFill/>
                          </a:ln>
                          <a:solidFill>
                            <a:schemeClr val="tx1"/>
                          </a:solidFill>
                          <a:effectLst/>
                          <a:latin typeface="Arial" pitchFamily="34" charset="0"/>
                        </a:rPr>
                        <a:t>C(i|j)</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1" i="0" u="none" strike="noStrike" cap="none" normalizeH="0" baseline="0" smtClean="0">
                          <a:ln>
                            <a:noFill/>
                          </a:ln>
                          <a:solidFill>
                            <a:schemeClr val="tx1"/>
                          </a:solidFill>
                          <a:effectLst/>
                          <a:latin typeface="Arial" pitchFamily="34" charset="0"/>
                        </a:rPr>
                        <a:t>+</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1" i="0" u="none" strike="noStrike" cap="none" normalizeH="0" baseline="0" smtClean="0">
                          <a:ln>
                            <a:noFill/>
                          </a:ln>
                          <a:solidFill>
                            <a:schemeClr val="tx1"/>
                          </a:solidFill>
                          <a:effectLst/>
                          <a:latin typeface="Arial" pitchFamily="34" charset="0"/>
                        </a:rPr>
                        <a:t>-</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396103">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1" i="0" u="none" strike="noStrike" cap="none" normalizeH="0" baseline="0" smtClean="0">
                          <a:ln>
                            <a:noFill/>
                          </a:ln>
                          <a:solidFill>
                            <a:schemeClr val="tx1"/>
                          </a:solidFill>
                          <a:effectLst/>
                          <a:latin typeface="Arial" pitchFamily="34" charset="0"/>
                        </a:rPr>
                        <a:t>+</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-1</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100</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325">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1" i="0" u="none" strike="noStrike" cap="none" normalizeH="0" baseline="0" smtClean="0">
                          <a:ln>
                            <a:noFill/>
                          </a:ln>
                          <a:solidFill>
                            <a:schemeClr val="tx1"/>
                          </a:solidFill>
                          <a:effectLst/>
                          <a:latin typeface="Arial" pitchFamily="34" charset="0"/>
                        </a:rPr>
                        <a:t>-</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1</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0</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67706" name="Group 1050"/>
          <p:cNvGraphicFramePr>
            <a:graphicFrameLocks noGrp="1"/>
          </p:cNvGraphicFramePr>
          <p:nvPr/>
        </p:nvGraphicFramePr>
        <p:xfrm>
          <a:off x="685800" y="3276600"/>
          <a:ext cx="3581400" cy="1830789"/>
        </p:xfrm>
        <a:graphic>
          <a:graphicData uri="http://schemas.openxmlformats.org/drawingml/2006/table">
            <a:tbl>
              <a:tblPr/>
              <a:tblGrid>
                <a:gridCol w="1143000"/>
                <a:gridCol w="838200"/>
                <a:gridCol w="762000"/>
                <a:gridCol w="838200"/>
              </a:tblGrid>
              <a:tr h="63985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1800" b="0" i="0" u="none" strike="noStrike" cap="none" normalizeH="0" baseline="0" smtClean="0">
                          <a:ln>
                            <a:noFill/>
                          </a:ln>
                          <a:solidFill>
                            <a:srgbClr val="FF0000"/>
                          </a:solidFill>
                          <a:effectLst/>
                          <a:latin typeface="Arial" pitchFamily="34" charset="0"/>
                        </a:rPr>
                        <a:t>Model M</a:t>
                      </a:r>
                      <a:r>
                        <a:rPr kumimoji="0" lang="en-US" sz="1800" b="0" i="0" u="none" strike="noStrike" cap="none" normalizeH="0" baseline="-25000" smtClean="0">
                          <a:ln>
                            <a:noFill/>
                          </a:ln>
                          <a:solidFill>
                            <a:srgbClr val="FF0000"/>
                          </a:solidFill>
                          <a:effectLst/>
                          <a:latin typeface="Arial" pitchFamily="34" charset="0"/>
                        </a:rPr>
                        <a:t>1</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1800" b="0" i="0" u="none" strike="noStrike" cap="none" normalizeH="0" baseline="0" smtClean="0">
                          <a:ln>
                            <a:noFill/>
                          </a:ln>
                          <a:solidFill>
                            <a:schemeClr val="tx1"/>
                          </a:solidFill>
                          <a:effectLst/>
                          <a:latin typeface="Arial" pitchFamily="34" charset="0"/>
                        </a:rPr>
                        <a:t>PREDICTED CLASS</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tr>
              <a:tr h="396103">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
                      </a:r>
                      <a:br>
                        <a:rPr kumimoji="0" lang="en-US" sz="2000" b="0" i="0" u="none" strike="noStrike" cap="none" normalizeH="0" baseline="0" smtClean="0">
                          <a:ln>
                            <a:noFill/>
                          </a:ln>
                          <a:solidFill>
                            <a:schemeClr val="tx1"/>
                          </a:solidFill>
                          <a:effectLst/>
                          <a:latin typeface="Arial" pitchFamily="34" charset="0"/>
                        </a:rPr>
                      </a:br>
                      <a:r>
                        <a:rPr kumimoji="0" lang="en-US" sz="1800" b="0" i="0" u="none" strike="noStrike" cap="none" normalizeH="0" baseline="0" smtClean="0">
                          <a:ln>
                            <a:noFill/>
                          </a:ln>
                          <a:solidFill>
                            <a:schemeClr val="tx1"/>
                          </a:solidFill>
                          <a:effectLst/>
                          <a:latin typeface="Arial" pitchFamily="34" charset="0"/>
                        </a:rPr>
                        <a:t>ACTUAL</a:t>
                      </a:r>
                      <a:br>
                        <a:rPr kumimoji="0" lang="en-US" sz="1800" b="0" i="0" u="none" strike="noStrike" cap="none" normalizeH="0" baseline="0" smtClean="0">
                          <a:ln>
                            <a:noFill/>
                          </a:ln>
                          <a:solidFill>
                            <a:schemeClr val="tx1"/>
                          </a:solidFill>
                          <a:effectLst/>
                          <a:latin typeface="Arial" pitchFamily="34" charset="0"/>
                        </a:rPr>
                      </a:br>
                      <a:r>
                        <a:rPr kumimoji="0" lang="en-US" sz="1800" b="0" i="0" u="none" strike="noStrike" cap="none" normalizeH="0" baseline="0" smtClean="0">
                          <a:ln>
                            <a:noFill/>
                          </a:ln>
                          <a:solidFill>
                            <a:schemeClr val="tx1"/>
                          </a:solidFill>
                          <a:effectLst/>
                          <a:latin typeface="Arial" pitchFamily="34" charset="0"/>
                        </a:rPr>
                        <a:t>CLASS</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endParaRPr kumimoji="0" lang="en-US" sz="1800" b="0" i="0" u="none" strike="noStrike" cap="none" normalizeH="0" baseline="0" smtClean="0">
                        <a:ln>
                          <a:noFill/>
                        </a:ln>
                        <a:solidFill>
                          <a:schemeClr val="tx1"/>
                        </a:solidFill>
                        <a:effectLst/>
                        <a:latin typeface="Arial" pitchFamily="34"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1" i="0" u="none" strike="noStrike" cap="none" normalizeH="0" baseline="0" smtClean="0">
                          <a:ln>
                            <a:noFill/>
                          </a:ln>
                          <a:solidFill>
                            <a:schemeClr val="tx1"/>
                          </a:solidFill>
                          <a:effectLst/>
                          <a:latin typeface="Arial" pitchFamily="34" charset="0"/>
                        </a:rPr>
                        <a:t>+</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1" i="0" u="none" strike="noStrike" cap="none" normalizeH="0" baseline="0" smtClean="0">
                          <a:ln>
                            <a:noFill/>
                          </a:ln>
                          <a:solidFill>
                            <a:schemeClr val="tx1"/>
                          </a:solidFill>
                          <a:effectLst/>
                          <a:latin typeface="Arial" pitchFamily="34" charset="0"/>
                        </a:rPr>
                        <a:t>-</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396103">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1" i="0" u="none" strike="noStrike" cap="none" normalizeH="0" baseline="0" smtClean="0">
                          <a:ln>
                            <a:noFill/>
                          </a:ln>
                          <a:solidFill>
                            <a:schemeClr val="tx1"/>
                          </a:solidFill>
                          <a:effectLst/>
                          <a:latin typeface="Arial" pitchFamily="34" charset="0"/>
                        </a:rPr>
                        <a:t>+</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150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40</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325">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1" i="0" u="none" strike="noStrike" cap="none" normalizeH="0" baseline="0" smtClean="0">
                          <a:ln>
                            <a:noFill/>
                          </a:ln>
                          <a:solidFill>
                            <a:schemeClr val="tx1"/>
                          </a:solidFill>
                          <a:effectLst/>
                          <a:latin typeface="Arial" pitchFamily="34" charset="0"/>
                        </a:rPr>
                        <a:t>-</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60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250</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67729" name="Group 1073"/>
          <p:cNvGraphicFramePr>
            <a:graphicFrameLocks noGrp="1"/>
          </p:cNvGraphicFramePr>
          <p:nvPr/>
        </p:nvGraphicFramePr>
        <p:xfrm>
          <a:off x="4953000" y="3276600"/>
          <a:ext cx="3581400" cy="1830789"/>
        </p:xfrm>
        <a:graphic>
          <a:graphicData uri="http://schemas.openxmlformats.org/drawingml/2006/table">
            <a:tbl>
              <a:tblPr/>
              <a:tblGrid>
                <a:gridCol w="1143000"/>
                <a:gridCol w="838200"/>
                <a:gridCol w="762000"/>
                <a:gridCol w="838200"/>
              </a:tblGrid>
              <a:tr h="63985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1800" b="0" i="0" u="none" strike="noStrike" cap="none" normalizeH="0" baseline="0" smtClean="0">
                          <a:ln>
                            <a:noFill/>
                          </a:ln>
                          <a:solidFill>
                            <a:srgbClr val="FF0000"/>
                          </a:solidFill>
                          <a:effectLst/>
                          <a:latin typeface="Arial" pitchFamily="34" charset="0"/>
                        </a:rPr>
                        <a:t>Model M</a:t>
                      </a:r>
                      <a:r>
                        <a:rPr kumimoji="0" lang="en-US" sz="1800" b="0" i="0" u="none" strike="noStrike" cap="none" normalizeH="0" baseline="-25000" smtClean="0">
                          <a:ln>
                            <a:noFill/>
                          </a:ln>
                          <a:solidFill>
                            <a:srgbClr val="FF0000"/>
                          </a:solidFill>
                          <a:effectLst/>
                          <a:latin typeface="Arial" pitchFamily="34" charset="0"/>
                        </a:rPr>
                        <a:t>2</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1800" b="0" i="0" u="none" strike="noStrike" cap="none" normalizeH="0" baseline="0" smtClean="0">
                          <a:ln>
                            <a:noFill/>
                          </a:ln>
                          <a:solidFill>
                            <a:schemeClr val="tx1"/>
                          </a:solidFill>
                          <a:effectLst/>
                          <a:latin typeface="Arial" pitchFamily="34" charset="0"/>
                        </a:rPr>
                        <a:t>PREDICTED CLASS</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tr>
              <a:tr h="396103">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
                      </a:r>
                      <a:br>
                        <a:rPr kumimoji="0" lang="en-US" sz="2000" b="0" i="0" u="none" strike="noStrike" cap="none" normalizeH="0" baseline="0" smtClean="0">
                          <a:ln>
                            <a:noFill/>
                          </a:ln>
                          <a:solidFill>
                            <a:schemeClr val="tx1"/>
                          </a:solidFill>
                          <a:effectLst/>
                          <a:latin typeface="Arial" pitchFamily="34" charset="0"/>
                        </a:rPr>
                      </a:br>
                      <a:r>
                        <a:rPr kumimoji="0" lang="en-US" sz="1800" b="0" i="0" u="none" strike="noStrike" cap="none" normalizeH="0" baseline="0" smtClean="0">
                          <a:ln>
                            <a:noFill/>
                          </a:ln>
                          <a:solidFill>
                            <a:schemeClr val="tx1"/>
                          </a:solidFill>
                          <a:effectLst/>
                          <a:latin typeface="Arial" pitchFamily="34" charset="0"/>
                        </a:rPr>
                        <a:t>ACTUAL</a:t>
                      </a:r>
                      <a:br>
                        <a:rPr kumimoji="0" lang="en-US" sz="1800" b="0" i="0" u="none" strike="noStrike" cap="none" normalizeH="0" baseline="0" smtClean="0">
                          <a:ln>
                            <a:noFill/>
                          </a:ln>
                          <a:solidFill>
                            <a:schemeClr val="tx1"/>
                          </a:solidFill>
                          <a:effectLst/>
                          <a:latin typeface="Arial" pitchFamily="34" charset="0"/>
                        </a:rPr>
                      </a:br>
                      <a:r>
                        <a:rPr kumimoji="0" lang="en-US" sz="1800" b="0" i="0" u="none" strike="noStrike" cap="none" normalizeH="0" baseline="0" smtClean="0">
                          <a:ln>
                            <a:noFill/>
                          </a:ln>
                          <a:solidFill>
                            <a:schemeClr val="tx1"/>
                          </a:solidFill>
                          <a:effectLst/>
                          <a:latin typeface="Arial" pitchFamily="34" charset="0"/>
                        </a:rPr>
                        <a:t>CLASS</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endParaRPr kumimoji="0" lang="en-US" sz="1800" b="0" i="0" u="none" strike="noStrike" cap="none" normalizeH="0" baseline="0" smtClean="0">
                        <a:ln>
                          <a:noFill/>
                        </a:ln>
                        <a:solidFill>
                          <a:schemeClr val="tx1"/>
                        </a:solidFill>
                        <a:effectLst/>
                        <a:latin typeface="Arial" pitchFamily="34"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1" i="0" u="none" strike="noStrike" cap="none" normalizeH="0" baseline="0" smtClean="0">
                          <a:ln>
                            <a:noFill/>
                          </a:ln>
                          <a:solidFill>
                            <a:schemeClr val="tx1"/>
                          </a:solidFill>
                          <a:effectLst/>
                          <a:latin typeface="Arial" pitchFamily="34" charset="0"/>
                        </a:rPr>
                        <a:t>+</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1" i="0" u="none" strike="noStrike" cap="none" normalizeH="0" baseline="0" smtClean="0">
                          <a:ln>
                            <a:noFill/>
                          </a:ln>
                          <a:solidFill>
                            <a:schemeClr val="tx1"/>
                          </a:solidFill>
                          <a:effectLst/>
                          <a:latin typeface="Arial" pitchFamily="34" charset="0"/>
                        </a:rPr>
                        <a:t>-</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396103">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1" i="0" u="none" strike="noStrike" cap="none" normalizeH="0" baseline="0" smtClean="0">
                          <a:ln>
                            <a:noFill/>
                          </a:ln>
                          <a:solidFill>
                            <a:schemeClr val="tx1"/>
                          </a:solidFill>
                          <a:effectLst/>
                          <a:latin typeface="Arial" pitchFamily="34" charset="0"/>
                        </a:rPr>
                        <a:t>+</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250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45</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325">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1" i="0" u="none" strike="noStrike" cap="none" normalizeH="0" baseline="0" smtClean="0">
                          <a:ln>
                            <a:noFill/>
                          </a:ln>
                          <a:solidFill>
                            <a:schemeClr val="tx1"/>
                          </a:solidFill>
                          <a:effectLst/>
                          <a:latin typeface="Arial" pitchFamily="34" charset="0"/>
                        </a:rPr>
                        <a:t>-</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5</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200</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1992" name="Rectangle 1096"/>
          <p:cNvSpPr>
            <a:spLocks noChangeArrowheads="1"/>
          </p:cNvSpPr>
          <p:nvPr/>
        </p:nvSpPr>
        <p:spPr bwMode="auto">
          <a:xfrm>
            <a:off x="762000" y="5334000"/>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292100" indent="-2921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spcBef>
                <a:spcPct val="10000"/>
              </a:spcBef>
              <a:spcAft>
                <a:spcPts val="400"/>
              </a:spcAft>
              <a:buClr>
                <a:srgbClr val="0C7B9C"/>
              </a:buClr>
              <a:buSzPct val="75000"/>
              <a:buFont typeface="Monotype Sorts" charset="0"/>
              <a:buNone/>
            </a:pPr>
            <a:r>
              <a:rPr lang="en-US" altLang="en-US" sz="2400" b="0"/>
              <a:t>Accuracy = 80%</a:t>
            </a:r>
          </a:p>
          <a:p>
            <a:pPr>
              <a:spcBef>
                <a:spcPct val="10000"/>
              </a:spcBef>
              <a:spcAft>
                <a:spcPts val="400"/>
              </a:spcAft>
              <a:buClr>
                <a:srgbClr val="0C7B9C"/>
              </a:buClr>
              <a:buSzPct val="75000"/>
              <a:buFont typeface="Monotype Sorts" charset="0"/>
              <a:buNone/>
            </a:pPr>
            <a:r>
              <a:rPr lang="en-US" altLang="en-US" sz="2400" b="0"/>
              <a:t>Cost = 3910</a:t>
            </a:r>
          </a:p>
        </p:txBody>
      </p:sp>
      <p:sp>
        <p:nvSpPr>
          <p:cNvPr id="81993" name="Rectangle 1097"/>
          <p:cNvSpPr>
            <a:spLocks noChangeArrowheads="1"/>
          </p:cNvSpPr>
          <p:nvPr/>
        </p:nvSpPr>
        <p:spPr bwMode="auto">
          <a:xfrm>
            <a:off x="5181600" y="5334000"/>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292100" indent="-2921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spcBef>
                <a:spcPct val="10000"/>
              </a:spcBef>
              <a:spcAft>
                <a:spcPts val="400"/>
              </a:spcAft>
              <a:buClr>
                <a:srgbClr val="0C7B9C"/>
              </a:buClr>
              <a:buSzPct val="75000"/>
              <a:buFont typeface="Monotype Sorts" charset="0"/>
              <a:buNone/>
            </a:pPr>
            <a:r>
              <a:rPr lang="en-US" altLang="en-US" sz="2400" b="0"/>
              <a:t>Accuracy = 90%</a:t>
            </a:r>
          </a:p>
          <a:p>
            <a:pPr>
              <a:spcBef>
                <a:spcPct val="10000"/>
              </a:spcBef>
              <a:spcAft>
                <a:spcPts val="400"/>
              </a:spcAft>
              <a:buClr>
                <a:srgbClr val="0C7B9C"/>
              </a:buClr>
              <a:buSzPct val="75000"/>
              <a:buFont typeface="Monotype Sorts" charset="0"/>
              <a:buNone/>
            </a:pPr>
            <a:r>
              <a:rPr lang="en-US" altLang="en-US" sz="2400" b="0"/>
              <a:t>Cost = 4255</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smtClean="0"/>
              <a:t>Cost vs Accuracy</a:t>
            </a:r>
          </a:p>
        </p:txBody>
      </p:sp>
      <p:graphicFrame>
        <p:nvGraphicFramePr>
          <p:cNvPr id="968707" name="Group 3"/>
          <p:cNvGraphicFramePr>
            <a:graphicFrameLocks noGrp="1"/>
          </p:cNvGraphicFramePr>
          <p:nvPr>
            <p:ph idx="1"/>
          </p:nvPr>
        </p:nvGraphicFramePr>
        <p:xfrm>
          <a:off x="411163" y="1143000"/>
          <a:ext cx="4389437" cy="2243138"/>
        </p:xfrm>
        <a:graphic>
          <a:graphicData uri="http://schemas.openxmlformats.org/drawingml/2006/table">
            <a:tbl>
              <a:tblPr/>
              <a:tblGrid>
                <a:gridCol w="1096962"/>
                <a:gridCol w="1098550"/>
                <a:gridCol w="1096963"/>
                <a:gridCol w="1096962"/>
              </a:tblGrid>
              <a:tr h="45085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2400" b="0" i="0" u="none" strike="noStrike" cap="none" normalizeH="0" baseline="0" smtClean="0">
                          <a:ln>
                            <a:noFill/>
                          </a:ln>
                          <a:solidFill>
                            <a:srgbClr val="FF0000"/>
                          </a:solidFill>
                          <a:effectLst/>
                          <a:latin typeface="Arial" pitchFamily="34" charset="0"/>
                        </a:rPr>
                        <a:t>Count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1800" b="0" i="0" u="none" strike="noStrike" cap="none" normalizeH="0" baseline="0" smtClean="0">
                          <a:ln>
                            <a:noFill/>
                          </a:ln>
                          <a:solidFill>
                            <a:schemeClr val="tx1"/>
                          </a:solidFill>
                          <a:effectLst/>
                          <a:latin typeface="Arial" pitchFamily="34"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tr>
              <a:tr h="565150">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400" b="0" i="0" u="none" strike="noStrike" cap="none" normalizeH="0" baseline="0" smtClean="0">
                          <a:ln>
                            <a:noFill/>
                          </a:ln>
                          <a:solidFill>
                            <a:schemeClr val="tx1"/>
                          </a:solidFill>
                          <a:effectLst/>
                          <a:latin typeface="Arial" pitchFamily="34" charset="0"/>
                        </a:rPr>
                        <a:t/>
                      </a:r>
                      <a:br>
                        <a:rPr kumimoji="0" lang="en-US" sz="2400" b="0" i="0" u="none" strike="noStrike" cap="none" normalizeH="0" baseline="0" smtClean="0">
                          <a:ln>
                            <a:noFill/>
                          </a:ln>
                          <a:solidFill>
                            <a:schemeClr val="tx1"/>
                          </a:solidFill>
                          <a:effectLst/>
                          <a:latin typeface="Arial" pitchFamily="34" charset="0"/>
                        </a:rPr>
                      </a:br>
                      <a:endParaRPr kumimoji="0" lang="en-US" sz="24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1800" b="0" i="0" u="none" strike="noStrike" cap="none" normalizeH="0" baseline="0" smtClean="0">
                          <a:ln>
                            <a:noFill/>
                          </a:ln>
                          <a:solidFill>
                            <a:schemeClr val="tx1"/>
                          </a:solidFill>
                          <a:effectLst/>
                          <a:latin typeface="Arial" pitchFamily="34" charset="0"/>
                        </a:rPr>
                        <a:t>ACTUAL</a:t>
                      </a:r>
                      <a:br>
                        <a:rPr kumimoji="0" lang="en-US" sz="1800" b="0" i="0" u="none" strike="noStrike" cap="none" normalizeH="0" baseline="0" smtClean="0">
                          <a:ln>
                            <a:noFill/>
                          </a:ln>
                          <a:solidFill>
                            <a:schemeClr val="tx1"/>
                          </a:solidFill>
                          <a:effectLst/>
                          <a:latin typeface="Arial" pitchFamily="34" charset="0"/>
                        </a:rPr>
                      </a:br>
                      <a:r>
                        <a:rPr kumimoji="0" lang="en-US" sz="1800" b="0" i="0" u="none" strike="noStrike" cap="none" normalizeH="0" baseline="0" smtClean="0">
                          <a:ln>
                            <a:noFill/>
                          </a:ln>
                          <a:solidFill>
                            <a:schemeClr val="tx1"/>
                          </a:solidFill>
                          <a:effectLst/>
                          <a:latin typeface="Arial" pitchFamily="34"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1400" b="0" i="0" u="none" strike="noStrike" cap="none" normalizeH="0" baseline="0" smtClean="0">
                          <a:ln>
                            <a:noFill/>
                          </a:ln>
                          <a:solidFill>
                            <a:schemeClr val="tx1"/>
                          </a:solidFill>
                          <a:effectLst/>
                          <a:latin typeface="Arial" pitchFamily="34"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1400" b="0" i="0" u="none" strike="noStrike" cap="none" normalizeH="0" baseline="0" smtClean="0">
                          <a:ln>
                            <a:noFill/>
                          </a:ln>
                          <a:solidFill>
                            <a:schemeClr val="tx1"/>
                          </a:solidFill>
                          <a:effectLst/>
                          <a:latin typeface="Arial" pitchFamily="34"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1400" b="0" i="0" u="none" strike="noStrike" cap="none" normalizeH="0" baseline="0" smtClean="0">
                          <a:ln>
                            <a:noFill/>
                          </a:ln>
                          <a:solidFill>
                            <a:schemeClr val="tx1"/>
                          </a:solidFill>
                          <a:effectLst/>
                          <a:latin typeface="Arial" pitchFamily="34"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5638">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1400" b="0" i="0" u="none" strike="noStrike" cap="none" normalizeH="0" baseline="0" smtClean="0">
                          <a:ln>
                            <a:noFill/>
                          </a:ln>
                          <a:solidFill>
                            <a:schemeClr val="tx1"/>
                          </a:solidFill>
                          <a:effectLst/>
                          <a:latin typeface="Arial" pitchFamily="34"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68730" name="Group 26"/>
          <p:cNvGraphicFramePr>
            <a:graphicFrameLocks noGrp="1"/>
          </p:cNvGraphicFramePr>
          <p:nvPr/>
        </p:nvGraphicFramePr>
        <p:xfrm>
          <a:off x="381000" y="3886200"/>
          <a:ext cx="4389438" cy="2243138"/>
        </p:xfrm>
        <a:graphic>
          <a:graphicData uri="http://schemas.openxmlformats.org/drawingml/2006/table">
            <a:tbl>
              <a:tblPr/>
              <a:tblGrid>
                <a:gridCol w="1096963"/>
                <a:gridCol w="1098550"/>
                <a:gridCol w="1096962"/>
                <a:gridCol w="1096963"/>
              </a:tblGrid>
              <a:tr h="45085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2400" b="0" i="0" u="none" strike="noStrike" cap="none" normalizeH="0" baseline="0" smtClean="0">
                          <a:ln>
                            <a:noFill/>
                          </a:ln>
                          <a:solidFill>
                            <a:srgbClr val="FF0000"/>
                          </a:solidFill>
                          <a:effectLst/>
                          <a:latin typeface="Arial" pitchFamily="34" charset="0"/>
                        </a:rPr>
                        <a:t>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1800" b="0" i="0" u="none" strike="noStrike" cap="none" normalizeH="0" baseline="0" smtClean="0">
                          <a:ln>
                            <a:noFill/>
                          </a:ln>
                          <a:solidFill>
                            <a:schemeClr val="tx1"/>
                          </a:solidFill>
                          <a:effectLst/>
                          <a:latin typeface="Arial" pitchFamily="34"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tr>
              <a:tr h="565150">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400" b="0" i="0" u="none" strike="noStrike" cap="none" normalizeH="0" baseline="0" smtClean="0">
                          <a:ln>
                            <a:noFill/>
                          </a:ln>
                          <a:solidFill>
                            <a:schemeClr val="tx1"/>
                          </a:solidFill>
                          <a:effectLst/>
                          <a:latin typeface="Arial" pitchFamily="34" charset="0"/>
                        </a:rPr>
                        <a:t/>
                      </a:r>
                      <a:br>
                        <a:rPr kumimoji="0" lang="en-US" sz="2400" b="0" i="0" u="none" strike="noStrike" cap="none" normalizeH="0" baseline="0" smtClean="0">
                          <a:ln>
                            <a:noFill/>
                          </a:ln>
                          <a:solidFill>
                            <a:schemeClr val="tx1"/>
                          </a:solidFill>
                          <a:effectLst/>
                          <a:latin typeface="Arial" pitchFamily="34" charset="0"/>
                        </a:rPr>
                      </a:br>
                      <a:endParaRPr kumimoji="0" lang="en-US" sz="24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1800" b="0" i="0" u="none" strike="noStrike" cap="none" normalizeH="0" baseline="0" smtClean="0">
                          <a:ln>
                            <a:noFill/>
                          </a:ln>
                          <a:solidFill>
                            <a:schemeClr val="tx1"/>
                          </a:solidFill>
                          <a:effectLst/>
                          <a:latin typeface="Arial" pitchFamily="34" charset="0"/>
                        </a:rPr>
                        <a:t>ACTUAL</a:t>
                      </a:r>
                      <a:br>
                        <a:rPr kumimoji="0" lang="en-US" sz="1800" b="0" i="0" u="none" strike="noStrike" cap="none" normalizeH="0" baseline="0" smtClean="0">
                          <a:ln>
                            <a:noFill/>
                          </a:ln>
                          <a:solidFill>
                            <a:schemeClr val="tx1"/>
                          </a:solidFill>
                          <a:effectLst/>
                          <a:latin typeface="Arial" pitchFamily="34" charset="0"/>
                        </a:rPr>
                      </a:br>
                      <a:r>
                        <a:rPr kumimoji="0" lang="en-US" sz="1800" b="0" i="0" u="none" strike="noStrike" cap="none" normalizeH="0" baseline="0" smtClean="0">
                          <a:ln>
                            <a:noFill/>
                          </a:ln>
                          <a:solidFill>
                            <a:schemeClr val="tx1"/>
                          </a:solidFill>
                          <a:effectLst/>
                          <a:latin typeface="Arial" pitchFamily="34"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1400" b="0" i="0" u="none" strike="noStrike" cap="none" normalizeH="0" baseline="0" smtClean="0">
                          <a:ln>
                            <a:noFill/>
                          </a:ln>
                          <a:solidFill>
                            <a:schemeClr val="tx1"/>
                          </a:solidFill>
                          <a:effectLst/>
                          <a:latin typeface="Arial" pitchFamily="34"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1400" b="0" i="0" u="none" strike="noStrike" cap="none" normalizeH="0" baseline="0" smtClean="0">
                          <a:ln>
                            <a:noFill/>
                          </a:ln>
                          <a:solidFill>
                            <a:schemeClr val="tx1"/>
                          </a:solidFill>
                          <a:effectLst/>
                          <a:latin typeface="Arial" pitchFamily="34"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1400" b="0" i="0" u="none" strike="noStrike" cap="none" normalizeH="0" baseline="0" smtClean="0">
                          <a:ln>
                            <a:noFill/>
                          </a:ln>
                          <a:solidFill>
                            <a:schemeClr val="tx1"/>
                          </a:solidFill>
                          <a:effectLst/>
                          <a:latin typeface="Arial" pitchFamily="34"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q</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5638">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1400" b="0" i="0" u="none" strike="noStrike" cap="none" normalizeH="0" baseline="0" smtClean="0">
                          <a:ln>
                            <a:noFill/>
                          </a:ln>
                          <a:solidFill>
                            <a:schemeClr val="tx1"/>
                          </a:solidFill>
                          <a:effectLst/>
                          <a:latin typeface="Arial" pitchFamily="34"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smtClean="0">
                          <a:ln>
                            <a:noFill/>
                          </a:ln>
                          <a:solidFill>
                            <a:schemeClr val="tx1"/>
                          </a:solidFill>
                          <a:effectLst/>
                          <a:latin typeface="Arial"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49"/>
          <p:cNvGrpSpPr>
            <a:grpSpLocks/>
          </p:cNvGrpSpPr>
          <p:nvPr/>
        </p:nvGrpSpPr>
        <p:grpSpPr bwMode="auto">
          <a:xfrm>
            <a:off x="5105400" y="1143000"/>
            <a:ext cx="3733800" cy="5376863"/>
            <a:chOff x="3216" y="720"/>
            <a:chExt cx="2352" cy="3387"/>
          </a:xfrm>
        </p:grpSpPr>
        <p:sp>
          <p:nvSpPr>
            <p:cNvPr id="82994" name="Text Box 50"/>
            <p:cNvSpPr txBox="1">
              <a:spLocks noChangeArrowheads="1"/>
            </p:cNvSpPr>
            <p:nvPr/>
          </p:nvSpPr>
          <p:spPr bwMode="auto">
            <a:xfrm>
              <a:off x="3264" y="1536"/>
              <a:ext cx="2256" cy="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spcBef>
                  <a:spcPct val="50000"/>
                </a:spcBef>
              </a:pPr>
              <a:r>
                <a:rPr lang="en-US" altLang="en-US" sz="1800" b="0"/>
                <a:t>N = a + b + c + d</a:t>
              </a:r>
            </a:p>
            <a:p>
              <a:pPr>
                <a:spcBef>
                  <a:spcPct val="50000"/>
                </a:spcBef>
              </a:pPr>
              <a:endParaRPr lang="en-US" altLang="en-US" sz="1800" b="0"/>
            </a:p>
            <a:p>
              <a:pPr>
                <a:spcBef>
                  <a:spcPct val="50000"/>
                </a:spcBef>
              </a:pPr>
              <a:r>
                <a:rPr lang="en-US" altLang="en-US" sz="1800" b="0"/>
                <a:t>Accuracy = (a + d)/N</a:t>
              </a:r>
            </a:p>
            <a:p>
              <a:pPr>
                <a:spcBef>
                  <a:spcPct val="50000"/>
                </a:spcBef>
              </a:pPr>
              <a:endParaRPr lang="en-US" altLang="en-US" sz="1800" b="0"/>
            </a:p>
            <a:p>
              <a:pPr>
                <a:spcBef>
                  <a:spcPct val="50000"/>
                </a:spcBef>
              </a:pPr>
              <a:r>
                <a:rPr lang="en-US" altLang="en-US" sz="1800" b="0"/>
                <a:t>Cost = p (a + d) + q (b + c)</a:t>
              </a:r>
            </a:p>
            <a:p>
              <a:pPr>
                <a:spcBef>
                  <a:spcPct val="50000"/>
                </a:spcBef>
              </a:pPr>
              <a:r>
                <a:rPr lang="en-US" altLang="en-US" sz="1800" b="0"/>
                <a:t>        = p (a + d) + q (N – a – d)</a:t>
              </a:r>
            </a:p>
            <a:p>
              <a:pPr>
                <a:spcBef>
                  <a:spcPct val="50000"/>
                </a:spcBef>
              </a:pPr>
              <a:r>
                <a:rPr lang="en-US" altLang="en-US" sz="1800" b="0"/>
                <a:t>        = q N – (q – p)(a + d)</a:t>
              </a:r>
            </a:p>
            <a:p>
              <a:pPr>
                <a:spcBef>
                  <a:spcPct val="50000"/>
                </a:spcBef>
              </a:pPr>
              <a:r>
                <a:rPr lang="en-US" altLang="en-US" sz="1800" b="0"/>
                <a:t>         = N [q – (q-p) </a:t>
              </a:r>
              <a:r>
                <a:rPr lang="en-US" altLang="en-US" sz="1800" b="0">
                  <a:sym typeface="Symbol" pitchFamily="18" charset="2"/>
                </a:rPr>
                <a:t> </a:t>
              </a:r>
              <a:r>
                <a:rPr lang="en-US" altLang="en-US" sz="1800" b="0"/>
                <a:t>(a+d)/N] </a:t>
              </a:r>
            </a:p>
            <a:p>
              <a:pPr>
                <a:spcBef>
                  <a:spcPct val="50000"/>
                </a:spcBef>
              </a:pPr>
              <a:r>
                <a:rPr lang="en-US" altLang="en-US" sz="1800" b="0"/>
                <a:t>        = N [q – (q-p) </a:t>
              </a:r>
              <a:r>
                <a:rPr lang="en-US" altLang="en-US" sz="1800" b="0">
                  <a:sym typeface="Symbol" pitchFamily="18" charset="2"/>
                </a:rPr>
                <a:t> </a:t>
              </a:r>
              <a:r>
                <a:rPr lang="en-US" altLang="en-US" sz="1800" b="0"/>
                <a:t>Accuracy] </a:t>
              </a:r>
            </a:p>
            <a:p>
              <a:pPr>
                <a:spcBef>
                  <a:spcPct val="50000"/>
                </a:spcBef>
              </a:pPr>
              <a:endParaRPr lang="en-US" altLang="en-US" sz="1800" b="0"/>
            </a:p>
          </p:txBody>
        </p:sp>
        <p:sp>
          <p:nvSpPr>
            <p:cNvPr id="82995" name="Rectangle 51"/>
            <p:cNvSpPr>
              <a:spLocks noChangeArrowheads="1"/>
            </p:cNvSpPr>
            <p:nvPr/>
          </p:nvSpPr>
          <p:spPr bwMode="auto">
            <a:xfrm>
              <a:off x="3216" y="720"/>
              <a:ext cx="2352"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lang="en-US" altLang="en-US" sz="1800" b="0"/>
                <a:t>Accuracy is proportional to cost if</a:t>
              </a:r>
              <a:br>
                <a:rPr lang="en-US" altLang="en-US" sz="1800" b="0"/>
              </a:br>
              <a:r>
                <a:rPr lang="en-US" altLang="en-US" sz="1800" b="0"/>
                <a:t>1. C(Yes|No)=C(No|Yes) = q </a:t>
              </a:r>
              <a:br>
                <a:rPr lang="en-US" altLang="en-US" sz="1800" b="0"/>
              </a:br>
              <a:r>
                <a:rPr lang="en-US" altLang="en-US" sz="1800" b="0"/>
                <a:t>2. C(Yes|Yes)=C(No|No) = p</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152400"/>
            <a:ext cx="9144000" cy="533400"/>
          </a:xfrm>
        </p:spPr>
        <p:txBody>
          <a:bodyPr/>
          <a:lstStyle/>
          <a:p>
            <a:pPr algn="ctr"/>
            <a:r>
              <a:rPr lang="en-US" altLang="en-US" sz="3100" dirty="0" smtClean="0"/>
              <a:t>COSC 6368 </a:t>
            </a:r>
            <a:r>
              <a:rPr lang="en-US" altLang="en-US" sz="3100" dirty="0" smtClean="0">
                <a:solidFill>
                  <a:schemeClr val="accent5">
                    <a:lumMod val="75000"/>
                  </a:schemeClr>
                </a:solidFill>
              </a:rPr>
              <a:t>Decision Tree </a:t>
            </a:r>
            <a:r>
              <a:rPr lang="en-US" altLang="en-US" sz="3100" dirty="0" smtClean="0"/>
              <a:t>Organization </a:t>
            </a:r>
          </a:p>
        </p:txBody>
      </p:sp>
      <p:sp>
        <p:nvSpPr>
          <p:cNvPr id="44035" name="Rectangle 3"/>
          <p:cNvSpPr>
            <a:spLocks noGrp="1" noChangeArrowheads="1"/>
          </p:cNvSpPr>
          <p:nvPr>
            <p:ph type="body" idx="1"/>
          </p:nvPr>
        </p:nvSpPr>
        <p:spPr>
          <a:xfrm>
            <a:off x="685800" y="1295400"/>
            <a:ext cx="7924800" cy="4419600"/>
          </a:xfrm>
        </p:spPr>
        <p:txBody>
          <a:bodyPr/>
          <a:lstStyle/>
          <a:p>
            <a:pPr marL="514350" indent="-514350">
              <a:lnSpc>
                <a:spcPct val="90000"/>
              </a:lnSpc>
              <a:buFont typeface="Tahoma" pitchFamily="34" charset="0"/>
              <a:buAutoNum type="arabicPeriod"/>
            </a:pPr>
            <a:r>
              <a:rPr lang="en-US" altLang="en-US" dirty="0" smtClean="0"/>
              <a:t>Examples of Decision Trees</a:t>
            </a:r>
          </a:p>
          <a:p>
            <a:pPr marL="514350" indent="-514350">
              <a:lnSpc>
                <a:spcPct val="90000"/>
              </a:lnSpc>
              <a:buFont typeface="Tahoma" pitchFamily="34" charset="0"/>
              <a:buAutoNum type="arabicPeriod"/>
            </a:pPr>
            <a:r>
              <a:rPr lang="en-US" altLang="en-US" dirty="0" smtClean="0"/>
              <a:t>Decision Tree Induction</a:t>
            </a:r>
          </a:p>
          <a:p>
            <a:pPr marL="514350" indent="-514350">
              <a:lnSpc>
                <a:spcPct val="90000"/>
              </a:lnSpc>
              <a:buFont typeface="Tahoma" pitchFamily="34" charset="0"/>
              <a:buAutoNum type="arabicPeriod"/>
            </a:pPr>
            <a:r>
              <a:rPr lang="en-US" altLang="en-US" dirty="0" smtClean="0"/>
              <a:t>Overfitting </a:t>
            </a:r>
          </a:p>
          <a:p>
            <a:pPr marL="514350" indent="-514350">
              <a:lnSpc>
                <a:spcPct val="90000"/>
              </a:lnSpc>
              <a:buFont typeface="Tahoma" pitchFamily="34" charset="0"/>
              <a:buAutoNum type="arabicPeriod"/>
            </a:pPr>
            <a:r>
              <a:rPr lang="en-US" altLang="en-US" dirty="0" smtClean="0"/>
              <a:t>Other Issues</a:t>
            </a:r>
          </a:p>
          <a:p>
            <a:pPr lvl="1"/>
            <a:r>
              <a:rPr lang="en-US" altLang="en-US" sz="2400" dirty="0"/>
              <a:t>Data Fragmentation</a:t>
            </a:r>
          </a:p>
          <a:p>
            <a:pPr lvl="1"/>
            <a:r>
              <a:rPr lang="en-US" altLang="en-US" sz="2400" dirty="0"/>
              <a:t>Expressiveness</a:t>
            </a:r>
          </a:p>
          <a:p>
            <a:pPr lvl="1"/>
            <a:r>
              <a:rPr lang="en-US" altLang="en-US" sz="2400" dirty="0"/>
              <a:t>Decision Boundaries</a:t>
            </a:r>
          </a:p>
          <a:p>
            <a:pPr lvl="1"/>
            <a:r>
              <a:rPr lang="en-US" altLang="en-US" sz="2400" dirty="0"/>
              <a:t>Oblique Trees </a:t>
            </a:r>
          </a:p>
          <a:p>
            <a:pPr lvl="1"/>
            <a:r>
              <a:rPr lang="en-US" altLang="en-US" sz="2400" dirty="0"/>
              <a:t>Metrics for Model Evaluation </a:t>
            </a:r>
          </a:p>
          <a:p>
            <a:pPr lvl="1"/>
            <a:r>
              <a:rPr lang="en-US" altLang="en-US" sz="2400" dirty="0"/>
              <a:t>Learning Curves </a:t>
            </a:r>
            <a:endParaRPr lang="en-US" altLang="en-US" sz="2400" dirty="0" smtClean="0"/>
          </a:p>
          <a:p>
            <a:pPr marL="514350" indent="-514350">
              <a:lnSpc>
                <a:spcPct val="90000"/>
              </a:lnSpc>
              <a:buFont typeface="Tahoma" pitchFamily="34" charset="0"/>
              <a:buAutoNum type="arabicPeriod"/>
            </a:pPr>
            <a:r>
              <a:rPr lang="en-US" altLang="en-US" dirty="0" smtClean="0"/>
              <a:t>Advantages and Disadvantages of Decision Tree Models</a:t>
            </a:r>
          </a:p>
        </p:txBody>
      </p:sp>
    </p:spTree>
    <p:extLst>
      <p:ext uri="{BB962C8B-B14F-4D97-AF65-F5344CB8AC3E}">
        <p14:creationId xmlns:p14="http://schemas.microsoft.com/office/powerpoint/2010/main" val="29291288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0" y="152400"/>
            <a:ext cx="9144000" cy="533400"/>
          </a:xfrm>
        </p:spPr>
        <p:txBody>
          <a:bodyPr/>
          <a:lstStyle/>
          <a:p>
            <a:r>
              <a:rPr lang="en-US" altLang="en-US" dirty="0" smtClean="0"/>
              <a:t>Methods for  Estimating Model Accuracy </a:t>
            </a:r>
          </a:p>
        </p:txBody>
      </p:sp>
      <p:sp>
        <p:nvSpPr>
          <p:cNvPr id="87043" name="Rectangle 3"/>
          <p:cNvSpPr>
            <a:spLocks noGrp="1" noChangeArrowheads="1"/>
          </p:cNvSpPr>
          <p:nvPr>
            <p:ph type="body" idx="1"/>
          </p:nvPr>
        </p:nvSpPr>
        <p:spPr>
          <a:xfrm>
            <a:off x="304800" y="990600"/>
            <a:ext cx="8580438" cy="5181600"/>
          </a:xfrm>
        </p:spPr>
        <p:txBody>
          <a:bodyPr/>
          <a:lstStyle/>
          <a:p>
            <a:r>
              <a:rPr lang="en-US" altLang="en-US" sz="2400" dirty="0" smtClean="0"/>
              <a:t>Holdout</a:t>
            </a:r>
          </a:p>
          <a:p>
            <a:pPr lvl="1"/>
            <a:r>
              <a:rPr lang="en-US" altLang="en-US" sz="2400" dirty="0" smtClean="0"/>
              <a:t>Reserve 2/3 for training and 1/3 for testing </a:t>
            </a:r>
          </a:p>
          <a:p>
            <a:r>
              <a:rPr lang="en-US" altLang="en-US" sz="2400" dirty="0" smtClean="0"/>
              <a:t>Random subsampling</a:t>
            </a:r>
          </a:p>
          <a:p>
            <a:pPr lvl="1"/>
            <a:r>
              <a:rPr lang="en-US" altLang="en-US" sz="2400" dirty="0" smtClean="0"/>
              <a:t>Repeated holdout</a:t>
            </a:r>
          </a:p>
          <a:p>
            <a:r>
              <a:rPr lang="en-US" altLang="en-US" sz="2400" smtClean="0"/>
              <a:t>k-fold Cross </a:t>
            </a:r>
            <a:r>
              <a:rPr lang="en-US" altLang="en-US" sz="2400" dirty="0" smtClean="0"/>
              <a:t>validation</a:t>
            </a:r>
          </a:p>
          <a:p>
            <a:pPr lvl="1"/>
            <a:r>
              <a:rPr lang="en-US" altLang="en-US" sz="2400" dirty="0" smtClean="0"/>
              <a:t>Partition data into k disjoint subsets</a:t>
            </a:r>
          </a:p>
          <a:p>
            <a:pPr lvl="1"/>
            <a:r>
              <a:rPr lang="en-US" altLang="en-US" sz="2400" dirty="0" smtClean="0"/>
              <a:t>k-fold: train on k-1 partitions, test on the remaining one</a:t>
            </a:r>
          </a:p>
          <a:p>
            <a:pPr lvl="1"/>
            <a:r>
              <a:rPr lang="en-US" altLang="en-US" sz="2400" dirty="0" smtClean="0"/>
              <a:t>Leave-one-out:   k=n</a:t>
            </a:r>
          </a:p>
          <a:p>
            <a:r>
              <a:rPr lang="en-US" altLang="en-US" sz="2400" dirty="0" smtClean="0"/>
              <a:t>Class stratified k-fold cross validation </a:t>
            </a:r>
          </a:p>
          <a:p>
            <a:r>
              <a:rPr lang="en-US" altLang="en-US" sz="2400" dirty="0" smtClean="0"/>
              <a:t>Stratified sampling </a:t>
            </a:r>
          </a:p>
          <a:p>
            <a:pPr lvl="1"/>
            <a:r>
              <a:rPr lang="en-US" altLang="en-US" sz="2400" dirty="0" smtClean="0"/>
              <a:t>oversampling vs </a:t>
            </a:r>
            <a:r>
              <a:rPr lang="en-US" altLang="en-US" sz="2400" dirty="0" err="1" smtClean="0"/>
              <a:t>undersampling</a:t>
            </a:r>
            <a:endParaRPr lang="en-US" altLang="en-US" sz="2400" dirty="0" smtClean="0"/>
          </a:p>
          <a:p>
            <a:pPr>
              <a:buFontTx/>
              <a:buNone/>
            </a:pPr>
            <a:endParaRPr lang="en-US" altLang="en-US" sz="2400" dirty="0" smtClean="0"/>
          </a:p>
        </p:txBody>
      </p:sp>
      <p:sp>
        <p:nvSpPr>
          <p:cNvPr id="87044" name="Text Box 5"/>
          <p:cNvSpPr txBox="1">
            <a:spLocks noChangeArrowheads="1"/>
          </p:cNvSpPr>
          <p:nvPr/>
        </p:nvSpPr>
        <p:spPr bwMode="auto">
          <a:xfrm>
            <a:off x="7391400" y="3276600"/>
            <a:ext cx="1354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lang="en-US" altLang="en-US">
                <a:solidFill>
                  <a:srgbClr val="FF0000"/>
                </a:solidFill>
              </a:rPr>
              <a:t>Most popular!</a:t>
            </a:r>
          </a:p>
        </p:txBody>
      </p:sp>
      <p:sp>
        <p:nvSpPr>
          <p:cNvPr id="87045" name="Line 6"/>
          <p:cNvSpPr>
            <a:spLocks noChangeShapeType="1"/>
          </p:cNvSpPr>
          <p:nvPr/>
        </p:nvSpPr>
        <p:spPr bwMode="auto">
          <a:xfrm>
            <a:off x="2819400" y="3048000"/>
            <a:ext cx="464820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46" name="Line 7"/>
          <p:cNvSpPr>
            <a:spLocks noChangeShapeType="1"/>
          </p:cNvSpPr>
          <p:nvPr/>
        </p:nvSpPr>
        <p:spPr bwMode="auto">
          <a:xfrm flipH="1">
            <a:off x="4648200" y="3429000"/>
            <a:ext cx="2819400" cy="1447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smtClean="0"/>
              <a:t>Learning Curve</a:t>
            </a:r>
          </a:p>
        </p:txBody>
      </p:sp>
      <p:grpSp>
        <p:nvGrpSpPr>
          <p:cNvPr id="86019" name="Group 3"/>
          <p:cNvGrpSpPr>
            <a:grpSpLocks/>
          </p:cNvGrpSpPr>
          <p:nvPr/>
        </p:nvGrpSpPr>
        <p:grpSpPr bwMode="auto">
          <a:xfrm>
            <a:off x="76200" y="1219200"/>
            <a:ext cx="5715000" cy="4857750"/>
            <a:chOff x="48" y="768"/>
            <a:chExt cx="3600" cy="3060"/>
          </a:xfrm>
        </p:grpSpPr>
        <p:pic>
          <p:nvPicPr>
            <p:cNvPr id="86021" name="Picture 4"/>
            <p:cNvPicPr>
              <a:picLocks noChangeAspect="1" noChangeArrowheads="1"/>
            </p:cNvPicPr>
            <p:nvPr/>
          </p:nvPicPr>
          <p:blipFill>
            <a:blip r:embed="rId2">
              <a:extLst>
                <a:ext uri="{28A0092B-C50C-407E-A947-70E740481C1C}">
                  <a14:useLocalDpi xmlns:a14="http://schemas.microsoft.com/office/drawing/2010/main" val="0"/>
                </a:ext>
              </a:extLst>
            </a:blip>
            <a:srcRect l="5882" r="5882"/>
            <a:stretch>
              <a:fillRect/>
            </a:stretch>
          </p:blipFill>
          <p:spPr bwMode="auto">
            <a:xfrm>
              <a:off x="48" y="768"/>
              <a:ext cx="3600" cy="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6022" name="Line 5"/>
            <p:cNvSpPr>
              <a:spLocks noChangeShapeType="1"/>
            </p:cNvSpPr>
            <p:nvPr/>
          </p:nvSpPr>
          <p:spPr bwMode="auto">
            <a:xfrm>
              <a:off x="336" y="1214"/>
              <a:ext cx="3168"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6020" name="Rectangle 6"/>
          <p:cNvSpPr>
            <a:spLocks noChangeArrowheads="1"/>
          </p:cNvSpPr>
          <p:nvPr/>
        </p:nvSpPr>
        <p:spPr bwMode="auto">
          <a:xfrm>
            <a:off x="5638800" y="1143000"/>
            <a:ext cx="3352800" cy="497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marL="292100" indent="-292100">
              <a:defRPr sz="1400" b="1">
                <a:solidFill>
                  <a:schemeClr val="tx1"/>
                </a:solidFill>
                <a:latin typeface="Arial" pitchFamily="34" charset="0"/>
              </a:defRPr>
            </a:lvl1pPr>
            <a:lvl2pPr marL="800100" indent="-34290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marL="342900" indent="-342900">
              <a:spcBef>
                <a:spcPct val="10000"/>
              </a:spcBef>
              <a:spcAft>
                <a:spcPts val="400"/>
              </a:spcAft>
              <a:buClr>
                <a:srgbClr val="0C7B9C"/>
              </a:buClr>
              <a:buSzPct val="75000"/>
              <a:buFont typeface="Wingdings" panose="05000000000000000000" pitchFamily="2" charset="2"/>
              <a:buChar char="q"/>
            </a:pPr>
            <a:r>
              <a:rPr lang="en-US" altLang="en-US" sz="2000" b="0" dirty="0"/>
              <a:t>Learning curve shows how accuracy changes with varying sample size</a:t>
            </a:r>
          </a:p>
          <a:p>
            <a:pPr marL="342900" indent="-342900">
              <a:spcBef>
                <a:spcPct val="10000"/>
              </a:spcBef>
              <a:spcAft>
                <a:spcPts val="400"/>
              </a:spcAft>
              <a:buClr>
                <a:srgbClr val="0C7B9C"/>
              </a:buClr>
              <a:buSzPct val="75000"/>
              <a:buFont typeface="Wingdings" panose="05000000000000000000" pitchFamily="2" charset="2"/>
              <a:buChar char="q"/>
            </a:pPr>
            <a:r>
              <a:rPr lang="en-US" altLang="en-US" sz="2000" b="0" dirty="0"/>
              <a:t>Requires a sampling schedule for creating learning curve:</a:t>
            </a:r>
          </a:p>
          <a:p>
            <a:pPr lvl="1">
              <a:spcBef>
                <a:spcPct val="10000"/>
              </a:spcBef>
              <a:spcAft>
                <a:spcPts val="400"/>
              </a:spcAft>
              <a:buClr>
                <a:srgbClr val="0C7B9C"/>
              </a:buClr>
              <a:buSzPct val="75000"/>
              <a:buFont typeface="Wingdings" panose="05000000000000000000" pitchFamily="2" charset="2"/>
              <a:buChar char="q"/>
            </a:pPr>
            <a:r>
              <a:rPr lang="en-US" altLang="en-US" sz="2000" b="0" dirty="0"/>
              <a:t>Arithmetic sampling</a:t>
            </a:r>
            <a:br>
              <a:rPr lang="en-US" altLang="en-US" sz="2000" b="0" dirty="0"/>
            </a:br>
            <a:r>
              <a:rPr lang="en-US" altLang="en-US" sz="2000" b="0" dirty="0"/>
              <a:t>(Langley, et al)</a:t>
            </a:r>
          </a:p>
          <a:p>
            <a:pPr lvl="1">
              <a:spcBef>
                <a:spcPct val="10000"/>
              </a:spcBef>
              <a:spcAft>
                <a:spcPts val="400"/>
              </a:spcAft>
              <a:buClr>
                <a:srgbClr val="0C7B9C"/>
              </a:buClr>
              <a:buSzPct val="75000"/>
              <a:buFont typeface="Wingdings" panose="05000000000000000000" pitchFamily="2" charset="2"/>
              <a:buChar char="q"/>
            </a:pPr>
            <a:r>
              <a:rPr lang="en-US" altLang="en-US" sz="2000" b="0" dirty="0"/>
              <a:t>Geometric sampling</a:t>
            </a:r>
            <a:br>
              <a:rPr lang="en-US" altLang="en-US" sz="2000" b="0" dirty="0"/>
            </a:br>
            <a:r>
              <a:rPr lang="en-US" altLang="en-US" sz="2000" b="0" dirty="0"/>
              <a:t>(Provost et al)</a:t>
            </a:r>
          </a:p>
          <a:p>
            <a:pPr>
              <a:spcBef>
                <a:spcPct val="10000"/>
              </a:spcBef>
              <a:spcAft>
                <a:spcPts val="400"/>
              </a:spcAft>
              <a:buClr>
                <a:srgbClr val="0C7B9C"/>
              </a:buClr>
              <a:buSzPct val="75000"/>
              <a:buFont typeface="Monotype Sorts" charset="0"/>
              <a:buNone/>
            </a:pPr>
            <a:endParaRPr lang="en-US" altLang="en-US" sz="2000" b="0" dirty="0"/>
          </a:p>
          <a:p>
            <a:pPr>
              <a:spcBef>
                <a:spcPct val="10000"/>
              </a:spcBef>
              <a:spcAft>
                <a:spcPts val="400"/>
              </a:spcAft>
              <a:buClr>
                <a:srgbClr val="0C7B9C"/>
              </a:buClr>
              <a:buSzPct val="75000"/>
              <a:buFont typeface="Monotype Sorts" charset="0"/>
              <a:buNone/>
            </a:pPr>
            <a:r>
              <a:rPr lang="en-US" altLang="en-US" sz="2000" b="0" dirty="0"/>
              <a:t>Effect of small sample size:</a:t>
            </a:r>
          </a:p>
          <a:p>
            <a:pPr lvl="1">
              <a:spcBef>
                <a:spcPct val="10000"/>
              </a:spcBef>
              <a:spcAft>
                <a:spcPts val="400"/>
              </a:spcAft>
              <a:buClr>
                <a:srgbClr val="0C7B9C"/>
              </a:buClr>
              <a:buSzPct val="75000"/>
              <a:buFontTx/>
              <a:buChar char="-"/>
            </a:pPr>
            <a:r>
              <a:rPr lang="en-US" altLang="en-US" sz="2000" b="0" dirty="0"/>
              <a:t>Bias in the estimate</a:t>
            </a:r>
          </a:p>
          <a:p>
            <a:pPr lvl="1">
              <a:spcBef>
                <a:spcPct val="10000"/>
              </a:spcBef>
              <a:spcAft>
                <a:spcPts val="400"/>
              </a:spcAft>
              <a:buClr>
                <a:srgbClr val="0C7B9C"/>
              </a:buClr>
              <a:buSzPct val="75000"/>
              <a:buFontTx/>
              <a:buChar char="-"/>
            </a:pPr>
            <a:r>
              <a:rPr lang="en-US" altLang="en-US" sz="2000" b="0" dirty="0"/>
              <a:t>Variance of estimate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228600"/>
            <a:ext cx="9144000" cy="614363"/>
          </a:xfrm>
        </p:spPr>
        <p:txBody>
          <a:bodyPr/>
          <a:lstStyle/>
          <a:p>
            <a:pPr algn="ctr"/>
            <a:r>
              <a:rPr lang="en-US" altLang="en-US" sz="3000" dirty="0" smtClean="0"/>
              <a:t>5. Advantages Decision Tree Models</a:t>
            </a:r>
          </a:p>
        </p:txBody>
      </p:sp>
      <p:sp>
        <p:nvSpPr>
          <p:cNvPr id="19459" name="Rectangle 3"/>
          <p:cNvSpPr>
            <a:spLocks noGrp="1" noChangeArrowheads="1"/>
          </p:cNvSpPr>
          <p:nvPr>
            <p:ph type="body" idx="1"/>
          </p:nvPr>
        </p:nvSpPr>
        <p:spPr>
          <a:xfrm>
            <a:off x="0" y="1143000"/>
            <a:ext cx="9144000" cy="4724400"/>
          </a:xfrm>
        </p:spPr>
        <p:txBody>
          <a:bodyPr/>
          <a:lstStyle/>
          <a:p>
            <a:r>
              <a:rPr lang="en-US" altLang="en-US" sz="2200" dirty="0" smtClean="0"/>
              <a:t>Inexpensive to construct</a:t>
            </a:r>
          </a:p>
          <a:p>
            <a:r>
              <a:rPr lang="en-US" altLang="en-US" sz="2200" dirty="0" smtClean="0"/>
              <a:t>Extremely fast at classifying unknown records</a:t>
            </a:r>
          </a:p>
          <a:p>
            <a:r>
              <a:rPr lang="en-US" altLang="en-US" sz="2200" dirty="0" smtClean="0"/>
              <a:t>Easy to interpret for small-sized trees</a:t>
            </a:r>
          </a:p>
          <a:p>
            <a:r>
              <a:rPr lang="en-US" altLang="en-US" sz="2200" dirty="0" smtClean="0"/>
              <a:t>Okay for noisy data </a:t>
            </a:r>
          </a:p>
          <a:p>
            <a:r>
              <a:rPr lang="en-US" altLang="en-US" sz="2200" dirty="0" smtClean="0"/>
              <a:t>Can handle both continuous and symbolic attributes</a:t>
            </a:r>
          </a:p>
          <a:p>
            <a:r>
              <a:rPr lang="en-US" altLang="en-US" sz="2200" dirty="0" smtClean="0"/>
              <a:t>Accuracy is comparable to other classification techniques for many simple data sets</a:t>
            </a:r>
          </a:p>
          <a:p>
            <a:r>
              <a:rPr lang="en-US" altLang="en-US" sz="2200" dirty="0" smtClean="0"/>
              <a:t>Decent average performance over many datasets </a:t>
            </a:r>
          </a:p>
          <a:p>
            <a:r>
              <a:rPr lang="en-US" altLang="en-US" sz="2200" dirty="0" smtClean="0"/>
              <a:t>Kind of a standard</a:t>
            </a:r>
            <a:r>
              <a:rPr lang="en-US" altLang="en-US" sz="2200" dirty="0" smtClean="0">
                <a:latin typeface="Times New Roman" pitchFamily="18" charset="0"/>
                <a:cs typeface="Times New Roman" pitchFamily="18" charset="0"/>
              </a:rPr>
              <a:t>—</a:t>
            </a:r>
            <a:r>
              <a:rPr lang="en-US" altLang="en-US" sz="2200" dirty="0" smtClean="0">
                <a:cs typeface="Times New Roman" pitchFamily="18" charset="0"/>
              </a:rPr>
              <a:t>i</a:t>
            </a:r>
            <a:r>
              <a:rPr lang="en-US" altLang="en-US" sz="2200" dirty="0" smtClean="0"/>
              <a:t>f you want to show that your “new” classification technique really “improves the world” </a:t>
            </a:r>
            <a:r>
              <a:rPr lang="en-US" altLang="en-US" sz="2200" dirty="0" smtClean="0">
                <a:sym typeface="Wingdings" pitchFamily="2" charset="2"/>
              </a:rPr>
              <a:t> compare its performance against decision trees (e.g. C 5.0) using 10-fold cross-validation</a:t>
            </a:r>
          </a:p>
          <a:p>
            <a:r>
              <a:rPr lang="en-US" altLang="en-US" sz="2200" dirty="0" smtClean="0">
                <a:sym typeface="Wingdings" pitchFamily="2" charset="2"/>
              </a:rPr>
              <a:t>Does not need distance functions; only the order of attribute values is important for classification: 0.1,0.2,0.3 and 0.331,0.332, and 0.333 is the same for a decision tree learner.   </a:t>
            </a:r>
          </a:p>
          <a:p>
            <a:pPr lvl="1"/>
            <a:endParaRPr lang="en-US" altLang="en-US" sz="2400" dirty="0" smtClean="0"/>
          </a:p>
          <a:p>
            <a:pPr lvl="1"/>
            <a:endParaRPr lang="en-US" altLang="en-US" sz="2400" dirty="0" smtClean="0"/>
          </a:p>
        </p:txBody>
      </p:sp>
    </p:spTree>
    <p:extLst>
      <p:ext uri="{BB962C8B-B14F-4D97-AF65-F5344CB8AC3E}">
        <p14:creationId xmlns:p14="http://schemas.microsoft.com/office/powerpoint/2010/main" val="12579828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52400"/>
            <a:ext cx="9144000" cy="685800"/>
          </a:xfrm>
        </p:spPr>
        <p:txBody>
          <a:bodyPr/>
          <a:lstStyle/>
          <a:p>
            <a:pPr algn="ctr"/>
            <a:r>
              <a:rPr lang="en-US" altLang="en-US" sz="2700" dirty="0" smtClean="0"/>
              <a:t>5. Disadvantages Decision Tree Based Classification</a:t>
            </a:r>
          </a:p>
        </p:txBody>
      </p:sp>
      <p:sp>
        <p:nvSpPr>
          <p:cNvPr id="20483" name="Rectangle 3"/>
          <p:cNvSpPr>
            <a:spLocks noGrp="1" noChangeArrowheads="1"/>
          </p:cNvSpPr>
          <p:nvPr>
            <p:ph type="body" idx="1"/>
          </p:nvPr>
        </p:nvSpPr>
        <p:spPr>
          <a:xfrm>
            <a:off x="0" y="1428750"/>
            <a:ext cx="9144000" cy="4438650"/>
          </a:xfrm>
        </p:spPr>
        <p:txBody>
          <a:bodyPr/>
          <a:lstStyle/>
          <a:p>
            <a:r>
              <a:rPr lang="en-US" altLang="en-US" dirty="0" smtClean="0"/>
              <a:t>Relies on rectangular approximation that might not be good for some datasets</a:t>
            </a:r>
          </a:p>
          <a:p>
            <a:r>
              <a:rPr lang="en-US" altLang="en-US" dirty="0" smtClean="0">
                <a:sym typeface="Wingdings" pitchFamily="2" charset="2"/>
              </a:rPr>
              <a:t>Selecting good learning algorithm parameters (e.g. degree of pruning) is non-trivial</a:t>
            </a:r>
          </a:p>
          <a:p>
            <a:r>
              <a:rPr lang="en-US" altLang="en-US" dirty="0" smtClean="0">
                <a:sym typeface="Wingdings" pitchFamily="2" charset="2"/>
              </a:rPr>
              <a:t>Ensemble techniques, support vector machines, and </a:t>
            </a:r>
            <a:r>
              <a:rPr lang="en-US" altLang="en-US" dirty="0" err="1" smtClean="0">
                <a:sym typeface="Wingdings" pitchFamily="2" charset="2"/>
              </a:rPr>
              <a:t>kNN</a:t>
            </a:r>
            <a:r>
              <a:rPr lang="en-US" altLang="en-US" dirty="0" smtClean="0">
                <a:sym typeface="Wingdings" pitchFamily="2" charset="2"/>
              </a:rPr>
              <a:t> might obtain higher accuracies for a specific dataset.  </a:t>
            </a:r>
          </a:p>
          <a:p>
            <a:r>
              <a:rPr lang="en-US" altLang="en-US" dirty="0" smtClean="0">
                <a:sym typeface="Wingdings" pitchFamily="2" charset="2"/>
              </a:rPr>
              <a:t>More recently, Random forests (ensembles of decision trees) have gained some popularity.</a:t>
            </a:r>
          </a:p>
          <a:p>
            <a:pPr lvl="1">
              <a:buFont typeface="Arial" charset="0"/>
              <a:buNone/>
            </a:pPr>
            <a:endParaRPr lang="en-US" altLang="en-US" sz="2400" dirty="0" smtClean="0"/>
          </a:p>
          <a:p>
            <a:pPr lvl="1"/>
            <a:endParaRPr lang="en-US" altLang="en-US" sz="2400" dirty="0" smtClean="0"/>
          </a:p>
        </p:txBody>
      </p:sp>
    </p:spTree>
    <p:extLst>
      <p:ext uri="{BB962C8B-B14F-4D97-AF65-F5344CB8AC3E}">
        <p14:creationId xmlns:p14="http://schemas.microsoft.com/office/powerpoint/2010/main" val="118231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altLang="en-US" dirty="0" smtClean="0"/>
              <a:t>1. Examples of Decision Trees</a:t>
            </a:r>
          </a:p>
        </p:txBody>
      </p:sp>
      <p:grpSp>
        <p:nvGrpSpPr>
          <p:cNvPr id="3076" name="Group 3"/>
          <p:cNvGrpSpPr>
            <a:grpSpLocks/>
          </p:cNvGrpSpPr>
          <p:nvPr/>
        </p:nvGrpSpPr>
        <p:grpSpPr bwMode="auto">
          <a:xfrm>
            <a:off x="228600" y="1371600"/>
            <a:ext cx="3587750" cy="4311650"/>
            <a:chOff x="288" y="951"/>
            <a:chExt cx="2260" cy="2716"/>
          </a:xfrm>
        </p:grpSpPr>
        <p:graphicFrame>
          <p:nvGraphicFramePr>
            <p:cNvPr id="3074" name="Object 4"/>
            <p:cNvGraphicFramePr>
              <a:graphicFrameLocks noChangeAspect="1"/>
            </p:cNvGraphicFramePr>
            <p:nvPr/>
          </p:nvGraphicFramePr>
          <p:xfrm>
            <a:off x="288" y="1344"/>
            <a:ext cx="2246" cy="2323"/>
          </p:xfrm>
          <a:graphic>
            <a:graphicData uri="http://schemas.openxmlformats.org/presentationml/2006/ole">
              <mc:AlternateContent xmlns:mc="http://schemas.openxmlformats.org/markup-compatibility/2006">
                <mc:Choice xmlns:v="urn:schemas-microsoft-com:vml" Requires="v">
                  <p:oleObj spid="_x0000_s3125" name="Document" r:id="rId4" imgW="5405040" imgH="5780160" progId="Word.Document.8">
                    <p:embed/>
                  </p:oleObj>
                </mc:Choice>
                <mc:Fallback>
                  <p:oleObj name="Document" r:id="rId4" imgW="5405040" imgH="578016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 y="1344"/>
                          <a:ext cx="2246" cy="2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06" name="Text Box 5"/>
            <p:cNvSpPr txBox="1">
              <a:spLocks noChangeArrowheads="1"/>
            </p:cNvSpPr>
            <p:nvPr/>
          </p:nvSpPr>
          <p:spPr bwMode="auto">
            <a:xfrm rot="-2416809">
              <a:off x="672" y="951"/>
              <a:ext cx="7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006600"/>
                  </a:solidFill>
                </a:rPr>
                <a:t>categorical</a:t>
              </a:r>
              <a:endParaRPr lang="en-US" altLang="en-US" sz="1600">
                <a:solidFill>
                  <a:schemeClr val="bg2"/>
                </a:solidFill>
              </a:endParaRPr>
            </a:p>
          </p:txBody>
        </p:sp>
        <p:sp>
          <p:nvSpPr>
            <p:cNvPr id="3107" name="Text Box 6"/>
            <p:cNvSpPr txBox="1">
              <a:spLocks noChangeArrowheads="1"/>
            </p:cNvSpPr>
            <p:nvPr/>
          </p:nvSpPr>
          <p:spPr bwMode="auto">
            <a:xfrm rot="-2416809">
              <a:off x="1104" y="951"/>
              <a:ext cx="7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006600"/>
                  </a:solidFill>
                </a:rPr>
                <a:t>categorical</a:t>
              </a:r>
              <a:endParaRPr lang="en-US" altLang="en-US" sz="1600">
                <a:solidFill>
                  <a:schemeClr val="bg2"/>
                </a:solidFill>
              </a:endParaRPr>
            </a:p>
          </p:txBody>
        </p:sp>
        <p:sp>
          <p:nvSpPr>
            <p:cNvPr id="3108" name="Text Box 7"/>
            <p:cNvSpPr txBox="1">
              <a:spLocks noChangeArrowheads="1"/>
            </p:cNvSpPr>
            <p:nvPr/>
          </p:nvSpPr>
          <p:spPr bwMode="auto">
            <a:xfrm rot="-2416809">
              <a:off x="1632" y="951"/>
              <a:ext cx="80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006600"/>
                  </a:solidFill>
                </a:rPr>
                <a:t>continuous</a:t>
              </a:r>
              <a:endParaRPr lang="en-US" altLang="en-US" sz="1600">
                <a:solidFill>
                  <a:schemeClr val="bg2"/>
                </a:solidFill>
              </a:endParaRPr>
            </a:p>
          </p:txBody>
        </p:sp>
        <p:sp>
          <p:nvSpPr>
            <p:cNvPr id="3109" name="Text Box 8"/>
            <p:cNvSpPr txBox="1">
              <a:spLocks noChangeArrowheads="1"/>
            </p:cNvSpPr>
            <p:nvPr/>
          </p:nvSpPr>
          <p:spPr bwMode="auto">
            <a:xfrm rot="-2416809">
              <a:off x="2112" y="1047"/>
              <a:ext cx="4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006600"/>
                  </a:solidFill>
                </a:rPr>
                <a:t>class</a:t>
              </a:r>
              <a:endParaRPr lang="en-US" altLang="en-US" sz="1600">
                <a:solidFill>
                  <a:schemeClr val="bg2"/>
                </a:solidFill>
              </a:endParaRPr>
            </a:p>
          </p:txBody>
        </p:sp>
      </p:grpSp>
      <p:sp>
        <p:nvSpPr>
          <p:cNvPr id="3077" name="Line 9"/>
          <p:cNvSpPr>
            <a:spLocks noChangeShapeType="1"/>
          </p:cNvSpPr>
          <p:nvPr/>
        </p:nvSpPr>
        <p:spPr bwMode="auto">
          <a:xfrm>
            <a:off x="6965950" y="4505325"/>
            <a:ext cx="242888" cy="52705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8" name="Line 10"/>
          <p:cNvSpPr>
            <a:spLocks noChangeShapeType="1"/>
          </p:cNvSpPr>
          <p:nvPr/>
        </p:nvSpPr>
        <p:spPr bwMode="auto">
          <a:xfrm flipH="1">
            <a:off x="5835650" y="4505325"/>
            <a:ext cx="323850" cy="52705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9" name="Line 11"/>
          <p:cNvSpPr>
            <a:spLocks noChangeShapeType="1"/>
          </p:cNvSpPr>
          <p:nvPr/>
        </p:nvSpPr>
        <p:spPr bwMode="auto">
          <a:xfrm flipH="1">
            <a:off x="6481763" y="3711575"/>
            <a:ext cx="403225" cy="528638"/>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80" name="Line 12"/>
          <p:cNvSpPr>
            <a:spLocks noChangeShapeType="1"/>
          </p:cNvSpPr>
          <p:nvPr/>
        </p:nvSpPr>
        <p:spPr bwMode="auto">
          <a:xfrm>
            <a:off x="7693025" y="3711575"/>
            <a:ext cx="484188" cy="528638"/>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81" name="Line 13"/>
          <p:cNvSpPr>
            <a:spLocks noChangeShapeType="1"/>
          </p:cNvSpPr>
          <p:nvPr/>
        </p:nvSpPr>
        <p:spPr bwMode="auto">
          <a:xfrm>
            <a:off x="6643688" y="2984500"/>
            <a:ext cx="565150" cy="46355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82" name="Line 14"/>
          <p:cNvSpPr>
            <a:spLocks noChangeShapeType="1"/>
          </p:cNvSpPr>
          <p:nvPr/>
        </p:nvSpPr>
        <p:spPr bwMode="auto">
          <a:xfrm flipH="1">
            <a:off x="5270500" y="2984500"/>
            <a:ext cx="565150" cy="46355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83" name="Text Box 15"/>
          <p:cNvSpPr txBox="1">
            <a:spLocks noChangeArrowheads="1"/>
          </p:cNvSpPr>
          <p:nvPr/>
        </p:nvSpPr>
        <p:spPr bwMode="auto">
          <a:xfrm>
            <a:off x="5788025" y="2720975"/>
            <a:ext cx="936625" cy="349250"/>
          </a:xfrm>
          <a:prstGeom prst="rect">
            <a:avLst/>
          </a:prstGeom>
          <a:solidFill>
            <a:srgbClr val="FFFF00"/>
          </a:solidFill>
          <a:ln w="12700">
            <a:solidFill>
              <a:srgbClr val="0000FF"/>
            </a:solidFill>
            <a:miter lim="800000"/>
            <a:headEnd/>
            <a:tailEnd/>
          </a:ln>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2D1993"/>
                </a:solidFill>
              </a:rPr>
              <a:t>Refund</a:t>
            </a:r>
            <a:endParaRPr lang="en-US" altLang="en-US" sz="1600" b="0">
              <a:solidFill>
                <a:schemeClr val="bg2"/>
              </a:solidFill>
            </a:endParaRPr>
          </a:p>
        </p:txBody>
      </p:sp>
      <p:sp>
        <p:nvSpPr>
          <p:cNvPr id="3084" name="Text Box 16"/>
          <p:cNvSpPr txBox="1">
            <a:spLocks noChangeArrowheads="1"/>
          </p:cNvSpPr>
          <p:nvPr/>
        </p:nvSpPr>
        <p:spPr bwMode="auto">
          <a:xfrm>
            <a:off x="6804025" y="3448050"/>
            <a:ext cx="935038" cy="349250"/>
          </a:xfrm>
          <a:prstGeom prst="rect">
            <a:avLst/>
          </a:prstGeom>
          <a:solidFill>
            <a:srgbClr val="FFFF00"/>
          </a:solidFill>
          <a:ln w="12700">
            <a:solidFill>
              <a:srgbClr val="0000FF"/>
            </a:solidFill>
            <a:miter lim="800000"/>
            <a:headEnd/>
            <a:tailEnd/>
          </a:ln>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2D1993"/>
                </a:solidFill>
              </a:rPr>
              <a:t>MarSt</a:t>
            </a:r>
            <a:endParaRPr lang="en-US" altLang="en-US" sz="1600" b="0">
              <a:solidFill>
                <a:schemeClr val="bg2"/>
              </a:solidFill>
            </a:endParaRPr>
          </a:p>
        </p:txBody>
      </p:sp>
      <p:sp>
        <p:nvSpPr>
          <p:cNvPr id="3085" name="Text Box 17"/>
          <p:cNvSpPr txBox="1">
            <a:spLocks noChangeArrowheads="1"/>
          </p:cNvSpPr>
          <p:nvPr/>
        </p:nvSpPr>
        <p:spPr bwMode="auto">
          <a:xfrm>
            <a:off x="6078538" y="4240213"/>
            <a:ext cx="968375" cy="349250"/>
          </a:xfrm>
          <a:prstGeom prst="rect">
            <a:avLst/>
          </a:prstGeom>
          <a:solidFill>
            <a:srgbClr val="FFFF00"/>
          </a:solidFill>
          <a:ln w="12700">
            <a:solidFill>
              <a:srgbClr val="0000FF"/>
            </a:solidFill>
            <a:miter lim="800000"/>
            <a:headEnd/>
            <a:tailEnd/>
          </a:ln>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2D1993"/>
                </a:solidFill>
              </a:rPr>
              <a:t>TaxInc</a:t>
            </a:r>
            <a:endParaRPr lang="en-US" altLang="en-US" sz="1600" b="0">
              <a:solidFill>
                <a:schemeClr val="bg2"/>
              </a:solidFill>
            </a:endParaRPr>
          </a:p>
        </p:txBody>
      </p:sp>
      <p:sp>
        <p:nvSpPr>
          <p:cNvPr id="3086" name="AutoShape 18"/>
          <p:cNvSpPr>
            <a:spLocks noChangeArrowheads="1"/>
          </p:cNvSpPr>
          <p:nvPr/>
        </p:nvSpPr>
        <p:spPr bwMode="auto">
          <a:xfrm>
            <a:off x="7005638" y="5029200"/>
            <a:ext cx="627062" cy="366713"/>
          </a:xfrm>
          <a:prstGeom prst="roundRect">
            <a:avLst>
              <a:gd name="adj" fmla="val 16769"/>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endParaRPr lang="en-US" altLang="en-US"/>
          </a:p>
        </p:txBody>
      </p:sp>
      <p:sp>
        <p:nvSpPr>
          <p:cNvPr id="3087" name="Text Box 19"/>
          <p:cNvSpPr txBox="1">
            <a:spLocks noChangeArrowheads="1"/>
          </p:cNvSpPr>
          <p:nvPr/>
        </p:nvSpPr>
        <p:spPr bwMode="auto">
          <a:xfrm>
            <a:off x="6929438" y="5029200"/>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800000"/>
                </a:solidFill>
              </a:rPr>
              <a:t>YES</a:t>
            </a:r>
            <a:endParaRPr lang="en-US" altLang="en-US" sz="1600" b="0">
              <a:solidFill>
                <a:schemeClr val="bg2"/>
              </a:solidFill>
            </a:endParaRPr>
          </a:p>
        </p:txBody>
      </p:sp>
      <p:sp>
        <p:nvSpPr>
          <p:cNvPr id="3088" name="AutoShape 20"/>
          <p:cNvSpPr>
            <a:spLocks noChangeArrowheads="1"/>
          </p:cNvSpPr>
          <p:nvPr/>
        </p:nvSpPr>
        <p:spPr bwMode="auto">
          <a:xfrm>
            <a:off x="5513388" y="5046663"/>
            <a:ext cx="654050" cy="363537"/>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endParaRPr lang="en-US" altLang="en-US"/>
          </a:p>
        </p:txBody>
      </p:sp>
      <p:sp>
        <p:nvSpPr>
          <p:cNvPr id="3089" name="Text Box 21"/>
          <p:cNvSpPr txBox="1">
            <a:spLocks noChangeArrowheads="1"/>
          </p:cNvSpPr>
          <p:nvPr/>
        </p:nvSpPr>
        <p:spPr bwMode="auto">
          <a:xfrm>
            <a:off x="5610225" y="5032375"/>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800000"/>
                </a:solidFill>
              </a:rPr>
              <a:t>NO</a:t>
            </a:r>
            <a:endParaRPr lang="en-US" altLang="en-US" sz="1600" b="0">
              <a:solidFill>
                <a:schemeClr val="bg2"/>
              </a:solidFill>
            </a:endParaRPr>
          </a:p>
        </p:txBody>
      </p:sp>
      <p:sp>
        <p:nvSpPr>
          <p:cNvPr id="3090" name="AutoShape 22"/>
          <p:cNvSpPr>
            <a:spLocks noChangeArrowheads="1"/>
          </p:cNvSpPr>
          <p:nvPr/>
        </p:nvSpPr>
        <p:spPr bwMode="auto">
          <a:xfrm>
            <a:off x="4948238" y="3462338"/>
            <a:ext cx="685800" cy="347662"/>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endParaRPr lang="en-US" altLang="en-US"/>
          </a:p>
        </p:txBody>
      </p:sp>
      <p:sp>
        <p:nvSpPr>
          <p:cNvPr id="3091" name="Text Box 23"/>
          <p:cNvSpPr txBox="1">
            <a:spLocks noChangeArrowheads="1"/>
          </p:cNvSpPr>
          <p:nvPr/>
        </p:nvSpPr>
        <p:spPr bwMode="auto">
          <a:xfrm>
            <a:off x="5043488" y="3448050"/>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800000"/>
                </a:solidFill>
              </a:rPr>
              <a:t>NO</a:t>
            </a:r>
            <a:endParaRPr lang="en-US" altLang="en-US" sz="1600" b="0">
              <a:solidFill>
                <a:srgbClr val="00FFFF"/>
              </a:solidFill>
            </a:endParaRPr>
          </a:p>
        </p:txBody>
      </p:sp>
      <p:sp>
        <p:nvSpPr>
          <p:cNvPr id="3092" name="AutoShape 24"/>
          <p:cNvSpPr>
            <a:spLocks noChangeArrowheads="1"/>
          </p:cNvSpPr>
          <p:nvPr/>
        </p:nvSpPr>
        <p:spPr bwMode="auto">
          <a:xfrm>
            <a:off x="7843838" y="4267200"/>
            <a:ext cx="685800" cy="381000"/>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endParaRPr lang="en-US" altLang="en-US"/>
          </a:p>
        </p:txBody>
      </p:sp>
      <p:sp>
        <p:nvSpPr>
          <p:cNvPr id="3093" name="Text Box 25"/>
          <p:cNvSpPr txBox="1">
            <a:spLocks noChangeArrowheads="1"/>
          </p:cNvSpPr>
          <p:nvPr/>
        </p:nvSpPr>
        <p:spPr bwMode="auto">
          <a:xfrm>
            <a:off x="7920038" y="4267200"/>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800000"/>
                </a:solidFill>
              </a:rPr>
              <a:t>NO</a:t>
            </a:r>
            <a:endParaRPr lang="en-US" altLang="en-US" sz="1600" b="0">
              <a:solidFill>
                <a:schemeClr val="bg2"/>
              </a:solidFill>
            </a:endParaRPr>
          </a:p>
        </p:txBody>
      </p:sp>
      <p:sp>
        <p:nvSpPr>
          <p:cNvPr id="3094" name="Text Box 26"/>
          <p:cNvSpPr txBox="1">
            <a:spLocks noChangeArrowheads="1"/>
          </p:cNvSpPr>
          <p:nvPr/>
        </p:nvSpPr>
        <p:spPr bwMode="auto">
          <a:xfrm>
            <a:off x="5060950" y="29845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Yes</a:t>
            </a:r>
            <a:endParaRPr lang="en-US" altLang="en-US" sz="1600" b="0">
              <a:solidFill>
                <a:schemeClr val="bg2"/>
              </a:solidFill>
            </a:endParaRPr>
          </a:p>
        </p:txBody>
      </p:sp>
      <p:sp>
        <p:nvSpPr>
          <p:cNvPr id="3095" name="Text Box 27"/>
          <p:cNvSpPr txBox="1">
            <a:spLocks noChangeArrowheads="1"/>
          </p:cNvSpPr>
          <p:nvPr/>
        </p:nvSpPr>
        <p:spPr bwMode="auto">
          <a:xfrm>
            <a:off x="6926263" y="2984500"/>
            <a:ext cx="442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No</a:t>
            </a:r>
            <a:endParaRPr lang="en-US" altLang="en-US" sz="1600" b="0">
              <a:solidFill>
                <a:schemeClr val="bg2"/>
              </a:solidFill>
            </a:endParaRPr>
          </a:p>
        </p:txBody>
      </p:sp>
      <p:sp>
        <p:nvSpPr>
          <p:cNvPr id="3096" name="Text Box 28"/>
          <p:cNvSpPr txBox="1">
            <a:spLocks noChangeArrowheads="1"/>
          </p:cNvSpPr>
          <p:nvPr/>
        </p:nvSpPr>
        <p:spPr bwMode="auto">
          <a:xfrm>
            <a:off x="7908925" y="3749675"/>
            <a:ext cx="930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Married</a:t>
            </a:r>
            <a:r>
              <a:rPr lang="en-US" altLang="en-US" sz="1600" b="0">
                <a:solidFill>
                  <a:schemeClr val="bg2"/>
                </a:solidFill>
              </a:rPr>
              <a:t> </a:t>
            </a:r>
          </a:p>
        </p:txBody>
      </p:sp>
      <p:sp>
        <p:nvSpPr>
          <p:cNvPr id="3097" name="Text Box 29"/>
          <p:cNvSpPr txBox="1">
            <a:spLocks noChangeArrowheads="1"/>
          </p:cNvSpPr>
          <p:nvPr/>
        </p:nvSpPr>
        <p:spPr bwMode="auto">
          <a:xfrm>
            <a:off x="5692775" y="3778250"/>
            <a:ext cx="1660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Single, Divorced</a:t>
            </a:r>
            <a:endParaRPr lang="en-US" altLang="en-US" sz="1600" b="0">
              <a:solidFill>
                <a:schemeClr val="bg2"/>
              </a:solidFill>
            </a:endParaRPr>
          </a:p>
        </p:txBody>
      </p:sp>
      <p:sp>
        <p:nvSpPr>
          <p:cNvPr id="3098" name="Text Box 30"/>
          <p:cNvSpPr txBox="1">
            <a:spLocks noChangeArrowheads="1"/>
          </p:cNvSpPr>
          <p:nvPr/>
        </p:nvSpPr>
        <p:spPr bwMode="auto">
          <a:xfrm>
            <a:off x="5313363" y="4570413"/>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&lt; 80K</a:t>
            </a:r>
            <a:endParaRPr lang="en-US" altLang="en-US" sz="1600" b="0">
              <a:solidFill>
                <a:schemeClr val="bg2"/>
              </a:solidFill>
            </a:endParaRPr>
          </a:p>
        </p:txBody>
      </p:sp>
      <p:sp>
        <p:nvSpPr>
          <p:cNvPr id="3099" name="Text Box 31"/>
          <p:cNvSpPr txBox="1">
            <a:spLocks noChangeArrowheads="1"/>
          </p:cNvSpPr>
          <p:nvPr/>
        </p:nvSpPr>
        <p:spPr bwMode="auto">
          <a:xfrm>
            <a:off x="7088188" y="4570413"/>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&gt; 80K</a:t>
            </a:r>
            <a:endParaRPr lang="en-US" altLang="en-US" sz="1600" b="0">
              <a:solidFill>
                <a:schemeClr val="bg2"/>
              </a:solidFill>
            </a:endParaRPr>
          </a:p>
        </p:txBody>
      </p:sp>
      <p:sp>
        <p:nvSpPr>
          <p:cNvPr id="3100" name="Text Box 32"/>
          <p:cNvSpPr txBox="1">
            <a:spLocks noChangeArrowheads="1"/>
          </p:cNvSpPr>
          <p:nvPr/>
        </p:nvSpPr>
        <p:spPr bwMode="auto">
          <a:xfrm>
            <a:off x="6427788" y="1766888"/>
            <a:ext cx="224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800" i="1">
                <a:solidFill>
                  <a:srgbClr val="FF0000"/>
                </a:solidFill>
              </a:rPr>
              <a:t>Splitting Attributes</a:t>
            </a:r>
          </a:p>
        </p:txBody>
      </p:sp>
      <p:sp>
        <p:nvSpPr>
          <p:cNvPr id="3101" name="Line 33"/>
          <p:cNvSpPr>
            <a:spLocks noChangeShapeType="1"/>
          </p:cNvSpPr>
          <p:nvPr/>
        </p:nvSpPr>
        <p:spPr bwMode="auto">
          <a:xfrm flipH="1">
            <a:off x="6805613" y="2147888"/>
            <a:ext cx="536575" cy="534987"/>
          </a:xfrm>
          <a:prstGeom prst="line">
            <a:avLst/>
          </a:prstGeom>
          <a:noFill/>
          <a:ln w="1587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02" name="AutoShape 34"/>
          <p:cNvSpPr>
            <a:spLocks noChangeArrowheads="1"/>
          </p:cNvSpPr>
          <p:nvPr/>
        </p:nvSpPr>
        <p:spPr bwMode="auto">
          <a:xfrm>
            <a:off x="3810000" y="3810000"/>
            <a:ext cx="914400" cy="293688"/>
          </a:xfrm>
          <a:prstGeom prst="rightArrow">
            <a:avLst>
              <a:gd name="adj1" fmla="val 50000"/>
              <a:gd name="adj2" fmla="val 77838"/>
            </a:avLst>
          </a:prstGeom>
          <a:solidFill>
            <a:srgbClr val="CC0000"/>
          </a:solidFill>
          <a:ln w="12700">
            <a:solidFill>
              <a:srgbClr val="CC0000"/>
            </a:solidFill>
            <a:miter lim="800000"/>
            <a:headEnd/>
            <a:tailEnd/>
          </a:ln>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endParaRPr lang="en-US" altLang="en-US"/>
          </a:p>
        </p:txBody>
      </p:sp>
      <p:sp>
        <p:nvSpPr>
          <p:cNvPr id="3103" name="Line 35"/>
          <p:cNvSpPr>
            <a:spLocks noChangeShapeType="1"/>
          </p:cNvSpPr>
          <p:nvPr/>
        </p:nvSpPr>
        <p:spPr bwMode="auto">
          <a:xfrm>
            <a:off x="7418388" y="2147888"/>
            <a:ext cx="76200" cy="1144587"/>
          </a:xfrm>
          <a:prstGeom prst="line">
            <a:avLst/>
          </a:prstGeom>
          <a:noFill/>
          <a:ln w="1587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04" name="Text Box 36"/>
          <p:cNvSpPr txBox="1">
            <a:spLocks noChangeArrowheads="1"/>
          </p:cNvSpPr>
          <p:nvPr/>
        </p:nvSpPr>
        <p:spPr bwMode="auto">
          <a:xfrm>
            <a:off x="762000" y="5867400"/>
            <a:ext cx="2514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lnSpc>
                <a:spcPct val="80000"/>
              </a:lnSpc>
              <a:spcBef>
                <a:spcPct val="20000"/>
              </a:spcBef>
              <a:buClr>
                <a:schemeClr val="accent2"/>
              </a:buClr>
              <a:buSzPct val="75000"/>
              <a:buFont typeface="Monotype Sorts" charset="0"/>
              <a:buNone/>
            </a:pPr>
            <a:r>
              <a:rPr lang="en-US" altLang="en-US" sz="2000">
                <a:solidFill>
                  <a:schemeClr val="tx2"/>
                </a:solidFill>
              </a:rPr>
              <a:t>Training Data</a:t>
            </a:r>
            <a:endParaRPr lang="en-US" altLang="en-US" sz="2000" b="0">
              <a:solidFill>
                <a:schemeClr val="bg2"/>
              </a:solidFill>
            </a:endParaRPr>
          </a:p>
        </p:txBody>
      </p:sp>
      <p:sp>
        <p:nvSpPr>
          <p:cNvPr id="3105" name="Text Box 37"/>
          <p:cNvSpPr txBox="1">
            <a:spLocks noChangeArrowheads="1"/>
          </p:cNvSpPr>
          <p:nvPr/>
        </p:nvSpPr>
        <p:spPr bwMode="auto">
          <a:xfrm>
            <a:off x="5029200" y="5835650"/>
            <a:ext cx="3124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lnSpc>
                <a:spcPct val="80000"/>
              </a:lnSpc>
              <a:spcBef>
                <a:spcPct val="20000"/>
              </a:spcBef>
              <a:buClr>
                <a:schemeClr val="accent2"/>
              </a:buClr>
              <a:buSzPct val="75000"/>
              <a:buFont typeface="Monotype Sorts" charset="0"/>
              <a:buNone/>
            </a:pPr>
            <a:r>
              <a:rPr lang="en-US" altLang="en-US" sz="2000">
                <a:solidFill>
                  <a:schemeClr val="tx2"/>
                </a:solidFill>
              </a:rPr>
              <a:t>Model:  Decision Tree</a:t>
            </a:r>
            <a:endParaRPr lang="en-US" altLang="en-US" sz="2000" b="0">
              <a:solidFill>
                <a:schemeClr val="bg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smtClean="0"/>
              <a:t>Another Example of Decision Tree</a:t>
            </a:r>
          </a:p>
        </p:txBody>
      </p:sp>
      <p:graphicFrame>
        <p:nvGraphicFramePr>
          <p:cNvPr id="4098" name="Object 3"/>
          <p:cNvGraphicFramePr>
            <a:graphicFrameLocks noChangeAspect="1"/>
          </p:cNvGraphicFramePr>
          <p:nvPr/>
        </p:nvGraphicFramePr>
        <p:xfrm>
          <a:off x="457200" y="2133600"/>
          <a:ext cx="3565525" cy="3687763"/>
        </p:xfrm>
        <a:graphic>
          <a:graphicData uri="http://schemas.openxmlformats.org/presentationml/2006/ole">
            <mc:AlternateContent xmlns:mc="http://schemas.openxmlformats.org/markup-compatibility/2006">
              <mc:Choice xmlns:v="urn:schemas-microsoft-com:vml" Requires="v">
                <p:oleObj spid="_x0000_s4144" name="Document" r:id="rId4" imgW="5405040" imgH="5780160" progId="Word.Document.8">
                  <p:embed/>
                </p:oleObj>
              </mc:Choice>
              <mc:Fallback>
                <p:oleObj name="Document" r:id="rId4" imgW="5405040" imgH="578016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133600"/>
                        <a:ext cx="3565525" cy="3687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0" name="Text Box 4"/>
          <p:cNvSpPr txBox="1">
            <a:spLocks noChangeArrowheads="1"/>
          </p:cNvSpPr>
          <p:nvPr/>
        </p:nvSpPr>
        <p:spPr bwMode="auto">
          <a:xfrm rot="-2416809">
            <a:off x="1066800" y="1509713"/>
            <a:ext cx="1257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006600"/>
                </a:solidFill>
              </a:rPr>
              <a:t>categorical</a:t>
            </a:r>
            <a:endParaRPr lang="en-US" altLang="en-US" sz="1600">
              <a:solidFill>
                <a:schemeClr val="bg2"/>
              </a:solidFill>
            </a:endParaRPr>
          </a:p>
        </p:txBody>
      </p:sp>
      <p:sp>
        <p:nvSpPr>
          <p:cNvPr id="4101" name="Text Box 5"/>
          <p:cNvSpPr txBox="1">
            <a:spLocks noChangeArrowheads="1"/>
          </p:cNvSpPr>
          <p:nvPr/>
        </p:nvSpPr>
        <p:spPr bwMode="auto">
          <a:xfrm rot="-2416809">
            <a:off x="1752600" y="1509713"/>
            <a:ext cx="1257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006600"/>
                </a:solidFill>
              </a:rPr>
              <a:t>categorical</a:t>
            </a:r>
            <a:endParaRPr lang="en-US" altLang="en-US" sz="1600">
              <a:solidFill>
                <a:schemeClr val="bg2"/>
              </a:solidFill>
            </a:endParaRPr>
          </a:p>
        </p:txBody>
      </p:sp>
      <p:sp>
        <p:nvSpPr>
          <p:cNvPr id="4102" name="Text Box 6"/>
          <p:cNvSpPr txBox="1">
            <a:spLocks noChangeArrowheads="1"/>
          </p:cNvSpPr>
          <p:nvPr/>
        </p:nvSpPr>
        <p:spPr bwMode="auto">
          <a:xfrm rot="-2416809">
            <a:off x="2590800" y="1509713"/>
            <a:ext cx="1277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006600"/>
                </a:solidFill>
              </a:rPr>
              <a:t>continuous</a:t>
            </a:r>
            <a:endParaRPr lang="en-US" altLang="en-US" sz="1600">
              <a:solidFill>
                <a:schemeClr val="bg2"/>
              </a:solidFill>
            </a:endParaRPr>
          </a:p>
        </p:txBody>
      </p:sp>
      <p:sp>
        <p:nvSpPr>
          <p:cNvPr id="4103" name="Text Box 7"/>
          <p:cNvSpPr txBox="1">
            <a:spLocks noChangeArrowheads="1"/>
          </p:cNvSpPr>
          <p:nvPr/>
        </p:nvSpPr>
        <p:spPr bwMode="auto">
          <a:xfrm rot="-2416809">
            <a:off x="3352800" y="1662113"/>
            <a:ext cx="69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006600"/>
                </a:solidFill>
              </a:rPr>
              <a:t>class</a:t>
            </a:r>
            <a:endParaRPr lang="en-US" altLang="en-US" sz="1600">
              <a:solidFill>
                <a:schemeClr val="bg2"/>
              </a:solidFill>
            </a:endParaRPr>
          </a:p>
        </p:txBody>
      </p:sp>
      <p:sp>
        <p:nvSpPr>
          <p:cNvPr id="4104" name="Line 8"/>
          <p:cNvSpPr>
            <a:spLocks noChangeShapeType="1"/>
          </p:cNvSpPr>
          <p:nvPr/>
        </p:nvSpPr>
        <p:spPr bwMode="auto">
          <a:xfrm>
            <a:off x="8005763" y="3497263"/>
            <a:ext cx="242887" cy="52705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5" name="Line 9"/>
          <p:cNvSpPr>
            <a:spLocks noChangeShapeType="1"/>
          </p:cNvSpPr>
          <p:nvPr/>
        </p:nvSpPr>
        <p:spPr bwMode="auto">
          <a:xfrm flipH="1">
            <a:off x="6875463" y="3497263"/>
            <a:ext cx="323850" cy="52705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6" name="Line 10"/>
          <p:cNvSpPr>
            <a:spLocks noChangeShapeType="1"/>
          </p:cNvSpPr>
          <p:nvPr/>
        </p:nvSpPr>
        <p:spPr bwMode="auto">
          <a:xfrm flipH="1">
            <a:off x="5881688" y="2733675"/>
            <a:ext cx="403225" cy="528638"/>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7" name="Line 11"/>
          <p:cNvSpPr>
            <a:spLocks noChangeShapeType="1"/>
          </p:cNvSpPr>
          <p:nvPr/>
        </p:nvSpPr>
        <p:spPr bwMode="auto">
          <a:xfrm>
            <a:off x="7092950" y="2733675"/>
            <a:ext cx="484188" cy="528638"/>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8" name="Line 12"/>
          <p:cNvSpPr>
            <a:spLocks noChangeShapeType="1"/>
          </p:cNvSpPr>
          <p:nvPr/>
        </p:nvSpPr>
        <p:spPr bwMode="auto">
          <a:xfrm>
            <a:off x="6043613" y="2006600"/>
            <a:ext cx="565150" cy="46355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9" name="Line 13"/>
          <p:cNvSpPr>
            <a:spLocks noChangeShapeType="1"/>
          </p:cNvSpPr>
          <p:nvPr/>
        </p:nvSpPr>
        <p:spPr bwMode="auto">
          <a:xfrm flipH="1">
            <a:off x="4670425" y="2006600"/>
            <a:ext cx="565150" cy="46355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0" name="Text Box 14"/>
          <p:cNvSpPr txBox="1">
            <a:spLocks noChangeArrowheads="1"/>
          </p:cNvSpPr>
          <p:nvPr/>
        </p:nvSpPr>
        <p:spPr bwMode="auto">
          <a:xfrm>
            <a:off x="5187950" y="1743075"/>
            <a:ext cx="936625" cy="349250"/>
          </a:xfrm>
          <a:prstGeom prst="rect">
            <a:avLst/>
          </a:prstGeom>
          <a:solidFill>
            <a:srgbClr val="FFFF00"/>
          </a:solidFill>
          <a:ln w="12700">
            <a:solidFill>
              <a:srgbClr val="0000FF"/>
            </a:solidFill>
            <a:miter lim="800000"/>
            <a:headEnd/>
            <a:tailEnd/>
          </a:ln>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2D1993"/>
                </a:solidFill>
              </a:rPr>
              <a:t>MarSt</a:t>
            </a:r>
            <a:endParaRPr lang="en-US" altLang="en-US" sz="1600" b="0">
              <a:solidFill>
                <a:schemeClr val="bg2"/>
              </a:solidFill>
            </a:endParaRPr>
          </a:p>
        </p:txBody>
      </p:sp>
      <p:sp>
        <p:nvSpPr>
          <p:cNvPr id="4111" name="Text Box 15"/>
          <p:cNvSpPr txBox="1">
            <a:spLocks noChangeArrowheads="1"/>
          </p:cNvSpPr>
          <p:nvPr/>
        </p:nvSpPr>
        <p:spPr bwMode="auto">
          <a:xfrm>
            <a:off x="6203950" y="2470150"/>
            <a:ext cx="935038" cy="349250"/>
          </a:xfrm>
          <a:prstGeom prst="rect">
            <a:avLst/>
          </a:prstGeom>
          <a:solidFill>
            <a:srgbClr val="FFFF00"/>
          </a:solidFill>
          <a:ln w="12700">
            <a:solidFill>
              <a:srgbClr val="0000FF"/>
            </a:solidFill>
            <a:miter lim="800000"/>
            <a:headEnd/>
            <a:tailEnd/>
          </a:ln>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2D1993"/>
                </a:solidFill>
              </a:rPr>
              <a:t>Refund</a:t>
            </a:r>
            <a:endParaRPr lang="en-US" altLang="en-US" sz="1600" b="0">
              <a:solidFill>
                <a:schemeClr val="bg2"/>
              </a:solidFill>
            </a:endParaRPr>
          </a:p>
        </p:txBody>
      </p:sp>
      <p:sp>
        <p:nvSpPr>
          <p:cNvPr id="4112" name="Text Box 16"/>
          <p:cNvSpPr txBox="1">
            <a:spLocks noChangeArrowheads="1"/>
          </p:cNvSpPr>
          <p:nvPr/>
        </p:nvSpPr>
        <p:spPr bwMode="auto">
          <a:xfrm>
            <a:off x="7118350" y="3232150"/>
            <a:ext cx="968375" cy="349250"/>
          </a:xfrm>
          <a:prstGeom prst="rect">
            <a:avLst/>
          </a:prstGeom>
          <a:solidFill>
            <a:srgbClr val="FFFF00"/>
          </a:solidFill>
          <a:ln w="12700">
            <a:solidFill>
              <a:srgbClr val="0000FF"/>
            </a:solidFill>
            <a:miter lim="800000"/>
            <a:headEnd/>
            <a:tailEnd/>
          </a:ln>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2D1993"/>
                </a:solidFill>
              </a:rPr>
              <a:t>TaxInc</a:t>
            </a:r>
            <a:endParaRPr lang="en-US" altLang="en-US" sz="1600" b="0">
              <a:solidFill>
                <a:schemeClr val="bg2"/>
              </a:solidFill>
            </a:endParaRPr>
          </a:p>
        </p:txBody>
      </p:sp>
      <p:sp>
        <p:nvSpPr>
          <p:cNvPr id="4113" name="AutoShape 17"/>
          <p:cNvSpPr>
            <a:spLocks noChangeArrowheads="1"/>
          </p:cNvSpPr>
          <p:nvPr/>
        </p:nvSpPr>
        <p:spPr bwMode="auto">
          <a:xfrm>
            <a:off x="8045450" y="4021138"/>
            <a:ext cx="627063" cy="366712"/>
          </a:xfrm>
          <a:prstGeom prst="roundRect">
            <a:avLst>
              <a:gd name="adj" fmla="val 16769"/>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endParaRPr lang="en-US" altLang="en-US"/>
          </a:p>
        </p:txBody>
      </p:sp>
      <p:sp>
        <p:nvSpPr>
          <p:cNvPr id="4114" name="Text Box 18"/>
          <p:cNvSpPr txBox="1">
            <a:spLocks noChangeArrowheads="1"/>
          </p:cNvSpPr>
          <p:nvPr/>
        </p:nvSpPr>
        <p:spPr bwMode="auto">
          <a:xfrm>
            <a:off x="7969250" y="4021138"/>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800000"/>
                </a:solidFill>
              </a:rPr>
              <a:t>YES</a:t>
            </a:r>
            <a:endParaRPr lang="en-US" altLang="en-US" sz="1600" b="0">
              <a:solidFill>
                <a:schemeClr val="bg2"/>
              </a:solidFill>
            </a:endParaRPr>
          </a:p>
        </p:txBody>
      </p:sp>
      <p:sp>
        <p:nvSpPr>
          <p:cNvPr id="4115" name="AutoShape 19"/>
          <p:cNvSpPr>
            <a:spLocks noChangeArrowheads="1"/>
          </p:cNvSpPr>
          <p:nvPr/>
        </p:nvSpPr>
        <p:spPr bwMode="auto">
          <a:xfrm>
            <a:off x="6553200" y="4038600"/>
            <a:ext cx="654050" cy="363538"/>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endParaRPr lang="en-US" altLang="en-US"/>
          </a:p>
        </p:txBody>
      </p:sp>
      <p:sp>
        <p:nvSpPr>
          <p:cNvPr id="4116" name="Text Box 20"/>
          <p:cNvSpPr txBox="1">
            <a:spLocks noChangeArrowheads="1"/>
          </p:cNvSpPr>
          <p:nvPr/>
        </p:nvSpPr>
        <p:spPr bwMode="auto">
          <a:xfrm>
            <a:off x="6650038" y="4024313"/>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800000"/>
                </a:solidFill>
              </a:rPr>
              <a:t>NO</a:t>
            </a:r>
            <a:endParaRPr lang="en-US" altLang="en-US" sz="1600" b="0">
              <a:solidFill>
                <a:schemeClr val="bg2"/>
              </a:solidFill>
            </a:endParaRPr>
          </a:p>
        </p:txBody>
      </p:sp>
      <p:sp>
        <p:nvSpPr>
          <p:cNvPr id="4117" name="AutoShape 21"/>
          <p:cNvSpPr>
            <a:spLocks noChangeArrowheads="1"/>
          </p:cNvSpPr>
          <p:nvPr/>
        </p:nvSpPr>
        <p:spPr bwMode="auto">
          <a:xfrm>
            <a:off x="4348163" y="2484438"/>
            <a:ext cx="685800" cy="347662"/>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endParaRPr lang="en-US" altLang="en-US"/>
          </a:p>
        </p:txBody>
      </p:sp>
      <p:sp>
        <p:nvSpPr>
          <p:cNvPr id="4118" name="Text Box 22"/>
          <p:cNvSpPr txBox="1">
            <a:spLocks noChangeArrowheads="1"/>
          </p:cNvSpPr>
          <p:nvPr/>
        </p:nvSpPr>
        <p:spPr bwMode="auto">
          <a:xfrm>
            <a:off x="4443413" y="2470150"/>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800000"/>
                </a:solidFill>
              </a:rPr>
              <a:t>NO</a:t>
            </a:r>
            <a:endParaRPr lang="en-US" altLang="en-US" sz="1600" b="0">
              <a:solidFill>
                <a:srgbClr val="00FFFF"/>
              </a:solidFill>
            </a:endParaRPr>
          </a:p>
        </p:txBody>
      </p:sp>
      <p:grpSp>
        <p:nvGrpSpPr>
          <p:cNvPr id="4119" name="Group 35"/>
          <p:cNvGrpSpPr>
            <a:grpSpLocks/>
          </p:cNvGrpSpPr>
          <p:nvPr/>
        </p:nvGrpSpPr>
        <p:grpSpPr bwMode="auto">
          <a:xfrm>
            <a:off x="5594350" y="3232150"/>
            <a:ext cx="685800" cy="381000"/>
            <a:chOff x="4927" y="2340"/>
            <a:chExt cx="432" cy="240"/>
          </a:xfrm>
        </p:grpSpPr>
        <p:sp>
          <p:nvSpPr>
            <p:cNvPr id="4127" name="AutoShape 23"/>
            <p:cNvSpPr>
              <a:spLocks noChangeArrowheads="1"/>
            </p:cNvSpPr>
            <p:nvPr/>
          </p:nvSpPr>
          <p:spPr bwMode="auto">
            <a:xfrm>
              <a:off x="4927" y="2340"/>
              <a:ext cx="432" cy="240"/>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endParaRPr lang="en-US" altLang="en-US"/>
            </a:p>
          </p:txBody>
        </p:sp>
        <p:sp>
          <p:nvSpPr>
            <p:cNvPr id="4128" name="Text Box 24"/>
            <p:cNvSpPr txBox="1">
              <a:spLocks noChangeArrowheads="1"/>
            </p:cNvSpPr>
            <p:nvPr/>
          </p:nvSpPr>
          <p:spPr bwMode="auto">
            <a:xfrm>
              <a:off x="4975" y="2340"/>
              <a:ext cx="3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spcBef>
                  <a:spcPct val="20000"/>
                </a:spcBef>
                <a:buClr>
                  <a:schemeClr val="accent2"/>
                </a:buClr>
                <a:buSzPct val="75000"/>
                <a:buFont typeface="Monotype Sorts" charset="0"/>
                <a:buNone/>
              </a:pPr>
              <a:r>
                <a:rPr lang="en-US" altLang="en-US" sz="1600">
                  <a:solidFill>
                    <a:srgbClr val="800000"/>
                  </a:solidFill>
                </a:rPr>
                <a:t>NO</a:t>
              </a:r>
              <a:endParaRPr lang="en-US" altLang="en-US" sz="1600" b="0">
                <a:solidFill>
                  <a:schemeClr val="bg2"/>
                </a:solidFill>
              </a:endParaRPr>
            </a:p>
          </p:txBody>
        </p:sp>
      </p:grpSp>
      <p:sp>
        <p:nvSpPr>
          <p:cNvPr id="4120" name="Text Box 25"/>
          <p:cNvSpPr txBox="1">
            <a:spLocks noChangeArrowheads="1"/>
          </p:cNvSpPr>
          <p:nvPr/>
        </p:nvSpPr>
        <p:spPr bwMode="auto">
          <a:xfrm>
            <a:off x="5518150" y="27749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Yes</a:t>
            </a:r>
            <a:endParaRPr lang="en-US" altLang="en-US" sz="1600" b="0">
              <a:solidFill>
                <a:schemeClr val="bg2"/>
              </a:solidFill>
            </a:endParaRPr>
          </a:p>
        </p:txBody>
      </p:sp>
      <p:sp>
        <p:nvSpPr>
          <p:cNvPr id="4121" name="Text Box 26"/>
          <p:cNvSpPr txBox="1">
            <a:spLocks noChangeArrowheads="1"/>
          </p:cNvSpPr>
          <p:nvPr/>
        </p:nvSpPr>
        <p:spPr bwMode="auto">
          <a:xfrm>
            <a:off x="7270750" y="2698750"/>
            <a:ext cx="4429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No</a:t>
            </a:r>
            <a:endParaRPr lang="en-US" altLang="en-US" sz="1600" b="0">
              <a:solidFill>
                <a:schemeClr val="bg2"/>
              </a:solidFill>
            </a:endParaRPr>
          </a:p>
        </p:txBody>
      </p:sp>
      <p:sp>
        <p:nvSpPr>
          <p:cNvPr id="4122" name="Text Box 27"/>
          <p:cNvSpPr txBox="1">
            <a:spLocks noChangeArrowheads="1"/>
          </p:cNvSpPr>
          <p:nvPr/>
        </p:nvSpPr>
        <p:spPr bwMode="auto">
          <a:xfrm>
            <a:off x="4146550" y="1936750"/>
            <a:ext cx="930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Married</a:t>
            </a:r>
            <a:r>
              <a:rPr lang="en-US" altLang="en-US" sz="1600" b="0">
                <a:solidFill>
                  <a:schemeClr val="bg2"/>
                </a:solidFill>
              </a:rPr>
              <a:t> </a:t>
            </a:r>
          </a:p>
        </p:txBody>
      </p:sp>
      <p:sp>
        <p:nvSpPr>
          <p:cNvPr id="4123" name="Text Box 28"/>
          <p:cNvSpPr txBox="1">
            <a:spLocks noChangeArrowheads="1"/>
          </p:cNvSpPr>
          <p:nvPr/>
        </p:nvSpPr>
        <p:spPr bwMode="auto">
          <a:xfrm>
            <a:off x="5746750" y="1708150"/>
            <a:ext cx="13985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Single, Divorced</a:t>
            </a:r>
            <a:endParaRPr lang="en-US" altLang="en-US" sz="1600" b="0">
              <a:solidFill>
                <a:schemeClr val="bg2"/>
              </a:solidFill>
            </a:endParaRPr>
          </a:p>
        </p:txBody>
      </p:sp>
      <p:sp>
        <p:nvSpPr>
          <p:cNvPr id="4124" name="Text Box 29"/>
          <p:cNvSpPr txBox="1">
            <a:spLocks noChangeArrowheads="1"/>
          </p:cNvSpPr>
          <p:nvPr/>
        </p:nvSpPr>
        <p:spPr bwMode="auto">
          <a:xfrm>
            <a:off x="6353175" y="3562350"/>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&lt; 80K</a:t>
            </a:r>
            <a:endParaRPr lang="en-US" altLang="en-US" sz="1600" b="0">
              <a:solidFill>
                <a:schemeClr val="bg2"/>
              </a:solidFill>
            </a:endParaRPr>
          </a:p>
        </p:txBody>
      </p:sp>
      <p:sp>
        <p:nvSpPr>
          <p:cNvPr id="4125" name="Text Box 30"/>
          <p:cNvSpPr txBox="1">
            <a:spLocks noChangeArrowheads="1"/>
          </p:cNvSpPr>
          <p:nvPr/>
        </p:nvSpPr>
        <p:spPr bwMode="auto">
          <a:xfrm>
            <a:off x="8128000" y="3562350"/>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a:spcBef>
                <a:spcPct val="20000"/>
              </a:spcBef>
              <a:buClr>
                <a:schemeClr val="accent2"/>
              </a:buClr>
              <a:buSzPct val="75000"/>
              <a:buFont typeface="Monotype Sorts" charset="0"/>
              <a:buNone/>
            </a:pPr>
            <a:r>
              <a:rPr lang="en-US" altLang="en-US" sz="1600" b="0"/>
              <a:t>&gt; 80K</a:t>
            </a:r>
            <a:endParaRPr lang="en-US" altLang="en-US" sz="1600" b="0">
              <a:solidFill>
                <a:schemeClr val="bg2"/>
              </a:solidFill>
            </a:endParaRPr>
          </a:p>
        </p:txBody>
      </p:sp>
      <p:sp>
        <p:nvSpPr>
          <p:cNvPr id="4126" name="Text Box 37"/>
          <p:cNvSpPr txBox="1">
            <a:spLocks noChangeArrowheads="1"/>
          </p:cNvSpPr>
          <p:nvPr/>
        </p:nvSpPr>
        <p:spPr bwMode="auto">
          <a:xfrm>
            <a:off x="4343400" y="5029200"/>
            <a:ext cx="441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spcBef>
                <a:spcPct val="50000"/>
              </a:spcBef>
            </a:pPr>
            <a:r>
              <a:rPr lang="en-US" altLang="en-US" sz="1800">
                <a:solidFill>
                  <a:srgbClr val="CC3300"/>
                </a:solidFill>
              </a:rPr>
              <a:t>There could be more than one tree that fits the same data!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smtClean="0"/>
              <a:t>Decision Tree Classification Task</a:t>
            </a:r>
          </a:p>
        </p:txBody>
      </p:sp>
      <p:graphicFrame>
        <p:nvGraphicFramePr>
          <p:cNvPr id="5122" name="Object 3"/>
          <p:cNvGraphicFramePr>
            <a:graphicFrameLocks noGrp="1" noChangeAspect="1"/>
          </p:cNvGraphicFramePr>
          <p:nvPr>
            <p:ph idx="1"/>
          </p:nvPr>
        </p:nvGraphicFramePr>
        <p:xfrm>
          <a:off x="1093788" y="1143000"/>
          <a:ext cx="6951662" cy="5181600"/>
        </p:xfrm>
        <a:graphic>
          <a:graphicData uri="http://schemas.openxmlformats.org/presentationml/2006/ole">
            <mc:AlternateContent xmlns:mc="http://schemas.openxmlformats.org/markup-compatibility/2006">
              <mc:Choice xmlns:v="urn:schemas-microsoft-com:vml" Requires="v">
                <p:oleObj spid="_x0000_s5141" name="Visio" r:id="rId3" imgW="8424875" imgH="6279741" progId="Visio.Drawing.6">
                  <p:embed/>
                </p:oleObj>
              </mc:Choice>
              <mc:Fallback>
                <p:oleObj name="Visio" r:id="rId3" imgW="8424875" imgH="6279741" progId="Visio.Drawing.6">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788" y="1143000"/>
                        <a:ext cx="695166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4" name="Line 4"/>
          <p:cNvSpPr>
            <a:spLocks noChangeShapeType="1"/>
          </p:cNvSpPr>
          <p:nvPr/>
        </p:nvSpPr>
        <p:spPr bwMode="auto">
          <a:xfrm flipH="1" flipV="1">
            <a:off x="6019800" y="4724400"/>
            <a:ext cx="0" cy="6858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5" name="Text Box 5"/>
          <p:cNvSpPr txBox="1">
            <a:spLocks noChangeArrowheads="1"/>
          </p:cNvSpPr>
          <p:nvPr/>
        </p:nvSpPr>
        <p:spPr bwMode="auto">
          <a:xfrm>
            <a:off x="7086600" y="4114800"/>
            <a:ext cx="1219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spcBef>
                <a:spcPct val="50000"/>
              </a:spcBef>
            </a:pPr>
            <a:r>
              <a:rPr lang="en-US" altLang="en-US"/>
              <a:t>Decision Tree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C.BRev.FY97">
  <a:themeElements>
    <a:clrScheme name="">
      <a:dk1>
        <a:srgbClr val="000000"/>
      </a:dk1>
      <a:lt1>
        <a:srgbClr val="FFFFFF"/>
      </a:lt1>
      <a:dk2>
        <a:srgbClr val="006B61"/>
      </a:dk2>
      <a:lt2>
        <a:srgbClr val="C0C0C0"/>
      </a:lt2>
      <a:accent1>
        <a:srgbClr val="FF00FF"/>
      </a:accent1>
      <a:accent2>
        <a:srgbClr val="00C0C0"/>
      </a:accent2>
      <a:accent3>
        <a:srgbClr val="FFFFFF"/>
      </a:accent3>
      <a:accent4>
        <a:srgbClr val="000000"/>
      </a:accent4>
      <a:accent5>
        <a:srgbClr val="FFAAFF"/>
      </a:accent5>
      <a:accent6>
        <a:srgbClr val="00AEAE"/>
      </a:accent6>
      <a:hlink>
        <a:srgbClr val="00C000"/>
      </a:hlink>
      <a:folHlink>
        <a:srgbClr val="800080"/>
      </a:folHlink>
    </a:clrScheme>
    <a:fontScheme name="LC.BRev.FY97">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LC.BRev.FY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C.BRev.FY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C.BRev.FY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C.BRev.FY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C.BRev.FY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C.BRev.FY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C.BRev.FY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Porky:Words:ASCI:PSE:Budgets FY97:LC.BRev.FY97</Template>
  <TotalTime>146477225</TotalTime>
  <Pages>3</Pages>
  <Words>3111</Words>
  <Application>Microsoft Office PowerPoint</Application>
  <PresentationFormat>On-screen Show (4:3)</PresentationFormat>
  <Paragraphs>733</Paragraphs>
  <Slides>63</Slides>
  <Notes>3</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63</vt:i4>
      </vt:variant>
    </vt:vector>
  </HeadingPairs>
  <TitlesOfParts>
    <vt:vector size="69" baseType="lpstr">
      <vt:lpstr>LC.BRev.FY97</vt:lpstr>
      <vt:lpstr>Visio</vt:lpstr>
      <vt:lpstr>VISIO</vt:lpstr>
      <vt:lpstr>Document</vt:lpstr>
      <vt:lpstr>Equation</vt:lpstr>
      <vt:lpstr>Worksheet</vt:lpstr>
      <vt:lpstr>COSC 6368 Machine Learning Organization </vt:lpstr>
      <vt:lpstr>Classification: Definition</vt:lpstr>
      <vt:lpstr>Illustrating Classification Task</vt:lpstr>
      <vt:lpstr>Examples of Classification Task</vt:lpstr>
      <vt:lpstr>Classification Techniques</vt:lpstr>
      <vt:lpstr>COSC 6368 Decision Tree Organization </vt:lpstr>
      <vt:lpstr>1. Examples of Decision Trees</vt:lpstr>
      <vt:lpstr>Another Example of Decision Tree</vt:lpstr>
      <vt:lpstr>Decision Tree Classification Task</vt:lpstr>
      <vt:lpstr>Apply Model to Test Data</vt:lpstr>
      <vt:lpstr>Apply Model to Test Data</vt:lpstr>
      <vt:lpstr>Apply Model to Test Data</vt:lpstr>
      <vt:lpstr>Apply Model to Test Data</vt:lpstr>
      <vt:lpstr>Apply Model to Test Data</vt:lpstr>
      <vt:lpstr>Apply Model to Test Data</vt:lpstr>
      <vt:lpstr>Decision Tree Classification Task</vt:lpstr>
      <vt:lpstr>2. Decision Tree Induction</vt:lpstr>
      <vt:lpstr>General Structure of Hunt’s Algorithm</vt:lpstr>
      <vt:lpstr>Hunt’s Algorithm</vt:lpstr>
      <vt:lpstr>Tree Induction</vt:lpstr>
      <vt:lpstr>Tree Induction</vt:lpstr>
      <vt:lpstr>How to Specify Test Condition?</vt:lpstr>
      <vt:lpstr>Splitting Based on Nominal Attributes</vt:lpstr>
      <vt:lpstr>Splitting Based on Ordinal Attributes</vt:lpstr>
      <vt:lpstr>Splitting Based on Continuous Attributes</vt:lpstr>
      <vt:lpstr>Splitting Based on Continuous Attributes</vt:lpstr>
      <vt:lpstr>Tree Induction</vt:lpstr>
      <vt:lpstr>How to determine the Best Split</vt:lpstr>
      <vt:lpstr>How to determine the Best Split</vt:lpstr>
      <vt:lpstr>Measures of Node Impurity</vt:lpstr>
      <vt:lpstr>How to Find the Best Split</vt:lpstr>
      <vt:lpstr>Splitting Continuous Attributes</vt:lpstr>
      <vt:lpstr>Alternative Splitting Criteria based on INFO</vt:lpstr>
      <vt:lpstr>Examples for computing Entropy</vt:lpstr>
      <vt:lpstr>Splitting Based on INFO...</vt:lpstr>
      <vt:lpstr>Splitting Based on INFO...</vt:lpstr>
      <vt:lpstr>Entropy and Gain Computations</vt:lpstr>
      <vt:lpstr>Information Gain vs. Gain Ratio</vt:lpstr>
      <vt:lpstr>Tree Induction</vt:lpstr>
      <vt:lpstr>Stopping Criteria for Tree Induction</vt:lpstr>
      <vt:lpstr>3. Underfitting and Overfitting</vt:lpstr>
      <vt:lpstr>Underfitting and Overfitting</vt:lpstr>
      <vt:lpstr>Overfitting due to Noise </vt:lpstr>
      <vt:lpstr>Overfitting due to Insufficient Examples</vt:lpstr>
      <vt:lpstr>Notes on Overfitting</vt:lpstr>
      <vt:lpstr>Occam’s Razor</vt:lpstr>
      <vt:lpstr>How to Address Overfitting</vt:lpstr>
      <vt:lpstr>How to Address Overfitting…</vt:lpstr>
      <vt:lpstr>4. Other Issues</vt:lpstr>
      <vt:lpstr>Data Fragmentation</vt:lpstr>
      <vt:lpstr>Expressiveness</vt:lpstr>
      <vt:lpstr>Decision Boundary</vt:lpstr>
      <vt:lpstr>Oblique Decision Trees</vt:lpstr>
      <vt:lpstr>Model Evaluation</vt:lpstr>
      <vt:lpstr>Metrics for Performance Evaluation</vt:lpstr>
      <vt:lpstr>Metrics for Performance Evaluation…</vt:lpstr>
      <vt:lpstr>Cost Matrix</vt:lpstr>
      <vt:lpstr>Computing Cost of Classification</vt:lpstr>
      <vt:lpstr>Cost vs Accuracy</vt:lpstr>
      <vt:lpstr>Methods for  Estimating Model Accuracy </vt:lpstr>
      <vt:lpstr>Learning Curve</vt:lpstr>
      <vt:lpstr>5. Advantages Decision Tree Models</vt:lpstr>
      <vt:lpstr>5. Disadvantages Decision Tree Based Classification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Steven F. Ashby Center for Applied Scientific Computing  Month DD, 1997</dc:title>
  <dc:creator>Computations</dc:creator>
  <cp:lastModifiedBy>Christoph Eick</cp:lastModifiedBy>
  <cp:revision>376</cp:revision>
  <cp:lastPrinted>2001-08-28T17:59:37Z</cp:lastPrinted>
  <dcterms:created xsi:type="dcterms:W3CDTF">1998-03-18T13:44:31Z</dcterms:created>
  <dcterms:modified xsi:type="dcterms:W3CDTF">2017-10-30T19:06:31Z</dcterms:modified>
</cp:coreProperties>
</file>