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4"/>
  </p:notesMasterIdLst>
  <p:handoutMasterIdLst>
    <p:handoutMasterId r:id="rId5"/>
  </p:handoutMasterIdLst>
  <p:sldIdLst>
    <p:sldId id="654" r:id="rId2"/>
    <p:sldId id="653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FF0066"/>
    <a:srgbClr val="009900"/>
    <a:srgbClr val="030305"/>
    <a:srgbClr val="66FF66"/>
    <a:srgbClr val="C25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07" autoAdjust="0"/>
  </p:normalViewPr>
  <p:slideViewPr>
    <p:cSldViewPr>
      <p:cViewPr varScale="1">
        <p:scale>
          <a:sx n="79" d="100"/>
          <a:sy n="79" d="100"/>
        </p:scale>
        <p:origin x="18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D887AE-11C9-4A44-9D5D-57A7CE08E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77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87388"/>
            <a:ext cx="4675187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9601"/>
            <a:ext cx="5140960" cy="419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920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DCD707-2FF7-4457-9AD6-4D4D63652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05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23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23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4EA2-4C03-444C-891D-E6F9F34D4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4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D5853-16FF-4C27-99F2-27C20CF13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4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05132-62E2-4052-A3F8-D8B240D22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5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569CE-8FBF-4180-AB86-B64A85A23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1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EB014-4838-4D4E-85C5-4D64C1386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D9EBD-E311-4211-BE77-C42A0B8FC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86FAF-A510-46BD-B64C-762FF81BE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0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F8655-06F8-4EDD-A235-55AA55EF3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2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16BA5-02E4-4CDD-9FE3-DEB538472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18317-714E-4974-9C3F-A7CC0FF1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9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5039D-7523-423D-9D4E-AFBF1939B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9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C2540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11331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13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13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1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F4E7D3-13C3-4F88-9449-E846D95B1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1339" name="Text Box 11"/>
          <p:cNvSpPr txBox="1">
            <a:spLocks noChangeArrowheads="1"/>
          </p:cNvSpPr>
          <p:nvPr userDrawn="1"/>
        </p:nvSpPr>
        <p:spPr bwMode="auto">
          <a:xfrm>
            <a:off x="7391400" y="64008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900"/>
              <a:t>Eick: </a:t>
            </a:r>
            <a:r>
              <a:rPr lang="en-US" sz="900" i="1"/>
              <a:t>Reinforcement Learning. </a:t>
            </a:r>
            <a:endParaRPr lang="en-US" sz="900" i="1">
              <a:solidFill>
                <a:srgbClr val="C2540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369B8-2AAF-3458-5EA6-1EDE549AD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Group Homework Credit Task Group F (Feb. </a:t>
            </a:r>
            <a:r>
              <a:rPr lang="en-US" sz="2400"/>
              <a:t>28, </a:t>
            </a:r>
            <a:r>
              <a:rPr lang="en-US" sz="2400" dirty="0"/>
              <a:t>2024)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84CD8-04F6-4E6C-0FA7-2BDC48E5A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fontAlgn="base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lphaLcPeriod"/>
            </a:pPr>
            <a:r>
              <a:rPr lang="de-DE" sz="1800" u="none" strike="noStrike" kern="0" spc="0" dirty="0">
                <a:ln>
                  <a:noFill/>
                </a:ln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Give the Bellman equations for all 9 states of the STU World (given on the next page)! Assume </a:t>
            </a:r>
            <a:r>
              <a:rPr lang="en-US" sz="1800" u="none" strike="noStrike" kern="0" spc="0" dirty="0">
                <a:ln>
                  <a:noFill/>
                </a:ln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  <a:sym typeface="Symbol" panose="05050102010706020507" pitchFamily="18" charset="2"/>
              </a:rPr>
              <a:t></a:t>
            </a:r>
            <a:r>
              <a:rPr lang="en-US" sz="1800" u="none" strike="noStrike" kern="0" spc="0" dirty="0">
                <a:ln>
                  <a:noFill/>
                </a:ln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=0.4! Propose a policy (using your own intelligence and not reinforcement learning) which maximizes an agent’s reward for the GHI world!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lphaLcPeriod"/>
            </a:pPr>
            <a:r>
              <a:rPr lang="en-US" sz="1800" u="none" strike="noStrike" kern="0" spc="0" dirty="0">
                <a:ln>
                  <a:noFill/>
                </a:ln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 Write a program which solves the Bellman Equation System for the STU world—your solution for — assuming </a:t>
            </a:r>
            <a:r>
              <a:rPr lang="en-US" sz="1800" u="none" strike="noStrike" kern="0" spc="0" dirty="0">
                <a:ln>
                  <a:noFill/>
                </a:ln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  <a:sym typeface="Symbol" panose="05050102010706020507" pitchFamily="18" charset="2"/>
              </a:rPr>
              <a:t></a:t>
            </a:r>
            <a:r>
              <a:rPr lang="en-US" sz="1800" u="none" strike="noStrike" kern="0" spc="0" dirty="0">
                <a:ln>
                  <a:noFill/>
                </a:ln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=0.4—and report your findings. Interpret the utilities for </a:t>
            </a:r>
            <a:r>
              <a:rPr lang="en-US" sz="1800" u="none" strike="noStrike" kern="0" spc="0">
                <a:ln>
                  <a:noFill/>
                </a:ln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the 9 states </a:t>
            </a:r>
            <a:r>
              <a:rPr lang="en-US" sz="1800" u="none" strike="noStrike" kern="0" spc="0" dirty="0">
                <a:ln>
                  <a:noFill/>
                </a:ln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you obtained. If you are pressed for time, you are allowed to report your solution for Task b on March 4!</a:t>
            </a:r>
            <a:endParaRPr lang="en-US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 Unicode M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2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2057400" y="213360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3886200" y="213360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auto">
          <a:xfrm>
            <a:off x="6019800" y="213360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3 </a:t>
            </a:r>
            <a:r>
              <a:rPr lang="en-US">
                <a:solidFill>
                  <a:srgbClr val="FF0066"/>
                </a:solidFill>
              </a:rPr>
              <a:t>R=+5</a:t>
            </a:r>
            <a:endParaRPr lang="en-US" sz="3200">
              <a:solidFill>
                <a:srgbClr val="FF0066"/>
              </a:solidFill>
            </a:endParaRPr>
          </a:p>
        </p:txBody>
      </p:sp>
      <p:sp>
        <p:nvSpPr>
          <p:cNvPr id="6150" name="Oval 7"/>
          <p:cNvSpPr>
            <a:spLocks noChangeArrowheads="1"/>
          </p:cNvSpPr>
          <p:nvPr/>
        </p:nvSpPr>
        <p:spPr bwMode="auto">
          <a:xfrm>
            <a:off x="6172200" y="327660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/>
              <a:t>6 </a:t>
            </a:r>
            <a:r>
              <a:rPr lang="en-US" dirty="0">
                <a:solidFill>
                  <a:srgbClr val="FF0066"/>
                </a:solidFill>
              </a:rPr>
              <a:t>R=</a:t>
            </a:r>
            <a:r>
              <a:rPr lang="en-US" dirty="0">
                <a:solidFill>
                  <a:srgbClr val="FF0066"/>
                </a:solidFill>
                <a:latin typeface="Symbol" pitchFamily="18" charset="2"/>
              </a:rPr>
              <a:t>+</a:t>
            </a:r>
            <a:r>
              <a:rPr lang="en-US" dirty="0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>
            <a:off x="6248400" y="457200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/>
              <a:t>9 </a:t>
            </a:r>
            <a:r>
              <a:rPr lang="en-US" dirty="0">
                <a:solidFill>
                  <a:srgbClr val="FF0066"/>
                </a:solidFill>
              </a:rPr>
              <a:t>R=</a:t>
            </a:r>
            <a:r>
              <a:rPr lang="en-US" dirty="0">
                <a:solidFill>
                  <a:srgbClr val="FF0066"/>
                </a:solidFill>
                <a:latin typeface="Symbol" pitchFamily="18" charset="2"/>
              </a:rPr>
              <a:t>-22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6153" name="Oval 10"/>
          <p:cNvSpPr>
            <a:spLocks noChangeArrowheads="1"/>
          </p:cNvSpPr>
          <p:nvPr/>
        </p:nvSpPr>
        <p:spPr bwMode="auto">
          <a:xfrm>
            <a:off x="4114800" y="457200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/>
              <a:t>8 </a:t>
            </a:r>
            <a:r>
              <a:rPr lang="en-US" dirty="0">
                <a:solidFill>
                  <a:srgbClr val="FF0066"/>
                </a:solidFill>
              </a:rPr>
              <a:t>R=+7</a:t>
            </a: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4114800" y="335280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5 </a:t>
            </a:r>
            <a:r>
              <a:rPr lang="en-US">
                <a:solidFill>
                  <a:srgbClr val="FF0066"/>
                </a:solidFill>
              </a:rPr>
              <a:t>R=+3</a:t>
            </a:r>
          </a:p>
        </p:txBody>
      </p:sp>
      <p:sp>
        <p:nvSpPr>
          <p:cNvPr id="6155" name="Oval 12"/>
          <p:cNvSpPr>
            <a:spLocks noChangeArrowheads="1"/>
          </p:cNvSpPr>
          <p:nvPr/>
        </p:nvSpPr>
        <p:spPr bwMode="auto">
          <a:xfrm>
            <a:off x="2133600" y="335280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4</a:t>
            </a:r>
          </a:p>
        </p:txBody>
      </p:sp>
      <p:sp>
        <p:nvSpPr>
          <p:cNvPr id="6156" name="Oval 13"/>
          <p:cNvSpPr>
            <a:spLocks noChangeArrowheads="1"/>
          </p:cNvSpPr>
          <p:nvPr/>
        </p:nvSpPr>
        <p:spPr bwMode="auto">
          <a:xfrm>
            <a:off x="2057400" y="464820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7</a:t>
            </a:r>
          </a:p>
        </p:txBody>
      </p:sp>
      <p:sp>
        <p:nvSpPr>
          <p:cNvPr id="6157" name="Line 17"/>
          <p:cNvSpPr>
            <a:spLocks noChangeShapeType="1"/>
          </p:cNvSpPr>
          <p:nvPr/>
        </p:nvSpPr>
        <p:spPr bwMode="auto">
          <a:xfrm>
            <a:off x="3429000" y="243840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8" name="Line 19"/>
          <p:cNvSpPr>
            <a:spLocks noChangeShapeType="1"/>
          </p:cNvSpPr>
          <p:nvPr/>
        </p:nvSpPr>
        <p:spPr bwMode="auto">
          <a:xfrm>
            <a:off x="5257800" y="243840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>
            <a:off x="6705600" y="28194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0" name="Line 21"/>
          <p:cNvSpPr>
            <a:spLocks noChangeShapeType="1"/>
          </p:cNvSpPr>
          <p:nvPr/>
        </p:nvSpPr>
        <p:spPr bwMode="auto">
          <a:xfrm>
            <a:off x="6858000" y="39624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1" name="Line 22"/>
          <p:cNvSpPr>
            <a:spLocks noChangeShapeType="1"/>
          </p:cNvSpPr>
          <p:nvPr/>
        </p:nvSpPr>
        <p:spPr bwMode="auto">
          <a:xfrm flipH="1" flipV="1">
            <a:off x="4914900" y="3962400"/>
            <a:ext cx="740" cy="609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2" name="Line 23"/>
          <p:cNvSpPr>
            <a:spLocks noChangeShapeType="1"/>
          </p:cNvSpPr>
          <p:nvPr/>
        </p:nvSpPr>
        <p:spPr bwMode="auto">
          <a:xfrm flipH="1">
            <a:off x="5486400" y="373380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3" name="Line 24"/>
          <p:cNvSpPr>
            <a:spLocks noChangeShapeType="1"/>
          </p:cNvSpPr>
          <p:nvPr/>
        </p:nvSpPr>
        <p:spPr bwMode="auto">
          <a:xfrm flipH="1">
            <a:off x="5356225" y="5010088"/>
            <a:ext cx="855663" cy="2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4" name="Line 25"/>
          <p:cNvSpPr>
            <a:spLocks noChangeShapeType="1"/>
          </p:cNvSpPr>
          <p:nvPr/>
        </p:nvSpPr>
        <p:spPr bwMode="auto">
          <a:xfrm>
            <a:off x="4572000" y="28194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5" name="Line 26"/>
          <p:cNvSpPr>
            <a:spLocks noChangeShapeType="1"/>
          </p:cNvSpPr>
          <p:nvPr/>
        </p:nvSpPr>
        <p:spPr bwMode="auto">
          <a:xfrm>
            <a:off x="4724400" y="40386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 flipV="1">
            <a:off x="2819400" y="28194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7" name="Line 28"/>
          <p:cNvSpPr>
            <a:spLocks noChangeShapeType="1"/>
          </p:cNvSpPr>
          <p:nvPr/>
        </p:nvSpPr>
        <p:spPr bwMode="auto">
          <a:xfrm flipV="1">
            <a:off x="2819400" y="3962400"/>
            <a:ext cx="0" cy="6858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 flipH="1">
            <a:off x="2895600" y="4038600"/>
            <a:ext cx="18288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 flipH="1">
            <a:off x="3429000" y="4953000"/>
            <a:ext cx="6858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 flipH="1">
            <a:off x="3124200" y="3886200"/>
            <a:ext cx="1066800" cy="838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71" name="Line 34"/>
          <p:cNvSpPr>
            <a:spLocks noChangeShapeType="1"/>
          </p:cNvSpPr>
          <p:nvPr/>
        </p:nvSpPr>
        <p:spPr bwMode="auto">
          <a:xfrm flipV="1">
            <a:off x="5410200" y="48768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72" name="Text Box 35"/>
          <p:cNvSpPr txBox="1">
            <a:spLocks noChangeArrowheads="1"/>
          </p:cNvSpPr>
          <p:nvPr/>
        </p:nvSpPr>
        <p:spPr bwMode="auto">
          <a:xfrm>
            <a:off x="3489325" y="192405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e</a:t>
            </a:r>
          </a:p>
        </p:txBody>
      </p:sp>
      <p:sp>
        <p:nvSpPr>
          <p:cNvPr id="6173" name="Text Box 36"/>
          <p:cNvSpPr txBox="1">
            <a:spLocks noChangeArrowheads="1"/>
          </p:cNvSpPr>
          <p:nvPr/>
        </p:nvSpPr>
        <p:spPr bwMode="auto">
          <a:xfrm>
            <a:off x="5562600" y="190500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e</a:t>
            </a:r>
          </a:p>
        </p:txBody>
      </p:sp>
      <p:sp>
        <p:nvSpPr>
          <p:cNvPr id="6174" name="Text Box 37"/>
          <p:cNvSpPr txBox="1">
            <a:spLocks noChangeArrowheads="1"/>
          </p:cNvSpPr>
          <p:nvPr/>
        </p:nvSpPr>
        <p:spPr bwMode="auto">
          <a:xfrm>
            <a:off x="6629400" y="27432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s</a:t>
            </a:r>
          </a:p>
        </p:txBody>
      </p:sp>
      <p:sp>
        <p:nvSpPr>
          <p:cNvPr id="6175" name="Text Box 38"/>
          <p:cNvSpPr txBox="1">
            <a:spLocks noChangeArrowheads="1"/>
          </p:cNvSpPr>
          <p:nvPr/>
        </p:nvSpPr>
        <p:spPr bwMode="auto">
          <a:xfrm>
            <a:off x="6858000" y="39624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s</a:t>
            </a:r>
          </a:p>
        </p:txBody>
      </p:sp>
      <p:sp>
        <p:nvSpPr>
          <p:cNvPr id="6176" name="Text Box 39"/>
          <p:cNvSpPr txBox="1">
            <a:spLocks noChangeArrowheads="1"/>
          </p:cNvSpPr>
          <p:nvPr/>
        </p:nvSpPr>
        <p:spPr bwMode="auto">
          <a:xfrm>
            <a:off x="4933139" y="4004031"/>
            <a:ext cx="7040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/>
              <a:t>y/0.2</a:t>
            </a:r>
          </a:p>
        </p:txBody>
      </p:sp>
      <p:sp>
        <p:nvSpPr>
          <p:cNvPr id="6177" name="Text Box 40"/>
          <p:cNvSpPr txBox="1">
            <a:spLocks noChangeArrowheads="1"/>
          </p:cNvSpPr>
          <p:nvPr/>
        </p:nvSpPr>
        <p:spPr bwMode="auto">
          <a:xfrm>
            <a:off x="5641648" y="4974222"/>
            <a:ext cx="22114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/>
              <a:t>w</a:t>
            </a:r>
          </a:p>
        </p:txBody>
      </p:sp>
      <p:sp>
        <p:nvSpPr>
          <p:cNvPr id="6178" name="Text Box 41"/>
          <p:cNvSpPr txBox="1">
            <a:spLocks noChangeArrowheads="1"/>
          </p:cNvSpPr>
          <p:nvPr/>
        </p:nvSpPr>
        <p:spPr bwMode="auto">
          <a:xfrm>
            <a:off x="5410200" y="4495800"/>
            <a:ext cx="80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x/0.7</a:t>
            </a:r>
          </a:p>
        </p:txBody>
      </p:sp>
      <p:sp>
        <p:nvSpPr>
          <p:cNvPr id="6179" name="Text Box 42"/>
          <p:cNvSpPr txBox="1">
            <a:spLocks noChangeArrowheads="1"/>
          </p:cNvSpPr>
          <p:nvPr/>
        </p:nvSpPr>
        <p:spPr bwMode="auto">
          <a:xfrm>
            <a:off x="5638800" y="32766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w</a:t>
            </a:r>
          </a:p>
        </p:txBody>
      </p:sp>
      <p:sp>
        <p:nvSpPr>
          <p:cNvPr id="6180" name="Text Box 43"/>
          <p:cNvSpPr txBox="1">
            <a:spLocks noChangeArrowheads="1"/>
          </p:cNvSpPr>
          <p:nvPr/>
        </p:nvSpPr>
        <p:spPr bwMode="auto">
          <a:xfrm>
            <a:off x="2819400" y="2819400"/>
            <a:ext cx="22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n</a:t>
            </a:r>
          </a:p>
        </p:txBody>
      </p:sp>
      <p:sp>
        <p:nvSpPr>
          <p:cNvPr id="6181" name="Text Box 45"/>
          <p:cNvSpPr txBox="1">
            <a:spLocks noChangeArrowheads="1"/>
          </p:cNvSpPr>
          <p:nvPr/>
        </p:nvSpPr>
        <p:spPr bwMode="auto">
          <a:xfrm>
            <a:off x="3352800" y="3657600"/>
            <a:ext cx="636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err="1"/>
              <a:t>sw</a:t>
            </a:r>
            <a:endParaRPr lang="en-US" sz="3200" dirty="0"/>
          </a:p>
        </p:txBody>
      </p:sp>
      <p:sp>
        <p:nvSpPr>
          <p:cNvPr id="6182" name="Text Box 47"/>
          <p:cNvSpPr txBox="1">
            <a:spLocks noChangeArrowheads="1"/>
          </p:cNvSpPr>
          <p:nvPr/>
        </p:nvSpPr>
        <p:spPr bwMode="auto">
          <a:xfrm>
            <a:off x="3429000" y="4572000"/>
            <a:ext cx="80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x/0.3</a:t>
            </a:r>
          </a:p>
        </p:txBody>
      </p:sp>
      <p:sp>
        <p:nvSpPr>
          <p:cNvPr id="6183" name="Text Box 48"/>
          <p:cNvSpPr txBox="1">
            <a:spLocks noChangeArrowheads="1"/>
          </p:cNvSpPr>
          <p:nvPr/>
        </p:nvSpPr>
        <p:spPr bwMode="auto">
          <a:xfrm>
            <a:off x="2743200" y="4114800"/>
            <a:ext cx="22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n</a:t>
            </a:r>
          </a:p>
        </p:txBody>
      </p:sp>
      <p:sp>
        <p:nvSpPr>
          <p:cNvPr id="6184" name="Text Box 49"/>
          <p:cNvSpPr txBox="1">
            <a:spLocks noChangeArrowheads="1"/>
          </p:cNvSpPr>
          <p:nvPr/>
        </p:nvSpPr>
        <p:spPr bwMode="auto">
          <a:xfrm>
            <a:off x="4648200" y="40386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s</a:t>
            </a:r>
          </a:p>
        </p:txBody>
      </p:sp>
      <p:sp>
        <p:nvSpPr>
          <p:cNvPr id="6185" name="Text Box 50"/>
          <p:cNvSpPr txBox="1">
            <a:spLocks noChangeArrowheads="1"/>
          </p:cNvSpPr>
          <p:nvPr/>
        </p:nvSpPr>
        <p:spPr bwMode="auto">
          <a:xfrm>
            <a:off x="4572000" y="27432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s</a:t>
            </a:r>
          </a:p>
        </p:txBody>
      </p:sp>
      <p:sp>
        <p:nvSpPr>
          <p:cNvPr id="6187" name="Line 52"/>
          <p:cNvSpPr>
            <a:spLocks noChangeShapeType="1"/>
          </p:cNvSpPr>
          <p:nvPr/>
        </p:nvSpPr>
        <p:spPr bwMode="auto">
          <a:xfrm flipV="1">
            <a:off x="5257800" y="3886200"/>
            <a:ext cx="1066800" cy="838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88" name="Text Box 53"/>
          <p:cNvSpPr txBox="1">
            <a:spLocks noChangeArrowheads="1"/>
          </p:cNvSpPr>
          <p:nvPr/>
        </p:nvSpPr>
        <p:spPr bwMode="auto">
          <a:xfrm>
            <a:off x="5486400" y="3810000"/>
            <a:ext cx="7040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/>
              <a:t>y/0.8</a:t>
            </a:r>
          </a:p>
        </p:txBody>
      </p:sp>
      <p:sp>
        <p:nvSpPr>
          <p:cNvPr id="6189" name="Text Box 54"/>
          <p:cNvSpPr txBox="1">
            <a:spLocks noChangeArrowheads="1"/>
          </p:cNvSpPr>
          <p:nvPr/>
        </p:nvSpPr>
        <p:spPr bwMode="auto">
          <a:xfrm>
            <a:off x="3924454" y="848658"/>
            <a:ext cx="27227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rgbClr val="0000FF"/>
                </a:solidFill>
              </a:rPr>
              <a:t>STU-World </a:t>
            </a:r>
            <a:endParaRPr lang="en-US" sz="4000" dirty="0"/>
          </a:p>
        </p:txBody>
      </p:sp>
      <p:sp>
        <p:nvSpPr>
          <p:cNvPr id="6190" name="Text Box 55"/>
          <p:cNvSpPr txBox="1">
            <a:spLocks noChangeArrowheads="1"/>
          </p:cNvSpPr>
          <p:nvPr/>
        </p:nvSpPr>
        <p:spPr bwMode="auto">
          <a:xfrm>
            <a:off x="7086600" y="1524000"/>
            <a:ext cx="17367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00"/>
              <a:t>Remark: no </a:t>
            </a:r>
          </a:p>
          <a:p>
            <a:pPr eaLnBrk="1" hangingPunct="1"/>
            <a:r>
              <a:rPr lang="en-US" sz="2100"/>
              <a:t>terminal states</a:t>
            </a:r>
          </a:p>
        </p:txBody>
      </p:sp>
      <p:sp>
        <p:nvSpPr>
          <p:cNvPr id="2" name="Line 52">
            <a:extLst>
              <a:ext uri="{FF2B5EF4-FFF2-40B4-BE49-F238E27FC236}">
                <a16:creationId xmlns:a16="http://schemas.microsoft.com/office/drawing/2014/main" id="{04AFEF09-B7CB-0FF4-8FA8-C53D4A1D37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3362" y="2630195"/>
            <a:ext cx="935038" cy="873418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" name="Text Box 45">
            <a:extLst>
              <a:ext uri="{FF2B5EF4-FFF2-40B4-BE49-F238E27FC236}">
                <a16:creationId xmlns:a16="http://schemas.microsoft.com/office/drawing/2014/main" id="{C0F15EFE-CC0A-7AF4-EB95-0E1565C3F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64" y="2602269"/>
            <a:ext cx="636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err="1"/>
              <a:t>sw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8207978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13100</TotalTime>
  <Words>174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 Unicode MS</vt:lpstr>
      <vt:lpstr>Symbol</vt:lpstr>
      <vt:lpstr>Times New Roman</vt:lpstr>
      <vt:lpstr>Notebook</vt:lpstr>
      <vt:lpstr>Group Homework Credit Task Group F (Feb. 28, 2024)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Vilalta</dc:creator>
  <cp:lastModifiedBy>Eick, Christoph F</cp:lastModifiedBy>
  <cp:revision>839</cp:revision>
  <cp:lastPrinted>2017-10-24T20:17:53Z</cp:lastPrinted>
  <dcterms:created xsi:type="dcterms:W3CDTF">2003-08-27T16:21:00Z</dcterms:created>
  <dcterms:modified xsi:type="dcterms:W3CDTF">2024-02-28T17:10:00Z</dcterms:modified>
</cp:coreProperties>
</file>